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30" r:id="rId2"/>
    <p:sldMasterId id="2147484638" r:id="rId3"/>
  </p:sldMasterIdLst>
  <p:notesMasterIdLst>
    <p:notesMasterId r:id="rId43"/>
  </p:notesMasterIdLst>
  <p:handoutMasterIdLst>
    <p:handoutMasterId r:id="rId44"/>
  </p:handoutMasterIdLst>
  <p:sldIdLst>
    <p:sldId id="970" r:id="rId4"/>
    <p:sldId id="847" r:id="rId5"/>
    <p:sldId id="1053" r:id="rId6"/>
    <p:sldId id="1054" r:id="rId7"/>
    <p:sldId id="1056" r:id="rId8"/>
    <p:sldId id="1066" r:id="rId9"/>
    <p:sldId id="1071" r:id="rId10"/>
    <p:sldId id="1073" r:id="rId11"/>
    <p:sldId id="1074" r:id="rId12"/>
    <p:sldId id="1075" r:id="rId13"/>
    <p:sldId id="1076" r:id="rId14"/>
    <p:sldId id="1077" r:id="rId15"/>
    <p:sldId id="1061" r:id="rId16"/>
    <p:sldId id="1078" r:id="rId17"/>
    <p:sldId id="1079" r:id="rId18"/>
    <p:sldId id="1080" r:id="rId19"/>
    <p:sldId id="1082" r:id="rId20"/>
    <p:sldId id="1081" r:id="rId21"/>
    <p:sldId id="1083" r:id="rId22"/>
    <p:sldId id="1084" r:id="rId23"/>
    <p:sldId id="1086" r:id="rId24"/>
    <p:sldId id="929" r:id="rId25"/>
    <p:sldId id="1088" r:id="rId26"/>
    <p:sldId id="1087" r:id="rId27"/>
    <p:sldId id="1089" r:id="rId28"/>
    <p:sldId id="1090" r:id="rId29"/>
    <p:sldId id="1091" r:id="rId30"/>
    <p:sldId id="1092" r:id="rId31"/>
    <p:sldId id="1093" r:id="rId32"/>
    <p:sldId id="1094" r:id="rId33"/>
    <p:sldId id="1095" r:id="rId34"/>
    <p:sldId id="1096" r:id="rId35"/>
    <p:sldId id="1097" r:id="rId36"/>
    <p:sldId id="1098" r:id="rId37"/>
    <p:sldId id="1099" r:id="rId38"/>
    <p:sldId id="1101" r:id="rId39"/>
    <p:sldId id="1102" r:id="rId40"/>
    <p:sldId id="1103" r:id="rId41"/>
    <p:sldId id="855" r:id="rId42"/>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3">
          <p15:clr>
            <a:srgbClr val="A4A3A4"/>
          </p15:clr>
        </p15:guide>
        <p15:guide id="2" pos="71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99"/>
    <a:srgbClr val="FF0000"/>
    <a:srgbClr val="FFFF66"/>
    <a:srgbClr val="FFFFCC"/>
    <a:srgbClr val="FFCC99"/>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7" autoAdjust="0"/>
    <p:restoredTop sz="94086" autoAdjust="0"/>
  </p:normalViewPr>
  <p:slideViewPr>
    <p:cSldViewPr snapToGrid="0">
      <p:cViewPr varScale="1">
        <p:scale>
          <a:sx n="91" d="100"/>
          <a:sy n="91" d="100"/>
        </p:scale>
        <p:origin x="564" y="84"/>
      </p:cViewPr>
      <p:guideLst>
        <p:guide orient="horz" pos="2103"/>
        <p:guide pos="713"/>
      </p:guideLst>
    </p:cSldViewPr>
  </p:slideViewPr>
  <p:outlineViewPr>
    <p:cViewPr>
      <p:scale>
        <a:sx n="33" d="100"/>
        <a:sy n="33" d="100"/>
      </p:scale>
      <p:origin x="0" y="331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20"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99" b="0" i="0" u="none" strike="noStrike" kern="1200" spc="0" baseline="0">
                <a:solidFill>
                  <a:schemeClr val="tx1">
                    <a:lumMod val="65000"/>
                    <a:lumOff val="35000"/>
                  </a:schemeClr>
                </a:solidFill>
                <a:latin typeface="+mn-lt"/>
                <a:ea typeface="+mn-ea"/>
                <a:cs typeface="+mn-cs"/>
              </a:defRPr>
            </a:pPr>
            <a:r>
              <a:rPr lang="zh-CN" altLang="en-US"/>
              <a:t>序列关联曲线</a:t>
            </a:r>
          </a:p>
        </c:rich>
      </c:tx>
      <c:overlay val="0"/>
      <c:spPr>
        <a:noFill/>
        <a:ln>
          <a:noFill/>
        </a:ln>
        <a:effectLst/>
      </c:spPr>
    </c:title>
    <c:autoTitleDeleted val="0"/>
    <c:plotArea>
      <c:layout/>
      <c:lineChart>
        <c:grouping val="standard"/>
        <c:varyColors val="0"/>
        <c:ser>
          <c:idx val="0"/>
          <c:order val="0"/>
          <c:tx>
            <c:v>X0</c:v>
          </c:tx>
          <c:spPr>
            <a:ln w="28560" cap="rnd">
              <a:solidFill>
                <a:srgbClr val="5B9BD5"/>
              </a:solidFill>
              <a:prstDash val="sysDot"/>
              <a:round/>
            </a:ln>
            <a:effectLst/>
          </c:spPr>
          <c:marker>
            <c:symbol val="none"/>
          </c:marker>
          <c:val>
            <c:numRef>
              <c:f>Sheet1!$A$1:$F$1</c:f>
              <c:numCache>
                <c:formatCode>General</c:formatCode>
                <c:ptCount val="6"/>
                <c:pt idx="0">
                  <c:v>20</c:v>
                </c:pt>
                <c:pt idx="1">
                  <c:v>22</c:v>
                </c:pt>
                <c:pt idx="2">
                  <c:v>24</c:v>
                </c:pt>
                <c:pt idx="3">
                  <c:v>34</c:v>
                </c:pt>
                <c:pt idx="4">
                  <c:v>39</c:v>
                </c:pt>
                <c:pt idx="5">
                  <c:v>43</c:v>
                </c:pt>
              </c:numCache>
            </c:numRef>
          </c:val>
          <c:smooth val="0"/>
          <c:extLst>
            <c:ext xmlns:c16="http://schemas.microsoft.com/office/drawing/2014/chart" uri="{C3380CC4-5D6E-409C-BE32-E72D297353CC}">
              <c16:uniqueId val="{00000000-FF53-4B17-B870-C4A1B7003958}"/>
            </c:ext>
          </c:extLst>
        </c:ser>
        <c:ser>
          <c:idx val="1"/>
          <c:order val="1"/>
          <c:tx>
            <c:v>X1</c:v>
          </c:tx>
          <c:spPr>
            <a:ln w="28560" cap="rnd">
              <a:solidFill>
                <a:srgbClr val="ED7D31"/>
              </a:solidFill>
              <a:prstDash val="dashDot"/>
              <a:round/>
            </a:ln>
            <a:effectLst/>
          </c:spPr>
          <c:marker>
            <c:symbol val="none"/>
          </c:marker>
          <c:val>
            <c:numRef>
              <c:f>Sheet1!$A$2:$F$2</c:f>
              <c:numCache>
                <c:formatCode>General</c:formatCode>
                <c:ptCount val="6"/>
                <c:pt idx="0">
                  <c:v>10</c:v>
                </c:pt>
                <c:pt idx="1">
                  <c:v>13</c:v>
                </c:pt>
                <c:pt idx="2">
                  <c:v>14</c:v>
                </c:pt>
                <c:pt idx="3">
                  <c:v>16</c:v>
                </c:pt>
                <c:pt idx="4">
                  <c:v>19</c:v>
                </c:pt>
                <c:pt idx="5">
                  <c:v>23</c:v>
                </c:pt>
              </c:numCache>
            </c:numRef>
          </c:val>
          <c:smooth val="0"/>
          <c:extLst>
            <c:ext xmlns:c16="http://schemas.microsoft.com/office/drawing/2014/chart" uri="{C3380CC4-5D6E-409C-BE32-E72D297353CC}">
              <c16:uniqueId val="{00000001-FF53-4B17-B870-C4A1B7003958}"/>
            </c:ext>
          </c:extLst>
        </c:ser>
        <c:ser>
          <c:idx val="2"/>
          <c:order val="2"/>
          <c:tx>
            <c:v>X2</c:v>
          </c:tx>
          <c:spPr>
            <a:ln w="28560" cap="rnd">
              <a:solidFill>
                <a:srgbClr val="A5A5A5"/>
              </a:solidFill>
              <a:prstDash val="solid"/>
              <a:round/>
            </a:ln>
            <a:effectLst/>
          </c:spPr>
          <c:marker>
            <c:symbol val="none"/>
          </c:marker>
          <c:val>
            <c:numRef>
              <c:f>Sheet1!$A$3:$F$3</c:f>
              <c:numCache>
                <c:formatCode>General</c:formatCode>
                <c:ptCount val="6"/>
                <c:pt idx="0">
                  <c:v>4</c:v>
                </c:pt>
                <c:pt idx="1">
                  <c:v>3</c:v>
                </c:pt>
                <c:pt idx="2">
                  <c:v>7</c:v>
                </c:pt>
                <c:pt idx="3">
                  <c:v>5</c:v>
                </c:pt>
                <c:pt idx="4">
                  <c:v>9</c:v>
                </c:pt>
                <c:pt idx="5">
                  <c:v>6</c:v>
                </c:pt>
              </c:numCache>
            </c:numRef>
          </c:val>
          <c:smooth val="0"/>
          <c:extLst>
            <c:ext xmlns:c16="http://schemas.microsoft.com/office/drawing/2014/chart" uri="{C3380CC4-5D6E-409C-BE32-E72D297353CC}">
              <c16:uniqueId val="{00000002-FF53-4B17-B870-C4A1B7003958}"/>
            </c:ext>
          </c:extLst>
        </c:ser>
        <c:ser>
          <c:idx val="3"/>
          <c:order val="3"/>
          <c:tx>
            <c:v>X3</c:v>
          </c:tx>
          <c:spPr>
            <a:ln w="28560" cap="rnd">
              <a:solidFill>
                <a:srgbClr val="FFC000"/>
              </a:solidFill>
              <a:prstDash val="sysDash"/>
              <a:round/>
            </a:ln>
            <a:effectLst/>
          </c:spPr>
          <c:marker>
            <c:symbol val="none"/>
          </c:marker>
          <c:val>
            <c:numRef>
              <c:f>Sheet1!$A$4:$F$4</c:f>
              <c:numCache>
                <c:formatCode>General</c:formatCode>
                <c:ptCount val="6"/>
                <c:pt idx="0">
                  <c:v>5</c:v>
                </c:pt>
                <c:pt idx="1">
                  <c:v>6</c:v>
                </c:pt>
                <c:pt idx="2">
                  <c:v>7</c:v>
                </c:pt>
                <c:pt idx="3">
                  <c:v>9</c:v>
                </c:pt>
                <c:pt idx="4">
                  <c:v>5</c:v>
                </c:pt>
                <c:pt idx="5">
                  <c:v>8</c:v>
                </c:pt>
              </c:numCache>
            </c:numRef>
          </c:val>
          <c:smooth val="0"/>
          <c:extLst>
            <c:ext xmlns:c16="http://schemas.microsoft.com/office/drawing/2014/chart" uri="{C3380CC4-5D6E-409C-BE32-E72D297353CC}">
              <c16:uniqueId val="{00000003-FF53-4B17-B870-C4A1B7003958}"/>
            </c:ext>
          </c:extLst>
        </c:ser>
        <c:dLbls>
          <c:showLegendKey val="0"/>
          <c:showVal val="0"/>
          <c:showCatName val="0"/>
          <c:showSerName val="0"/>
          <c:showPercent val="0"/>
          <c:showBubbleSize val="0"/>
        </c:dLbls>
        <c:smooth val="0"/>
        <c:axId val="166486784"/>
        <c:axId val="166489088"/>
      </c:lineChart>
      <c:catAx>
        <c:axId val="166486784"/>
        <c:scaling>
          <c:orientation val="minMax"/>
        </c:scaling>
        <c:delete val="0"/>
        <c:axPos val="b"/>
        <c:numFmt formatCode="yyyy/m/d;@" sourceLinked="0"/>
        <c:majorTickMark val="none"/>
        <c:minorTickMark val="none"/>
        <c:tickLblPos val="nextTo"/>
        <c:spPr>
          <a:noFill/>
          <a:ln w="952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489088"/>
        <c:crosses val="autoZero"/>
        <c:auto val="1"/>
        <c:lblAlgn val="ctr"/>
        <c:lblOffset val="100"/>
        <c:noMultiLvlLbl val="0"/>
      </c:catAx>
      <c:valAx>
        <c:axId val="166489088"/>
        <c:scaling>
          <c:orientation val="minMax"/>
        </c:scaling>
        <c:delete val="0"/>
        <c:axPos val="l"/>
        <c:majorGridlines>
          <c:spPr>
            <a:ln w="952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486784"/>
        <c:crosses val="autoZero"/>
        <c:crossBetween val="between"/>
      </c:valAx>
      <c:spPr>
        <a:noFill/>
        <a:ln w="25386">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0"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华文细黑" pitchFamily="2" charset="-122"/>
              </a:defRPr>
            </a:lvl1pPr>
          </a:lstStyle>
          <a:p>
            <a:pPr>
              <a:defRPr/>
            </a:pPr>
            <a:fld id="{D5B47E8E-DF25-442E-A5A6-BA0C19400030}" type="datetimeFigureOut">
              <a:rPr lang="zh-CN" altLang="en-US"/>
              <a:pPr>
                <a:defRPr/>
              </a:pPr>
              <a:t>2022/9/8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华文细黑" panose="02010600040101010101" pitchFamily="2" charset="-122"/>
              </a:defRPr>
            </a:lvl1pPr>
          </a:lstStyle>
          <a:p>
            <a:pPr>
              <a:defRPr/>
            </a:pPr>
            <a:fld id="{73DC0F21-F0EB-4BC2-9F58-9104E0532C0F}" type="slidenum">
              <a:rPr lang="zh-CN" altLang="en-US"/>
              <a:pPr>
                <a:defRPr/>
              </a:pPr>
              <a:t>‹#›</a:t>
            </a:fld>
            <a:endParaRPr lang="zh-CN" altLang="en-US"/>
          </a:p>
        </p:txBody>
      </p:sp>
    </p:spTree>
    <p:extLst>
      <p:ext uri="{BB962C8B-B14F-4D97-AF65-F5344CB8AC3E}">
        <p14:creationId xmlns:p14="http://schemas.microsoft.com/office/powerpoint/2010/main" val="3383740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pitchFamily="34" charset="0"/>
                <a:ea typeface="宋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910080A-3817-401B-9365-F56AC31E9E9B}" type="slidenum">
              <a:rPr lang="en-US" altLang="zh-CN"/>
              <a:pPr>
                <a:defRPr/>
              </a:pPr>
              <a:t>‹#›</a:t>
            </a:fld>
            <a:endParaRPr lang="en-US" altLang="zh-CN"/>
          </a:p>
        </p:txBody>
      </p:sp>
    </p:spTree>
    <p:extLst>
      <p:ext uri="{BB962C8B-B14F-4D97-AF65-F5344CB8AC3E}">
        <p14:creationId xmlns:p14="http://schemas.microsoft.com/office/powerpoint/2010/main" val="1235753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p>
          <a:p>
            <a:endParaRPr lang="zh-CN" altLang="en-US" sz="1400"/>
          </a:p>
        </p:txBody>
      </p:sp>
    </p:spTree>
    <p:extLst>
      <p:ext uri="{BB962C8B-B14F-4D97-AF65-F5344CB8AC3E}">
        <p14:creationId xmlns:p14="http://schemas.microsoft.com/office/powerpoint/2010/main" val="3045651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26</a:t>
            </a:fld>
            <a:endParaRPr lang="en-US" altLang="zh-CN"/>
          </a:p>
        </p:txBody>
      </p:sp>
    </p:spTree>
    <p:extLst>
      <p:ext uri="{BB962C8B-B14F-4D97-AF65-F5344CB8AC3E}">
        <p14:creationId xmlns:p14="http://schemas.microsoft.com/office/powerpoint/2010/main" val="356671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27</a:t>
            </a:fld>
            <a:endParaRPr lang="en-US" altLang="zh-CN"/>
          </a:p>
        </p:txBody>
      </p:sp>
    </p:spTree>
    <p:extLst>
      <p:ext uri="{BB962C8B-B14F-4D97-AF65-F5344CB8AC3E}">
        <p14:creationId xmlns:p14="http://schemas.microsoft.com/office/powerpoint/2010/main" val="321329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28</a:t>
            </a:fld>
            <a:endParaRPr lang="en-US" altLang="zh-CN"/>
          </a:p>
        </p:txBody>
      </p:sp>
    </p:spTree>
    <p:extLst>
      <p:ext uri="{BB962C8B-B14F-4D97-AF65-F5344CB8AC3E}">
        <p14:creationId xmlns:p14="http://schemas.microsoft.com/office/powerpoint/2010/main" val="198043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29</a:t>
            </a:fld>
            <a:endParaRPr lang="en-US" altLang="zh-CN"/>
          </a:p>
        </p:txBody>
      </p:sp>
    </p:spTree>
    <p:extLst>
      <p:ext uri="{BB962C8B-B14F-4D97-AF65-F5344CB8AC3E}">
        <p14:creationId xmlns:p14="http://schemas.microsoft.com/office/powerpoint/2010/main" val="320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30</a:t>
            </a:fld>
            <a:endParaRPr lang="en-US" altLang="zh-CN"/>
          </a:p>
        </p:txBody>
      </p:sp>
    </p:spTree>
    <p:extLst>
      <p:ext uri="{BB962C8B-B14F-4D97-AF65-F5344CB8AC3E}">
        <p14:creationId xmlns:p14="http://schemas.microsoft.com/office/powerpoint/2010/main" val="164743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31</a:t>
            </a:fld>
            <a:endParaRPr lang="en-US" altLang="zh-CN"/>
          </a:p>
        </p:txBody>
      </p:sp>
    </p:spTree>
    <p:extLst>
      <p:ext uri="{BB962C8B-B14F-4D97-AF65-F5344CB8AC3E}">
        <p14:creationId xmlns:p14="http://schemas.microsoft.com/office/powerpoint/2010/main" val="48919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32</a:t>
            </a:fld>
            <a:endParaRPr lang="en-US" altLang="zh-CN"/>
          </a:p>
        </p:txBody>
      </p:sp>
    </p:spTree>
    <p:extLst>
      <p:ext uri="{BB962C8B-B14F-4D97-AF65-F5344CB8AC3E}">
        <p14:creationId xmlns:p14="http://schemas.microsoft.com/office/powerpoint/2010/main" val="2418586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33</a:t>
            </a:fld>
            <a:endParaRPr lang="en-US" altLang="zh-CN"/>
          </a:p>
        </p:txBody>
      </p:sp>
    </p:spTree>
    <p:extLst>
      <p:ext uri="{BB962C8B-B14F-4D97-AF65-F5344CB8AC3E}">
        <p14:creationId xmlns:p14="http://schemas.microsoft.com/office/powerpoint/2010/main" val="1532504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34</a:t>
            </a:fld>
            <a:endParaRPr lang="en-US" altLang="zh-CN"/>
          </a:p>
        </p:txBody>
      </p:sp>
    </p:spTree>
    <p:extLst>
      <p:ext uri="{BB962C8B-B14F-4D97-AF65-F5344CB8AC3E}">
        <p14:creationId xmlns:p14="http://schemas.microsoft.com/office/powerpoint/2010/main" val="148734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35</a:t>
            </a:fld>
            <a:endParaRPr lang="en-US" altLang="zh-CN"/>
          </a:p>
        </p:txBody>
      </p:sp>
    </p:spTree>
    <p:extLst>
      <p:ext uri="{BB962C8B-B14F-4D97-AF65-F5344CB8AC3E}">
        <p14:creationId xmlns:p14="http://schemas.microsoft.com/office/powerpoint/2010/main" val="164730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以上汇报提纲供参考</a:t>
            </a: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86D3B7-3F9D-4E8D-8D16-3149A680865B}" type="slidenum">
              <a:rPr lang="en-US" altLang="zh-CN" smtClean="0"/>
              <a:pPr>
                <a:spcBef>
                  <a:spcPct val="0"/>
                </a:spcBef>
              </a:pPr>
              <a:t>2</a:t>
            </a:fld>
            <a:endParaRPr lang="en-US" altLang="zh-CN"/>
          </a:p>
        </p:txBody>
      </p:sp>
    </p:spTree>
    <p:extLst>
      <p:ext uri="{BB962C8B-B14F-4D97-AF65-F5344CB8AC3E}">
        <p14:creationId xmlns:p14="http://schemas.microsoft.com/office/powerpoint/2010/main" val="105722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36</a:t>
            </a:fld>
            <a:endParaRPr lang="en-US" altLang="zh-CN"/>
          </a:p>
        </p:txBody>
      </p:sp>
    </p:spTree>
    <p:extLst>
      <p:ext uri="{BB962C8B-B14F-4D97-AF65-F5344CB8AC3E}">
        <p14:creationId xmlns:p14="http://schemas.microsoft.com/office/powerpoint/2010/main" val="78850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37</a:t>
            </a:fld>
            <a:endParaRPr lang="en-US" altLang="zh-CN"/>
          </a:p>
        </p:txBody>
      </p:sp>
    </p:spTree>
    <p:extLst>
      <p:ext uri="{BB962C8B-B14F-4D97-AF65-F5344CB8AC3E}">
        <p14:creationId xmlns:p14="http://schemas.microsoft.com/office/powerpoint/2010/main" val="1824844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38</a:t>
            </a:fld>
            <a:endParaRPr lang="en-US" altLang="zh-CN"/>
          </a:p>
        </p:txBody>
      </p:sp>
    </p:spTree>
    <p:extLst>
      <p:ext uri="{BB962C8B-B14F-4D97-AF65-F5344CB8AC3E}">
        <p14:creationId xmlns:p14="http://schemas.microsoft.com/office/powerpoint/2010/main" val="286462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9734754-35F9-477F-8935-23A60A98667C}" type="slidenum">
              <a:rPr lang="en-US" altLang="zh-CN" smtClean="0"/>
              <a:pPr>
                <a:spcBef>
                  <a:spcPct val="0"/>
                </a:spcBef>
              </a:pPr>
              <a:t>3</a:t>
            </a:fld>
            <a:endParaRPr lang="en-US" altLang="zh-CN"/>
          </a:p>
        </p:txBody>
      </p:sp>
    </p:spTree>
    <p:extLst>
      <p:ext uri="{BB962C8B-B14F-4D97-AF65-F5344CB8AC3E}">
        <p14:creationId xmlns:p14="http://schemas.microsoft.com/office/powerpoint/2010/main" val="124094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B9F8E1-B8C5-4BE9-8DA0-C5E8FDCC4E87}" type="slidenum">
              <a:rPr lang="en-US" altLang="zh-CN" smtClean="0"/>
              <a:pPr>
                <a:spcBef>
                  <a:spcPct val="0"/>
                </a:spcBef>
              </a:pPr>
              <a:t>4</a:t>
            </a:fld>
            <a:endParaRPr lang="en-US" altLang="zh-CN"/>
          </a:p>
        </p:txBody>
      </p:sp>
    </p:spTree>
    <p:extLst>
      <p:ext uri="{BB962C8B-B14F-4D97-AF65-F5344CB8AC3E}">
        <p14:creationId xmlns:p14="http://schemas.microsoft.com/office/powerpoint/2010/main" val="274388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6EC3A9-2DF9-4876-89D7-243B2A6A5B50}" type="slidenum">
              <a:rPr lang="en-US" altLang="zh-CN" smtClean="0"/>
              <a:pPr>
                <a:spcBef>
                  <a:spcPct val="0"/>
                </a:spcBef>
              </a:pPr>
              <a:t>5</a:t>
            </a:fld>
            <a:endParaRPr lang="en-US" altLang="zh-CN"/>
          </a:p>
        </p:txBody>
      </p:sp>
    </p:spTree>
    <p:extLst>
      <p:ext uri="{BB962C8B-B14F-4D97-AF65-F5344CB8AC3E}">
        <p14:creationId xmlns:p14="http://schemas.microsoft.com/office/powerpoint/2010/main" val="230997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22</a:t>
            </a:fld>
            <a:endParaRPr lang="en-US" altLang="zh-CN"/>
          </a:p>
        </p:txBody>
      </p:sp>
    </p:spTree>
    <p:extLst>
      <p:ext uri="{BB962C8B-B14F-4D97-AF65-F5344CB8AC3E}">
        <p14:creationId xmlns:p14="http://schemas.microsoft.com/office/powerpoint/2010/main" val="386163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23</a:t>
            </a:fld>
            <a:endParaRPr lang="en-US" altLang="zh-CN"/>
          </a:p>
        </p:txBody>
      </p:sp>
    </p:spTree>
    <p:extLst>
      <p:ext uri="{BB962C8B-B14F-4D97-AF65-F5344CB8AC3E}">
        <p14:creationId xmlns:p14="http://schemas.microsoft.com/office/powerpoint/2010/main" val="44373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24</a:t>
            </a:fld>
            <a:endParaRPr lang="en-US" altLang="zh-CN"/>
          </a:p>
        </p:txBody>
      </p:sp>
    </p:spTree>
    <p:extLst>
      <p:ext uri="{BB962C8B-B14F-4D97-AF65-F5344CB8AC3E}">
        <p14:creationId xmlns:p14="http://schemas.microsoft.com/office/powerpoint/2010/main" val="2862488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AEB617-494A-4EAE-82E4-1A1F77F78EDA}" type="slidenum">
              <a:rPr lang="en-US" altLang="zh-CN" smtClean="0"/>
              <a:pPr>
                <a:spcBef>
                  <a:spcPct val="0"/>
                </a:spcBef>
              </a:pPr>
              <a:t>25</a:t>
            </a:fld>
            <a:endParaRPr lang="en-US" altLang="zh-CN"/>
          </a:p>
        </p:txBody>
      </p:sp>
    </p:spTree>
    <p:extLst>
      <p:ext uri="{BB962C8B-B14F-4D97-AF65-F5344CB8AC3E}">
        <p14:creationId xmlns:p14="http://schemas.microsoft.com/office/powerpoint/2010/main" val="67731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0214CA8-83E3-494D-852B-B8341C2B9AB0}" type="datetimeFigureOut">
              <a:rPr lang="zh-CN" altLang="en-US"/>
              <a:pPr>
                <a:defRPr/>
              </a:pPr>
              <a:t>2022/9/8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6EFF52-84EC-479F-BCCD-B10EB52E1239}" type="slidenum">
              <a:rPr lang="zh-CN" altLang="en-US"/>
              <a:pPr>
                <a:defRPr/>
              </a:pPr>
              <a:t>‹#›</a:t>
            </a:fld>
            <a:endParaRPr lang="zh-CN" altLang="en-US"/>
          </a:p>
        </p:txBody>
      </p:sp>
    </p:spTree>
    <p:extLst>
      <p:ext uri="{BB962C8B-B14F-4D97-AF65-F5344CB8AC3E}">
        <p14:creationId xmlns:p14="http://schemas.microsoft.com/office/powerpoint/2010/main" val="90951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561170-A9F4-4BF6-A2A2-5EE72B1E8815}" type="datetimeFigureOut">
              <a:rPr lang="zh-CN" altLang="en-US"/>
              <a:pPr>
                <a:defRPr/>
              </a:pPr>
              <a:t>2022/9/8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C1BFB2-ACDA-4B4E-9BA9-7FDF736E87A7}" type="slidenum">
              <a:rPr lang="zh-CN" altLang="en-US"/>
              <a:pPr>
                <a:defRPr/>
              </a:pPr>
              <a:t>‹#›</a:t>
            </a:fld>
            <a:endParaRPr lang="zh-CN" altLang="en-US"/>
          </a:p>
        </p:txBody>
      </p:sp>
    </p:spTree>
    <p:extLst>
      <p:ext uri="{BB962C8B-B14F-4D97-AF65-F5344CB8AC3E}">
        <p14:creationId xmlns:p14="http://schemas.microsoft.com/office/powerpoint/2010/main" val="335991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AFF9A97-4FD4-4CFC-91E4-C8505940D967}" type="datetimeFigureOut">
              <a:rPr lang="zh-CN" altLang="en-US"/>
              <a:pPr>
                <a:defRPr/>
              </a:pPr>
              <a:t>2022/9/8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501F23-422C-48D5-9A71-6CA532D986C9}" type="slidenum">
              <a:rPr lang="zh-CN" altLang="en-US"/>
              <a:pPr>
                <a:defRPr/>
              </a:pPr>
              <a:t>‹#›</a:t>
            </a:fld>
            <a:endParaRPr lang="zh-CN" altLang="en-US"/>
          </a:p>
        </p:txBody>
      </p:sp>
    </p:spTree>
    <p:extLst>
      <p:ext uri="{BB962C8B-B14F-4D97-AF65-F5344CB8AC3E}">
        <p14:creationId xmlns:p14="http://schemas.microsoft.com/office/powerpoint/2010/main" val="2267592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A9518EF-A17F-46FC-88C8-685F71E9A86D}" type="datetimeFigureOut">
              <a:rPr lang="zh-CN" altLang="en-US"/>
              <a:pPr>
                <a:defRPr/>
              </a:pPr>
              <a:t>2022/9/8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95D0CF5-2384-4411-A1D9-7D19C49A9CCB}" type="slidenum">
              <a:rPr lang="zh-CN" altLang="en-US"/>
              <a:pPr>
                <a:defRPr/>
              </a:pPr>
              <a:t>‹#›</a:t>
            </a:fld>
            <a:endParaRPr lang="zh-CN" altLang="en-US"/>
          </a:p>
        </p:txBody>
      </p:sp>
    </p:spTree>
    <p:extLst>
      <p:ext uri="{BB962C8B-B14F-4D97-AF65-F5344CB8AC3E}">
        <p14:creationId xmlns:p14="http://schemas.microsoft.com/office/powerpoint/2010/main" val="681671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71438" y="6435725"/>
            <a:ext cx="2133600" cy="365125"/>
          </a:xfrm>
        </p:spPr>
        <p:txBody>
          <a:bodyPr/>
          <a:lstStyle>
            <a:lvl1pPr>
              <a:defRPr lang="zh-CN" altLang="en-US" sz="1600" kern="1200" baseline="0">
                <a:solidFill>
                  <a:schemeClr val="tx2">
                    <a:lumMod val="50000"/>
                  </a:schemeClr>
                </a:solidFill>
                <a:latin typeface="+mn-lt"/>
                <a:ea typeface="+mn-ea"/>
                <a:cs typeface="+mn-cs"/>
              </a:defRPr>
            </a:lvl1pPr>
          </a:lstStyle>
          <a:p>
            <a:pPr>
              <a:defRPr/>
            </a:pPr>
            <a:endParaRPr lang="en-US" altLang="zh-CN"/>
          </a:p>
        </p:txBody>
      </p:sp>
      <p:sp>
        <p:nvSpPr>
          <p:cNvPr id="5" name="页脚占位符 4"/>
          <p:cNvSpPr>
            <a:spLocks noGrp="1"/>
          </p:cNvSpPr>
          <p:nvPr>
            <p:ph type="ftr" sz="quarter" idx="11"/>
          </p:nvPr>
        </p:nvSpPr>
        <p:spPr>
          <a:xfrm>
            <a:off x="3124200" y="6435725"/>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796088" y="6429375"/>
            <a:ext cx="2133600" cy="365125"/>
          </a:xfrm>
        </p:spPr>
        <p:txBody>
          <a:bodyPr/>
          <a:lstStyle>
            <a:lvl1pPr>
              <a:defRPr sz="1600">
                <a:solidFill>
                  <a:srgbClr val="10253F"/>
                </a:solidFill>
              </a:defRPr>
            </a:lvl1pPr>
          </a:lstStyle>
          <a:p>
            <a:pPr>
              <a:defRPr/>
            </a:pPr>
            <a:fld id="{3FCCF52D-52EB-4C31-87E1-1D1EFE5D94A8}" type="slidenum">
              <a:rPr lang="en-US" altLang="zh-CN"/>
              <a:pPr>
                <a:defRPr/>
              </a:pPr>
              <a:t>‹#›</a:t>
            </a:fld>
            <a:endParaRPr lang="en-US" altLang="zh-CN"/>
          </a:p>
        </p:txBody>
      </p:sp>
    </p:spTree>
    <p:extLst>
      <p:ext uri="{BB962C8B-B14F-4D97-AF65-F5344CB8AC3E}">
        <p14:creationId xmlns:p14="http://schemas.microsoft.com/office/powerpoint/2010/main" val="2227247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F0437-41B1-4E43-BDD0-171755CAA97F}" type="slidenum">
              <a:rPr lang="en-US" altLang="zh-CN"/>
              <a:pPr>
                <a:defRPr/>
              </a:pPr>
              <a:t>‹#›</a:t>
            </a:fld>
            <a:endParaRPr lang="en-US" altLang="zh-CN"/>
          </a:p>
        </p:txBody>
      </p:sp>
    </p:spTree>
    <p:extLst>
      <p:ext uri="{BB962C8B-B14F-4D97-AF65-F5344CB8AC3E}">
        <p14:creationId xmlns:p14="http://schemas.microsoft.com/office/powerpoint/2010/main" val="297064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D020D-07BD-4826-802F-39ABF5BC59BA}" type="slidenum">
              <a:rPr lang="en-US" altLang="zh-CN"/>
              <a:pPr>
                <a:defRPr/>
              </a:pPr>
              <a:t>‹#›</a:t>
            </a:fld>
            <a:endParaRPr lang="en-US" altLang="zh-CN"/>
          </a:p>
        </p:txBody>
      </p:sp>
    </p:spTree>
    <p:extLst>
      <p:ext uri="{BB962C8B-B14F-4D97-AF65-F5344CB8AC3E}">
        <p14:creationId xmlns:p14="http://schemas.microsoft.com/office/powerpoint/2010/main" val="364123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862ADE5-7812-4FC8-A89D-FAFAA033E22D}" type="slidenum">
              <a:rPr lang="en-US" altLang="zh-CN"/>
              <a:pPr>
                <a:defRPr/>
              </a:pPr>
              <a:t>‹#›</a:t>
            </a:fld>
            <a:endParaRPr lang="en-US" altLang="zh-CN"/>
          </a:p>
        </p:txBody>
      </p:sp>
    </p:spTree>
    <p:extLst>
      <p:ext uri="{BB962C8B-B14F-4D97-AF65-F5344CB8AC3E}">
        <p14:creationId xmlns:p14="http://schemas.microsoft.com/office/powerpoint/2010/main" val="3614199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12583404-7D72-41BF-B5FD-E09CEE4A39F5}" type="slidenum">
              <a:rPr lang="en-US" altLang="zh-CN"/>
              <a:pPr>
                <a:defRPr/>
              </a:pPr>
              <a:t>‹#›</a:t>
            </a:fld>
            <a:endParaRPr lang="en-US" altLang="zh-CN"/>
          </a:p>
        </p:txBody>
      </p:sp>
    </p:spTree>
    <p:extLst>
      <p:ext uri="{BB962C8B-B14F-4D97-AF65-F5344CB8AC3E}">
        <p14:creationId xmlns:p14="http://schemas.microsoft.com/office/powerpoint/2010/main" val="1988245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A42E554-12CA-44EC-97D9-1AE4580C9066}" type="slidenum">
              <a:rPr lang="en-US" altLang="zh-CN"/>
              <a:pPr>
                <a:defRPr/>
              </a:pPr>
              <a:t>‹#›</a:t>
            </a:fld>
            <a:endParaRPr lang="en-US" altLang="zh-CN"/>
          </a:p>
        </p:txBody>
      </p:sp>
    </p:spTree>
    <p:extLst>
      <p:ext uri="{BB962C8B-B14F-4D97-AF65-F5344CB8AC3E}">
        <p14:creationId xmlns:p14="http://schemas.microsoft.com/office/powerpoint/2010/main" val="2519286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ACE450AA-6A20-482A-96E0-1E6009A5F47F}" type="slidenum">
              <a:rPr lang="en-US" altLang="zh-CN"/>
              <a:pPr>
                <a:defRPr/>
              </a:pPr>
              <a:t>‹#›</a:t>
            </a:fld>
            <a:endParaRPr lang="en-US" altLang="zh-CN"/>
          </a:p>
        </p:txBody>
      </p:sp>
    </p:spTree>
    <p:extLst>
      <p:ext uri="{BB962C8B-B14F-4D97-AF65-F5344CB8AC3E}">
        <p14:creationId xmlns:p14="http://schemas.microsoft.com/office/powerpoint/2010/main" val="319642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8B1904B-FC4A-43AC-9F72-68FFE4D8959E}" type="datetimeFigureOut">
              <a:rPr lang="zh-CN" altLang="en-US"/>
              <a:pPr>
                <a:defRPr/>
              </a:pPr>
              <a:t>2022/9/8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368673-D66A-4153-82ED-0C4242E37ED7}" type="slidenum">
              <a:rPr lang="zh-CN" altLang="en-US"/>
              <a:pPr>
                <a:defRPr/>
              </a:pPr>
              <a:t>‹#›</a:t>
            </a:fld>
            <a:endParaRPr lang="zh-CN" altLang="en-US"/>
          </a:p>
        </p:txBody>
      </p:sp>
    </p:spTree>
    <p:extLst>
      <p:ext uri="{BB962C8B-B14F-4D97-AF65-F5344CB8AC3E}">
        <p14:creationId xmlns:p14="http://schemas.microsoft.com/office/powerpoint/2010/main" val="851488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6020160-42C0-4215-882E-E3FDC6CFEEAE}" type="slidenum">
              <a:rPr lang="en-US" altLang="zh-CN"/>
              <a:pPr>
                <a:defRPr/>
              </a:pPr>
              <a:t>‹#›</a:t>
            </a:fld>
            <a:endParaRPr lang="en-US" altLang="zh-CN"/>
          </a:p>
        </p:txBody>
      </p:sp>
    </p:spTree>
    <p:extLst>
      <p:ext uri="{BB962C8B-B14F-4D97-AF65-F5344CB8AC3E}">
        <p14:creationId xmlns:p14="http://schemas.microsoft.com/office/powerpoint/2010/main" val="3391770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66051C9-77ED-4C25-9A6E-5834D191CFD0}" type="slidenum">
              <a:rPr lang="en-US" altLang="zh-CN"/>
              <a:pPr>
                <a:defRPr/>
              </a:pPr>
              <a:t>‹#›</a:t>
            </a:fld>
            <a:endParaRPr lang="en-US" altLang="zh-CN"/>
          </a:p>
        </p:txBody>
      </p:sp>
    </p:spTree>
    <p:extLst>
      <p:ext uri="{BB962C8B-B14F-4D97-AF65-F5344CB8AC3E}">
        <p14:creationId xmlns:p14="http://schemas.microsoft.com/office/powerpoint/2010/main" val="527852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F5BB0A-DC76-4799-85E4-DE560136C48E}" type="slidenum">
              <a:rPr lang="en-US" altLang="zh-CN"/>
              <a:pPr>
                <a:defRPr/>
              </a:pPr>
              <a:t>‹#›</a:t>
            </a:fld>
            <a:endParaRPr lang="en-US" altLang="zh-CN"/>
          </a:p>
        </p:txBody>
      </p:sp>
    </p:spTree>
    <p:extLst>
      <p:ext uri="{BB962C8B-B14F-4D97-AF65-F5344CB8AC3E}">
        <p14:creationId xmlns:p14="http://schemas.microsoft.com/office/powerpoint/2010/main" val="764598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4C5539-627F-4B4C-8A2C-A77203228B8E}" type="slidenum">
              <a:rPr lang="en-US" altLang="zh-CN"/>
              <a:pPr>
                <a:defRPr/>
              </a:pPr>
              <a:t>‹#›</a:t>
            </a:fld>
            <a:endParaRPr lang="en-US" altLang="zh-CN"/>
          </a:p>
        </p:txBody>
      </p:sp>
    </p:spTree>
    <p:extLst>
      <p:ext uri="{BB962C8B-B14F-4D97-AF65-F5344CB8AC3E}">
        <p14:creationId xmlns:p14="http://schemas.microsoft.com/office/powerpoint/2010/main" val="1173084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defRPr/>
            </a:pPr>
            <a:endParaRPr lang="en-US" altLang="zh-CN" sz="2400"/>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itchFamily="2" charset="-122"/>
              </a:defRPr>
            </a:lvl1pPr>
          </a:lstStyle>
          <a:p>
            <a:endParaRPr lang="en-US" altLang="ko-KR"/>
          </a:p>
        </p:txBody>
      </p:sp>
    </p:spTree>
    <p:extLst>
      <p:ext uri="{BB962C8B-B14F-4D97-AF65-F5344CB8AC3E}">
        <p14:creationId xmlns:p14="http://schemas.microsoft.com/office/powerpoint/2010/main" val="500703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171AF768-0805-4EAA-B403-0CD26FD9DE00}" type="datetimeFigureOut">
              <a:rPr lang="zh-CN" altLang="en-US"/>
              <a:pPr>
                <a:defRPr/>
              </a:pPr>
              <a:t>2022/9/8</a:t>
            </a:fld>
            <a:endParaRPr lang="en-US" altLang="zh-CN"/>
          </a:p>
        </p:txBody>
      </p:sp>
    </p:spTree>
    <p:extLst>
      <p:ext uri="{BB962C8B-B14F-4D97-AF65-F5344CB8AC3E}">
        <p14:creationId xmlns:p14="http://schemas.microsoft.com/office/powerpoint/2010/main" val="84574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D2C7AE4F-E022-4514-A107-4E94D5EBC766}" type="datetimeFigureOut">
              <a:rPr lang="zh-CN" altLang="en-US"/>
              <a:pPr>
                <a:defRPr/>
              </a:pPr>
              <a:t>2022/9/8</a:t>
            </a:fld>
            <a:endParaRPr lang="en-US" altLang="zh-CN"/>
          </a:p>
        </p:txBody>
      </p:sp>
    </p:spTree>
    <p:extLst>
      <p:ext uri="{BB962C8B-B14F-4D97-AF65-F5344CB8AC3E}">
        <p14:creationId xmlns:p14="http://schemas.microsoft.com/office/powerpoint/2010/main" val="3920029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7EC29231-01BE-478B-95D9-107D1D0CCDAF}" type="datetimeFigureOut">
              <a:rPr lang="zh-CN" altLang="en-US"/>
              <a:pPr>
                <a:defRPr/>
              </a:pPr>
              <a:t>2022/9/8</a:t>
            </a:fld>
            <a:endParaRPr lang="en-US" altLang="zh-CN"/>
          </a:p>
        </p:txBody>
      </p:sp>
    </p:spTree>
    <p:extLst>
      <p:ext uri="{BB962C8B-B14F-4D97-AF65-F5344CB8AC3E}">
        <p14:creationId xmlns:p14="http://schemas.microsoft.com/office/powerpoint/2010/main" val="456079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340E6B43-7893-4A99-9977-4B22B7527459}" type="datetimeFigureOut">
              <a:rPr lang="zh-CN" altLang="en-US"/>
              <a:pPr>
                <a:defRPr/>
              </a:pPr>
              <a:t>2022/9/8</a:t>
            </a:fld>
            <a:endParaRPr lang="en-US" altLang="zh-CN"/>
          </a:p>
        </p:txBody>
      </p:sp>
    </p:spTree>
    <p:extLst>
      <p:ext uri="{BB962C8B-B14F-4D97-AF65-F5344CB8AC3E}">
        <p14:creationId xmlns:p14="http://schemas.microsoft.com/office/powerpoint/2010/main" val="950566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F3550719-826E-40F5-B9FD-83D6DB95A79C}" type="datetimeFigureOut">
              <a:rPr lang="zh-CN" altLang="en-US"/>
              <a:pPr>
                <a:defRPr/>
              </a:pPr>
              <a:t>2022/9/8</a:t>
            </a:fld>
            <a:endParaRPr lang="en-US" altLang="zh-CN"/>
          </a:p>
        </p:txBody>
      </p:sp>
    </p:spTree>
    <p:extLst>
      <p:ext uri="{BB962C8B-B14F-4D97-AF65-F5344CB8AC3E}">
        <p14:creationId xmlns:p14="http://schemas.microsoft.com/office/powerpoint/2010/main" val="53376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698458D-25E9-4CD0-80BA-D4C6A8BDE89B}" type="datetimeFigureOut">
              <a:rPr lang="zh-CN" altLang="en-US"/>
              <a:pPr>
                <a:defRPr/>
              </a:pPr>
              <a:t>2022/9/8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1BE322-BC80-4B4A-9121-20DE13F9F648}" type="slidenum">
              <a:rPr lang="zh-CN" altLang="en-US"/>
              <a:pPr>
                <a:defRPr/>
              </a:pPr>
              <a:t>‹#›</a:t>
            </a:fld>
            <a:endParaRPr lang="zh-CN" altLang="en-US"/>
          </a:p>
        </p:txBody>
      </p:sp>
    </p:spTree>
    <p:extLst>
      <p:ext uri="{BB962C8B-B14F-4D97-AF65-F5344CB8AC3E}">
        <p14:creationId xmlns:p14="http://schemas.microsoft.com/office/powerpoint/2010/main" val="432168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40A5E093-F88B-4B68-B342-3CACE4ADD895}" type="datetimeFigureOut">
              <a:rPr lang="zh-CN" altLang="en-US"/>
              <a:pPr>
                <a:defRPr/>
              </a:pPr>
              <a:t>2022/9/8</a:t>
            </a:fld>
            <a:endParaRPr lang="en-US" altLang="zh-CN"/>
          </a:p>
        </p:txBody>
      </p:sp>
    </p:spTree>
    <p:extLst>
      <p:ext uri="{BB962C8B-B14F-4D97-AF65-F5344CB8AC3E}">
        <p14:creationId xmlns:p14="http://schemas.microsoft.com/office/powerpoint/2010/main" val="19222214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9B80DFF-5FD4-45FB-A68F-A3DC9BD27EF6}" type="datetimeFigureOut">
              <a:rPr lang="zh-CN" altLang="en-US"/>
              <a:pPr>
                <a:defRPr/>
              </a:pPr>
              <a:t>2022/9/8</a:t>
            </a:fld>
            <a:endParaRPr lang="en-US" altLang="zh-CN"/>
          </a:p>
        </p:txBody>
      </p:sp>
    </p:spTree>
    <p:extLst>
      <p:ext uri="{BB962C8B-B14F-4D97-AF65-F5344CB8AC3E}">
        <p14:creationId xmlns:p14="http://schemas.microsoft.com/office/powerpoint/2010/main" val="3791516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44D3246-5EB6-4403-B9FB-855E8664B4CF}" type="datetimeFigureOut">
              <a:rPr lang="zh-CN" altLang="en-US"/>
              <a:pPr>
                <a:defRPr/>
              </a:pPr>
              <a:t>2022/9/8</a:t>
            </a:fld>
            <a:endParaRPr lang="en-US" altLang="zh-CN"/>
          </a:p>
        </p:txBody>
      </p:sp>
    </p:spTree>
    <p:extLst>
      <p:ext uri="{BB962C8B-B14F-4D97-AF65-F5344CB8AC3E}">
        <p14:creationId xmlns:p14="http://schemas.microsoft.com/office/powerpoint/2010/main" val="3482535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4878985B-C901-4535-919A-CA74D4D45860}" type="datetimeFigureOut">
              <a:rPr lang="zh-CN" altLang="en-US"/>
              <a:pPr>
                <a:defRPr/>
              </a:pPr>
              <a:t>2022/9/8</a:t>
            </a:fld>
            <a:endParaRPr lang="en-US" altLang="zh-CN"/>
          </a:p>
        </p:txBody>
      </p:sp>
    </p:spTree>
    <p:extLst>
      <p:ext uri="{BB962C8B-B14F-4D97-AF65-F5344CB8AC3E}">
        <p14:creationId xmlns:p14="http://schemas.microsoft.com/office/powerpoint/2010/main" val="1319268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E4E6FD50-C28C-4EED-BF37-43840E7A5093}" type="datetimeFigureOut">
              <a:rPr lang="zh-CN" altLang="en-US"/>
              <a:pPr>
                <a:defRPr/>
              </a:pPr>
              <a:t>2022/9/8</a:t>
            </a:fld>
            <a:endParaRPr lang="en-US" altLang="zh-CN"/>
          </a:p>
        </p:txBody>
      </p:sp>
    </p:spTree>
    <p:extLst>
      <p:ext uri="{BB962C8B-B14F-4D97-AF65-F5344CB8AC3E}">
        <p14:creationId xmlns:p14="http://schemas.microsoft.com/office/powerpoint/2010/main" val="418455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389AA31-8373-4566-9FAA-1B8B52521BBB}" type="datetimeFigureOut">
              <a:rPr lang="zh-CN" altLang="en-US"/>
              <a:pPr>
                <a:defRPr/>
              </a:pPr>
              <a:t>2022/9/8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360512-85E6-4EDD-BB18-CA2953B4B982}" type="slidenum">
              <a:rPr lang="zh-CN" altLang="en-US"/>
              <a:pPr>
                <a:defRPr/>
              </a:pPr>
              <a:t>‹#›</a:t>
            </a:fld>
            <a:endParaRPr lang="zh-CN" altLang="en-US"/>
          </a:p>
        </p:txBody>
      </p:sp>
    </p:spTree>
    <p:extLst>
      <p:ext uri="{BB962C8B-B14F-4D97-AF65-F5344CB8AC3E}">
        <p14:creationId xmlns:p14="http://schemas.microsoft.com/office/powerpoint/2010/main" val="13944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A57E3B3-49F9-42D4-9E64-FC1D30F8EB36}" type="datetimeFigureOut">
              <a:rPr lang="zh-CN" altLang="en-US"/>
              <a:pPr>
                <a:defRPr/>
              </a:pPr>
              <a:t>2022/9/8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9B34E3E-79D3-4CFC-A31D-3F885619E354}" type="slidenum">
              <a:rPr lang="zh-CN" altLang="en-US"/>
              <a:pPr>
                <a:defRPr/>
              </a:pPr>
              <a:t>‹#›</a:t>
            </a:fld>
            <a:endParaRPr lang="zh-CN" altLang="en-US"/>
          </a:p>
        </p:txBody>
      </p:sp>
    </p:spTree>
    <p:extLst>
      <p:ext uri="{BB962C8B-B14F-4D97-AF65-F5344CB8AC3E}">
        <p14:creationId xmlns:p14="http://schemas.microsoft.com/office/powerpoint/2010/main" val="240185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0B3F438-3A0D-490C-B569-7E576ACFF198}" type="datetimeFigureOut">
              <a:rPr lang="zh-CN" altLang="en-US"/>
              <a:pPr>
                <a:defRPr/>
              </a:pPr>
              <a:t>2022/9/8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CD0C09A-1138-4C6E-8171-136392069159}" type="slidenum">
              <a:rPr lang="zh-CN" altLang="en-US"/>
              <a:pPr>
                <a:defRPr/>
              </a:pPr>
              <a:t>‹#›</a:t>
            </a:fld>
            <a:endParaRPr lang="zh-CN" altLang="en-US"/>
          </a:p>
        </p:txBody>
      </p:sp>
    </p:spTree>
    <p:extLst>
      <p:ext uri="{BB962C8B-B14F-4D97-AF65-F5344CB8AC3E}">
        <p14:creationId xmlns:p14="http://schemas.microsoft.com/office/powerpoint/2010/main" val="270717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B930B9F-5BCF-4C75-A56D-AD39124625F1}" type="datetimeFigureOut">
              <a:rPr lang="zh-CN" altLang="en-US"/>
              <a:pPr>
                <a:defRPr/>
              </a:pPr>
              <a:t>2022/9/8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E0DFE41-CF8F-463C-8089-CA86B8BEDD1B}" type="slidenum">
              <a:rPr lang="zh-CN" altLang="en-US"/>
              <a:pPr>
                <a:defRPr/>
              </a:pPr>
              <a:t>‹#›</a:t>
            </a:fld>
            <a:endParaRPr lang="zh-CN" altLang="en-US"/>
          </a:p>
        </p:txBody>
      </p:sp>
    </p:spTree>
    <p:extLst>
      <p:ext uri="{BB962C8B-B14F-4D97-AF65-F5344CB8AC3E}">
        <p14:creationId xmlns:p14="http://schemas.microsoft.com/office/powerpoint/2010/main" val="77979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58CE4ED-5E8D-4029-B9FE-DFC658631D79}" type="datetimeFigureOut">
              <a:rPr lang="zh-CN" altLang="en-US"/>
              <a:pPr>
                <a:defRPr/>
              </a:pPr>
              <a:t>2022/9/8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EBBF47-189F-41EE-9D37-15D4F3EC2211}" type="slidenum">
              <a:rPr lang="zh-CN" altLang="en-US"/>
              <a:pPr>
                <a:defRPr/>
              </a:pPr>
              <a:t>‹#›</a:t>
            </a:fld>
            <a:endParaRPr lang="zh-CN" altLang="en-US"/>
          </a:p>
        </p:txBody>
      </p:sp>
    </p:spTree>
    <p:extLst>
      <p:ext uri="{BB962C8B-B14F-4D97-AF65-F5344CB8AC3E}">
        <p14:creationId xmlns:p14="http://schemas.microsoft.com/office/powerpoint/2010/main" val="241103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4D24A9-1150-4C7F-8548-7261F555A16A}" type="datetimeFigureOut">
              <a:rPr lang="zh-CN" altLang="en-US"/>
              <a:pPr>
                <a:defRPr/>
              </a:pPr>
              <a:t>2022/9/8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56420E-5E7F-462E-900E-AE7562B55677}" type="slidenum">
              <a:rPr lang="zh-CN" altLang="en-US"/>
              <a:pPr>
                <a:defRPr/>
              </a:pPr>
              <a:t>‹#›</a:t>
            </a:fld>
            <a:endParaRPr lang="zh-CN" altLang="en-US"/>
          </a:p>
        </p:txBody>
      </p:sp>
    </p:spTree>
    <p:extLst>
      <p:ext uri="{BB962C8B-B14F-4D97-AF65-F5344CB8AC3E}">
        <p14:creationId xmlns:p14="http://schemas.microsoft.com/office/powerpoint/2010/main" val="58508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华文细黑" pitchFamily="2" charset="-122"/>
              </a:defRPr>
            </a:lvl1pPr>
          </a:lstStyle>
          <a:p>
            <a:pPr>
              <a:defRPr/>
            </a:pPr>
            <a:fld id="{CE951258-D65B-4BFF-AD18-C4B653EDCEBC}" type="datetimeFigureOut">
              <a:rPr lang="zh-CN" altLang="en-US"/>
              <a:pPr>
                <a:defRPr/>
              </a:pPr>
              <a:t>2022/9/8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华文细黑" panose="02010600040101010101" pitchFamily="2" charset="-122"/>
              </a:defRPr>
            </a:lvl1pPr>
          </a:lstStyle>
          <a:p>
            <a:pPr>
              <a:defRPr/>
            </a:pPr>
            <a:fld id="{DCDBDCBE-3F8A-4CCC-9094-B5435090A5E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875" r:id="rId1"/>
    <p:sldLayoutId id="2147488876" r:id="rId2"/>
    <p:sldLayoutId id="2147488877" r:id="rId3"/>
    <p:sldLayoutId id="2147488878" r:id="rId4"/>
    <p:sldLayoutId id="2147488879" r:id="rId5"/>
    <p:sldLayoutId id="2147488880" r:id="rId6"/>
    <p:sldLayoutId id="2147488881" r:id="rId7"/>
    <p:sldLayoutId id="2147488882" r:id="rId8"/>
    <p:sldLayoutId id="2147488883" r:id="rId9"/>
    <p:sldLayoutId id="2147488884" r:id="rId10"/>
    <p:sldLayoutId id="2147488885" r:id="rId11"/>
    <p:sldLayoutId id="214748888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295275" y="6492875"/>
            <a:ext cx="2133600" cy="365125"/>
          </a:xfrm>
          <a:prstGeom prst="rect">
            <a:avLst/>
          </a:prstGeom>
        </p:spPr>
        <p:txBody>
          <a:bodyPr vert="horz" lIns="91440" tIns="45720" rIns="91440" bIns="45720" rtlCol="0" anchor="ctr"/>
          <a:lstStyle>
            <a:lvl1pPr algn="l" eaLnBrk="1" hangingPunct="1">
              <a:defRPr lang="zh-CN" altLang="en-US" sz="2000" kern="1200" baseline="0">
                <a:solidFill>
                  <a:schemeClr val="tx2"/>
                </a:solidFill>
                <a:latin typeface="+mn-lt"/>
                <a:ea typeface="+mn-ea"/>
                <a:cs typeface="+mn-cs"/>
              </a:defRPr>
            </a:lvl1pPr>
          </a:lstStyle>
          <a:p>
            <a:pPr>
              <a:defRPr/>
            </a:pPr>
            <a:fld id="{6E82EA48-295D-435D-A53E-3183BE19C67F}" type="datetimeFigureOut">
              <a:rPr lang="zh-CN" altLang="en-US"/>
              <a:pPr>
                <a:defRPr/>
              </a:pPr>
              <a:t>2022/9/8</a:t>
            </a:fld>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700087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chemeClr val="tx2"/>
                </a:solidFill>
                <a:ea typeface="华文细黑" panose="02010600040101010101" pitchFamily="2" charset="-122"/>
              </a:defRPr>
            </a:lvl1pPr>
          </a:lstStyle>
          <a:p>
            <a:pPr>
              <a:defRPr/>
            </a:pPr>
            <a:fld id="{0D3F28D3-30AC-4EF1-BC1C-F9F19965935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8897" r:id="rId1"/>
    <p:sldLayoutId id="2147488898" r:id="rId2"/>
    <p:sldLayoutId id="2147488899" r:id="rId3"/>
    <p:sldLayoutId id="2147488900" r:id="rId4"/>
    <p:sldLayoutId id="2147488901" r:id="rId5"/>
    <p:sldLayoutId id="2147488902" r:id="rId6"/>
    <p:sldLayoutId id="2147488903" r:id="rId7"/>
    <p:sldLayoutId id="2147488904" r:id="rId8"/>
    <p:sldLayoutId id="2147488905" r:id="rId9"/>
    <p:sldLayoutId id="2147488906" r:id="rId10"/>
    <p:sldLayoutId id="21474889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eaLnBrk="1" hangingPunct="1">
              <a:spcBef>
                <a:spcPct val="50000"/>
              </a:spcBef>
              <a:defRPr/>
            </a:pPr>
            <a:endParaRPr lang="zh-CN" altLang="en-US" sz="1000">
              <a:solidFill>
                <a:schemeClr val="bg1"/>
              </a:solidFill>
              <a:latin typeface="Verdana"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pPr algn="ctr" eaLnBrk="1" hangingPunct="1">
              <a:defRPr/>
            </a:pPr>
            <a:endParaRPr lang="zh-CN" altLang="en-US" sz="1800">
              <a:latin typeface="Arial"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bg1"/>
                </a:solidFill>
                <a:latin typeface="Arial" charset="0"/>
                <a:ea typeface="隶书" pitchFamily="49" charset="-122"/>
              </a:defRPr>
            </a:lvl1pPr>
          </a:lstStyle>
          <a:p>
            <a:pPr>
              <a:defRPr/>
            </a:pPr>
            <a:fld id="{1E3BDE07-5DC3-4745-8F9B-03E277732914}" type="datetimeFigureOut">
              <a:rPr lang="zh-CN" altLang="en-US"/>
              <a:pPr>
                <a:defRPr/>
              </a:pPr>
              <a:t>2022/9/8</a:t>
            </a:fld>
            <a:endParaRPr lang="en-US" altLang="zh-CN"/>
          </a:p>
        </p:txBody>
      </p:sp>
    </p:spTree>
  </p:cSld>
  <p:clrMap bg1="lt1" tx1="dk1" bg2="lt2" tx2="dk2" accent1="accent1" accent2="accent2" accent3="accent3" accent4="accent4" accent5="accent5" accent6="accent6" hlink="hlink" folHlink="folHlink"/>
  <p:sldLayoutIdLst>
    <p:sldLayoutId id="2147488908" r:id="rId1"/>
    <p:sldLayoutId id="2147488887" r:id="rId2"/>
    <p:sldLayoutId id="2147488888" r:id="rId3"/>
    <p:sldLayoutId id="2147488889" r:id="rId4"/>
    <p:sldLayoutId id="2147488890" r:id="rId5"/>
    <p:sldLayoutId id="2147488891" r:id="rId6"/>
    <p:sldLayoutId id="2147488892" r:id="rId7"/>
    <p:sldLayoutId id="2147488893" r:id="rId8"/>
    <p:sldLayoutId id="2147488894" r:id="rId9"/>
    <p:sldLayoutId id="2147488895" r:id="rId10"/>
    <p:sldLayoutId id="2147488896"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pitchFamily="2" charset="-122"/>
        </a:defRPr>
      </a:lvl2pPr>
      <a:lvl3pPr algn="ctr" rtl="0" eaLnBrk="0" fontAlgn="base" hangingPunct="0">
        <a:spcBef>
          <a:spcPct val="0"/>
        </a:spcBef>
        <a:spcAft>
          <a:spcPct val="0"/>
        </a:spcAft>
        <a:defRPr sz="3200" b="1">
          <a:solidFill>
            <a:schemeClr val="bg1"/>
          </a:solidFill>
          <a:latin typeface="Verdana" pitchFamily="34" charset="0"/>
          <a:ea typeface="宋体" pitchFamily="2" charset="-122"/>
        </a:defRPr>
      </a:lvl3pPr>
      <a:lvl4pPr algn="ctr" rtl="0" eaLnBrk="0" fontAlgn="base" hangingPunct="0">
        <a:spcBef>
          <a:spcPct val="0"/>
        </a:spcBef>
        <a:spcAft>
          <a:spcPct val="0"/>
        </a:spcAft>
        <a:defRPr sz="3200" b="1">
          <a:solidFill>
            <a:schemeClr val="bg1"/>
          </a:solidFill>
          <a:latin typeface="Verdana" pitchFamily="34" charset="0"/>
          <a:ea typeface="宋体" pitchFamily="2" charset="-122"/>
        </a:defRPr>
      </a:lvl4pPr>
      <a:lvl5pPr algn="ctr" rtl="0" eaLnBrk="0" fontAlgn="base" hangingPunct="0">
        <a:spcBef>
          <a:spcPct val="0"/>
        </a:spcBef>
        <a:spcAft>
          <a:spcPct val="0"/>
        </a:spcAft>
        <a:defRPr sz="3200" b="1">
          <a:solidFill>
            <a:schemeClr val="bg1"/>
          </a:solidFill>
          <a:latin typeface="Verdana" pitchFamily="34" charset="0"/>
          <a:ea typeface="宋体" pitchFamily="2" charset="-122"/>
        </a:defRPr>
      </a:lvl5pPr>
      <a:lvl6pPr marL="457200" algn="ctr" rtl="0" fontAlgn="base">
        <a:spcBef>
          <a:spcPct val="0"/>
        </a:spcBef>
        <a:spcAft>
          <a:spcPct val="0"/>
        </a:spcAft>
        <a:defRPr sz="3200" b="1">
          <a:solidFill>
            <a:schemeClr val="bg1"/>
          </a:solidFill>
          <a:latin typeface="Verdana" pitchFamily="34" charset="0"/>
          <a:ea typeface="宋体" pitchFamily="2" charset="-122"/>
        </a:defRPr>
      </a:lvl6pPr>
      <a:lvl7pPr marL="914400" algn="ctr" rtl="0" fontAlgn="base">
        <a:spcBef>
          <a:spcPct val="0"/>
        </a:spcBef>
        <a:spcAft>
          <a:spcPct val="0"/>
        </a:spcAft>
        <a:defRPr sz="3200" b="1">
          <a:solidFill>
            <a:schemeClr val="bg1"/>
          </a:solidFill>
          <a:latin typeface="Verdana" pitchFamily="34" charset="0"/>
          <a:ea typeface="宋体" pitchFamily="2" charset="-122"/>
        </a:defRPr>
      </a:lvl7pPr>
      <a:lvl8pPr marL="1371600" algn="ctr" rtl="0" fontAlgn="base">
        <a:spcBef>
          <a:spcPct val="0"/>
        </a:spcBef>
        <a:spcAft>
          <a:spcPct val="0"/>
        </a:spcAft>
        <a:defRPr sz="3200" b="1">
          <a:solidFill>
            <a:schemeClr val="bg1"/>
          </a:solidFill>
          <a:latin typeface="Verdana" pitchFamily="34" charset="0"/>
          <a:ea typeface="宋体" pitchFamily="2" charset="-122"/>
        </a:defRPr>
      </a:lvl8pPr>
      <a:lvl9pPr marL="1828800" algn="ctr" rtl="0" fontAlgn="base">
        <a:spcBef>
          <a:spcPct val="0"/>
        </a:spcBef>
        <a:spcAft>
          <a:spcPct val="0"/>
        </a:spcAft>
        <a:defRPr sz="32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 Id="rId4" Type="http://schemas.openxmlformats.org/officeDocument/2006/relationships/hyperlink" Target="&#36164;&#26009;/&#23618;&#27425;&#20998;&#26512;&#27861;------.pp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hyperlink" Target="&#36164;&#26009;/&#26580;&#24615;&#20316;&#19994;&#36710;&#38388;&#35843;&#24230;&#38382;&#39064;&#30340;&#20004;&#32423;&#36951;&#20256;&#31639;&#27861;_&#24352;&#36229;&#21191;.caj" TargetMode="External"/><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hyperlink" Target="&#36164;&#26009;/&#36951;&#20256;&#31639;&#27861;&#26696;&#20363;.pptx" TargetMode="External"/><Relationship Id="rId4" Type="http://schemas.openxmlformats.org/officeDocument/2006/relationships/hyperlink" Target="https://zhuanlan.zhihu.com/p/35986593?utm_source=qq"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a:xfrm>
            <a:off x="-31750" y="2039938"/>
            <a:ext cx="9175750" cy="2249487"/>
          </a:xfrm>
        </p:spPr>
        <p:txBody>
          <a:bodyPr/>
          <a:lstStyle/>
          <a:p>
            <a:pPr eaLnBrk="1" hangingPunct="1">
              <a:lnSpc>
                <a:spcPct val="120000"/>
              </a:lnSpc>
              <a:defRPr/>
            </a:pPr>
            <a:r>
              <a:rPr kumimoji="1" lang="zh-CN" altLang="en-US" sz="4400" dirty="0">
                <a:solidFill>
                  <a:srgbClr val="FFFF00"/>
                </a:solidFill>
                <a:effectLst>
                  <a:outerShdw blurRad="38100" dist="38100" dir="2700000" algn="tl">
                    <a:srgbClr val="000000"/>
                  </a:outerShdw>
                </a:effectLst>
                <a:ea typeface="黑体" pitchFamily="2" charset="-122"/>
              </a:rPr>
              <a:t>第</a:t>
            </a:r>
            <a:r>
              <a:rPr kumimoji="1" lang="en-US" altLang="zh-CN" sz="4400" dirty="0">
                <a:solidFill>
                  <a:srgbClr val="FFFF00"/>
                </a:solidFill>
                <a:effectLst>
                  <a:outerShdw blurRad="38100" dist="38100" dir="2700000" algn="tl">
                    <a:srgbClr val="000000"/>
                  </a:outerShdw>
                </a:effectLst>
                <a:ea typeface="黑体" pitchFamily="2" charset="-122"/>
              </a:rPr>
              <a:t>2</a:t>
            </a:r>
            <a:r>
              <a:rPr kumimoji="1" lang="zh-CN" altLang="en-US" sz="4400" dirty="0">
                <a:solidFill>
                  <a:srgbClr val="FFFF00"/>
                </a:solidFill>
                <a:effectLst>
                  <a:outerShdw blurRad="38100" dist="38100" dir="2700000" algn="tl">
                    <a:srgbClr val="000000"/>
                  </a:outerShdw>
                </a:effectLst>
                <a:ea typeface="黑体" pitchFamily="2" charset="-122"/>
              </a:rPr>
              <a:t>章  智能决策方法介绍</a:t>
            </a:r>
          </a:p>
        </p:txBody>
      </p:sp>
      <p:sp>
        <p:nvSpPr>
          <p:cNvPr id="6" name="Rectangle 3"/>
          <p:cNvSpPr txBox="1">
            <a:spLocks noChangeArrowheads="1"/>
          </p:cNvSpPr>
          <p:nvPr/>
        </p:nvSpPr>
        <p:spPr bwMode="gray">
          <a:xfrm>
            <a:off x="827088" y="5049838"/>
            <a:ext cx="7667625" cy="1214437"/>
          </a:xfrm>
          <a:prstGeom prst="rect">
            <a:avLst/>
          </a:prstGeom>
          <a:noFill/>
          <a:ln w="9525">
            <a:noFill/>
            <a:miter lim="800000"/>
            <a:headEnd/>
            <a:tailEnd/>
          </a:ln>
        </p:spPr>
        <p:txBody>
          <a:bodyPr/>
          <a:lstStyle/>
          <a:p>
            <a:pPr algn="ctr" eaLnBrk="1" hangingPunct="1">
              <a:lnSpc>
                <a:spcPct val="90000"/>
              </a:lnSpc>
              <a:spcBef>
                <a:spcPct val="20000"/>
              </a:spcBef>
              <a:buClr>
                <a:schemeClr val="hlink"/>
              </a:buClr>
              <a:buSzPct val="90000"/>
              <a:buFont typeface="Wingdings" pitchFamily="2" charset="2"/>
              <a:buNone/>
              <a:defRPr/>
            </a:pPr>
            <a:endParaRPr lang="en-US" altLang="zh-CN" sz="3600" kern="0" dirty="0">
              <a:solidFill>
                <a:srgbClr val="0000CC"/>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endParaRPr lang="en-US" altLang="zh-CN" sz="1800" kern="0" dirty="0">
              <a:solidFill>
                <a:schemeClr val="tx2"/>
              </a:solidFill>
              <a:latin typeface="黑体" pitchFamily="2" charset="-122"/>
              <a:ea typeface="黑体" pitchFamily="2" charset="-122"/>
            </a:endParaRPr>
          </a:p>
          <a:p>
            <a:pPr algn="ctr" eaLnBrk="1" hangingPunct="1">
              <a:lnSpc>
                <a:spcPct val="90000"/>
              </a:lnSpc>
              <a:spcBef>
                <a:spcPct val="20000"/>
              </a:spcBef>
              <a:buClr>
                <a:schemeClr val="hlink"/>
              </a:buClr>
              <a:buSzPct val="90000"/>
              <a:buFont typeface="Wingdings" pitchFamily="2" charset="2"/>
              <a:buNone/>
              <a:defRPr/>
            </a:pPr>
            <a:r>
              <a:rPr lang="en-US" altLang="zh-CN" sz="1800" kern="0" dirty="0">
                <a:solidFill>
                  <a:schemeClr val="tx2"/>
                </a:solidFill>
                <a:latin typeface="黑体" pitchFamily="2" charset="-122"/>
                <a:ea typeface="黑体" pitchFamily="2" charset="-122"/>
              </a:rPr>
              <a:t>2022</a:t>
            </a:r>
            <a:r>
              <a:rPr lang="zh-CN" altLang="en-US" sz="1800" kern="0" dirty="0">
                <a:solidFill>
                  <a:schemeClr val="tx2"/>
                </a:solidFill>
                <a:latin typeface="黑体" pitchFamily="2" charset="-122"/>
                <a:ea typeface="黑体" pitchFamily="2" charset="-122"/>
              </a:rPr>
              <a:t>年</a:t>
            </a:r>
            <a:r>
              <a:rPr lang="en-US" altLang="zh-CN" sz="1800" kern="0" dirty="0">
                <a:solidFill>
                  <a:schemeClr val="tx2"/>
                </a:solidFill>
                <a:latin typeface="黑体" pitchFamily="2" charset="-122"/>
                <a:ea typeface="黑体" pitchFamily="2" charset="-122"/>
              </a:rPr>
              <a:t>8</a:t>
            </a:r>
            <a:r>
              <a:rPr lang="zh-CN" altLang="en-US" sz="1800" kern="0" dirty="0">
                <a:solidFill>
                  <a:schemeClr val="tx2"/>
                </a:solidFill>
                <a:latin typeface="黑体" pitchFamily="2" charset="-122"/>
                <a:ea typeface="黑体" pitchFamily="2" charset="-122"/>
              </a:rPr>
              <a:t>月</a:t>
            </a:r>
            <a:endParaRPr lang="en-US" altLang="zh-CN" sz="1800" kern="0" dirty="0">
              <a:solidFill>
                <a:schemeClr val="tx2"/>
              </a:solidFill>
              <a:latin typeface="黑体" pitchFamily="2" charset="-122"/>
              <a:ea typeface="黑体" pitchFamily="2" charset="-122"/>
            </a:endParaRPr>
          </a:p>
        </p:txBody>
      </p:sp>
      <p:sp>
        <p:nvSpPr>
          <p:cNvPr id="18436" name="Rectangle 7"/>
          <p:cNvSpPr>
            <a:spLocks noChangeArrowheads="1"/>
          </p:cNvSpPr>
          <p:nvPr/>
        </p:nvSpPr>
        <p:spPr bwMode="auto">
          <a:xfrm>
            <a:off x="827088" y="800100"/>
            <a:ext cx="46672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zh-CN" altLang="en-US" sz="2800" dirty="0">
                <a:solidFill>
                  <a:srgbClr val="0000CC"/>
                </a:solidFill>
                <a:latin typeface="黑体" panose="02010609060101010101" pitchFamily="49" charset="-122"/>
                <a:ea typeface="黑体" panose="02010609060101010101" pitchFamily="49" charset="-122"/>
              </a:rPr>
              <a:t>智能物联制造系统与决策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32771"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32772"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③ 层次单排序及其一致性检验</a:t>
            </a:r>
          </a:p>
        </p:txBody>
      </p:sp>
      <p:sp>
        <p:nvSpPr>
          <p:cNvPr id="4" name="矩形 3"/>
          <p:cNvSpPr/>
          <p:nvPr/>
        </p:nvSpPr>
        <p:spPr>
          <a:xfrm>
            <a:off x="1000125" y="2157413"/>
            <a:ext cx="3973513" cy="477837"/>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层次单排序的一致性检验</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219637057"/>
              </p:ext>
            </p:extLst>
          </p:nvPr>
        </p:nvGraphicFramePr>
        <p:xfrm>
          <a:off x="733426" y="4222673"/>
          <a:ext cx="7953374" cy="786084"/>
        </p:xfrm>
        <a:graphic>
          <a:graphicData uri="http://schemas.openxmlformats.org/drawingml/2006/table">
            <a:tbl>
              <a:tblPr firstRow="1" bandRow="1">
                <a:tableStyleId>{5C22544A-7EE6-4342-B048-85BDC9FD1C3A}</a:tableStyleId>
              </a:tblPr>
              <a:tblGrid>
                <a:gridCol w="490114">
                  <a:extLst>
                    <a:ext uri="{9D8B030D-6E8A-4147-A177-3AD203B41FA5}">
                      <a16:colId xmlns:a16="http://schemas.microsoft.com/office/drawing/2014/main" val="20000"/>
                    </a:ext>
                  </a:extLst>
                </a:gridCol>
                <a:gridCol w="533090">
                  <a:extLst>
                    <a:ext uri="{9D8B030D-6E8A-4147-A177-3AD203B41FA5}">
                      <a16:colId xmlns:a16="http://schemas.microsoft.com/office/drawing/2014/main" val="20001"/>
                    </a:ext>
                  </a:extLst>
                </a:gridCol>
                <a:gridCol w="533090">
                  <a:extLst>
                    <a:ext uri="{9D8B030D-6E8A-4147-A177-3AD203B41FA5}">
                      <a16:colId xmlns:a16="http://schemas.microsoft.com/office/drawing/2014/main" val="20002"/>
                    </a:ext>
                  </a:extLst>
                </a:gridCol>
                <a:gridCol w="533090">
                  <a:extLst>
                    <a:ext uri="{9D8B030D-6E8A-4147-A177-3AD203B41FA5}">
                      <a16:colId xmlns:a16="http://schemas.microsoft.com/office/drawing/2014/main" val="20003"/>
                    </a:ext>
                  </a:extLst>
                </a:gridCol>
                <a:gridCol w="533090">
                  <a:extLst>
                    <a:ext uri="{9D8B030D-6E8A-4147-A177-3AD203B41FA5}">
                      <a16:colId xmlns:a16="http://schemas.microsoft.com/office/drawing/2014/main" val="20004"/>
                    </a:ext>
                  </a:extLst>
                </a:gridCol>
                <a:gridCol w="533090">
                  <a:extLst>
                    <a:ext uri="{9D8B030D-6E8A-4147-A177-3AD203B41FA5}">
                      <a16:colId xmlns:a16="http://schemas.microsoft.com/office/drawing/2014/main" val="20005"/>
                    </a:ext>
                  </a:extLst>
                </a:gridCol>
                <a:gridCol w="533090">
                  <a:extLst>
                    <a:ext uri="{9D8B030D-6E8A-4147-A177-3AD203B41FA5}">
                      <a16:colId xmlns:a16="http://schemas.microsoft.com/office/drawing/2014/main" val="20006"/>
                    </a:ext>
                  </a:extLst>
                </a:gridCol>
                <a:gridCol w="533090">
                  <a:extLst>
                    <a:ext uri="{9D8B030D-6E8A-4147-A177-3AD203B41FA5}">
                      <a16:colId xmlns:a16="http://schemas.microsoft.com/office/drawing/2014/main" val="20007"/>
                    </a:ext>
                  </a:extLst>
                </a:gridCol>
                <a:gridCol w="533090">
                  <a:extLst>
                    <a:ext uri="{9D8B030D-6E8A-4147-A177-3AD203B41FA5}">
                      <a16:colId xmlns:a16="http://schemas.microsoft.com/office/drawing/2014/main" val="20008"/>
                    </a:ext>
                  </a:extLst>
                </a:gridCol>
                <a:gridCol w="533090">
                  <a:extLst>
                    <a:ext uri="{9D8B030D-6E8A-4147-A177-3AD203B41FA5}">
                      <a16:colId xmlns:a16="http://schemas.microsoft.com/office/drawing/2014/main" val="20009"/>
                    </a:ext>
                  </a:extLst>
                </a:gridCol>
                <a:gridCol w="533090">
                  <a:extLst>
                    <a:ext uri="{9D8B030D-6E8A-4147-A177-3AD203B41FA5}">
                      <a16:colId xmlns:a16="http://schemas.microsoft.com/office/drawing/2014/main" val="20010"/>
                    </a:ext>
                  </a:extLst>
                </a:gridCol>
                <a:gridCol w="533090">
                  <a:extLst>
                    <a:ext uri="{9D8B030D-6E8A-4147-A177-3AD203B41FA5}">
                      <a16:colId xmlns:a16="http://schemas.microsoft.com/office/drawing/2014/main" val="20011"/>
                    </a:ext>
                  </a:extLst>
                </a:gridCol>
                <a:gridCol w="533090">
                  <a:extLst>
                    <a:ext uri="{9D8B030D-6E8A-4147-A177-3AD203B41FA5}">
                      <a16:colId xmlns:a16="http://schemas.microsoft.com/office/drawing/2014/main" val="20012"/>
                    </a:ext>
                  </a:extLst>
                </a:gridCol>
                <a:gridCol w="533090">
                  <a:extLst>
                    <a:ext uri="{9D8B030D-6E8A-4147-A177-3AD203B41FA5}">
                      <a16:colId xmlns:a16="http://schemas.microsoft.com/office/drawing/2014/main" val="20013"/>
                    </a:ext>
                  </a:extLst>
                </a:gridCol>
                <a:gridCol w="533090">
                  <a:extLst>
                    <a:ext uri="{9D8B030D-6E8A-4147-A177-3AD203B41FA5}">
                      <a16:colId xmlns:a16="http://schemas.microsoft.com/office/drawing/2014/main" val="20014"/>
                    </a:ext>
                  </a:extLst>
                </a:gridCol>
              </a:tblGrid>
              <a:tr h="306816">
                <a:tc>
                  <a:txBody>
                    <a:bodyPr/>
                    <a:lstStyle/>
                    <a:p>
                      <a:pPr algn="ctr" fontAlgn="ctr"/>
                      <a:r>
                        <a:rPr lang="en-US" altLang="zh-CN" sz="1200" b="1" dirty="0">
                          <a:solidFill>
                            <a:schemeClr val="tx2"/>
                          </a:solidFill>
                          <a:latin typeface="黑体" pitchFamily="49" charset="-122"/>
                          <a:ea typeface="黑体" pitchFamily="49" charset="-122"/>
                        </a:rPr>
                        <a:t>n</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2</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3</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4</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5</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6</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7</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8</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9</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10</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11</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12</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13</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黑体" pitchFamily="49" charset="-122"/>
                          <a:ea typeface="黑体" pitchFamily="49" charset="-122"/>
                        </a:rPr>
                        <a:t>14</a:t>
                      </a:r>
                      <a:endParaRPr lang="zh-CN" altLang="en-US" sz="1200" b="1" dirty="0">
                        <a:solidFill>
                          <a:schemeClr val="tx2"/>
                        </a:solidFill>
                        <a:latin typeface="黑体" pitchFamily="49" charset="-122"/>
                        <a:ea typeface="黑体" pitchFamily="49" charset="-122"/>
                      </a:endParaRPr>
                    </a:p>
                  </a:txBody>
                  <a:tcPr marL="91452" marR="91452" marT="45683" marB="45683">
                    <a:solidFill>
                      <a:schemeClr val="bg1">
                        <a:lumMod val="85000"/>
                      </a:schemeClr>
                    </a:solidFill>
                  </a:tcPr>
                </a:tc>
                <a:extLst>
                  <a:ext uri="{0D108BD9-81ED-4DB2-BD59-A6C34878D82A}">
                    <a16:rowId xmlns:a16="http://schemas.microsoft.com/office/drawing/2014/main" val="10000"/>
                  </a:ext>
                </a:extLst>
              </a:tr>
              <a:tr h="479268">
                <a:tc>
                  <a:txBody>
                    <a:bodyPr/>
                    <a:lstStyle/>
                    <a:p>
                      <a:pPr algn="ctr" fontAlgn="ctr"/>
                      <a:r>
                        <a:rPr lang="en-US" altLang="zh-CN" sz="1200" b="1" dirty="0">
                          <a:solidFill>
                            <a:schemeClr val="tx2"/>
                          </a:solidFill>
                          <a:latin typeface="楷体" pitchFamily="49" charset="-122"/>
                          <a:ea typeface="楷体" pitchFamily="49" charset="-122"/>
                        </a:rPr>
                        <a:t>RI</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0</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0</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0.52</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0.89</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1.12</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1.24</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1.36</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1.41</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1.46</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1.49</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1.52</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1.54</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1.56</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tc>
                  <a:txBody>
                    <a:bodyPr/>
                    <a:lstStyle/>
                    <a:p>
                      <a:pPr algn="ctr" fontAlgn="ctr"/>
                      <a:r>
                        <a:rPr lang="en-US" altLang="zh-CN" sz="1200" b="1" dirty="0">
                          <a:solidFill>
                            <a:schemeClr val="tx2"/>
                          </a:solidFill>
                          <a:latin typeface="楷体" pitchFamily="49" charset="-122"/>
                          <a:ea typeface="楷体" pitchFamily="49" charset="-122"/>
                        </a:rPr>
                        <a:t>1.58</a:t>
                      </a:r>
                      <a:endParaRPr lang="zh-CN" altLang="en-US" sz="1200" b="1" dirty="0">
                        <a:solidFill>
                          <a:schemeClr val="tx2"/>
                        </a:solidFill>
                        <a:latin typeface="楷体" pitchFamily="49" charset="-122"/>
                        <a:ea typeface="楷体" pitchFamily="49" charset="-122"/>
                      </a:endParaRPr>
                    </a:p>
                  </a:txBody>
                  <a:tcPr marL="91452" marR="91452" marT="45683" marB="45683">
                    <a:solidFill>
                      <a:schemeClr val="bg1">
                        <a:lumMod val="85000"/>
                      </a:schemeClr>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8" name="Rectangle 3"/>
              <p:cNvSpPr>
                <a:spLocks noChangeArrowheads="1"/>
              </p:cNvSpPr>
              <p:nvPr/>
            </p:nvSpPr>
            <p:spPr bwMode="auto">
              <a:xfrm>
                <a:off x="533207" y="2594585"/>
                <a:ext cx="7673975" cy="3614451"/>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计算一致性指标</a:t>
                </a:r>
                <a:r>
                  <a:rPr lang="en-US" altLang="zh-CN" sz="1800" b="0" kern="0" dirty="0">
                    <a:solidFill>
                      <a:schemeClr val="tx2"/>
                    </a:solidFill>
                    <a:latin typeface="黑体" pitchFamily="2" charset="-122"/>
                    <a:ea typeface="黑体" pitchFamily="2" charset="-122"/>
                  </a:rPr>
                  <a:t>CI</a:t>
                </a:r>
              </a:p>
              <a:p>
                <a:pPr lvl="1">
                  <a:lnSpc>
                    <a:spcPct val="125000"/>
                  </a:lnSpc>
                  <a:spcBef>
                    <a:spcPct val="20000"/>
                  </a:spcBef>
                  <a:buClr>
                    <a:srgbClr val="FF0000"/>
                  </a:buClr>
                  <a:buSzPct val="85000"/>
                  <a:defRPr/>
                </a:pPr>
                <a:r>
                  <a:rPr lang="en-US" altLang="zh-CN" sz="1800" b="0" kern="0" dirty="0">
                    <a:solidFill>
                      <a:schemeClr val="tx2"/>
                    </a:solidFill>
                    <a:latin typeface="黑体" pitchFamily="2" charset="-122"/>
                    <a:ea typeface="黑体" pitchFamily="2" charset="-122"/>
                  </a:rPr>
                  <a:t>    </a:t>
                </a:r>
                <a14:m>
                  <m:oMath xmlns:m="http://schemas.openxmlformats.org/officeDocument/2006/math">
                    <m:r>
                      <a:rPr lang="en-US" altLang="zh-CN" sz="1800" b="0" i="1" kern="0" dirty="0" smtClean="0">
                        <a:solidFill>
                          <a:schemeClr val="tx2"/>
                        </a:solidFill>
                        <a:latin typeface="Cambria Math" panose="02040503050406030204" pitchFamily="18" charset="0"/>
                        <a:ea typeface="黑体" pitchFamily="2" charset="-122"/>
                      </a:rPr>
                      <m:t>𝐶𝐼</m:t>
                    </m:r>
                    <m:r>
                      <a:rPr lang="en-US" altLang="zh-CN" sz="1800" b="0" i="1" kern="0" dirty="0" smtClean="0">
                        <a:solidFill>
                          <a:schemeClr val="tx2"/>
                        </a:solidFill>
                        <a:latin typeface="Cambria Math" panose="02040503050406030204" pitchFamily="18" charset="0"/>
                        <a:ea typeface="黑体" pitchFamily="2" charset="-122"/>
                      </a:rPr>
                      <m:t>=</m:t>
                    </m:r>
                    <m:f>
                      <m:fPr>
                        <m:ctrlPr>
                          <a:rPr lang="en-US" altLang="zh-CN" sz="1800" b="0" i="1" kern="0" dirty="0" smtClean="0">
                            <a:solidFill>
                              <a:schemeClr val="tx2"/>
                            </a:solidFill>
                            <a:latin typeface="Cambria Math" panose="02040503050406030204" pitchFamily="18" charset="0"/>
                            <a:ea typeface="黑体" pitchFamily="2" charset="-122"/>
                          </a:rPr>
                        </m:ctrlPr>
                      </m:fPr>
                      <m:num>
                        <m:sSub>
                          <m:sSubPr>
                            <m:ctrlPr>
                              <a:rPr lang="en-US" altLang="zh-CN" sz="1800" b="0" i="1" kern="0" dirty="0" smtClean="0">
                                <a:solidFill>
                                  <a:schemeClr val="tx2"/>
                                </a:solidFill>
                                <a:latin typeface="Cambria Math" panose="02040503050406030204" pitchFamily="18" charset="0"/>
                                <a:ea typeface="黑体" pitchFamily="2" charset="-122"/>
                              </a:rPr>
                            </m:ctrlPr>
                          </m:sSubPr>
                          <m:e>
                            <m:r>
                              <a:rPr lang="zh-CN" altLang="en-US" sz="1800" b="0" i="1" kern="0" dirty="0" smtClean="0">
                                <a:solidFill>
                                  <a:schemeClr val="tx2"/>
                                </a:solidFill>
                                <a:latin typeface="Cambria Math" panose="02040503050406030204" pitchFamily="18" charset="0"/>
                                <a:ea typeface="黑体" pitchFamily="2" charset="-122"/>
                              </a:rPr>
                              <m:t>𝜆</m:t>
                            </m:r>
                          </m:e>
                          <m:sub>
                            <m:r>
                              <a:rPr lang="en-US" altLang="zh-CN" sz="1800" b="0" i="1" kern="0" dirty="0" smtClean="0">
                                <a:solidFill>
                                  <a:schemeClr val="tx2"/>
                                </a:solidFill>
                                <a:latin typeface="Cambria Math" panose="02040503050406030204" pitchFamily="18" charset="0"/>
                                <a:ea typeface="黑体" pitchFamily="2" charset="-122"/>
                              </a:rPr>
                              <m:t>𝑚𝑎𝑥</m:t>
                            </m:r>
                          </m:sub>
                        </m:sSub>
                        <m:r>
                          <a:rPr lang="en-US" altLang="zh-CN" sz="1800" b="0" i="1" kern="0" dirty="0" smtClean="0">
                            <a:solidFill>
                              <a:schemeClr val="tx2"/>
                            </a:solidFill>
                            <a:latin typeface="Cambria Math" panose="02040503050406030204" pitchFamily="18" charset="0"/>
                            <a:ea typeface="黑体" pitchFamily="2" charset="-122"/>
                          </a:rPr>
                          <m:t>−</m:t>
                        </m:r>
                        <m:r>
                          <a:rPr lang="en-US" altLang="zh-CN" sz="1800" b="0" i="1" kern="0" dirty="0" smtClean="0">
                            <a:solidFill>
                              <a:schemeClr val="tx2"/>
                            </a:solidFill>
                            <a:latin typeface="Cambria Math" panose="02040503050406030204" pitchFamily="18" charset="0"/>
                            <a:ea typeface="黑体" pitchFamily="2" charset="-122"/>
                          </a:rPr>
                          <m:t>𝑛</m:t>
                        </m:r>
                      </m:num>
                      <m:den>
                        <m:r>
                          <a:rPr lang="en-US" altLang="zh-CN" sz="1800" b="0" i="1" kern="0" dirty="0" smtClean="0">
                            <a:solidFill>
                              <a:schemeClr val="tx2"/>
                            </a:solidFill>
                            <a:latin typeface="Cambria Math" panose="02040503050406030204" pitchFamily="18" charset="0"/>
                            <a:ea typeface="黑体" pitchFamily="2" charset="-122"/>
                          </a:rPr>
                          <m:t>𝑛</m:t>
                        </m:r>
                        <m:r>
                          <a:rPr lang="en-US" altLang="zh-CN" sz="1800" b="0" i="1" kern="0" dirty="0" smtClean="0">
                            <a:solidFill>
                              <a:schemeClr val="tx2"/>
                            </a:solidFill>
                            <a:latin typeface="Cambria Math" panose="02040503050406030204" pitchFamily="18" charset="0"/>
                            <a:ea typeface="黑体" pitchFamily="2" charset="-122"/>
                          </a:rPr>
                          <m:t>−1</m:t>
                        </m:r>
                      </m:den>
                    </m:f>
                  </m:oMath>
                </a14:m>
                <a:r>
                  <a:rPr lang="en-US" altLang="zh-CN" sz="1800" b="0" kern="0" dirty="0">
                    <a:solidFill>
                      <a:schemeClr val="tx2"/>
                    </a:solidFill>
                    <a:latin typeface="黑体" pitchFamily="2" charset="-122"/>
                    <a:ea typeface="黑体" pitchFamily="2" charset="-122"/>
                  </a:rPr>
                  <a:t>     </a:t>
                </a:r>
                <a14:m>
                  <m:oMath xmlns:m="http://schemas.openxmlformats.org/officeDocument/2006/math">
                    <m:sSub>
                      <m:sSubPr>
                        <m:ctrlPr>
                          <a:rPr lang="en-US" altLang="zh-CN" sz="1800" b="0" i="1" kern="0" dirty="0" smtClean="0">
                            <a:solidFill>
                              <a:schemeClr val="tx2"/>
                            </a:solidFill>
                            <a:latin typeface="Cambria Math" panose="02040503050406030204" pitchFamily="18" charset="0"/>
                            <a:ea typeface="黑体" pitchFamily="2" charset="-122"/>
                          </a:rPr>
                        </m:ctrlPr>
                      </m:sSubPr>
                      <m:e>
                        <m:r>
                          <a:rPr lang="zh-CN" altLang="en-US" sz="1800" b="0" i="1" kern="0" dirty="0" smtClean="0">
                            <a:solidFill>
                              <a:schemeClr val="tx2"/>
                            </a:solidFill>
                            <a:latin typeface="Cambria Math" panose="02040503050406030204" pitchFamily="18" charset="0"/>
                            <a:ea typeface="黑体" pitchFamily="2" charset="-122"/>
                          </a:rPr>
                          <m:t>𝜆</m:t>
                        </m:r>
                      </m:e>
                      <m:sub>
                        <m:r>
                          <a:rPr lang="en-US" altLang="zh-CN" sz="1800" b="0" i="1" kern="0" dirty="0" smtClean="0">
                            <a:solidFill>
                              <a:schemeClr val="tx2"/>
                            </a:solidFill>
                            <a:latin typeface="Cambria Math" panose="02040503050406030204" pitchFamily="18" charset="0"/>
                            <a:ea typeface="黑体" pitchFamily="2" charset="-122"/>
                          </a:rPr>
                          <m:t>𝑚𝑎𝑥</m:t>
                        </m:r>
                      </m:sub>
                    </m:sSub>
                    <m:r>
                      <a:rPr lang="zh-CN" altLang="en-US" sz="1800" b="0" i="1" kern="0" dirty="0">
                        <a:solidFill>
                          <a:schemeClr val="tx2"/>
                        </a:solidFill>
                        <a:latin typeface="Cambria Math" panose="02040503050406030204" pitchFamily="18" charset="0"/>
                        <a:ea typeface="黑体" pitchFamily="2" charset="-122"/>
                      </a:rPr>
                      <m:t>为</m:t>
                    </m:r>
                  </m:oMath>
                </a14:m>
                <a:r>
                  <a:rPr lang="zh-CN" altLang="en-US" sz="1800" b="0" kern="0" dirty="0">
                    <a:solidFill>
                      <a:schemeClr val="tx2"/>
                    </a:solidFill>
                    <a:latin typeface="黑体" pitchFamily="2" charset="-122"/>
                    <a:ea typeface="黑体" pitchFamily="2" charset="-122"/>
                  </a:rPr>
                  <a:t>判断矩阵的最大特征值，</a:t>
                </a:r>
                <a:r>
                  <a:rPr lang="en-US" altLang="zh-CN" sz="1800" b="0" kern="0" dirty="0">
                    <a:solidFill>
                      <a:schemeClr val="tx2"/>
                    </a:solidFill>
                    <a:latin typeface="黑体" pitchFamily="2" charset="-122"/>
                    <a:ea typeface="黑体" pitchFamily="2" charset="-122"/>
                  </a:rPr>
                  <a:t>n</a:t>
                </a:r>
                <a:r>
                  <a:rPr lang="zh-CN" altLang="en-US" sz="1800" b="0" kern="0" dirty="0">
                    <a:solidFill>
                      <a:schemeClr val="tx2"/>
                    </a:solidFill>
                    <a:latin typeface="黑体" pitchFamily="2" charset="-122"/>
                    <a:ea typeface="黑体" pitchFamily="2" charset="-122"/>
                  </a:rPr>
                  <a:t>为矩阵的阶数</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查找平均随机一致性指标</a:t>
                </a:r>
                <a:r>
                  <a:rPr lang="en-US" altLang="zh-CN" sz="1800" b="0" kern="0" dirty="0">
                    <a:solidFill>
                      <a:schemeClr val="tx2"/>
                    </a:solidFill>
                    <a:latin typeface="黑体" pitchFamily="2" charset="-122"/>
                    <a:ea typeface="黑体" pitchFamily="2" charset="-122"/>
                  </a:rPr>
                  <a:t>RI</a:t>
                </a:r>
              </a:p>
              <a:p>
                <a:pPr lvl="1">
                  <a:lnSpc>
                    <a:spcPct val="125000"/>
                  </a:lnSpc>
                  <a:spcBef>
                    <a:spcPct val="20000"/>
                  </a:spcBef>
                  <a:buClr>
                    <a:srgbClr val="FF0000"/>
                  </a:buClr>
                  <a:buSzPct val="85000"/>
                  <a:defRPr/>
                </a:pP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计算一致性比例</a:t>
                </a:r>
                <a:r>
                  <a:rPr lang="en-US" altLang="zh-CN" sz="1800" b="0" kern="0" dirty="0">
                    <a:solidFill>
                      <a:schemeClr val="tx2"/>
                    </a:solidFill>
                    <a:latin typeface="黑体" pitchFamily="2" charset="-122"/>
                    <a:ea typeface="黑体" pitchFamily="2" charset="-122"/>
                  </a:rPr>
                  <a:t>CR</a:t>
                </a:r>
              </a:p>
              <a:p>
                <a:pPr lvl="1">
                  <a:lnSpc>
                    <a:spcPct val="125000"/>
                  </a:lnSpc>
                  <a:spcBef>
                    <a:spcPct val="20000"/>
                  </a:spcBef>
                  <a:buClr>
                    <a:srgbClr val="FF0000"/>
                  </a:buClr>
                  <a:buSzPct val="85000"/>
                  <a:defRPr/>
                </a:pPr>
                <a:r>
                  <a:rPr lang="en-US" altLang="zh-CN" sz="1800" b="0" kern="0" dirty="0">
                    <a:solidFill>
                      <a:schemeClr val="tx2"/>
                    </a:solidFill>
                    <a:latin typeface="黑体" pitchFamily="2" charset="-122"/>
                    <a:ea typeface="黑体" pitchFamily="2" charset="-122"/>
                  </a:rPr>
                  <a:t>    </a:t>
                </a:r>
                <a14:m>
                  <m:oMath xmlns:m="http://schemas.openxmlformats.org/officeDocument/2006/math">
                    <m:r>
                      <a:rPr lang="en-US" altLang="zh-CN" sz="1800" b="0" i="1" kern="0" smtClean="0">
                        <a:solidFill>
                          <a:schemeClr val="tx2"/>
                        </a:solidFill>
                        <a:latin typeface="Cambria Math" panose="02040503050406030204" pitchFamily="18" charset="0"/>
                        <a:ea typeface="黑体" pitchFamily="2" charset="-122"/>
                      </a:rPr>
                      <m:t>𝐶𝑅</m:t>
                    </m:r>
                    <m:r>
                      <a:rPr lang="en-US" altLang="zh-CN" sz="1800" b="0" i="1" kern="0" smtClean="0">
                        <a:solidFill>
                          <a:schemeClr val="tx2"/>
                        </a:solidFill>
                        <a:latin typeface="Cambria Math" panose="02040503050406030204" pitchFamily="18" charset="0"/>
                        <a:ea typeface="黑体" pitchFamily="2" charset="-122"/>
                      </a:rPr>
                      <m:t>=</m:t>
                    </m:r>
                    <m:f>
                      <m:fPr>
                        <m:ctrlPr>
                          <a:rPr lang="en-US" altLang="zh-CN" sz="1800" b="0" i="1" kern="0" smtClean="0">
                            <a:solidFill>
                              <a:schemeClr val="tx2"/>
                            </a:solidFill>
                            <a:latin typeface="Cambria Math" panose="02040503050406030204" pitchFamily="18" charset="0"/>
                            <a:ea typeface="黑体" pitchFamily="2" charset="-122"/>
                          </a:rPr>
                        </m:ctrlPr>
                      </m:fPr>
                      <m:num>
                        <m:r>
                          <a:rPr lang="en-US" altLang="zh-CN" sz="1800" b="0" i="1" kern="0" smtClean="0">
                            <a:solidFill>
                              <a:schemeClr val="tx2"/>
                            </a:solidFill>
                            <a:latin typeface="Cambria Math" panose="02040503050406030204" pitchFamily="18" charset="0"/>
                            <a:ea typeface="黑体" pitchFamily="2" charset="-122"/>
                          </a:rPr>
                          <m:t>𝐶𝐼</m:t>
                        </m:r>
                      </m:num>
                      <m:den>
                        <m:r>
                          <a:rPr lang="en-US" altLang="zh-CN" sz="1800" b="0" i="1" kern="0" smtClean="0">
                            <a:solidFill>
                              <a:schemeClr val="tx2"/>
                            </a:solidFill>
                            <a:latin typeface="Cambria Math" panose="02040503050406030204" pitchFamily="18" charset="0"/>
                            <a:ea typeface="黑体" pitchFamily="2" charset="-122"/>
                          </a:rPr>
                          <m:t>𝑅𝐼</m:t>
                        </m:r>
                      </m:den>
                    </m:f>
                  </m:oMath>
                </a14:m>
                <a:r>
                  <a:rPr lang="en-US" altLang="zh-CN" sz="1800" b="0" kern="0" dirty="0">
                    <a:solidFill>
                      <a:schemeClr val="tx2"/>
                    </a:solidFill>
                    <a:latin typeface="黑体" pitchFamily="2" charset="-122"/>
                    <a:ea typeface="黑体" pitchFamily="2" charset="-122"/>
                  </a:rPr>
                  <a:t>         </a:t>
                </a:r>
                <a:r>
                  <a:rPr lang="zh-CN" altLang="en-US" sz="1800" b="0" kern="0" dirty="0">
                    <a:solidFill>
                      <a:schemeClr val="tx2"/>
                    </a:solidFill>
                    <a:latin typeface="黑体" pitchFamily="2" charset="-122"/>
                    <a:ea typeface="黑体" pitchFamily="2" charset="-122"/>
                  </a:rPr>
                  <a:t>当</a:t>
                </a:r>
                <a:r>
                  <a:rPr lang="en-US" altLang="zh-CN" sz="1800" b="0" kern="0" dirty="0">
                    <a:solidFill>
                      <a:schemeClr val="tx2"/>
                    </a:solidFill>
                    <a:latin typeface="黑体" pitchFamily="2" charset="-122"/>
                    <a:ea typeface="黑体" pitchFamily="2" charset="-122"/>
                  </a:rPr>
                  <a:t>CR&lt;0.10</a:t>
                </a:r>
                <a:r>
                  <a:rPr lang="zh-CN" altLang="en-US" sz="1800" b="0" kern="0" dirty="0">
                    <a:solidFill>
                      <a:schemeClr val="tx2"/>
                    </a:solidFill>
                    <a:latin typeface="黑体" pitchFamily="2" charset="-122"/>
                    <a:ea typeface="黑体" pitchFamily="2" charset="-122"/>
                  </a:rPr>
                  <a:t>时，认为通过了一次性检验</a:t>
                </a:r>
                <a:endParaRPr lang="en-US" altLang="zh-CN" sz="1800" b="0" kern="0" dirty="0">
                  <a:solidFill>
                    <a:schemeClr val="tx2"/>
                  </a:solidFill>
                  <a:latin typeface="黑体" pitchFamily="2" charset="-122"/>
                  <a:ea typeface="黑体" pitchFamily="2" charset="-122"/>
                </a:endParaRPr>
              </a:p>
            </p:txBody>
          </p:sp>
        </mc:Choice>
        <mc:Fallback xmlns="">
          <p:sp>
            <p:nvSpPr>
              <p:cNvPr id="8" name="Rectangle 3"/>
              <p:cNvSpPr>
                <a:spLocks noRot="1" noChangeAspect="1" noMove="1" noResize="1" noEditPoints="1" noAdjustHandles="1" noChangeArrowheads="1" noChangeShapeType="1" noTextEdit="1"/>
              </p:cNvSpPr>
              <p:nvPr/>
            </p:nvSpPr>
            <p:spPr bwMode="auto">
              <a:xfrm>
                <a:off x="533207" y="2594585"/>
                <a:ext cx="7673975" cy="3614451"/>
              </a:xfrm>
              <a:prstGeom prst="rect">
                <a:avLst/>
              </a:prstGeom>
              <a:blipFill rotWithShape="0">
                <a:blip r:embed="rId2"/>
                <a:stretch>
                  <a:fillRect/>
                </a:stretch>
              </a:blipFill>
              <a:ln w="9525">
                <a:noFill/>
                <a:miter lim="800000"/>
                <a:headEnd/>
                <a:tailEnd/>
              </a:ln>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33796"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④ 层次总排序及其一致性检验</a:t>
            </a:r>
          </a:p>
        </p:txBody>
      </p:sp>
      <p:sp>
        <p:nvSpPr>
          <p:cNvPr id="4" name="矩形 3"/>
          <p:cNvSpPr/>
          <p:nvPr/>
        </p:nvSpPr>
        <p:spPr>
          <a:xfrm>
            <a:off x="1000125" y="2157413"/>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层次总排序</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p:sp>
        <p:nvSpPr>
          <p:cNvPr id="5" name="矩形 4"/>
          <p:cNvSpPr/>
          <p:nvPr/>
        </p:nvSpPr>
        <p:spPr>
          <a:xfrm>
            <a:off x="914401" y="2709080"/>
            <a:ext cx="7772400" cy="707886"/>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    计算同一层次所有元素对最高层相对重要性的排序权重矢量，这一过程是自上而下逐层进行的，最终得到所有方案的权重比</a:t>
            </a: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2814668" y="3954036"/>
            <a:ext cx="2727488" cy="2134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33796"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④ 层次总排序及其一致性检验</a:t>
            </a:r>
          </a:p>
        </p:txBody>
      </p:sp>
      <p:sp>
        <p:nvSpPr>
          <p:cNvPr id="4" name="矩形 3"/>
          <p:cNvSpPr/>
          <p:nvPr/>
        </p:nvSpPr>
        <p:spPr>
          <a:xfrm>
            <a:off x="1000125" y="2157413"/>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层次总排序的一致性检验</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mc:AlternateContent xmlns:mc="http://schemas.openxmlformats.org/markup-compatibility/2006" xmlns:a14="http://schemas.microsoft.com/office/drawing/2010/main">
        <mc:Choice Requires="a14">
          <p:sp>
            <p:nvSpPr>
              <p:cNvPr id="3" name="矩形 2"/>
              <p:cNvSpPr/>
              <p:nvPr/>
            </p:nvSpPr>
            <p:spPr>
              <a:xfrm>
                <a:off x="1535384" y="2673618"/>
                <a:ext cx="5668304" cy="7224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2000" smtClean="0">
                          <a:solidFill>
                            <a:schemeClr val="tx2"/>
                          </a:solidFill>
                          <a:latin typeface="Cambria Math" panose="02040503050406030204" pitchFamily="18" charset="0"/>
                        </a:rPr>
                        <m:t>C</m:t>
                      </m:r>
                      <m:r>
                        <m:rPr>
                          <m:sty m:val="p"/>
                        </m:rPr>
                        <a:rPr lang="zh-CN" altLang="en-US" sz="2000" i="0">
                          <a:solidFill>
                            <a:schemeClr val="tx2"/>
                          </a:solidFill>
                          <a:latin typeface="Cambria Math" panose="02040503050406030204" pitchFamily="18" charset="0"/>
                        </a:rPr>
                        <m:t>R</m:t>
                      </m:r>
                      <m:r>
                        <a:rPr lang="zh-CN" altLang="en-US" sz="2000" i="0">
                          <a:solidFill>
                            <a:schemeClr val="tx2"/>
                          </a:solidFill>
                          <a:latin typeface="Cambria Math" panose="02040503050406030204" pitchFamily="18" charset="0"/>
                        </a:rPr>
                        <m:t>=</m:t>
                      </m:r>
                      <m:f>
                        <m:fPr>
                          <m:ctrlPr>
                            <a:rPr lang="zh-CN" altLang="en-US" sz="2000" i="1">
                              <a:solidFill>
                                <a:schemeClr val="tx2"/>
                              </a:solidFill>
                              <a:latin typeface="Cambria Math" panose="02040503050406030204" pitchFamily="18" charset="0"/>
                            </a:rPr>
                          </m:ctrlPr>
                        </m:fPr>
                        <m:num>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0">
                                  <a:solidFill>
                                    <a:schemeClr val="tx2"/>
                                  </a:solidFill>
                                  <a:latin typeface="Cambria Math" panose="02040503050406030204" pitchFamily="18" charset="0"/>
                                </a:rPr>
                                <m:t>1</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CI</m:t>
                              </m:r>
                            </m:e>
                            <m:sub>
                              <m:r>
                                <a:rPr lang="zh-CN" altLang="en-US" sz="2000" i="0">
                                  <a:solidFill>
                                    <a:schemeClr val="tx2"/>
                                  </a:solidFill>
                                  <a:latin typeface="Cambria Math" panose="02040503050406030204" pitchFamily="18" charset="0"/>
                                </a:rPr>
                                <m:t>1</m:t>
                              </m:r>
                            </m:sub>
                          </m:sSub>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0">
                                  <a:solidFill>
                                    <a:schemeClr val="tx2"/>
                                  </a:solidFill>
                                  <a:latin typeface="Cambria Math" panose="02040503050406030204" pitchFamily="18" charset="0"/>
                                </a:rPr>
                                <m:t>2</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CI</m:t>
                              </m:r>
                            </m:e>
                            <m:sub>
                              <m:r>
                                <a:rPr lang="zh-CN" altLang="en-US" sz="2000" i="0">
                                  <a:solidFill>
                                    <a:schemeClr val="tx2"/>
                                  </a:solidFill>
                                  <a:latin typeface="Cambria Math" panose="02040503050406030204" pitchFamily="18" charset="0"/>
                                </a:rPr>
                                <m:t>2</m:t>
                              </m:r>
                            </m:sub>
                          </m:sSub>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1">
                                  <a:solidFill>
                                    <a:schemeClr val="tx2"/>
                                  </a:solidFill>
                                  <a:latin typeface="Cambria Math" panose="02040503050406030204" pitchFamily="18" charset="0"/>
                                </a:rPr>
                                <m:t>𝑚</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CI</m:t>
                              </m:r>
                            </m:e>
                            <m:sub>
                              <m:r>
                                <a:rPr lang="zh-CN" altLang="en-US" sz="2000" i="1">
                                  <a:solidFill>
                                    <a:schemeClr val="tx2"/>
                                  </a:solidFill>
                                  <a:latin typeface="Cambria Math" panose="02040503050406030204" pitchFamily="18" charset="0"/>
                                </a:rPr>
                                <m:t>𝑚</m:t>
                              </m:r>
                            </m:sub>
                          </m:sSub>
                        </m:num>
                        <m:den>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0">
                                  <a:solidFill>
                                    <a:schemeClr val="tx2"/>
                                  </a:solidFill>
                                  <a:latin typeface="Cambria Math" panose="02040503050406030204" pitchFamily="18" charset="0"/>
                                </a:rPr>
                                <m:t>1</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RI</m:t>
                              </m:r>
                            </m:e>
                            <m:sub>
                              <m:r>
                                <a:rPr lang="zh-CN" altLang="en-US" sz="2000" i="0">
                                  <a:solidFill>
                                    <a:schemeClr val="tx2"/>
                                  </a:solidFill>
                                  <a:latin typeface="Cambria Math" panose="02040503050406030204" pitchFamily="18" charset="0"/>
                                </a:rPr>
                                <m:t>1</m:t>
                              </m:r>
                            </m:sub>
                          </m:sSub>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0">
                                  <a:solidFill>
                                    <a:schemeClr val="tx2"/>
                                  </a:solidFill>
                                  <a:latin typeface="Cambria Math" panose="02040503050406030204" pitchFamily="18" charset="0"/>
                                </a:rPr>
                                <m:t>2</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RI</m:t>
                              </m:r>
                            </m:e>
                            <m:sub>
                              <m:r>
                                <a:rPr lang="zh-CN" altLang="en-US" sz="2000" i="0">
                                  <a:solidFill>
                                    <a:schemeClr val="tx2"/>
                                  </a:solidFill>
                                  <a:latin typeface="Cambria Math" panose="02040503050406030204" pitchFamily="18" charset="0"/>
                                </a:rPr>
                                <m:t>2</m:t>
                              </m:r>
                            </m:sub>
                          </m:sSub>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𝑎</m:t>
                              </m:r>
                            </m:e>
                            <m:sub>
                              <m:r>
                                <a:rPr lang="zh-CN" altLang="en-US" sz="2000" i="1">
                                  <a:solidFill>
                                    <a:schemeClr val="tx2"/>
                                  </a:solidFill>
                                  <a:latin typeface="Cambria Math" panose="02040503050406030204" pitchFamily="18" charset="0"/>
                                </a:rPr>
                                <m:t>𝑚</m:t>
                              </m:r>
                            </m:sub>
                          </m:sSub>
                          <m:sSub>
                            <m:sSubPr>
                              <m:ctrlPr>
                                <a:rPr lang="zh-CN" altLang="en-US" sz="2000" i="1">
                                  <a:solidFill>
                                    <a:schemeClr val="tx2"/>
                                  </a:solidFill>
                                  <a:latin typeface="Cambria Math" panose="02040503050406030204" pitchFamily="18" charset="0"/>
                                </a:rPr>
                              </m:ctrlPr>
                            </m:sSubPr>
                            <m:e>
                              <m:r>
                                <m:rPr>
                                  <m:sty m:val="p"/>
                                </m:rPr>
                                <a:rPr lang="zh-CN" altLang="en-US" sz="2000" i="0">
                                  <a:solidFill>
                                    <a:schemeClr val="tx2"/>
                                  </a:solidFill>
                                  <a:latin typeface="Cambria Math" panose="02040503050406030204" pitchFamily="18" charset="0"/>
                                </a:rPr>
                                <m:t>RI</m:t>
                              </m:r>
                            </m:e>
                            <m:sub>
                              <m:r>
                                <a:rPr lang="zh-CN" altLang="en-US" sz="2000" i="1">
                                  <a:solidFill>
                                    <a:schemeClr val="tx2"/>
                                  </a:solidFill>
                                  <a:latin typeface="Cambria Math" panose="02040503050406030204" pitchFamily="18" charset="0"/>
                                </a:rPr>
                                <m:t>𝑚</m:t>
                              </m:r>
                            </m:sub>
                          </m:sSub>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535384" y="2673618"/>
                <a:ext cx="5668304" cy="722442"/>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523875" y="3703825"/>
                <a:ext cx="7673975" cy="2042739"/>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其中，</a:t>
                </a:r>
                <a:r>
                  <a:rPr lang="en-US" altLang="zh-CN" sz="1800" b="0" kern="0" dirty="0">
                    <a:solidFill>
                      <a:schemeClr val="tx2"/>
                    </a:solidFill>
                    <a:latin typeface="黑体" pitchFamily="2" charset="-122"/>
                    <a:ea typeface="黑体" pitchFamily="2" charset="-122"/>
                  </a:rPr>
                  <a:t>B</a:t>
                </a:r>
                <a:r>
                  <a:rPr lang="zh-CN" altLang="zh-CN" sz="1800" b="0" kern="0" dirty="0">
                    <a:solidFill>
                      <a:schemeClr val="tx2"/>
                    </a:solidFill>
                    <a:latin typeface="黑体" pitchFamily="2" charset="-122"/>
                    <a:ea typeface="黑体" pitchFamily="2" charset="-122"/>
                  </a:rPr>
                  <a:t>层</a:t>
                </a:r>
                <a14:m>
                  <m:oMath xmlns:m="http://schemas.openxmlformats.org/officeDocument/2006/math">
                    <m:sSub>
                      <m:sSubPr>
                        <m:ctrlPr>
                          <a:rPr lang="zh-CN" altLang="zh-CN" sz="1800" b="0" i="1" kern="0">
                            <a:solidFill>
                              <a:schemeClr val="tx2"/>
                            </a:solidFill>
                            <a:latin typeface="Cambria Math" panose="02040503050406030204" pitchFamily="18" charset="0"/>
                            <a:ea typeface="黑体" pitchFamily="2" charset="-122"/>
                          </a:rPr>
                        </m:ctrlPr>
                      </m:sSubPr>
                      <m:e>
                        <m:r>
                          <m:rPr>
                            <m:nor/>
                          </m:rPr>
                          <a:rPr lang="en-US" altLang="zh-CN" sz="1800" b="0" kern="0">
                            <a:solidFill>
                              <a:schemeClr val="tx2"/>
                            </a:solidFill>
                            <a:latin typeface="黑体" pitchFamily="2" charset="-122"/>
                            <a:ea typeface="黑体" pitchFamily="2" charset="-122"/>
                          </a:rPr>
                          <m:t>B</m:t>
                        </m:r>
                      </m:e>
                      <m:sub>
                        <m:r>
                          <a:rPr lang="en-US" altLang="zh-CN" sz="1800" b="0" kern="0">
                            <a:solidFill>
                              <a:schemeClr val="tx2"/>
                            </a:solidFill>
                            <a:latin typeface="Cambria Math" panose="02040503050406030204" pitchFamily="18" charset="0"/>
                            <a:ea typeface="黑体" pitchFamily="2" charset="-122"/>
                          </a:rPr>
                          <m:t>1</m:t>
                        </m:r>
                      </m:sub>
                    </m:sSub>
                    <m:r>
                      <a:rPr lang="zh-CN" altLang="zh-CN" sz="1800" b="0" kern="0">
                        <a:solidFill>
                          <a:schemeClr val="tx2"/>
                        </a:solidFill>
                        <a:latin typeface="Cambria Math" panose="02040503050406030204" pitchFamily="18" charset="0"/>
                        <a:ea typeface="黑体" pitchFamily="2" charset="-122"/>
                      </a:rPr>
                      <m:t>，</m:t>
                    </m:r>
                    <m:sSub>
                      <m:sSubPr>
                        <m:ctrlPr>
                          <a:rPr lang="zh-CN" altLang="zh-CN" sz="1800" b="0" i="1" kern="0">
                            <a:solidFill>
                              <a:schemeClr val="tx2"/>
                            </a:solidFill>
                            <a:latin typeface="Cambria Math" panose="02040503050406030204" pitchFamily="18" charset="0"/>
                            <a:ea typeface="黑体" pitchFamily="2" charset="-122"/>
                          </a:rPr>
                        </m:ctrlPr>
                      </m:sSubPr>
                      <m:e>
                        <m:r>
                          <m:rPr>
                            <m:nor/>
                          </m:rPr>
                          <a:rPr lang="en-US" altLang="zh-CN" sz="1800" b="0" kern="0">
                            <a:solidFill>
                              <a:schemeClr val="tx2"/>
                            </a:solidFill>
                            <a:latin typeface="黑体" pitchFamily="2" charset="-122"/>
                            <a:ea typeface="黑体" pitchFamily="2" charset="-122"/>
                          </a:rPr>
                          <m:t>B</m:t>
                        </m:r>
                      </m:e>
                      <m:sub>
                        <m:r>
                          <a:rPr lang="en-US" altLang="zh-CN" sz="1800" b="0" kern="0">
                            <a:solidFill>
                              <a:schemeClr val="tx2"/>
                            </a:solidFill>
                            <a:latin typeface="Cambria Math" panose="02040503050406030204" pitchFamily="18" charset="0"/>
                            <a:ea typeface="黑体" pitchFamily="2" charset="-122"/>
                          </a:rPr>
                          <m:t>2</m:t>
                        </m:r>
                      </m:sub>
                    </m:sSub>
                    <m:r>
                      <a:rPr lang="zh-CN" altLang="zh-CN" sz="1800" b="0" kern="0">
                        <a:solidFill>
                          <a:schemeClr val="tx2"/>
                        </a:solidFill>
                        <a:latin typeface="Cambria Math" panose="02040503050406030204" pitchFamily="18" charset="0"/>
                        <a:ea typeface="黑体" pitchFamily="2" charset="-122"/>
                      </a:rPr>
                      <m:t>，</m:t>
                    </m:r>
                    <m:r>
                      <a:rPr lang="en-US" altLang="zh-CN" sz="1800" b="0" kern="0">
                        <a:solidFill>
                          <a:schemeClr val="tx2"/>
                        </a:solidFill>
                        <a:latin typeface="Cambria Math" panose="02040503050406030204" pitchFamily="18" charset="0"/>
                        <a:ea typeface="黑体" pitchFamily="2" charset="-122"/>
                      </a:rPr>
                      <m:t>…</m:t>
                    </m:r>
                    <m:r>
                      <a:rPr lang="zh-CN" altLang="zh-CN" sz="1800" b="0" kern="0">
                        <a:solidFill>
                          <a:schemeClr val="tx2"/>
                        </a:solidFill>
                        <a:latin typeface="Cambria Math" panose="02040503050406030204" pitchFamily="18" charset="0"/>
                        <a:ea typeface="黑体" pitchFamily="2" charset="-122"/>
                      </a:rPr>
                      <m:t>，</m:t>
                    </m:r>
                    <m:sSub>
                      <m:sSubPr>
                        <m:ctrlPr>
                          <a:rPr lang="zh-CN" altLang="zh-CN" sz="1800" b="0" i="1" kern="0">
                            <a:solidFill>
                              <a:schemeClr val="tx2"/>
                            </a:solidFill>
                            <a:latin typeface="Cambria Math" panose="02040503050406030204" pitchFamily="18" charset="0"/>
                            <a:ea typeface="黑体" pitchFamily="2" charset="-122"/>
                          </a:rPr>
                        </m:ctrlPr>
                      </m:sSubPr>
                      <m:e>
                        <m:r>
                          <m:rPr>
                            <m:nor/>
                          </m:rPr>
                          <a:rPr lang="en-US" altLang="zh-CN" sz="1800" b="0" kern="0">
                            <a:solidFill>
                              <a:schemeClr val="tx2"/>
                            </a:solidFill>
                            <a:latin typeface="黑体" pitchFamily="2" charset="-122"/>
                            <a:ea typeface="黑体" pitchFamily="2" charset="-122"/>
                          </a:rPr>
                          <m:t>B</m:t>
                        </m:r>
                      </m:e>
                      <m:sub>
                        <m:r>
                          <m:rPr>
                            <m:nor/>
                          </m:rPr>
                          <a:rPr lang="en-US" altLang="zh-CN" sz="1800" b="0" kern="0">
                            <a:solidFill>
                              <a:schemeClr val="tx2"/>
                            </a:solidFill>
                            <a:latin typeface="黑体" pitchFamily="2" charset="-122"/>
                            <a:ea typeface="黑体" pitchFamily="2" charset="-122"/>
                          </a:rPr>
                          <m:t>n</m:t>
                        </m:r>
                      </m:sub>
                    </m:sSub>
                  </m:oMath>
                </a14:m>
                <a:r>
                  <a:rPr lang="zh-CN" altLang="zh-CN" sz="1800" b="0" kern="0" dirty="0">
                    <a:solidFill>
                      <a:schemeClr val="tx2"/>
                    </a:solidFill>
                    <a:latin typeface="黑体" pitchFamily="2" charset="-122"/>
                    <a:ea typeface="黑体" pitchFamily="2" charset="-122"/>
                  </a:rPr>
                  <a:t>对上层（</a:t>
                </a:r>
                <a:r>
                  <a:rPr lang="en-US" altLang="zh-CN" sz="1800" b="0" kern="0" dirty="0">
                    <a:solidFill>
                      <a:schemeClr val="tx2"/>
                    </a:solidFill>
                    <a:latin typeface="黑体" pitchFamily="2" charset="-122"/>
                    <a:ea typeface="黑体" pitchFamily="2" charset="-122"/>
                  </a:rPr>
                  <a:t>A</a:t>
                </a:r>
                <a:r>
                  <a:rPr lang="zh-CN" altLang="zh-CN" sz="1800" b="0" kern="0" dirty="0">
                    <a:solidFill>
                      <a:schemeClr val="tx2"/>
                    </a:solidFill>
                    <a:latin typeface="黑体" pitchFamily="2" charset="-122"/>
                    <a:ea typeface="黑体" pitchFamily="2" charset="-122"/>
                  </a:rPr>
                  <a:t>层）中元素</a:t>
                </a:r>
                <a14:m>
                  <m:oMath xmlns:m="http://schemas.openxmlformats.org/officeDocument/2006/math">
                    <m:sSub>
                      <m:sSubPr>
                        <m:ctrlPr>
                          <a:rPr lang="zh-CN" altLang="zh-CN" sz="1800" b="0" i="1" kern="0">
                            <a:solidFill>
                              <a:schemeClr val="tx2"/>
                            </a:solidFill>
                            <a:latin typeface="Cambria Math" panose="02040503050406030204" pitchFamily="18" charset="0"/>
                            <a:ea typeface="黑体" pitchFamily="2" charset="-122"/>
                          </a:rPr>
                        </m:ctrlPr>
                      </m:sSubPr>
                      <m:e>
                        <m:r>
                          <m:rPr>
                            <m:nor/>
                          </m:rPr>
                          <a:rPr lang="en-US" altLang="zh-CN" sz="1800" b="0" kern="0">
                            <a:solidFill>
                              <a:schemeClr val="tx2"/>
                            </a:solidFill>
                            <a:latin typeface="黑体" pitchFamily="2" charset="-122"/>
                            <a:ea typeface="黑体" pitchFamily="2" charset="-122"/>
                          </a:rPr>
                          <m:t>A</m:t>
                        </m:r>
                      </m:e>
                      <m:sub>
                        <m:r>
                          <m:rPr>
                            <m:nor/>
                          </m:rPr>
                          <a:rPr lang="en-US" altLang="zh-CN" sz="1800" b="0" kern="0">
                            <a:solidFill>
                              <a:schemeClr val="tx2"/>
                            </a:solidFill>
                            <a:latin typeface="黑体" pitchFamily="2" charset="-122"/>
                            <a:ea typeface="黑体" pitchFamily="2" charset="-122"/>
                          </a:rPr>
                          <m:t>j</m:t>
                        </m:r>
                      </m:sub>
                    </m:sSub>
                    <m:r>
                      <a:rPr lang="zh-CN" altLang="zh-CN" sz="1800" b="0" kern="0">
                        <a:solidFill>
                          <a:schemeClr val="tx2"/>
                        </a:solidFill>
                        <a:latin typeface="Cambria Math" panose="02040503050406030204" pitchFamily="18" charset="0"/>
                        <a:ea typeface="黑体" pitchFamily="2" charset="-122"/>
                      </a:rPr>
                      <m:t>（</m:t>
                    </m:r>
                    <m:r>
                      <m:rPr>
                        <m:nor/>
                      </m:rPr>
                      <a:rPr lang="en-US" altLang="zh-CN" sz="1800" b="0" kern="0">
                        <a:solidFill>
                          <a:schemeClr val="tx2"/>
                        </a:solidFill>
                        <a:latin typeface="黑体" pitchFamily="2" charset="-122"/>
                        <a:ea typeface="黑体" pitchFamily="2" charset="-122"/>
                      </a:rPr>
                      <m:t>j</m:t>
                    </m:r>
                    <m:r>
                      <a:rPr lang="en-US" altLang="zh-CN" sz="1800" b="0" kern="0">
                        <a:solidFill>
                          <a:schemeClr val="tx2"/>
                        </a:solidFill>
                        <a:latin typeface="Cambria Math" panose="02040503050406030204" pitchFamily="18" charset="0"/>
                        <a:ea typeface="黑体" pitchFamily="2" charset="-122"/>
                      </a:rPr>
                      <m:t>=1</m:t>
                    </m:r>
                    <m:r>
                      <a:rPr lang="zh-CN" altLang="zh-CN" sz="1800" b="0" kern="0">
                        <a:solidFill>
                          <a:schemeClr val="tx2"/>
                        </a:solidFill>
                        <a:latin typeface="Cambria Math" panose="02040503050406030204" pitchFamily="18" charset="0"/>
                        <a:ea typeface="黑体" pitchFamily="2" charset="-122"/>
                      </a:rPr>
                      <m:t>，</m:t>
                    </m:r>
                    <m:r>
                      <a:rPr lang="en-US" altLang="zh-CN" sz="1800" b="0" kern="0">
                        <a:solidFill>
                          <a:schemeClr val="tx2"/>
                        </a:solidFill>
                        <a:latin typeface="Cambria Math" panose="02040503050406030204" pitchFamily="18" charset="0"/>
                        <a:ea typeface="黑体" pitchFamily="2" charset="-122"/>
                      </a:rPr>
                      <m:t>2</m:t>
                    </m:r>
                    <m:r>
                      <a:rPr lang="zh-CN" altLang="zh-CN" sz="1800" b="0" kern="0">
                        <a:solidFill>
                          <a:schemeClr val="tx2"/>
                        </a:solidFill>
                        <a:latin typeface="Cambria Math" panose="02040503050406030204" pitchFamily="18" charset="0"/>
                        <a:ea typeface="黑体" pitchFamily="2" charset="-122"/>
                      </a:rPr>
                      <m:t>，</m:t>
                    </m:r>
                    <m:r>
                      <a:rPr lang="en-US" altLang="zh-CN" sz="1800" b="0" kern="0">
                        <a:solidFill>
                          <a:schemeClr val="tx2"/>
                        </a:solidFill>
                        <a:latin typeface="Cambria Math" panose="02040503050406030204" pitchFamily="18" charset="0"/>
                        <a:ea typeface="黑体" pitchFamily="2" charset="-122"/>
                      </a:rPr>
                      <m:t>…</m:t>
                    </m:r>
                    <m:r>
                      <a:rPr lang="zh-CN" altLang="zh-CN" sz="1800" b="0" kern="0">
                        <a:solidFill>
                          <a:schemeClr val="tx2"/>
                        </a:solidFill>
                        <a:latin typeface="Cambria Math" panose="02040503050406030204" pitchFamily="18" charset="0"/>
                        <a:ea typeface="黑体" pitchFamily="2" charset="-122"/>
                      </a:rPr>
                      <m:t>，</m:t>
                    </m:r>
                    <m:r>
                      <m:rPr>
                        <m:nor/>
                      </m:rPr>
                      <a:rPr lang="en-US" altLang="zh-CN" sz="1800" b="0" kern="0">
                        <a:solidFill>
                          <a:schemeClr val="tx2"/>
                        </a:solidFill>
                        <a:latin typeface="黑体" pitchFamily="2" charset="-122"/>
                        <a:ea typeface="黑体" pitchFamily="2" charset="-122"/>
                      </a:rPr>
                      <m:t>m</m:t>
                    </m:r>
                    <m:r>
                      <a:rPr lang="zh-CN" altLang="zh-CN" sz="1800" b="0" kern="0">
                        <a:solidFill>
                          <a:schemeClr val="tx2"/>
                        </a:solidFill>
                        <a:latin typeface="Cambria Math" panose="02040503050406030204" pitchFamily="18" charset="0"/>
                        <a:ea typeface="黑体" pitchFamily="2" charset="-122"/>
                      </a:rPr>
                      <m:t>）</m:t>
                    </m:r>
                  </m:oMath>
                </a14:m>
                <a:r>
                  <a:rPr lang="zh-CN" altLang="zh-CN" sz="1800" b="0" kern="0" dirty="0">
                    <a:solidFill>
                      <a:schemeClr val="tx2"/>
                    </a:solidFill>
                    <a:latin typeface="黑体" pitchFamily="2" charset="-122"/>
                    <a:ea typeface="黑体" pitchFamily="2" charset="-122"/>
                  </a:rPr>
                  <a:t>的层次单排序一致性指标为</a:t>
                </a:r>
                <a14:m>
                  <m:oMath xmlns:m="http://schemas.openxmlformats.org/officeDocument/2006/math">
                    <m:sSub>
                      <m:sSubPr>
                        <m:ctrlPr>
                          <a:rPr lang="zh-CN" altLang="zh-CN" sz="1800" b="0" i="1" kern="0">
                            <a:solidFill>
                              <a:schemeClr val="tx2"/>
                            </a:solidFill>
                            <a:latin typeface="Cambria Math" panose="02040503050406030204" pitchFamily="18" charset="0"/>
                            <a:ea typeface="黑体" pitchFamily="2" charset="-122"/>
                          </a:rPr>
                        </m:ctrlPr>
                      </m:sSubPr>
                      <m:e>
                        <m:r>
                          <m:rPr>
                            <m:sty m:val="p"/>
                          </m:rPr>
                          <a:rPr lang="en-US" altLang="zh-CN" sz="1800" b="0" kern="0">
                            <a:solidFill>
                              <a:schemeClr val="tx2"/>
                            </a:solidFill>
                            <a:latin typeface="Cambria Math" panose="02040503050406030204" pitchFamily="18" charset="0"/>
                            <a:ea typeface="黑体" pitchFamily="2" charset="-122"/>
                          </a:rPr>
                          <m:t>CI</m:t>
                        </m:r>
                      </m:e>
                      <m:sub>
                        <m:r>
                          <m:rPr>
                            <m:nor/>
                          </m:rPr>
                          <a:rPr lang="en-US" altLang="zh-CN" sz="1800" b="0" kern="0">
                            <a:solidFill>
                              <a:schemeClr val="tx2"/>
                            </a:solidFill>
                            <a:latin typeface="黑体" pitchFamily="2" charset="-122"/>
                            <a:ea typeface="黑体" pitchFamily="2" charset="-122"/>
                          </a:rPr>
                          <m:t>j</m:t>
                        </m:r>
                      </m:sub>
                    </m:sSub>
                  </m:oMath>
                </a14:m>
                <a:r>
                  <a:rPr lang="zh-CN" altLang="zh-CN" sz="1800" b="0" kern="0" dirty="0">
                    <a:solidFill>
                      <a:schemeClr val="tx2"/>
                    </a:solidFill>
                    <a:latin typeface="黑体" pitchFamily="2" charset="-122"/>
                    <a:ea typeface="黑体" pitchFamily="2" charset="-122"/>
                  </a:rPr>
                  <a:t>，随机一致性指标为</a:t>
                </a:r>
                <a14:m>
                  <m:oMath xmlns:m="http://schemas.openxmlformats.org/officeDocument/2006/math">
                    <m:sSub>
                      <m:sSubPr>
                        <m:ctrlPr>
                          <a:rPr lang="zh-CN" altLang="zh-CN" sz="1800" b="0" i="1" kern="0">
                            <a:solidFill>
                              <a:schemeClr val="tx2"/>
                            </a:solidFill>
                            <a:latin typeface="Cambria Math" panose="02040503050406030204" pitchFamily="18" charset="0"/>
                            <a:ea typeface="黑体" pitchFamily="2" charset="-122"/>
                          </a:rPr>
                        </m:ctrlPr>
                      </m:sSubPr>
                      <m:e>
                        <m:r>
                          <m:rPr>
                            <m:sty m:val="p"/>
                          </m:rPr>
                          <a:rPr lang="en-US" altLang="zh-CN" sz="1800" b="0" kern="0">
                            <a:solidFill>
                              <a:schemeClr val="tx2"/>
                            </a:solidFill>
                            <a:latin typeface="Cambria Math" panose="02040503050406030204" pitchFamily="18" charset="0"/>
                            <a:ea typeface="黑体" pitchFamily="2" charset="-122"/>
                          </a:rPr>
                          <m:t>RI</m:t>
                        </m:r>
                      </m:e>
                      <m:sub>
                        <m:r>
                          <m:rPr>
                            <m:nor/>
                          </m:rPr>
                          <a:rPr lang="en-US" altLang="zh-CN" sz="1800" b="0" kern="0">
                            <a:solidFill>
                              <a:schemeClr val="tx2"/>
                            </a:solidFill>
                            <a:latin typeface="黑体" pitchFamily="2" charset="-122"/>
                            <a:ea typeface="黑体" pitchFamily="2" charset="-122"/>
                          </a:rPr>
                          <m:t>j</m:t>
                        </m:r>
                      </m:sub>
                    </m:sSub>
                  </m:oMath>
                </a14:m>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当</a:t>
                </a:r>
                <a:r>
                  <a:rPr lang="en-US" altLang="zh-CN" sz="1800" b="0" kern="0" dirty="0">
                    <a:solidFill>
                      <a:schemeClr val="tx2"/>
                    </a:solidFill>
                    <a:latin typeface="黑体" pitchFamily="2" charset="-122"/>
                    <a:ea typeface="黑体" pitchFamily="2" charset="-122"/>
                  </a:rPr>
                  <a:t>CR&lt;0.1</a:t>
                </a:r>
                <a:r>
                  <a:rPr lang="zh-CN" altLang="en-US" sz="1800" b="0" kern="0" dirty="0">
                    <a:solidFill>
                      <a:schemeClr val="tx2"/>
                    </a:solidFill>
                    <a:latin typeface="黑体" pitchFamily="2" charset="-122"/>
                    <a:ea typeface="黑体" pitchFamily="2" charset="-122"/>
                  </a:rPr>
                  <a:t>时，认为层次总排序通过一致性检验</a:t>
                </a: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重复上述步骤，直到算出方案层的最终权重比，并以此为依据进行决策</a:t>
                </a:r>
                <a:endParaRPr lang="en-US" altLang="zh-CN" sz="1800" b="0" kern="0" dirty="0">
                  <a:solidFill>
                    <a:schemeClr val="tx2"/>
                  </a:solidFill>
                  <a:latin typeface="黑体" pitchFamily="2" charset="-122"/>
                  <a:ea typeface="黑体" pitchFamily="2" charset="-122"/>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523875" y="3703825"/>
                <a:ext cx="7673975" cy="2042739"/>
              </a:xfrm>
              <a:prstGeom prst="rect">
                <a:avLst/>
              </a:prstGeom>
              <a:blipFill rotWithShape="0">
                <a:blip r:embed="rId3"/>
                <a:stretch>
                  <a:fillRect b="-1791"/>
                </a:stretch>
              </a:blipFill>
              <a:ln w="9525">
                <a:noFill/>
                <a:miter lim="800000"/>
                <a:headEnd/>
                <a:tailEnd/>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0EE6B48-220B-F5EB-FD3F-FAB18D2C7EB6}"/>
              </a:ext>
            </a:extLst>
          </p:cNvPr>
          <p:cNvSpPr txBox="1"/>
          <p:nvPr/>
        </p:nvSpPr>
        <p:spPr>
          <a:xfrm>
            <a:off x="1000125" y="6054329"/>
            <a:ext cx="4225018" cy="523220"/>
          </a:xfrm>
          <a:prstGeom prst="rect">
            <a:avLst/>
          </a:prstGeom>
          <a:noFill/>
        </p:spPr>
        <p:txBody>
          <a:bodyPr wrap="square" rtlCol="0">
            <a:spAutoFit/>
          </a:bodyPr>
          <a:lstStyle/>
          <a:p>
            <a:r>
              <a:rPr lang="zh-CN" altLang="en-US" dirty="0">
                <a:hlinkClick r:id="rId4" action="ppaction://hlinkpres?slideindex=1&amp;slidetitle="/>
              </a:rPr>
              <a:t>层次分析法例题</a:t>
            </a:r>
            <a:endParaRPr lang="zh-CN" altLang="en-US" dirty="0"/>
          </a:p>
        </p:txBody>
      </p:sp>
    </p:spTree>
    <p:extLst>
      <p:ext uri="{BB962C8B-B14F-4D97-AF65-F5344CB8AC3E}">
        <p14:creationId xmlns:p14="http://schemas.microsoft.com/office/powerpoint/2010/main" val="169200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灰色理论概述</a:t>
            </a:r>
          </a:p>
        </p:txBody>
      </p:sp>
      <p:sp>
        <p:nvSpPr>
          <p:cNvPr id="47108" name="矩形 2"/>
          <p:cNvSpPr>
            <a:spLocks noChangeArrowheads="1"/>
          </p:cNvSpPr>
          <p:nvPr/>
        </p:nvSpPr>
        <p:spPr bwMode="auto">
          <a:xfrm>
            <a:off x="288925" y="1247775"/>
            <a:ext cx="3851275" cy="4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灰色理论</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7109" name="矩形 3"/>
          <p:cNvSpPr>
            <a:spLocks noChangeArrowheads="1"/>
          </p:cNvSpPr>
          <p:nvPr/>
        </p:nvSpPr>
        <p:spPr bwMode="auto">
          <a:xfrm>
            <a:off x="671512" y="1893599"/>
            <a:ext cx="78009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灰色理论与概率论、模糊数学是研究不确定性系统的三种常用方法，它能通过较少的数据信息，建模寻找现实问题的规律，克服了少数据和短周期等困难。</a:t>
            </a:r>
          </a:p>
        </p:txBody>
      </p:sp>
      <p:sp>
        <p:nvSpPr>
          <p:cNvPr id="12" name="Rectangle 3"/>
          <p:cNvSpPr>
            <a:spLocks noChangeArrowheads="1"/>
          </p:cNvSpPr>
          <p:nvPr/>
        </p:nvSpPr>
        <p:spPr bwMode="auto">
          <a:xfrm>
            <a:off x="735011" y="4037783"/>
            <a:ext cx="7673975" cy="2045175"/>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灰色关联分析</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灰色预测</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灰色决策</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灰色聚类</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灰色控制</a:t>
            </a:r>
            <a:endParaRPr lang="en-US" altLang="zh-CN" sz="1800" b="0" kern="0" dirty="0">
              <a:solidFill>
                <a:schemeClr val="tx2"/>
              </a:solidFill>
              <a:latin typeface="黑体" pitchFamily="2" charset="-122"/>
              <a:ea typeface="黑体" pitchFamily="2" charset="-122"/>
            </a:endParaRPr>
          </a:p>
        </p:txBody>
      </p:sp>
      <p:sp>
        <p:nvSpPr>
          <p:cNvPr id="13" name="矩形 1"/>
          <p:cNvSpPr>
            <a:spLocks noChangeArrowheads="1"/>
          </p:cNvSpPr>
          <p:nvPr/>
        </p:nvSpPr>
        <p:spPr bwMode="auto">
          <a:xfrm>
            <a:off x="244591" y="3174883"/>
            <a:ext cx="7800975"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灰色理论的实际应用包括：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685800" y="1757323"/>
            <a:ext cx="7772400" cy="1015663"/>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   灰色关联分析</a:t>
            </a:r>
            <a:r>
              <a:rPr lang="en-US" altLang="zh-CN" sz="2000" b="0" kern="0" dirty="0">
                <a:solidFill>
                  <a:schemeClr val="tx2"/>
                </a:solidFill>
                <a:latin typeface="黑体" pitchFamily="2" charset="-122"/>
                <a:ea typeface="黑体" pitchFamily="2" charset="-122"/>
              </a:rPr>
              <a:t>(Grey Relational Analysis, </a:t>
            </a:r>
            <a:r>
              <a:rPr lang="zh-CN" altLang="en-US" sz="2000" b="0" kern="0" dirty="0">
                <a:solidFill>
                  <a:schemeClr val="tx2"/>
                </a:solidFill>
                <a:latin typeface="黑体" pitchFamily="2" charset="-122"/>
                <a:ea typeface="黑体" pitchFamily="2" charset="-122"/>
              </a:rPr>
              <a:t>简称</a:t>
            </a:r>
            <a:r>
              <a:rPr lang="en-US" altLang="zh-CN" sz="2000" b="0" kern="0" dirty="0">
                <a:solidFill>
                  <a:schemeClr val="tx2"/>
                </a:solidFill>
                <a:latin typeface="黑体" pitchFamily="2" charset="-122"/>
                <a:ea typeface="黑体" pitchFamily="2" charset="-122"/>
              </a:rPr>
              <a:t>GRA)</a:t>
            </a:r>
            <a:r>
              <a:rPr lang="zh-CN" altLang="en-US" sz="2000" b="0" kern="0" dirty="0">
                <a:solidFill>
                  <a:schemeClr val="tx2"/>
                </a:solidFill>
                <a:latin typeface="黑体" pitchFamily="2" charset="-122"/>
                <a:ea typeface="黑体" pitchFamily="2" charset="-122"/>
              </a:rPr>
              <a:t>是灰色理论的一个重要分析与决策方法。其基本思想是根据序列曲线几何形状的相似程度来判断其联系是否紧密</a:t>
            </a:r>
          </a:p>
        </p:txBody>
      </p:sp>
      <p:graphicFrame>
        <p:nvGraphicFramePr>
          <p:cNvPr id="9" name="图表 8"/>
          <p:cNvGraphicFramePr>
            <a:graphicFrameLocks/>
          </p:cNvGraphicFramePr>
          <p:nvPr>
            <p:extLst>
              <p:ext uri="{D42A27DB-BD31-4B8C-83A1-F6EECF244321}">
                <p14:modId xmlns:p14="http://schemas.microsoft.com/office/powerpoint/2010/main" val="4037453554"/>
              </p:ext>
            </p:extLst>
          </p:nvPr>
        </p:nvGraphicFramePr>
        <p:xfrm>
          <a:off x="2360902" y="3455368"/>
          <a:ext cx="4422195" cy="27702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453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260655" y="1708150"/>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灰色关联分析的一般步骤</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p:sp>
        <p:nvSpPr>
          <p:cNvPr id="5" name="矩形 4"/>
          <p:cNvSpPr/>
          <p:nvPr/>
        </p:nvSpPr>
        <p:spPr>
          <a:xfrm>
            <a:off x="3005254" y="2370633"/>
            <a:ext cx="3205975" cy="3477875"/>
          </a:xfrm>
          <a:prstGeom prst="rect">
            <a:avLst/>
          </a:prstGeom>
        </p:spPr>
        <p:txBody>
          <a:bodyPr wrap="square">
            <a:spAutoFit/>
          </a:bodyPr>
          <a:lstStyle/>
          <a:p>
            <a:pPr lvl="0"/>
            <a:r>
              <a:rPr lang="en-US" altLang="zh-CN" sz="2000" dirty="0"/>
              <a:t>1</a:t>
            </a:r>
            <a:r>
              <a:rPr lang="zh-CN" altLang="en-US" sz="2000" dirty="0"/>
              <a:t>）</a:t>
            </a:r>
            <a:r>
              <a:rPr lang="zh-CN" altLang="zh-CN" sz="2000" dirty="0"/>
              <a:t>确定评价指标体系</a:t>
            </a:r>
            <a:endParaRPr lang="en-US" altLang="zh-CN" sz="2000" dirty="0"/>
          </a:p>
          <a:p>
            <a:pPr lvl="0"/>
            <a:endParaRPr lang="zh-CN" altLang="zh-CN" sz="2000" dirty="0"/>
          </a:p>
          <a:p>
            <a:pPr lvl="0"/>
            <a:r>
              <a:rPr lang="en-US" altLang="zh-CN" sz="2000" dirty="0"/>
              <a:t>2</a:t>
            </a:r>
            <a:r>
              <a:rPr lang="zh-CN" altLang="en-US" sz="2000" dirty="0"/>
              <a:t>）</a:t>
            </a:r>
            <a:r>
              <a:rPr lang="zh-CN" altLang="zh-CN" sz="2000" dirty="0"/>
              <a:t>确定参考数据列</a:t>
            </a:r>
            <a:endParaRPr lang="en-US" altLang="zh-CN" sz="2000" dirty="0"/>
          </a:p>
          <a:p>
            <a:pPr lvl="0"/>
            <a:endParaRPr lang="zh-CN" altLang="zh-CN" sz="2000" dirty="0"/>
          </a:p>
          <a:p>
            <a:pPr lvl="0"/>
            <a:r>
              <a:rPr lang="en-US" altLang="zh-CN" sz="2000" dirty="0"/>
              <a:t>3</a:t>
            </a:r>
            <a:r>
              <a:rPr lang="zh-CN" altLang="en-US" sz="2000" dirty="0"/>
              <a:t>）</a:t>
            </a:r>
            <a:r>
              <a:rPr lang="zh-CN" altLang="zh-CN" sz="2000" dirty="0"/>
              <a:t>指标数据无量纲化</a:t>
            </a:r>
            <a:endParaRPr lang="en-US" altLang="zh-CN" sz="2000" dirty="0"/>
          </a:p>
          <a:p>
            <a:pPr lvl="0"/>
            <a:endParaRPr lang="zh-CN" altLang="zh-CN" sz="2000" dirty="0"/>
          </a:p>
          <a:p>
            <a:pPr lvl="0"/>
            <a:r>
              <a:rPr lang="en-US" altLang="zh-CN" sz="2000" dirty="0"/>
              <a:t>4</a:t>
            </a:r>
            <a:r>
              <a:rPr lang="zh-CN" altLang="en-US" sz="2000" dirty="0"/>
              <a:t>）</a:t>
            </a:r>
            <a:r>
              <a:rPr lang="zh-CN" altLang="zh-CN" sz="2000" dirty="0"/>
              <a:t>计算绝对差值</a:t>
            </a:r>
            <a:endParaRPr lang="en-US" altLang="zh-CN" sz="2000" dirty="0"/>
          </a:p>
          <a:p>
            <a:pPr lvl="0"/>
            <a:endParaRPr lang="zh-CN" altLang="zh-CN" sz="2000" dirty="0"/>
          </a:p>
          <a:p>
            <a:pPr lvl="0"/>
            <a:r>
              <a:rPr lang="en-US" altLang="zh-CN" sz="2000" dirty="0"/>
              <a:t>5</a:t>
            </a:r>
            <a:r>
              <a:rPr lang="zh-CN" altLang="en-US" sz="2000" dirty="0"/>
              <a:t>）</a:t>
            </a:r>
            <a:r>
              <a:rPr lang="zh-CN" altLang="zh-CN" sz="2000" dirty="0"/>
              <a:t>计算关联系数</a:t>
            </a:r>
            <a:endParaRPr lang="en-US" altLang="zh-CN" sz="2000" dirty="0"/>
          </a:p>
          <a:p>
            <a:pPr lvl="0"/>
            <a:endParaRPr lang="zh-CN" altLang="zh-CN" sz="2000" dirty="0"/>
          </a:p>
          <a:p>
            <a:r>
              <a:rPr lang="en-US" altLang="zh-CN" sz="2000" dirty="0"/>
              <a:t>6</a:t>
            </a:r>
            <a:r>
              <a:rPr lang="zh-CN" altLang="en-US" sz="2000" dirty="0"/>
              <a:t>）</a:t>
            </a:r>
            <a:r>
              <a:rPr lang="zh-CN" altLang="zh-CN" sz="2000" dirty="0"/>
              <a:t>计算关联度及排序</a:t>
            </a:r>
            <a:endParaRPr lang="zh-CN" altLang="en-US" sz="20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55397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260655" y="1708150"/>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① </a:t>
            </a:r>
            <a:r>
              <a:rPr lang="zh-CN" altLang="zh-CN"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确定评价指标体系</a:t>
            </a:r>
            <a:endParaRPr lang="zh-CN" altLang="en-US" sz="2000" b="0" kern="0" dirty="0">
              <a:solidFill>
                <a:schemeClr val="tx2"/>
              </a:solidFill>
              <a:latin typeface="黑体" pitchFamily="2" charset="-122"/>
              <a:ea typeface="黑体" pitchFamily="2" charset="-122"/>
            </a:endParaRPr>
          </a:p>
        </p:txBody>
      </p:sp>
      <p:sp>
        <p:nvSpPr>
          <p:cNvPr id="6" name="矩形 5"/>
          <p:cNvSpPr/>
          <p:nvPr/>
        </p:nvSpPr>
        <p:spPr>
          <a:xfrm>
            <a:off x="657922" y="2185204"/>
            <a:ext cx="5374887" cy="477054"/>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设</a:t>
            </a:r>
            <a:r>
              <a:rPr lang="en-US" altLang="zh-CN" sz="2000" b="0" kern="0" dirty="0">
                <a:solidFill>
                  <a:schemeClr val="tx2"/>
                </a:solidFill>
                <a:latin typeface="黑体" pitchFamily="2" charset="-122"/>
                <a:ea typeface="黑体" pitchFamily="2" charset="-122"/>
              </a:rPr>
              <a:t>m</a:t>
            </a:r>
            <a:r>
              <a:rPr lang="zh-CN" altLang="en-US" sz="2000" b="0" kern="0" dirty="0">
                <a:solidFill>
                  <a:schemeClr val="tx2"/>
                </a:solidFill>
                <a:latin typeface="黑体" pitchFamily="2" charset="-122"/>
                <a:ea typeface="黑体" pitchFamily="2" charset="-122"/>
              </a:rPr>
              <a:t>个指标，</a:t>
            </a:r>
            <a:r>
              <a:rPr lang="en-US" altLang="zh-CN" sz="2000" b="0" kern="0" dirty="0">
                <a:solidFill>
                  <a:schemeClr val="tx2"/>
                </a:solidFill>
                <a:latin typeface="黑体" pitchFamily="2" charset="-122"/>
                <a:ea typeface="黑体" pitchFamily="2" charset="-122"/>
              </a:rPr>
              <a:t>n</a:t>
            </a:r>
            <a:r>
              <a:rPr lang="zh-CN" altLang="en-US" sz="2000" b="0" kern="0" dirty="0">
                <a:solidFill>
                  <a:schemeClr val="tx2"/>
                </a:solidFill>
                <a:latin typeface="黑体" pitchFamily="2" charset="-122"/>
                <a:ea typeface="黑体" pitchFamily="2" charset="-122"/>
              </a:rPr>
              <a:t>个数据序列形成如下矩阵：</a:t>
            </a:r>
          </a:p>
        </p:txBody>
      </p:sp>
      <mc:AlternateContent xmlns:mc="http://schemas.openxmlformats.org/markup-compatibility/2006" xmlns:a14="http://schemas.microsoft.com/office/drawing/2010/main">
        <mc:Choice Requires="a14">
          <p:sp>
            <p:nvSpPr>
              <p:cNvPr id="3" name="矩形 2"/>
              <p:cNvSpPr/>
              <p:nvPr/>
            </p:nvSpPr>
            <p:spPr>
              <a:xfrm>
                <a:off x="740157" y="3139312"/>
                <a:ext cx="6597345" cy="13186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2000" i="1" smtClean="0">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m:rPr>
                                  <m:nor/>
                                </m:rPr>
                                <a:rPr lang="zh-CN" altLang="en-US" sz="2000">
                                  <a:solidFill>
                                    <a:schemeClr val="tx2"/>
                                  </a:solidFill>
                                </a:rPr>
                                <m:t>X</m:t>
                              </m:r>
                            </m:e>
                            <m:sub>
                              <m:r>
                                <a:rPr lang="zh-CN" altLang="en-US" sz="2000" i="0">
                                  <a:solidFill>
                                    <a:schemeClr val="tx2"/>
                                  </a:solidFill>
                                  <a:latin typeface="Cambria Math" panose="02040503050406030204" pitchFamily="18" charset="0"/>
                                </a:rPr>
                                <m:t>1</m:t>
                              </m:r>
                            </m:sub>
                            <m:sup>
                              <m:r>
                                <a:rPr lang="zh-CN" altLang="en-US" sz="2000" i="0">
                                  <a:solidFill>
                                    <a:schemeClr val="tx2"/>
                                  </a:solidFill>
                                  <a:latin typeface="Cambria Math" panose="02040503050406030204" pitchFamily="18" charset="0"/>
                                </a:rPr>
                                <m:t> ′</m:t>
                              </m:r>
                            </m:sup>
                          </m:sSubSup>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m:rPr>
                                  <m:nor/>
                                </m:rPr>
                                <a:rPr lang="zh-CN" altLang="en-US" sz="2000" i="1">
                                  <a:solidFill>
                                    <a:schemeClr val="tx2"/>
                                  </a:solidFill>
                                  <a:latin typeface="Cambria Math" panose="02040503050406030204" pitchFamily="18" charset="0"/>
                                </a:rPr>
                                <m:t>X</m:t>
                              </m:r>
                            </m:e>
                            <m:sub>
                              <m:r>
                                <a:rPr lang="zh-CN" altLang="en-US" sz="2000" i="0">
                                  <a:solidFill>
                                    <a:schemeClr val="tx2"/>
                                  </a:solidFill>
                                  <a:latin typeface="Cambria Math" panose="02040503050406030204" pitchFamily="18" charset="0"/>
                                </a:rPr>
                                <m:t>2</m:t>
                              </m:r>
                            </m:sub>
                            <m:sup>
                              <m:r>
                                <a:rPr lang="zh-CN" altLang="en-US" sz="2000" i="0">
                                  <a:solidFill>
                                    <a:schemeClr val="tx2"/>
                                  </a:solidFill>
                                  <a:latin typeface="Cambria Math" panose="02040503050406030204" pitchFamily="18" charset="0"/>
                                </a:rPr>
                                <m:t> ′</m:t>
                              </m:r>
                            </m:sup>
                          </m:sSubSup>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m:rPr>
                                  <m:nor/>
                                </m:rPr>
                                <a:rPr lang="zh-CN" altLang="en-US" sz="2000" i="1">
                                  <a:solidFill>
                                    <a:schemeClr val="tx2"/>
                                  </a:solidFill>
                                  <a:latin typeface="Cambria Math" panose="02040503050406030204" pitchFamily="18" charset="0"/>
                                </a:rPr>
                                <m:t>X</m:t>
                              </m:r>
                            </m:e>
                            <m:sub>
                              <m:r>
                                <a:rPr lang="zh-CN" altLang="en-US" sz="2000" i="1">
                                  <a:solidFill>
                                    <a:schemeClr val="tx2"/>
                                  </a:solidFill>
                                  <a:latin typeface="Cambria Math" panose="02040503050406030204" pitchFamily="18" charset="0"/>
                                </a:rPr>
                                <m:t>𝑛</m:t>
                              </m:r>
                            </m:sub>
                            <m:sup>
                              <m:r>
                                <a:rPr lang="zh-CN" altLang="en-US" sz="2000" i="0">
                                  <a:solidFill>
                                    <a:schemeClr val="tx2"/>
                                  </a:solidFill>
                                  <a:latin typeface="Cambria Math" panose="02040503050406030204" pitchFamily="18" charset="0"/>
                                </a:rPr>
                                <m:t> ′</m:t>
                              </m:r>
                            </m:sup>
                          </m:sSubSup>
                        </m:e>
                      </m:d>
                      <m:r>
                        <a:rPr lang="zh-CN" altLang="en-US" sz="2000" i="0">
                          <a:solidFill>
                            <a:schemeClr val="tx2"/>
                          </a:solidFill>
                          <a:latin typeface="Cambria Math" panose="02040503050406030204" pitchFamily="18" charset="0"/>
                        </a:rPr>
                        <m:t>=</m:t>
                      </m:r>
                      <m:d>
                        <m:dPr>
                          <m:begChr m:val="["/>
                          <m:endChr m:val="]"/>
                          <m:ctrlPr>
                            <a:rPr lang="zh-CN" altLang="en-US" sz="2000" i="1">
                              <a:solidFill>
                                <a:schemeClr val="tx2"/>
                              </a:solidFill>
                              <a:latin typeface="Cambria Math" panose="02040503050406030204" pitchFamily="18" charset="0"/>
                            </a:rPr>
                          </m:ctrlPr>
                        </m:dPr>
                        <m:e>
                          <m:m>
                            <m:mPr>
                              <m:mcs>
                                <m:mc>
                                  <m:mcPr>
                                    <m:count m:val="4"/>
                                    <m:mcJc m:val="center"/>
                                  </m:mcPr>
                                </m:mc>
                              </m:mcs>
                              <m:ctrlPr>
                                <a:rPr lang="zh-CN" altLang="en-US" sz="2000" i="1">
                                  <a:solidFill>
                                    <a:schemeClr val="tx2"/>
                                  </a:solidFill>
                                  <a:latin typeface="Cambria Math" panose="02040503050406030204" pitchFamily="18" charset="0"/>
                                </a:rPr>
                              </m:ctrlPr>
                            </m:mPr>
                            <m:mr>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(1</m:t>
                                    </m:r>
                                  </m:e>
                                </m:d>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2</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(1</m:t>
                                    </m:r>
                                  </m:e>
                                </m:d>
                              </m:e>
                              <m:e>
                                <m:r>
                                  <a:rPr lang="zh-CN" altLang="en-US" sz="2000" i="0">
                                    <a:solidFill>
                                      <a:schemeClr val="tx2"/>
                                    </a:solidFill>
                                    <a:latin typeface="Cambria Math" panose="02040503050406030204" pitchFamily="18" charset="0"/>
                                  </a:rPr>
                                  <m:t>…</m:t>
                                </m:r>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(1</m:t>
                                    </m:r>
                                  </m:e>
                                </m:d>
                              </m:e>
                            </m:mr>
                            <m:mr>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(2</m:t>
                                    </m:r>
                                  </m:e>
                                </m:d>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2</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(2</m:t>
                                    </m:r>
                                  </m:e>
                                </m:d>
                              </m:e>
                              <m:e>
                                <m:r>
                                  <a:rPr lang="zh-CN" altLang="en-US" sz="2000" i="0">
                                    <a:solidFill>
                                      <a:schemeClr val="tx2"/>
                                    </a:solidFill>
                                    <a:latin typeface="Cambria Math" panose="02040503050406030204" pitchFamily="18" charset="0"/>
                                  </a:rPr>
                                  <m:t>…</m:t>
                                </m:r>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(2</m:t>
                                    </m:r>
                                  </m:e>
                                </m:d>
                              </m:e>
                            </m:mr>
                            <m:mr>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mr>
                            <m:mr>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e>
                                </m:d>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2</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e>
                                </m:d>
                              </m:e>
                              <m:e>
                                <m:r>
                                  <a:rPr lang="zh-CN" altLang="en-US" sz="2000" i="0">
                                    <a:solidFill>
                                      <a:schemeClr val="tx2"/>
                                    </a:solidFill>
                                    <a:latin typeface="Cambria Math" panose="02040503050406030204" pitchFamily="18" charset="0"/>
                                  </a:rPr>
                                  <m:t>…</m:t>
                                </m:r>
                              </m:e>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e>
                                </m:d>
                              </m:e>
                            </m:mr>
                          </m:m>
                        </m:e>
                      </m:d>
                    </m:oMath>
                  </m:oMathPara>
                </a14:m>
                <a:endParaRPr lang="zh-CN" altLang="en-US" sz="2000" dirty="0">
                  <a:solidFill>
                    <a:schemeClr val="tx2"/>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740157" y="3139312"/>
                <a:ext cx="6597345" cy="131863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40157" y="4934997"/>
                <a:ext cx="7014117" cy="5069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smtClean="0">
                              <a:solidFill>
                                <a:schemeClr val="tx2"/>
                              </a:solidFill>
                              <a:latin typeface="Cambria Math" panose="02040503050406030204" pitchFamily="18" charset="0"/>
                            </a:rPr>
                          </m:ctrlPr>
                        </m:sSubSupPr>
                        <m:e>
                          <m:r>
                            <m:rPr>
                              <m:nor/>
                            </m:rPr>
                            <a:rPr lang="zh-CN" altLang="en-US" sz="2000">
                              <a:solidFill>
                                <a:schemeClr val="tx2"/>
                              </a:solidFill>
                            </a:rPr>
                            <m:t>X</m:t>
                          </m:r>
                        </m:e>
                        <m:sub>
                          <m:r>
                            <a:rPr lang="zh-CN" altLang="en-US" sz="2000" i="1">
                              <a:solidFill>
                                <a:schemeClr val="tx2"/>
                              </a:solidFill>
                              <a:latin typeface="Cambria Math" panose="02040503050406030204" pitchFamily="18" charset="0"/>
                            </a:rPr>
                            <m:t>𝑖</m:t>
                          </m:r>
                        </m:sub>
                        <m:sup>
                          <m:r>
                            <a:rPr lang="zh-CN" altLang="en-US" sz="2000" i="0">
                              <a:solidFill>
                                <a:schemeClr val="tx2"/>
                              </a:solidFill>
                              <a:latin typeface="Cambria Math" panose="02040503050406030204" pitchFamily="18" charset="0"/>
                            </a:rPr>
                            <m:t> ′</m:t>
                          </m:r>
                        </m:sup>
                      </m:sSubSup>
                      <m:r>
                        <a:rPr lang="zh-CN" altLang="en-US" sz="2000" i="0">
                          <a:solidFill>
                            <a:schemeClr val="tx2"/>
                          </a:solidFill>
                          <a:latin typeface="Cambria Math" panose="02040503050406030204" pitchFamily="18" charset="0"/>
                        </a:rPr>
                        <m:t>=</m:t>
                      </m:r>
                      <m:sSup>
                        <m:sSupPr>
                          <m:ctrlPr>
                            <a:rPr lang="zh-CN" altLang="en-US" sz="2000" i="1">
                              <a:solidFill>
                                <a:schemeClr val="tx2"/>
                              </a:solidFill>
                              <a:latin typeface="Cambria Math" panose="02040503050406030204" pitchFamily="18" charset="0"/>
                            </a:rPr>
                          </m:ctrlPr>
                        </m:sSupPr>
                        <m:e>
                          <m:d>
                            <m:dPr>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up>
                                  <m:r>
                                    <a:rPr lang="zh-CN" altLang="en-US" sz="2000" i="0">
                                      <a:solidFill>
                                        <a:schemeClr val="tx2"/>
                                      </a:solidFill>
                                      <a:latin typeface="Cambria Math" panose="02040503050406030204" pitchFamily="18" charset="0"/>
                                    </a:rPr>
                                    <m:t>′</m:t>
                                  </m:r>
                                </m:sup>
                              </m:sSubSup>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e>
                              </m:d>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up>
                                  <m:r>
                                    <a:rPr lang="zh-CN" altLang="en-US" sz="2000" i="0">
                                      <a:solidFill>
                                        <a:schemeClr val="tx2"/>
                                      </a:solidFill>
                                      <a:latin typeface="Cambria Math" panose="02040503050406030204" pitchFamily="18" charset="0"/>
                                    </a:rPr>
                                    <m:t>′</m:t>
                                  </m:r>
                                </m:sup>
                              </m:sSubSup>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2</m:t>
                                  </m:r>
                                </m:e>
                              </m:d>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up>
                                  <m:r>
                                    <a:rPr lang="zh-CN" altLang="en-US" sz="2000" i="0">
                                      <a:solidFill>
                                        <a:schemeClr val="tx2"/>
                                      </a:solidFill>
                                      <a:latin typeface="Cambria Math" panose="02040503050406030204" pitchFamily="18" charset="0"/>
                                    </a:rPr>
                                    <m:t>′</m:t>
                                  </m:r>
                                </m:sup>
                              </m:sSubSup>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𝑚</m:t>
                                  </m:r>
                                </m:e>
                              </m:d>
                            </m:e>
                          </m:d>
                        </m:e>
                        <m:sup>
                          <m:r>
                            <m:rPr>
                              <m:sty m:val="p"/>
                            </m:rPr>
                            <a:rPr lang="zh-CN" altLang="en-US" sz="2000" i="0">
                              <a:solidFill>
                                <a:schemeClr val="tx2"/>
                              </a:solidFill>
                              <a:latin typeface="Cambria Math" panose="02040503050406030204" pitchFamily="18" charset="0"/>
                            </a:rPr>
                            <m:t>T</m:t>
                          </m:r>
                        </m:sup>
                      </m:sSup>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𝑖</m:t>
                      </m:r>
                      <m:r>
                        <a:rPr lang="zh-CN" altLang="en-US" sz="2000" i="0">
                          <a:solidFill>
                            <a:schemeClr val="tx2"/>
                          </a:solidFill>
                          <a:latin typeface="Cambria Math" panose="02040503050406030204" pitchFamily="18" charset="0"/>
                        </a:rPr>
                        <m:t>=1</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2</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𝑛</m:t>
                      </m:r>
                    </m:oMath>
                  </m:oMathPara>
                </a14:m>
                <a:endParaRPr lang="zh-CN" altLang="en-US" sz="2000" dirty="0">
                  <a:solidFill>
                    <a:schemeClr val="tx2"/>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740157" y="4934997"/>
                <a:ext cx="7014117" cy="506934"/>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047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260655" y="1708150"/>
            <a:ext cx="3973513" cy="424155"/>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② 确定参考数据列</a:t>
            </a:r>
          </a:p>
        </p:txBody>
      </p:sp>
      <p:sp>
        <p:nvSpPr>
          <p:cNvPr id="6" name="矩形 5"/>
          <p:cNvSpPr/>
          <p:nvPr/>
        </p:nvSpPr>
        <p:spPr>
          <a:xfrm>
            <a:off x="657922" y="2185204"/>
            <a:ext cx="7850458" cy="861774"/>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为了方便对若干指标或者若干方案进行评价，可以选取参考数据作为一个理想的比较标准，记作</a:t>
            </a:r>
          </a:p>
        </p:txBody>
      </p:sp>
      <mc:AlternateContent xmlns:mc="http://schemas.openxmlformats.org/markup-compatibility/2006" xmlns:a14="http://schemas.microsoft.com/office/drawing/2010/main">
        <mc:Choice Requires="a14">
          <p:sp>
            <p:nvSpPr>
              <p:cNvPr id="5" name="矩形 4"/>
              <p:cNvSpPr/>
              <p:nvPr/>
            </p:nvSpPr>
            <p:spPr>
              <a:xfrm>
                <a:off x="2247411" y="3060824"/>
                <a:ext cx="4572000" cy="43973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smtClean="0">
                              <a:solidFill>
                                <a:schemeClr val="tx2"/>
                              </a:solidFill>
                              <a:latin typeface="Cambria Math" panose="02040503050406030204" pitchFamily="18" charset="0"/>
                            </a:rPr>
                          </m:ctrlPr>
                        </m:sSubSupPr>
                        <m:e>
                          <m:r>
                            <m:rPr>
                              <m:nor/>
                            </m:rPr>
                            <a:rPr lang="zh-CN" altLang="en-US" sz="2000">
                              <a:solidFill>
                                <a:schemeClr val="tx2"/>
                              </a:solidFill>
                            </a:rPr>
                            <m:t>X</m:t>
                          </m:r>
                        </m:e>
                        <m:sub>
                          <m:r>
                            <a:rPr lang="zh-CN" altLang="en-US" sz="2000" i="0">
                              <a:solidFill>
                                <a:schemeClr val="tx2"/>
                              </a:solidFill>
                              <a:latin typeface="Cambria Math" panose="02040503050406030204" pitchFamily="18" charset="0"/>
                            </a:rPr>
                            <m:t>0</m:t>
                          </m:r>
                        </m:sub>
                        <m:sup>
                          <m:r>
                            <a:rPr lang="zh-CN" altLang="en-US" sz="2000" i="0">
                              <a:solidFill>
                                <a:schemeClr val="tx2"/>
                              </a:solidFill>
                              <a:latin typeface="Cambria Math" panose="02040503050406030204" pitchFamily="18" charset="0"/>
                            </a:rPr>
                            <m:t> ′</m:t>
                          </m:r>
                        </m:sup>
                      </m:sSubSup>
                      <m:r>
                        <a:rPr lang="zh-CN" altLang="en-US" sz="2000" i="0">
                          <a:solidFill>
                            <a:schemeClr val="tx2"/>
                          </a:solidFill>
                          <a:latin typeface="Cambria Math" panose="02040503050406030204" pitchFamily="18" charset="0"/>
                        </a:rPr>
                        <m:t>=</m:t>
                      </m:r>
                      <m:d>
                        <m:dPr>
                          <m:ctrlPr>
                            <a:rPr lang="zh-CN" altLang="en-US" sz="2000" i="1">
                              <a:solidFill>
                                <a:schemeClr val="tx2"/>
                              </a:solidFill>
                              <a:latin typeface="Cambria Math" panose="02040503050406030204" pitchFamily="18" charset="0"/>
                            </a:rPr>
                          </m:ctrlPr>
                        </m:dPr>
                        <m:e>
                          <m:d>
                            <m:dPr>
                              <m:begChr m:val=""/>
                              <m:ctrlPr>
                                <a:rPr lang="zh-CN" altLang="en-US" sz="2000" i="1">
                                  <a:solidFill>
                                    <a:schemeClr val="tx2"/>
                                  </a:solidFill>
                                  <a:latin typeface="Cambria Math" panose="02040503050406030204" pitchFamily="18" charset="0"/>
                                </a:rPr>
                              </m:ctrlPr>
                            </m:dPr>
                            <m:e>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up>
                                  <m:r>
                                    <a:rPr lang="zh-CN" altLang="en-US" sz="2000" i="0">
                                      <a:solidFill>
                                        <a:schemeClr val="tx2"/>
                                      </a:solidFill>
                                      <a:latin typeface="Cambria Math" panose="02040503050406030204" pitchFamily="18" charset="0"/>
                                    </a:rPr>
                                    <m:t>′</m:t>
                                  </m:r>
                                </m:sup>
                              </m:sSubSup>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e>
                              </m:d>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(2)</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sSubSup>
                                <m:sSubSupPr>
                                  <m:ctrlPr>
                                    <a:rPr lang="zh-CN" altLang="en-US" sz="2000" i="1">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e>
                          </m:d>
                        </m:e>
                      </m: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247411" y="3060824"/>
                <a:ext cx="4572000" cy="439736"/>
              </a:xfrm>
              <a:prstGeom prst="rect">
                <a:avLst/>
              </a:prstGeom>
              <a:blipFill rotWithShape="0">
                <a:blip r:embed="rId2"/>
                <a:stretch>
                  <a:fillRect t="-109722" r="-4400" b="-170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156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4"/>
          <p:cNvSpPr>
            <a:spLocks noChangeArrowheads="1"/>
          </p:cNvSpPr>
          <p:nvPr/>
        </p:nvSpPr>
        <p:spPr bwMode="gray">
          <a:xfrm>
            <a:off x="860793" y="2950176"/>
            <a:ext cx="7531951" cy="3582908"/>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237153" y="1708150"/>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③ 指标数据无量纲化</a:t>
            </a:r>
          </a:p>
        </p:txBody>
      </p:sp>
      <p:sp>
        <p:nvSpPr>
          <p:cNvPr id="10" name="矩形 9"/>
          <p:cNvSpPr/>
          <p:nvPr/>
        </p:nvSpPr>
        <p:spPr>
          <a:xfrm>
            <a:off x="602166" y="2185204"/>
            <a:ext cx="7354030" cy="477054"/>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常用的无量纲化方法：</a:t>
            </a:r>
          </a:p>
        </p:txBody>
      </p:sp>
      <p:sp>
        <p:nvSpPr>
          <p:cNvPr id="11" name="Rectangle 3"/>
          <p:cNvSpPr>
            <a:spLocks noChangeArrowheads="1"/>
          </p:cNvSpPr>
          <p:nvPr/>
        </p:nvSpPr>
        <p:spPr bwMode="auto">
          <a:xfrm>
            <a:off x="605461" y="2950176"/>
            <a:ext cx="7673975" cy="2848472"/>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初值化法</a:t>
            </a: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en-US" altLang="zh-CN" sz="1800" b="0" kern="0" dirty="0">
                <a:solidFill>
                  <a:schemeClr val="tx2"/>
                </a:solidFill>
                <a:latin typeface="黑体" pitchFamily="2" charset="-122"/>
                <a:ea typeface="黑体" pitchFamily="2" charset="-122"/>
              </a:rPr>
              <a:t>    </a:t>
            </a:r>
          </a:p>
          <a:p>
            <a:pPr lvl="1">
              <a:lnSpc>
                <a:spcPct val="125000"/>
              </a:lnSpc>
              <a:spcBef>
                <a:spcPct val="20000"/>
              </a:spcBef>
              <a:buClr>
                <a:srgbClr val="FF0000"/>
              </a:buClr>
              <a:buSzPct val="85000"/>
              <a:defRPr/>
            </a:pP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均值化法</a:t>
            </a: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en-US" altLang="zh-CN" sz="1800" b="0" kern="0" dirty="0">
                <a:solidFill>
                  <a:schemeClr val="tx2"/>
                </a:solidFill>
                <a:latin typeface="黑体" pitchFamily="2" charset="-122"/>
                <a:ea typeface="黑体" pitchFamily="2" charset="-122"/>
              </a:rPr>
              <a:t>    </a:t>
            </a:r>
          </a:p>
          <a:p>
            <a:pPr lvl="1">
              <a:lnSpc>
                <a:spcPct val="125000"/>
              </a:lnSpc>
              <a:spcBef>
                <a:spcPct val="20000"/>
              </a:spcBef>
              <a:buClr>
                <a:srgbClr val="FF0000"/>
              </a:buClr>
              <a:buSzPct val="85000"/>
              <a:defRPr/>
            </a:pP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区间化法</a:t>
            </a:r>
            <a:endParaRPr lang="en-US" altLang="zh-CN" sz="1800" b="0" kern="0" dirty="0">
              <a:solidFill>
                <a:schemeClr val="tx2"/>
              </a:solidFill>
              <a:latin typeface="黑体" pitchFamily="2" charset="-122"/>
              <a:ea typeface="黑体" pitchFamily="2" charset="-122"/>
            </a:endParaRPr>
          </a:p>
        </p:txBody>
      </p:sp>
      <mc:AlternateContent xmlns:mc="http://schemas.openxmlformats.org/markup-compatibility/2006" xmlns:a14="http://schemas.microsoft.com/office/drawing/2010/main">
        <mc:Choice Requires="a14">
          <p:sp>
            <p:nvSpPr>
              <p:cNvPr id="8" name="矩形 7"/>
              <p:cNvSpPr/>
              <p:nvPr/>
            </p:nvSpPr>
            <p:spPr>
              <a:xfrm>
                <a:off x="652001" y="3313051"/>
                <a:ext cx="7660888" cy="7017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800" i="1" smtClean="0">
                              <a:solidFill>
                                <a:schemeClr val="tx2"/>
                              </a:solidFill>
                              <a:latin typeface="Cambria Math" panose="02040503050406030204" pitchFamily="18" charset="0"/>
                            </a:rPr>
                          </m:ctrlPr>
                        </m:sSub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Sub>
                      <m:d>
                        <m:dPr>
                          <m:ctrlPr>
                            <a:rPr lang="zh-CN" altLang="en-US" sz="1800" i="1">
                              <a:solidFill>
                                <a:schemeClr val="tx2"/>
                              </a:solidFill>
                              <a:latin typeface="Cambria Math" panose="02040503050406030204" pitchFamily="18" charset="0"/>
                            </a:rPr>
                          </m:ctrlPr>
                        </m:dPr>
                        <m:e>
                          <m:r>
                            <a:rPr lang="zh-CN" altLang="en-US" sz="1800" i="1">
                              <a:solidFill>
                                <a:schemeClr val="tx2"/>
                              </a:solidFill>
                              <a:latin typeface="Cambria Math" panose="02040503050406030204" pitchFamily="18" charset="0"/>
                            </a:rPr>
                            <m:t>𝑘</m:t>
                          </m:r>
                        </m:e>
                      </m:d>
                      <m:r>
                        <a:rPr lang="zh-CN" altLang="en-US" sz="1800" i="0">
                          <a:solidFill>
                            <a:schemeClr val="tx2"/>
                          </a:solidFill>
                          <a:latin typeface="Cambria Math" panose="02040503050406030204" pitchFamily="18" charset="0"/>
                        </a:rPr>
                        <m:t>=</m:t>
                      </m:r>
                      <m:f>
                        <m:fPr>
                          <m:ctrlPr>
                            <a:rPr lang="zh-CN" altLang="en-US" sz="1800" i="1">
                              <a:solidFill>
                                <a:schemeClr val="tx2"/>
                              </a:solidFill>
                              <a:latin typeface="Cambria Math" panose="02040503050406030204" pitchFamily="18" charset="0"/>
                            </a:rPr>
                          </m:ctrlPr>
                        </m:fPr>
                        <m:num>
                          <m:sSubSup>
                            <m:sSubSupPr>
                              <m:ctrlPr>
                                <a:rPr lang="zh-CN" altLang="en-US" sz="1800" i="1">
                                  <a:solidFill>
                                    <a:schemeClr val="tx2"/>
                                  </a:solidFill>
                                  <a:latin typeface="Cambria Math" panose="02040503050406030204" pitchFamily="18" charset="0"/>
                                </a:rPr>
                              </m:ctrlPr>
                            </m:sSubSup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up>
                              <m:r>
                                <a:rPr lang="zh-CN" altLang="en-US" sz="1800" i="0">
                                  <a:solidFill>
                                    <a:schemeClr val="tx2"/>
                                  </a:solidFill>
                                  <a:latin typeface="Cambria Math" panose="02040503050406030204" pitchFamily="18" charset="0"/>
                                </a:rPr>
                                <m:t>′</m:t>
                              </m:r>
                            </m:sup>
                          </m:sSubSup>
                          <m:d>
                            <m:dPr>
                              <m:ctrlPr>
                                <a:rPr lang="zh-CN" altLang="en-US" sz="1800" i="1">
                                  <a:solidFill>
                                    <a:schemeClr val="tx2"/>
                                  </a:solidFill>
                                  <a:latin typeface="Cambria Math" panose="02040503050406030204" pitchFamily="18" charset="0"/>
                                </a:rPr>
                              </m:ctrlPr>
                            </m:dPr>
                            <m:e>
                              <m:r>
                                <a:rPr lang="zh-CN" altLang="en-US" sz="1800" i="1">
                                  <a:solidFill>
                                    <a:schemeClr val="tx2"/>
                                  </a:solidFill>
                                  <a:latin typeface="Cambria Math" panose="02040503050406030204" pitchFamily="18" charset="0"/>
                                </a:rPr>
                                <m:t>𝑘</m:t>
                              </m:r>
                            </m:e>
                          </m:d>
                        </m:num>
                        <m:den>
                          <m:sSubSup>
                            <m:sSubSupPr>
                              <m:ctrlPr>
                                <a:rPr lang="zh-CN" altLang="en-US" sz="1800" i="1">
                                  <a:solidFill>
                                    <a:schemeClr val="tx2"/>
                                  </a:solidFill>
                                  <a:latin typeface="Cambria Math" panose="02040503050406030204" pitchFamily="18" charset="0"/>
                                </a:rPr>
                              </m:ctrlPr>
                            </m:sSubSup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up>
                              <m:r>
                                <a:rPr lang="zh-CN" altLang="en-US" sz="1800" i="0">
                                  <a:solidFill>
                                    <a:schemeClr val="tx2"/>
                                  </a:solidFill>
                                  <a:latin typeface="Cambria Math" panose="02040503050406030204" pitchFamily="18" charset="0"/>
                                </a:rPr>
                                <m:t>′</m:t>
                              </m:r>
                            </m:sup>
                          </m:sSubSup>
                          <m:d>
                            <m:dPr>
                              <m:ctrlPr>
                                <a:rPr lang="zh-CN" altLang="en-US" sz="1800" i="1">
                                  <a:solidFill>
                                    <a:schemeClr val="tx2"/>
                                  </a:solidFill>
                                  <a:latin typeface="Cambria Math" panose="02040503050406030204" pitchFamily="18" charset="0"/>
                                </a:rPr>
                              </m:ctrlPr>
                            </m:dPr>
                            <m:e>
                              <m:r>
                                <a:rPr lang="zh-CN" altLang="en-US" sz="1800" i="0">
                                  <a:solidFill>
                                    <a:schemeClr val="tx2"/>
                                  </a:solidFill>
                                  <a:latin typeface="Cambria Math" panose="02040503050406030204" pitchFamily="18" charset="0"/>
                                </a:rPr>
                                <m:t>1</m:t>
                              </m:r>
                            </m:e>
                          </m:d>
                        </m:den>
                      </m:f>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𝑖</m:t>
                      </m:r>
                      <m:r>
                        <a:rPr lang="zh-CN" altLang="en-US" sz="1800" i="0">
                          <a:solidFill>
                            <a:schemeClr val="tx2"/>
                          </a:solidFill>
                          <a:latin typeface="Cambria Math" panose="02040503050406030204" pitchFamily="18" charset="0"/>
                        </a:rPr>
                        <m:t>=0</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1</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2</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𝑛</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𝑘</m:t>
                      </m:r>
                      <m:r>
                        <a:rPr lang="zh-CN" altLang="en-US" sz="1800" i="0">
                          <a:solidFill>
                            <a:schemeClr val="tx2"/>
                          </a:solidFill>
                          <a:latin typeface="Cambria Math" panose="02040503050406030204" pitchFamily="18" charset="0"/>
                        </a:rPr>
                        <m:t>=1</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2</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𝑚</m:t>
                      </m:r>
                    </m:oMath>
                  </m:oMathPara>
                </a14:m>
                <a:endParaRPr lang="zh-CN" altLang="en-US" sz="1800" dirty="0">
                  <a:solidFill>
                    <a:schemeClr val="tx2"/>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52001" y="3313051"/>
                <a:ext cx="7660888" cy="70173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282046" y="4510206"/>
                <a:ext cx="6486478" cy="11385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800" i="1" smtClean="0">
                              <a:solidFill>
                                <a:schemeClr val="tx2"/>
                              </a:solidFill>
                              <a:latin typeface="Cambria Math" panose="02040503050406030204" pitchFamily="18" charset="0"/>
                            </a:rPr>
                          </m:ctrlPr>
                        </m:sSub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Sub>
                      <m:d>
                        <m:dPr>
                          <m:ctrlPr>
                            <a:rPr lang="zh-CN" altLang="en-US" sz="1800" i="1">
                              <a:solidFill>
                                <a:schemeClr val="tx2"/>
                              </a:solidFill>
                              <a:latin typeface="Cambria Math" panose="02040503050406030204" pitchFamily="18" charset="0"/>
                            </a:rPr>
                          </m:ctrlPr>
                        </m:dPr>
                        <m:e>
                          <m:r>
                            <a:rPr lang="zh-CN" altLang="en-US" sz="1800" i="1">
                              <a:solidFill>
                                <a:schemeClr val="tx2"/>
                              </a:solidFill>
                              <a:latin typeface="Cambria Math" panose="02040503050406030204" pitchFamily="18" charset="0"/>
                            </a:rPr>
                            <m:t>𝑘</m:t>
                          </m:r>
                        </m:e>
                      </m:d>
                      <m:r>
                        <a:rPr lang="zh-CN" altLang="en-US" sz="1800" i="0">
                          <a:solidFill>
                            <a:schemeClr val="tx2"/>
                          </a:solidFill>
                          <a:latin typeface="Cambria Math" panose="02040503050406030204" pitchFamily="18" charset="0"/>
                        </a:rPr>
                        <m:t>=</m:t>
                      </m:r>
                      <m:f>
                        <m:fPr>
                          <m:ctrlPr>
                            <a:rPr lang="zh-CN" altLang="en-US" sz="1800" i="1">
                              <a:solidFill>
                                <a:schemeClr val="tx2"/>
                              </a:solidFill>
                              <a:latin typeface="Cambria Math" panose="02040503050406030204" pitchFamily="18" charset="0"/>
                            </a:rPr>
                          </m:ctrlPr>
                        </m:fPr>
                        <m:num>
                          <m:sSubSup>
                            <m:sSubSupPr>
                              <m:ctrlPr>
                                <a:rPr lang="zh-CN" altLang="en-US" sz="1800" i="1">
                                  <a:solidFill>
                                    <a:schemeClr val="tx2"/>
                                  </a:solidFill>
                                  <a:latin typeface="Cambria Math" panose="02040503050406030204" pitchFamily="18" charset="0"/>
                                </a:rPr>
                              </m:ctrlPr>
                            </m:sSubSup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up>
                              <m:r>
                                <a:rPr lang="zh-CN" altLang="en-US" sz="1800" i="0">
                                  <a:solidFill>
                                    <a:schemeClr val="tx2"/>
                                  </a:solidFill>
                                  <a:latin typeface="Cambria Math" panose="02040503050406030204" pitchFamily="18" charset="0"/>
                                </a:rPr>
                                <m:t>′</m:t>
                              </m:r>
                            </m:sup>
                          </m:sSubSup>
                          <m:d>
                            <m:dPr>
                              <m:ctrlPr>
                                <a:rPr lang="zh-CN" altLang="en-US" sz="1800" i="1">
                                  <a:solidFill>
                                    <a:schemeClr val="tx2"/>
                                  </a:solidFill>
                                  <a:latin typeface="Cambria Math" panose="02040503050406030204" pitchFamily="18" charset="0"/>
                                </a:rPr>
                              </m:ctrlPr>
                            </m:dPr>
                            <m:e>
                              <m:r>
                                <a:rPr lang="zh-CN" altLang="en-US" sz="1800" i="1">
                                  <a:solidFill>
                                    <a:schemeClr val="tx2"/>
                                  </a:solidFill>
                                  <a:latin typeface="Cambria Math" panose="02040503050406030204" pitchFamily="18" charset="0"/>
                                </a:rPr>
                                <m:t>𝑘</m:t>
                              </m:r>
                            </m:e>
                          </m:d>
                        </m:num>
                        <m:den>
                          <m:f>
                            <m:fPr>
                              <m:ctrlPr>
                                <a:rPr lang="zh-CN" altLang="en-US" sz="1800" i="1">
                                  <a:solidFill>
                                    <a:schemeClr val="tx2"/>
                                  </a:solidFill>
                                  <a:latin typeface="Cambria Math" panose="02040503050406030204" pitchFamily="18" charset="0"/>
                                </a:rPr>
                              </m:ctrlPr>
                            </m:fPr>
                            <m:num>
                              <m:r>
                                <a:rPr lang="zh-CN" altLang="en-US" sz="1800" i="0">
                                  <a:solidFill>
                                    <a:schemeClr val="tx2"/>
                                  </a:solidFill>
                                  <a:latin typeface="Cambria Math" panose="02040503050406030204" pitchFamily="18" charset="0"/>
                                </a:rPr>
                                <m:t>1</m:t>
                              </m:r>
                            </m:num>
                            <m:den>
                              <m:r>
                                <a:rPr lang="zh-CN" altLang="en-US" sz="1800" i="1">
                                  <a:solidFill>
                                    <a:schemeClr val="tx2"/>
                                  </a:solidFill>
                                  <a:latin typeface="Cambria Math" panose="02040503050406030204" pitchFamily="18" charset="0"/>
                                </a:rPr>
                                <m:t>𝑚</m:t>
                              </m:r>
                            </m:den>
                          </m:f>
                          <m:nary>
                            <m:naryPr>
                              <m:chr m:val="∑"/>
                              <m:limLoc m:val="undOvr"/>
                              <m:ctrlPr>
                                <a:rPr lang="zh-CN" altLang="en-US" sz="1800" i="1">
                                  <a:solidFill>
                                    <a:schemeClr val="tx2"/>
                                  </a:solidFill>
                                  <a:latin typeface="Cambria Math" panose="02040503050406030204" pitchFamily="18" charset="0"/>
                                </a:rPr>
                              </m:ctrlPr>
                            </m:naryPr>
                            <m:sub>
                              <m:r>
                                <a:rPr lang="zh-CN" altLang="en-US" sz="1800" i="1">
                                  <a:solidFill>
                                    <a:schemeClr val="tx2"/>
                                  </a:solidFill>
                                  <a:latin typeface="Cambria Math" panose="02040503050406030204" pitchFamily="18" charset="0"/>
                                </a:rPr>
                                <m:t>𝑘</m:t>
                              </m:r>
                              <m:r>
                                <a:rPr lang="zh-CN" altLang="en-US" sz="1800" i="0">
                                  <a:solidFill>
                                    <a:schemeClr val="tx2"/>
                                  </a:solidFill>
                                  <a:latin typeface="Cambria Math" panose="02040503050406030204" pitchFamily="18" charset="0"/>
                                </a:rPr>
                                <m:t>=1</m:t>
                              </m:r>
                            </m:sub>
                            <m:sup>
                              <m:r>
                                <a:rPr lang="zh-CN" altLang="en-US" sz="1800" i="1">
                                  <a:solidFill>
                                    <a:schemeClr val="tx2"/>
                                  </a:solidFill>
                                  <a:latin typeface="Cambria Math" panose="02040503050406030204" pitchFamily="18" charset="0"/>
                                </a:rPr>
                                <m:t>𝑚</m:t>
                              </m:r>
                            </m:sup>
                            <m:e>
                              <m:sSubSup>
                                <m:sSubSupPr>
                                  <m:ctrlPr>
                                    <a:rPr lang="zh-CN" altLang="en-US" sz="1800" i="1">
                                      <a:solidFill>
                                        <a:schemeClr val="tx2"/>
                                      </a:solidFill>
                                      <a:latin typeface="Cambria Math" panose="02040503050406030204" pitchFamily="18" charset="0"/>
                                    </a:rPr>
                                  </m:ctrlPr>
                                </m:sSubSupPr>
                                <m:e>
                                  <m:r>
                                    <a:rPr lang="zh-CN" altLang="en-US" sz="1800" i="1">
                                      <a:solidFill>
                                        <a:schemeClr val="tx2"/>
                                      </a:solidFill>
                                      <a:latin typeface="Cambria Math" panose="02040503050406030204" pitchFamily="18" charset="0"/>
                                    </a:rPr>
                                    <m:t>𝑥</m:t>
                                  </m:r>
                                </m:e>
                                <m:sub>
                                  <m:r>
                                    <a:rPr lang="zh-CN" altLang="en-US" sz="1800" i="1">
                                      <a:solidFill>
                                        <a:schemeClr val="tx2"/>
                                      </a:solidFill>
                                      <a:latin typeface="Cambria Math" panose="02040503050406030204" pitchFamily="18" charset="0"/>
                                    </a:rPr>
                                    <m:t>𝑖</m:t>
                                  </m:r>
                                </m:sub>
                                <m:sup>
                                  <m:r>
                                    <a:rPr lang="zh-CN" altLang="en-US" sz="1800" i="0">
                                      <a:solidFill>
                                        <a:schemeClr val="tx2"/>
                                      </a:solidFill>
                                      <a:latin typeface="Cambria Math" panose="02040503050406030204" pitchFamily="18" charset="0"/>
                                    </a:rPr>
                                    <m:t>′</m:t>
                                  </m:r>
                                </m:sup>
                              </m:sSubSup>
                              <m:d>
                                <m:dPr>
                                  <m:ctrlPr>
                                    <a:rPr lang="zh-CN" altLang="en-US" sz="1800" i="1">
                                      <a:solidFill>
                                        <a:schemeClr val="tx2"/>
                                      </a:solidFill>
                                      <a:latin typeface="Cambria Math" panose="02040503050406030204" pitchFamily="18" charset="0"/>
                                    </a:rPr>
                                  </m:ctrlPr>
                                </m:dPr>
                                <m:e>
                                  <m:r>
                                    <a:rPr lang="zh-CN" altLang="en-US" sz="1800" i="1">
                                      <a:solidFill>
                                        <a:schemeClr val="tx2"/>
                                      </a:solidFill>
                                      <a:latin typeface="Cambria Math" panose="02040503050406030204" pitchFamily="18" charset="0"/>
                                    </a:rPr>
                                    <m:t>𝑘</m:t>
                                  </m:r>
                                </m:e>
                              </m:d>
                            </m:e>
                          </m:nary>
                        </m:den>
                      </m:f>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𝑖</m:t>
                      </m:r>
                      <m:r>
                        <a:rPr lang="zh-CN" altLang="en-US" sz="1800" i="0">
                          <a:solidFill>
                            <a:schemeClr val="tx2"/>
                          </a:solidFill>
                          <a:latin typeface="Cambria Math" panose="02040503050406030204" pitchFamily="18" charset="0"/>
                        </a:rPr>
                        <m:t>=0</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1</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2</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𝑛</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𝑘</m:t>
                      </m:r>
                      <m:r>
                        <a:rPr lang="zh-CN" altLang="en-US" sz="1800" i="0">
                          <a:solidFill>
                            <a:schemeClr val="tx2"/>
                          </a:solidFill>
                          <a:latin typeface="Cambria Math" panose="02040503050406030204" pitchFamily="18" charset="0"/>
                        </a:rPr>
                        <m:t>=1</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2</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𝑚</m:t>
                      </m:r>
                    </m:oMath>
                  </m:oMathPara>
                </a14:m>
                <a:endParaRPr lang="zh-CN" altLang="en-US" sz="1800" dirty="0">
                  <a:solidFill>
                    <a:schemeClr val="tx2"/>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1282046" y="4510206"/>
                <a:ext cx="6486478" cy="113851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8980" y="5694599"/>
                <a:ext cx="8860070" cy="7839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chemeClr val="tx2"/>
                              </a:solidFill>
                              <a:latin typeface="Cambria Math" panose="02040503050406030204" pitchFamily="18" charset="0"/>
                            </a:rPr>
                          </m:ctrlPr>
                        </m:sSubPr>
                        <m:e>
                          <m:r>
                            <a:rPr lang="zh-CN" altLang="en-US" sz="1600" i="1">
                              <a:solidFill>
                                <a:schemeClr val="tx2"/>
                              </a:solidFill>
                              <a:latin typeface="Cambria Math" panose="02040503050406030204" pitchFamily="18" charset="0"/>
                            </a:rPr>
                            <m:t>𝑥</m:t>
                          </m:r>
                        </m:e>
                        <m:sub>
                          <m:r>
                            <a:rPr lang="zh-CN" altLang="en-US" sz="1600" i="1">
                              <a:solidFill>
                                <a:schemeClr val="tx2"/>
                              </a:solidFill>
                              <a:latin typeface="Cambria Math" panose="02040503050406030204" pitchFamily="18" charset="0"/>
                            </a:rPr>
                            <m:t>𝑖</m:t>
                          </m:r>
                        </m:sub>
                      </m:sSub>
                      <m:d>
                        <m:dPr>
                          <m:ctrlPr>
                            <a:rPr lang="zh-CN" altLang="en-US" sz="1600" i="1">
                              <a:solidFill>
                                <a:schemeClr val="tx2"/>
                              </a:solidFill>
                              <a:latin typeface="Cambria Math" panose="02040503050406030204" pitchFamily="18" charset="0"/>
                            </a:rPr>
                          </m:ctrlPr>
                        </m:dPr>
                        <m:e>
                          <m:r>
                            <a:rPr lang="zh-CN" altLang="en-US" sz="1600" i="1">
                              <a:solidFill>
                                <a:schemeClr val="tx2"/>
                              </a:solidFill>
                              <a:latin typeface="Cambria Math" panose="02040503050406030204" pitchFamily="18" charset="0"/>
                            </a:rPr>
                            <m:t>𝑘</m:t>
                          </m:r>
                        </m:e>
                      </m:d>
                      <m:r>
                        <a:rPr lang="zh-CN" altLang="en-US" sz="1600" i="0">
                          <a:solidFill>
                            <a:schemeClr val="tx2"/>
                          </a:solidFill>
                          <a:latin typeface="Cambria Math" panose="02040503050406030204" pitchFamily="18" charset="0"/>
                        </a:rPr>
                        <m:t>=</m:t>
                      </m:r>
                      <m:f>
                        <m:fPr>
                          <m:ctrlPr>
                            <a:rPr lang="zh-CN" altLang="en-US" sz="1600" i="1">
                              <a:solidFill>
                                <a:schemeClr val="tx2"/>
                              </a:solidFill>
                              <a:latin typeface="Cambria Math" panose="02040503050406030204" pitchFamily="18" charset="0"/>
                            </a:rPr>
                          </m:ctrlPr>
                        </m:fPr>
                        <m:num>
                          <m:sSubSup>
                            <m:sSubSupPr>
                              <m:ctrlPr>
                                <a:rPr lang="zh-CN" altLang="en-US" sz="1600" i="1">
                                  <a:solidFill>
                                    <a:schemeClr val="tx2"/>
                                  </a:solidFill>
                                  <a:latin typeface="Cambria Math" panose="02040503050406030204" pitchFamily="18" charset="0"/>
                                </a:rPr>
                              </m:ctrlPr>
                            </m:sSubSupPr>
                            <m:e>
                              <m:r>
                                <a:rPr lang="zh-CN" altLang="en-US" sz="1600" i="1">
                                  <a:solidFill>
                                    <a:schemeClr val="tx2"/>
                                  </a:solidFill>
                                  <a:latin typeface="Cambria Math" panose="02040503050406030204" pitchFamily="18" charset="0"/>
                                </a:rPr>
                                <m:t>𝑥</m:t>
                              </m:r>
                            </m:e>
                            <m:sub>
                              <m:r>
                                <a:rPr lang="zh-CN" altLang="en-US" sz="1600" i="1">
                                  <a:solidFill>
                                    <a:schemeClr val="tx2"/>
                                  </a:solidFill>
                                  <a:latin typeface="Cambria Math" panose="02040503050406030204" pitchFamily="18" charset="0"/>
                                </a:rPr>
                                <m:t>𝑖</m:t>
                              </m:r>
                            </m:sub>
                            <m:sup>
                              <m:r>
                                <a:rPr lang="zh-CN" altLang="en-US" sz="1600" i="0">
                                  <a:solidFill>
                                    <a:schemeClr val="tx2"/>
                                  </a:solidFill>
                                  <a:latin typeface="Cambria Math" panose="02040503050406030204" pitchFamily="18" charset="0"/>
                                </a:rPr>
                                <m:t>′</m:t>
                              </m:r>
                            </m:sup>
                          </m:sSubSup>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𝑘</m:t>
                          </m:r>
                          <m:r>
                            <a:rPr lang="zh-CN" altLang="en-US" sz="1600" i="0">
                              <a:solidFill>
                                <a:schemeClr val="tx2"/>
                              </a:solidFill>
                              <a:latin typeface="Cambria Math" panose="02040503050406030204" pitchFamily="18" charset="0"/>
                            </a:rPr>
                            <m:t>)−</m:t>
                          </m:r>
                          <m:func>
                            <m:funcPr>
                              <m:ctrlPr>
                                <a:rPr lang="zh-CN" altLang="en-US" sz="1600" i="1">
                                  <a:solidFill>
                                    <a:schemeClr val="tx2"/>
                                  </a:solidFill>
                                  <a:latin typeface="Cambria Math" panose="02040503050406030204" pitchFamily="18" charset="0"/>
                                </a:rPr>
                              </m:ctrlPr>
                            </m:funcPr>
                            <m:fName>
                              <m:limLow>
                                <m:limLowPr>
                                  <m:ctrlPr>
                                    <a:rPr lang="zh-CN" altLang="en-US" sz="1600" i="1">
                                      <a:solidFill>
                                        <a:schemeClr val="tx2"/>
                                      </a:solidFill>
                                      <a:latin typeface="Cambria Math" panose="02040503050406030204" pitchFamily="18" charset="0"/>
                                    </a:rPr>
                                  </m:ctrlPr>
                                </m:limLowPr>
                                <m:e>
                                  <m:r>
                                    <m:rPr>
                                      <m:sty m:val="p"/>
                                    </m:rPr>
                                    <a:rPr lang="zh-CN" altLang="en-US" sz="1600" i="0">
                                      <a:solidFill>
                                        <a:schemeClr val="tx2"/>
                                      </a:solidFill>
                                      <a:latin typeface="Cambria Math" panose="02040503050406030204" pitchFamily="18" charset="0"/>
                                    </a:rPr>
                                    <m:t>min</m:t>
                                  </m:r>
                                </m:e>
                                <m:lim>
                                  <m:r>
                                    <a:rPr lang="zh-CN" altLang="en-US" sz="1600" i="1">
                                      <a:solidFill>
                                        <a:schemeClr val="tx2"/>
                                      </a:solidFill>
                                      <a:latin typeface="Cambria Math" panose="02040503050406030204" pitchFamily="18" charset="0"/>
                                    </a:rPr>
                                    <m:t>𝑘</m:t>
                                  </m:r>
                                </m:lim>
                              </m:limLow>
                            </m:fName>
                            <m:e>
                              <m:d>
                                <m:dPr>
                                  <m:begChr m:val=""/>
                                  <m:ctrlPr>
                                    <a:rPr lang="zh-CN" altLang="en-US" sz="1600" i="1">
                                      <a:solidFill>
                                        <a:schemeClr val="tx2"/>
                                      </a:solidFill>
                                      <a:latin typeface="Cambria Math" panose="02040503050406030204" pitchFamily="18" charset="0"/>
                                    </a:rPr>
                                  </m:ctrlPr>
                                </m:dPr>
                                <m:e>
                                  <m:sSubSup>
                                    <m:sSubSupPr>
                                      <m:ctrlPr>
                                        <a:rPr lang="zh-CN" altLang="en-US" sz="1600" i="1">
                                          <a:solidFill>
                                            <a:schemeClr val="tx2"/>
                                          </a:solidFill>
                                          <a:latin typeface="Cambria Math" panose="02040503050406030204" pitchFamily="18" charset="0"/>
                                        </a:rPr>
                                      </m:ctrlPr>
                                    </m:sSubSupPr>
                                    <m:e>
                                      <m:r>
                                        <a:rPr lang="zh-CN" altLang="en-US" sz="1600" i="1">
                                          <a:solidFill>
                                            <a:schemeClr val="tx2"/>
                                          </a:solidFill>
                                          <a:latin typeface="Cambria Math" panose="02040503050406030204" pitchFamily="18" charset="0"/>
                                        </a:rPr>
                                        <m:t>𝑥</m:t>
                                      </m:r>
                                    </m:e>
                                    <m:sub>
                                      <m:r>
                                        <a:rPr lang="zh-CN" altLang="en-US" sz="1600" i="1">
                                          <a:solidFill>
                                            <a:schemeClr val="tx2"/>
                                          </a:solidFill>
                                          <a:latin typeface="Cambria Math" panose="02040503050406030204" pitchFamily="18" charset="0"/>
                                        </a:rPr>
                                        <m:t>𝑖</m:t>
                                      </m:r>
                                    </m:sub>
                                    <m:sup>
                                      <m:r>
                                        <a:rPr lang="zh-CN" altLang="en-US" sz="1600" i="0">
                                          <a:solidFill>
                                            <a:schemeClr val="tx2"/>
                                          </a:solidFill>
                                          <a:latin typeface="Cambria Math" panose="02040503050406030204" pitchFamily="18" charset="0"/>
                                        </a:rPr>
                                        <m:t>′</m:t>
                                      </m:r>
                                    </m:sup>
                                  </m:sSubSup>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𝑘</m:t>
                                  </m:r>
                                </m:e>
                              </m:d>
                            </m:e>
                          </m:func>
                        </m:num>
                        <m:den>
                          <m:func>
                            <m:funcPr>
                              <m:ctrlPr>
                                <a:rPr lang="zh-CN" altLang="en-US" sz="1600" i="1">
                                  <a:solidFill>
                                    <a:schemeClr val="tx2"/>
                                  </a:solidFill>
                                  <a:latin typeface="Cambria Math" panose="02040503050406030204" pitchFamily="18" charset="0"/>
                                </a:rPr>
                              </m:ctrlPr>
                            </m:funcPr>
                            <m:fName>
                              <m:limLow>
                                <m:limLowPr>
                                  <m:ctrlPr>
                                    <a:rPr lang="zh-CN" altLang="en-US" sz="1600" i="1">
                                      <a:solidFill>
                                        <a:schemeClr val="tx2"/>
                                      </a:solidFill>
                                      <a:latin typeface="Cambria Math" panose="02040503050406030204" pitchFamily="18" charset="0"/>
                                    </a:rPr>
                                  </m:ctrlPr>
                                </m:limLowPr>
                                <m:e>
                                  <m:r>
                                    <m:rPr>
                                      <m:sty m:val="p"/>
                                    </m:rPr>
                                    <a:rPr lang="zh-CN" altLang="en-US" sz="1600" i="0">
                                      <a:solidFill>
                                        <a:schemeClr val="tx2"/>
                                      </a:solidFill>
                                      <a:latin typeface="Cambria Math" panose="02040503050406030204" pitchFamily="18" charset="0"/>
                                    </a:rPr>
                                    <m:t>max</m:t>
                                  </m:r>
                                </m:e>
                                <m:lim>
                                  <m:r>
                                    <a:rPr lang="zh-CN" altLang="en-US" sz="1600" i="1">
                                      <a:solidFill>
                                        <a:schemeClr val="tx2"/>
                                      </a:solidFill>
                                      <a:latin typeface="Cambria Math" panose="02040503050406030204" pitchFamily="18" charset="0"/>
                                    </a:rPr>
                                    <m:t>𝑘</m:t>
                                  </m:r>
                                </m:lim>
                              </m:limLow>
                            </m:fName>
                            <m:e>
                              <m:d>
                                <m:dPr>
                                  <m:begChr m:val=""/>
                                  <m:ctrlPr>
                                    <a:rPr lang="zh-CN" altLang="en-US" sz="1600" i="1">
                                      <a:solidFill>
                                        <a:schemeClr val="tx2"/>
                                      </a:solidFill>
                                      <a:latin typeface="Cambria Math" panose="02040503050406030204" pitchFamily="18" charset="0"/>
                                    </a:rPr>
                                  </m:ctrlPr>
                                </m:dPr>
                                <m:e>
                                  <m:sSubSup>
                                    <m:sSubSupPr>
                                      <m:ctrlPr>
                                        <a:rPr lang="zh-CN" altLang="en-US" sz="1600" i="1">
                                          <a:solidFill>
                                            <a:schemeClr val="tx2"/>
                                          </a:solidFill>
                                          <a:latin typeface="Cambria Math" panose="02040503050406030204" pitchFamily="18" charset="0"/>
                                        </a:rPr>
                                      </m:ctrlPr>
                                    </m:sSubSupPr>
                                    <m:e>
                                      <m:r>
                                        <a:rPr lang="zh-CN" altLang="en-US" sz="1600" i="1">
                                          <a:solidFill>
                                            <a:schemeClr val="tx2"/>
                                          </a:solidFill>
                                          <a:latin typeface="Cambria Math" panose="02040503050406030204" pitchFamily="18" charset="0"/>
                                        </a:rPr>
                                        <m:t>𝑥</m:t>
                                      </m:r>
                                    </m:e>
                                    <m:sub>
                                      <m:r>
                                        <a:rPr lang="zh-CN" altLang="en-US" sz="1600" i="1">
                                          <a:solidFill>
                                            <a:schemeClr val="tx2"/>
                                          </a:solidFill>
                                          <a:latin typeface="Cambria Math" panose="02040503050406030204" pitchFamily="18" charset="0"/>
                                        </a:rPr>
                                        <m:t>𝑖</m:t>
                                      </m:r>
                                    </m:sub>
                                    <m:sup>
                                      <m:r>
                                        <a:rPr lang="zh-CN" altLang="en-US" sz="1600" i="0">
                                          <a:solidFill>
                                            <a:schemeClr val="tx2"/>
                                          </a:solidFill>
                                          <a:latin typeface="Cambria Math" panose="02040503050406030204" pitchFamily="18" charset="0"/>
                                        </a:rPr>
                                        <m:t>′</m:t>
                                      </m:r>
                                    </m:sup>
                                  </m:sSubSup>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𝑘</m:t>
                                  </m:r>
                                </m:e>
                              </m:d>
                            </m:e>
                          </m:func>
                          <m:r>
                            <a:rPr lang="zh-CN" altLang="en-US" sz="1600" i="0">
                              <a:solidFill>
                                <a:schemeClr val="tx2"/>
                              </a:solidFill>
                              <a:latin typeface="Cambria Math" panose="02040503050406030204" pitchFamily="18" charset="0"/>
                            </a:rPr>
                            <m:t>−</m:t>
                          </m:r>
                          <m:func>
                            <m:funcPr>
                              <m:ctrlPr>
                                <a:rPr lang="zh-CN" altLang="en-US" sz="1600" i="1">
                                  <a:solidFill>
                                    <a:schemeClr val="tx2"/>
                                  </a:solidFill>
                                  <a:latin typeface="Cambria Math" panose="02040503050406030204" pitchFamily="18" charset="0"/>
                                </a:rPr>
                              </m:ctrlPr>
                            </m:funcPr>
                            <m:fName>
                              <m:limLow>
                                <m:limLowPr>
                                  <m:ctrlPr>
                                    <a:rPr lang="zh-CN" altLang="en-US" sz="1600" i="1">
                                      <a:solidFill>
                                        <a:schemeClr val="tx2"/>
                                      </a:solidFill>
                                      <a:latin typeface="Cambria Math" panose="02040503050406030204" pitchFamily="18" charset="0"/>
                                    </a:rPr>
                                  </m:ctrlPr>
                                </m:limLowPr>
                                <m:e>
                                  <m:r>
                                    <m:rPr>
                                      <m:sty m:val="p"/>
                                    </m:rPr>
                                    <a:rPr lang="zh-CN" altLang="en-US" sz="1600" i="0">
                                      <a:solidFill>
                                        <a:schemeClr val="tx2"/>
                                      </a:solidFill>
                                      <a:latin typeface="Cambria Math" panose="02040503050406030204" pitchFamily="18" charset="0"/>
                                    </a:rPr>
                                    <m:t>min</m:t>
                                  </m:r>
                                </m:e>
                                <m:lim>
                                  <m:r>
                                    <a:rPr lang="zh-CN" altLang="en-US" sz="1600" i="1">
                                      <a:solidFill>
                                        <a:schemeClr val="tx2"/>
                                      </a:solidFill>
                                      <a:latin typeface="Cambria Math" panose="02040503050406030204" pitchFamily="18" charset="0"/>
                                    </a:rPr>
                                    <m:t>𝑘</m:t>
                                  </m:r>
                                </m:lim>
                              </m:limLow>
                            </m:fName>
                            <m:e>
                              <m:d>
                                <m:dPr>
                                  <m:begChr m:val=""/>
                                  <m:ctrlPr>
                                    <a:rPr lang="zh-CN" altLang="en-US" sz="1600" i="1">
                                      <a:solidFill>
                                        <a:schemeClr val="tx2"/>
                                      </a:solidFill>
                                      <a:latin typeface="Cambria Math" panose="02040503050406030204" pitchFamily="18" charset="0"/>
                                    </a:rPr>
                                  </m:ctrlPr>
                                </m:dPr>
                                <m:e>
                                  <m:sSubSup>
                                    <m:sSubSupPr>
                                      <m:ctrlPr>
                                        <a:rPr lang="zh-CN" altLang="en-US" sz="1600" i="1">
                                          <a:solidFill>
                                            <a:schemeClr val="tx2"/>
                                          </a:solidFill>
                                          <a:latin typeface="Cambria Math" panose="02040503050406030204" pitchFamily="18" charset="0"/>
                                        </a:rPr>
                                      </m:ctrlPr>
                                    </m:sSubSupPr>
                                    <m:e>
                                      <m:r>
                                        <a:rPr lang="zh-CN" altLang="en-US" sz="1600" i="1">
                                          <a:solidFill>
                                            <a:schemeClr val="tx2"/>
                                          </a:solidFill>
                                          <a:latin typeface="Cambria Math" panose="02040503050406030204" pitchFamily="18" charset="0"/>
                                        </a:rPr>
                                        <m:t>𝑥</m:t>
                                      </m:r>
                                    </m:e>
                                    <m:sub>
                                      <m:r>
                                        <a:rPr lang="zh-CN" altLang="en-US" sz="1600" i="1">
                                          <a:solidFill>
                                            <a:schemeClr val="tx2"/>
                                          </a:solidFill>
                                          <a:latin typeface="Cambria Math" panose="02040503050406030204" pitchFamily="18" charset="0"/>
                                        </a:rPr>
                                        <m:t>𝑖</m:t>
                                      </m:r>
                                    </m:sub>
                                    <m:sup>
                                      <m:r>
                                        <a:rPr lang="zh-CN" altLang="en-US" sz="1600" i="0">
                                          <a:solidFill>
                                            <a:schemeClr val="tx2"/>
                                          </a:solidFill>
                                          <a:latin typeface="Cambria Math" panose="02040503050406030204" pitchFamily="18" charset="0"/>
                                        </a:rPr>
                                        <m:t>′</m:t>
                                      </m:r>
                                    </m:sup>
                                  </m:sSubSup>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𝑘</m:t>
                                  </m:r>
                                </m:e>
                              </m:d>
                            </m:e>
                          </m:func>
                        </m:den>
                      </m:f>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𝑖</m:t>
                      </m:r>
                      <m:r>
                        <a:rPr lang="zh-CN" altLang="en-US" sz="1600" i="0">
                          <a:solidFill>
                            <a:schemeClr val="tx2"/>
                          </a:solidFill>
                          <a:latin typeface="Cambria Math" panose="02040503050406030204" pitchFamily="18" charset="0"/>
                        </a:rPr>
                        <m:t>=0</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1</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2</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𝑛</m:t>
                      </m:r>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𝑘</m:t>
                      </m:r>
                      <m:r>
                        <a:rPr lang="zh-CN" altLang="en-US" sz="1600" i="0">
                          <a:solidFill>
                            <a:schemeClr val="tx2"/>
                          </a:solidFill>
                          <a:latin typeface="Cambria Math" panose="02040503050406030204" pitchFamily="18" charset="0"/>
                        </a:rPr>
                        <m:t>=1</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2</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m:t>
                      </m:r>
                      <m:r>
                        <a:rPr lang="zh-CN" altLang="en-US" sz="1600" i="0">
                          <a:solidFill>
                            <a:schemeClr val="tx2"/>
                          </a:solidFill>
                          <a:latin typeface="Cambria Math" panose="02040503050406030204" pitchFamily="18" charset="0"/>
                        </a:rPr>
                        <m:t>，</m:t>
                      </m:r>
                      <m:r>
                        <a:rPr lang="zh-CN" altLang="en-US" sz="1600" i="1">
                          <a:solidFill>
                            <a:schemeClr val="tx2"/>
                          </a:solidFill>
                          <a:latin typeface="Cambria Math" panose="02040503050406030204" pitchFamily="18" charset="0"/>
                        </a:rPr>
                        <m:t>𝑚</m:t>
                      </m:r>
                    </m:oMath>
                  </m:oMathPara>
                </a14:m>
                <a:endParaRPr lang="zh-CN" altLang="en-US" sz="1800" dirty="0">
                  <a:solidFill>
                    <a:schemeClr val="tx2"/>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48980" y="5694599"/>
                <a:ext cx="8860070" cy="78393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497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237153" y="1708150"/>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③ 指标数据无量纲化</a:t>
            </a:r>
          </a:p>
        </p:txBody>
      </p:sp>
      <p:sp>
        <p:nvSpPr>
          <p:cNvPr id="10" name="矩形 9"/>
          <p:cNvSpPr/>
          <p:nvPr/>
        </p:nvSpPr>
        <p:spPr>
          <a:xfrm>
            <a:off x="613317" y="2444035"/>
            <a:ext cx="7331728" cy="861774"/>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    无量纲化后，原始数据在量纲和数量级上的差异消除，形成如下矩阵：</a:t>
            </a:r>
          </a:p>
        </p:txBody>
      </p:sp>
      <mc:AlternateContent xmlns:mc="http://schemas.openxmlformats.org/markup-compatibility/2006" xmlns:a14="http://schemas.microsoft.com/office/drawing/2010/main">
        <mc:Choice Requires="a14">
          <p:sp>
            <p:nvSpPr>
              <p:cNvPr id="3" name="矩形 2"/>
              <p:cNvSpPr/>
              <p:nvPr/>
            </p:nvSpPr>
            <p:spPr>
              <a:xfrm>
                <a:off x="493342" y="3890009"/>
                <a:ext cx="7571678" cy="13055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2000" i="1" smtClean="0">
                              <a:solidFill>
                                <a:schemeClr val="tx2"/>
                              </a:solidFill>
                              <a:latin typeface="Cambria Math" panose="02040503050406030204" pitchFamily="18" charset="0"/>
                            </a:rPr>
                          </m:ctrlPr>
                        </m:dPr>
                        <m:e>
                          <m:sSub>
                            <m:sSubPr>
                              <m:ctrlPr>
                                <a:rPr lang="zh-CN" altLang="en-US" sz="2000" i="1">
                                  <a:solidFill>
                                    <a:schemeClr val="tx2"/>
                                  </a:solidFill>
                                  <a:latin typeface="Cambria Math" panose="02040503050406030204" pitchFamily="18" charset="0"/>
                                </a:rPr>
                              </m:ctrlPr>
                            </m:sSubPr>
                            <m:e>
                              <m:r>
                                <m:rPr>
                                  <m:nor/>
                                </m:rPr>
                                <a:rPr lang="zh-CN" altLang="en-US" sz="2000">
                                  <a:solidFill>
                                    <a:schemeClr val="tx2"/>
                                  </a:solidFill>
                                </a:rPr>
                                <m:t>X</m:t>
                              </m:r>
                            </m:e>
                            <m:sub>
                              <m:r>
                                <a:rPr lang="zh-CN" altLang="en-US" sz="2000" i="0">
                                  <a:solidFill>
                                    <a:schemeClr val="tx2"/>
                                  </a:solidFill>
                                  <a:latin typeface="Cambria Math" panose="02040503050406030204" pitchFamily="18" charset="0"/>
                                </a:rPr>
                                <m:t>0</m:t>
                              </m:r>
                            </m:sub>
                          </m:sSub>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m:rPr>
                                  <m:nor/>
                                </m:rPr>
                                <a:rPr lang="zh-CN" altLang="en-US" sz="2000" i="1">
                                  <a:solidFill>
                                    <a:schemeClr val="tx2"/>
                                  </a:solidFill>
                                  <a:latin typeface="Cambria Math" panose="02040503050406030204" pitchFamily="18" charset="0"/>
                                </a:rPr>
                                <m:t>X</m:t>
                              </m:r>
                            </m:e>
                            <m:sub>
                              <m:r>
                                <a:rPr lang="zh-CN" altLang="en-US" sz="2000" i="0">
                                  <a:solidFill>
                                    <a:schemeClr val="tx2"/>
                                  </a:solidFill>
                                  <a:latin typeface="Cambria Math" panose="02040503050406030204" pitchFamily="18" charset="0"/>
                                </a:rPr>
                                <m:t>1</m:t>
                              </m:r>
                            </m:sub>
                          </m:sSub>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m:rPr>
                                  <m:nor/>
                                </m:rPr>
                                <a:rPr lang="zh-CN" altLang="en-US" sz="2000" i="1">
                                  <a:solidFill>
                                    <a:schemeClr val="tx2"/>
                                  </a:solidFill>
                                  <a:latin typeface="Cambria Math" panose="02040503050406030204" pitchFamily="18" charset="0"/>
                                </a:rPr>
                                <m:t>X</m:t>
                              </m:r>
                            </m:e>
                            <m:sub>
                              <m:r>
                                <a:rPr lang="zh-CN" altLang="en-US" sz="2000" i="1">
                                  <a:solidFill>
                                    <a:schemeClr val="tx2"/>
                                  </a:solidFill>
                                  <a:latin typeface="Cambria Math" panose="02040503050406030204" pitchFamily="18" charset="0"/>
                                </a:rPr>
                                <m:t>𝑛</m:t>
                              </m:r>
                            </m:sub>
                          </m:sSub>
                        </m:e>
                      </m:d>
                      <m:r>
                        <a:rPr lang="zh-CN" altLang="en-US" sz="2000" i="0">
                          <a:solidFill>
                            <a:schemeClr val="tx2"/>
                          </a:solidFill>
                          <a:latin typeface="Cambria Math" panose="02040503050406030204" pitchFamily="18" charset="0"/>
                        </a:rPr>
                        <m:t>=</m:t>
                      </m:r>
                      <m:d>
                        <m:dPr>
                          <m:begChr m:val="["/>
                          <m:endChr m:val="]"/>
                          <m:ctrlPr>
                            <a:rPr lang="zh-CN" altLang="en-US" sz="2000" i="1">
                              <a:solidFill>
                                <a:schemeClr val="tx2"/>
                              </a:solidFill>
                              <a:latin typeface="Cambria Math" panose="02040503050406030204" pitchFamily="18" charset="0"/>
                            </a:rPr>
                          </m:ctrlPr>
                        </m:dPr>
                        <m:e>
                          <m:m>
                            <m:mPr>
                              <m:mcs>
                                <m:mc>
                                  <m:mcPr>
                                    <m:count m:val="4"/>
                                    <m:mcJc m:val="center"/>
                                  </m:mcPr>
                                </m:mc>
                              </m:mcs>
                              <m:ctrlPr>
                                <a:rPr lang="zh-CN" altLang="en-US" sz="2000" i="1">
                                  <a:solidFill>
                                    <a:schemeClr val="tx2"/>
                                  </a:solidFill>
                                  <a:latin typeface="Cambria Math" panose="02040503050406030204" pitchFamily="18" charset="0"/>
                                </a:rPr>
                              </m:ctrlPr>
                            </m:mPr>
                            <m:m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e>
                                </m:d>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e>
                                </m:d>
                              </m:e>
                              <m:e>
                                <m:r>
                                  <a:rPr lang="zh-CN" altLang="en-US" sz="2000" i="0">
                                    <a:solidFill>
                                      <a:schemeClr val="tx2"/>
                                    </a:solidFill>
                                    <a:latin typeface="Cambria Math" panose="02040503050406030204" pitchFamily="18" charset="0"/>
                                  </a:rPr>
                                  <m:t>…</m:t>
                                </m:r>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1</m:t>
                                    </m:r>
                                  </m:e>
                                </m:d>
                              </m:e>
                            </m:mr>
                            <m:m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2</m:t>
                                    </m:r>
                                  </m:e>
                                </m:d>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2</m:t>
                                    </m:r>
                                  </m:e>
                                </m:d>
                              </m:e>
                              <m:e>
                                <m:r>
                                  <a:rPr lang="zh-CN" altLang="en-US" sz="2000" i="0">
                                    <a:solidFill>
                                      <a:schemeClr val="tx2"/>
                                    </a:solidFill>
                                    <a:latin typeface="Cambria Math" panose="02040503050406030204" pitchFamily="18" charset="0"/>
                                  </a:rPr>
                                  <m:t>…</m:t>
                                </m:r>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Sub>
                                <m:d>
                                  <m:dPr>
                                    <m:ctrlPr>
                                      <a:rPr lang="zh-CN" altLang="en-US" sz="2000" i="1">
                                        <a:solidFill>
                                          <a:schemeClr val="tx2"/>
                                        </a:solidFill>
                                        <a:latin typeface="Cambria Math" panose="02040503050406030204" pitchFamily="18" charset="0"/>
                                      </a:rPr>
                                    </m:ctrlPr>
                                  </m:dPr>
                                  <m:e>
                                    <m:r>
                                      <a:rPr lang="zh-CN" altLang="en-US" sz="2000" i="0">
                                        <a:solidFill>
                                          <a:schemeClr val="tx2"/>
                                        </a:solidFill>
                                        <a:latin typeface="Cambria Math" panose="02040503050406030204" pitchFamily="18" charset="0"/>
                                      </a:rPr>
                                      <m:t>2</m:t>
                                    </m:r>
                                  </m:e>
                                </m:d>
                              </m:e>
                            </m:mr>
                            <m:mr>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e>
                                <m:r>
                                  <a:rPr lang="zh-CN" altLang="en-US" sz="2000" i="0">
                                    <a:solidFill>
                                      <a:schemeClr val="tx2"/>
                                    </a:solidFill>
                                    <a:latin typeface="Cambria Math" panose="02040503050406030204" pitchFamily="18" charset="0"/>
                                  </a:rPr>
                                  <m:t>…</m:t>
                                </m:r>
                              </m:e>
                            </m:mr>
                            <m:m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𝑚</m:t>
                                    </m:r>
                                  </m:e>
                                </m:d>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1</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𝑚</m:t>
                                    </m:r>
                                  </m:e>
                                </m:d>
                              </m:e>
                              <m:e>
                                <m:r>
                                  <a:rPr lang="zh-CN" altLang="en-US" sz="2000" i="0">
                                    <a:solidFill>
                                      <a:schemeClr val="tx2"/>
                                    </a:solidFill>
                                    <a:latin typeface="Cambria Math" panose="02040503050406030204" pitchFamily="18" charset="0"/>
                                  </a:rPr>
                                  <m:t>…</m:t>
                                </m:r>
                              </m:e>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𝑛</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𝑚</m:t>
                                    </m:r>
                                  </m:e>
                                </m:d>
                              </m:e>
                            </m:mr>
                          </m:m>
                        </m:e>
                      </m:d>
                    </m:oMath>
                  </m:oMathPara>
                </a14:m>
                <a:endParaRPr lang="zh-CN" altLang="en-US" sz="2000" dirty="0">
                  <a:solidFill>
                    <a:schemeClr val="tx2"/>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493342" y="3890009"/>
                <a:ext cx="7571678" cy="1305550"/>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21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2787650" y="-11113"/>
            <a:ext cx="3584575" cy="847726"/>
          </a:xfrm>
          <a:prstGeom prst="rect">
            <a:avLst/>
          </a:prstGeom>
          <a:noFill/>
          <a:ln w="9525" algn="ctr">
            <a:noFill/>
            <a:miter lim="800000"/>
            <a:headEnd/>
            <a:tailEnd/>
          </a:ln>
          <a:effectLst/>
        </p:spPr>
        <p:txBody>
          <a:bodyPr anchor="ctr"/>
          <a:lstStyle/>
          <a:p>
            <a:pPr algn="ctr" defTabSz="677863" eaLnBrk="1" hangingPunct="1">
              <a:defRPr/>
            </a:pPr>
            <a:r>
              <a:rPr lang="zh-CN" altLang="en-US" sz="3200" dirty="0">
                <a:solidFill>
                  <a:schemeClr val="bg1"/>
                </a:solidFill>
                <a:effectLst>
                  <a:outerShdw blurRad="38100" dist="38100" dir="2700000" algn="tl">
                    <a:srgbClr val="C0C0C0"/>
                  </a:outerShdw>
                </a:effectLst>
                <a:latin typeface="黑体" pitchFamily="49" charset="-122"/>
                <a:ea typeface="黑体" pitchFamily="49" charset="-122"/>
              </a:rPr>
              <a:t>提 纲</a:t>
            </a:r>
          </a:p>
        </p:txBody>
      </p:sp>
      <p:pic>
        <p:nvPicPr>
          <p:cNvPr id="20483" name="Picture 11" descr="Fib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349500"/>
            <a:ext cx="3382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Arc 12"/>
          <p:cNvSpPr>
            <a:spLocks/>
          </p:cNvSpPr>
          <p:nvPr/>
        </p:nvSpPr>
        <p:spPr bwMode="gray">
          <a:xfrm>
            <a:off x="1835150" y="1341438"/>
            <a:ext cx="2251075" cy="5327650"/>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bg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85" name="Rectangle 21"/>
          <p:cNvSpPr>
            <a:spLocks noChangeArrowheads="1"/>
          </p:cNvSpPr>
          <p:nvPr/>
        </p:nvSpPr>
        <p:spPr bwMode="auto">
          <a:xfrm>
            <a:off x="4375150" y="2814638"/>
            <a:ext cx="2041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灰色理论概述</a:t>
            </a:r>
          </a:p>
        </p:txBody>
      </p:sp>
      <p:sp>
        <p:nvSpPr>
          <p:cNvPr id="30" name="Oval 15">
            <a:hlinkClick r:id="rId4" action="ppaction://hlinksldjump"/>
          </p:cNvPr>
          <p:cNvSpPr>
            <a:spLocks noChangeAspect="1" noChangeArrowheads="1"/>
          </p:cNvSpPr>
          <p:nvPr/>
        </p:nvSpPr>
        <p:spPr bwMode="gray">
          <a:xfrm>
            <a:off x="3706813" y="4535469"/>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5</a:t>
            </a:r>
          </a:p>
        </p:txBody>
      </p:sp>
      <p:sp>
        <p:nvSpPr>
          <p:cNvPr id="20489" name="Rectangle 21"/>
          <p:cNvSpPr>
            <a:spLocks noChangeArrowheads="1"/>
          </p:cNvSpPr>
          <p:nvPr/>
        </p:nvSpPr>
        <p:spPr bwMode="auto">
          <a:xfrm>
            <a:off x="4375150" y="4518025"/>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博弈决策概述</a:t>
            </a:r>
          </a:p>
        </p:txBody>
      </p:sp>
      <p:sp>
        <p:nvSpPr>
          <p:cNvPr id="11" name="Oval 15">
            <a:hlinkClick r:id="rId4" action="ppaction://hlinksldjump"/>
          </p:cNvPr>
          <p:cNvSpPr>
            <a:spLocks noChangeAspect="1" noChangeArrowheads="1"/>
          </p:cNvSpPr>
          <p:nvPr/>
        </p:nvSpPr>
        <p:spPr bwMode="gray">
          <a:xfrm>
            <a:off x="3888081" y="3689708"/>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4</a:t>
            </a:r>
          </a:p>
        </p:txBody>
      </p:sp>
      <p:sp>
        <p:nvSpPr>
          <p:cNvPr id="13" name="Oval 15">
            <a:hlinkClick r:id="rId4" action="ppaction://hlinksldjump"/>
          </p:cNvPr>
          <p:cNvSpPr>
            <a:spLocks noChangeAspect="1" noChangeArrowheads="1"/>
          </p:cNvSpPr>
          <p:nvPr/>
        </p:nvSpPr>
        <p:spPr bwMode="gray">
          <a:xfrm>
            <a:off x="3706813" y="2842052"/>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3</a:t>
            </a:r>
          </a:p>
        </p:txBody>
      </p:sp>
      <p:sp>
        <p:nvSpPr>
          <p:cNvPr id="20496" name="Rectangle 21"/>
          <p:cNvSpPr>
            <a:spLocks noChangeArrowheads="1"/>
          </p:cNvSpPr>
          <p:nvPr/>
        </p:nvSpPr>
        <p:spPr bwMode="auto">
          <a:xfrm>
            <a:off x="4538663" y="3671888"/>
            <a:ext cx="2041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遗传算法概述</a:t>
            </a:r>
          </a:p>
        </p:txBody>
      </p:sp>
      <p:sp>
        <p:nvSpPr>
          <p:cNvPr id="20497" name="Rectangle 21"/>
          <p:cNvSpPr>
            <a:spLocks noChangeArrowheads="1"/>
          </p:cNvSpPr>
          <p:nvPr/>
        </p:nvSpPr>
        <p:spPr bwMode="auto">
          <a:xfrm>
            <a:off x="4110038" y="2068513"/>
            <a:ext cx="2351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层次分析法简介</a:t>
            </a:r>
          </a:p>
        </p:txBody>
      </p:sp>
      <p:sp>
        <p:nvSpPr>
          <p:cNvPr id="14" name="Oval 15">
            <a:hlinkClick r:id="rId4" action="ppaction://hlinksldjump"/>
          </p:cNvPr>
          <p:cNvSpPr>
            <a:spLocks noChangeAspect="1" noChangeArrowheads="1"/>
          </p:cNvSpPr>
          <p:nvPr/>
        </p:nvSpPr>
        <p:spPr bwMode="gray">
          <a:xfrm>
            <a:off x="3443581" y="2108152"/>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2</a:t>
            </a:r>
          </a:p>
        </p:txBody>
      </p:sp>
      <p:sp>
        <p:nvSpPr>
          <p:cNvPr id="20501" name="Rectangle 21"/>
          <p:cNvSpPr>
            <a:spLocks noChangeArrowheads="1"/>
          </p:cNvSpPr>
          <p:nvPr/>
        </p:nvSpPr>
        <p:spPr bwMode="auto">
          <a:xfrm>
            <a:off x="4086225" y="5235575"/>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深度学习概述</a:t>
            </a:r>
          </a:p>
        </p:txBody>
      </p:sp>
      <p:sp>
        <p:nvSpPr>
          <p:cNvPr id="16" name="Oval 15">
            <a:hlinkClick r:id="rId4" action="ppaction://hlinksldjump"/>
          </p:cNvPr>
          <p:cNvSpPr>
            <a:spLocks noChangeAspect="1" noChangeArrowheads="1"/>
          </p:cNvSpPr>
          <p:nvPr/>
        </p:nvSpPr>
        <p:spPr bwMode="gray">
          <a:xfrm>
            <a:off x="3443581" y="5252345"/>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6</a:t>
            </a:r>
          </a:p>
        </p:txBody>
      </p:sp>
      <p:sp>
        <p:nvSpPr>
          <p:cNvPr id="20505" name="Rectangle 21"/>
          <p:cNvSpPr>
            <a:spLocks noChangeArrowheads="1"/>
          </p:cNvSpPr>
          <p:nvPr/>
        </p:nvSpPr>
        <p:spPr bwMode="auto">
          <a:xfrm>
            <a:off x="3443288" y="142557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智能决策方法的原理</a:t>
            </a:r>
          </a:p>
        </p:txBody>
      </p:sp>
      <p:sp>
        <p:nvSpPr>
          <p:cNvPr id="18" name="Oval 15">
            <a:hlinkClick r:id="rId4" action="ppaction://hlinksldjump"/>
          </p:cNvPr>
          <p:cNvSpPr>
            <a:spLocks noChangeAspect="1" noChangeArrowheads="1"/>
          </p:cNvSpPr>
          <p:nvPr/>
        </p:nvSpPr>
        <p:spPr bwMode="gray">
          <a:xfrm>
            <a:off x="2787650" y="1462867"/>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1</a:t>
            </a:r>
          </a:p>
        </p:txBody>
      </p:sp>
      <p:sp>
        <p:nvSpPr>
          <p:cNvPr id="20509" name="Rectangle 21"/>
          <p:cNvSpPr>
            <a:spLocks noChangeArrowheads="1"/>
          </p:cNvSpPr>
          <p:nvPr/>
        </p:nvSpPr>
        <p:spPr bwMode="auto">
          <a:xfrm>
            <a:off x="3443288" y="6007100"/>
            <a:ext cx="4206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66"/>
                </a:solidFill>
                <a:latin typeface="黑体" panose="02010609060101010101" pitchFamily="49" charset="-122"/>
                <a:ea typeface="黑体" panose="02010609060101010101" pitchFamily="49" charset="-122"/>
              </a:rPr>
              <a:t>分布式决策方法</a:t>
            </a:r>
            <a:r>
              <a:rPr lang="en-US" altLang="zh-CN" sz="2400">
                <a:solidFill>
                  <a:srgbClr val="000066"/>
                </a:solidFill>
                <a:latin typeface="黑体" panose="02010609060101010101" pitchFamily="49" charset="-122"/>
                <a:ea typeface="黑体" panose="02010609060101010101" pitchFamily="49" charset="-122"/>
              </a:rPr>
              <a:t>—</a:t>
            </a:r>
            <a:r>
              <a:rPr lang="zh-CN" altLang="en-US" sz="2400">
                <a:solidFill>
                  <a:srgbClr val="000066"/>
                </a:solidFill>
                <a:latin typeface="黑体" panose="02010609060101010101" pitchFamily="49" charset="-122"/>
                <a:ea typeface="黑体" panose="02010609060101010101" pitchFamily="49" charset="-122"/>
              </a:rPr>
              <a:t>目标层解法</a:t>
            </a:r>
          </a:p>
        </p:txBody>
      </p:sp>
      <p:sp>
        <p:nvSpPr>
          <p:cNvPr id="20" name="Oval 15">
            <a:hlinkClick r:id="rId4" action="ppaction://hlinksldjump"/>
          </p:cNvPr>
          <p:cNvSpPr>
            <a:spLocks noChangeAspect="1" noChangeArrowheads="1"/>
          </p:cNvSpPr>
          <p:nvPr/>
        </p:nvSpPr>
        <p:spPr bwMode="gray">
          <a:xfrm>
            <a:off x="2914381" y="5998526"/>
            <a:ext cx="444500" cy="4445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charset="0"/>
                <a:ea typeface="宋体" pitchFamily="2" charset="-122"/>
              </a:defRPr>
            </a:lvl1pPr>
            <a:lvl2pPr marL="742950" indent="-285750" eaLnBrk="0" hangingPunct="0">
              <a:defRPr sz="2800" b="1">
                <a:solidFill>
                  <a:schemeClr val="tx1"/>
                </a:solidFill>
                <a:latin typeface="Arial" charset="0"/>
                <a:ea typeface="宋体" pitchFamily="2" charset="-122"/>
              </a:defRPr>
            </a:lvl2pPr>
            <a:lvl3pPr marL="1143000" indent="-228600" eaLnBrk="0" hangingPunct="0">
              <a:defRPr sz="2800" b="1">
                <a:solidFill>
                  <a:schemeClr val="tx1"/>
                </a:solidFill>
                <a:latin typeface="Arial" charset="0"/>
                <a:ea typeface="宋体" pitchFamily="2" charset="-122"/>
              </a:defRPr>
            </a:lvl3pPr>
            <a:lvl4pPr marL="1600200" indent="-228600" eaLnBrk="0" hangingPunct="0">
              <a:defRPr sz="2800" b="1">
                <a:solidFill>
                  <a:schemeClr val="tx1"/>
                </a:solidFill>
                <a:latin typeface="Arial" charset="0"/>
                <a:ea typeface="宋体" pitchFamily="2" charset="-122"/>
              </a:defRPr>
            </a:lvl4pPr>
            <a:lvl5pPr marL="2057400" indent="-228600" eaLnBrk="0" hangingPunct="0">
              <a:defRPr sz="28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8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8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8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800" b="1">
                <a:solidFill>
                  <a:schemeClr val="tx1"/>
                </a:solidFill>
                <a:latin typeface="Arial" charset="0"/>
                <a:ea typeface="宋体"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237153" y="1708150"/>
            <a:ext cx="3973513" cy="424155"/>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④ 计算绝对差值</a:t>
            </a:r>
          </a:p>
        </p:txBody>
      </p:sp>
      <p:sp>
        <p:nvSpPr>
          <p:cNvPr id="10" name="矩形 9"/>
          <p:cNvSpPr/>
          <p:nvPr/>
        </p:nvSpPr>
        <p:spPr>
          <a:xfrm>
            <a:off x="613317" y="2238295"/>
            <a:ext cx="7331728" cy="477054"/>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每个被评价对象指标序列与参考序列对应元素的绝对差值：</a:t>
            </a:r>
          </a:p>
        </p:txBody>
      </p:sp>
      <mc:AlternateContent xmlns:mc="http://schemas.openxmlformats.org/markup-compatibility/2006" xmlns:a14="http://schemas.microsoft.com/office/drawing/2010/main">
        <mc:Choice Requires="a14">
          <p:sp>
            <p:nvSpPr>
              <p:cNvPr id="4" name="矩形 3"/>
              <p:cNvSpPr/>
              <p:nvPr/>
            </p:nvSpPr>
            <p:spPr>
              <a:xfrm>
                <a:off x="613317" y="2783100"/>
                <a:ext cx="730404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tx2"/>
                              </a:solidFill>
                              <a:latin typeface="Cambria Math" panose="02040503050406030204" pitchFamily="18" charset="0"/>
                            </a:rPr>
                          </m:ctrlPr>
                        </m:sSubPr>
                        <m:e>
                          <m:r>
                            <a:rPr lang="zh-CN" altLang="en-US" sz="2000">
                              <a:solidFill>
                                <a:schemeClr val="tx2"/>
                              </a:solidFill>
                              <a:latin typeface="Cambria Math" panose="02040503050406030204" pitchFamily="18" charset="0"/>
                            </a:rPr>
                            <m:t>∆</m:t>
                          </m:r>
                        </m:e>
                        <m:sub>
                          <m:r>
                            <a:rPr lang="zh-CN" altLang="en-US" sz="2000" i="1">
                              <a:solidFill>
                                <a:schemeClr val="tx2"/>
                              </a:solidFill>
                              <a:latin typeface="Cambria Math" panose="02040503050406030204" pitchFamily="18" charset="0"/>
                            </a:rPr>
                            <m:t>𝑖</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𝑘</m:t>
                          </m:r>
                        </m:e>
                      </m:d>
                      <m:r>
                        <a:rPr lang="zh-CN" altLang="en-US" sz="2000" i="0">
                          <a:solidFill>
                            <a:schemeClr val="tx2"/>
                          </a:solidFill>
                          <a:latin typeface="Cambria Math" panose="02040503050406030204" pitchFamily="18" charset="0"/>
                        </a:rPr>
                        <m:t>=</m:t>
                      </m:r>
                      <m:d>
                        <m:dPr>
                          <m:begChr m:val="|"/>
                          <m:endChr m:val="|"/>
                          <m:ctrlPr>
                            <a:rPr lang="zh-CN" altLang="en-US" sz="2000" i="1">
                              <a:solidFill>
                                <a:schemeClr val="tx2"/>
                              </a:solidFill>
                              <a:latin typeface="Cambria Math" panose="02040503050406030204" pitchFamily="18" charset="0"/>
                            </a:rPr>
                          </m:ctrlPr>
                        </m:dPr>
                        <m:e>
                          <m:d>
                            <m:dPr>
                              <m:begChr m:val=""/>
                              <m:ctrlPr>
                                <a:rPr lang="zh-CN" altLang="en-US" sz="2000" i="1">
                                  <a:solidFill>
                                    <a:schemeClr val="tx2"/>
                                  </a:solidFill>
                                  <a:latin typeface="Cambria Math" panose="02040503050406030204" pitchFamily="18" charset="0"/>
                                </a:rPr>
                              </m:ctrlPr>
                            </m:dP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e>
                          </m:d>
                        </m:e>
                      </m:d>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=1</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𝑖</m:t>
                          </m:r>
                          <m:r>
                            <a:rPr lang="zh-CN" altLang="en-US" sz="2000" i="0">
                              <a:solidFill>
                                <a:schemeClr val="tx2"/>
                              </a:solidFill>
                              <a:latin typeface="Cambria Math" panose="02040503050406030204" pitchFamily="18" charset="0"/>
                            </a:rPr>
                            <m:t>=1</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𝑛</m:t>
                          </m:r>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613317" y="2783100"/>
                <a:ext cx="7304049" cy="400110"/>
              </a:xfrm>
              <a:prstGeom prst="rect">
                <a:avLst/>
              </a:prstGeom>
              <a:blipFill rotWithShape="0">
                <a:blip r:embed="rId2"/>
                <a:stretch>
                  <a:fillRect t="-124615" b="-19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014761" y="3307709"/>
                <a:ext cx="4572000" cy="52835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zh-CN" altLang="en-US" sz="2000" smtClean="0">
                          <a:solidFill>
                            <a:schemeClr val="tx2"/>
                          </a:solidFill>
                          <a:latin typeface="Cambria Math" panose="02040503050406030204" pitchFamily="18" charset="0"/>
                        </a:rPr>
                        <m:t>Δ</m:t>
                      </m:r>
                      <m:d>
                        <m:dPr>
                          <m:ctrlPr>
                            <a:rPr lang="zh-CN" altLang="en-US" sz="2000" i="1">
                              <a:solidFill>
                                <a:schemeClr val="tx2"/>
                              </a:solidFill>
                              <a:latin typeface="Cambria Math" panose="02040503050406030204" pitchFamily="18" charset="0"/>
                            </a:rPr>
                          </m:ctrlPr>
                        </m:dPr>
                        <m:e>
                          <m:r>
                            <m:rPr>
                              <m:sty m:val="p"/>
                            </m:rPr>
                            <a:rPr lang="zh-CN" altLang="en-US" sz="2000" i="0">
                              <a:solidFill>
                                <a:schemeClr val="tx2"/>
                              </a:solidFill>
                              <a:latin typeface="Cambria Math" panose="02040503050406030204" pitchFamily="18" charset="0"/>
                            </a:rPr>
                            <m:t>min</m:t>
                          </m:r>
                        </m:e>
                      </m:d>
                      <m:func>
                        <m:funcPr>
                          <m:ctrlPr>
                            <a:rPr lang="zh-CN" altLang="en-US" sz="2000" i="1">
                              <a:solidFill>
                                <a:schemeClr val="tx2"/>
                              </a:solidFill>
                              <a:latin typeface="Cambria Math" panose="02040503050406030204" pitchFamily="18" charset="0"/>
                            </a:rPr>
                          </m:ctrlPr>
                        </m:funcPr>
                        <m:fName>
                          <m:r>
                            <a:rPr lang="zh-CN" altLang="en-US" sz="2000" i="0">
                              <a:solidFill>
                                <a:schemeClr val="tx2"/>
                              </a:solidFill>
                              <a:latin typeface="Cambria Math" panose="02040503050406030204" pitchFamily="18" charset="0"/>
                            </a:rPr>
                            <m:t>=</m:t>
                          </m:r>
                          <m:limLow>
                            <m:limLowPr>
                              <m:ctrlPr>
                                <a:rPr lang="zh-CN" altLang="en-US" sz="2000" i="1">
                                  <a:solidFill>
                                    <a:schemeClr val="tx2"/>
                                  </a:solidFill>
                                  <a:latin typeface="Cambria Math" panose="02040503050406030204" pitchFamily="18" charset="0"/>
                                </a:rPr>
                              </m:ctrlPr>
                            </m:limLowPr>
                            <m:e>
                              <m:r>
                                <m:rPr>
                                  <m:sty m:val="p"/>
                                </m:rPr>
                                <a:rPr lang="zh-CN" altLang="en-US" sz="2000" i="0">
                                  <a:solidFill>
                                    <a:schemeClr val="tx2"/>
                                  </a:solidFill>
                                  <a:latin typeface="Cambria Math" panose="02040503050406030204" pitchFamily="18" charset="0"/>
                                </a:rPr>
                                <m:t>min</m:t>
                              </m:r>
                            </m:e>
                            <m:lim>
                              <m:r>
                                <a:rPr lang="zh-CN" altLang="en-US" sz="2000" i="0">
                                  <a:solidFill>
                                    <a:schemeClr val="tx2"/>
                                  </a:solidFill>
                                  <a:latin typeface="Cambria Math" panose="02040503050406030204" pitchFamily="18" charset="0"/>
                                </a:rPr>
                                <m:t>1</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𝑖</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𝑛</m:t>
                              </m:r>
                            </m:lim>
                          </m:limLow>
                        </m:fName>
                        <m:e>
                          <m:func>
                            <m:funcPr>
                              <m:ctrlPr>
                                <a:rPr lang="zh-CN" altLang="en-US" sz="2000" i="1">
                                  <a:solidFill>
                                    <a:schemeClr val="tx2"/>
                                  </a:solidFill>
                                  <a:latin typeface="Cambria Math" panose="02040503050406030204" pitchFamily="18" charset="0"/>
                                </a:rPr>
                              </m:ctrlPr>
                            </m:funcPr>
                            <m:fName>
                              <m:limLow>
                                <m:limLowPr>
                                  <m:ctrlPr>
                                    <a:rPr lang="zh-CN" altLang="en-US" sz="2000" i="1">
                                      <a:solidFill>
                                        <a:schemeClr val="tx2"/>
                                      </a:solidFill>
                                      <a:latin typeface="Cambria Math" panose="02040503050406030204" pitchFamily="18" charset="0"/>
                                    </a:rPr>
                                  </m:ctrlPr>
                                </m:limLowPr>
                                <m:e>
                                  <m:r>
                                    <m:rPr>
                                      <m:sty m:val="p"/>
                                    </m:rPr>
                                    <a:rPr lang="zh-CN" altLang="en-US" sz="2000" i="0">
                                      <a:solidFill>
                                        <a:schemeClr val="tx2"/>
                                      </a:solidFill>
                                      <a:latin typeface="Cambria Math" panose="02040503050406030204" pitchFamily="18" charset="0"/>
                                    </a:rPr>
                                    <m:t>min</m:t>
                                  </m:r>
                                </m:e>
                                <m:lim>
                                  <m:r>
                                    <a:rPr lang="zh-CN" altLang="en-US" sz="2000" i="0">
                                      <a:solidFill>
                                        <a:schemeClr val="tx2"/>
                                      </a:solidFill>
                                      <a:latin typeface="Cambria Math" panose="02040503050406030204" pitchFamily="18" charset="0"/>
                                    </a:rPr>
                                    <m:t>1</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lim>
                              </m:limLow>
                            </m:fName>
                            <m:e>
                              <m:d>
                                <m:dPr>
                                  <m:begChr m:val="|"/>
                                  <m:endChr m:val="|"/>
                                  <m:ctrlPr>
                                    <a:rPr lang="zh-CN" altLang="en-US" sz="2000" i="1">
                                      <a:solidFill>
                                        <a:schemeClr val="tx2"/>
                                      </a:solidFill>
                                      <a:latin typeface="Cambria Math" panose="02040503050406030204" pitchFamily="18" charset="0"/>
                                    </a:rPr>
                                  </m:ctrlPr>
                                </m:dPr>
                                <m:e>
                                  <m:d>
                                    <m:dPr>
                                      <m:begChr m:val=""/>
                                      <m:ctrlPr>
                                        <a:rPr lang="zh-CN" altLang="en-US" sz="2000" i="1">
                                          <a:solidFill>
                                            <a:schemeClr val="tx2"/>
                                          </a:solidFill>
                                          <a:latin typeface="Cambria Math" panose="02040503050406030204" pitchFamily="18" charset="0"/>
                                        </a:rPr>
                                      </m:ctrlPr>
                                    </m:dP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e>
                                  </m:d>
                                </m:e>
                              </m:d>
                            </m:e>
                          </m:func>
                        </m:e>
                      </m:func>
                    </m:oMath>
                  </m:oMathPara>
                </a14:m>
                <a:endParaRPr lang="zh-CN" altLang="en-US" sz="2000" dirty="0">
                  <a:solidFill>
                    <a:schemeClr val="tx2"/>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014761" y="3307709"/>
                <a:ext cx="4572000" cy="528350"/>
              </a:xfrm>
              <a:prstGeom prst="rect">
                <a:avLst/>
              </a:prstGeom>
              <a:blipFill rotWithShape="0">
                <a:blip r:embed="rId3"/>
                <a:stretch>
                  <a:fillRect t="-95349" r="-10133" b="-123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59367" y="3836372"/>
                <a:ext cx="4572000" cy="53040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zh-CN" altLang="en-US" sz="2000" smtClean="0">
                          <a:solidFill>
                            <a:schemeClr val="tx2"/>
                          </a:solidFill>
                          <a:latin typeface="Cambria Math" panose="02040503050406030204" pitchFamily="18" charset="0"/>
                        </a:rPr>
                        <m:t>Δ</m:t>
                      </m:r>
                      <m:d>
                        <m:dPr>
                          <m:ctrlPr>
                            <a:rPr lang="zh-CN" altLang="en-US" sz="2000" i="1">
                              <a:solidFill>
                                <a:schemeClr val="tx2"/>
                              </a:solidFill>
                              <a:latin typeface="Cambria Math" panose="02040503050406030204" pitchFamily="18" charset="0"/>
                            </a:rPr>
                          </m:ctrlPr>
                        </m:dPr>
                        <m:e>
                          <m:r>
                            <m:rPr>
                              <m:sty m:val="p"/>
                            </m:rPr>
                            <a:rPr lang="zh-CN" altLang="en-US" sz="2000" i="0">
                              <a:solidFill>
                                <a:schemeClr val="tx2"/>
                              </a:solidFill>
                              <a:latin typeface="Cambria Math" panose="02040503050406030204" pitchFamily="18" charset="0"/>
                            </a:rPr>
                            <m:t>max</m:t>
                          </m:r>
                        </m:e>
                      </m:d>
                      <m:r>
                        <a:rPr lang="zh-CN" altLang="en-US" sz="2000" i="0">
                          <a:solidFill>
                            <a:schemeClr val="tx2"/>
                          </a:solidFill>
                          <a:latin typeface="Cambria Math" panose="02040503050406030204" pitchFamily="18" charset="0"/>
                        </a:rPr>
                        <m:t>=</m:t>
                      </m:r>
                      <m:func>
                        <m:funcPr>
                          <m:ctrlPr>
                            <a:rPr lang="zh-CN" altLang="en-US" sz="2000" i="1">
                              <a:solidFill>
                                <a:schemeClr val="tx2"/>
                              </a:solidFill>
                              <a:latin typeface="Cambria Math" panose="02040503050406030204" pitchFamily="18" charset="0"/>
                            </a:rPr>
                          </m:ctrlPr>
                        </m:funcPr>
                        <m:fName>
                          <m:limLow>
                            <m:limLowPr>
                              <m:ctrlPr>
                                <a:rPr lang="zh-CN" altLang="en-US" sz="2000" i="1">
                                  <a:solidFill>
                                    <a:schemeClr val="tx2"/>
                                  </a:solidFill>
                                  <a:latin typeface="Cambria Math" panose="02040503050406030204" pitchFamily="18" charset="0"/>
                                </a:rPr>
                              </m:ctrlPr>
                            </m:limLowPr>
                            <m:e>
                              <m:r>
                                <m:rPr>
                                  <m:sty m:val="p"/>
                                </m:rPr>
                                <a:rPr lang="zh-CN" altLang="en-US" sz="2000" i="0">
                                  <a:solidFill>
                                    <a:schemeClr val="tx2"/>
                                  </a:solidFill>
                                  <a:latin typeface="Cambria Math" panose="02040503050406030204" pitchFamily="18" charset="0"/>
                                </a:rPr>
                                <m:t>max</m:t>
                              </m:r>
                            </m:e>
                            <m:lim>
                              <m:r>
                                <a:rPr lang="zh-CN" altLang="en-US" sz="2000" i="0">
                                  <a:solidFill>
                                    <a:schemeClr val="tx2"/>
                                  </a:solidFill>
                                  <a:latin typeface="Cambria Math" panose="02040503050406030204" pitchFamily="18" charset="0"/>
                                </a:rPr>
                                <m:t>1</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𝑖</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𝑛</m:t>
                              </m:r>
                            </m:lim>
                          </m:limLow>
                        </m:fName>
                        <m:e>
                          <m:func>
                            <m:funcPr>
                              <m:ctrlPr>
                                <a:rPr lang="zh-CN" altLang="en-US" sz="2000" i="1">
                                  <a:solidFill>
                                    <a:schemeClr val="tx2"/>
                                  </a:solidFill>
                                  <a:latin typeface="Cambria Math" panose="02040503050406030204" pitchFamily="18" charset="0"/>
                                </a:rPr>
                              </m:ctrlPr>
                            </m:funcPr>
                            <m:fName>
                              <m:limLow>
                                <m:limLowPr>
                                  <m:ctrlPr>
                                    <a:rPr lang="zh-CN" altLang="en-US" sz="2000" i="1">
                                      <a:solidFill>
                                        <a:schemeClr val="tx2"/>
                                      </a:solidFill>
                                      <a:latin typeface="Cambria Math" panose="02040503050406030204" pitchFamily="18" charset="0"/>
                                    </a:rPr>
                                  </m:ctrlPr>
                                </m:limLowPr>
                                <m:e>
                                  <m:r>
                                    <m:rPr>
                                      <m:sty m:val="p"/>
                                    </m:rPr>
                                    <a:rPr lang="zh-CN" altLang="en-US" sz="2000" i="0">
                                      <a:solidFill>
                                        <a:schemeClr val="tx2"/>
                                      </a:solidFill>
                                      <a:latin typeface="Cambria Math" panose="02040503050406030204" pitchFamily="18" charset="0"/>
                                    </a:rPr>
                                    <m:t>max</m:t>
                                  </m:r>
                                </m:e>
                                <m:lim>
                                  <m:r>
                                    <a:rPr lang="zh-CN" altLang="en-US" sz="2000" i="0">
                                      <a:solidFill>
                                        <a:schemeClr val="tx2"/>
                                      </a:solidFill>
                                      <a:latin typeface="Cambria Math" panose="02040503050406030204" pitchFamily="18" charset="0"/>
                                    </a:rPr>
                                    <m:t>1</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r>
                                    <m:rPr>
                                      <m:nor/>
                                    </m:rPr>
                                    <a:rPr lang="zh-CN" altLang="en-US" sz="2000" i="1">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𝑚</m:t>
                                  </m:r>
                                </m:lim>
                              </m:limLow>
                            </m:fName>
                            <m:e>
                              <m:d>
                                <m:dPr>
                                  <m:begChr m:val="|"/>
                                  <m:endChr m:val="|"/>
                                  <m:ctrlPr>
                                    <a:rPr lang="zh-CN" altLang="en-US" sz="2000" i="1">
                                      <a:solidFill>
                                        <a:schemeClr val="tx2"/>
                                      </a:solidFill>
                                      <a:latin typeface="Cambria Math" panose="02040503050406030204" pitchFamily="18" charset="0"/>
                                    </a:rPr>
                                  </m:ctrlPr>
                                </m:dPr>
                                <m:e>
                                  <m:d>
                                    <m:dPr>
                                      <m:begChr m:val=""/>
                                      <m:ctrlPr>
                                        <a:rPr lang="zh-CN" altLang="en-US" sz="2000" i="1">
                                          <a:solidFill>
                                            <a:schemeClr val="tx2"/>
                                          </a:solidFill>
                                          <a:latin typeface="Cambria Math" panose="02040503050406030204" pitchFamily="18" charset="0"/>
                                        </a:rPr>
                                      </m:ctrlPr>
                                    </m:dPr>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0">
                                              <a:solidFill>
                                                <a:schemeClr val="tx2"/>
                                              </a:solidFill>
                                              <a:latin typeface="Cambria Math" panose="02040503050406030204" pitchFamily="18" charset="0"/>
                                            </a:rPr>
                                            <m:t>0</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m:t>
                                      </m:r>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𝑥</m:t>
                                          </m:r>
                                        </m:e>
                                        <m:sub>
                                          <m:r>
                                            <a:rPr lang="zh-CN" altLang="en-US" sz="2000" i="1">
                                              <a:solidFill>
                                                <a:schemeClr val="tx2"/>
                                              </a:solidFill>
                                              <a:latin typeface="Cambria Math" panose="02040503050406030204" pitchFamily="18" charset="0"/>
                                            </a:rPr>
                                            <m:t>𝑖</m:t>
                                          </m:r>
                                        </m:sub>
                                      </m:sSub>
                                      <m:r>
                                        <a:rPr lang="zh-CN" altLang="en-US" sz="2000" i="0">
                                          <a:solidFill>
                                            <a:schemeClr val="tx2"/>
                                          </a:solidFill>
                                          <a:latin typeface="Cambria Math" panose="02040503050406030204" pitchFamily="18" charset="0"/>
                                        </a:rPr>
                                        <m:t>(</m:t>
                                      </m:r>
                                      <m:r>
                                        <a:rPr lang="zh-CN" altLang="en-US" sz="2000" i="1">
                                          <a:solidFill>
                                            <a:schemeClr val="tx2"/>
                                          </a:solidFill>
                                          <a:latin typeface="Cambria Math" panose="02040503050406030204" pitchFamily="18" charset="0"/>
                                        </a:rPr>
                                        <m:t>𝑘</m:t>
                                      </m:r>
                                    </m:e>
                                  </m:d>
                                </m:e>
                              </m:d>
                            </m:e>
                          </m:func>
                        </m:e>
                      </m:func>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059367" y="3836372"/>
                <a:ext cx="4572000" cy="530402"/>
              </a:xfrm>
              <a:prstGeom prst="rect">
                <a:avLst/>
              </a:prstGeom>
              <a:blipFill rotWithShape="0">
                <a:blip r:embed="rId4"/>
                <a:stretch>
                  <a:fillRect t="-94253" r="-10667" b="-120690"/>
                </a:stretch>
              </a:blipFill>
            </p:spPr>
            <p:txBody>
              <a:bodyPr/>
              <a:lstStyle/>
              <a:p>
                <a:r>
                  <a:rPr lang="zh-CN" altLang="en-US">
                    <a:noFill/>
                  </a:rPr>
                  <a:t> </a:t>
                </a:r>
              </a:p>
            </p:txBody>
          </p:sp>
        </mc:Fallback>
      </mc:AlternateContent>
      <p:sp>
        <p:nvSpPr>
          <p:cNvPr id="11" name="矩形 10"/>
          <p:cNvSpPr/>
          <p:nvPr/>
        </p:nvSpPr>
        <p:spPr>
          <a:xfrm>
            <a:off x="237153" y="4484053"/>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⑤ 计算关联系数</a:t>
            </a:r>
          </a:p>
        </p:txBody>
      </p:sp>
      <p:sp>
        <p:nvSpPr>
          <p:cNvPr id="12" name="矩形 11"/>
          <p:cNvSpPr/>
          <p:nvPr/>
        </p:nvSpPr>
        <p:spPr>
          <a:xfrm>
            <a:off x="613316" y="5813590"/>
            <a:ext cx="8679273" cy="477054"/>
          </a:xfrm>
          <a:prstGeom prst="rect">
            <a:avLst/>
          </a:prstGeom>
        </p:spPr>
        <p:txBody>
          <a:bodyPr wrap="square">
            <a:spAutoFit/>
          </a:bodyPr>
          <a:lstStyle/>
          <a:p>
            <a:pPr lvl="1">
              <a:lnSpc>
                <a:spcPct val="125000"/>
              </a:lnSpc>
              <a:spcBef>
                <a:spcPct val="20000"/>
              </a:spcBef>
              <a:buClr>
                <a:srgbClr val="FF0000"/>
              </a:buClr>
              <a:buSzPct val="85000"/>
              <a:defRPr/>
            </a:pPr>
            <a:r>
              <a:rPr lang="en-US" altLang="zh-CN" sz="2000" b="0" kern="0" dirty="0">
                <a:solidFill>
                  <a:schemeClr val="tx2"/>
                </a:solidFill>
                <a:latin typeface="黑体" pitchFamily="2" charset="-122"/>
                <a:ea typeface="黑体" pitchFamily="2" charset="-122"/>
              </a:rPr>
              <a:t>ρ</a:t>
            </a:r>
            <a:r>
              <a:rPr lang="zh-CN" altLang="en-US" sz="2000" b="0" kern="0" dirty="0">
                <a:solidFill>
                  <a:schemeClr val="tx2"/>
                </a:solidFill>
                <a:latin typeface="黑体" pitchFamily="2" charset="-122"/>
                <a:ea typeface="黑体" pitchFamily="2" charset="-122"/>
              </a:rPr>
              <a:t>为分辩系数，用来削弱</a:t>
            </a:r>
            <a:r>
              <a:rPr lang="en-US" altLang="zh-CN" sz="2000" b="0" kern="0" dirty="0">
                <a:solidFill>
                  <a:schemeClr val="tx2"/>
                </a:solidFill>
                <a:latin typeface="黑体" pitchFamily="2" charset="-122"/>
                <a:ea typeface="黑体" pitchFamily="2" charset="-122"/>
              </a:rPr>
              <a:t>Δ(max)</a:t>
            </a:r>
            <a:r>
              <a:rPr lang="zh-CN" altLang="en-US" sz="2000" b="0" kern="0" dirty="0">
                <a:solidFill>
                  <a:schemeClr val="tx2"/>
                </a:solidFill>
                <a:latin typeface="黑体" pitchFamily="2" charset="-122"/>
                <a:ea typeface="黑体" pitchFamily="2" charset="-122"/>
              </a:rPr>
              <a:t>过大而使关联系数失真的影响</a:t>
            </a:r>
          </a:p>
        </p:txBody>
      </p:sp>
      <mc:AlternateContent xmlns:mc="http://schemas.openxmlformats.org/markup-compatibility/2006" xmlns:a14="http://schemas.microsoft.com/office/drawing/2010/main">
        <mc:Choice Requires="a14">
          <p:sp>
            <p:nvSpPr>
              <p:cNvPr id="7" name="矩形 6"/>
              <p:cNvSpPr/>
              <p:nvPr/>
            </p:nvSpPr>
            <p:spPr>
              <a:xfrm>
                <a:off x="0" y="5119674"/>
                <a:ext cx="9511990" cy="590996"/>
              </a:xfrm>
              <a:prstGeom prst="rect">
                <a:avLst/>
              </a:prstGeom>
            </p:spPr>
            <p:txBody>
              <a:bodyPr wrap="square">
                <a:spAutoFit/>
              </a:bodyPr>
              <a:lstStyle/>
              <a:p>
                <a:pPr marL="228600" indent="266700" algn="ctr">
                  <a:spcAft>
                    <a:spcPts val="0"/>
                  </a:spcAft>
                </a:pPr>
                <a14:m>
                  <m:oMath xmlns:m="http://schemas.openxmlformats.org/officeDocument/2006/math">
                    <m:sSub>
                      <m:sSubPr>
                        <m:ctrlPr>
                          <a:rPr lang="zh-CN" altLang="zh-CN" sz="2000" i="1" kern="10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2"/>
                            </a:solidFill>
                            <a:effectLst/>
                            <a:latin typeface="Cambria Math" panose="02040503050406030204" pitchFamily="18" charset="0"/>
                            <a:cs typeface="Times New Roman" panose="02020603050405020304" pitchFamily="18" charset="0"/>
                          </a:rPr>
                          <m:t>𝜁</m:t>
                        </m:r>
                      </m:e>
                      <m:sub>
                        <m:r>
                          <a:rPr lang="en-US" altLang="zh-CN" sz="2000" i="1" kern="100">
                            <a:solidFill>
                              <a:schemeClr val="tx2"/>
                            </a:solidFill>
                            <a:effectLst/>
                            <a:latin typeface="Cambria Math" panose="02040503050406030204" pitchFamily="18" charset="0"/>
                            <a:cs typeface="Times New Roman" panose="02020603050405020304" pitchFamily="18" charset="0"/>
                          </a:rPr>
                          <m:t>𝑖</m:t>
                        </m:r>
                      </m:sub>
                    </m:sSub>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2"/>
                            </a:solidFill>
                            <a:effectLst/>
                            <a:latin typeface="Cambria Math" panose="02040503050406030204" pitchFamily="18" charset="0"/>
                            <a:cs typeface="Times New Roman" panose="02020603050405020304" pitchFamily="18" charset="0"/>
                          </a:rPr>
                          <m:t>𝑘</m:t>
                        </m:r>
                      </m:e>
                    </m:d>
                    <m:r>
                      <a:rPr lang="en-US" altLang="zh-CN" sz="2000" i="1" kern="100">
                        <a:solidFill>
                          <a:schemeClr val="tx2"/>
                        </a:solidFill>
                        <a:effectLst/>
                        <a:latin typeface="Cambria Math" panose="02040503050406030204" pitchFamily="18" charset="0"/>
                        <a:cs typeface="Times New Roman" panose="02020603050405020304" pitchFamily="18" charset="0"/>
                      </a:rPr>
                      <m:t>=</m:t>
                    </m:r>
                    <m:f>
                      <m:f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Δ</m:t>
                        </m:r>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min</m:t>
                            </m:r>
                          </m:e>
                        </m:d>
                        <m:r>
                          <a:rPr lang="en-US"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𝜌</m:t>
                        </m:r>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Δ</m:t>
                        </m:r>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max</m:t>
                            </m:r>
                          </m:e>
                        </m:d>
                      </m:num>
                      <m:den>
                        <m:sSub>
                          <m:sSub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Δ</m:t>
                            </m:r>
                          </m:e>
                          <m:sub>
                            <m:r>
                              <a:rPr lang="en-US" altLang="zh-CN" sz="2000" i="1" kern="100">
                                <a:solidFill>
                                  <a:schemeClr val="tx2"/>
                                </a:solidFill>
                                <a:effectLst/>
                                <a:latin typeface="Cambria Math" panose="02040503050406030204" pitchFamily="18" charset="0"/>
                                <a:cs typeface="Times New Roman" panose="02020603050405020304" pitchFamily="18" charset="0"/>
                              </a:rPr>
                              <m:t>𝑖</m:t>
                            </m:r>
                          </m:sub>
                        </m:sSub>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2"/>
                                </a:solidFill>
                                <a:effectLst/>
                                <a:latin typeface="Cambria Math" panose="02040503050406030204" pitchFamily="18" charset="0"/>
                                <a:cs typeface="Times New Roman" panose="02020603050405020304" pitchFamily="18" charset="0"/>
                              </a:rPr>
                              <m:t>𝑘</m:t>
                            </m:r>
                          </m:e>
                        </m:d>
                        <m:r>
                          <a:rPr lang="en-US"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𝜌</m:t>
                        </m:r>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Δ</m:t>
                        </m:r>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solidFill>
                                  <a:schemeClr val="tx2"/>
                                </a:solidFill>
                                <a:effectLst/>
                                <a:latin typeface="Cambria Math" panose="02040503050406030204" pitchFamily="18" charset="0"/>
                                <a:cs typeface="Times New Roman" panose="02020603050405020304" pitchFamily="18" charset="0"/>
                              </a:rPr>
                              <m:t>max</m:t>
                            </m:r>
                          </m:e>
                        </m:d>
                      </m:den>
                    </m:f>
                  </m:oMath>
                </a14:m>
                <a:r>
                  <a:rPr lang="zh-CN" altLang="zh-CN" sz="2000" kern="100" dirty="0">
                    <a:solidFill>
                      <a:schemeClr val="tx2"/>
                    </a:solidFill>
                    <a:effectLst/>
                    <a:latin typeface="Calibri" panose="020F0502020204030204" pitchFamily="34" charset="0"/>
                    <a:cs typeface="Times New Roman" panose="02020603050405020304" pitchFamily="18" charset="0"/>
                  </a:rPr>
                  <a:t>，</a:t>
                </a:r>
                <a14:m>
                  <m:oMath xmlns:m="http://schemas.openxmlformats.org/officeDocument/2006/math">
                    <m:d>
                      <m:dPr>
                        <m:ctrlPr>
                          <a:rPr lang="zh-CN" altLang="zh-CN" sz="2000" i="1" kern="100">
                            <a:solidFill>
                              <a:schemeClr val="tx2"/>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chemeClr val="tx2"/>
                            </a:solidFill>
                            <a:effectLst/>
                            <a:latin typeface="Cambria Math" panose="02040503050406030204" pitchFamily="18" charset="0"/>
                            <a:cs typeface="Times New Roman" panose="02020603050405020304" pitchFamily="18" charset="0"/>
                          </a:rPr>
                          <m:t>0&lt;</m:t>
                        </m:r>
                        <m:r>
                          <a:rPr lang="en-US" altLang="zh-CN" sz="2000" i="1" kern="100">
                            <a:solidFill>
                              <a:schemeClr val="tx2"/>
                            </a:solidFill>
                            <a:effectLst/>
                            <a:latin typeface="Cambria Math" panose="02040503050406030204" pitchFamily="18" charset="0"/>
                            <a:cs typeface="Times New Roman" panose="02020603050405020304" pitchFamily="18" charset="0"/>
                          </a:rPr>
                          <m:t>𝜌</m:t>
                        </m:r>
                        <m:r>
                          <a:rPr lang="en-US" altLang="zh-CN" sz="2000" i="1" kern="100">
                            <a:solidFill>
                              <a:schemeClr val="tx2"/>
                            </a:solidFill>
                            <a:effectLst/>
                            <a:latin typeface="Cambria Math" panose="02040503050406030204" pitchFamily="18" charset="0"/>
                            <a:cs typeface="Times New Roman" panose="02020603050405020304" pitchFamily="18" charset="0"/>
                          </a:rPr>
                          <m:t>&lt;1</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𝑘</m:t>
                        </m:r>
                        <m:r>
                          <a:rPr lang="en-US" altLang="zh-CN" sz="2000" i="1" kern="100">
                            <a:solidFill>
                              <a:schemeClr val="tx2"/>
                            </a:solidFill>
                            <a:effectLst/>
                            <a:latin typeface="Cambria Math" panose="02040503050406030204" pitchFamily="18" charset="0"/>
                            <a:cs typeface="Times New Roman" panose="02020603050405020304" pitchFamily="18" charset="0"/>
                          </a:rPr>
                          <m:t>=1</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𝑚</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𝑖</m:t>
                        </m:r>
                        <m:r>
                          <a:rPr lang="en-US" altLang="zh-CN" sz="2000" i="1" kern="100">
                            <a:solidFill>
                              <a:schemeClr val="tx2"/>
                            </a:solidFill>
                            <a:effectLst/>
                            <a:latin typeface="Cambria Math" panose="02040503050406030204" pitchFamily="18" charset="0"/>
                            <a:cs typeface="Times New Roman" panose="02020603050405020304" pitchFamily="18" charset="0"/>
                          </a:rPr>
                          <m:t>=1</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m:t>
                        </m:r>
                        <m:r>
                          <a:rPr lang="zh-CN" altLang="zh-CN" sz="2000" i="1" kern="100">
                            <a:solidFill>
                              <a:schemeClr val="tx2"/>
                            </a:solidFill>
                            <a:effectLst/>
                            <a:latin typeface="Cambria Math" panose="02040503050406030204" pitchFamily="18" charset="0"/>
                            <a:cs typeface="Times New Roman" panose="02020603050405020304" pitchFamily="18" charset="0"/>
                          </a:rPr>
                          <m:t>，</m:t>
                        </m:r>
                        <m:r>
                          <a:rPr lang="en-US" altLang="zh-CN" sz="2000" i="1" kern="100">
                            <a:solidFill>
                              <a:schemeClr val="tx2"/>
                            </a:solidFill>
                            <a:effectLst/>
                            <a:latin typeface="Cambria Math" panose="02040503050406030204" pitchFamily="18" charset="0"/>
                            <a:cs typeface="Times New Roman" panose="02020603050405020304" pitchFamily="18" charset="0"/>
                          </a:rPr>
                          <m:t>𝑛</m:t>
                        </m:r>
                      </m:e>
                    </m:d>
                  </m:oMath>
                </a14:m>
                <a:endParaRPr lang="zh-CN" altLang="zh-CN" kern="100" dirty="0">
                  <a:effectLst/>
                  <a:latin typeface="Calibri" panose="020F0502020204030204" pitchFamily="34"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0" y="5119674"/>
                <a:ext cx="9511990" cy="590996"/>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010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3.</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灰色理论概述</a:t>
            </a:r>
          </a:p>
        </p:txBody>
      </p:sp>
      <p:sp>
        <p:nvSpPr>
          <p:cNvPr id="3379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灰色关联分析</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237153" y="1708150"/>
            <a:ext cx="3973513" cy="477054"/>
          </a:xfrm>
          <a:prstGeom prst="rect">
            <a:avLst/>
          </a:prstGeom>
        </p:spPr>
        <p:txBody>
          <a:bodyPr>
            <a:spAutoFit/>
          </a:bodyPr>
          <a:lstStyle/>
          <a:p>
            <a:pPr lvl="1">
              <a:lnSpc>
                <a:spcPct val="125000"/>
              </a:lnSpc>
              <a:spcBef>
                <a:spcPct val="20000"/>
              </a:spcBef>
              <a:buClr>
                <a:srgbClr val="FF0000"/>
              </a:buClr>
              <a:buSzPct val="85000"/>
              <a:defRPr/>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⑥ 计算关联度及排序</a:t>
            </a:r>
          </a:p>
        </p:txBody>
      </p:sp>
      <p:sp>
        <p:nvSpPr>
          <p:cNvPr id="10" name="矩形 9"/>
          <p:cNvSpPr/>
          <p:nvPr/>
        </p:nvSpPr>
        <p:spPr>
          <a:xfrm>
            <a:off x="613316" y="2238295"/>
            <a:ext cx="8295734" cy="1255152"/>
          </a:xfrm>
          <a:prstGeom prst="rect">
            <a:avLst/>
          </a:prstGeom>
        </p:spPr>
        <p:txBody>
          <a:bodyPr wrap="square">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关联度：</a:t>
            </a:r>
            <a:endParaRPr lang="en-US" altLang="zh-CN" sz="20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    对各评价对象（比较序列）分别计算其各指标与参考序列对应元素的关联系数的均值，以反映各评价对象与参考序列的关联关系。</a:t>
            </a:r>
          </a:p>
        </p:txBody>
      </p:sp>
      <p:sp>
        <p:nvSpPr>
          <p:cNvPr id="12" name="矩形 11"/>
          <p:cNvSpPr/>
          <p:nvPr/>
        </p:nvSpPr>
        <p:spPr>
          <a:xfrm>
            <a:off x="4034789" y="4651319"/>
            <a:ext cx="880111" cy="424155"/>
          </a:xfrm>
          <a:prstGeom prst="rect">
            <a:avLst/>
          </a:prstGeom>
        </p:spPr>
        <p:txBody>
          <a:bodyPr wrap="square">
            <a:spAutoFit/>
          </a:bodyPr>
          <a:lstStyle/>
          <a:p>
            <a:pPr lvl="1" algn="ctr">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或</a:t>
            </a:r>
          </a:p>
        </p:txBody>
      </p:sp>
      <mc:AlternateContent xmlns:mc="http://schemas.openxmlformats.org/markup-compatibility/2006" xmlns:a14="http://schemas.microsoft.com/office/drawing/2010/main">
        <mc:Choice Requires="a14">
          <p:sp>
            <p:nvSpPr>
              <p:cNvPr id="3" name="矩形 2"/>
              <p:cNvSpPr/>
              <p:nvPr/>
            </p:nvSpPr>
            <p:spPr>
              <a:xfrm>
                <a:off x="3507638" y="3549390"/>
                <a:ext cx="2128724"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𝛾</m:t>
                          </m:r>
                        </m:e>
                        <m:sub>
                          <m:r>
                            <a:rPr lang="zh-CN" altLang="en-US" sz="2000" i="0">
                              <a:solidFill>
                                <a:schemeClr val="tx2"/>
                              </a:solidFill>
                              <a:latin typeface="Cambria Math" panose="02040503050406030204" pitchFamily="18" charset="0"/>
                            </a:rPr>
                            <m:t>0</m:t>
                          </m:r>
                          <m:r>
                            <a:rPr lang="zh-CN" altLang="en-US" sz="2000" i="1">
                              <a:solidFill>
                                <a:schemeClr val="tx2"/>
                              </a:solidFill>
                              <a:latin typeface="Cambria Math" panose="02040503050406030204" pitchFamily="18" charset="0"/>
                            </a:rPr>
                            <m:t>𝑖</m:t>
                          </m:r>
                        </m:sub>
                      </m:sSub>
                      <m:r>
                        <a:rPr lang="zh-CN" altLang="en-US" sz="2000" i="0">
                          <a:solidFill>
                            <a:schemeClr val="tx2"/>
                          </a:solidFill>
                          <a:latin typeface="Cambria Math" panose="02040503050406030204" pitchFamily="18" charset="0"/>
                        </a:rPr>
                        <m:t>=</m:t>
                      </m:r>
                      <m:f>
                        <m:fPr>
                          <m:ctrlPr>
                            <a:rPr lang="zh-CN" altLang="en-US" sz="2000" i="1">
                              <a:solidFill>
                                <a:schemeClr val="tx2"/>
                              </a:solidFill>
                              <a:latin typeface="Cambria Math" panose="02040503050406030204" pitchFamily="18" charset="0"/>
                            </a:rPr>
                          </m:ctrlPr>
                        </m:fPr>
                        <m:num>
                          <m:r>
                            <a:rPr lang="zh-CN" altLang="en-US" sz="2000" i="0">
                              <a:solidFill>
                                <a:schemeClr val="tx2"/>
                              </a:solidFill>
                              <a:latin typeface="Cambria Math" panose="02040503050406030204" pitchFamily="18" charset="0"/>
                            </a:rPr>
                            <m:t>1</m:t>
                          </m:r>
                        </m:num>
                        <m:den>
                          <m:r>
                            <a:rPr lang="zh-CN" altLang="en-US" sz="2000" i="1">
                              <a:solidFill>
                                <a:schemeClr val="tx2"/>
                              </a:solidFill>
                              <a:latin typeface="Cambria Math" panose="02040503050406030204" pitchFamily="18" charset="0"/>
                            </a:rPr>
                            <m:t>𝑚</m:t>
                          </m:r>
                        </m:den>
                      </m:f>
                      <m:nary>
                        <m:naryPr>
                          <m:chr m:val="∑"/>
                          <m:limLoc m:val="undOvr"/>
                          <m:ctrlPr>
                            <a:rPr lang="zh-CN" altLang="en-US" sz="2000" i="1">
                              <a:solidFill>
                                <a:schemeClr val="tx2"/>
                              </a:solidFill>
                              <a:latin typeface="Cambria Math" panose="02040503050406030204" pitchFamily="18" charset="0"/>
                            </a:rPr>
                          </m:ctrlPr>
                        </m:naryPr>
                        <m:sub>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=1</m:t>
                          </m:r>
                        </m:sub>
                        <m:sup>
                          <m:r>
                            <a:rPr lang="zh-CN" altLang="en-US" sz="2000" i="1">
                              <a:solidFill>
                                <a:schemeClr val="tx2"/>
                              </a:solidFill>
                              <a:latin typeface="Cambria Math" panose="02040503050406030204" pitchFamily="18" charset="0"/>
                            </a:rPr>
                            <m:t>𝑚</m:t>
                          </m:r>
                        </m:sup>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𝜁</m:t>
                              </m:r>
                            </m:e>
                            <m:sub>
                              <m:r>
                                <a:rPr lang="zh-CN" altLang="en-US" sz="2000" i="1">
                                  <a:solidFill>
                                    <a:schemeClr val="tx2"/>
                                  </a:solidFill>
                                  <a:latin typeface="Cambria Math" panose="02040503050406030204" pitchFamily="18" charset="0"/>
                                </a:rPr>
                                <m:t>𝑖</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𝑘</m:t>
                              </m:r>
                            </m:e>
                          </m:d>
                        </m:e>
                      </m:nary>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3507638" y="3549390"/>
                <a:ext cx="2128724" cy="93262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507638" y="5244775"/>
                <a:ext cx="2468304"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smtClean="0">
                              <a:solidFill>
                                <a:schemeClr val="tx2"/>
                              </a:solidFill>
                              <a:latin typeface="Cambria Math" panose="02040503050406030204" pitchFamily="18" charset="0"/>
                            </a:rPr>
                          </m:ctrlPr>
                        </m:sSubSupPr>
                        <m:e>
                          <m:r>
                            <a:rPr lang="zh-CN" altLang="en-US" sz="2000" i="1">
                              <a:solidFill>
                                <a:schemeClr val="tx2"/>
                              </a:solidFill>
                              <a:latin typeface="Cambria Math" panose="02040503050406030204" pitchFamily="18" charset="0"/>
                            </a:rPr>
                            <m:t>𝛾</m:t>
                          </m:r>
                        </m:e>
                        <m:sub>
                          <m:r>
                            <a:rPr lang="zh-CN" altLang="en-US" sz="2000" i="0">
                              <a:solidFill>
                                <a:schemeClr val="tx2"/>
                              </a:solidFill>
                              <a:latin typeface="Cambria Math" panose="02040503050406030204" pitchFamily="18" charset="0"/>
                            </a:rPr>
                            <m:t>0</m:t>
                          </m:r>
                          <m:r>
                            <a:rPr lang="zh-CN" altLang="en-US" sz="2000" i="1">
                              <a:solidFill>
                                <a:schemeClr val="tx2"/>
                              </a:solidFill>
                              <a:latin typeface="Cambria Math" panose="02040503050406030204" pitchFamily="18" charset="0"/>
                            </a:rPr>
                            <m:t>𝑖</m:t>
                          </m:r>
                        </m:sub>
                        <m:sup>
                          <m:r>
                            <a:rPr lang="zh-CN" altLang="en-US" sz="2000" i="0">
                              <a:solidFill>
                                <a:schemeClr val="tx2"/>
                              </a:solidFill>
                              <a:latin typeface="Cambria Math" panose="02040503050406030204" pitchFamily="18" charset="0"/>
                            </a:rPr>
                            <m:t>′</m:t>
                          </m:r>
                        </m:sup>
                      </m:sSubSup>
                      <m:r>
                        <a:rPr lang="zh-CN" altLang="en-US" sz="2000" i="0">
                          <a:solidFill>
                            <a:schemeClr val="tx2"/>
                          </a:solidFill>
                          <a:latin typeface="Cambria Math" panose="02040503050406030204" pitchFamily="18" charset="0"/>
                        </a:rPr>
                        <m:t>=</m:t>
                      </m:r>
                      <m:f>
                        <m:fPr>
                          <m:ctrlPr>
                            <a:rPr lang="zh-CN" altLang="en-US" sz="2000" i="1">
                              <a:solidFill>
                                <a:schemeClr val="tx2"/>
                              </a:solidFill>
                              <a:latin typeface="Cambria Math" panose="02040503050406030204" pitchFamily="18" charset="0"/>
                            </a:rPr>
                          </m:ctrlPr>
                        </m:fPr>
                        <m:num>
                          <m:r>
                            <a:rPr lang="zh-CN" altLang="en-US" sz="2000" i="0">
                              <a:solidFill>
                                <a:schemeClr val="tx2"/>
                              </a:solidFill>
                              <a:latin typeface="Cambria Math" panose="02040503050406030204" pitchFamily="18" charset="0"/>
                            </a:rPr>
                            <m:t>1</m:t>
                          </m:r>
                        </m:num>
                        <m:den>
                          <m:r>
                            <a:rPr lang="zh-CN" altLang="en-US" sz="2000" i="1">
                              <a:solidFill>
                                <a:schemeClr val="tx2"/>
                              </a:solidFill>
                              <a:latin typeface="Cambria Math" panose="02040503050406030204" pitchFamily="18" charset="0"/>
                            </a:rPr>
                            <m:t>𝑚</m:t>
                          </m:r>
                        </m:den>
                      </m:f>
                      <m:nary>
                        <m:naryPr>
                          <m:chr m:val="∑"/>
                          <m:limLoc m:val="undOvr"/>
                          <m:ctrlPr>
                            <a:rPr lang="zh-CN" altLang="en-US" sz="2000" i="1">
                              <a:solidFill>
                                <a:schemeClr val="tx2"/>
                              </a:solidFill>
                              <a:latin typeface="Cambria Math" panose="02040503050406030204" pitchFamily="18" charset="0"/>
                            </a:rPr>
                          </m:ctrlPr>
                        </m:naryPr>
                        <m:sub>
                          <m:r>
                            <a:rPr lang="zh-CN" altLang="en-US" sz="2000" i="1">
                              <a:solidFill>
                                <a:schemeClr val="tx2"/>
                              </a:solidFill>
                              <a:latin typeface="Cambria Math" panose="02040503050406030204" pitchFamily="18" charset="0"/>
                            </a:rPr>
                            <m:t>𝑘</m:t>
                          </m:r>
                          <m:r>
                            <a:rPr lang="zh-CN" altLang="en-US" sz="2000" i="0">
                              <a:solidFill>
                                <a:schemeClr val="tx2"/>
                              </a:solidFill>
                              <a:latin typeface="Cambria Math" panose="02040503050406030204" pitchFamily="18" charset="0"/>
                            </a:rPr>
                            <m:t>=1</m:t>
                          </m:r>
                        </m:sub>
                        <m:sup>
                          <m:r>
                            <a:rPr lang="zh-CN" altLang="en-US" sz="2000" i="1">
                              <a:solidFill>
                                <a:schemeClr val="tx2"/>
                              </a:solidFill>
                              <a:latin typeface="Cambria Math" panose="02040503050406030204" pitchFamily="18" charset="0"/>
                            </a:rPr>
                            <m:t>𝑚</m:t>
                          </m:r>
                        </m:sup>
                        <m:e>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𝑊</m:t>
                              </m:r>
                            </m:e>
                            <m:sub>
                              <m:r>
                                <a:rPr lang="zh-CN" altLang="en-US" sz="2000" i="1">
                                  <a:solidFill>
                                    <a:schemeClr val="tx2"/>
                                  </a:solidFill>
                                  <a:latin typeface="Cambria Math" panose="02040503050406030204" pitchFamily="18" charset="0"/>
                                </a:rPr>
                                <m:t>𝑘</m:t>
                              </m:r>
                            </m:sub>
                          </m:sSub>
                          <m:sSub>
                            <m:sSubPr>
                              <m:ctrlPr>
                                <a:rPr lang="zh-CN" altLang="en-US" sz="2000" i="1">
                                  <a:solidFill>
                                    <a:schemeClr val="tx2"/>
                                  </a:solidFill>
                                  <a:latin typeface="Cambria Math" panose="02040503050406030204" pitchFamily="18" charset="0"/>
                                </a:rPr>
                              </m:ctrlPr>
                            </m:sSubPr>
                            <m:e>
                              <m:r>
                                <a:rPr lang="zh-CN" altLang="en-US" sz="2000" i="1">
                                  <a:solidFill>
                                    <a:schemeClr val="tx2"/>
                                  </a:solidFill>
                                  <a:latin typeface="Cambria Math" panose="02040503050406030204" pitchFamily="18" charset="0"/>
                                </a:rPr>
                                <m:t>𝜁</m:t>
                              </m:r>
                            </m:e>
                            <m:sub>
                              <m:r>
                                <a:rPr lang="zh-CN" altLang="en-US" sz="2000" i="1">
                                  <a:solidFill>
                                    <a:schemeClr val="tx2"/>
                                  </a:solidFill>
                                  <a:latin typeface="Cambria Math" panose="02040503050406030204" pitchFamily="18" charset="0"/>
                                </a:rPr>
                                <m:t>𝑖</m:t>
                              </m:r>
                            </m:sub>
                          </m:sSub>
                          <m:d>
                            <m:dPr>
                              <m:ctrlPr>
                                <a:rPr lang="zh-CN" altLang="en-US" sz="2000" i="1">
                                  <a:solidFill>
                                    <a:schemeClr val="tx2"/>
                                  </a:solidFill>
                                  <a:latin typeface="Cambria Math" panose="02040503050406030204" pitchFamily="18" charset="0"/>
                                </a:rPr>
                              </m:ctrlPr>
                            </m:dPr>
                            <m:e>
                              <m:r>
                                <a:rPr lang="zh-CN" altLang="en-US" sz="2000" i="1">
                                  <a:solidFill>
                                    <a:schemeClr val="tx2"/>
                                  </a:solidFill>
                                  <a:latin typeface="Cambria Math" panose="02040503050406030204" pitchFamily="18" charset="0"/>
                                </a:rPr>
                                <m:t>𝑘</m:t>
                              </m:r>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507638" y="5244775"/>
                <a:ext cx="2468304" cy="932628"/>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943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遗传算法概述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遗传算法</a:t>
            </a:r>
            <a:endParaRPr lang="en-US" altLang="zh-CN" sz="800" kern="0" dirty="0">
              <a:solidFill>
                <a:srgbClr val="FF0000"/>
              </a:solidFill>
              <a:latin typeface="黑体" pitchFamily="2" charset="-122"/>
              <a:ea typeface="黑体" pitchFamily="2" charset="-122"/>
            </a:endParaRPr>
          </a:p>
        </p:txBody>
      </p:sp>
      <p:sp>
        <p:nvSpPr>
          <p:cNvPr id="5" name="矩形 4"/>
          <p:cNvSpPr/>
          <p:nvPr/>
        </p:nvSpPr>
        <p:spPr>
          <a:xfrm>
            <a:off x="691027" y="1792242"/>
            <a:ext cx="7995773" cy="707886"/>
          </a:xfrm>
          <a:prstGeom prst="rect">
            <a:avLst/>
          </a:prstGeom>
        </p:spPr>
        <p:txBody>
          <a:bodyPr wrap="square">
            <a:spAutoFit/>
          </a:bodyPr>
          <a:lstStyle/>
          <a:p>
            <a:pPr marL="342900" indent="-342900">
              <a:buFont typeface="Wingdings" panose="05000000000000000000" pitchFamily="2" charset="2"/>
              <a:buChar char="Ø"/>
            </a:pPr>
            <a:r>
              <a:rPr lang="zh-CN" altLang="zh-CN" sz="2000" dirty="0">
                <a:solidFill>
                  <a:schemeClr val="tx2"/>
                </a:solidFill>
              </a:rPr>
              <a:t>达尔文的“自然选择”学说</a:t>
            </a:r>
            <a:endParaRPr lang="en-US" altLang="zh-CN" sz="2000" dirty="0">
              <a:solidFill>
                <a:schemeClr val="tx2"/>
              </a:solidFill>
            </a:endParaRPr>
          </a:p>
          <a:p>
            <a:pPr marL="342900" indent="-342900">
              <a:buFont typeface="Wingdings" panose="05000000000000000000" pitchFamily="2" charset="2"/>
              <a:buChar char="Ø"/>
            </a:pPr>
            <a:r>
              <a:rPr lang="zh-CN" altLang="en-US" sz="2000" dirty="0">
                <a:solidFill>
                  <a:schemeClr val="tx2"/>
                </a:solidFill>
              </a:rPr>
              <a:t>孟德尔的遗传学说的思想</a:t>
            </a:r>
          </a:p>
        </p:txBody>
      </p:sp>
      <p:graphicFrame>
        <p:nvGraphicFramePr>
          <p:cNvPr id="12" name="表格 11"/>
          <p:cNvGraphicFramePr>
            <a:graphicFrameLocks noGrp="1"/>
          </p:cNvGraphicFramePr>
          <p:nvPr>
            <p:extLst>
              <p:ext uri="{D42A27DB-BD31-4B8C-83A1-F6EECF244321}">
                <p14:modId xmlns:p14="http://schemas.microsoft.com/office/powerpoint/2010/main" val="3062211418"/>
              </p:ext>
            </p:extLst>
          </p:nvPr>
        </p:nvGraphicFramePr>
        <p:xfrm>
          <a:off x="1003610" y="2709760"/>
          <a:ext cx="6744742" cy="3799438"/>
        </p:xfrm>
        <a:graphic>
          <a:graphicData uri="http://schemas.openxmlformats.org/drawingml/2006/table">
            <a:tbl>
              <a:tblPr firstRow="1" bandRow="1">
                <a:tableStyleId>{5C22544A-7EE6-4342-B048-85BDC9FD1C3A}</a:tableStyleId>
              </a:tblPr>
              <a:tblGrid>
                <a:gridCol w="1606450">
                  <a:extLst>
                    <a:ext uri="{9D8B030D-6E8A-4147-A177-3AD203B41FA5}">
                      <a16:colId xmlns:a16="http://schemas.microsoft.com/office/drawing/2014/main" val="20000"/>
                    </a:ext>
                  </a:extLst>
                </a:gridCol>
                <a:gridCol w="5138292">
                  <a:extLst>
                    <a:ext uri="{9D8B030D-6E8A-4147-A177-3AD203B41FA5}">
                      <a16:colId xmlns:a16="http://schemas.microsoft.com/office/drawing/2014/main" val="20001"/>
                    </a:ext>
                  </a:extLst>
                </a:gridCol>
              </a:tblGrid>
              <a:tr h="316064">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生物进化</a:t>
                      </a: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遗传算法</a:t>
                      </a:r>
                    </a:p>
                  </a:txBody>
                  <a:tcPr marL="91445" marR="91445" marT="45707" marB="45707">
                    <a:solidFill>
                      <a:schemeClr val="bg1">
                        <a:lumMod val="85000"/>
                      </a:schemeClr>
                    </a:solidFill>
                  </a:tcPr>
                </a:tc>
                <a:extLst>
                  <a:ext uri="{0D108BD9-81ED-4DB2-BD59-A6C34878D82A}">
                    <a16:rowId xmlns:a16="http://schemas.microsoft.com/office/drawing/2014/main" val="10000"/>
                  </a:ext>
                </a:extLst>
              </a:tr>
              <a:tr h="379008">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个体</a:t>
                      </a: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问题的一个解</a:t>
                      </a:r>
                    </a:p>
                  </a:txBody>
                  <a:tcPr marL="91445" marR="91445" marT="45707" marB="45707">
                    <a:solidFill>
                      <a:schemeClr val="bg1">
                        <a:lumMod val="85000"/>
                      </a:schemeClr>
                    </a:solidFill>
                  </a:tcPr>
                </a:tc>
                <a:extLst>
                  <a:ext uri="{0D108BD9-81ED-4DB2-BD59-A6C34878D82A}">
                    <a16:rowId xmlns:a16="http://schemas.microsoft.com/office/drawing/2014/main" val="10001"/>
                  </a:ext>
                </a:extLst>
              </a:tr>
              <a:tr h="379008">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个体的竞争力</a:t>
                      </a: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适应函数</a:t>
                      </a:r>
                    </a:p>
                  </a:txBody>
                  <a:tcPr marL="91445" marR="91445" marT="45707" marB="45707">
                    <a:solidFill>
                      <a:schemeClr val="bg1">
                        <a:lumMod val="85000"/>
                      </a:schemeClr>
                    </a:solidFill>
                  </a:tcPr>
                </a:tc>
                <a:extLst>
                  <a:ext uri="{0D108BD9-81ED-4DB2-BD59-A6C34878D82A}">
                    <a16:rowId xmlns:a16="http://schemas.microsoft.com/office/drawing/2014/main" val="10002"/>
                  </a:ext>
                </a:extLst>
              </a:tr>
              <a:tr h="379008">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适者生存</a:t>
                      </a: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适应度最大的解被保留的概率最大</a:t>
                      </a:r>
                    </a:p>
                  </a:txBody>
                  <a:tcPr marL="91445" marR="91445" marT="45707" marB="45707">
                    <a:solidFill>
                      <a:schemeClr val="bg1">
                        <a:lumMod val="85000"/>
                      </a:schemeClr>
                    </a:solidFill>
                  </a:tcPr>
                </a:tc>
                <a:extLst>
                  <a:ext uri="{0D108BD9-81ED-4DB2-BD59-A6C34878D82A}">
                    <a16:rowId xmlns:a16="http://schemas.microsoft.com/office/drawing/2014/main" val="10003"/>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染色体</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解的编码</a:t>
                      </a:r>
                    </a:p>
                  </a:txBody>
                  <a:tcPr marL="91445" marR="91445" marT="45707" marB="45707">
                    <a:solidFill>
                      <a:schemeClr val="bg1">
                        <a:lumMod val="85000"/>
                      </a:schemeClr>
                    </a:solidFill>
                  </a:tcPr>
                </a:tc>
                <a:extLst>
                  <a:ext uri="{0D108BD9-81ED-4DB2-BD59-A6C34878D82A}">
                    <a16:rowId xmlns:a16="http://schemas.microsoft.com/office/drawing/2014/main" val="10004"/>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基因</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编码的元素</a:t>
                      </a:r>
                    </a:p>
                  </a:txBody>
                  <a:tcPr marL="91445" marR="91445" marT="45707" marB="45707">
                    <a:solidFill>
                      <a:schemeClr val="bg1">
                        <a:lumMod val="85000"/>
                      </a:schemeClr>
                    </a:solidFill>
                  </a:tcPr>
                </a:tc>
                <a:extLst>
                  <a:ext uri="{0D108BD9-81ED-4DB2-BD59-A6C34878D82A}">
                    <a16:rowId xmlns:a16="http://schemas.microsoft.com/office/drawing/2014/main" val="10005"/>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群体</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被选定的一组解</a:t>
                      </a:r>
                    </a:p>
                  </a:txBody>
                  <a:tcPr marL="91445" marR="91445" marT="45707" marB="45707">
                    <a:solidFill>
                      <a:schemeClr val="bg1">
                        <a:lumMod val="85000"/>
                      </a:schemeClr>
                    </a:solidFill>
                  </a:tcPr>
                </a:tc>
                <a:extLst>
                  <a:ext uri="{0D108BD9-81ED-4DB2-BD59-A6C34878D82A}">
                    <a16:rowId xmlns:a16="http://schemas.microsoft.com/office/drawing/2014/main" val="10006"/>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种群</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根据适应函数选择的一组解</a:t>
                      </a:r>
                    </a:p>
                  </a:txBody>
                  <a:tcPr marL="91445" marR="91445" marT="45707" marB="45707">
                    <a:solidFill>
                      <a:schemeClr val="bg1">
                        <a:lumMod val="85000"/>
                      </a:schemeClr>
                    </a:solidFill>
                  </a:tcPr>
                </a:tc>
                <a:extLst>
                  <a:ext uri="{0D108BD9-81ED-4DB2-BD59-A6C34878D82A}">
                    <a16:rowId xmlns:a16="http://schemas.microsoft.com/office/drawing/2014/main" val="10007"/>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交叉</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以一定的方式由双亲产生后代的过程</a:t>
                      </a:r>
                    </a:p>
                  </a:txBody>
                  <a:tcPr marL="91445" marR="91445" marT="45707" marB="45707">
                    <a:solidFill>
                      <a:schemeClr val="bg1">
                        <a:lumMod val="85000"/>
                      </a:schemeClr>
                    </a:solidFill>
                  </a:tcPr>
                </a:tc>
                <a:extLst>
                  <a:ext uri="{0D108BD9-81ED-4DB2-BD59-A6C34878D82A}">
                    <a16:rowId xmlns:a16="http://schemas.microsoft.com/office/drawing/2014/main" val="10008"/>
                  </a:ext>
                </a:extLst>
              </a:tr>
              <a:tr h="387860">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变异</a:t>
                      </a: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编码的某些分量发生变化的过程</a:t>
                      </a:r>
                    </a:p>
                  </a:txBody>
                  <a:tcPr marL="91445" marR="91445" marT="45707" marB="45707">
                    <a:solidFill>
                      <a:schemeClr val="bg1">
                        <a:lumMod val="85000"/>
                      </a:schemeClr>
                    </a:solidFill>
                  </a:tcPr>
                </a:tc>
                <a:extLst>
                  <a:ext uri="{0D108BD9-81ED-4DB2-BD59-A6C34878D82A}">
                    <a16:rowId xmlns:a16="http://schemas.microsoft.com/office/drawing/2014/main" val="10009"/>
                  </a:ext>
                </a:extLst>
              </a:tr>
            </a:tbl>
          </a:graphicData>
        </a:graphic>
      </p:graphicFrame>
      <p:pic>
        <p:nvPicPr>
          <p:cNvPr id="7" name="图片 6">
            <a:extLst>
              <a:ext uri="{FF2B5EF4-FFF2-40B4-BE49-F238E27FC236}">
                <a16:creationId xmlns:a16="http://schemas.microsoft.com/office/drawing/2014/main" id="{6E2A0CB0-8D4B-B913-3AB5-ED66F16896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5952" y="884792"/>
            <a:ext cx="3058048" cy="17201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遗传算法概述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遗传算法</a:t>
            </a:r>
            <a:endParaRPr lang="en-US" altLang="zh-CN" sz="800" kern="0" dirty="0">
              <a:solidFill>
                <a:srgbClr val="FF0000"/>
              </a:solidFill>
              <a:latin typeface="黑体" pitchFamily="2" charset="-122"/>
              <a:ea typeface="黑体" pitchFamily="2" charset="-122"/>
            </a:endParaRPr>
          </a:p>
        </p:txBody>
      </p:sp>
      <p:sp>
        <p:nvSpPr>
          <p:cNvPr id="4" name="矩形 3"/>
          <p:cNvSpPr/>
          <p:nvPr/>
        </p:nvSpPr>
        <p:spPr>
          <a:xfrm>
            <a:off x="366790" y="3510171"/>
            <a:ext cx="7895063" cy="1369606"/>
          </a:xfrm>
          <a:prstGeom prst="rect">
            <a:avLst/>
          </a:prstGeom>
        </p:spPr>
        <p:txBody>
          <a:bodyPr wrap="square">
            <a:spAutoFit/>
          </a:bodyPr>
          <a:lstStyle/>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优化算法：</a:t>
            </a:r>
            <a:r>
              <a:rPr lang="zh-CN" altLang="en-US" sz="2000" kern="0" dirty="0">
                <a:solidFill>
                  <a:srgbClr val="0000CC"/>
                </a:solidFill>
                <a:latin typeface="黑体" pitchFamily="2" charset="-122"/>
                <a:ea typeface="黑体" pitchFamily="2" charset="-122"/>
              </a:rPr>
              <a:t>基于“优胜劣汰”的自然法则和遗传规律</a:t>
            </a:r>
            <a:endParaRPr lang="en-US" altLang="zh-CN" sz="800" kern="0" dirty="0">
              <a:solidFill>
                <a:srgbClr val="0000CC"/>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核心思想</a:t>
            </a:r>
            <a:r>
              <a:rPr lang="zh-CN" altLang="en-US" sz="2000" b="0" kern="0" dirty="0">
                <a:solidFill>
                  <a:srgbClr val="FF0000"/>
                </a:solidFill>
                <a:latin typeface="黑体" pitchFamily="2" charset="-122"/>
                <a:ea typeface="黑体" pitchFamily="2" charset="-122"/>
              </a:rPr>
              <a:t>：</a:t>
            </a:r>
            <a:r>
              <a:rPr lang="zh-CN" altLang="en-US" sz="2000" kern="0" dirty="0">
                <a:solidFill>
                  <a:srgbClr val="0000CC"/>
                </a:solidFill>
                <a:latin typeface="黑体" pitchFamily="2" charset="-122"/>
                <a:ea typeface="黑体" pitchFamily="2" charset="-122"/>
              </a:rPr>
              <a:t>对环境的适应能力</a:t>
            </a:r>
            <a:endParaRPr lang="en-US" altLang="zh-CN" sz="800" kern="0" dirty="0">
              <a:solidFill>
                <a:srgbClr val="0000CC"/>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算法设计的关键：</a:t>
            </a:r>
            <a:r>
              <a:rPr lang="zh-CN" altLang="en-US" sz="2000" kern="0" dirty="0">
                <a:solidFill>
                  <a:srgbClr val="0000CC"/>
                </a:solidFill>
                <a:latin typeface="黑体" pitchFamily="2" charset="-122"/>
                <a:ea typeface="黑体" pitchFamily="2" charset="-122"/>
              </a:rPr>
              <a:t>个体的编码方式和遗传算子的设计</a:t>
            </a:r>
            <a:endParaRPr lang="en-US" altLang="zh-CN" sz="2000" kern="0" dirty="0">
              <a:solidFill>
                <a:srgbClr val="0000CC"/>
              </a:solidFill>
              <a:latin typeface="黑体" pitchFamily="2" charset="-122"/>
              <a:ea typeface="黑体" pitchFamily="2" charset="-122"/>
            </a:endParaRPr>
          </a:p>
        </p:txBody>
      </p:sp>
      <p:sp>
        <p:nvSpPr>
          <p:cNvPr id="5" name="矩形 4"/>
          <p:cNvSpPr/>
          <p:nvPr/>
        </p:nvSpPr>
        <p:spPr>
          <a:xfrm>
            <a:off x="691027" y="1792242"/>
            <a:ext cx="7995773" cy="1015663"/>
          </a:xfrm>
          <a:prstGeom prst="rect">
            <a:avLst/>
          </a:prstGeom>
        </p:spPr>
        <p:txBody>
          <a:bodyPr wrap="square">
            <a:spAutoFit/>
          </a:bodyPr>
          <a:lstStyle/>
          <a:p>
            <a:r>
              <a:rPr lang="en-US" altLang="zh-CN" sz="2000" dirty="0"/>
              <a:t>       </a:t>
            </a:r>
            <a:r>
              <a:rPr lang="zh-CN" altLang="zh-CN" sz="2000" dirty="0"/>
              <a:t>遗传算法通过适当的编码方案，将问题的解均以染色体来表现，然后经过一系列的交叉、变异等操作对个体根据适应度进行选择，最终获得全局最优解的一种搜索算法</a:t>
            </a:r>
            <a:r>
              <a:rPr lang="zh-CN" altLang="zh-CN" sz="2000" kern="100" dirty="0">
                <a:latin typeface="Times New Roman" panose="02020603050405020304" pitchFamily="18"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719002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遗传算法概述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遗传算法</a:t>
            </a:r>
            <a:endParaRPr lang="en-US" altLang="zh-CN" sz="800" kern="0" dirty="0">
              <a:solidFill>
                <a:srgbClr val="FF0000"/>
              </a:solidFill>
              <a:latin typeface="黑体" pitchFamily="2" charset="-122"/>
              <a:ea typeface="黑体" pitchFamily="2" charset="-122"/>
            </a:endParaRPr>
          </a:p>
        </p:txBody>
      </p:sp>
      <p:sp>
        <p:nvSpPr>
          <p:cNvPr id="6" name="矩形 1"/>
          <p:cNvSpPr>
            <a:spLocks noChangeArrowheads="1"/>
          </p:cNvSpPr>
          <p:nvPr/>
        </p:nvSpPr>
        <p:spPr bwMode="auto">
          <a:xfrm>
            <a:off x="233440" y="1521471"/>
            <a:ext cx="7800975"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遗传算法的设计流程图：</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61" y="2410446"/>
            <a:ext cx="4521131" cy="3796990"/>
          </a:xfrm>
          <a:prstGeom prst="rect">
            <a:avLst/>
          </a:prstGeom>
          <a:noFill/>
          <a:ln>
            <a:noFill/>
          </a:ln>
        </p:spPr>
      </p:pic>
    </p:spTree>
    <p:extLst>
      <p:ext uri="{BB962C8B-B14F-4D97-AF65-F5344CB8AC3E}">
        <p14:creationId xmlns:p14="http://schemas.microsoft.com/office/powerpoint/2010/main" val="366839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4.</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遗传算法概述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遗传算法</a:t>
            </a:r>
            <a:endParaRPr lang="en-US" altLang="zh-CN" sz="800" kern="0" dirty="0">
              <a:solidFill>
                <a:srgbClr val="FF0000"/>
              </a:solidFill>
              <a:latin typeface="黑体" pitchFamily="2" charset="-122"/>
              <a:ea typeface="黑体" pitchFamily="2" charset="-122"/>
            </a:endParaRPr>
          </a:p>
        </p:txBody>
      </p:sp>
      <p:sp>
        <p:nvSpPr>
          <p:cNvPr id="6" name="矩形 1"/>
          <p:cNvSpPr>
            <a:spLocks noChangeArrowheads="1"/>
          </p:cNvSpPr>
          <p:nvPr/>
        </p:nvSpPr>
        <p:spPr bwMode="auto">
          <a:xfrm>
            <a:off x="211137" y="1752880"/>
            <a:ext cx="7800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遗传算法的优势：</a:t>
            </a:r>
          </a:p>
        </p:txBody>
      </p:sp>
      <p:sp>
        <p:nvSpPr>
          <p:cNvPr id="9" name="矩形 8"/>
          <p:cNvSpPr/>
          <p:nvPr/>
        </p:nvSpPr>
        <p:spPr>
          <a:xfrm>
            <a:off x="663499" y="2521053"/>
            <a:ext cx="7209263" cy="2862322"/>
          </a:xfrm>
          <a:prstGeom prst="rect">
            <a:avLst/>
          </a:prstGeom>
        </p:spPr>
        <p:txBody>
          <a:bodyPr wrap="square">
            <a:spAutoFit/>
          </a:bodyPr>
          <a:lstStyle/>
          <a:p>
            <a:pPr marL="457200" lvl="0" indent="-457200">
              <a:buFont typeface="+mj-ea"/>
              <a:buAutoNum type="circleNumDbPlain"/>
            </a:pPr>
            <a:r>
              <a:rPr lang="zh-CN" altLang="en-US" sz="2000" dirty="0">
                <a:solidFill>
                  <a:schemeClr val="tx2"/>
                </a:solidFill>
              </a:rPr>
              <a:t>自组织和自学习性</a:t>
            </a:r>
            <a:endParaRPr lang="zh-CN" altLang="zh-CN" sz="2000" dirty="0">
              <a:solidFill>
                <a:schemeClr val="tx2"/>
              </a:solidFill>
            </a:endParaRPr>
          </a:p>
          <a:p>
            <a:pPr marL="457200" lvl="0" indent="-457200">
              <a:buFont typeface="+mj-ea"/>
              <a:buAutoNum type="circleNumDbPlain"/>
            </a:pPr>
            <a:r>
              <a:rPr lang="zh-CN" altLang="en-US" sz="2000" dirty="0">
                <a:solidFill>
                  <a:schemeClr val="tx2"/>
                </a:solidFill>
              </a:rPr>
              <a:t>求解过程中只需要计算适应度函数值或目标函数值，应用范围较广</a:t>
            </a:r>
            <a:endParaRPr lang="zh-CN" altLang="zh-CN" sz="2000" dirty="0">
              <a:solidFill>
                <a:schemeClr val="tx2"/>
              </a:solidFill>
            </a:endParaRPr>
          </a:p>
          <a:p>
            <a:pPr marL="457200" lvl="0" indent="-457200">
              <a:buFont typeface="+mj-ea"/>
              <a:buAutoNum type="circleNumDbPlain"/>
            </a:pPr>
            <a:r>
              <a:rPr lang="zh-CN" altLang="en-US" sz="2000" dirty="0">
                <a:solidFill>
                  <a:schemeClr val="tx2"/>
                </a:solidFill>
              </a:rPr>
              <a:t>可并行计算</a:t>
            </a:r>
            <a:endParaRPr lang="zh-CN" altLang="zh-CN" sz="2000" dirty="0">
              <a:solidFill>
                <a:schemeClr val="tx2"/>
              </a:solidFill>
            </a:endParaRPr>
          </a:p>
          <a:p>
            <a:pPr marL="457200" lvl="0" indent="-457200">
              <a:buFont typeface="+mj-ea"/>
              <a:buAutoNum type="circleNumDbPlain"/>
            </a:pPr>
            <a:r>
              <a:rPr lang="zh-CN" altLang="en-US" sz="2000" dirty="0">
                <a:solidFill>
                  <a:schemeClr val="tx2"/>
                </a:solidFill>
              </a:rPr>
              <a:t>趋向全局最优解</a:t>
            </a:r>
            <a:endParaRPr lang="zh-CN" altLang="zh-CN" sz="2000" dirty="0">
              <a:solidFill>
                <a:schemeClr val="tx2"/>
              </a:solidFill>
            </a:endParaRPr>
          </a:p>
          <a:p>
            <a:pPr marL="457200" lvl="0" indent="-457200">
              <a:buFont typeface="+mj-ea"/>
              <a:buAutoNum type="circleNumDbPlain"/>
            </a:pPr>
            <a:r>
              <a:rPr lang="zh-CN" altLang="en-US" sz="2000" dirty="0">
                <a:solidFill>
                  <a:schemeClr val="tx2"/>
                </a:solidFill>
              </a:rPr>
              <a:t>鲁棒性强</a:t>
            </a:r>
            <a:endParaRPr lang="zh-CN" altLang="zh-CN" sz="2000" dirty="0">
              <a:solidFill>
                <a:schemeClr val="tx2"/>
              </a:solidFill>
            </a:endParaRPr>
          </a:p>
          <a:p>
            <a:pPr marL="457200" indent="-457200">
              <a:buFont typeface="+mj-ea"/>
              <a:buAutoNum type="circleNumDbPlain"/>
            </a:pPr>
            <a:r>
              <a:rPr lang="zh-CN" altLang="en-US" sz="2000" dirty="0">
                <a:solidFill>
                  <a:schemeClr val="tx2"/>
                </a:solidFill>
              </a:rPr>
              <a:t>遗传算法易于和其他的技术（例如模糊推理、神经网络、混沌行为等）相结合，形成性能更优的问题求解方法。</a:t>
            </a:r>
            <a:endParaRPr lang="en-US" altLang="zh-CN" sz="2000" b="0" kern="0" dirty="0">
              <a:solidFill>
                <a:schemeClr val="tx2"/>
              </a:solidFill>
              <a:latin typeface="黑体" pitchFamily="2" charset="-122"/>
              <a:ea typeface="黑体" pitchFamily="2" charset="-122"/>
            </a:endParaRPr>
          </a:p>
          <a:p>
            <a:pPr marL="457200" indent="-457200">
              <a:buFont typeface="+mj-ea"/>
              <a:buAutoNum type="circleNumDbPlain"/>
            </a:pPr>
            <a:r>
              <a:rPr lang="zh-CN" altLang="en-US" sz="2000" dirty="0">
                <a:solidFill>
                  <a:schemeClr val="tx2"/>
                </a:solidFill>
              </a:rPr>
              <a:t>解决确认可替代解集问题</a:t>
            </a:r>
          </a:p>
        </p:txBody>
      </p:sp>
      <p:sp>
        <p:nvSpPr>
          <p:cNvPr id="5" name="文本框 4">
            <a:extLst>
              <a:ext uri="{FF2B5EF4-FFF2-40B4-BE49-F238E27FC236}">
                <a16:creationId xmlns:a16="http://schemas.microsoft.com/office/drawing/2014/main" id="{61D7AA08-5F50-12C4-3C67-76DD0EE4C5CF}"/>
              </a:ext>
            </a:extLst>
          </p:cNvPr>
          <p:cNvSpPr txBox="1"/>
          <p:nvPr/>
        </p:nvSpPr>
        <p:spPr>
          <a:xfrm>
            <a:off x="1000125" y="6054329"/>
            <a:ext cx="2657475" cy="523220"/>
          </a:xfrm>
          <a:prstGeom prst="rect">
            <a:avLst/>
          </a:prstGeom>
          <a:noFill/>
        </p:spPr>
        <p:txBody>
          <a:bodyPr wrap="square" rtlCol="0">
            <a:spAutoFit/>
          </a:bodyPr>
          <a:lstStyle/>
          <a:p>
            <a:r>
              <a:rPr lang="zh-CN" altLang="en-US" dirty="0">
                <a:hlinkClick r:id="rId3" action="ppaction://hlinkfile"/>
              </a:rPr>
              <a:t>遗传算法例题</a:t>
            </a:r>
            <a:r>
              <a:rPr lang="en-US" altLang="zh-CN" dirty="0"/>
              <a:t>1</a:t>
            </a:r>
            <a:endParaRPr lang="zh-CN" altLang="en-US" dirty="0"/>
          </a:p>
        </p:txBody>
      </p:sp>
      <p:sp>
        <p:nvSpPr>
          <p:cNvPr id="4" name="文本框 3">
            <a:hlinkClick r:id="rId4"/>
            <a:extLst>
              <a:ext uri="{FF2B5EF4-FFF2-40B4-BE49-F238E27FC236}">
                <a16:creationId xmlns:a16="http://schemas.microsoft.com/office/drawing/2014/main" id="{D7AEDA8E-087D-9553-AAB0-FD6BF409D190}"/>
              </a:ext>
            </a:extLst>
          </p:cNvPr>
          <p:cNvSpPr txBox="1"/>
          <p:nvPr/>
        </p:nvSpPr>
        <p:spPr>
          <a:xfrm>
            <a:off x="4268130" y="6054329"/>
            <a:ext cx="2657475" cy="523220"/>
          </a:xfrm>
          <a:prstGeom prst="rect">
            <a:avLst/>
          </a:prstGeom>
          <a:noFill/>
        </p:spPr>
        <p:txBody>
          <a:bodyPr wrap="square" rtlCol="0">
            <a:spAutoFit/>
          </a:bodyPr>
          <a:lstStyle/>
          <a:p>
            <a:r>
              <a:rPr lang="zh-CN" altLang="en-US" dirty="0">
                <a:hlinkClick r:id="rId5" action="ppaction://hlinkpres?slideindex=1&amp;slidetitle="/>
              </a:rPr>
              <a:t>遗传算法例题</a:t>
            </a:r>
            <a:r>
              <a:rPr lang="en-US" altLang="zh-CN" dirty="0">
                <a:hlinkClick r:id="rId5" action="ppaction://hlinkpres?slideindex=1&amp;slidetitle="/>
              </a:rPr>
              <a:t>2</a:t>
            </a:r>
            <a:endParaRPr lang="zh-CN" altLang="en-US" dirty="0"/>
          </a:p>
        </p:txBody>
      </p:sp>
    </p:spTree>
    <p:extLst>
      <p:ext uri="{BB962C8B-B14F-4D97-AF65-F5344CB8AC3E}">
        <p14:creationId xmlns:p14="http://schemas.microsoft.com/office/powerpoint/2010/main" val="23886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博弈决策概述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博弈论</a:t>
            </a:r>
            <a:endParaRPr lang="en-US" altLang="zh-CN" sz="800" kern="0" dirty="0">
              <a:solidFill>
                <a:srgbClr val="FF0000"/>
              </a:solidFill>
              <a:latin typeface="黑体" pitchFamily="2" charset="-122"/>
              <a:ea typeface="黑体" pitchFamily="2" charset="-122"/>
            </a:endParaRPr>
          </a:p>
        </p:txBody>
      </p:sp>
      <p:sp>
        <p:nvSpPr>
          <p:cNvPr id="4" name="矩形 3"/>
          <p:cNvSpPr/>
          <p:nvPr/>
        </p:nvSpPr>
        <p:spPr>
          <a:xfrm>
            <a:off x="366790" y="3510171"/>
            <a:ext cx="8320010" cy="1754326"/>
          </a:xfrm>
          <a:prstGeom prst="rect">
            <a:avLst/>
          </a:prstGeom>
        </p:spPr>
        <p:txBody>
          <a:bodyPr wrap="square">
            <a:spAutoFit/>
          </a:bodyPr>
          <a:lstStyle/>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参与人：</a:t>
            </a:r>
            <a:r>
              <a:rPr lang="zh-CN" altLang="en-US" sz="2000" kern="0" dirty="0">
                <a:solidFill>
                  <a:schemeClr val="tx2"/>
                </a:solidFill>
                <a:latin typeface="黑体" pitchFamily="2" charset="-122"/>
                <a:ea typeface="黑体" pitchFamily="2" charset="-122"/>
              </a:rPr>
              <a:t>也称局中人或博弈方，是指博弈中能独立决策、独立行动并承担决策结果的个人或组织。</a:t>
            </a:r>
            <a:endParaRPr lang="en-US" altLang="zh-CN" sz="80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策略空间</a:t>
            </a:r>
            <a:r>
              <a:rPr lang="zh-CN" altLang="en-US" sz="2000" b="0" kern="0" dirty="0">
                <a:solidFill>
                  <a:srgbClr val="FF0000"/>
                </a:solidFill>
                <a:latin typeface="黑体" pitchFamily="2" charset="-122"/>
                <a:ea typeface="黑体" pitchFamily="2" charset="-122"/>
              </a:rPr>
              <a:t>：</a:t>
            </a:r>
            <a:r>
              <a:rPr lang="zh-CN" altLang="en-US" sz="2000" kern="0" dirty="0">
                <a:solidFill>
                  <a:schemeClr val="tx2"/>
                </a:solidFill>
                <a:latin typeface="黑体" pitchFamily="2" charset="-122"/>
                <a:ea typeface="黑体" pitchFamily="2" charset="-122"/>
              </a:rPr>
              <a:t>指博弈方各自可选择的全部策略或行为的集合。</a:t>
            </a:r>
            <a:endParaRPr lang="en-US" altLang="zh-CN" sz="2000" kern="0" dirty="0">
              <a:solidFill>
                <a:schemeClr val="tx2"/>
              </a:solidFill>
              <a:latin typeface="黑体" pitchFamily="2" charset="-122"/>
              <a:ea typeface="黑体" pitchFamily="2" charset="-122"/>
            </a:endParaRPr>
          </a:p>
          <a:p>
            <a:pPr marL="914400" lvl="1" indent="-457200">
              <a:lnSpc>
                <a:spcPct val="125000"/>
              </a:lnSpc>
              <a:spcBef>
                <a:spcPct val="20000"/>
              </a:spcBef>
              <a:buSzPct val="85000"/>
              <a:buFont typeface="黑体" pitchFamily="2" charset="-122"/>
              <a:buChar char="—"/>
              <a:defRPr/>
            </a:pPr>
            <a:r>
              <a:rPr lang="zh-CN" altLang="en-US" sz="2000" kern="0" dirty="0">
                <a:solidFill>
                  <a:srgbClr val="FF0000"/>
                </a:solidFill>
                <a:latin typeface="黑体" pitchFamily="2" charset="-122"/>
                <a:ea typeface="黑体" pitchFamily="2" charset="-122"/>
              </a:rPr>
              <a:t>收益：</a:t>
            </a:r>
            <a:r>
              <a:rPr lang="zh-CN" altLang="en-US" sz="2000" kern="0" dirty="0">
                <a:solidFill>
                  <a:schemeClr val="tx2"/>
                </a:solidFill>
                <a:latin typeface="黑体" pitchFamily="2" charset="-122"/>
                <a:ea typeface="黑体" pitchFamily="2" charset="-122"/>
              </a:rPr>
              <a:t>也称支付，是指博弈方策略实施后的结果。</a:t>
            </a:r>
            <a:endParaRPr lang="en-US" altLang="zh-CN" sz="2000" kern="0" dirty="0">
              <a:solidFill>
                <a:schemeClr val="tx2"/>
              </a:solidFill>
              <a:latin typeface="黑体" pitchFamily="2" charset="-122"/>
              <a:ea typeface="黑体" pitchFamily="2" charset="-122"/>
            </a:endParaRPr>
          </a:p>
        </p:txBody>
      </p:sp>
      <p:sp>
        <p:nvSpPr>
          <p:cNvPr id="5" name="矩形 4"/>
          <p:cNvSpPr/>
          <p:nvPr/>
        </p:nvSpPr>
        <p:spPr>
          <a:xfrm>
            <a:off x="691027" y="1792242"/>
            <a:ext cx="7995773" cy="707886"/>
          </a:xfrm>
          <a:prstGeom prst="rect">
            <a:avLst/>
          </a:prstGeom>
        </p:spPr>
        <p:txBody>
          <a:bodyPr wrap="square">
            <a:spAutoFit/>
          </a:bodyPr>
          <a:lstStyle/>
          <a:p>
            <a:r>
              <a:rPr lang="zh-CN" altLang="en-US" sz="2000" dirty="0"/>
              <a:t>       博弈论是研究相互依赖、相互影响的决策主体的理性决策行为，以及这些决策的均衡结果的理论。</a:t>
            </a:r>
          </a:p>
        </p:txBody>
      </p:sp>
      <p:sp>
        <p:nvSpPr>
          <p:cNvPr id="6" name="矩形 1"/>
          <p:cNvSpPr>
            <a:spLocks noChangeArrowheads="1"/>
          </p:cNvSpPr>
          <p:nvPr/>
        </p:nvSpPr>
        <p:spPr bwMode="auto">
          <a:xfrm>
            <a:off x="344488" y="2802285"/>
            <a:ext cx="7800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三个基本要素：</a:t>
            </a:r>
          </a:p>
        </p:txBody>
      </p:sp>
    </p:spTree>
    <p:extLst>
      <p:ext uri="{BB962C8B-B14F-4D97-AF65-F5344CB8AC3E}">
        <p14:creationId xmlns:p14="http://schemas.microsoft.com/office/powerpoint/2010/main" val="2711548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博弈决策概述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博弈论</a:t>
            </a:r>
            <a:endParaRPr lang="en-US" altLang="zh-CN" sz="800" kern="0" dirty="0">
              <a:solidFill>
                <a:srgbClr val="FF0000"/>
              </a:solidFill>
              <a:latin typeface="黑体" pitchFamily="2" charset="-122"/>
              <a:ea typeface="黑体" pitchFamily="2" charset="-122"/>
            </a:endParaRPr>
          </a:p>
        </p:txBody>
      </p:sp>
      <p:sp>
        <p:nvSpPr>
          <p:cNvPr id="6" name="矩形 1"/>
          <p:cNvSpPr>
            <a:spLocks noChangeArrowheads="1"/>
          </p:cNvSpPr>
          <p:nvPr/>
        </p:nvSpPr>
        <p:spPr bwMode="auto">
          <a:xfrm>
            <a:off x="232976" y="1565126"/>
            <a:ext cx="7800975"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博弈的分类：</a:t>
            </a:r>
          </a:p>
        </p:txBody>
      </p:sp>
      <p:graphicFrame>
        <p:nvGraphicFramePr>
          <p:cNvPr id="7" name="表格 6"/>
          <p:cNvGraphicFramePr>
            <a:graphicFrameLocks noGrp="1"/>
          </p:cNvGraphicFramePr>
          <p:nvPr>
            <p:extLst>
              <p:ext uri="{D42A27DB-BD31-4B8C-83A1-F6EECF244321}">
                <p14:modId xmlns:p14="http://schemas.microsoft.com/office/powerpoint/2010/main" val="2240653454"/>
              </p:ext>
            </p:extLst>
          </p:nvPr>
        </p:nvGraphicFramePr>
        <p:xfrm>
          <a:off x="728663" y="4637128"/>
          <a:ext cx="7958137" cy="1751060"/>
        </p:xfrm>
        <a:graphic>
          <a:graphicData uri="http://schemas.openxmlformats.org/drawingml/2006/table">
            <a:tbl>
              <a:tblPr firstRow="1" bandRow="1">
                <a:tableStyleId>{5C22544A-7EE6-4342-B048-85BDC9FD1C3A}</a:tableStyleId>
              </a:tblPr>
              <a:tblGrid>
                <a:gridCol w="1880722">
                  <a:extLst>
                    <a:ext uri="{9D8B030D-6E8A-4147-A177-3AD203B41FA5}">
                      <a16:colId xmlns:a16="http://schemas.microsoft.com/office/drawing/2014/main" val="20000"/>
                    </a:ext>
                  </a:extLst>
                </a:gridCol>
                <a:gridCol w="2728516">
                  <a:extLst>
                    <a:ext uri="{9D8B030D-6E8A-4147-A177-3AD203B41FA5}">
                      <a16:colId xmlns:a16="http://schemas.microsoft.com/office/drawing/2014/main" val="20001"/>
                    </a:ext>
                  </a:extLst>
                </a:gridCol>
                <a:gridCol w="3348899">
                  <a:extLst>
                    <a:ext uri="{9D8B030D-6E8A-4147-A177-3AD203B41FA5}">
                      <a16:colId xmlns:a16="http://schemas.microsoft.com/office/drawing/2014/main" val="20002"/>
                    </a:ext>
                  </a:extLst>
                </a:gridCol>
              </a:tblGrid>
              <a:tr h="579182">
                <a:tc>
                  <a:txBody>
                    <a:bodyPr/>
                    <a:lstStyle/>
                    <a:p>
                      <a:pPr algn="l" fontAlgn="ctr"/>
                      <a:r>
                        <a:rPr lang="zh-CN" altLang="en-US" sz="1200" b="1" dirty="0">
                          <a:solidFill>
                            <a:schemeClr val="tx2"/>
                          </a:solidFill>
                          <a:latin typeface="黑体" pitchFamily="49" charset="-122"/>
                          <a:ea typeface="黑体" pitchFamily="49" charset="-122"/>
                        </a:rPr>
                        <a:t>           </a:t>
                      </a:r>
                      <a:r>
                        <a:rPr lang="zh-CN" altLang="en-US" sz="1600" b="1" dirty="0">
                          <a:solidFill>
                            <a:schemeClr val="tx2"/>
                          </a:solidFill>
                          <a:latin typeface="黑体" pitchFamily="49" charset="-122"/>
                          <a:ea typeface="黑体" pitchFamily="49" charset="-122"/>
                        </a:rPr>
                        <a:t>行动顺序</a:t>
                      </a:r>
                      <a:endParaRPr lang="en-US" altLang="zh-CN" sz="1600" b="1" dirty="0">
                        <a:solidFill>
                          <a:schemeClr val="tx2"/>
                        </a:solidFill>
                        <a:latin typeface="黑体" pitchFamily="49" charset="-122"/>
                        <a:ea typeface="黑体" pitchFamily="49" charset="-122"/>
                      </a:endParaRPr>
                    </a:p>
                    <a:p>
                      <a:pPr algn="l" fontAlgn="ctr"/>
                      <a:r>
                        <a:rPr lang="zh-CN" altLang="en-US" sz="1600" b="1" dirty="0">
                          <a:solidFill>
                            <a:schemeClr val="tx2"/>
                          </a:solidFill>
                          <a:latin typeface="黑体" pitchFamily="49" charset="-122"/>
                          <a:ea typeface="黑体" pitchFamily="49" charset="-122"/>
                        </a:rPr>
                        <a:t>  信息</a:t>
                      </a:r>
                      <a:endParaRPr lang="en-US" altLang="zh-CN" sz="1600" b="1" dirty="0">
                        <a:solidFill>
                          <a:schemeClr val="tx2"/>
                        </a:solidFill>
                        <a:latin typeface="黑体" pitchFamily="49" charset="-122"/>
                        <a:ea typeface="黑体" pitchFamily="49" charset="-122"/>
                      </a:endParaRPr>
                    </a:p>
                  </a:txBody>
                  <a:tcPr marL="91459" marR="91459" marT="45714" marB="45714">
                    <a:lnTlToBr w="12700" cap="flat" cmpd="sng" algn="ctr">
                      <a:solidFill>
                        <a:schemeClr val="bg1"/>
                      </a:solidFill>
                      <a:prstDash val="solid"/>
                      <a:round/>
                      <a:headEnd type="none" w="med" len="med"/>
                      <a:tailEnd type="none" w="med" len="med"/>
                    </a:lnTlToBr>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静态</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动态</a:t>
                      </a:r>
                    </a:p>
                  </a:txBody>
                  <a:tcPr marL="91459" marR="91459" marT="45714" marB="45714">
                    <a:solidFill>
                      <a:schemeClr val="bg1">
                        <a:lumMod val="85000"/>
                      </a:schemeClr>
                    </a:solidFill>
                  </a:tcPr>
                </a:tc>
                <a:extLst>
                  <a:ext uri="{0D108BD9-81ED-4DB2-BD59-A6C34878D82A}">
                    <a16:rowId xmlns:a16="http://schemas.microsoft.com/office/drawing/2014/main" val="10000"/>
                  </a:ext>
                </a:extLst>
              </a:tr>
              <a:tr h="579182">
                <a:tc>
                  <a:txBody>
                    <a:bodyPr/>
                    <a:lstStyle/>
                    <a:p>
                      <a:pPr algn="ctr" fontAlgn="ctr"/>
                      <a:r>
                        <a:rPr lang="zh-CN" altLang="en-US" sz="1600" b="1" dirty="0">
                          <a:solidFill>
                            <a:schemeClr val="tx2"/>
                          </a:solidFill>
                          <a:latin typeface="黑体" pitchFamily="49" charset="-122"/>
                          <a:ea typeface="黑体" pitchFamily="49" charset="-122"/>
                        </a:rPr>
                        <a:t>完全信息</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完全信息静态博弈</a:t>
                      </a:r>
                      <a:endParaRPr lang="en-US" altLang="zh-CN" sz="1600" b="1" dirty="0">
                        <a:solidFill>
                          <a:schemeClr val="tx2"/>
                        </a:solidFill>
                        <a:latin typeface="楷体" pitchFamily="49" charset="-122"/>
                        <a:ea typeface="楷体" pitchFamily="49" charset="-122"/>
                      </a:endParaRPr>
                    </a:p>
                    <a:p>
                      <a:pPr algn="ctr" fontAlgn="ctr"/>
                      <a:r>
                        <a:rPr lang="zh-CN" altLang="en-US" sz="1600" b="1" dirty="0">
                          <a:solidFill>
                            <a:schemeClr val="tx2"/>
                          </a:solidFill>
                          <a:latin typeface="楷体" pitchFamily="49" charset="-122"/>
                          <a:ea typeface="楷体" pitchFamily="49" charset="-122"/>
                        </a:rPr>
                        <a:t>纳什均衡</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完全信息动态博弈</a:t>
                      </a:r>
                      <a:endParaRPr lang="en-US" altLang="zh-CN" sz="1600" b="1" kern="1200" dirty="0">
                        <a:solidFill>
                          <a:schemeClr val="tx2"/>
                        </a:solidFill>
                        <a:latin typeface="楷体" pitchFamily="49" charset="-122"/>
                        <a:ea typeface="楷体" pitchFamily="49" charset="-122"/>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kern="1200" dirty="0">
                          <a:solidFill>
                            <a:schemeClr val="tx2"/>
                          </a:solidFill>
                          <a:latin typeface="楷体" pitchFamily="49" charset="-122"/>
                          <a:ea typeface="楷体" pitchFamily="49" charset="-122"/>
                          <a:cs typeface="+mn-cs"/>
                        </a:rPr>
                        <a:t>子博弈精炼</a:t>
                      </a:r>
                      <a:r>
                        <a:rPr lang="zh-CN" altLang="en-US" sz="1600" b="1" dirty="0">
                          <a:solidFill>
                            <a:schemeClr val="tx2"/>
                          </a:solidFill>
                          <a:latin typeface="楷体" pitchFamily="49" charset="-122"/>
                          <a:ea typeface="楷体" pitchFamily="49" charset="-122"/>
                        </a:rPr>
                        <a:t>纳什均衡</a:t>
                      </a:r>
                    </a:p>
                  </a:txBody>
                  <a:tcPr marL="91459" marR="91459" marT="45714" marB="45714">
                    <a:solidFill>
                      <a:schemeClr val="bg1">
                        <a:lumMod val="85000"/>
                      </a:schemeClr>
                    </a:solidFill>
                  </a:tcPr>
                </a:tc>
                <a:extLst>
                  <a:ext uri="{0D108BD9-81ED-4DB2-BD59-A6C34878D82A}">
                    <a16:rowId xmlns:a16="http://schemas.microsoft.com/office/drawing/2014/main" val="10001"/>
                  </a:ext>
                </a:extLst>
              </a:tr>
              <a:tr h="59269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黑体" pitchFamily="49" charset="-122"/>
                          <a:ea typeface="黑体" pitchFamily="49" charset="-122"/>
                        </a:rPr>
                        <a:t>不完全信息</a:t>
                      </a:r>
                    </a:p>
                    <a:p>
                      <a:pPr algn="ctr" fontAlgn="ctr"/>
                      <a:endParaRPr lang="zh-CN" altLang="en-US" sz="1600" b="1" dirty="0">
                        <a:solidFill>
                          <a:schemeClr val="tx2"/>
                        </a:solidFill>
                        <a:latin typeface="黑体" pitchFamily="49" charset="-122"/>
                        <a:ea typeface="黑体" pitchFamily="49" charset="-122"/>
                      </a:endParaRP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a:solidFill>
                            <a:schemeClr val="tx2"/>
                          </a:solidFill>
                          <a:latin typeface="楷体" pitchFamily="49" charset="-122"/>
                          <a:ea typeface="楷体" pitchFamily="49" charset="-122"/>
                        </a:rPr>
                        <a:t>不完全信息静态博弈</a:t>
                      </a:r>
                      <a:endParaRPr lang="en-US" altLang="zh-CN" sz="1600" b="1">
                        <a:solidFill>
                          <a:schemeClr val="tx2"/>
                        </a:solidFill>
                        <a:latin typeface="楷体" pitchFamily="49" charset="-122"/>
                        <a:ea typeface="楷体" pitchFamily="49" charset="-122"/>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a:solidFill>
                            <a:schemeClr val="tx2"/>
                          </a:solidFill>
                          <a:latin typeface="楷体" pitchFamily="49" charset="-122"/>
                          <a:ea typeface="楷体" pitchFamily="49" charset="-122"/>
                        </a:rPr>
                        <a:t>贝叶斯纳什均衡</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a:solidFill>
                            <a:schemeClr val="tx2"/>
                          </a:solidFill>
                          <a:latin typeface="楷体" pitchFamily="49" charset="-122"/>
                          <a:ea typeface="楷体" pitchFamily="49" charset="-122"/>
                          <a:cs typeface="+mn-cs"/>
                        </a:rPr>
                        <a:t>不完全信息动态博弈</a:t>
                      </a:r>
                      <a:endParaRPr lang="en-US" altLang="zh-CN" sz="1600" b="1" kern="1200">
                        <a:solidFill>
                          <a:schemeClr val="tx2"/>
                        </a:solidFill>
                        <a:latin typeface="楷体" pitchFamily="49" charset="-122"/>
                        <a:ea typeface="楷体" pitchFamily="49" charset="-122"/>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kern="1200">
                          <a:solidFill>
                            <a:schemeClr val="tx2"/>
                          </a:solidFill>
                          <a:latin typeface="楷体" pitchFamily="49" charset="-122"/>
                          <a:ea typeface="楷体" pitchFamily="49" charset="-122"/>
                          <a:cs typeface="+mn-cs"/>
                        </a:rPr>
                        <a:t>精炼贝叶斯</a:t>
                      </a:r>
                      <a:r>
                        <a:rPr lang="zh-CN" altLang="en-US" sz="1600" b="1">
                          <a:solidFill>
                            <a:schemeClr val="tx2"/>
                          </a:solidFill>
                          <a:latin typeface="楷体" pitchFamily="49" charset="-122"/>
                          <a:ea typeface="楷体" pitchFamily="49" charset="-122"/>
                        </a:rPr>
                        <a:t>纳什均衡</a:t>
                      </a:r>
                    </a:p>
                  </a:txBody>
                  <a:tcPr marL="91459" marR="91459" marT="45714" marB="45714">
                    <a:solidFill>
                      <a:schemeClr val="bg1">
                        <a:lumMod val="85000"/>
                      </a:schemeClr>
                    </a:solidFill>
                  </a:tcPr>
                </a:tc>
                <a:extLst>
                  <a:ext uri="{0D108BD9-81ED-4DB2-BD59-A6C34878D82A}">
                    <a16:rowId xmlns:a16="http://schemas.microsoft.com/office/drawing/2014/main" val="10002"/>
                  </a:ext>
                </a:extLst>
              </a:tr>
            </a:tbl>
          </a:graphicData>
        </a:graphic>
      </p:graphicFrame>
      <p:sp>
        <p:nvSpPr>
          <p:cNvPr id="9" name="Rectangle 3"/>
          <p:cNvSpPr>
            <a:spLocks noChangeArrowheads="1"/>
          </p:cNvSpPr>
          <p:nvPr/>
        </p:nvSpPr>
        <p:spPr bwMode="auto">
          <a:xfrm>
            <a:off x="255278" y="2271067"/>
            <a:ext cx="7673975" cy="1989775"/>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角度一：参与人行动的先后顺序</a:t>
            </a: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SzPct val="85000"/>
              <a:defRPr/>
            </a:pPr>
            <a:r>
              <a:rPr lang="zh-CN" altLang="en-US" sz="1100" b="0" kern="0" dirty="0">
                <a:solidFill>
                  <a:schemeClr val="tx2"/>
                </a:solidFill>
                <a:latin typeface="黑体" pitchFamily="2" charset="-122"/>
                <a:ea typeface="黑体" pitchFamily="2" charset="-122"/>
              </a:rPr>
              <a:t>       ● </a:t>
            </a:r>
            <a:r>
              <a:rPr lang="zh-CN" altLang="en-US" sz="1800" b="0" kern="0" dirty="0">
                <a:solidFill>
                  <a:schemeClr val="tx2"/>
                </a:solidFill>
                <a:latin typeface="黑体" pitchFamily="2" charset="-122"/>
                <a:ea typeface="黑体" pitchFamily="2" charset="-122"/>
              </a:rPr>
              <a:t>静态博弈</a:t>
            </a:r>
            <a:r>
              <a:rPr lang="en-US" altLang="zh-CN" sz="1800" b="0" kern="0" dirty="0">
                <a:solidFill>
                  <a:schemeClr val="tx2"/>
                </a:solidFill>
                <a:latin typeface="黑体" pitchFamily="2" charset="-122"/>
                <a:ea typeface="黑体" pitchFamily="2" charset="-122"/>
              </a:rPr>
              <a:t>        </a:t>
            </a:r>
            <a:r>
              <a:rPr lang="zh-CN" altLang="en-US" sz="1100" b="0" kern="0" dirty="0">
                <a:solidFill>
                  <a:srgbClr val="000000"/>
                </a:solidFill>
                <a:latin typeface="黑体" pitchFamily="2" charset="-122"/>
                <a:ea typeface="黑体" pitchFamily="2" charset="-122"/>
              </a:rPr>
              <a:t>● </a:t>
            </a:r>
            <a:r>
              <a:rPr lang="zh-CN" altLang="en-US" sz="1800" b="0" kern="0" dirty="0">
                <a:solidFill>
                  <a:schemeClr val="tx2"/>
                </a:solidFill>
                <a:latin typeface="黑体" pitchFamily="2" charset="-122"/>
                <a:ea typeface="黑体" pitchFamily="2" charset="-122"/>
              </a:rPr>
              <a:t>动态博弈</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角度二：参与人对有关其他参与人的特征，策略空间及收益函数的知识</a:t>
            </a: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zh-CN" altLang="en-US" sz="1100" b="0" kern="0" dirty="0">
                <a:solidFill>
                  <a:schemeClr val="tx2"/>
                </a:solidFill>
                <a:latin typeface="黑体" pitchFamily="2" charset="-122"/>
                <a:ea typeface="黑体" pitchFamily="2" charset="-122"/>
              </a:rPr>
              <a:t>       ● </a:t>
            </a:r>
            <a:r>
              <a:rPr lang="zh-CN" altLang="en-US" sz="1800" b="0" kern="0" dirty="0">
                <a:solidFill>
                  <a:schemeClr val="tx2"/>
                </a:solidFill>
                <a:latin typeface="黑体" pitchFamily="2" charset="-122"/>
                <a:ea typeface="黑体" pitchFamily="2" charset="-122"/>
              </a:rPr>
              <a:t>完全信息博弈    </a:t>
            </a:r>
            <a:r>
              <a:rPr lang="zh-CN" altLang="en-US" sz="1100" b="0" kern="0" dirty="0">
                <a:solidFill>
                  <a:srgbClr val="000000"/>
                </a:solidFill>
                <a:latin typeface="黑体" pitchFamily="2" charset="-122"/>
                <a:ea typeface="黑体" pitchFamily="2" charset="-122"/>
              </a:rPr>
              <a:t>● </a:t>
            </a:r>
            <a:r>
              <a:rPr lang="zh-CN" altLang="en-US" sz="1800" b="0" kern="0" dirty="0">
                <a:solidFill>
                  <a:schemeClr val="tx2"/>
                </a:solidFill>
                <a:latin typeface="黑体" pitchFamily="2" charset="-122"/>
                <a:ea typeface="黑体" pitchFamily="2" charset="-122"/>
              </a:rPr>
              <a:t>不</a:t>
            </a:r>
            <a:r>
              <a:rPr lang="zh-CN" altLang="zh-CN" sz="1800" b="0" kern="0" dirty="0">
                <a:solidFill>
                  <a:schemeClr val="tx2"/>
                </a:solidFill>
                <a:latin typeface="黑体" pitchFamily="2" charset="-122"/>
                <a:ea typeface="黑体" pitchFamily="2" charset="-122"/>
              </a:rPr>
              <a:t>完全信息博弈</a:t>
            </a:r>
            <a:endParaRPr lang="en-US" altLang="zh-CN" sz="18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104797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博弈决策概述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完全信息静态博弈：纳什均衡</a:t>
            </a:r>
          </a:p>
        </p:txBody>
      </p:sp>
      <p:sp>
        <p:nvSpPr>
          <p:cNvPr id="4" name="矩形 3"/>
          <p:cNvSpPr/>
          <p:nvPr/>
        </p:nvSpPr>
        <p:spPr>
          <a:xfrm>
            <a:off x="735980" y="1949221"/>
            <a:ext cx="7861610" cy="1323439"/>
          </a:xfrm>
          <a:prstGeom prst="rect">
            <a:avLst/>
          </a:prstGeom>
        </p:spPr>
        <p:txBody>
          <a:bodyPr wrap="square">
            <a:spAutoFit/>
          </a:bodyPr>
          <a:lstStyle/>
          <a:p>
            <a:r>
              <a:rPr lang="en-US" altLang="zh-CN" sz="2000" b="0" kern="0" dirty="0">
                <a:solidFill>
                  <a:schemeClr val="tx2"/>
                </a:solidFill>
                <a:latin typeface="黑体" pitchFamily="2" charset="-122"/>
                <a:ea typeface="黑体" pitchFamily="2" charset="-122"/>
              </a:rPr>
              <a:t>    </a:t>
            </a:r>
            <a:r>
              <a:rPr lang="zh-CN" altLang="zh-CN" sz="2000" b="0" kern="0" dirty="0">
                <a:solidFill>
                  <a:schemeClr val="tx2"/>
                </a:solidFill>
                <a:latin typeface="黑体" pitchFamily="2" charset="-122"/>
                <a:ea typeface="黑体" pitchFamily="2" charset="-122"/>
              </a:rPr>
              <a:t>纳什均衡</a:t>
            </a:r>
            <a:r>
              <a:rPr lang="zh-CN" altLang="en-US" sz="2000" b="0" kern="0" dirty="0">
                <a:solidFill>
                  <a:schemeClr val="tx2"/>
                </a:solidFill>
                <a:latin typeface="黑体" pitchFamily="2" charset="-122"/>
                <a:ea typeface="黑体" pitchFamily="2" charset="-122"/>
              </a:rPr>
              <a:t>（</a:t>
            </a:r>
            <a:r>
              <a:rPr lang="en-US" altLang="zh-CN" sz="2000" b="0" kern="0" dirty="0">
                <a:solidFill>
                  <a:schemeClr val="tx2"/>
                </a:solidFill>
                <a:latin typeface="黑体" pitchFamily="2" charset="-122"/>
                <a:ea typeface="黑体" pitchFamily="2" charset="-122"/>
              </a:rPr>
              <a:t>Nash Equilibrium, NE</a:t>
            </a:r>
            <a:r>
              <a:rPr lang="zh-CN" altLang="en-US" sz="2000" b="0" kern="0" dirty="0">
                <a:solidFill>
                  <a:schemeClr val="tx2"/>
                </a:solidFill>
                <a:latin typeface="黑体" pitchFamily="2" charset="-122"/>
                <a:ea typeface="黑体" pitchFamily="2" charset="-122"/>
              </a:rPr>
              <a:t>）是完全信息博弈的解的一般概念，它是对非常广泛的博弈问题给出的严格的结果。它指的是这样一种策略组合，这种策略组合由所有参与人最优策略组成。即在给定别人策略的情况下，没有参与者愿意打破这种均衡。</a:t>
            </a:r>
          </a:p>
        </p:txBody>
      </p:sp>
      <p:sp>
        <p:nvSpPr>
          <p:cNvPr id="23" name="矩形 22"/>
          <p:cNvSpPr/>
          <p:nvPr/>
        </p:nvSpPr>
        <p:spPr>
          <a:xfrm>
            <a:off x="735980" y="3685397"/>
            <a:ext cx="7861610" cy="400110"/>
          </a:xfrm>
          <a:prstGeom prst="rect">
            <a:avLst/>
          </a:prstGeom>
        </p:spPr>
        <p:txBody>
          <a:bodyPr wrap="square">
            <a:spAutoFit/>
          </a:bodyPr>
          <a:lstStyle/>
          <a:p>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囚徒困境：</a:t>
            </a:r>
          </a:p>
        </p:txBody>
      </p:sp>
      <p:graphicFrame>
        <p:nvGraphicFramePr>
          <p:cNvPr id="25" name="表格 24"/>
          <p:cNvGraphicFramePr>
            <a:graphicFrameLocks noGrp="1"/>
          </p:cNvGraphicFramePr>
          <p:nvPr>
            <p:extLst>
              <p:ext uri="{D42A27DB-BD31-4B8C-83A1-F6EECF244321}">
                <p14:modId xmlns:p14="http://schemas.microsoft.com/office/powerpoint/2010/main" val="2198201304"/>
              </p:ext>
            </p:extLst>
          </p:nvPr>
        </p:nvGraphicFramePr>
        <p:xfrm>
          <a:off x="1573308" y="4337559"/>
          <a:ext cx="6077416" cy="1585252"/>
        </p:xfrm>
        <a:graphic>
          <a:graphicData uri="http://schemas.openxmlformats.org/drawingml/2006/table">
            <a:tbl>
              <a:tblPr firstRow="1" bandRow="1">
                <a:tableStyleId>{5C22544A-7EE6-4342-B048-85BDC9FD1C3A}</a:tableStyleId>
              </a:tblPr>
              <a:tblGrid>
                <a:gridCol w="1298008">
                  <a:extLst>
                    <a:ext uri="{9D8B030D-6E8A-4147-A177-3AD203B41FA5}">
                      <a16:colId xmlns:a16="http://schemas.microsoft.com/office/drawing/2014/main" val="20000"/>
                    </a:ext>
                  </a:extLst>
                </a:gridCol>
                <a:gridCol w="1593136">
                  <a:extLst>
                    <a:ext uri="{9D8B030D-6E8A-4147-A177-3AD203B41FA5}">
                      <a16:colId xmlns:a16="http://schemas.microsoft.com/office/drawing/2014/main" val="20001"/>
                    </a:ext>
                  </a:extLst>
                </a:gridCol>
                <a:gridCol w="1593136">
                  <a:extLst>
                    <a:ext uri="{9D8B030D-6E8A-4147-A177-3AD203B41FA5}">
                      <a16:colId xmlns:a16="http://schemas.microsoft.com/office/drawing/2014/main" val="20002"/>
                    </a:ext>
                  </a:extLst>
                </a:gridCol>
                <a:gridCol w="1593136">
                  <a:extLst>
                    <a:ext uri="{9D8B030D-6E8A-4147-A177-3AD203B41FA5}">
                      <a16:colId xmlns:a16="http://schemas.microsoft.com/office/drawing/2014/main" val="20003"/>
                    </a:ext>
                  </a:extLst>
                </a:gridCol>
              </a:tblGrid>
              <a:tr h="391743">
                <a:tc rowSpan="2" gridSpan="2">
                  <a:txBody>
                    <a:bodyPr/>
                    <a:lstStyle/>
                    <a:p>
                      <a:pPr algn="ctr"/>
                      <a:endParaRPr lang="zh-CN" altLang="en-US" dirty="0"/>
                    </a:p>
                  </a:txBody>
                  <a:tcPr marL="91459" marR="91459" marT="45714" marB="45714">
                    <a:solidFill>
                      <a:schemeClr val="bg1">
                        <a:lumMod val="85000"/>
                      </a:schemeClr>
                    </a:solidFill>
                  </a:tcPr>
                </a:tc>
                <a:tc rowSpan="2" hMerge="1">
                  <a:txBody>
                    <a:bodyPr/>
                    <a:lstStyle/>
                    <a:p>
                      <a:endParaRPr lang="zh-CN" altLang="en-US" dirty="0"/>
                    </a:p>
                  </a:txBody>
                  <a:tcPr marL="91459" marR="91459" marT="45714" marB="45714">
                    <a:solidFill>
                      <a:schemeClr val="bg1">
                        <a:lumMod val="85000"/>
                      </a:schemeClr>
                    </a:solidFill>
                  </a:tcPr>
                </a:tc>
                <a:tc gridSpan="2">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囚徒</a:t>
                      </a:r>
                      <a:r>
                        <a:rPr lang="en-US" altLang="zh-CN" sz="1600" b="1" kern="1200" dirty="0">
                          <a:solidFill>
                            <a:schemeClr val="tx2"/>
                          </a:solidFill>
                          <a:latin typeface="黑体" pitchFamily="49" charset="-122"/>
                          <a:ea typeface="黑体" pitchFamily="49" charset="-122"/>
                          <a:cs typeface="+mn-cs"/>
                        </a:rPr>
                        <a:t>B</a:t>
                      </a:r>
                      <a:endParaRPr lang="zh-CN" altLang="en-US" sz="1600" b="1" kern="1200" dirty="0">
                        <a:solidFill>
                          <a:schemeClr val="tx2"/>
                        </a:solidFill>
                        <a:latin typeface="黑体" pitchFamily="49" charset="-122"/>
                        <a:ea typeface="黑体" pitchFamily="49" charset="-122"/>
                        <a:cs typeface="+mn-cs"/>
                      </a:endParaRPr>
                    </a:p>
                  </a:txBody>
                  <a:tcPr marL="91459" marR="91459" marT="45714" marB="45714">
                    <a:solidFill>
                      <a:schemeClr val="bg1">
                        <a:lumMod val="85000"/>
                      </a:schemeClr>
                    </a:solidFill>
                  </a:tcPr>
                </a:tc>
                <a:tc hMerge="1">
                  <a:txBody>
                    <a:bodyPr/>
                    <a:lstStyle/>
                    <a:p>
                      <a:pPr marL="0" algn="ctr" defTabSz="914400" rtl="0" eaLnBrk="1" fontAlgn="ctr" latinLnBrk="0" hangingPunct="1"/>
                      <a:endParaRPr lang="zh-CN" altLang="en-US" sz="1600" b="1" kern="1200" dirty="0">
                        <a:solidFill>
                          <a:schemeClr val="tx2"/>
                        </a:solidFill>
                        <a:latin typeface="黑体" pitchFamily="49" charset="-122"/>
                        <a:ea typeface="黑体" pitchFamily="49" charset="-122"/>
                        <a:cs typeface="+mn-cs"/>
                      </a:endParaRPr>
                    </a:p>
                  </a:txBody>
                  <a:tcPr marL="91459" marR="91459" marT="45714" marB="45714">
                    <a:solidFill>
                      <a:schemeClr val="bg1">
                        <a:lumMod val="85000"/>
                      </a:schemeClr>
                    </a:solidFill>
                  </a:tcPr>
                </a:tc>
                <a:extLst>
                  <a:ext uri="{0D108BD9-81ED-4DB2-BD59-A6C34878D82A}">
                    <a16:rowId xmlns:a16="http://schemas.microsoft.com/office/drawing/2014/main" val="10000"/>
                  </a:ext>
                </a:extLst>
              </a:tr>
              <a:tr h="391743">
                <a:tc gridSpan="2" vMerge="1">
                  <a:txBody>
                    <a:bodyPr/>
                    <a:lstStyle/>
                    <a:p>
                      <a:endParaRPr lang="zh-CN" altLang="en-US"/>
                    </a:p>
                  </a:txBody>
                  <a:tcPr marL="91459" marR="91459" marT="45714" marB="45714">
                    <a:solidFill>
                      <a:schemeClr val="bg1">
                        <a:lumMod val="85000"/>
                      </a:schemeClr>
                    </a:solidFill>
                  </a:tcPr>
                </a:tc>
                <a:tc hMerge="1" vMerge="1">
                  <a:txBody>
                    <a:bodyPr/>
                    <a:lstStyle/>
                    <a:p>
                      <a:endParaRPr lang="zh-CN" altLang="en-US" dirty="0"/>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kern="1200" dirty="0">
                          <a:solidFill>
                            <a:schemeClr val="tx2"/>
                          </a:solidFill>
                          <a:latin typeface="黑体" pitchFamily="49" charset="-122"/>
                          <a:ea typeface="黑体" pitchFamily="49" charset="-122"/>
                          <a:cs typeface="+mn-cs"/>
                        </a:rPr>
                        <a:t>坦白</a:t>
                      </a: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600" b="1" kern="1200" dirty="0">
                          <a:solidFill>
                            <a:schemeClr val="tx2"/>
                          </a:solidFill>
                          <a:latin typeface="黑体" pitchFamily="49" charset="-122"/>
                          <a:ea typeface="黑体" pitchFamily="49" charset="-122"/>
                          <a:cs typeface="+mn-cs"/>
                        </a:rPr>
                        <a:t>抵赖</a:t>
                      </a:r>
                    </a:p>
                  </a:txBody>
                  <a:tcPr marL="91459" marR="91459" marT="45714" marB="45714">
                    <a:solidFill>
                      <a:schemeClr val="bg1">
                        <a:lumMod val="85000"/>
                      </a:schemeClr>
                    </a:solidFill>
                  </a:tcPr>
                </a:tc>
                <a:extLst>
                  <a:ext uri="{0D108BD9-81ED-4DB2-BD59-A6C34878D82A}">
                    <a16:rowId xmlns:a16="http://schemas.microsoft.com/office/drawing/2014/main" val="10001"/>
                  </a:ext>
                </a:extLst>
              </a:tr>
              <a:tr h="400883">
                <a:tc rowSpan="2">
                  <a:txBody>
                    <a:bodyPr/>
                    <a:lstStyle/>
                    <a:p>
                      <a:pPr marL="0" algn="ctr" defTabSz="914400" rtl="0" eaLnBrk="1" fontAlgn="ctr" latinLnBrk="0" hangingPunct="1"/>
                      <a:endParaRPr lang="en-US" altLang="zh-CN" sz="1600" b="1" kern="1200" dirty="0">
                        <a:solidFill>
                          <a:schemeClr val="tx2"/>
                        </a:solidFill>
                        <a:latin typeface="黑体" pitchFamily="49" charset="-122"/>
                        <a:ea typeface="黑体" pitchFamily="49" charset="-122"/>
                        <a:cs typeface="+mn-cs"/>
                      </a:endParaRPr>
                    </a:p>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囚徒</a:t>
                      </a:r>
                      <a:r>
                        <a:rPr lang="en-US" altLang="zh-CN" sz="1600" b="1" kern="1200" dirty="0">
                          <a:solidFill>
                            <a:schemeClr val="tx2"/>
                          </a:solidFill>
                          <a:latin typeface="黑体" pitchFamily="49" charset="-122"/>
                          <a:ea typeface="黑体" pitchFamily="49" charset="-122"/>
                          <a:cs typeface="+mn-cs"/>
                        </a:rPr>
                        <a:t>A</a:t>
                      </a:r>
                      <a:endParaRPr lang="zh-CN" altLang="en-US" sz="1600" b="1" kern="1200" dirty="0">
                        <a:solidFill>
                          <a:schemeClr val="tx2"/>
                        </a:solidFill>
                        <a:latin typeface="黑体" pitchFamily="49" charset="-122"/>
                        <a:ea typeface="黑体" pitchFamily="49" charset="-122"/>
                        <a:cs typeface="+mn-cs"/>
                      </a:endParaRP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坦白</a:t>
                      </a: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b="1" dirty="0">
                          <a:solidFill>
                            <a:schemeClr val="tx2"/>
                          </a:solidFill>
                          <a:latin typeface="楷体" pitchFamily="49" charset="-122"/>
                          <a:ea typeface="楷体" pitchFamily="49" charset="-122"/>
                        </a:rPr>
                        <a:t>-8</a:t>
                      </a:r>
                      <a:r>
                        <a:rPr lang="zh-CN" altLang="en-US" sz="1600" b="1" dirty="0">
                          <a:solidFill>
                            <a:schemeClr val="tx2"/>
                          </a:solidFill>
                          <a:latin typeface="楷体" pitchFamily="49" charset="-122"/>
                          <a:ea typeface="楷体" pitchFamily="49" charset="-122"/>
                        </a:rPr>
                        <a:t>，</a:t>
                      </a:r>
                      <a:r>
                        <a:rPr lang="en-US" altLang="zh-CN" sz="1600" b="1" dirty="0">
                          <a:solidFill>
                            <a:schemeClr val="tx2"/>
                          </a:solidFill>
                          <a:latin typeface="楷体" pitchFamily="49" charset="-122"/>
                          <a:ea typeface="楷体" pitchFamily="49" charset="-122"/>
                        </a:rPr>
                        <a:t>-8</a:t>
                      </a:r>
                      <a:endParaRPr lang="zh-CN" altLang="en-US" sz="1600" b="1" dirty="0">
                        <a:solidFill>
                          <a:schemeClr val="tx2"/>
                        </a:solidFill>
                        <a:latin typeface="楷体" pitchFamily="49" charset="-122"/>
                        <a:ea typeface="楷体" pitchFamily="49" charset="-122"/>
                      </a:endParaRP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b="1" dirty="0">
                          <a:solidFill>
                            <a:schemeClr val="tx2"/>
                          </a:solidFill>
                          <a:latin typeface="楷体" pitchFamily="49" charset="-122"/>
                          <a:ea typeface="楷体" pitchFamily="49" charset="-122"/>
                        </a:rPr>
                        <a:t>0</a:t>
                      </a:r>
                      <a:r>
                        <a:rPr lang="zh-CN" altLang="en-US" sz="1600" b="1" dirty="0">
                          <a:solidFill>
                            <a:schemeClr val="tx2"/>
                          </a:solidFill>
                          <a:latin typeface="楷体" pitchFamily="49" charset="-122"/>
                          <a:ea typeface="楷体" pitchFamily="49" charset="-122"/>
                        </a:rPr>
                        <a:t>，</a:t>
                      </a:r>
                      <a:r>
                        <a:rPr lang="en-US" altLang="zh-CN" sz="1600" b="1" dirty="0">
                          <a:solidFill>
                            <a:schemeClr val="tx2"/>
                          </a:solidFill>
                          <a:latin typeface="楷体" pitchFamily="49" charset="-122"/>
                          <a:ea typeface="楷体" pitchFamily="49" charset="-122"/>
                        </a:rPr>
                        <a:t>-10</a:t>
                      </a:r>
                      <a:endParaRPr lang="zh-CN" altLang="en-US" sz="1600" b="1" dirty="0">
                        <a:solidFill>
                          <a:schemeClr val="tx2"/>
                        </a:solidFill>
                        <a:latin typeface="楷体" pitchFamily="49" charset="-122"/>
                        <a:ea typeface="楷体" pitchFamily="49" charset="-122"/>
                      </a:endParaRPr>
                    </a:p>
                  </a:txBody>
                  <a:tcPr marL="91459" marR="91459" marT="45714" marB="45714">
                    <a:solidFill>
                      <a:schemeClr val="bg1">
                        <a:lumMod val="85000"/>
                      </a:schemeClr>
                    </a:solidFill>
                  </a:tcPr>
                </a:tc>
                <a:extLst>
                  <a:ext uri="{0D108BD9-81ED-4DB2-BD59-A6C34878D82A}">
                    <a16:rowId xmlns:a16="http://schemas.microsoft.com/office/drawing/2014/main" val="10002"/>
                  </a:ext>
                </a:extLst>
              </a:tr>
              <a:tr h="400883">
                <a:tc vMerge="1">
                  <a:txBody>
                    <a:bodyPr/>
                    <a:lstStyle/>
                    <a:p>
                      <a:endParaRPr lang="zh-CN" altLang="en-US" dirty="0"/>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抵赖</a:t>
                      </a: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b="1" dirty="0">
                          <a:solidFill>
                            <a:schemeClr val="tx2"/>
                          </a:solidFill>
                          <a:latin typeface="楷体" pitchFamily="49" charset="-122"/>
                          <a:ea typeface="楷体" pitchFamily="49" charset="-122"/>
                        </a:rPr>
                        <a:t>-10,0</a:t>
                      </a:r>
                      <a:endParaRPr lang="zh-CN" altLang="en-US" sz="1600" b="1" dirty="0">
                        <a:solidFill>
                          <a:schemeClr val="tx2"/>
                        </a:solidFill>
                        <a:latin typeface="楷体" pitchFamily="49" charset="-122"/>
                        <a:ea typeface="楷体" pitchFamily="49" charset="-122"/>
                      </a:endParaRPr>
                    </a:p>
                  </a:txBody>
                  <a:tcPr marL="91459" marR="91459" marT="45714" marB="45714">
                    <a:solidFill>
                      <a:schemeClr val="bg1">
                        <a:lumMod val="8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600" b="1" dirty="0">
                          <a:solidFill>
                            <a:schemeClr val="tx2"/>
                          </a:solidFill>
                          <a:latin typeface="楷体" pitchFamily="49" charset="-122"/>
                          <a:ea typeface="楷体" pitchFamily="49" charset="-122"/>
                        </a:rPr>
                        <a:t>-1</a:t>
                      </a:r>
                      <a:r>
                        <a:rPr lang="zh-CN" altLang="en-US" sz="1600" b="1" dirty="0">
                          <a:solidFill>
                            <a:schemeClr val="tx2"/>
                          </a:solidFill>
                          <a:latin typeface="楷体" pitchFamily="49" charset="-122"/>
                          <a:ea typeface="楷体" pitchFamily="49" charset="-122"/>
                        </a:rPr>
                        <a:t>，</a:t>
                      </a:r>
                      <a:r>
                        <a:rPr lang="en-US" altLang="zh-CN" sz="1600" b="1" dirty="0">
                          <a:solidFill>
                            <a:schemeClr val="tx2"/>
                          </a:solidFill>
                          <a:latin typeface="楷体" pitchFamily="49" charset="-122"/>
                          <a:ea typeface="楷体" pitchFamily="49" charset="-122"/>
                        </a:rPr>
                        <a:t>-1</a:t>
                      </a:r>
                      <a:endParaRPr lang="zh-CN" altLang="en-US" sz="1600" b="1" dirty="0">
                        <a:solidFill>
                          <a:schemeClr val="tx2"/>
                        </a:solidFill>
                        <a:latin typeface="楷体" pitchFamily="49" charset="-122"/>
                        <a:ea typeface="楷体" pitchFamily="49" charset="-122"/>
                      </a:endParaRPr>
                    </a:p>
                  </a:txBody>
                  <a:tcPr marL="91459" marR="91459" marT="45714" marB="45714">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3983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博弈决策概述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博弈论</a:t>
            </a:r>
            <a:endParaRPr lang="en-US" altLang="zh-CN" sz="800" kern="0" dirty="0">
              <a:solidFill>
                <a:srgbClr val="FF0000"/>
              </a:solidFill>
              <a:latin typeface="黑体" pitchFamily="2" charset="-122"/>
              <a:ea typeface="黑体" pitchFamily="2" charset="-122"/>
            </a:endParaRPr>
          </a:p>
        </p:txBody>
      </p:sp>
      <p:sp>
        <p:nvSpPr>
          <p:cNvPr id="6" name="矩形 1"/>
          <p:cNvSpPr>
            <a:spLocks noChangeArrowheads="1"/>
          </p:cNvSpPr>
          <p:nvPr/>
        </p:nvSpPr>
        <p:spPr bwMode="auto">
          <a:xfrm>
            <a:off x="232976" y="1565126"/>
            <a:ext cx="7800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纳什均衡的求解</a:t>
            </a:r>
          </a:p>
        </p:txBody>
      </p:sp>
      <mc:AlternateContent xmlns:mc="http://schemas.openxmlformats.org/markup-compatibility/2006" xmlns:a14="http://schemas.microsoft.com/office/drawing/2010/main">
        <mc:Choice Requires="a14">
          <p:sp>
            <p:nvSpPr>
              <p:cNvPr id="4" name="矩形 3"/>
              <p:cNvSpPr/>
              <p:nvPr/>
            </p:nvSpPr>
            <p:spPr>
              <a:xfrm>
                <a:off x="579863" y="2273012"/>
                <a:ext cx="8564137" cy="1015856"/>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    在包括</a:t>
                </a:r>
                <a:r>
                  <a:rPr lang="en-US" altLang="zh-CN" sz="2000" b="0" kern="0" dirty="0">
                    <a:solidFill>
                      <a:schemeClr val="tx2"/>
                    </a:solidFill>
                    <a:latin typeface="黑体" pitchFamily="2" charset="-122"/>
                    <a:ea typeface="黑体" pitchFamily="2" charset="-122"/>
                  </a:rPr>
                  <a:t>n</a:t>
                </a:r>
                <a:r>
                  <a:rPr lang="zh-CN" altLang="en-US" sz="2000" b="0" kern="0" dirty="0">
                    <a:solidFill>
                      <a:schemeClr val="tx2"/>
                    </a:solidFill>
                    <a:latin typeface="黑体" pitchFamily="2" charset="-122"/>
                    <a:ea typeface="黑体" pitchFamily="2" charset="-122"/>
                  </a:rPr>
                  <a:t>个参与者的标准式博弈中，如果对每一个参与者</a:t>
                </a:r>
                <a14:m>
                  <m:oMath xmlns:m="http://schemas.openxmlformats.org/officeDocument/2006/math">
                    <m:r>
                      <a:rPr lang="en-US" altLang="zh-CN" sz="2000" b="0" i="1" kern="0" smtClean="0">
                        <a:solidFill>
                          <a:schemeClr val="tx2"/>
                        </a:solidFill>
                        <a:latin typeface="Cambria Math" panose="02040503050406030204" pitchFamily="18" charset="0"/>
                        <a:ea typeface="黑体" pitchFamily="2" charset="-122"/>
                      </a:rPr>
                      <m:t>𝑖</m:t>
                    </m:r>
                    <m:r>
                      <a:rPr lang="en-US" altLang="zh-CN" sz="2000" b="0" i="1" kern="0" smtClean="0">
                        <a:solidFill>
                          <a:schemeClr val="tx2"/>
                        </a:solidFill>
                        <a:latin typeface="Cambria Math" panose="02040503050406030204" pitchFamily="18" charset="0"/>
                        <a:ea typeface="黑体" pitchFamily="2" charset="-122"/>
                      </a:rPr>
                      <m:t>,</m:t>
                    </m:r>
                    <m:r>
                      <a:rPr lang="en-US" altLang="zh-CN" sz="2000" b="0" i="1" kern="0" smtClean="0">
                        <a:solidFill>
                          <a:schemeClr val="tx2"/>
                        </a:solidFill>
                        <a:latin typeface="Cambria Math" panose="02040503050406030204" pitchFamily="18" charset="0"/>
                        <a:ea typeface="黑体" pitchFamily="2" charset="-122"/>
                      </a:rPr>
                      <m:t>𝑖</m:t>
                    </m:r>
                    <m:r>
                      <a:rPr lang="en-US" altLang="zh-CN" sz="2000" b="0" i="1" kern="0" smtClean="0">
                        <a:solidFill>
                          <a:schemeClr val="tx2"/>
                        </a:solidFill>
                        <a:latin typeface="Cambria Math" panose="02040503050406030204" pitchFamily="18" charset="0"/>
                        <a:ea typeface="黑体" pitchFamily="2" charset="-122"/>
                      </a:rPr>
                      <m:t>=1,2,…,</m:t>
                    </m:r>
                    <m:r>
                      <a:rPr lang="en-US" altLang="zh-CN" sz="2000" b="0" i="1" kern="0" smtClean="0">
                        <a:solidFill>
                          <a:schemeClr val="tx2"/>
                        </a:solidFill>
                        <a:latin typeface="Cambria Math" panose="02040503050406030204" pitchFamily="18" charset="0"/>
                        <a:ea typeface="黑体" pitchFamily="2" charset="-122"/>
                      </a:rPr>
                      <m:t>𝑛</m:t>
                    </m:r>
                  </m:oMath>
                </a14:m>
                <a:r>
                  <a:rPr lang="en-US" altLang="zh-CN" sz="2000" b="0" kern="0" dirty="0">
                    <a:solidFill>
                      <a:schemeClr val="tx2"/>
                    </a:solidFill>
                    <a:latin typeface="黑体" pitchFamily="2" charset="-122"/>
                    <a:ea typeface="黑体" pitchFamily="2" charset="-122"/>
                  </a:rPr>
                  <a:t>,</a:t>
                </a:r>
              </a:p>
              <a:p>
                <a14:m>
                  <m:oMath xmlns:m="http://schemas.openxmlformats.org/officeDocument/2006/math">
                    <m:sSubSup>
                      <m:sSubSupPr>
                        <m:ctrlPr>
                          <a:rPr lang="en-US" altLang="zh-CN" sz="2000" b="0" i="1" kern="0" dirty="0" smtClean="0">
                            <a:solidFill>
                              <a:schemeClr val="tx2"/>
                            </a:solidFill>
                            <a:latin typeface="Cambria Math" panose="02040503050406030204" pitchFamily="18" charset="0"/>
                            <a:ea typeface="黑体" pitchFamily="2" charset="-122"/>
                          </a:rPr>
                        </m:ctrlPr>
                      </m:sSubSupPr>
                      <m:e>
                        <m:r>
                          <a:rPr lang="en-US" altLang="zh-CN" sz="2000" b="0" i="1" kern="0" dirty="0" smtClean="0">
                            <a:solidFill>
                              <a:schemeClr val="tx2"/>
                            </a:solidFill>
                            <a:latin typeface="Cambria Math" panose="02040503050406030204" pitchFamily="18" charset="0"/>
                            <a:ea typeface="黑体" pitchFamily="2" charset="-122"/>
                          </a:rPr>
                          <m:t>𝑠</m:t>
                        </m:r>
                      </m:e>
                      <m:sub>
                        <m:r>
                          <a:rPr lang="en-US" altLang="zh-CN" sz="2000" b="0" i="1" kern="0" dirty="0" smtClean="0">
                            <a:solidFill>
                              <a:schemeClr val="tx2"/>
                            </a:solidFill>
                            <a:latin typeface="Cambria Math" panose="02040503050406030204" pitchFamily="18" charset="0"/>
                            <a:ea typeface="黑体" pitchFamily="2" charset="-122"/>
                          </a:rPr>
                          <m:t>𝑖</m:t>
                        </m:r>
                      </m:sub>
                      <m:sup>
                        <m:r>
                          <a:rPr lang="en-US" altLang="zh-CN" sz="2000" b="0" i="1" kern="0" dirty="0" smtClean="0">
                            <a:solidFill>
                              <a:schemeClr val="tx2"/>
                            </a:solidFill>
                            <a:latin typeface="Cambria Math" panose="02040503050406030204" pitchFamily="18" charset="0"/>
                            <a:ea typeface="黑体" pitchFamily="2" charset="-122"/>
                          </a:rPr>
                          <m:t>∗</m:t>
                        </m:r>
                      </m:sup>
                    </m:sSubSup>
                    <m:r>
                      <a:rPr lang="zh-CN" altLang="en-US" sz="2000" b="0" i="1" kern="0" dirty="0">
                        <a:solidFill>
                          <a:schemeClr val="tx2"/>
                        </a:solidFill>
                        <a:latin typeface="Cambria Math" panose="02040503050406030204" pitchFamily="18" charset="0"/>
                        <a:ea typeface="黑体" pitchFamily="2" charset="-122"/>
                      </a:rPr>
                      <m:t>是</m:t>
                    </m:r>
                  </m:oMath>
                </a14:m>
                <a:r>
                  <a:rPr lang="zh-CN" altLang="en-US" sz="2000" b="0" kern="0" dirty="0">
                    <a:solidFill>
                      <a:schemeClr val="tx2"/>
                    </a:solidFill>
                    <a:latin typeface="黑体" pitchFamily="2" charset="-122"/>
                    <a:ea typeface="黑体" pitchFamily="2" charset="-122"/>
                  </a:rPr>
                  <a:t>参与者</a:t>
                </a:r>
                <a14:m>
                  <m:oMath xmlns:m="http://schemas.openxmlformats.org/officeDocument/2006/math">
                    <m:r>
                      <a:rPr lang="en-US" altLang="zh-CN" sz="2000" b="0" i="1" kern="0">
                        <a:solidFill>
                          <a:schemeClr val="tx2"/>
                        </a:solidFill>
                        <a:latin typeface="Cambria Math" panose="02040503050406030204" pitchFamily="18" charset="0"/>
                        <a:ea typeface="黑体" pitchFamily="2" charset="-122"/>
                      </a:rPr>
                      <m:t>𝑖</m:t>
                    </m:r>
                    <m:r>
                      <a:rPr lang="zh-CN" altLang="en-US" sz="2000" b="0" i="1" kern="0" smtClean="0">
                        <a:solidFill>
                          <a:schemeClr val="tx2"/>
                        </a:solidFill>
                        <a:latin typeface="Cambria Math" panose="02040503050406030204" pitchFamily="18" charset="0"/>
                        <a:ea typeface="黑体" pitchFamily="2" charset="-122"/>
                      </a:rPr>
                      <m:t>针对</m:t>
                    </m:r>
                  </m:oMath>
                </a14:m>
                <a:r>
                  <a:rPr lang="zh-CN" altLang="en-US" sz="2000" b="0" kern="0" dirty="0">
                    <a:solidFill>
                      <a:schemeClr val="tx2"/>
                    </a:solidFill>
                    <a:latin typeface="黑体" pitchFamily="2" charset="-122"/>
                    <a:ea typeface="黑体" pitchFamily="2" charset="-122"/>
                  </a:rPr>
                  <a:t>其他</a:t>
                </a:r>
                <a:r>
                  <a:rPr lang="en-US" altLang="zh-CN" sz="2000" b="0" kern="0" dirty="0">
                    <a:solidFill>
                      <a:schemeClr val="tx2"/>
                    </a:solidFill>
                    <a:latin typeface="黑体" pitchFamily="2" charset="-122"/>
                    <a:ea typeface="黑体" pitchFamily="2" charset="-122"/>
                  </a:rPr>
                  <a:t>n-1</a:t>
                </a:r>
                <a:r>
                  <a:rPr lang="zh-CN" altLang="en-US" sz="2000" b="0" kern="0" dirty="0">
                    <a:solidFill>
                      <a:schemeClr val="tx2"/>
                    </a:solidFill>
                    <a:latin typeface="黑体" pitchFamily="2" charset="-122"/>
                    <a:ea typeface="黑体" pitchFamily="2" charset="-122"/>
                  </a:rPr>
                  <a:t>个参与者所选策略</a:t>
                </a:r>
                <a14:m>
                  <m:oMath xmlns:m="http://schemas.openxmlformats.org/officeDocument/2006/math">
                    <m:d>
                      <m:dPr>
                        <m:begChr m:val="{"/>
                        <m:endChr m:val="}"/>
                        <m:ctrlPr>
                          <a:rPr lang="en-US" altLang="zh-CN" sz="2000" b="0" i="1" kern="0" smtClean="0">
                            <a:solidFill>
                              <a:schemeClr val="tx2"/>
                            </a:solidFill>
                            <a:latin typeface="Cambria Math" panose="02040503050406030204" pitchFamily="18" charset="0"/>
                            <a:ea typeface="黑体" pitchFamily="2" charset="-122"/>
                          </a:rPr>
                        </m:ctrlPr>
                      </m:dPr>
                      <m:e>
                        <m:sSubSup>
                          <m:sSubSupPr>
                            <m:ctrlPr>
                              <a:rPr lang="en-US" altLang="zh-CN" sz="2000" b="0" i="1" kern="0" smtClean="0">
                                <a:solidFill>
                                  <a:schemeClr val="tx2"/>
                                </a:solidFill>
                                <a:latin typeface="Cambria Math" panose="02040503050406030204" pitchFamily="18" charset="0"/>
                                <a:ea typeface="黑体" pitchFamily="2" charset="-122"/>
                              </a:rPr>
                            </m:ctrlPr>
                          </m:sSubSupPr>
                          <m:e>
                            <m:r>
                              <a:rPr lang="en-US" altLang="zh-CN" sz="2000" b="0" i="1" kern="0" smtClea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1</m:t>
                            </m:r>
                          </m:sub>
                          <m:sup>
                            <m:r>
                              <a:rPr lang="en-US" altLang="zh-CN" sz="2000" b="0" i="1" kern="0" smtClean="0">
                                <a:solidFill>
                                  <a:schemeClr val="tx2"/>
                                </a:solidFill>
                                <a:latin typeface="Cambria Math" panose="02040503050406030204" pitchFamily="18" charset="0"/>
                                <a:ea typeface="黑体" pitchFamily="2" charset="-122"/>
                              </a:rPr>
                              <m:t>∗</m:t>
                            </m:r>
                          </m:sup>
                        </m:sSubSup>
                        <m:r>
                          <a:rPr lang="en-US" altLang="zh-CN" sz="2000" b="0" i="1" kern="0" smtClea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2</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smtClea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𝑖</m:t>
                            </m:r>
                            <m:r>
                              <a:rPr lang="en-US" altLang="zh-CN" sz="2000" b="0" i="1" kern="0" smtClea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smtClea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𝑖</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smtClea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𝑖</m:t>
                            </m:r>
                            <m:r>
                              <a:rPr lang="en-US" altLang="zh-CN" sz="2000" b="0" i="1" kern="0" smtClea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smtClea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𝑛</m:t>
                            </m:r>
                          </m:sub>
                          <m:sup>
                            <m:r>
                              <a:rPr lang="en-US" altLang="zh-CN" sz="2000" b="0" i="1" kern="0">
                                <a:solidFill>
                                  <a:schemeClr val="tx2"/>
                                </a:solidFill>
                                <a:latin typeface="Cambria Math" panose="02040503050406030204" pitchFamily="18" charset="0"/>
                                <a:ea typeface="黑体" pitchFamily="2" charset="-122"/>
                              </a:rPr>
                              <m:t>∗</m:t>
                            </m:r>
                          </m:sup>
                        </m:sSubSup>
                      </m:e>
                    </m:d>
                  </m:oMath>
                </a14:m>
                <a:r>
                  <a:rPr lang="zh-CN" altLang="en-US" sz="2000" b="0" kern="0" dirty="0">
                    <a:solidFill>
                      <a:schemeClr val="tx2"/>
                    </a:solidFill>
                    <a:latin typeface="黑体" pitchFamily="2" charset="-122"/>
                    <a:ea typeface="黑体" pitchFamily="2" charset="-122"/>
                  </a:rPr>
                  <a:t>的最优反应策略，即</a:t>
                </a:r>
              </a:p>
            </p:txBody>
          </p:sp>
        </mc:Choice>
        <mc:Fallback xmlns="">
          <p:sp>
            <p:nvSpPr>
              <p:cNvPr id="4" name="矩形 3"/>
              <p:cNvSpPr>
                <a:spLocks noRot="1" noChangeAspect="1" noMove="1" noResize="1" noEditPoints="1" noAdjustHandles="1" noChangeArrowheads="1" noChangeShapeType="1" noTextEdit="1"/>
              </p:cNvSpPr>
              <p:nvPr/>
            </p:nvSpPr>
            <p:spPr>
              <a:xfrm>
                <a:off x="579863" y="2273012"/>
                <a:ext cx="8564137" cy="1015856"/>
              </a:xfrm>
              <a:prstGeom prst="rect">
                <a:avLst/>
              </a:prstGeom>
              <a:blipFill rotWithShape="0">
                <a:blip r:embed="rId3"/>
                <a:stretch>
                  <a:fillRect l="-712" t="-4790" r="-641"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95964" y="4198353"/>
                <a:ext cx="7861610" cy="400110"/>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对所有参与者</a:t>
                </a:r>
                <a14:m>
                  <m:oMath xmlns:m="http://schemas.openxmlformats.org/officeDocument/2006/math">
                    <m:r>
                      <a:rPr lang="en-US" altLang="zh-CN" sz="2000" b="0" i="1" kern="0">
                        <a:solidFill>
                          <a:schemeClr val="tx2"/>
                        </a:solidFill>
                        <a:latin typeface="Cambria Math" panose="02040503050406030204" pitchFamily="18" charset="0"/>
                        <a:ea typeface="黑体" pitchFamily="2" charset="-122"/>
                      </a:rPr>
                      <m:t>𝑖</m:t>
                    </m:r>
                  </m:oMath>
                </a14:m>
                <a:r>
                  <a:rPr lang="zh-CN" altLang="en-US" sz="2000" b="0" kern="0" dirty="0">
                    <a:solidFill>
                      <a:schemeClr val="tx2"/>
                    </a:solidFill>
                    <a:latin typeface="黑体" pitchFamily="2" charset="-122"/>
                    <a:ea typeface="黑体" pitchFamily="2" charset="-122"/>
                  </a:rPr>
                  <a:t>的其他策略</a:t>
                </a:r>
                <a14:m>
                  <m:oMath xmlns:m="http://schemas.openxmlformats.org/officeDocument/2006/math">
                    <m:sSub>
                      <m:sSubPr>
                        <m:ctrlPr>
                          <a:rPr lang="en-US" altLang="zh-CN" sz="2000" b="0" i="1" kern="0" smtClean="0">
                            <a:solidFill>
                              <a:schemeClr val="tx2"/>
                            </a:solidFill>
                            <a:latin typeface="Cambria Math" panose="02040503050406030204" pitchFamily="18" charset="0"/>
                            <a:ea typeface="黑体" pitchFamily="2" charset="-122"/>
                          </a:rPr>
                        </m:ctrlPr>
                      </m:sSubPr>
                      <m:e>
                        <m:r>
                          <a:rPr lang="en-US" altLang="zh-CN" sz="2000" b="0" i="1" kern="0" smtClean="0">
                            <a:solidFill>
                              <a:schemeClr val="tx2"/>
                            </a:solidFill>
                            <a:latin typeface="Cambria Math" panose="02040503050406030204" pitchFamily="18" charset="0"/>
                            <a:ea typeface="黑体" pitchFamily="2" charset="-122"/>
                          </a:rPr>
                          <m:t>𝑠</m:t>
                        </m:r>
                      </m:e>
                      <m:sub>
                        <m:r>
                          <a:rPr lang="en-US" altLang="zh-CN" sz="2000" b="0" i="1" kern="0" smtClean="0">
                            <a:solidFill>
                              <a:schemeClr val="tx2"/>
                            </a:solidFill>
                            <a:latin typeface="Cambria Math" panose="02040503050406030204" pitchFamily="18" charset="0"/>
                            <a:ea typeface="黑体" pitchFamily="2" charset="-122"/>
                          </a:rPr>
                          <m:t>𝑖</m:t>
                        </m:r>
                      </m:sub>
                    </m:sSub>
                  </m:oMath>
                </a14:m>
                <a:r>
                  <a:rPr lang="zh-CN" altLang="en-US" sz="2000" b="0" kern="0" dirty="0">
                    <a:solidFill>
                      <a:schemeClr val="tx2"/>
                    </a:solidFill>
                    <a:latin typeface="黑体" pitchFamily="2" charset="-122"/>
                    <a:ea typeface="黑体" pitchFamily="2" charset="-122"/>
                  </a:rPr>
                  <a:t>都成立，即</a:t>
                </a:r>
                <a14:m>
                  <m:oMath xmlns:m="http://schemas.openxmlformats.org/officeDocument/2006/math">
                    <m:sSubSup>
                      <m:sSubSupPr>
                        <m:ctrlPr>
                          <a:rPr lang="en-US" altLang="zh-CN" sz="2000" b="0" i="1" kern="0" dirty="0">
                            <a:solidFill>
                              <a:schemeClr val="tx2"/>
                            </a:solidFill>
                            <a:latin typeface="Cambria Math" panose="02040503050406030204" pitchFamily="18" charset="0"/>
                            <a:ea typeface="黑体" pitchFamily="2" charset="-122"/>
                          </a:rPr>
                        </m:ctrlPr>
                      </m:sSubSupPr>
                      <m:e>
                        <m:r>
                          <a:rPr lang="en-US" altLang="zh-CN" sz="2000" b="0" i="1" kern="0" dirty="0">
                            <a:solidFill>
                              <a:schemeClr val="tx2"/>
                            </a:solidFill>
                            <a:latin typeface="Cambria Math" panose="02040503050406030204" pitchFamily="18" charset="0"/>
                            <a:ea typeface="黑体" pitchFamily="2" charset="-122"/>
                          </a:rPr>
                          <m:t>𝑠</m:t>
                        </m:r>
                      </m:e>
                      <m:sub>
                        <m:r>
                          <a:rPr lang="en-US" altLang="zh-CN" sz="2000" b="0" i="1" kern="0" dirty="0">
                            <a:solidFill>
                              <a:schemeClr val="tx2"/>
                            </a:solidFill>
                            <a:latin typeface="Cambria Math" panose="02040503050406030204" pitchFamily="18" charset="0"/>
                            <a:ea typeface="黑体" pitchFamily="2" charset="-122"/>
                          </a:rPr>
                          <m:t>𝑖</m:t>
                        </m:r>
                      </m:sub>
                      <m:sup>
                        <m:r>
                          <a:rPr lang="en-US" altLang="zh-CN" sz="2000" b="0" i="1" kern="0" dirty="0">
                            <a:solidFill>
                              <a:schemeClr val="tx2"/>
                            </a:solidFill>
                            <a:latin typeface="Cambria Math" panose="02040503050406030204" pitchFamily="18" charset="0"/>
                            <a:ea typeface="黑体" pitchFamily="2" charset="-122"/>
                          </a:rPr>
                          <m:t>∗</m:t>
                        </m:r>
                      </m:sup>
                    </m:sSubSup>
                  </m:oMath>
                </a14:m>
                <a:r>
                  <a:rPr lang="zh-CN" altLang="en-US" sz="2000" b="0" kern="0" dirty="0">
                    <a:solidFill>
                      <a:schemeClr val="tx2"/>
                    </a:solidFill>
                    <a:latin typeface="黑体" pitchFamily="2" charset="-122"/>
                    <a:ea typeface="黑体" pitchFamily="2" charset="-122"/>
                  </a:rPr>
                  <a:t>是最优化问题。</a:t>
                </a:r>
              </a:p>
            </p:txBody>
          </p:sp>
        </mc:Choice>
        <mc:Fallback xmlns="">
          <p:sp>
            <p:nvSpPr>
              <p:cNvPr id="23" name="矩形 22"/>
              <p:cNvSpPr>
                <a:spLocks noRot="1" noChangeAspect="1" noMove="1" noResize="1" noEditPoints="1" noAdjustHandles="1" noChangeArrowheads="1" noChangeShapeType="1" noTextEdit="1"/>
              </p:cNvSpPr>
              <p:nvPr/>
            </p:nvSpPr>
            <p:spPr>
              <a:xfrm>
                <a:off x="695964" y="4198353"/>
                <a:ext cx="7861610" cy="400110"/>
              </a:xfrm>
              <a:prstGeom prst="rect">
                <a:avLst/>
              </a:prstGeom>
              <a:blipFill rotWithShape="0">
                <a:blip r:embed="rId4"/>
                <a:stretch>
                  <a:fillRect l="-775" t="-13846"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103971" y="3540920"/>
                <a:ext cx="7207999" cy="307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pitchFamily="18" charset="0"/>
                            </a:rPr>
                            <m:t>𝒖</m:t>
                          </m:r>
                        </m:e>
                        <m:sub>
                          <m:r>
                            <a:rPr lang="en-US" altLang="zh-CN" sz="2000" b="1" i="1" smtClean="0">
                              <a:solidFill>
                                <a:schemeClr val="tx2"/>
                              </a:solidFill>
                              <a:latin typeface="Cambria Math" panose="02040503050406030204" pitchFamily="18" charset="0"/>
                            </a:rPr>
                            <m:t>𝒊</m:t>
                          </m:r>
                        </m:sub>
                      </m:sSub>
                      <m:d>
                        <m:dPr>
                          <m:begChr m:val="{"/>
                          <m:endChr m:val="}"/>
                          <m:ctrlPr>
                            <a:rPr lang="en-US" altLang="zh-CN" sz="2000" i="1" smtClean="0">
                              <a:solidFill>
                                <a:schemeClr val="tx2"/>
                              </a:solidFill>
                              <a:latin typeface="Cambria Math" panose="02040503050406030204" pitchFamily="18" charset="0"/>
                            </a:rPr>
                          </m:ctrlPr>
                        </m:dPr>
                        <m:e>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2</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𝑛</m:t>
                              </m:r>
                            </m:sub>
                            <m:sup>
                              <m:r>
                                <a:rPr lang="en-US" altLang="zh-CN" sz="2000" b="0" i="1" kern="0">
                                  <a:solidFill>
                                    <a:schemeClr val="tx2"/>
                                  </a:solidFill>
                                  <a:latin typeface="Cambria Math" panose="02040503050406030204" pitchFamily="18" charset="0"/>
                                  <a:ea typeface="黑体" pitchFamily="2" charset="-122"/>
                                </a:rPr>
                                <m:t>∗</m:t>
                              </m:r>
                            </m:sup>
                          </m:sSubSup>
                        </m:e>
                      </m:d>
                      <m:r>
                        <a:rPr lang="en-US" altLang="zh-CN" sz="2000" i="1" smtClean="0">
                          <a:solidFill>
                            <a:schemeClr val="tx2"/>
                          </a:solidFill>
                          <a:latin typeface="Cambria Math" panose="02040503050406030204" pitchFamily="18" charset="0"/>
                          <a:ea typeface="Cambria Math" panose="02040503050406030204" pitchFamily="18" charset="0"/>
                        </a:rPr>
                        <m:t>≥</m:t>
                      </m:r>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𝒖</m:t>
                          </m:r>
                        </m:e>
                        <m:sub>
                          <m:r>
                            <a:rPr lang="en-US" altLang="zh-CN" sz="2000" i="1">
                              <a:solidFill>
                                <a:schemeClr val="tx2"/>
                              </a:solidFill>
                              <a:latin typeface="Cambria Math" panose="02040503050406030204" pitchFamily="18" charset="0"/>
                            </a:rPr>
                            <m:t>𝒊</m:t>
                          </m:r>
                        </m:sub>
                      </m:sSub>
                      <m:d>
                        <m:dPr>
                          <m:begChr m:val="{"/>
                          <m:endChr m:val="}"/>
                          <m:ctrlPr>
                            <a:rPr lang="en-US" altLang="zh-CN" sz="2000" i="1">
                              <a:solidFill>
                                <a:schemeClr val="tx2"/>
                              </a:solidFill>
                              <a:latin typeface="Cambria Math" panose="02040503050406030204" pitchFamily="18" charset="0"/>
                            </a:rPr>
                          </m:ctrlPr>
                        </m:dPr>
                        <m:e>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2</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𝑛</m:t>
                              </m:r>
                            </m:sub>
                            <m:sup>
                              <m:r>
                                <a:rPr lang="en-US" altLang="zh-CN" sz="2000" b="0" i="1" kern="0">
                                  <a:solidFill>
                                    <a:schemeClr val="tx2"/>
                                  </a:solidFill>
                                  <a:latin typeface="Cambria Math" panose="02040503050406030204" pitchFamily="18" charset="0"/>
                                  <a:ea typeface="黑体" pitchFamily="2" charset="-122"/>
                                </a:rPr>
                                <m:t>∗</m:t>
                              </m:r>
                            </m:sup>
                          </m:sSubSup>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103971" y="3540920"/>
                <a:ext cx="7207999" cy="307969"/>
              </a:xfrm>
              <a:prstGeom prst="rect">
                <a:avLst/>
              </a:prstGeom>
              <a:blipFill rotWithShape="0">
                <a:blip r:embed="rId5"/>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297888" y="4758374"/>
                <a:ext cx="5423023" cy="523220"/>
              </a:xfrm>
              <a:prstGeom prst="rect">
                <a:avLst/>
              </a:prstGeom>
            </p:spPr>
            <p:txBody>
              <a:bodyPr wrap="none">
                <a:spAutoFit/>
              </a:bodyPr>
              <a:lstStyle/>
              <a:p>
                <a14:m>
                  <m:oMath xmlns:m="http://schemas.openxmlformats.org/officeDocument/2006/math">
                    <m:r>
                      <m:rPr>
                        <m:sty m:val="p"/>
                      </m:rPr>
                      <a:rPr lang="en-US" altLang="zh-CN" sz="2000" i="1" smtClean="0">
                        <a:solidFill>
                          <a:schemeClr val="tx2"/>
                        </a:solidFill>
                        <a:latin typeface="Cambria Math" panose="02040503050406030204" pitchFamily="18" charset="0"/>
                      </a:rPr>
                      <m:t>max</m:t>
                    </m:r>
                    <m:r>
                      <a:rPr lang="en-US" altLang="zh-CN" sz="2000" b="1" i="1" smtClean="0">
                        <a:solidFill>
                          <a:schemeClr val="tx2"/>
                        </a:solidFill>
                        <a:latin typeface="Cambria Math" panose="02040503050406030204" pitchFamily="18" charset="0"/>
                      </a:rPr>
                      <m:t> </m:t>
                    </m:r>
                    <m:sSub>
                      <m:sSubPr>
                        <m:ctrlPr>
                          <a:rPr lang="en-US" altLang="zh-CN" sz="2000" i="1">
                            <a:solidFill>
                              <a:schemeClr val="tx2"/>
                            </a:solidFill>
                            <a:latin typeface="Cambria Math" panose="02040503050406030204" pitchFamily="18" charset="0"/>
                          </a:rPr>
                        </m:ctrlPr>
                      </m:sSubPr>
                      <m:e>
                        <m:r>
                          <a:rPr lang="en-US" altLang="zh-CN" sz="2000" i="1">
                            <a:solidFill>
                              <a:schemeClr val="tx2"/>
                            </a:solidFill>
                            <a:latin typeface="Cambria Math" panose="02040503050406030204" pitchFamily="18" charset="0"/>
                          </a:rPr>
                          <m:t>𝒖</m:t>
                        </m:r>
                      </m:e>
                      <m:sub>
                        <m:r>
                          <a:rPr lang="en-US" altLang="zh-CN" sz="2000" i="1">
                            <a:solidFill>
                              <a:schemeClr val="tx2"/>
                            </a:solidFill>
                            <a:latin typeface="Cambria Math" panose="02040503050406030204" pitchFamily="18" charset="0"/>
                          </a:rPr>
                          <m:t>𝒊</m:t>
                        </m:r>
                      </m:sub>
                    </m:sSub>
                    <m:d>
                      <m:dPr>
                        <m:begChr m:val="{"/>
                        <m:endChr m:val="}"/>
                        <m:ctrlPr>
                          <a:rPr lang="en-US" altLang="zh-CN" sz="2000" i="1">
                            <a:solidFill>
                              <a:schemeClr val="tx2"/>
                            </a:solidFill>
                            <a:latin typeface="Cambria Math" panose="02040503050406030204" pitchFamily="18" charset="0"/>
                          </a:rPr>
                        </m:ctrlPr>
                      </m:dPr>
                      <m:e>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2</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𝑛</m:t>
                            </m:r>
                          </m:sub>
                          <m:sup>
                            <m:r>
                              <a:rPr lang="en-US" altLang="zh-CN" sz="2000" b="0" i="1" kern="0">
                                <a:solidFill>
                                  <a:schemeClr val="tx2"/>
                                </a:solidFill>
                                <a:latin typeface="Cambria Math" panose="02040503050406030204" pitchFamily="18" charset="0"/>
                                <a:ea typeface="黑体" pitchFamily="2" charset="-122"/>
                              </a:rPr>
                              <m:t>∗</m:t>
                            </m:r>
                          </m:sup>
                        </m:sSubSup>
                      </m:e>
                    </m:d>
                  </m:oMath>
                </a14:m>
                <a:r>
                  <a:rPr lang="zh-CN" altLang="en-US" dirty="0"/>
                  <a:t>   </a:t>
                </a:r>
                <a:r>
                  <a:rPr lang="en-US" altLang="zh-CN" sz="2000" dirty="0" err="1">
                    <a:solidFill>
                      <a:schemeClr val="tx2"/>
                    </a:solidFill>
                    <a:latin typeface="Cambria Math" panose="02040503050406030204" pitchFamily="18" charset="0"/>
                  </a:rPr>
                  <a:t>i</a:t>
                </a:r>
                <a:r>
                  <a:rPr lang="en-US" altLang="zh-CN" sz="2000" dirty="0">
                    <a:solidFill>
                      <a:schemeClr val="tx2"/>
                    </a:solidFill>
                    <a:latin typeface="Cambria Math" panose="02040503050406030204" pitchFamily="18" charset="0"/>
                  </a:rPr>
                  <a:t>=1,2,…,n</a:t>
                </a:r>
                <a:endParaRPr lang="zh-CN" altLang="en-US" sz="2000" dirty="0">
                  <a:solidFill>
                    <a:schemeClr val="tx2"/>
                  </a:solidFill>
                  <a:latin typeface="Cambria Math" panose="020405030504060302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2297888" y="4758374"/>
                <a:ext cx="5423023" cy="523220"/>
              </a:xfrm>
              <a:prstGeom prst="rect">
                <a:avLst/>
              </a:prstGeom>
              <a:blipFill rotWithShape="0">
                <a:blip r:embed="rId6"/>
                <a:stretch>
                  <a:fillRect r="-449" b="-16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95964" y="5318587"/>
                <a:ext cx="7861610" cy="713400"/>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的解，则策略组合</a:t>
                </a:r>
                <a14:m>
                  <m:oMath xmlns:m="http://schemas.openxmlformats.org/officeDocument/2006/math">
                    <m:d>
                      <m:dPr>
                        <m:begChr m:val="{"/>
                        <m:endChr m:val="}"/>
                        <m:ctrlPr>
                          <a:rPr lang="en-US" altLang="zh-CN" sz="2000" i="1">
                            <a:solidFill>
                              <a:schemeClr val="tx2"/>
                            </a:solidFill>
                            <a:latin typeface="Cambria Math" panose="02040503050406030204" pitchFamily="18" charset="0"/>
                          </a:rPr>
                        </m:ctrlPr>
                      </m:dPr>
                      <m:e>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2</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𝑖</m:t>
                            </m:r>
                            <m:r>
                              <a:rPr lang="en-US" altLang="zh-CN" sz="2000" b="0" i="1" kern="0">
                                <a:solidFill>
                                  <a:schemeClr val="tx2"/>
                                </a:solidFill>
                                <a:latin typeface="Cambria Math" panose="02040503050406030204" pitchFamily="18" charset="0"/>
                                <a:ea typeface="黑体" pitchFamily="2" charset="-122"/>
                              </a:rPr>
                              <m:t>+1</m:t>
                            </m:r>
                          </m:sub>
                          <m:sup>
                            <m:r>
                              <a:rPr lang="en-US" altLang="zh-CN" sz="2000" b="0" i="1" kern="0">
                                <a:solidFill>
                                  <a:schemeClr val="tx2"/>
                                </a:solidFill>
                                <a:latin typeface="Cambria Math" panose="02040503050406030204" pitchFamily="18" charset="0"/>
                                <a:ea typeface="黑体" pitchFamily="2" charset="-122"/>
                              </a:rPr>
                              <m:t>∗</m:t>
                            </m:r>
                          </m:sup>
                        </m:sSubSup>
                        <m:r>
                          <a:rPr lang="en-US" altLang="zh-CN" sz="2000" b="0" i="1" kern="0">
                            <a:solidFill>
                              <a:schemeClr val="tx2"/>
                            </a:solidFill>
                            <a:latin typeface="Cambria Math" panose="02040503050406030204" pitchFamily="18" charset="0"/>
                            <a:ea typeface="黑体" pitchFamily="2" charset="-122"/>
                          </a:rPr>
                          <m:t>,…,</m:t>
                        </m:r>
                        <m:sSubSup>
                          <m:sSubSupPr>
                            <m:ctrlPr>
                              <a:rPr lang="en-US" altLang="zh-CN" sz="2000" b="0" i="1" kern="0">
                                <a:solidFill>
                                  <a:schemeClr val="tx2"/>
                                </a:solidFill>
                                <a:latin typeface="Cambria Math" panose="02040503050406030204" pitchFamily="18" charset="0"/>
                                <a:ea typeface="黑体" pitchFamily="2" charset="-122"/>
                              </a:rPr>
                            </m:ctrlPr>
                          </m:sSubSupPr>
                          <m:e>
                            <m:r>
                              <a:rPr lang="en-US" altLang="zh-CN" sz="2000" b="0" i="1" kern="0">
                                <a:solidFill>
                                  <a:schemeClr val="tx2"/>
                                </a:solidFill>
                                <a:latin typeface="Cambria Math" panose="02040503050406030204" pitchFamily="18" charset="0"/>
                                <a:ea typeface="黑体" pitchFamily="2" charset="-122"/>
                              </a:rPr>
                              <m:t>𝑠</m:t>
                            </m:r>
                          </m:e>
                          <m:sub>
                            <m:r>
                              <a:rPr lang="en-US" altLang="zh-CN" sz="2000" b="0" i="1" kern="0">
                                <a:solidFill>
                                  <a:schemeClr val="tx2"/>
                                </a:solidFill>
                                <a:latin typeface="Cambria Math" panose="02040503050406030204" pitchFamily="18" charset="0"/>
                                <a:ea typeface="黑体" pitchFamily="2" charset="-122"/>
                              </a:rPr>
                              <m:t>𝑛</m:t>
                            </m:r>
                          </m:sub>
                          <m:sup>
                            <m:r>
                              <a:rPr lang="en-US" altLang="zh-CN" sz="2000" b="0" i="1" kern="0">
                                <a:solidFill>
                                  <a:schemeClr val="tx2"/>
                                </a:solidFill>
                                <a:latin typeface="Cambria Math" panose="02040503050406030204" pitchFamily="18" charset="0"/>
                                <a:ea typeface="黑体" pitchFamily="2" charset="-122"/>
                              </a:rPr>
                              <m:t>∗</m:t>
                            </m:r>
                          </m:sup>
                        </m:sSubSup>
                      </m:e>
                    </m:d>
                    <m:r>
                      <a:rPr lang="zh-CN" altLang="en-US" sz="2000" b="0" i="1" kern="0">
                        <a:solidFill>
                          <a:schemeClr val="tx2"/>
                        </a:solidFill>
                        <a:latin typeface="Cambria Math" panose="02040503050406030204" pitchFamily="18" charset="0"/>
                        <a:ea typeface="黑体" pitchFamily="2" charset="-122"/>
                      </a:rPr>
                      <m:t>称为</m:t>
                    </m:r>
                  </m:oMath>
                </a14:m>
                <a:r>
                  <a:rPr lang="zh-CN" altLang="en-US" sz="2000" b="0" kern="0" dirty="0">
                    <a:solidFill>
                      <a:schemeClr val="tx2"/>
                    </a:solidFill>
                    <a:latin typeface="黑体" pitchFamily="2" charset="-122"/>
                    <a:ea typeface="黑体" pitchFamily="2" charset="-122"/>
                  </a:rPr>
                  <a:t>该博弈的一个纳什均衡。</a:t>
                </a:r>
              </a:p>
            </p:txBody>
          </p:sp>
        </mc:Choice>
        <mc:Fallback xmlns="">
          <p:sp>
            <p:nvSpPr>
              <p:cNvPr id="21" name="矩形 20"/>
              <p:cNvSpPr>
                <a:spLocks noRot="1" noChangeAspect="1" noMove="1" noResize="1" noEditPoints="1" noAdjustHandles="1" noChangeArrowheads="1" noChangeShapeType="1" noTextEdit="1"/>
              </p:cNvSpPr>
              <p:nvPr/>
            </p:nvSpPr>
            <p:spPr>
              <a:xfrm>
                <a:off x="695964" y="5318587"/>
                <a:ext cx="7861610" cy="713400"/>
              </a:xfrm>
              <a:prstGeom prst="rect">
                <a:avLst/>
              </a:prstGeom>
              <a:blipFill rotWithShape="0">
                <a:blip r:embed="rId7"/>
                <a:stretch>
                  <a:fillRect l="-775" t="-5983" b="-145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299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882650" y="3441700"/>
            <a:ext cx="7315200" cy="2457450"/>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智能决策方法的原理</a:t>
            </a:r>
          </a:p>
        </p:txBody>
      </p:sp>
      <p:sp>
        <p:nvSpPr>
          <p:cNvPr id="3" name="Rectangle 3"/>
          <p:cNvSpPr>
            <a:spLocks noChangeArrowheads="1"/>
          </p:cNvSpPr>
          <p:nvPr/>
        </p:nvSpPr>
        <p:spPr bwMode="auto">
          <a:xfrm>
            <a:off x="344488" y="1123950"/>
            <a:ext cx="8564562" cy="46355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智能决策方法</a:t>
            </a:r>
            <a:endParaRPr lang="en-US" altLang="zh-CN" sz="800" kern="0" dirty="0">
              <a:solidFill>
                <a:srgbClr val="FF0000"/>
              </a:solidFill>
              <a:latin typeface="黑体" pitchFamily="2" charset="-122"/>
              <a:ea typeface="黑体" pitchFamily="2" charset="-122"/>
            </a:endParaRPr>
          </a:p>
        </p:txBody>
      </p:sp>
      <p:sp>
        <p:nvSpPr>
          <p:cNvPr id="4" name="矩形 3"/>
          <p:cNvSpPr/>
          <p:nvPr/>
        </p:nvSpPr>
        <p:spPr>
          <a:xfrm>
            <a:off x="558800" y="1712913"/>
            <a:ext cx="8267700" cy="708025"/>
          </a:xfrm>
          <a:prstGeom prst="rect">
            <a:avLst/>
          </a:prstGeom>
        </p:spPr>
        <p:txBody>
          <a:bodyPr>
            <a:spAutoFit/>
          </a:bodyPr>
          <a:lstStyle/>
          <a:p>
            <a:pPr indent="457200" algn="just" eaLnBrk="1" hangingPunct="1">
              <a:defRPr/>
            </a:pPr>
            <a:r>
              <a:rPr lang="zh-CN" altLang="zh-CN" sz="2000" dirty="0"/>
              <a:t>智能决策方法是结合人工智能、机器学习、数据挖掘等方法，采用推理实现决策功能的方法，能够用于实现不确定环境下的智能决策。</a:t>
            </a:r>
            <a:endParaRPr lang="en-US" altLang="zh-CN" sz="2000" b="0" kern="0" dirty="0">
              <a:solidFill>
                <a:srgbClr val="0000CC"/>
              </a:solidFill>
              <a:latin typeface="黑体" pitchFamily="2" charset="-122"/>
              <a:ea typeface="黑体" pitchFamily="2" charset="-122"/>
            </a:endParaRPr>
          </a:p>
        </p:txBody>
      </p:sp>
      <p:sp>
        <p:nvSpPr>
          <p:cNvPr id="15" name="Rectangle 3"/>
          <p:cNvSpPr>
            <a:spLocks noChangeArrowheads="1"/>
          </p:cNvSpPr>
          <p:nvPr/>
        </p:nvSpPr>
        <p:spPr bwMode="auto">
          <a:xfrm>
            <a:off x="523875" y="3584575"/>
            <a:ext cx="7673975" cy="2281238"/>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主动性：通过引入专家知识，决策系统具有部分人类智能，能够主动的完成决策的能力</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自适应性：决策系统具有能够根据复杂多变的环境，动态地调整自身决策的能力</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分布式：在系统层级结构中，系统的各个主体能够互相协商，每个主体具有自主决策的能力</a:t>
            </a:r>
            <a:endParaRPr lang="en-US" altLang="zh-CN" sz="1800" b="0" kern="0" dirty="0">
              <a:solidFill>
                <a:schemeClr val="tx2"/>
              </a:solidFill>
              <a:latin typeface="黑体" pitchFamily="2" charset="-122"/>
              <a:ea typeface="黑体" pitchFamily="2" charset="-122"/>
            </a:endParaRPr>
          </a:p>
        </p:txBody>
      </p:sp>
      <p:sp>
        <p:nvSpPr>
          <p:cNvPr id="22535" name="矩形 1"/>
          <p:cNvSpPr>
            <a:spLocks noChangeArrowheads="1"/>
          </p:cNvSpPr>
          <p:nvPr/>
        </p:nvSpPr>
        <p:spPr bwMode="auto">
          <a:xfrm>
            <a:off x="211138" y="2751138"/>
            <a:ext cx="7800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智能决策方法的特点：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5.</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博弈决策概述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完全信息动态博弈：子博弈精炼纳什均衡</a:t>
            </a:r>
          </a:p>
        </p:txBody>
      </p:sp>
      <p:sp>
        <p:nvSpPr>
          <p:cNvPr id="6" name="矩形 1"/>
          <p:cNvSpPr>
            <a:spLocks noChangeArrowheads="1"/>
          </p:cNvSpPr>
          <p:nvPr/>
        </p:nvSpPr>
        <p:spPr bwMode="auto">
          <a:xfrm>
            <a:off x="232976" y="1565126"/>
            <a:ext cx="7800975"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纳什均衡的三种情况：</a:t>
            </a:r>
          </a:p>
        </p:txBody>
      </p:sp>
      <p:sp>
        <p:nvSpPr>
          <p:cNvPr id="4" name="矩形 3"/>
          <p:cNvSpPr/>
          <p:nvPr/>
        </p:nvSpPr>
        <p:spPr>
          <a:xfrm>
            <a:off x="695964" y="4772456"/>
            <a:ext cx="7861610" cy="1323439"/>
          </a:xfrm>
          <a:prstGeom prst="rect">
            <a:avLst/>
          </a:prstGeom>
        </p:spPr>
        <p:txBody>
          <a:bodyPr wrap="square">
            <a:spAutoFit/>
          </a:bodyPr>
          <a:lstStyle/>
          <a:p>
            <a:r>
              <a:rPr lang="zh-CN" altLang="en-US" sz="2000" b="0" kern="0" dirty="0">
                <a:solidFill>
                  <a:schemeClr val="tx2"/>
                </a:solidFill>
                <a:latin typeface="黑体" pitchFamily="2" charset="-122"/>
                <a:ea typeface="黑体" pitchFamily="2" charset="-122"/>
              </a:rPr>
              <a:t>    子博弈精炼纳什均衡要求参与人的决策在任何时点上都是最优的，决策者要“随机应变”，而不是固守旧略。</a:t>
            </a:r>
            <a:endParaRPr lang="en-US" altLang="zh-CN" sz="2000" b="0" kern="0" dirty="0">
              <a:solidFill>
                <a:schemeClr val="tx2"/>
              </a:solidFill>
              <a:latin typeface="黑体" pitchFamily="2" charset="-122"/>
              <a:ea typeface="黑体" pitchFamily="2" charset="-122"/>
            </a:endParaRPr>
          </a:p>
          <a:p>
            <a:endParaRPr lang="en-US" altLang="zh-CN" sz="2000" b="0" kern="0" dirty="0">
              <a:solidFill>
                <a:schemeClr val="tx2"/>
              </a:solidFill>
              <a:latin typeface="黑体" pitchFamily="2" charset="-122"/>
              <a:ea typeface="黑体" pitchFamily="2" charset="-122"/>
            </a:endParaRPr>
          </a:p>
          <a:p>
            <a:r>
              <a:rPr lang="zh-CN" altLang="en-US" sz="2000" b="0" kern="0" dirty="0">
                <a:solidFill>
                  <a:schemeClr val="tx2"/>
                </a:solidFill>
                <a:latin typeface="黑体" pitchFamily="2" charset="-122"/>
                <a:ea typeface="黑体" pitchFamily="2" charset="-122"/>
              </a:rPr>
              <a:t>中心意义：将纳什均衡中包含的不可置信的威胁策略剔除出去</a:t>
            </a:r>
          </a:p>
        </p:txBody>
      </p:sp>
      <p:sp>
        <p:nvSpPr>
          <p:cNvPr id="23" name="矩形 22"/>
          <p:cNvSpPr/>
          <p:nvPr/>
        </p:nvSpPr>
        <p:spPr>
          <a:xfrm>
            <a:off x="695964" y="4198353"/>
            <a:ext cx="7861610" cy="400110"/>
          </a:xfrm>
          <a:prstGeom prst="rect">
            <a:avLst/>
          </a:prstGeom>
        </p:spPr>
        <p:txBody>
          <a:bodyPr wrap="square">
            <a:spAutoFit/>
          </a:bodyPr>
          <a:lstStyle/>
          <a:p>
            <a:r>
              <a:rPr lang="zh-CN" altLang="en-US" sz="20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子博弈精炼纳什均衡：</a:t>
            </a:r>
          </a:p>
        </p:txBody>
      </p:sp>
      <p:sp>
        <p:nvSpPr>
          <p:cNvPr id="8" name="矩形 7"/>
          <p:cNvSpPr/>
          <p:nvPr/>
        </p:nvSpPr>
        <p:spPr>
          <a:xfrm>
            <a:off x="695964" y="2283754"/>
            <a:ext cx="7861610" cy="1631216"/>
          </a:xfrm>
          <a:prstGeom prst="rect">
            <a:avLst/>
          </a:prstGeom>
        </p:spPr>
        <p:txBody>
          <a:bodyPr wrap="square">
            <a:spAutoFit/>
          </a:bodyPr>
          <a:lstStyle/>
          <a:p>
            <a:pPr marL="457200" indent="-457200">
              <a:buFont typeface="+mj-ea"/>
              <a:buAutoNum type="circleNumDbPlain"/>
            </a:pPr>
            <a:r>
              <a:rPr lang="zh-CN" altLang="en-US" sz="2000" b="0" kern="0" dirty="0">
                <a:solidFill>
                  <a:schemeClr val="tx2"/>
                </a:solidFill>
                <a:latin typeface="黑体" pitchFamily="2" charset="-122"/>
                <a:ea typeface="黑体" pitchFamily="2" charset="-122"/>
              </a:rPr>
              <a:t>一个博弈可能有不止一个纳什均衡；</a:t>
            </a:r>
            <a:endParaRPr lang="en-US" altLang="zh-CN" sz="2000" b="0" kern="0" dirty="0">
              <a:solidFill>
                <a:schemeClr val="tx2"/>
              </a:solidFill>
              <a:latin typeface="黑体" pitchFamily="2" charset="-122"/>
              <a:ea typeface="黑体" pitchFamily="2" charset="-122"/>
            </a:endParaRPr>
          </a:p>
          <a:p>
            <a:pPr marL="457200" indent="-457200">
              <a:buFont typeface="+mj-ea"/>
              <a:buAutoNum type="circleNumDbPlain"/>
            </a:pPr>
            <a:r>
              <a:rPr lang="zh-CN" altLang="en-US" sz="2000" b="0" kern="0" dirty="0">
                <a:solidFill>
                  <a:schemeClr val="tx2"/>
                </a:solidFill>
                <a:latin typeface="黑体" pitchFamily="2" charset="-122"/>
                <a:ea typeface="黑体" pitchFamily="2" charset="-122"/>
              </a:rPr>
              <a:t>在纳什均衡中，参与人在选择自己的策略时，把其他参与人的策略当作给定的，不考虑自己的选择如何影响对手的策略；</a:t>
            </a:r>
            <a:endParaRPr lang="en-US" altLang="zh-CN" sz="2000" b="0" kern="0" dirty="0">
              <a:solidFill>
                <a:schemeClr val="tx2"/>
              </a:solidFill>
              <a:latin typeface="黑体" pitchFamily="2" charset="-122"/>
              <a:ea typeface="黑体" pitchFamily="2" charset="-122"/>
            </a:endParaRPr>
          </a:p>
          <a:p>
            <a:pPr marL="457200" indent="-457200">
              <a:buFont typeface="+mj-ea"/>
              <a:buAutoNum type="circleNumDbPlain"/>
            </a:pPr>
            <a:r>
              <a:rPr lang="zh-CN" altLang="en-US" sz="2000" b="0" kern="0" dirty="0">
                <a:solidFill>
                  <a:schemeClr val="tx2"/>
                </a:solidFill>
                <a:latin typeface="黑体" pitchFamily="2" charset="-122"/>
                <a:ea typeface="黑体" pitchFamily="2" charset="-122"/>
              </a:rPr>
              <a:t>由于不考虑自己选择对别人选择的影响，纳什均衡允许了不可置信威胁的存在。</a:t>
            </a:r>
          </a:p>
        </p:txBody>
      </p:sp>
    </p:spTree>
    <p:extLst>
      <p:ext uri="{BB962C8B-B14F-4D97-AF65-F5344CB8AC3E}">
        <p14:creationId xmlns:p14="http://schemas.microsoft.com/office/powerpoint/2010/main" val="981048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深度学习</a:t>
            </a:r>
          </a:p>
        </p:txBody>
      </p:sp>
      <p:sp>
        <p:nvSpPr>
          <p:cNvPr id="4" name="矩形 3"/>
          <p:cNvSpPr/>
          <p:nvPr/>
        </p:nvSpPr>
        <p:spPr>
          <a:xfrm>
            <a:off x="457200" y="1723504"/>
            <a:ext cx="7861610" cy="707886"/>
          </a:xfrm>
          <a:prstGeom prst="rect">
            <a:avLst/>
          </a:prstGeom>
        </p:spPr>
        <p:txBody>
          <a:bodyPr wrap="square">
            <a:spAutoFit/>
          </a:bodyPr>
          <a:lstStyle/>
          <a:p>
            <a:pPr marL="342900" indent="-342900">
              <a:buFont typeface="Wingdings" panose="05000000000000000000" pitchFamily="2" charset="2"/>
              <a:buChar char="Ø"/>
            </a:pPr>
            <a:r>
              <a:rPr lang="en-US" altLang="zh-CN" sz="2000" b="0" kern="0" dirty="0" err="1">
                <a:solidFill>
                  <a:schemeClr val="tx2"/>
                </a:solidFill>
                <a:latin typeface="黑体" pitchFamily="2" charset="-122"/>
                <a:ea typeface="黑体" pitchFamily="2" charset="-122"/>
              </a:rPr>
              <a:t>AlphaGo</a:t>
            </a:r>
            <a:r>
              <a:rPr lang="zh-CN" altLang="en-US" sz="2000" b="0" kern="0" dirty="0">
                <a:solidFill>
                  <a:schemeClr val="tx2"/>
                </a:solidFill>
                <a:latin typeface="黑体" pitchFamily="2" charset="-122"/>
                <a:ea typeface="黑体" pitchFamily="2" charset="-122"/>
              </a:rPr>
              <a:t>对战职业九段棋手李世石</a:t>
            </a:r>
            <a:endParaRPr lang="en-US" altLang="zh-CN" sz="2000" b="0" kern="0" dirty="0">
              <a:solidFill>
                <a:schemeClr val="tx2"/>
              </a:solidFill>
              <a:latin typeface="黑体" pitchFamily="2" charset="-122"/>
              <a:ea typeface="黑体" pitchFamily="2" charset="-122"/>
            </a:endParaRPr>
          </a:p>
          <a:p>
            <a:pPr marL="342900" indent="-342900">
              <a:buFont typeface="Wingdings" panose="05000000000000000000" pitchFamily="2" charset="2"/>
              <a:buChar char="Ø"/>
            </a:pPr>
            <a:r>
              <a:rPr lang="en-US" altLang="zh-CN" sz="2000" b="0" kern="0" dirty="0" err="1">
                <a:solidFill>
                  <a:schemeClr val="tx2"/>
                </a:solidFill>
                <a:latin typeface="黑体" pitchFamily="2" charset="-122"/>
                <a:ea typeface="黑体" pitchFamily="2" charset="-122"/>
              </a:rPr>
              <a:t>AlphaGo</a:t>
            </a:r>
            <a:r>
              <a:rPr lang="zh-CN" altLang="en-US" sz="2000" b="0" kern="0" dirty="0">
                <a:solidFill>
                  <a:schemeClr val="tx2"/>
                </a:solidFill>
                <a:latin typeface="黑体" pitchFamily="2" charset="-122"/>
                <a:ea typeface="黑体" pitchFamily="2" charset="-122"/>
              </a:rPr>
              <a:t>对战柯洁</a:t>
            </a:r>
            <a:endParaRPr lang="en-US" altLang="zh-CN" sz="2000" b="0" kern="0" dirty="0">
              <a:solidFill>
                <a:schemeClr val="tx2"/>
              </a:solidFill>
              <a:latin typeface="黑体" pitchFamily="2" charset="-122"/>
              <a:ea typeface="黑体" pitchFamily="2" charset="-122"/>
            </a:endParaRPr>
          </a:p>
        </p:txBody>
      </p:sp>
      <p:sp>
        <p:nvSpPr>
          <p:cNvPr id="8" name="矩形 7"/>
          <p:cNvSpPr/>
          <p:nvPr/>
        </p:nvSpPr>
        <p:spPr>
          <a:xfrm>
            <a:off x="375734" y="5068025"/>
            <a:ext cx="7861610" cy="707886"/>
          </a:xfrm>
          <a:prstGeom prst="rect">
            <a:avLst/>
          </a:prstGeom>
        </p:spPr>
        <p:txBody>
          <a:bodyPr wrap="square">
            <a:spAutoFit/>
          </a:bodyPr>
          <a:lstStyle/>
          <a:p>
            <a:pPr marL="342900" indent="-342900">
              <a:buFont typeface="Wingdings" panose="05000000000000000000" pitchFamily="2" charset="2"/>
              <a:buChar char="Ø"/>
            </a:pPr>
            <a:r>
              <a:rPr lang="en-US" altLang="zh-CN" sz="2000" b="0" kern="0" dirty="0" err="1">
                <a:solidFill>
                  <a:schemeClr val="tx2"/>
                </a:solidFill>
                <a:latin typeface="黑体" pitchFamily="2" charset="-122"/>
                <a:ea typeface="黑体" pitchFamily="2" charset="-122"/>
              </a:rPr>
              <a:t>AlphaGo</a:t>
            </a:r>
            <a:r>
              <a:rPr lang="en-US" altLang="zh-CN" sz="2000" b="0" kern="0" dirty="0">
                <a:solidFill>
                  <a:schemeClr val="tx2"/>
                </a:solidFill>
                <a:latin typeface="黑体" pitchFamily="2" charset="-122"/>
                <a:ea typeface="黑体" pitchFamily="2" charset="-122"/>
              </a:rPr>
              <a:t> </a:t>
            </a:r>
            <a:r>
              <a:rPr lang="zh-CN" altLang="en-US" sz="2000" b="0" kern="0" dirty="0">
                <a:solidFill>
                  <a:schemeClr val="tx2"/>
                </a:solidFill>
                <a:latin typeface="黑体" pitchFamily="2" charset="-122"/>
                <a:ea typeface="黑体" pitchFamily="2" charset="-122"/>
              </a:rPr>
              <a:t>的主要工作原理是深度学习（</a:t>
            </a:r>
            <a:r>
              <a:rPr lang="en-US" altLang="zh-CN" sz="2000" b="0" kern="0" dirty="0">
                <a:solidFill>
                  <a:schemeClr val="tx2"/>
                </a:solidFill>
                <a:latin typeface="黑体" pitchFamily="2" charset="-122"/>
                <a:ea typeface="黑体" pitchFamily="2" charset="-122"/>
              </a:rPr>
              <a:t>Deep Learning, DL</a:t>
            </a:r>
            <a:r>
              <a:rPr lang="zh-CN" altLang="en-US" sz="2000" b="0" kern="0" dirty="0">
                <a:solidFill>
                  <a:schemeClr val="tx2"/>
                </a:solidFill>
                <a:latin typeface="黑体" pitchFamily="2" charset="-122"/>
                <a:ea typeface="黑体" pitchFamily="2" charset="-122"/>
              </a:rPr>
              <a:t>），它的概念是由</a:t>
            </a:r>
            <a:r>
              <a:rPr lang="en-US" altLang="zh-CN" sz="2000" b="0" kern="0" dirty="0">
                <a:solidFill>
                  <a:schemeClr val="tx2"/>
                </a:solidFill>
                <a:latin typeface="黑体" pitchFamily="2" charset="-122"/>
                <a:ea typeface="黑体" pitchFamily="2" charset="-122"/>
              </a:rPr>
              <a:t>Geoffrey Hinton </a:t>
            </a:r>
            <a:r>
              <a:rPr lang="zh-CN" altLang="en-US" sz="2000" b="0" kern="0" dirty="0">
                <a:solidFill>
                  <a:schemeClr val="tx2"/>
                </a:solidFill>
                <a:latin typeface="黑体" pitchFamily="2" charset="-122"/>
                <a:ea typeface="黑体" pitchFamily="2" charset="-122"/>
              </a:rPr>
              <a:t>等人在</a:t>
            </a:r>
            <a:r>
              <a:rPr lang="en-US" altLang="zh-CN" sz="2000" b="0" kern="0" dirty="0">
                <a:solidFill>
                  <a:schemeClr val="tx2"/>
                </a:solidFill>
                <a:latin typeface="黑体" pitchFamily="2" charset="-122"/>
                <a:ea typeface="黑体" pitchFamily="2" charset="-122"/>
              </a:rPr>
              <a:t>2006</a:t>
            </a:r>
            <a:r>
              <a:rPr lang="zh-CN" altLang="en-US" sz="2000" b="0" kern="0" dirty="0">
                <a:solidFill>
                  <a:schemeClr val="tx2"/>
                </a:solidFill>
                <a:latin typeface="黑体" pitchFamily="2" charset="-122"/>
                <a:ea typeface="黑体" pitchFamily="2" charset="-122"/>
              </a:rPr>
              <a:t>年提出的</a:t>
            </a:r>
          </a:p>
        </p:txBody>
      </p:sp>
      <p:pic>
        <p:nvPicPr>
          <p:cNvPr id="5" name="图片 4"/>
          <p:cNvPicPr>
            <a:picLocks noChangeAspect="1"/>
          </p:cNvPicPr>
          <p:nvPr/>
        </p:nvPicPr>
        <p:blipFill>
          <a:blip r:embed="rId3"/>
          <a:stretch>
            <a:fillRect/>
          </a:stretch>
        </p:blipFill>
        <p:spPr>
          <a:xfrm>
            <a:off x="834193" y="2601563"/>
            <a:ext cx="3553812" cy="2162563"/>
          </a:xfrm>
          <a:prstGeom prst="rect">
            <a:avLst/>
          </a:prstGeom>
          <a:ln>
            <a:noFill/>
          </a:ln>
          <a:effectLst>
            <a:softEdge rad="112500"/>
          </a:effectLst>
        </p:spPr>
      </p:pic>
      <p:pic>
        <p:nvPicPr>
          <p:cNvPr id="7" name="图片 6"/>
          <p:cNvPicPr>
            <a:picLocks noChangeAspect="1"/>
          </p:cNvPicPr>
          <p:nvPr/>
        </p:nvPicPr>
        <p:blipFill>
          <a:blip r:embed="rId4"/>
          <a:stretch>
            <a:fillRect/>
          </a:stretch>
        </p:blipFill>
        <p:spPr>
          <a:xfrm>
            <a:off x="4572000" y="2601563"/>
            <a:ext cx="3665344" cy="2380094"/>
          </a:xfrm>
          <a:prstGeom prst="rect">
            <a:avLst/>
          </a:prstGeom>
          <a:ln>
            <a:noFill/>
          </a:ln>
          <a:effectLst>
            <a:softEdge rad="112500"/>
          </a:effectLst>
        </p:spPr>
      </p:pic>
    </p:spTree>
    <p:extLst>
      <p:ext uri="{BB962C8B-B14F-4D97-AF65-F5344CB8AC3E}">
        <p14:creationId xmlns:p14="http://schemas.microsoft.com/office/powerpoint/2010/main" val="157886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深度学习</a:t>
            </a:r>
          </a:p>
        </p:txBody>
      </p:sp>
      <p:sp>
        <p:nvSpPr>
          <p:cNvPr id="4" name="矩形 3"/>
          <p:cNvSpPr/>
          <p:nvPr/>
        </p:nvSpPr>
        <p:spPr>
          <a:xfrm>
            <a:off x="641195" y="1856815"/>
            <a:ext cx="7861610" cy="1015663"/>
          </a:xfrm>
          <a:prstGeom prst="rect">
            <a:avLst/>
          </a:prstGeom>
        </p:spPr>
        <p:txBody>
          <a:bodyPr wrap="square">
            <a:spAutoFit/>
          </a:bodyPr>
          <a:lstStyle/>
          <a:p>
            <a:r>
              <a:rPr lang="en-US" altLang="zh-CN" sz="2000" dirty="0"/>
              <a:t>       </a:t>
            </a:r>
            <a:r>
              <a:rPr lang="zh-CN" altLang="zh-CN" sz="2000" dirty="0"/>
              <a:t>从本质上可以归类为神经网络，旨在构建多层网络结构来获取不同层次的特征信息，从而能够弥补以往需要人工设计特征的复杂问题，比如图像、语音和位置识别。</a:t>
            </a:r>
            <a:endParaRPr lang="en-US" altLang="zh-CN" sz="2000" dirty="0"/>
          </a:p>
        </p:txBody>
      </p:sp>
      <p:sp>
        <p:nvSpPr>
          <p:cNvPr id="9" name="Rectangle 3"/>
          <p:cNvSpPr>
            <a:spLocks noChangeArrowheads="1"/>
          </p:cNvSpPr>
          <p:nvPr/>
        </p:nvSpPr>
        <p:spPr bwMode="auto">
          <a:xfrm>
            <a:off x="186372" y="3051828"/>
            <a:ext cx="7673975" cy="1934376"/>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制造业中的制造数据，能耗数据，装配数据和物流数据体量巨大，种类繁多且价值密度低</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数据计算、收集、存储、传输技术都取得了巨大进步</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深度学习在处理数据时能够发现其更深层次的特征，获得隐藏在数据中的联系和知识</a:t>
            </a:r>
            <a:endParaRPr lang="en-US" altLang="zh-CN" sz="1800" b="0" kern="0" dirty="0">
              <a:solidFill>
                <a:schemeClr val="tx2"/>
              </a:solidFill>
              <a:latin typeface="黑体" pitchFamily="2" charset="-122"/>
              <a:ea typeface="黑体" pitchFamily="2" charset="-122"/>
            </a:endParaRPr>
          </a:p>
        </p:txBody>
      </p:sp>
      <p:sp>
        <p:nvSpPr>
          <p:cNvPr id="11" name="Rectangle 3"/>
          <p:cNvSpPr>
            <a:spLocks noChangeArrowheads="1"/>
          </p:cNvSpPr>
          <p:nvPr/>
        </p:nvSpPr>
        <p:spPr bwMode="auto">
          <a:xfrm>
            <a:off x="641195" y="5505208"/>
            <a:ext cx="7673975" cy="840230"/>
          </a:xfrm>
          <a:prstGeom prst="rect">
            <a:avLst/>
          </a:prstGeom>
          <a:noFill/>
          <a:ln w="9525">
            <a:noFill/>
            <a:miter lim="800000"/>
            <a:headEnd/>
            <a:tailEnd/>
          </a:ln>
        </p:spPr>
        <p:txBody>
          <a:bodyPr anchor="ctr">
            <a:spAutoFit/>
          </a:bodyPr>
          <a:lstStyle/>
          <a:p>
            <a:pPr lvl="1">
              <a:lnSpc>
                <a:spcPct val="125000"/>
              </a:lnSpc>
              <a:spcBef>
                <a:spcPct val="20000"/>
              </a:spcBef>
              <a:buClr>
                <a:srgbClr val="FF0000"/>
              </a:buClr>
              <a:buSzPct val="85000"/>
              <a:defRPr/>
            </a:pPr>
            <a:r>
              <a:rPr lang="zh-CN" altLang="en-US" sz="1800" kern="0" dirty="0">
                <a:solidFill>
                  <a:schemeClr val="tx2"/>
                </a:solidFill>
                <a:latin typeface="黑体" pitchFamily="2" charset="-122"/>
                <a:ea typeface="黑体" pitchFamily="2" charset="-122"/>
              </a:rPr>
              <a:t>常用的深度学习方法：</a:t>
            </a:r>
            <a:endParaRPr lang="en-US" altLang="zh-CN" sz="180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zh-CN" altLang="en-US" sz="1000" b="0" kern="0" dirty="0">
                <a:solidFill>
                  <a:schemeClr val="tx2"/>
                </a:solidFill>
                <a:latin typeface="黑体" pitchFamily="2" charset="-122"/>
                <a:ea typeface="黑体" pitchFamily="2" charset="-122"/>
              </a:rPr>
              <a:t>●</a:t>
            </a:r>
            <a:r>
              <a:rPr lang="zh-CN" altLang="en-US" sz="1800" b="0" kern="0" dirty="0">
                <a:solidFill>
                  <a:schemeClr val="tx2"/>
                </a:solidFill>
                <a:latin typeface="黑体" pitchFamily="2" charset="-122"/>
                <a:ea typeface="黑体" pitchFamily="2" charset="-122"/>
              </a:rPr>
              <a:t>卷积神经网络</a:t>
            </a:r>
            <a:r>
              <a:rPr lang="en-US" altLang="zh-CN" sz="1800" b="0" kern="0" dirty="0">
                <a:solidFill>
                  <a:schemeClr val="tx2"/>
                </a:solidFill>
                <a:latin typeface="黑体" pitchFamily="2" charset="-122"/>
                <a:ea typeface="黑体" pitchFamily="2" charset="-122"/>
              </a:rPr>
              <a:t>    </a:t>
            </a:r>
            <a:r>
              <a:rPr lang="zh-CN" altLang="en-US" sz="1000" b="0" kern="0" dirty="0">
                <a:solidFill>
                  <a:srgbClr val="000000"/>
                </a:solidFill>
                <a:latin typeface="黑体" pitchFamily="2" charset="-122"/>
                <a:ea typeface="黑体" pitchFamily="2" charset="-122"/>
              </a:rPr>
              <a:t>●</a:t>
            </a:r>
            <a:r>
              <a:rPr lang="zh-CN" altLang="en-US" sz="1800" b="0" kern="0" dirty="0">
                <a:solidFill>
                  <a:schemeClr val="tx2"/>
                </a:solidFill>
                <a:latin typeface="黑体" pitchFamily="2" charset="-122"/>
                <a:ea typeface="黑体" pitchFamily="2" charset="-122"/>
              </a:rPr>
              <a:t>深度信念网络</a:t>
            </a:r>
            <a:r>
              <a:rPr lang="en-US" altLang="zh-CN" sz="1800" b="0" kern="0" dirty="0">
                <a:solidFill>
                  <a:schemeClr val="tx2"/>
                </a:solidFill>
                <a:latin typeface="黑体" pitchFamily="2" charset="-122"/>
                <a:ea typeface="黑体" pitchFamily="2" charset="-122"/>
              </a:rPr>
              <a:t>    </a:t>
            </a:r>
            <a:r>
              <a:rPr lang="zh-CN" altLang="en-US" sz="1000" b="0" kern="0" dirty="0">
                <a:solidFill>
                  <a:srgbClr val="000000"/>
                </a:solidFill>
                <a:latin typeface="黑体" pitchFamily="2" charset="-122"/>
                <a:ea typeface="黑体" pitchFamily="2" charset="-122"/>
              </a:rPr>
              <a:t>●</a:t>
            </a:r>
            <a:r>
              <a:rPr lang="zh-CN" altLang="en-US" sz="1800" b="0" kern="0" dirty="0">
                <a:solidFill>
                  <a:schemeClr val="tx2"/>
                </a:solidFill>
                <a:latin typeface="黑体" pitchFamily="2" charset="-122"/>
                <a:ea typeface="黑体" pitchFamily="2" charset="-122"/>
              </a:rPr>
              <a:t>堆叠自编码器</a:t>
            </a:r>
            <a:endParaRPr lang="en-US" altLang="zh-CN" sz="18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222639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卷积神经网络 </a:t>
            </a:r>
          </a:p>
        </p:txBody>
      </p:sp>
      <p:sp>
        <p:nvSpPr>
          <p:cNvPr id="4" name="矩形 3"/>
          <p:cNvSpPr/>
          <p:nvPr/>
        </p:nvSpPr>
        <p:spPr>
          <a:xfrm>
            <a:off x="641195" y="1856815"/>
            <a:ext cx="7861610" cy="1323439"/>
          </a:xfrm>
          <a:prstGeom prst="rect">
            <a:avLst/>
          </a:prstGeom>
        </p:spPr>
        <p:txBody>
          <a:bodyPr wrap="square">
            <a:spAutoFit/>
          </a:bodyPr>
          <a:lstStyle/>
          <a:p>
            <a:r>
              <a:rPr lang="zh-CN" altLang="en-US" sz="2000" dirty="0">
                <a:solidFill>
                  <a:schemeClr val="tx2"/>
                </a:solidFill>
              </a:rPr>
              <a:t>       卷积神经网络</a:t>
            </a:r>
            <a:r>
              <a:rPr lang="en-US" altLang="zh-CN" sz="2000" dirty="0">
                <a:solidFill>
                  <a:schemeClr val="tx2"/>
                </a:solidFill>
              </a:rPr>
              <a:t>(Convolutional Neural Networks, CNN)</a:t>
            </a:r>
            <a:r>
              <a:rPr lang="zh-CN" altLang="en-US" sz="2000" dirty="0">
                <a:solidFill>
                  <a:schemeClr val="tx2"/>
                </a:solidFill>
              </a:rPr>
              <a:t>起源于对人类视觉原理的研究，构建多层神经网络，底层网络识别低级特征，若干个低级特征组成上一级特征，最后通过多级特征的组合在顶层网络实现识别和分类。</a:t>
            </a:r>
            <a:endParaRPr lang="en-US" altLang="zh-CN" sz="2000" dirty="0">
              <a:solidFill>
                <a:schemeClr val="tx2"/>
              </a:solidFill>
            </a:endParaRPr>
          </a:p>
        </p:txBody>
      </p:sp>
      <p:sp>
        <p:nvSpPr>
          <p:cNvPr id="11" name="Rectangle 3"/>
          <p:cNvSpPr>
            <a:spLocks noChangeArrowheads="1"/>
          </p:cNvSpPr>
          <p:nvPr/>
        </p:nvSpPr>
        <p:spPr bwMode="auto">
          <a:xfrm>
            <a:off x="195146" y="3564129"/>
            <a:ext cx="7673975" cy="2336024"/>
          </a:xfrm>
          <a:prstGeom prst="rect">
            <a:avLst/>
          </a:prstGeom>
          <a:noFill/>
          <a:ln w="9525">
            <a:noFill/>
            <a:miter lim="800000"/>
            <a:headEnd/>
            <a:tailEnd/>
          </a:ln>
        </p:spPr>
        <p:txBody>
          <a:bodyPr anchor="ctr">
            <a:spAutoFit/>
          </a:bodyPr>
          <a:lstStyle/>
          <a:p>
            <a:pPr lvl="1">
              <a:lnSpc>
                <a:spcPct val="125000"/>
              </a:lnSpc>
              <a:spcBef>
                <a:spcPct val="20000"/>
              </a:spcBef>
              <a:buClr>
                <a:srgbClr val="FF0000"/>
              </a:buClr>
              <a:buSzPct val="85000"/>
              <a:defRPr/>
            </a:pPr>
            <a:r>
              <a:rPr lang="zh-CN" altLang="en-US" sz="1800" kern="0" dirty="0">
                <a:solidFill>
                  <a:schemeClr val="tx2"/>
                </a:solidFill>
                <a:latin typeface="黑体" pitchFamily="2" charset="-122"/>
                <a:ea typeface="黑体" pitchFamily="2" charset="-122"/>
              </a:rPr>
              <a:t>卷积神经网络包含：</a:t>
            </a:r>
            <a:endParaRPr lang="en-US" altLang="zh-CN" sz="180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mj-ea"/>
              <a:buAutoNum type="circleNumDbPlain"/>
              <a:defRPr/>
            </a:pPr>
            <a:r>
              <a:rPr lang="zh-CN" altLang="en-US" sz="1800" b="0" kern="0" dirty="0">
                <a:solidFill>
                  <a:schemeClr val="tx2"/>
                </a:solidFill>
                <a:latin typeface="黑体" pitchFamily="2" charset="-122"/>
                <a:ea typeface="黑体" pitchFamily="2" charset="-122"/>
              </a:rPr>
              <a:t>卷积层：通过卷积层可以提取到不同等级的特征</a:t>
            </a:r>
            <a:endParaRPr lang="en-US" altLang="zh-CN" sz="18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mj-ea"/>
              <a:buAutoNum type="circleNumDbPlain"/>
              <a:defRPr/>
            </a:pPr>
            <a:r>
              <a:rPr lang="zh-CN" altLang="en-US" sz="1800" b="0" kern="0" dirty="0">
                <a:solidFill>
                  <a:schemeClr val="tx2"/>
                </a:solidFill>
                <a:latin typeface="黑体" pitchFamily="2" charset="-122"/>
                <a:ea typeface="黑体" pitchFamily="2" charset="-122"/>
              </a:rPr>
              <a:t>池化层：通过卷积层提取到的特征一般维度很大，池化层可以将大维度的特征进行分割，得到维度较小的新特征</a:t>
            </a:r>
            <a:endParaRPr lang="en-US" altLang="zh-CN" sz="1800" b="0" kern="0" dirty="0">
              <a:solidFill>
                <a:schemeClr val="tx2"/>
              </a:solidFill>
              <a:latin typeface="黑体" pitchFamily="2" charset="-122"/>
              <a:ea typeface="黑体" pitchFamily="2" charset="-122"/>
            </a:endParaRPr>
          </a:p>
          <a:p>
            <a:pPr marL="800100" lvl="1" indent="-342900">
              <a:lnSpc>
                <a:spcPct val="125000"/>
              </a:lnSpc>
              <a:spcBef>
                <a:spcPct val="20000"/>
              </a:spcBef>
              <a:buSzPct val="85000"/>
              <a:buFont typeface="+mj-ea"/>
              <a:buAutoNum type="circleNumDbPlain"/>
              <a:defRPr/>
            </a:pPr>
            <a:r>
              <a:rPr lang="zh-CN" altLang="en-US" sz="1800" b="0" kern="0" dirty="0">
                <a:solidFill>
                  <a:schemeClr val="tx2"/>
                </a:solidFill>
                <a:latin typeface="黑体" pitchFamily="2" charset="-122"/>
                <a:ea typeface="黑体" pitchFamily="2" charset="-122"/>
              </a:rPr>
              <a:t>全连接层：全连接层将之前获得的局部特征整合在一起，用来做最后的分类和识别</a:t>
            </a:r>
            <a:endParaRPr lang="en-US" altLang="zh-CN" sz="18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28815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深度信念网络 </a:t>
            </a:r>
          </a:p>
        </p:txBody>
      </p:sp>
      <p:sp>
        <p:nvSpPr>
          <p:cNvPr id="4" name="矩形 3"/>
          <p:cNvSpPr/>
          <p:nvPr/>
        </p:nvSpPr>
        <p:spPr>
          <a:xfrm>
            <a:off x="641194" y="1856815"/>
            <a:ext cx="8502806" cy="1631216"/>
          </a:xfrm>
          <a:prstGeom prst="rect">
            <a:avLst/>
          </a:prstGeom>
        </p:spPr>
        <p:txBody>
          <a:bodyPr wrap="square">
            <a:spAutoFit/>
          </a:bodyPr>
          <a:lstStyle/>
          <a:p>
            <a:r>
              <a:rPr lang="zh-CN" altLang="en-US" sz="2000" dirty="0">
                <a:solidFill>
                  <a:schemeClr val="tx2"/>
                </a:solidFill>
              </a:rPr>
              <a:t>        深度信念网络</a:t>
            </a:r>
            <a:r>
              <a:rPr lang="en-US" altLang="zh-CN" sz="2000" dirty="0">
                <a:solidFill>
                  <a:schemeClr val="tx2"/>
                </a:solidFill>
              </a:rPr>
              <a:t>(Deep Belief Nets, DBN)</a:t>
            </a:r>
            <a:r>
              <a:rPr lang="zh-CN" altLang="en-US" sz="2000" dirty="0">
                <a:solidFill>
                  <a:schemeClr val="tx2"/>
                </a:solidFill>
              </a:rPr>
              <a:t>是由受限玻尔兹曼机</a:t>
            </a:r>
            <a:r>
              <a:rPr lang="en-US" altLang="zh-CN" sz="2000" dirty="0">
                <a:solidFill>
                  <a:schemeClr val="tx2"/>
                </a:solidFill>
              </a:rPr>
              <a:t>(Restricted Boltzmann Machines, RBM)</a:t>
            </a:r>
            <a:r>
              <a:rPr lang="zh-CN" altLang="en-US" sz="2000" dirty="0">
                <a:solidFill>
                  <a:schemeClr val="tx2"/>
                </a:solidFill>
              </a:rPr>
              <a:t>组成的。</a:t>
            </a:r>
            <a:endParaRPr lang="en-US" altLang="zh-CN" sz="2000" dirty="0">
              <a:solidFill>
                <a:schemeClr val="tx2"/>
              </a:solidFill>
            </a:endParaRPr>
          </a:p>
          <a:p>
            <a:endParaRPr lang="en-US" altLang="zh-CN" sz="2000" dirty="0">
              <a:solidFill>
                <a:schemeClr val="tx2"/>
              </a:solidFill>
            </a:endParaRPr>
          </a:p>
          <a:p>
            <a:r>
              <a:rPr lang="en-US" altLang="zh-CN" sz="2000" dirty="0">
                <a:solidFill>
                  <a:schemeClr val="tx2"/>
                </a:solidFill>
              </a:rPr>
              <a:t>①</a:t>
            </a:r>
            <a:r>
              <a:rPr lang="zh-CN" altLang="en-US" sz="2000" dirty="0">
                <a:solidFill>
                  <a:schemeClr val="tx2"/>
                </a:solidFill>
              </a:rPr>
              <a:t>监督学习：分类器           ②非监督学习，类似于将要介绍的自编码器</a:t>
            </a:r>
            <a:endParaRPr lang="en-US" altLang="zh-CN" sz="2000" dirty="0">
              <a:solidFill>
                <a:schemeClr val="tx2"/>
              </a:solidFill>
            </a:endParaRPr>
          </a:p>
          <a:p>
            <a:endParaRPr lang="en-US" altLang="zh-CN" sz="2000" dirty="0">
              <a:solidFill>
                <a:schemeClr val="tx2"/>
              </a:solidFill>
            </a:endParaRPr>
          </a:p>
        </p:txBody>
      </p:sp>
      <p:sp>
        <p:nvSpPr>
          <p:cNvPr id="11" name="Rectangle 3"/>
          <p:cNvSpPr>
            <a:spLocks noChangeArrowheads="1"/>
          </p:cNvSpPr>
          <p:nvPr/>
        </p:nvSpPr>
        <p:spPr bwMode="auto">
          <a:xfrm>
            <a:off x="157143" y="3726307"/>
            <a:ext cx="8380142" cy="1186479"/>
          </a:xfrm>
          <a:prstGeom prst="rect">
            <a:avLst/>
          </a:prstGeom>
          <a:noFill/>
          <a:ln w="9525">
            <a:noFill/>
            <a:miter lim="800000"/>
            <a:headEnd/>
            <a:tailEnd/>
          </a:ln>
        </p:spPr>
        <p:txBody>
          <a:bodyPr wrap="square" anchor="ctr">
            <a:spAutoFit/>
          </a:bodyPr>
          <a:lstStyle/>
          <a:p>
            <a:pPr lvl="1">
              <a:lnSpc>
                <a:spcPct val="125000"/>
              </a:lnSpc>
              <a:spcBef>
                <a:spcPct val="20000"/>
              </a:spcBef>
              <a:buClr>
                <a:srgbClr val="FF0000"/>
              </a:buClr>
              <a:buSzPct val="85000"/>
              <a:defRPr/>
            </a:pPr>
            <a:r>
              <a:rPr lang="zh-CN" altLang="en-US" sz="1800" kern="0" dirty="0">
                <a:solidFill>
                  <a:schemeClr val="tx2"/>
                </a:solidFill>
                <a:latin typeface="黑体" pitchFamily="2" charset="-122"/>
                <a:ea typeface="黑体" pitchFamily="2" charset="-122"/>
              </a:rPr>
              <a:t>受限玻尔兹曼机：</a:t>
            </a:r>
            <a:endParaRPr lang="en-US" altLang="zh-CN" sz="180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zh-CN" altLang="en-US" sz="1800" b="0" kern="0" dirty="0">
                <a:solidFill>
                  <a:schemeClr val="tx2"/>
                </a:solidFill>
                <a:latin typeface="黑体" pitchFamily="2" charset="-122"/>
                <a:ea typeface="黑体" pitchFamily="2" charset="-122"/>
              </a:rPr>
              <a:t>    有两层神经元，一层是由显元组成的显层</a:t>
            </a:r>
            <a:r>
              <a:rPr lang="en-US" altLang="zh-CN" sz="1800" b="0" kern="0" dirty="0">
                <a:solidFill>
                  <a:schemeClr val="tx2"/>
                </a:solidFill>
                <a:latin typeface="黑体" pitchFamily="2" charset="-122"/>
                <a:ea typeface="黑体" pitchFamily="2" charset="-122"/>
              </a:rPr>
              <a:t>(Visible layer)</a:t>
            </a:r>
            <a:r>
              <a:rPr lang="zh-CN" altLang="en-US" sz="1800" b="0" kern="0" dirty="0">
                <a:solidFill>
                  <a:schemeClr val="tx2"/>
                </a:solidFill>
                <a:latin typeface="黑体" pitchFamily="2" charset="-122"/>
                <a:ea typeface="黑体" pitchFamily="2" charset="-122"/>
              </a:rPr>
              <a:t>，另一层是由隐元组成的隐层</a:t>
            </a:r>
            <a:r>
              <a:rPr lang="en-US" altLang="zh-CN" sz="1800" b="0" kern="0" dirty="0">
                <a:solidFill>
                  <a:schemeClr val="tx2"/>
                </a:solidFill>
                <a:latin typeface="黑体" pitchFamily="2" charset="-122"/>
                <a:ea typeface="黑体" pitchFamily="2" charset="-122"/>
              </a:rPr>
              <a:t>(Hidden layer)</a:t>
            </a:r>
            <a:r>
              <a:rPr lang="zh-CN" altLang="en-US" sz="1800" b="0" kern="0" dirty="0">
                <a:solidFill>
                  <a:schemeClr val="tx2"/>
                </a:solidFill>
                <a:latin typeface="黑体" pitchFamily="2" charset="-122"/>
                <a:ea typeface="黑体" pitchFamily="2" charset="-122"/>
              </a:rPr>
              <a:t>，两层之间神经元为双向连接</a:t>
            </a:r>
            <a:endParaRPr lang="en-US" altLang="zh-CN" sz="1800" b="0" kern="0" dirty="0">
              <a:solidFill>
                <a:schemeClr val="tx2"/>
              </a:solidFill>
              <a:latin typeface="黑体" pitchFamily="2" charset="-122"/>
              <a:ea typeface="黑体" pitchFamily="2"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389" y="5070986"/>
            <a:ext cx="2077650" cy="1575142"/>
          </a:xfrm>
          <a:prstGeom prst="rect">
            <a:avLst/>
          </a:prstGeom>
          <a:noFill/>
          <a:ln>
            <a:noFill/>
          </a:ln>
        </p:spPr>
      </p:pic>
    </p:spTree>
    <p:extLst>
      <p:ext uri="{BB962C8B-B14F-4D97-AF65-F5344CB8AC3E}">
        <p14:creationId xmlns:p14="http://schemas.microsoft.com/office/powerpoint/2010/main" val="2030717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深度信念网络 </a:t>
            </a:r>
          </a:p>
        </p:txBody>
      </p:sp>
      <p:sp>
        <p:nvSpPr>
          <p:cNvPr id="11" name="Rectangle 3"/>
          <p:cNvSpPr>
            <a:spLocks noChangeArrowheads="1"/>
          </p:cNvSpPr>
          <p:nvPr/>
        </p:nvSpPr>
        <p:spPr bwMode="auto">
          <a:xfrm>
            <a:off x="235202" y="1919069"/>
            <a:ext cx="3444701" cy="438582"/>
          </a:xfrm>
          <a:prstGeom prst="rect">
            <a:avLst/>
          </a:prstGeom>
          <a:noFill/>
          <a:ln w="9525">
            <a:noFill/>
            <a:miter lim="800000"/>
            <a:headEnd/>
            <a:tailEnd/>
          </a:ln>
        </p:spPr>
        <p:txBody>
          <a:bodyPr wrap="square" anchor="ctr">
            <a:spAutoFit/>
          </a:bodyPr>
          <a:lstStyle/>
          <a:p>
            <a:pPr lvl="1">
              <a:lnSpc>
                <a:spcPct val="125000"/>
              </a:lnSpc>
              <a:spcBef>
                <a:spcPct val="20000"/>
              </a:spcBef>
              <a:buClr>
                <a:srgbClr val="FF0000"/>
              </a:buClr>
              <a:buSzPct val="85000"/>
              <a:defRPr/>
            </a:pPr>
            <a:r>
              <a:rPr lang="zh-CN" altLang="en-US" sz="2000" kern="0" dirty="0">
                <a:solidFill>
                  <a:schemeClr val="tx2"/>
                </a:solidFill>
                <a:latin typeface="黑体" pitchFamily="2" charset="-122"/>
                <a:ea typeface="黑体" pitchFamily="2" charset="-122"/>
              </a:rPr>
              <a:t>逐层无监督训练方法：</a:t>
            </a: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744" y="2948475"/>
            <a:ext cx="6128061" cy="2638285"/>
          </a:xfrm>
          <a:prstGeom prst="rect">
            <a:avLst/>
          </a:prstGeom>
          <a:noFill/>
          <a:ln>
            <a:noFill/>
          </a:ln>
        </p:spPr>
      </p:pic>
    </p:spTree>
    <p:extLst>
      <p:ext uri="{BB962C8B-B14F-4D97-AF65-F5344CB8AC3E}">
        <p14:creationId xmlns:p14="http://schemas.microsoft.com/office/powerpoint/2010/main" val="25284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6.</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深度学习概述</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堆叠自编码器</a:t>
            </a:r>
          </a:p>
        </p:txBody>
      </p:sp>
      <p:sp>
        <p:nvSpPr>
          <p:cNvPr id="4" name="矩形 3"/>
          <p:cNvSpPr/>
          <p:nvPr/>
        </p:nvSpPr>
        <p:spPr>
          <a:xfrm>
            <a:off x="623954" y="4458024"/>
            <a:ext cx="7896091" cy="1323439"/>
          </a:xfrm>
          <a:prstGeom prst="rect">
            <a:avLst/>
          </a:prstGeom>
        </p:spPr>
        <p:txBody>
          <a:bodyPr wrap="square">
            <a:spAutoFit/>
          </a:bodyPr>
          <a:lstStyle/>
          <a:p>
            <a:r>
              <a:rPr lang="zh-CN" altLang="en-US" sz="2000" kern="0" dirty="0">
                <a:solidFill>
                  <a:schemeClr val="tx2"/>
                </a:solidFill>
                <a:latin typeface="黑体" pitchFamily="2" charset="-122"/>
                <a:ea typeface="黑体" pitchFamily="2" charset="-122"/>
              </a:rPr>
              <a:t>堆叠自编码器：</a:t>
            </a:r>
            <a:r>
              <a:rPr lang="zh-CN" altLang="en-US" sz="2000" dirty="0">
                <a:solidFill>
                  <a:schemeClr val="tx2"/>
                </a:solidFill>
              </a:rPr>
              <a:t>       </a:t>
            </a:r>
            <a:endParaRPr lang="en-US" altLang="zh-CN" sz="2000" dirty="0">
              <a:solidFill>
                <a:schemeClr val="tx2"/>
              </a:solidFill>
            </a:endParaRPr>
          </a:p>
          <a:p>
            <a:r>
              <a:rPr lang="zh-CN" altLang="en-US" sz="2000" dirty="0">
                <a:solidFill>
                  <a:schemeClr val="tx2"/>
                </a:solidFill>
              </a:rPr>
              <a:t>       </a:t>
            </a:r>
            <a:r>
              <a:rPr lang="zh-CN" altLang="en-US" sz="1800" b="0" kern="0" dirty="0">
                <a:solidFill>
                  <a:schemeClr val="tx2"/>
                </a:solidFill>
                <a:latin typeface="黑体" pitchFamily="2" charset="-122"/>
                <a:ea typeface="黑体" pitchFamily="2" charset="-122"/>
              </a:rPr>
              <a:t>堆叠自编码器</a:t>
            </a:r>
            <a:r>
              <a:rPr lang="en-US" altLang="zh-CN" sz="1800" b="0" kern="0" dirty="0">
                <a:solidFill>
                  <a:schemeClr val="tx2"/>
                </a:solidFill>
                <a:latin typeface="黑体" pitchFamily="2" charset="-122"/>
                <a:ea typeface="黑体" pitchFamily="2" charset="-122"/>
              </a:rPr>
              <a:t>(Stacked Auto-Encoder, SAE)</a:t>
            </a:r>
            <a:r>
              <a:rPr lang="zh-CN" altLang="en-US" sz="1800" b="0" kern="0" dirty="0">
                <a:solidFill>
                  <a:schemeClr val="tx2"/>
                </a:solidFill>
                <a:latin typeface="黑体" pitchFamily="2" charset="-122"/>
                <a:ea typeface="黑体" pitchFamily="2" charset="-122"/>
              </a:rPr>
              <a:t>由多个自编码器串联组合而成。</a:t>
            </a:r>
            <a:endParaRPr lang="en-US" altLang="zh-CN" sz="1800" b="0" kern="0" dirty="0">
              <a:solidFill>
                <a:schemeClr val="tx2"/>
              </a:solidFill>
              <a:latin typeface="黑体" pitchFamily="2" charset="-122"/>
              <a:ea typeface="黑体" pitchFamily="2" charset="-122"/>
            </a:endParaRPr>
          </a:p>
          <a:p>
            <a:endParaRPr lang="en-US" altLang="zh-CN" sz="2000" dirty="0">
              <a:solidFill>
                <a:schemeClr val="tx2"/>
              </a:solidFill>
            </a:endParaRPr>
          </a:p>
        </p:txBody>
      </p:sp>
      <p:sp>
        <p:nvSpPr>
          <p:cNvPr id="11" name="Rectangle 3"/>
          <p:cNvSpPr>
            <a:spLocks noChangeArrowheads="1"/>
          </p:cNvSpPr>
          <p:nvPr/>
        </p:nvSpPr>
        <p:spPr bwMode="auto">
          <a:xfrm>
            <a:off x="157143" y="1745402"/>
            <a:ext cx="8380142" cy="1571199"/>
          </a:xfrm>
          <a:prstGeom prst="rect">
            <a:avLst/>
          </a:prstGeom>
          <a:noFill/>
          <a:ln w="9525">
            <a:noFill/>
            <a:miter lim="800000"/>
            <a:headEnd/>
            <a:tailEnd/>
          </a:ln>
        </p:spPr>
        <p:txBody>
          <a:bodyPr wrap="square" anchor="ctr">
            <a:spAutoFit/>
          </a:bodyPr>
          <a:lstStyle/>
          <a:p>
            <a:pPr lvl="1">
              <a:lnSpc>
                <a:spcPct val="125000"/>
              </a:lnSpc>
              <a:spcBef>
                <a:spcPct val="20000"/>
              </a:spcBef>
              <a:buClr>
                <a:srgbClr val="FF0000"/>
              </a:buClr>
              <a:buSzPct val="85000"/>
              <a:defRPr/>
            </a:pPr>
            <a:r>
              <a:rPr lang="zh-CN" altLang="en-US" sz="2000" kern="0" dirty="0">
                <a:solidFill>
                  <a:schemeClr val="tx2"/>
                </a:solidFill>
                <a:latin typeface="黑体" pitchFamily="2" charset="-122"/>
                <a:ea typeface="黑体" pitchFamily="2" charset="-122"/>
              </a:rPr>
              <a:t>自编码器：</a:t>
            </a:r>
            <a:endParaRPr lang="en-US" altLang="zh-CN" sz="200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zh-CN" altLang="en-US" sz="1800" b="0" kern="0" dirty="0">
                <a:solidFill>
                  <a:schemeClr val="tx2"/>
                </a:solidFill>
                <a:latin typeface="黑体" pitchFamily="2" charset="-122"/>
                <a:ea typeface="黑体" pitchFamily="2" charset="-122"/>
              </a:rPr>
              <a:t>    自编码器</a:t>
            </a:r>
            <a:r>
              <a:rPr lang="en-US" altLang="zh-CN" sz="1800" b="0" kern="0" dirty="0">
                <a:solidFill>
                  <a:schemeClr val="tx2"/>
                </a:solidFill>
                <a:latin typeface="黑体" pitchFamily="2" charset="-122"/>
                <a:ea typeface="黑体" pitchFamily="2" charset="-122"/>
              </a:rPr>
              <a:t>(Auto-Encoder, AE)</a:t>
            </a:r>
            <a:r>
              <a:rPr lang="zh-CN" altLang="en-US" sz="1800" b="0" kern="0" dirty="0">
                <a:solidFill>
                  <a:schemeClr val="tx2"/>
                </a:solidFill>
                <a:latin typeface="黑体" pitchFamily="2" charset="-122"/>
                <a:ea typeface="黑体" pitchFamily="2" charset="-122"/>
              </a:rPr>
              <a:t>是一种前馈无反馈的神经网络模型，包含一个输入层，一个隐藏层和一个输出层。自编码器模型，由编码器</a:t>
            </a:r>
            <a:r>
              <a:rPr lang="en-US" altLang="zh-CN" sz="1800" b="0" kern="0" dirty="0">
                <a:solidFill>
                  <a:schemeClr val="tx2"/>
                </a:solidFill>
                <a:latin typeface="黑体" pitchFamily="2" charset="-122"/>
                <a:ea typeface="黑体" pitchFamily="2" charset="-122"/>
              </a:rPr>
              <a:t>(Encoder)</a:t>
            </a:r>
            <a:r>
              <a:rPr lang="zh-CN" altLang="en-US" sz="1800" b="0" kern="0" dirty="0">
                <a:solidFill>
                  <a:schemeClr val="tx2"/>
                </a:solidFill>
                <a:latin typeface="黑体" pitchFamily="2" charset="-122"/>
                <a:ea typeface="黑体" pitchFamily="2" charset="-122"/>
              </a:rPr>
              <a:t>和解码器</a:t>
            </a:r>
            <a:r>
              <a:rPr lang="en-US" altLang="zh-CN" sz="1800" b="0" kern="0" dirty="0">
                <a:solidFill>
                  <a:schemeClr val="tx2"/>
                </a:solidFill>
                <a:latin typeface="黑体" pitchFamily="2" charset="-122"/>
                <a:ea typeface="黑体" pitchFamily="2" charset="-122"/>
              </a:rPr>
              <a:t>(Decoder)</a:t>
            </a:r>
            <a:r>
              <a:rPr lang="zh-CN" altLang="en-US" sz="1800" b="0" kern="0" dirty="0">
                <a:solidFill>
                  <a:schemeClr val="tx2"/>
                </a:solidFill>
                <a:latin typeface="黑体" pitchFamily="2" charset="-122"/>
                <a:ea typeface="黑体" pitchFamily="2" charset="-122"/>
              </a:rPr>
              <a:t>两部分组成</a:t>
            </a:r>
            <a:endParaRPr lang="en-US" altLang="zh-CN" sz="1800" b="0" kern="0" dirty="0">
              <a:solidFill>
                <a:schemeClr val="tx2"/>
              </a:solidFill>
              <a:latin typeface="黑体" pitchFamily="2" charset="-122"/>
              <a:ea typeface="黑体" pitchFamily="2" charset="-122"/>
            </a:endParaRP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316601"/>
            <a:ext cx="3817628" cy="1032706"/>
          </a:xfrm>
          <a:prstGeom prst="rect">
            <a:avLst/>
          </a:prstGeom>
          <a:noFill/>
          <a:ln>
            <a:noFill/>
          </a:ln>
        </p:spPr>
      </p:pic>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1735" y="5640500"/>
            <a:ext cx="4820527" cy="1072533"/>
          </a:xfrm>
          <a:prstGeom prst="rect">
            <a:avLst/>
          </a:prstGeom>
          <a:noFill/>
          <a:ln>
            <a:noFill/>
          </a:ln>
        </p:spPr>
      </p:pic>
    </p:spTree>
    <p:extLst>
      <p:ext uri="{BB962C8B-B14F-4D97-AF65-F5344CB8AC3E}">
        <p14:creationId xmlns:p14="http://schemas.microsoft.com/office/powerpoint/2010/main" val="3225096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分布式决策方法</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目标层解法</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目标层解法</a:t>
            </a:r>
          </a:p>
        </p:txBody>
      </p:sp>
      <p:sp>
        <p:nvSpPr>
          <p:cNvPr id="4" name="矩形 3"/>
          <p:cNvSpPr/>
          <p:nvPr/>
        </p:nvSpPr>
        <p:spPr>
          <a:xfrm>
            <a:off x="641195" y="1856815"/>
            <a:ext cx="7861610" cy="707886"/>
          </a:xfrm>
          <a:prstGeom prst="rect">
            <a:avLst/>
          </a:prstGeom>
        </p:spPr>
        <p:txBody>
          <a:bodyPr wrap="square">
            <a:spAutoFit/>
          </a:bodyPr>
          <a:lstStyle/>
          <a:p>
            <a:r>
              <a:rPr lang="zh-CN" altLang="en-US" sz="2000" dirty="0"/>
              <a:t>       目标层解法（</a:t>
            </a:r>
            <a:r>
              <a:rPr lang="en-US" altLang="zh-CN" sz="2000" dirty="0"/>
              <a:t>Analytical target cascading, ATC</a:t>
            </a:r>
            <a:r>
              <a:rPr lang="zh-CN" altLang="en-US" sz="2000" dirty="0"/>
              <a:t>）是一种用来解决多学科优化设计问题的分布式决策方法</a:t>
            </a:r>
            <a:endParaRPr lang="en-US" altLang="zh-CN" sz="2000" dirty="0"/>
          </a:p>
        </p:txBody>
      </p:sp>
      <p:sp>
        <p:nvSpPr>
          <p:cNvPr id="9" name="Rectangle 3"/>
          <p:cNvSpPr>
            <a:spLocks noChangeArrowheads="1"/>
          </p:cNvSpPr>
          <p:nvPr/>
        </p:nvSpPr>
        <p:spPr bwMode="auto">
          <a:xfrm>
            <a:off x="186372" y="2705580"/>
            <a:ext cx="7673975" cy="2626873"/>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通过将原始的优化问题分解为形如系统、子系统、组件等元素集合组成的层级结构，降低了整个系统设计优化的复杂性</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在分解的层级结构中，上层元素（父元素）向下层元素（子元素）传递设置的优化目标，下层元素利用自身的优化分析模块对上层元素层解的目标做出响应</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同层元素可以不考虑相互之间的联系进行独立自主的并行优化过程</a:t>
            </a:r>
            <a:endParaRPr lang="en-US" altLang="zh-CN" sz="18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192481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7.</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分布式决策方法</a:t>
            </a: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目标层解法</a:t>
            </a:r>
          </a:p>
        </p:txBody>
      </p:sp>
      <p:sp>
        <p:nvSpPr>
          <p:cNvPr id="3" name="Rectangle 3"/>
          <p:cNvSpPr>
            <a:spLocks noChangeArrowheads="1"/>
          </p:cNvSpPr>
          <p:nvPr/>
        </p:nvSpPr>
        <p:spPr bwMode="auto">
          <a:xfrm>
            <a:off x="344488" y="1229775"/>
            <a:ext cx="8564562" cy="462819"/>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目标层解法</a:t>
            </a:r>
          </a:p>
        </p:txBody>
      </p:sp>
      <p:sp>
        <p:nvSpPr>
          <p:cNvPr id="11" name="Rectangle 3"/>
          <p:cNvSpPr>
            <a:spLocks noChangeArrowheads="1"/>
          </p:cNvSpPr>
          <p:nvPr/>
        </p:nvSpPr>
        <p:spPr bwMode="auto">
          <a:xfrm>
            <a:off x="256476" y="1919069"/>
            <a:ext cx="7673975" cy="390941"/>
          </a:xfrm>
          <a:prstGeom prst="rect">
            <a:avLst/>
          </a:prstGeom>
          <a:noFill/>
          <a:ln w="9525">
            <a:noFill/>
            <a:miter lim="800000"/>
            <a:headEnd/>
            <a:tailEnd/>
          </a:ln>
        </p:spPr>
        <p:txBody>
          <a:bodyPr anchor="ctr">
            <a:spAutoFit/>
          </a:bodyPr>
          <a:lstStyle/>
          <a:p>
            <a:pPr lvl="1">
              <a:lnSpc>
                <a:spcPct val="125000"/>
              </a:lnSpc>
              <a:spcBef>
                <a:spcPct val="20000"/>
              </a:spcBef>
              <a:buClr>
                <a:srgbClr val="FF0000"/>
              </a:buClr>
              <a:buSzPct val="85000"/>
              <a:defRPr/>
            </a:pPr>
            <a:r>
              <a:rPr lang="zh-CN" altLang="en-US" sz="1800" kern="0" dirty="0">
                <a:solidFill>
                  <a:schemeClr val="tx2"/>
                </a:solidFill>
                <a:latin typeface="黑体" pitchFamily="2" charset="-122"/>
                <a:ea typeface="黑体" pitchFamily="2" charset="-122"/>
              </a:rPr>
              <a:t>目标层解法中的层级结构：</a:t>
            </a:r>
            <a:endParaRPr lang="en-US" altLang="zh-CN" sz="1800" kern="0" dirty="0">
              <a:solidFill>
                <a:schemeClr val="tx2"/>
              </a:solidFill>
              <a:latin typeface="黑体" pitchFamily="2" charset="-122"/>
              <a:ea typeface="黑体" pitchFamily="2"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753" y="2626733"/>
            <a:ext cx="4037360" cy="2145990"/>
          </a:xfrm>
          <a:prstGeom prst="rect">
            <a:avLst/>
          </a:prstGeom>
          <a:noFill/>
          <a:ln>
            <a:noFill/>
          </a:ln>
        </p:spPr>
      </p:pic>
      <p:sp>
        <p:nvSpPr>
          <p:cNvPr id="8" name="Rectangle 3"/>
          <p:cNvSpPr>
            <a:spLocks noChangeArrowheads="1"/>
          </p:cNvSpPr>
          <p:nvPr/>
        </p:nvSpPr>
        <p:spPr bwMode="auto">
          <a:xfrm>
            <a:off x="256477" y="5089446"/>
            <a:ext cx="7673975" cy="1241878"/>
          </a:xfrm>
          <a:prstGeom prst="rect">
            <a:avLst/>
          </a:prstGeom>
          <a:noFill/>
          <a:ln w="9525">
            <a:noFill/>
            <a:miter lim="800000"/>
            <a:headEnd/>
            <a:tailEnd/>
          </a:ln>
        </p:spPr>
        <p:txBody>
          <a:bodyPr anchor="ctr">
            <a:spAutoFit/>
          </a:bodyPr>
          <a:lstStyle/>
          <a:p>
            <a:pPr lvl="1">
              <a:lnSpc>
                <a:spcPct val="125000"/>
              </a:lnSpc>
              <a:spcBef>
                <a:spcPct val="20000"/>
              </a:spcBef>
              <a:buClr>
                <a:srgbClr val="FF0000"/>
              </a:buClr>
              <a:buSzPct val="85000"/>
              <a:defRPr/>
            </a:pPr>
            <a:r>
              <a:rPr lang="zh-CN" altLang="en-US" sz="1800" kern="0" dirty="0">
                <a:solidFill>
                  <a:schemeClr val="tx2"/>
                </a:solidFill>
                <a:latin typeface="黑体" pitchFamily="2" charset="-122"/>
                <a:ea typeface="黑体" pitchFamily="2" charset="-122"/>
              </a:rPr>
              <a:t>目标层解法中的应用步骤：</a:t>
            </a:r>
            <a:endParaRPr lang="en-US" altLang="zh-CN" sz="1800" kern="0" dirty="0">
              <a:solidFill>
                <a:schemeClr val="tx2"/>
              </a:solidFill>
              <a:latin typeface="黑体" pitchFamily="2" charset="-122"/>
              <a:ea typeface="黑体" pitchFamily="2" charset="-122"/>
            </a:endParaRPr>
          </a:p>
          <a:p>
            <a:pPr lvl="1">
              <a:lnSpc>
                <a:spcPct val="125000"/>
              </a:lnSpc>
              <a:spcBef>
                <a:spcPct val="20000"/>
              </a:spcBef>
              <a:buSzPct val="85000"/>
              <a:defRPr/>
            </a:pPr>
            <a:r>
              <a:rPr lang="zh-CN" altLang="en-US" sz="1800" b="0" kern="0" dirty="0">
                <a:solidFill>
                  <a:schemeClr val="tx2"/>
                </a:solidFill>
                <a:latin typeface="黑体" pitchFamily="2" charset="-122"/>
                <a:ea typeface="黑体" pitchFamily="2" charset="-122"/>
              </a:rPr>
              <a:t>①复杂系统优化问题的层级分解；②各层元素间关键连接的识别；</a:t>
            </a:r>
            <a:endParaRPr lang="en-US" altLang="zh-CN" sz="1800" b="0" kern="0" dirty="0">
              <a:solidFill>
                <a:schemeClr val="tx2"/>
              </a:solidFill>
              <a:latin typeface="黑体" pitchFamily="2" charset="-122"/>
              <a:ea typeface="黑体" pitchFamily="2" charset="-122"/>
            </a:endParaRPr>
          </a:p>
          <a:p>
            <a:pPr lvl="1">
              <a:lnSpc>
                <a:spcPct val="125000"/>
              </a:lnSpc>
              <a:spcBef>
                <a:spcPct val="20000"/>
              </a:spcBef>
              <a:buSzPct val="85000"/>
              <a:defRPr/>
            </a:pPr>
            <a:r>
              <a:rPr lang="en-US" altLang="zh-CN" sz="1800" b="0" kern="0" dirty="0">
                <a:solidFill>
                  <a:schemeClr val="tx2"/>
                </a:solidFill>
                <a:latin typeface="黑体" pitchFamily="2" charset="-122"/>
                <a:ea typeface="黑体" pitchFamily="2" charset="-122"/>
              </a:rPr>
              <a:t>③</a:t>
            </a:r>
            <a:r>
              <a:rPr lang="zh-CN" altLang="en-US" sz="1800" b="0" kern="0" dirty="0">
                <a:solidFill>
                  <a:schemeClr val="tx2"/>
                </a:solidFill>
                <a:latin typeface="黑体" pitchFamily="2" charset="-122"/>
                <a:ea typeface="黑体" pitchFamily="2" charset="-122"/>
              </a:rPr>
              <a:t>各层元素的公式化；          </a:t>
            </a:r>
            <a:r>
              <a:rPr lang="en-US" altLang="zh-CN" sz="1800" b="0" kern="0" dirty="0">
                <a:solidFill>
                  <a:schemeClr val="tx2"/>
                </a:solidFill>
                <a:latin typeface="黑体" pitchFamily="2" charset="-122"/>
                <a:ea typeface="黑体" pitchFamily="2" charset="-122"/>
              </a:rPr>
              <a:t>④</a:t>
            </a:r>
            <a:r>
              <a:rPr lang="zh-CN" altLang="en-US" sz="1800" b="0" kern="0" dirty="0">
                <a:solidFill>
                  <a:schemeClr val="tx2"/>
                </a:solidFill>
                <a:latin typeface="黑体" pitchFamily="2" charset="-122"/>
                <a:ea typeface="黑体" pitchFamily="2" charset="-122"/>
              </a:rPr>
              <a:t>各元素的协同并行求解</a:t>
            </a:r>
            <a:endParaRPr lang="en-US" altLang="zh-CN" sz="1800" b="0" kern="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3708222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862013" y="2295525"/>
            <a:ext cx="7848600" cy="1752600"/>
          </a:xfrm>
          <a:prstGeom prst="rect">
            <a:avLst/>
          </a:prstGeom>
          <a:noFill/>
          <a:ln w="9525">
            <a:noFill/>
            <a:miter lim="800000"/>
            <a:headEnd/>
            <a:tailEnd/>
          </a:ln>
          <a:effectLst/>
        </p:spPr>
        <p:txBody>
          <a:bodyPr anchor="ctr"/>
          <a:lstStyle/>
          <a:p>
            <a:pPr algn="ctr" eaLnBrk="1" hangingPunct="1">
              <a:defRPr/>
            </a:pPr>
            <a:r>
              <a:rPr lang="zh-CN" altLang="en-US" sz="6000" dirty="0">
                <a:solidFill>
                  <a:srgbClr val="333399"/>
                </a:solidFill>
                <a:effectLst>
                  <a:outerShdw blurRad="38100" dist="38100" dir="2700000" algn="tl">
                    <a:srgbClr val="C0C0C0"/>
                  </a:outerShdw>
                </a:effectLst>
                <a:latin typeface="Calibri" pitchFamily="34" charset="0"/>
                <a:ea typeface="华文新魏" pitchFamily="2" charset="-122"/>
              </a:rPr>
              <a:t>敬请批评指正！</a:t>
            </a:r>
            <a:r>
              <a:rPr lang="en-US" altLang="zh-CN" sz="3200" dirty="0">
                <a:solidFill>
                  <a:srgbClr val="FF0000"/>
                </a:solidFill>
                <a:effectLst>
                  <a:outerShdw blurRad="38100" dist="38100" dir="2700000" algn="tl">
                    <a:srgbClr val="C0C0C0"/>
                  </a:outerShdw>
                </a:effectLst>
                <a:latin typeface="Calibri" pitchFamily="34" charset="0"/>
                <a:ea typeface="华文新魏" pitchFamily="2" charset="-122"/>
              </a:rPr>
              <a:t>Li_jiang@hrbeu.edu.cn</a:t>
            </a:r>
            <a:endParaRPr lang="zh-CN" altLang="en-US" sz="3200" dirty="0">
              <a:solidFill>
                <a:srgbClr val="333399"/>
              </a:solidFill>
              <a:effectLst>
                <a:outerShdw blurRad="38100" dist="38100" dir="2700000" algn="tl">
                  <a:srgbClr val="C0C0C0"/>
                </a:outerShdw>
              </a:effectLst>
              <a:latin typeface="Calibri" pitchFamily="34" charset="0"/>
              <a:ea typeface="华文新魏" pitchFamily="2" charset="-122"/>
            </a:endParaRPr>
          </a:p>
        </p:txBody>
      </p:sp>
      <p:pic>
        <p:nvPicPr>
          <p:cNvPr id="72707" name="Picture 11" descr="TRD0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4105275"/>
            <a:ext cx="55816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1.</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智能决策方法的原理</a:t>
            </a:r>
          </a:p>
        </p:txBody>
      </p:sp>
      <p:sp>
        <p:nvSpPr>
          <p:cNvPr id="3" name="Rectangle 3"/>
          <p:cNvSpPr>
            <a:spLocks noChangeArrowheads="1"/>
          </p:cNvSpPr>
          <p:nvPr/>
        </p:nvSpPr>
        <p:spPr bwMode="auto">
          <a:xfrm>
            <a:off x="344488" y="1123950"/>
            <a:ext cx="8564562" cy="46355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常用的智能决策方法</a:t>
            </a:r>
            <a:endParaRPr lang="en-US" altLang="zh-CN" sz="800" kern="0" dirty="0">
              <a:solidFill>
                <a:srgbClr val="FF0000"/>
              </a:solidFill>
              <a:latin typeface="黑体" pitchFamily="2" charset="-122"/>
              <a:ea typeface="黑体" pitchFamily="2" charset="-122"/>
            </a:endParaRPr>
          </a:p>
        </p:txBody>
      </p:sp>
      <p:graphicFrame>
        <p:nvGraphicFramePr>
          <p:cNvPr id="10" name="表格 9"/>
          <p:cNvGraphicFramePr>
            <a:graphicFrameLocks noGrp="1"/>
          </p:cNvGraphicFramePr>
          <p:nvPr/>
        </p:nvGraphicFramePr>
        <p:xfrm>
          <a:off x="617538" y="1873250"/>
          <a:ext cx="7958137" cy="4311652"/>
        </p:xfrm>
        <a:graphic>
          <a:graphicData uri="http://schemas.openxmlformats.org/drawingml/2006/table">
            <a:tbl>
              <a:tblPr firstRow="1" bandRow="1">
                <a:tableStyleId>{5C22544A-7EE6-4342-B048-85BDC9FD1C3A}</a:tableStyleId>
              </a:tblPr>
              <a:tblGrid>
                <a:gridCol w="1260339">
                  <a:extLst>
                    <a:ext uri="{9D8B030D-6E8A-4147-A177-3AD203B41FA5}">
                      <a16:colId xmlns:a16="http://schemas.microsoft.com/office/drawing/2014/main" val="20000"/>
                    </a:ext>
                  </a:extLst>
                </a:gridCol>
                <a:gridCol w="3348899">
                  <a:extLst>
                    <a:ext uri="{9D8B030D-6E8A-4147-A177-3AD203B41FA5}">
                      <a16:colId xmlns:a16="http://schemas.microsoft.com/office/drawing/2014/main" val="20001"/>
                    </a:ext>
                  </a:extLst>
                </a:gridCol>
                <a:gridCol w="3348899">
                  <a:extLst>
                    <a:ext uri="{9D8B030D-6E8A-4147-A177-3AD203B41FA5}">
                      <a16:colId xmlns:a16="http://schemas.microsoft.com/office/drawing/2014/main" val="20002"/>
                    </a:ext>
                  </a:extLst>
                </a:gridCol>
              </a:tblGrid>
              <a:tr h="335305">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方法</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解决的问题</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适用领域</a:t>
                      </a:r>
                    </a:p>
                  </a:txBody>
                  <a:tcPr marL="91459" marR="91459" marT="45714" marB="45714">
                    <a:solidFill>
                      <a:schemeClr val="bg1">
                        <a:lumMod val="85000"/>
                      </a:schemeClr>
                    </a:solidFill>
                  </a:tcPr>
                </a:tc>
                <a:extLst>
                  <a:ext uri="{0D108BD9-81ED-4DB2-BD59-A6C34878D82A}">
                    <a16:rowId xmlns:a16="http://schemas.microsoft.com/office/drawing/2014/main" val="10000"/>
                  </a:ext>
                </a:extLst>
              </a:tr>
              <a:tr h="579182">
                <a:tc>
                  <a:txBody>
                    <a:bodyPr/>
                    <a:lstStyle/>
                    <a:p>
                      <a:pPr algn="ctr" fontAlgn="ctr"/>
                      <a:r>
                        <a:rPr lang="zh-CN" altLang="en-US" sz="1600" b="1" dirty="0">
                          <a:solidFill>
                            <a:schemeClr val="tx2"/>
                          </a:solidFill>
                          <a:latin typeface="黑体" pitchFamily="49" charset="-122"/>
                          <a:ea typeface="黑体" pitchFamily="49" charset="-122"/>
                        </a:rPr>
                        <a:t>层次分析法</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难以完全定量分析的复杂问题</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资源分配、冲突求解、决策支持等领域</a:t>
                      </a:r>
                    </a:p>
                  </a:txBody>
                  <a:tcPr marL="91459" marR="91459" marT="45714" marB="45714">
                    <a:solidFill>
                      <a:schemeClr val="bg1">
                        <a:lumMod val="85000"/>
                      </a:schemeClr>
                    </a:solidFill>
                  </a:tcPr>
                </a:tc>
                <a:extLst>
                  <a:ext uri="{0D108BD9-81ED-4DB2-BD59-A6C34878D82A}">
                    <a16:rowId xmlns:a16="http://schemas.microsoft.com/office/drawing/2014/main" val="10001"/>
                  </a:ext>
                </a:extLst>
              </a:tr>
              <a:tr h="579182">
                <a:tc>
                  <a:txBody>
                    <a:bodyPr/>
                    <a:lstStyle/>
                    <a:p>
                      <a:pPr algn="ctr" fontAlgn="ctr"/>
                      <a:r>
                        <a:rPr lang="zh-CN" altLang="en-US" sz="1600" b="1" dirty="0">
                          <a:solidFill>
                            <a:schemeClr val="tx2"/>
                          </a:solidFill>
                          <a:latin typeface="黑体" pitchFamily="49" charset="-122"/>
                          <a:ea typeface="黑体" pitchFamily="49" charset="-122"/>
                        </a:rPr>
                        <a:t>灰色理论</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部分清楚、部分不清楚且带有不确定性的问题</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在农业、生态、经济、医药、历史、地理等各方面均有广泛的应用</a:t>
                      </a:r>
                    </a:p>
                  </a:txBody>
                  <a:tcPr marL="91459" marR="91459" marT="45714" marB="45714">
                    <a:solidFill>
                      <a:schemeClr val="bg1">
                        <a:lumMod val="85000"/>
                      </a:schemeClr>
                    </a:solidFill>
                  </a:tcPr>
                </a:tc>
                <a:extLst>
                  <a:ext uri="{0D108BD9-81ED-4DB2-BD59-A6C34878D82A}">
                    <a16:rowId xmlns:a16="http://schemas.microsoft.com/office/drawing/2014/main" val="10002"/>
                  </a:ext>
                </a:extLst>
              </a:tr>
              <a:tr h="579182">
                <a:tc>
                  <a:txBody>
                    <a:bodyPr/>
                    <a:lstStyle/>
                    <a:p>
                      <a:pPr algn="ctr" fontAlgn="ctr"/>
                      <a:r>
                        <a:rPr lang="zh-CN" altLang="en-US" sz="1600" b="1" dirty="0">
                          <a:solidFill>
                            <a:schemeClr val="tx2"/>
                          </a:solidFill>
                          <a:latin typeface="黑体" pitchFamily="49" charset="-122"/>
                          <a:ea typeface="黑体" pitchFamily="49" charset="-122"/>
                        </a:rPr>
                        <a:t>遗传算法</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复杂系统智能优化问题</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适用问题范围广，非常适用于系统的决策问题求解</a:t>
                      </a:r>
                    </a:p>
                  </a:txBody>
                  <a:tcPr marL="91459" marR="91459" marT="45714" marB="45714">
                    <a:solidFill>
                      <a:schemeClr val="bg1">
                        <a:lumMod val="85000"/>
                      </a:schemeClr>
                    </a:solidFill>
                  </a:tcPr>
                </a:tc>
                <a:extLst>
                  <a:ext uri="{0D108BD9-81ED-4DB2-BD59-A6C34878D82A}">
                    <a16:rowId xmlns:a16="http://schemas.microsoft.com/office/drawing/2014/main" val="10003"/>
                  </a:ext>
                </a:extLst>
              </a:tr>
              <a:tr h="592696">
                <a:tc>
                  <a:txBody>
                    <a:bodyPr/>
                    <a:lstStyle/>
                    <a:p>
                      <a:pPr algn="ctr" fontAlgn="ctr"/>
                      <a:r>
                        <a:rPr lang="zh-CN" altLang="en-US" sz="1600" b="1" dirty="0">
                          <a:solidFill>
                            <a:schemeClr val="tx2"/>
                          </a:solidFill>
                          <a:latin typeface="黑体" pitchFamily="49" charset="-122"/>
                          <a:ea typeface="黑体" pitchFamily="49" charset="-122"/>
                        </a:rPr>
                        <a:t>博弈决策</a:t>
                      </a:r>
                    </a:p>
                  </a:txBody>
                  <a:tcPr marL="91459" marR="91459" marT="45714" marB="45714">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智能理性决策者之间的冲突与合作问题</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生物学、经济学等许多领域</a:t>
                      </a:r>
                    </a:p>
                  </a:txBody>
                  <a:tcPr marL="91459" marR="91459" marT="45714" marB="45714">
                    <a:solidFill>
                      <a:schemeClr val="bg1">
                        <a:lumMod val="85000"/>
                      </a:schemeClr>
                    </a:solidFill>
                  </a:tcPr>
                </a:tc>
                <a:extLst>
                  <a:ext uri="{0D108BD9-81ED-4DB2-BD59-A6C34878D82A}">
                    <a16:rowId xmlns:a16="http://schemas.microsoft.com/office/drawing/2014/main" val="10004"/>
                  </a:ext>
                </a:extLst>
              </a:tr>
              <a:tr h="1066936">
                <a:tc>
                  <a:txBody>
                    <a:bodyPr/>
                    <a:lstStyle/>
                    <a:p>
                      <a:pPr algn="ctr" fontAlgn="ctr"/>
                      <a:r>
                        <a:rPr lang="zh-CN" altLang="en-US" sz="1600" b="1" dirty="0">
                          <a:solidFill>
                            <a:schemeClr val="tx2"/>
                          </a:solidFill>
                          <a:latin typeface="黑体" pitchFamily="49" charset="-122"/>
                          <a:ea typeface="黑体" pitchFamily="49" charset="-122"/>
                        </a:rPr>
                        <a:t>深度学习</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发现数据的分布式特征表示</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计算机视觉，语音识别，自然语言处理，音频识别，社交网络过滤，机器翻译，生物信息学和药物设计等领域</a:t>
                      </a:r>
                    </a:p>
                  </a:txBody>
                  <a:tcPr marL="91459" marR="91459" marT="45714" marB="45714">
                    <a:solidFill>
                      <a:schemeClr val="bg1">
                        <a:lumMod val="85000"/>
                      </a:schemeClr>
                    </a:solidFill>
                  </a:tcPr>
                </a:tc>
                <a:extLst>
                  <a:ext uri="{0D108BD9-81ED-4DB2-BD59-A6C34878D82A}">
                    <a16:rowId xmlns:a16="http://schemas.microsoft.com/office/drawing/2014/main" val="10005"/>
                  </a:ext>
                </a:extLst>
              </a:tr>
              <a:tr h="579169">
                <a:tc>
                  <a:txBody>
                    <a:bodyPr/>
                    <a:lstStyle/>
                    <a:p>
                      <a:pPr algn="ctr" fontAlgn="ctr"/>
                      <a:r>
                        <a:rPr lang="zh-CN" altLang="en-US" sz="1600" b="1" dirty="0">
                          <a:solidFill>
                            <a:schemeClr val="tx2"/>
                          </a:solidFill>
                          <a:latin typeface="黑体" pitchFamily="49" charset="-122"/>
                          <a:ea typeface="黑体" pitchFamily="49" charset="-122"/>
                        </a:rPr>
                        <a:t>分布式决策</a:t>
                      </a:r>
                    </a:p>
                  </a:txBody>
                  <a:tcPr marL="91459" marR="91459" marT="45714" marB="45714">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复杂产品的多学科设计优化</a:t>
                      </a:r>
                    </a:p>
                  </a:txBody>
                  <a:tcPr marL="91459" marR="91459" marT="45714" marB="45714">
                    <a:solidFill>
                      <a:schemeClr val="bg1">
                        <a:lumMod val="85000"/>
                      </a:schemeClr>
                    </a:solidFill>
                  </a:tcPr>
                </a:tc>
                <a:tc>
                  <a:txBody>
                    <a:bodyPr/>
                    <a:lstStyle/>
                    <a:p>
                      <a:pPr marL="0" algn="ctr" defTabSz="914400" rtl="0" eaLnBrk="1" fontAlgn="ctr" latinLnBrk="0" hangingPunct="1"/>
                      <a:r>
                        <a:rPr lang="zh-CN" altLang="en-US" sz="1600" b="1" kern="1200" dirty="0">
                          <a:solidFill>
                            <a:schemeClr val="tx2"/>
                          </a:solidFill>
                          <a:latin typeface="楷体" pitchFamily="49" charset="-122"/>
                          <a:ea typeface="楷体" pitchFamily="49" charset="-122"/>
                          <a:cs typeface="+mn-cs"/>
                        </a:rPr>
                        <a:t>飞机、汽车等产品</a:t>
                      </a:r>
                    </a:p>
                  </a:txBody>
                  <a:tcPr marL="91459" marR="91459" marT="45714" marB="45714">
                    <a:solidFill>
                      <a:schemeClr val="bg1">
                        <a:lumMod val="85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cs typeface="+mj-cs"/>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cs typeface="+mj-cs"/>
              </a:rPr>
              <a:t>层次分析法简介</a:t>
            </a:r>
          </a:p>
        </p:txBody>
      </p:sp>
      <p:sp>
        <p:nvSpPr>
          <p:cNvPr id="3" name="Rectangle 3"/>
          <p:cNvSpPr>
            <a:spLocks noChangeArrowheads="1"/>
          </p:cNvSpPr>
          <p:nvPr/>
        </p:nvSpPr>
        <p:spPr bwMode="auto">
          <a:xfrm>
            <a:off x="344488" y="1123950"/>
            <a:ext cx="8564562" cy="463550"/>
          </a:xfrm>
          <a:prstGeom prst="rect">
            <a:avLst/>
          </a:prstGeom>
          <a:noFill/>
          <a:ln w="9525">
            <a:noFill/>
            <a:miter lim="800000"/>
            <a:headEnd/>
            <a:tailEnd/>
          </a:ln>
        </p:spPr>
        <p:txBody>
          <a:bodyPr anchor="ctr">
            <a:spAutoFit/>
          </a:bodyPr>
          <a:lstStyle/>
          <a:p>
            <a:pPr marL="342900" indent="-342900">
              <a:lnSpc>
                <a:spcPct val="115000"/>
              </a:lnSpc>
              <a:spcBef>
                <a:spcPct val="20000"/>
              </a:spcBef>
              <a:spcAft>
                <a:spcPct val="20000"/>
              </a:spcAft>
              <a:buClr>
                <a:srgbClr val="FF0000"/>
              </a:buClr>
              <a:buFont typeface="Wingdings" pitchFamily="2" charset="2"/>
              <a:buChar char="n"/>
              <a:defRPr/>
            </a:pPr>
            <a:r>
              <a:rPr lang="zh-CN" altLang="en-US" sz="2400" dirty="0">
                <a:solidFill>
                  <a:srgbClr val="FF0000"/>
                </a:solidFill>
                <a:latin typeface="黑体" pitchFamily="2" charset="-122"/>
                <a:ea typeface="黑体" pitchFamily="2" charset="-122"/>
                <a:cs typeface="Times New Roman" pitchFamily="18" charset="0"/>
              </a:rPr>
              <a:t>层次分析法</a:t>
            </a:r>
            <a:endParaRPr lang="en-US" altLang="zh-CN" sz="800" kern="0" dirty="0">
              <a:solidFill>
                <a:srgbClr val="FF0000"/>
              </a:solidFill>
              <a:latin typeface="黑体" pitchFamily="2" charset="-122"/>
              <a:ea typeface="黑体" pitchFamily="2" charset="-122"/>
            </a:endParaRPr>
          </a:p>
        </p:txBody>
      </p:sp>
      <p:sp>
        <p:nvSpPr>
          <p:cNvPr id="7" name="矩形 6"/>
          <p:cNvSpPr/>
          <p:nvPr/>
        </p:nvSpPr>
        <p:spPr>
          <a:xfrm>
            <a:off x="735013" y="1770063"/>
            <a:ext cx="7735887" cy="708025"/>
          </a:xfrm>
          <a:prstGeom prst="rect">
            <a:avLst/>
          </a:prstGeom>
        </p:spPr>
        <p:txBody>
          <a:bodyPr>
            <a:spAutoFit/>
          </a:bodyPr>
          <a:lstStyle/>
          <a:p>
            <a:pPr indent="457200" algn="just" eaLnBrk="1" hangingPunct="1">
              <a:defRPr/>
            </a:pPr>
            <a:r>
              <a:rPr lang="zh-CN" altLang="zh-CN" sz="2000" dirty="0"/>
              <a:t>层次分析法（</a:t>
            </a:r>
            <a:r>
              <a:rPr lang="en-US" altLang="zh-CN" sz="2000" dirty="0"/>
              <a:t>Analytic Hierarchy Process</a:t>
            </a:r>
            <a:r>
              <a:rPr lang="zh-CN" altLang="zh-CN" sz="2000" dirty="0"/>
              <a:t>，简称</a:t>
            </a:r>
            <a:r>
              <a:rPr lang="en-US" altLang="zh-CN" sz="2000" dirty="0"/>
              <a:t>AHP</a:t>
            </a:r>
            <a:r>
              <a:rPr lang="zh-CN" altLang="zh-CN" sz="2000" dirty="0"/>
              <a:t>）</a:t>
            </a:r>
            <a:r>
              <a:rPr lang="zh-CN" altLang="en-US" sz="2000" dirty="0"/>
              <a:t>，</a:t>
            </a:r>
            <a:r>
              <a:rPr lang="zh-CN" altLang="zh-CN" sz="2000" dirty="0"/>
              <a:t>是一种解决多目标复杂问题的定性与定量相结合的决策分析方法。</a:t>
            </a:r>
            <a:endParaRPr lang="zh-CN" altLang="en-US" sz="2000" b="0" kern="0" dirty="0">
              <a:solidFill>
                <a:schemeClr val="tx2"/>
              </a:solidFill>
              <a:latin typeface="黑体" pitchFamily="2" charset="-122"/>
              <a:ea typeface="黑体" pitchFamily="2" charset="-122"/>
            </a:endParaRPr>
          </a:p>
        </p:txBody>
      </p:sp>
      <p:sp>
        <p:nvSpPr>
          <p:cNvPr id="15" name="Rectangle 3"/>
          <p:cNvSpPr>
            <a:spLocks noChangeArrowheads="1"/>
          </p:cNvSpPr>
          <p:nvPr/>
        </p:nvSpPr>
        <p:spPr bwMode="auto">
          <a:xfrm>
            <a:off x="457200" y="2646363"/>
            <a:ext cx="7673975" cy="1243012"/>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定量分析与定性分析相结合</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决策者主观判断问题，通过模型计算权重系数</a:t>
            </a:r>
            <a:endParaRPr lang="en-US" altLang="zh-CN" sz="1800" b="0" kern="0" dirty="0">
              <a:solidFill>
                <a:schemeClr val="tx2"/>
              </a:solidFill>
              <a:latin typeface="黑体" pitchFamily="2" charset="-122"/>
              <a:ea typeface="黑体" pitchFamily="2" charset="-122"/>
            </a:endParaRPr>
          </a:p>
          <a:p>
            <a:pPr marL="914400" lvl="1" indent="-457200">
              <a:lnSpc>
                <a:spcPct val="125000"/>
              </a:lnSpc>
              <a:spcBef>
                <a:spcPct val="20000"/>
              </a:spcBef>
              <a:buClr>
                <a:srgbClr val="FF0000"/>
              </a:buClr>
              <a:buSzPct val="85000"/>
              <a:buFont typeface="黑体" pitchFamily="2" charset="-122"/>
              <a:buChar char="—"/>
              <a:defRPr/>
            </a:pPr>
            <a:r>
              <a:rPr lang="zh-CN" altLang="en-US" sz="1800" b="0" kern="0" dirty="0">
                <a:solidFill>
                  <a:schemeClr val="tx2"/>
                </a:solidFill>
                <a:latin typeface="黑体" pitchFamily="2" charset="-122"/>
                <a:ea typeface="黑体" pitchFamily="2" charset="-122"/>
              </a:rPr>
              <a:t>结果是得出各方案的优劣次序</a:t>
            </a:r>
            <a:endParaRPr lang="en-US" altLang="zh-CN" sz="1800" b="0" kern="0" dirty="0">
              <a:solidFill>
                <a:schemeClr val="tx2"/>
              </a:solidFill>
              <a:latin typeface="黑体" pitchFamily="2" charset="-122"/>
              <a:ea typeface="黑体" pitchFamily="2" charset="-122"/>
            </a:endParaRPr>
          </a:p>
        </p:txBody>
      </p:sp>
      <p:sp>
        <p:nvSpPr>
          <p:cNvPr id="26630" name="矩形 1"/>
          <p:cNvSpPr>
            <a:spLocks noChangeArrowheads="1"/>
          </p:cNvSpPr>
          <p:nvPr/>
        </p:nvSpPr>
        <p:spPr bwMode="auto">
          <a:xfrm>
            <a:off x="211138" y="4016375"/>
            <a:ext cx="78009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200000"/>
              </a:lnSpc>
              <a:buClr>
                <a:srgbClr val="FF0000"/>
              </a:buClr>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6" name="文本框 5"/>
          <p:cNvSpPr txBox="1"/>
          <p:nvPr/>
        </p:nvSpPr>
        <p:spPr>
          <a:xfrm>
            <a:off x="925513" y="4783138"/>
            <a:ext cx="7205662" cy="1201737"/>
          </a:xfrm>
          <a:prstGeom prst="rect">
            <a:avLst/>
          </a:prstGeom>
          <a:noFill/>
        </p:spPr>
        <p:txBody>
          <a:bodyPr>
            <a:spAutoFit/>
          </a:bodyPr>
          <a:lstStyle/>
          <a:p>
            <a:pPr marL="342900" indent="-342900">
              <a:buFont typeface="+mj-ea"/>
              <a:buAutoNum type="circleNumDbPlain"/>
              <a:defRPr/>
            </a:pPr>
            <a:r>
              <a:rPr lang="zh-CN" altLang="en-US" sz="1800" b="0" kern="0" dirty="0">
                <a:solidFill>
                  <a:schemeClr val="tx2"/>
                </a:solidFill>
                <a:latin typeface="黑体" pitchFamily="2" charset="-122"/>
                <a:ea typeface="黑体" pitchFamily="2" charset="-122"/>
              </a:rPr>
              <a:t>建立层次结构模型</a:t>
            </a:r>
            <a:endParaRPr lang="en-US" altLang="zh-CN" sz="1800" b="0" kern="0" dirty="0">
              <a:solidFill>
                <a:schemeClr val="tx2"/>
              </a:solidFill>
              <a:latin typeface="黑体" pitchFamily="2" charset="-122"/>
              <a:ea typeface="黑体" pitchFamily="2" charset="-122"/>
            </a:endParaRPr>
          </a:p>
          <a:p>
            <a:pPr marL="342900" indent="-342900">
              <a:buFont typeface="+mj-ea"/>
              <a:buAutoNum type="circleNumDbPlain"/>
              <a:defRPr/>
            </a:pPr>
            <a:r>
              <a:rPr lang="zh-CN" altLang="en-US" sz="1800" b="0" kern="0" dirty="0">
                <a:solidFill>
                  <a:schemeClr val="tx2"/>
                </a:solidFill>
                <a:latin typeface="黑体" pitchFamily="2" charset="-122"/>
                <a:ea typeface="黑体" pitchFamily="2" charset="-122"/>
              </a:rPr>
              <a:t>构造判断</a:t>
            </a:r>
            <a:r>
              <a:rPr lang="en-US" altLang="zh-CN" sz="1800" b="0" kern="0" dirty="0">
                <a:solidFill>
                  <a:schemeClr val="tx2"/>
                </a:solidFill>
                <a:latin typeface="黑体" pitchFamily="2" charset="-122"/>
                <a:ea typeface="黑体" pitchFamily="2" charset="-122"/>
              </a:rPr>
              <a:t>(</a:t>
            </a:r>
            <a:r>
              <a:rPr lang="zh-CN" altLang="en-US" sz="1800" b="0" kern="0" dirty="0">
                <a:solidFill>
                  <a:schemeClr val="tx2"/>
                </a:solidFill>
                <a:latin typeface="黑体" pitchFamily="2" charset="-122"/>
                <a:ea typeface="黑体" pitchFamily="2" charset="-122"/>
              </a:rPr>
              <a:t>成对比较</a:t>
            </a:r>
            <a:r>
              <a:rPr lang="en-US" altLang="zh-CN" sz="1800" b="0" kern="0" dirty="0">
                <a:solidFill>
                  <a:schemeClr val="tx2"/>
                </a:solidFill>
                <a:latin typeface="黑体" pitchFamily="2" charset="-122"/>
                <a:ea typeface="黑体" pitchFamily="2" charset="-122"/>
              </a:rPr>
              <a:t>)</a:t>
            </a:r>
            <a:r>
              <a:rPr lang="zh-CN" altLang="en-US" sz="1800" b="0" kern="0" dirty="0">
                <a:solidFill>
                  <a:schemeClr val="tx2"/>
                </a:solidFill>
                <a:latin typeface="黑体" pitchFamily="2" charset="-122"/>
                <a:ea typeface="黑体" pitchFamily="2" charset="-122"/>
              </a:rPr>
              <a:t>矩阵</a:t>
            </a:r>
            <a:endParaRPr lang="en-US" altLang="zh-CN" sz="1800" b="0" kern="0" dirty="0">
              <a:solidFill>
                <a:schemeClr val="tx2"/>
              </a:solidFill>
              <a:latin typeface="黑体" pitchFamily="2" charset="-122"/>
              <a:ea typeface="黑体" pitchFamily="2" charset="-122"/>
            </a:endParaRPr>
          </a:p>
          <a:p>
            <a:pPr marL="342900" indent="-342900">
              <a:buFont typeface="+mj-ea"/>
              <a:buAutoNum type="circleNumDbPlain"/>
              <a:defRPr/>
            </a:pPr>
            <a:r>
              <a:rPr lang="zh-CN" altLang="en-US" sz="1800" b="0" kern="0" dirty="0">
                <a:solidFill>
                  <a:schemeClr val="tx2"/>
                </a:solidFill>
                <a:latin typeface="黑体" pitchFamily="2" charset="-122"/>
                <a:ea typeface="黑体" pitchFamily="2" charset="-122"/>
              </a:rPr>
              <a:t>层次单排序及其一致性检验</a:t>
            </a:r>
            <a:endParaRPr lang="en-US" altLang="zh-CN" sz="1800" b="0" kern="0" dirty="0">
              <a:solidFill>
                <a:schemeClr val="tx2"/>
              </a:solidFill>
              <a:latin typeface="黑体" pitchFamily="2" charset="-122"/>
              <a:ea typeface="黑体" pitchFamily="2" charset="-122"/>
            </a:endParaRPr>
          </a:p>
          <a:p>
            <a:pPr marL="342900" indent="-342900">
              <a:buFont typeface="+mj-ea"/>
              <a:buAutoNum type="circleNumDbPlain"/>
              <a:defRPr/>
            </a:pPr>
            <a:r>
              <a:rPr lang="zh-CN" altLang="en-US" sz="1800" b="0" kern="0" dirty="0">
                <a:solidFill>
                  <a:schemeClr val="tx2"/>
                </a:solidFill>
                <a:latin typeface="黑体" pitchFamily="2" charset="-122"/>
                <a:ea typeface="黑体" pitchFamily="2" charset="-122"/>
              </a:rPr>
              <a:t>层次总排序及其一致性检验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28675"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28676"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① 建立层次结构模型</a:t>
            </a:r>
          </a:p>
        </p:txBody>
      </p:sp>
      <p:pic>
        <p:nvPicPr>
          <p:cNvPr id="2867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2619375"/>
            <a:ext cx="630078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29699"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29700"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② 构造判断</a:t>
            </a:r>
            <a:r>
              <a:rPr lang="en-US" altLang="zh-CN"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成对比较</a:t>
            </a:r>
            <a:r>
              <a:rPr lang="en-US" altLang="zh-CN"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矩阵</a:t>
            </a:r>
          </a:p>
        </p:txBody>
      </p:sp>
      <p:graphicFrame>
        <p:nvGraphicFramePr>
          <p:cNvPr id="10" name="表格 9"/>
          <p:cNvGraphicFramePr>
            <a:graphicFrameLocks noGrp="1"/>
          </p:cNvGraphicFramePr>
          <p:nvPr/>
        </p:nvGraphicFramePr>
        <p:xfrm>
          <a:off x="858644" y="2364057"/>
          <a:ext cx="7746605" cy="2665103"/>
        </p:xfrm>
        <a:graphic>
          <a:graphicData uri="http://schemas.openxmlformats.org/drawingml/2006/table">
            <a:tbl>
              <a:tblPr firstRow="1" bandRow="1">
                <a:tableStyleId>{5C22544A-7EE6-4342-B048-85BDC9FD1C3A}</a:tableStyleId>
              </a:tblPr>
              <a:tblGrid>
                <a:gridCol w="1898394">
                  <a:extLst>
                    <a:ext uri="{9D8B030D-6E8A-4147-A177-3AD203B41FA5}">
                      <a16:colId xmlns:a16="http://schemas.microsoft.com/office/drawing/2014/main" val="20000"/>
                    </a:ext>
                  </a:extLst>
                </a:gridCol>
                <a:gridCol w="1400478">
                  <a:extLst>
                    <a:ext uri="{9D8B030D-6E8A-4147-A177-3AD203B41FA5}">
                      <a16:colId xmlns:a16="http://schemas.microsoft.com/office/drawing/2014/main" val="20001"/>
                    </a:ext>
                  </a:extLst>
                </a:gridCol>
                <a:gridCol w="1487331">
                  <a:extLst>
                    <a:ext uri="{9D8B030D-6E8A-4147-A177-3AD203B41FA5}">
                      <a16:colId xmlns:a16="http://schemas.microsoft.com/office/drawing/2014/main" val="20002"/>
                    </a:ext>
                  </a:extLst>
                </a:gridCol>
                <a:gridCol w="1476472">
                  <a:extLst>
                    <a:ext uri="{9D8B030D-6E8A-4147-A177-3AD203B41FA5}">
                      <a16:colId xmlns:a16="http://schemas.microsoft.com/office/drawing/2014/main" val="20003"/>
                    </a:ext>
                  </a:extLst>
                </a:gridCol>
                <a:gridCol w="1483930">
                  <a:extLst>
                    <a:ext uri="{9D8B030D-6E8A-4147-A177-3AD203B41FA5}">
                      <a16:colId xmlns:a16="http://schemas.microsoft.com/office/drawing/2014/main" val="20004"/>
                    </a:ext>
                  </a:extLst>
                </a:gridCol>
              </a:tblGrid>
              <a:tr h="335254">
                <a:tc>
                  <a:txBody>
                    <a:bodyPr/>
                    <a:lstStyle/>
                    <a:p>
                      <a:pPr marL="0" algn="ctr" defTabSz="914400" rtl="0" eaLnBrk="1" fontAlgn="ctr" latinLnBrk="0" hangingPunct="1"/>
                      <a:r>
                        <a:rPr lang="en-US" altLang="zh-CN" sz="1600" b="1" kern="1200" dirty="0">
                          <a:solidFill>
                            <a:schemeClr val="tx2"/>
                          </a:solidFill>
                          <a:latin typeface="黑体" pitchFamily="49" charset="-122"/>
                          <a:ea typeface="黑体" pitchFamily="49" charset="-122"/>
                          <a:cs typeface="+mn-cs"/>
                        </a:rPr>
                        <a:t>A</a:t>
                      </a:r>
                      <a:endParaRPr lang="zh-CN" altLang="en-US" sz="1600" b="1" kern="1200" dirty="0">
                        <a:solidFill>
                          <a:schemeClr val="tx2"/>
                        </a:solidFill>
                        <a:latin typeface="黑体" pitchFamily="49" charset="-122"/>
                        <a:ea typeface="黑体" pitchFamily="49" charset="-122"/>
                        <a:cs typeface="+mn-cs"/>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1</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2</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3</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4</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extLst>
                  <a:ext uri="{0D108BD9-81ED-4DB2-BD59-A6C34878D82A}">
                    <a16:rowId xmlns:a16="http://schemas.microsoft.com/office/drawing/2014/main" val="10000"/>
                  </a:ext>
                </a:extLst>
              </a:tr>
              <a:tr h="579081">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1</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en-US" altLang="zh-CN" sz="1600" b="1" dirty="0">
                          <a:solidFill>
                            <a:schemeClr val="tx2"/>
                          </a:solidFill>
                          <a:latin typeface="楷体" pitchFamily="49" charset="-122"/>
                          <a:ea typeface="楷体" pitchFamily="49" charset="-122"/>
                        </a:rPr>
                        <a:t>1</a:t>
                      </a:r>
                      <a:endParaRPr lang="zh-CN" altLang="en-US" sz="1600" b="1" dirty="0">
                        <a:solidFill>
                          <a:schemeClr val="tx2"/>
                        </a:solidFill>
                        <a:latin typeface="楷体" pitchFamily="49" charset="-122"/>
                        <a:ea typeface="楷体" pitchFamily="49" charset="-122"/>
                      </a:endParaRPr>
                    </a:p>
                  </a:txBody>
                  <a:tcPr marL="91445" marR="91445" marT="45707" marB="45707">
                    <a:solidFill>
                      <a:schemeClr val="bg1">
                        <a:lumMod val="85000"/>
                      </a:schemeClr>
                    </a:solidFill>
                  </a:tcPr>
                </a:tc>
                <a:tc>
                  <a:txBody>
                    <a:bodyPr/>
                    <a:lstStyle/>
                    <a:p>
                      <a:endParaRPr lang="zh-CN"/>
                    </a:p>
                  </a:txBody>
                  <a:tcPr marL="91445" marR="91445" marT="45707" marB="45707">
                    <a:blipFill rotWithShape="0">
                      <a:blip r:embed="rId2"/>
                      <a:stretch>
                        <a:fillRect l="-222541" t="-61053" r="-200820" b="-306316"/>
                      </a:stretch>
                    </a:blip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endParaRPr lang="zh-CN"/>
                    </a:p>
                  </a:txBody>
                  <a:tcPr marL="91445" marR="91445" marT="45707" marB="45707">
                    <a:blipFill rotWithShape="0">
                      <a:blip r:embed="rId2"/>
                      <a:stretch>
                        <a:fillRect l="-421721" t="-61053" r="-1639" b="-306316"/>
                      </a:stretch>
                    </a:blipFill>
                  </a:tcPr>
                </a:tc>
                <a:extLst>
                  <a:ext uri="{0D108BD9-81ED-4DB2-BD59-A6C34878D82A}">
                    <a16:rowId xmlns:a16="http://schemas.microsoft.com/office/drawing/2014/main" val="10001"/>
                  </a:ext>
                </a:extLst>
              </a:tr>
              <a:tr h="579081">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2</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endParaRPr lang="zh-CN" dirty="0"/>
                    </a:p>
                  </a:txBody>
                  <a:tcPr marL="91445" marR="91445" marT="45707" marB="45707">
                    <a:blipFill rotWithShape="0">
                      <a:blip r:embed="rId2"/>
                      <a:stretch>
                        <a:fillRect l="-136087" t="-161053" r="-319130" b="-206316"/>
                      </a:stretch>
                    </a:blip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1</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endParaRPr lang="zh-CN"/>
                    </a:p>
                  </a:txBody>
                  <a:tcPr marL="91445" marR="91445" marT="45707" marB="45707">
                    <a:blipFill rotWithShape="0">
                      <a:blip r:embed="rId2"/>
                      <a:stretch>
                        <a:fillRect l="-421721" t="-161053" r="-1639" b="-206316"/>
                      </a:stretch>
                    </a:blipFill>
                  </a:tcPr>
                </a:tc>
                <a:extLst>
                  <a:ext uri="{0D108BD9-81ED-4DB2-BD59-A6C34878D82A}">
                    <a16:rowId xmlns:a16="http://schemas.microsoft.com/office/drawing/2014/main" val="10002"/>
                  </a:ext>
                </a:extLst>
              </a:tr>
              <a:tr h="579081">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3</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en-US" altLang="zh-CN" sz="1600" b="1" dirty="0">
                          <a:solidFill>
                            <a:schemeClr val="tx2"/>
                          </a:solidFill>
                          <a:latin typeface="楷体" pitchFamily="49" charset="-122"/>
                          <a:ea typeface="楷体" pitchFamily="49" charset="-122"/>
                        </a:rPr>
                        <a:t>…</a:t>
                      </a:r>
                      <a:endParaRPr lang="zh-CN" altLang="en-US" sz="1600" b="1" dirty="0">
                        <a:solidFill>
                          <a:schemeClr val="tx2"/>
                        </a:solidFill>
                        <a:latin typeface="楷体" pitchFamily="49" charset="-122"/>
                        <a:ea typeface="楷体" pitchFamily="49" charset="-122"/>
                      </a:endParaRPr>
                    </a:p>
                  </a:txBody>
                  <a:tcPr marL="91445" marR="91445" marT="45707" marB="45707">
                    <a:solidFill>
                      <a:schemeClr val="bg1">
                        <a:lumMod val="85000"/>
                      </a:schemeClr>
                    </a:solid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1</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extLst>
                  <a:ext uri="{0D108BD9-81ED-4DB2-BD59-A6C34878D82A}">
                    <a16:rowId xmlns:a16="http://schemas.microsoft.com/office/drawing/2014/main" val="10003"/>
                  </a:ext>
                </a:extLst>
              </a:tr>
              <a:tr h="592606">
                <a:tc>
                  <a:txBody>
                    <a:bodyPr/>
                    <a:lstStyle/>
                    <a:p>
                      <a:pPr algn="ctr" fontAlgn="ctr"/>
                      <a:r>
                        <a:rPr lang="zh-CN" altLang="en-US" sz="1600" b="1" dirty="0">
                          <a:solidFill>
                            <a:schemeClr val="tx2"/>
                          </a:solidFill>
                          <a:latin typeface="黑体" pitchFamily="49" charset="-122"/>
                          <a:ea typeface="黑体" pitchFamily="49" charset="-122"/>
                        </a:rPr>
                        <a:t>准则</a:t>
                      </a:r>
                      <a:r>
                        <a:rPr lang="en-US" altLang="zh-CN" sz="1600" b="1" dirty="0">
                          <a:solidFill>
                            <a:schemeClr val="tx2"/>
                          </a:solidFill>
                          <a:latin typeface="黑体" pitchFamily="49" charset="-122"/>
                          <a:ea typeface="黑体" pitchFamily="49" charset="-122"/>
                        </a:rPr>
                        <a:t>4</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endParaRPr lang="zh-CN" dirty="0"/>
                    </a:p>
                  </a:txBody>
                  <a:tcPr marL="91445" marR="91445" marT="45707" marB="45707">
                    <a:blipFill rotWithShape="0">
                      <a:blip r:embed="rId2"/>
                      <a:stretch>
                        <a:fillRect l="-136087" t="-354639" r="-319130" b="-3093"/>
                      </a:stretch>
                    </a:blipFill>
                  </a:tcPr>
                </a:tc>
                <a:tc>
                  <a:txBody>
                    <a:bodyPr/>
                    <a:lstStyle/>
                    <a:p>
                      <a:endParaRPr lang="zh-CN" dirty="0"/>
                    </a:p>
                  </a:txBody>
                  <a:tcPr marL="91445" marR="91445" marT="45707" marB="45707">
                    <a:blipFill rotWithShape="0">
                      <a:blip r:embed="rId2"/>
                      <a:stretch>
                        <a:fillRect l="-222541" t="-354639" r="-200820" b="-3093"/>
                      </a:stretch>
                    </a:blip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tc>
                  <a:txBody>
                    <a:bodyPr/>
                    <a:lstStyle/>
                    <a:p>
                      <a:pPr marL="0" algn="ctr" defTabSz="914400" rtl="0" eaLnBrk="1" fontAlgn="ctr" latinLnBrk="0" hangingPunct="1"/>
                      <a:r>
                        <a:rPr lang="en-US" altLang="zh-CN" sz="1600" b="1" kern="1200" dirty="0">
                          <a:solidFill>
                            <a:schemeClr val="tx2"/>
                          </a:solidFill>
                          <a:latin typeface="楷体" pitchFamily="49" charset="-122"/>
                          <a:ea typeface="楷体" pitchFamily="49" charset="-122"/>
                          <a:cs typeface="+mn-cs"/>
                        </a:rPr>
                        <a:t>1</a:t>
                      </a:r>
                      <a:endParaRPr lang="zh-CN" altLang="en-US" sz="1600" b="1" kern="1200" dirty="0">
                        <a:solidFill>
                          <a:schemeClr val="tx2"/>
                        </a:solidFill>
                        <a:latin typeface="楷体" pitchFamily="49" charset="-122"/>
                        <a:ea typeface="楷体" pitchFamily="49" charset="-122"/>
                        <a:cs typeface="+mn-cs"/>
                      </a:endParaRPr>
                    </a:p>
                  </a:txBody>
                  <a:tcPr marL="91445" marR="91445" marT="45707" marB="45707">
                    <a:solidFill>
                      <a:schemeClr val="bg1">
                        <a:lumMod val="85000"/>
                      </a:schemeClr>
                    </a:solidFill>
                  </a:tcPr>
                </a:tc>
                <a:extLst>
                  <a:ext uri="{0D108BD9-81ED-4DB2-BD59-A6C34878D82A}">
                    <a16:rowId xmlns:a16="http://schemas.microsoft.com/office/drawing/2014/main" val="10004"/>
                  </a:ext>
                </a:extLst>
              </a:tr>
            </a:tbl>
          </a:graphicData>
        </a:graphic>
      </p:graphicFrame>
      <p:pic>
        <p:nvPicPr>
          <p:cNvPr id="29702"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8163" y="5518150"/>
            <a:ext cx="20764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3176588" y="5805488"/>
            <a:ext cx="1450975" cy="369887"/>
          </a:xfrm>
          <a:prstGeom prst="rect">
            <a:avLst/>
          </a:prstGeom>
          <a:noFill/>
        </p:spPr>
        <p:txBody>
          <a:bodyPr>
            <a:spAutoFit/>
          </a:bodyPr>
          <a:lstStyle/>
          <a:p>
            <a:pPr>
              <a:defRPr/>
            </a:pPr>
            <a:r>
              <a:rPr lang="zh-CN" altLang="en-US" sz="1800" b="0" kern="0" dirty="0">
                <a:solidFill>
                  <a:schemeClr val="tx2"/>
                </a:solidFill>
                <a:latin typeface="黑体" pitchFamily="2" charset="-122"/>
                <a:ea typeface="黑体" pitchFamily="2" charset="-122"/>
              </a:rPr>
              <a:t>判断矩阵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30723"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30724"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② 构造判断</a:t>
            </a:r>
            <a:r>
              <a:rPr lang="en-US" altLang="zh-CN" sz="200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成对比较</a:t>
            </a:r>
            <a:r>
              <a:rPr lang="en-US" altLang="zh-CN" sz="200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矩阵</a:t>
            </a:r>
          </a:p>
        </p:txBody>
      </p:sp>
      <p:graphicFrame>
        <p:nvGraphicFramePr>
          <p:cNvPr id="10" name="表格 9"/>
          <p:cNvGraphicFramePr>
            <a:graphicFrameLocks noGrp="1"/>
          </p:cNvGraphicFramePr>
          <p:nvPr/>
        </p:nvGraphicFramePr>
        <p:xfrm>
          <a:off x="1395648" y="2709760"/>
          <a:ext cx="6352704" cy="3980504"/>
        </p:xfrm>
        <a:graphic>
          <a:graphicData uri="http://schemas.openxmlformats.org/drawingml/2006/table">
            <a:tbl>
              <a:tblPr firstRow="1" bandRow="1">
                <a:tableStyleId>{5C22544A-7EE6-4342-B048-85BDC9FD1C3A}</a:tableStyleId>
              </a:tblPr>
              <a:tblGrid>
                <a:gridCol w="1513075">
                  <a:extLst>
                    <a:ext uri="{9D8B030D-6E8A-4147-A177-3AD203B41FA5}">
                      <a16:colId xmlns:a16="http://schemas.microsoft.com/office/drawing/2014/main" val="20000"/>
                    </a:ext>
                  </a:extLst>
                </a:gridCol>
                <a:gridCol w="4839629">
                  <a:extLst>
                    <a:ext uri="{9D8B030D-6E8A-4147-A177-3AD203B41FA5}">
                      <a16:colId xmlns:a16="http://schemas.microsoft.com/office/drawing/2014/main" val="20001"/>
                    </a:ext>
                  </a:extLst>
                </a:gridCol>
              </a:tblGrid>
              <a:tr h="335254">
                <a:tc>
                  <a:txBody>
                    <a:bodyPr/>
                    <a:lstStyle/>
                    <a:p>
                      <a:pPr marL="0" algn="ctr" defTabSz="914400" rtl="0" eaLnBrk="1" fontAlgn="ctr" latinLnBrk="0" hangingPunct="1"/>
                      <a:r>
                        <a:rPr lang="zh-CN" altLang="en-US" sz="1600" b="1" kern="1200" dirty="0">
                          <a:solidFill>
                            <a:schemeClr val="tx2"/>
                          </a:solidFill>
                          <a:latin typeface="黑体" pitchFamily="49" charset="-122"/>
                          <a:ea typeface="黑体" pitchFamily="49" charset="-122"/>
                          <a:cs typeface="+mn-cs"/>
                        </a:rPr>
                        <a:t>标度含义</a:t>
                      </a: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黑体" pitchFamily="49" charset="-122"/>
                          <a:ea typeface="黑体" pitchFamily="49" charset="-122"/>
                        </a:rPr>
                        <a:t>含义</a:t>
                      </a:r>
                    </a:p>
                  </a:txBody>
                  <a:tcPr marL="91445" marR="91445" marT="45707" marB="45707">
                    <a:solidFill>
                      <a:schemeClr val="bg1">
                        <a:lumMod val="85000"/>
                      </a:schemeClr>
                    </a:solidFill>
                  </a:tcPr>
                </a:tc>
                <a:extLst>
                  <a:ext uri="{0D108BD9-81ED-4DB2-BD59-A6C34878D82A}">
                    <a16:rowId xmlns:a16="http://schemas.microsoft.com/office/drawing/2014/main" val="10000"/>
                  </a:ext>
                </a:extLst>
              </a:tr>
              <a:tr h="474309">
                <a:tc>
                  <a:txBody>
                    <a:bodyPr/>
                    <a:lstStyle/>
                    <a:p>
                      <a:pPr algn="ctr" fontAlgn="ctr"/>
                      <a:r>
                        <a:rPr lang="en-US" altLang="zh-CN" sz="1600" b="1" dirty="0">
                          <a:solidFill>
                            <a:schemeClr val="tx2"/>
                          </a:solidFill>
                          <a:latin typeface="黑体" pitchFamily="49" charset="-122"/>
                          <a:ea typeface="黑体" pitchFamily="49" charset="-122"/>
                        </a:rPr>
                        <a:t>1</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表示两个准则相比，具有相同重要性</a:t>
                      </a:r>
                    </a:p>
                  </a:txBody>
                  <a:tcPr marL="91445" marR="91445" marT="45707" marB="45707">
                    <a:solidFill>
                      <a:schemeClr val="bg1">
                        <a:lumMod val="85000"/>
                      </a:schemeClr>
                    </a:solidFill>
                  </a:tcPr>
                </a:tc>
                <a:extLst>
                  <a:ext uri="{0D108BD9-81ED-4DB2-BD59-A6C34878D82A}">
                    <a16:rowId xmlns:a16="http://schemas.microsoft.com/office/drawing/2014/main" val="10001"/>
                  </a:ext>
                </a:extLst>
              </a:tr>
              <a:tr h="474309">
                <a:tc>
                  <a:txBody>
                    <a:bodyPr/>
                    <a:lstStyle/>
                    <a:p>
                      <a:pPr algn="ctr" fontAlgn="ctr"/>
                      <a:r>
                        <a:rPr lang="en-US" altLang="zh-CN" sz="1600" b="1" dirty="0">
                          <a:solidFill>
                            <a:schemeClr val="tx2"/>
                          </a:solidFill>
                          <a:latin typeface="黑体" pitchFamily="49" charset="-122"/>
                          <a:ea typeface="黑体" pitchFamily="49" charset="-122"/>
                        </a:rPr>
                        <a:t>3</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表示两个准则相比，前者比后者稍重要</a:t>
                      </a:r>
                    </a:p>
                  </a:txBody>
                  <a:tcPr marL="91445" marR="91445" marT="45707" marB="45707">
                    <a:solidFill>
                      <a:schemeClr val="bg1">
                        <a:lumMod val="85000"/>
                      </a:schemeClr>
                    </a:solidFill>
                  </a:tcPr>
                </a:tc>
                <a:extLst>
                  <a:ext uri="{0D108BD9-81ED-4DB2-BD59-A6C34878D82A}">
                    <a16:rowId xmlns:a16="http://schemas.microsoft.com/office/drawing/2014/main" val="10002"/>
                  </a:ext>
                </a:extLst>
              </a:tr>
              <a:tr h="474309">
                <a:tc>
                  <a:txBody>
                    <a:bodyPr/>
                    <a:lstStyle/>
                    <a:p>
                      <a:pPr algn="ctr" fontAlgn="ctr"/>
                      <a:r>
                        <a:rPr lang="en-US" altLang="zh-CN" sz="1600" b="1" dirty="0">
                          <a:solidFill>
                            <a:schemeClr val="tx2"/>
                          </a:solidFill>
                          <a:latin typeface="黑体" pitchFamily="49" charset="-122"/>
                          <a:ea typeface="黑体" pitchFamily="49" charset="-122"/>
                        </a:rPr>
                        <a:t>5</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algn="ctr" fontAlgn="ctr"/>
                      <a:r>
                        <a:rPr lang="zh-CN" altLang="en-US" sz="1600" b="1" dirty="0">
                          <a:solidFill>
                            <a:schemeClr val="tx2"/>
                          </a:solidFill>
                          <a:latin typeface="楷体" pitchFamily="49" charset="-122"/>
                          <a:ea typeface="楷体" pitchFamily="49" charset="-122"/>
                        </a:rPr>
                        <a:t>表示两个准则相比，前者比后者明显重要</a:t>
                      </a:r>
                    </a:p>
                  </a:txBody>
                  <a:tcPr marL="91445" marR="91445" marT="45707" marB="45707">
                    <a:solidFill>
                      <a:schemeClr val="bg1">
                        <a:lumMod val="85000"/>
                      </a:schemeClr>
                    </a:solidFill>
                  </a:tcPr>
                </a:tc>
                <a:extLst>
                  <a:ext uri="{0D108BD9-81ED-4DB2-BD59-A6C34878D82A}">
                    <a16:rowId xmlns:a16="http://schemas.microsoft.com/office/drawing/2014/main" val="10003"/>
                  </a:ext>
                </a:extLst>
              </a:tr>
              <a:tr h="485386">
                <a:tc>
                  <a:txBody>
                    <a:bodyPr/>
                    <a:lstStyle/>
                    <a:p>
                      <a:pPr algn="ctr" fontAlgn="ctr"/>
                      <a:r>
                        <a:rPr lang="en-US" altLang="zh-CN" sz="1600" b="1" dirty="0">
                          <a:solidFill>
                            <a:schemeClr val="tx2"/>
                          </a:solidFill>
                          <a:latin typeface="黑体" pitchFamily="49" charset="-122"/>
                          <a:ea typeface="黑体" pitchFamily="49" charset="-122"/>
                        </a:rPr>
                        <a:t>7</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表示两个准则相比，前者比后者强烈重要</a:t>
                      </a:r>
                    </a:p>
                  </a:txBody>
                  <a:tcPr marL="91445" marR="91445" marT="45707" marB="45707">
                    <a:solidFill>
                      <a:schemeClr val="bg1">
                        <a:lumMod val="85000"/>
                      </a:schemeClr>
                    </a:solidFill>
                  </a:tcPr>
                </a:tc>
                <a:extLst>
                  <a:ext uri="{0D108BD9-81ED-4DB2-BD59-A6C34878D82A}">
                    <a16:rowId xmlns:a16="http://schemas.microsoft.com/office/drawing/2014/main" val="10004"/>
                  </a:ext>
                </a:extLst>
              </a:tr>
              <a:tr h="485386">
                <a:tc>
                  <a:txBody>
                    <a:bodyPr/>
                    <a:lstStyle/>
                    <a:p>
                      <a:pPr algn="ctr" fontAlgn="ctr"/>
                      <a:r>
                        <a:rPr lang="en-US" altLang="zh-CN" sz="1600" b="1" dirty="0">
                          <a:solidFill>
                            <a:schemeClr val="tx2"/>
                          </a:solidFill>
                          <a:latin typeface="黑体" pitchFamily="49" charset="-122"/>
                          <a:ea typeface="黑体" pitchFamily="49" charset="-122"/>
                        </a:rPr>
                        <a:t>9</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表示两个准则相比，前者比后者极端重要</a:t>
                      </a:r>
                    </a:p>
                  </a:txBody>
                  <a:tcPr marL="91445" marR="91445" marT="45707" marB="45707">
                    <a:solidFill>
                      <a:schemeClr val="bg1">
                        <a:lumMod val="85000"/>
                      </a:schemeClr>
                    </a:solidFill>
                  </a:tcPr>
                </a:tc>
                <a:extLst>
                  <a:ext uri="{0D108BD9-81ED-4DB2-BD59-A6C34878D82A}">
                    <a16:rowId xmlns:a16="http://schemas.microsoft.com/office/drawing/2014/main" val="10005"/>
                  </a:ext>
                </a:extLst>
              </a:tr>
              <a:tr h="485386">
                <a:tc>
                  <a:txBody>
                    <a:bodyPr/>
                    <a:lstStyle/>
                    <a:p>
                      <a:pPr algn="ctr" fontAlgn="ctr"/>
                      <a:r>
                        <a:rPr lang="en-US" altLang="zh-CN" sz="1600" b="1" dirty="0">
                          <a:solidFill>
                            <a:schemeClr val="tx2"/>
                          </a:solidFill>
                          <a:latin typeface="黑体" pitchFamily="49" charset="-122"/>
                          <a:ea typeface="黑体" pitchFamily="49" charset="-122"/>
                        </a:rPr>
                        <a:t>2,4,6,8</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dirty="0">
                          <a:solidFill>
                            <a:schemeClr val="tx2"/>
                          </a:solidFill>
                          <a:latin typeface="楷体" pitchFamily="49" charset="-122"/>
                          <a:ea typeface="楷体" pitchFamily="49" charset="-122"/>
                        </a:rPr>
                        <a:t>表示上述相邻判断的中间值</a:t>
                      </a:r>
                    </a:p>
                  </a:txBody>
                  <a:tcPr marL="91445" marR="91445" marT="45707" marB="45707">
                    <a:solidFill>
                      <a:schemeClr val="bg1">
                        <a:lumMod val="85000"/>
                      </a:schemeClr>
                    </a:solidFill>
                  </a:tcPr>
                </a:tc>
                <a:extLst>
                  <a:ext uri="{0D108BD9-81ED-4DB2-BD59-A6C34878D82A}">
                    <a16:rowId xmlns:a16="http://schemas.microsoft.com/office/drawing/2014/main" val="10006"/>
                  </a:ext>
                </a:extLst>
              </a:tr>
              <a:tr h="766165">
                <a:tc>
                  <a:txBody>
                    <a:bodyPr/>
                    <a:lstStyle/>
                    <a:p>
                      <a:pPr algn="ctr" fontAlgn="ctr"/>
                      <a:r>
                        <a:rPr lang="zh-CN" altLang="en-US" sz="1600" b="1">
                          <a:solidFill>
                            <a:schemeClr val="tx2"/>
                          </a:solidFill>
                          <a:latin typeface="黑体" pitchFamily="49" charset="-122"/>
                          <a:ea typeface="黑体" pitchFamily="49" charset="-122"/>
                        </a:rPr>
                        <a:t>倒数</a:t>
                      </a:r>
                      <a:endParaRPr lang="zh-CN" altLang="en-US" sz="1600" b="1" dirty="0">
                        <a:solidFill>
                          <a:schemeClr val="tx2"/>
                        </a:solidFill>
                        <a:latin typeface="黑体" pitchFamily="49" charset="-122"/>
                        <a:ea typeface="黑体" pitchFamily="49" charset="-122"/>
                      </a:endParaRPr>
                    </a:p>
                  </a:txBody>
                  <a:tcPr marL="91445" marR="91445" marT="45707" marB="45707">
                    <a:solidFill>
                      <a:schemeClr val="bg1">
                        <a:lumMod val="85000"/>
                      </a:schemeClr>
                    </a:solidFill>
                  </a:tcPr>
                </a:tc>
                <a:tc>
                  <a:txBody>
                    <a:bodyPr/>
                    <a:lstStyle/>
                    <a:p>
                      <a:endParaRPr lang="zh-CN" dirty="0"/>
                    </a:p>
                  </a:txBody>
                  <a:tcPr marL="91445" marR="91445" marT="45707" marB="45707">
                    <a:blipFill rotWithShape="0">
                      <a:blip r:embed="rId2"/>
                      <a:stretch>
                        <a:fillRect l="-31447" t="-421429" r="-503" b="-1587"/>
                      </a:stretch>
                    </a:blipFill>
                  </a:tcPr>
                </a:tc>
                <a:extLst>
                  <a:ext uri="{0D108BD9-81ED-4DB2-BD59-A6C34878D82A}">
                    <a16:rowId xmlns:a16="http://schemas.microsoft.com/office/drawing/2014/main" val="10007"/>
                  </a:ext>
                </a:extLst>
              </a:tr>
            </a:tbl>
          </a:graphicData>
        </a:graphic>
      </p:graphicFrame>
      <p:sp>
        <p:nvSpPr>
          <p:cNvPr id="4" name="矩形 3"/>
          <p:cNvSpPr/>
          <p:nvPr/>
        </p:nvSpPr>
        <p:spPr>
          <a:xfrm>
            <a:off x="1000125" y="2157413"/>
            <a:ext cx="3040063" cy="477837"/>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判断矩阵标度定义</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white">
          <a:xfrm>
            <a:off x="457200" y="0"/>
            <a:ext cx="8229600" cy="1003300"/>
          </a:xfrm>
          <a:prstGeom prst="rect">
            <a:avLst/>
          </a:prstGeom>
          <a:noFill/>
          <a:ln w="9525">
            <a:noFill/>
            <a:miter lim="800000"/>
            <a:headEnd/>
            <a:tailEnd/>
          </a:ln>
        </p:spPr>
        <p:txBody>
          <a:bodyPr anchor="ctr"/>
          <a:lstStyle/>
          <a:p>
            <a:pPr algn="ctr" defTabSz="677863" eaLnBrk="1" hangingPunct="1">
              <a:defRPr/>
            </a:pPr>
            <a:r>
              <a:rPr lang="en-US" altLang="zh-CN" sz="3200" kern="0" dirty="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3200" kern="0" dirty="0">
                <a:solidFill>
                  <a:schemeClr val="bg1"/>
                </a:solidFill>
                <a:effectLst>
                  <a:outerShdw blurRad="38100" dist="38100" dir="2700000" algn="tl">
                    <a:srgbClr val="C0C0C0"/>
                  </a:outerShdw>
                </a:effectLst>
                <a:latin typeface="黑体" pitchFamily="2" charset="-122"/>
                <a:ea typeface="黑体" pitchFamily="2" charset="-122"/>
              </a:rPr>
              <a:t>层次分析法简介</a:t>
            </a:r>
          </a:p>
        </p:txBody>
      </p:sp>
      <p:sp>
        <p:nvSpPr>
          <p:cNvPr id="31747" name="Rectangle 3"/>
          <p:cNvSpPr>
            <a:spLocks noChangeArrowheads="1"/>
          </p:cNvSpPr>
          <p:nvPr/>
        </p:nvSpPr>
        <p:spPr bwMode="auto">
          <a:xfrm>
            <a:off x="344488" y="1123950"/>
            <a:ext cx="85645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a:solidFill>
                  <a:srgbClr val="FF0000"/>
                </a:solidFill>
                <a:latin typeface="黑体" panose="02010609060101010101" pitchFamily="49" charset="-122"/>
                <a:ea typeface="黑体" panose="02010609060101010101" pitchFamily="49" charset="-122"/>
                <a:cs typeface="Times New Roman" panose="02020603050405020304" pitchFamily="18" charset="0"/>
              </a:rPr>
              <a:t>层次分析法的步骤：</a:t>
            </a:r>
          </a:p>
        </p:txBody>
      </p:sp>
      <p:sp>
        <p:nvSpPr>
          <p:cNvPr id="31748" name="矩形 4"/>
          <p:cNvSpPr>
            <a:spLocks noChangeArrowheads="1"/>
          </p:cNvSpPr>
          <p:nvPr/>
        </p:nvSpPr>
        <p:spPr bwMode="auto">
          <a:xfrm>
            <a:off x="588963" y="1682750"/>
            <a:ext cx="775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③ 层次单排序及其一致性检验</a:t>
            </a:r>
          </a:p>
        </p:txBody>
      </p:sp>
      <p:sp>
        <p:nvSpPr>
          <p:cNvPr id="4" name="矩形 3"/>
          <p:cNvSpPr/>
          <p:nvPr/>
        </p:nvSpPr>
        <p:spPr>
          <a:xfrm>
            <a:off x="1000125" y="2157413"/>
            <a:ext cx="3040063" cy="477837"/>
          </a:xfrm>
          <a:prstGeom prst="rect">
            <a:avLst/>
          </a:prstGeom>
        </p:spPr>
        <p:txBody>
          <a:bodyPr>
            <a:spAutoFit/>
          </a:bodyPr>
          <a:lstStyle/>
          <a:p>
            <a:pPr lvl="1">
              <a:lnSpc>
                <a:spcPct val="125000"/>
              </a:lnSpc>
              <a:spcBef>
                <a:spcPct val="20000"/>
              </a:spcBef>
              <a:buClr>
                <a:srgbClr val="FF0000"/>
              </a:buClr>
              <a:buSzPct val="85000"/>
              <a:defRPr/>
            </a:pPr>
            <a:r>
              <a:rPr lang="zh-CN" altLang="en-US" sz="2000" b="0" kern="0" dirty="0">
                <a:solidFill>
                  <a:schemeClr val="tx2"/>
                </a:solidFill>
                <a:latin typeface="黑体" pitchFamily="2" charset="-122"/>
                <a:ea typeface="黑体" pitchFamily="2" charset="-122"/>
              </a:rPr>
              <a:t>层次单排序</a:t>
            </a:r>
            <a:r>
              <a:rPr lang="en-US" altLang="zh-CN" sz="2000" b="0" kern="0" dirty="0">
                <a:solidFill>
                  <a:schemeClr val="tx2"/>
                </a:solidFill>
                <a:latin typeface="黑体" pitchFamily="2" charset="-122"/>
                <a:ea typeface="黑体" pitchFamily="2" charset="-122"/>
              </a:rPr>
              <a:t>:</a:t>
            </a:r>
            <a:endParaRPr lang="zh-CN" altLang="en-US" sz="2000" b="0" kern="0" dirty="0">
              <a:solidFill>
                <a:schemeClr val="tx2"/>
              </a:solidFill>
              <a:latin typeface="黑体" pitchFamily="2" charset="-122"/>
              <a:ea typeface="黑体" pitchFamily="2" charset="-122"/>
            </a:endParaRPr>
          </a:p>
        </p:txBody>
      </p:sp>
      <p:sp>
        <p:nvSpPr>
          <p:cNvPr id="7" name="Rectangle 3"/>
          <p:cNvSpPr>
            <a:spLocks noChangeArrowheads="1"/>
          </p:cNvSpPr>
          <p:nvPr/>
        </p:nvSpPr>
        <p:spPr bwMode="auto">
          <a:xfrm>
            <a:off x="565150" y="2635250"/>
            <a:ext cx="8097838" cy="3921073"/>
          </a:xfrm>
          <a:prstGeom prst="rect">
            <a:avLst/>
          </a:prstGeom>
          <a:noFill/>
          <a:ln w="9525">
            <a:noFill/>
            <a:miter lim="800000"/>
            <a:headEnd/>
            <a:tailEnd/>
          </a:ln>
        </p:spPr>
        <p:txBody>
          <a:bodyPr anchor="ctr">
            <a:spAutoFit/>
          </a:bodyPr>
          <a:lstStyle/>
          <a:p>
            <a:pPr marL="914400" lvl="1" indent="-457200">
              <a:lnSpc>
                <a:spcPct val="125000"/>
              </a:lnSpc>
              <a:spcBef>
                <a:spcPct val="20000"/>
              </a:spcBef>
              <a:buClr>
                <a:srgbClr val="FF0000"/>
              </a:buClr>
              <a:buSzPct val="85000"/>
              <a:buFont typeface="黑体" pitchFamily="2" charset="-122"/>
              <a:buChar char="—"/>
              <a:defRPr/>
            </a:pPr>
            <a:r>
              <a:rPr lang="zh-CN" altLang="en-US" sz="1600" b="0" kern="0" dirty="0">
                <a:solidFill>
                  <a:schemeClr val="tx2"/>
                </a:solidFill>
                <a:latin typeface="黑体" pitchFamily="2" charset="-122"/>
                <a:ea typeface="黑体" pitchFamily="2" charset="-122"/>
              </a:rPr>
              <a:t>几何平均法（根法）</a:t>
            </a:r>
            <a:endParaRPr lang="en-US" altLang="zh-CN" sz="16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en-US" altLang="zh-CN" sz="1600" b="0" kern="0" dirty="0">
                <a:solidFill>
                  <a:schemeClr val="tx2"/>
                </a:solidFill>
                <a:latin typeface="黑体" pitchFamily="2" charset="-122"/>
                <a:ea typeface="黑体" pitchFamily="2" charset="-122"/>
              </a:rPr>
              <a:t>    1)</a:t>
            </a:r>
            <a:r>
              <a:rPr lang="zh-CN" altLang="en-US" sz="1600" b="0" kern="0" dirty="0">
                <a:solidFill>
                  <a:schemeClr val="tx2"/>
                </a:solidFill>
                <a:latin typeface="黑体" pitchFamily="2" charset="-122"/>
                <a:ea typeface="黑体" pitchFamily="2" charset="-122"/>
              </a:rPr>
              <a:t>计算判断矩阵</a:t>
            </a:r>
            <a:r>
              <a:rPr lang="en-US" altLang="zh-CN" sz="1600" b="0" kern="0" dirty="0">
                <a:solidFill>
                  <a:schemeClr val="tx2"/>
                </a:solidFill>
                <a:latin typeface="黑体" pitchFamily="2" charset="-122"/>
                <a:ea typeface="黑体" pitchFamily="2" charset="-122"/>
              </a:rPr>
              <a:t>A</a:t>
            </a:r>
            <a:r>
              <a:rPr lang="zh-CN" altLang="en-US" sz="1600" b="0" kern="0" dirty="0">
                <a:solidFill>
                  <a:schemeClr val="tx2"/>
                </a:solidFill>
                <a:latin typeface="黑体" pitchFamily="2" charset="-122"/>
                <a:ea typeface="黑体" pitchFamily="2" charset="-122"/>
              </a:rPr>
              <a:t>各行各个元素的乘积，得到一个</a:t>
            </a:r>
            <a:r>
              <a:rPr lang="en-US" altLang="zh-CN" sz="1600" b="0" kern="0" dirty="0">
                <a:solidFill>
                  <a:schemeClr val="tx2"/>
                </a:solidFill>
                <a:latin typeface="黑体" pitchFamily="2" charset="-122"/>
                <a:ea typeface="黑体" pitchFamily="2" charset="-122"/>
              </a:rPr>
              <a:t>n</a:t>
            </a:r>
            <a:r>
              <a:rPr lang="zh-CN" altLang="en-US" sz="1600" b="0" kern="0" dirty="0">
                <a:solidFill>
                  <a:schemeClr val="tx2"/>
                </a:solidFill>
                <a:latin typeface="黑体" pitchFamily="2" charset="-122"/>
                <a:ea typeface="黑体" pitchFamily="2" charset="-122"/>
              </a:rPr>
              <a:t>行一列的矩阵</a:t>
            </a:r>
            <a:r>
              <a:rPr lang="en-US" altLang="zh-CN" sz="1600" b="0" kern="0" dirty="0">
                <a:solidFill>
                  <a:schemeClr val="tx2"/>
                </a:solidFill>
                <a:latin typeface="黑体" pitchFamily="2" charset="-122"/>
                <a:ea typeface="黑体" pitchFamily="2" charset="-122"/>
              </a:rPr>
              <a:t>B</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2)</a:t>
            </a:r>
            <a:r>
              <a:rPr lang="zh-CN" altLang="en-US" sz="1600" b="0" kern="0" dirty="0">
                <a:solidFill>
                  <a:schemeClr val="tx2"/>
                </a:solidFill>
                <a:latin typeface="黑体" pitchFamily="2" charset="-122"/>
                <a:ea typeface="黑体" pitchFamily="2" charset="-122"/>
              </a:rPr>
              <a:t>计算矩阵</a:t>
            </a:r>
            <a:r>
              <a:rPr lang="en-US" altLang="zh-CN" sz="1600" b="0" kern="0" dirty="0">
                <a:solidFill>
                  <a:schemeClr val="tx2"/>
                </a:solidFill>
                <a:latin typeface="黑体" pitchFamily="2" charset="-122"/>
                <a:ea typeface="黑体" pitchFamily="2" charset="-122"/>
              </a:rPr>
              <a:t>B</a:t>
            </a:r>
            <a:r>
              <a:rPr lang="zh-CN" altLang="en-US" sz="1600" b="0" kern="0" dirty="0">
                <a:solidFill>
                  <a:schemeClr val="tx2"/>
                </a:solidFill>
                <a:latin typeface="黑体" pitchFamily="2" charset="-122"/>
                <a:ea typeface="黑体" pitchFamily="2" charset="-122"/>
              </a:rPr>
              <a:t>中每个元素的</a:t>
            </a:r>
            <a:r>
              <a:rPr lang="en-US" altLang="zh-CN" sz="1600" b="0" kern="0" dirty="0">
                <a:solidFill>
                  <a:schemeClr val="tx2"/>
                </a:solidFill>
                <a:latin typeface="黑体" pitchFamily="2" charset="-122"/>
                <a:ea typeface="黑体" pitchFamily="2" charset="-122"/>
              </a:rPr>
              <a:t>n</a:t>
            </a:r>
            <a:r>
              <a:rPr lang="zh-CN" altLang="en-US" sz="1600" b="0" kern="0" dirty="0">
                <a:solidFill>
                  <a:schemeClr val="tx2"/>
                </a:solidFill>
                <a:latin typeface="黑体" pitchFamily="2" charset="-122"/>
                <a:ea typeface="黑体" pitchFamily="2" charset="-122"/>
              </a:rPr>
              <a:t>次方根得到矩阵</a:t>
            </a:r>
            <a:r>
              <a:rPr lang="en-US" altLang="zh-CN" sz="1600" b="0" kern="0" dirty="0">
                <a:solidFill>
                  <a:schemeClr val="tx2"/>
                </a:solidFill>
                <a:latin typeface="黑体" pitchFamily="2" charset="-122"/>
                <a:ea typeface="黑体" pitchFamily="2" charset="-122"/>
              </a:rPr>
              <a:t>C</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3)</a:t>
            </a:r>
            <a:r>
              <a:rPr lang="zh-CN" altLang="en-US" sz="1600" b="0" kern="0" dirty="0">
                <a:solidFill>
                  <a:schemeClr val="tx2"/>
                </a:solidFill>
                <a:latin typeface="黑体" pitchFamily="2" charset="-122"/>
                <a:ea typeface="黑体" pitchFamily="2" charset="-122"/>
              </a:rPr>
              <a:t>对矩阵</a:t>
            </a:r>
            <a:r>
              <a:rPr lang="en-US" altLang="zh-CN" sz="1600" b="0" kern="0" dirty="0">
                <a:solidFill>
                  <a:schemeClr val="tx2"/>
                </a:solidFill>
                <a:latin typeface="黑体" pitchFamily="2" charset="-122"/>
                <a:ea typeface="黑体" pitchFamily="2" charset="-122"/>
              </a:rPr>
              <a:t>C</a:t>
            </a:r>
            <a:r>
              <a:rPr lang="zh-CN" altLang="en-US" sz="1600" b="0" kern="0" dirty="0">
                <a:solidFill>
                  <a:schemeClr val="tx2"/>
                </a:solidFill>
                <a:latin typeface="黑体" pitchFamily="2" charset="-122"/>
                <a:ea typeface="黑体" pitchFamily="2" charset="-122"/>
              </a:rPr>
              <a:t>进行归一化处理得到矩阵</a:t>
            </a:r>
            <a:r>
              <a:rPr lang="en-US" altLang="zh-CN" sz="1600" b="0" kern="0" dirty="0">
                <a:solidFill>
                  <a:schemeClr val="tx2"/>
                </a:solidFill>
                <a:latin typeface="黑体" pitchFamily="2" charset="-122"/>
                <a:ea typeface="黑体" pitchFamily="2" charset="-122"/>
              </a:rPr>
              <a:t>D</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en-US" altLang="zh-CN" sz="1600" b="0" kern="0" dirty="0">
                <a:solidFill>
                  <a:schemeClr val="tx2"/>
                </a:solidFill>
                <a:latin typeface="黑体" pitchFamily="2" charset="-122"/>
                <a:ea typeface="黑体" pitchFamily="2" charset="-122"/>
              </a:rPr>
              <a:t>    4)</a:t>
            </a:r>
            <a:r>
              <a:rPr lang="zh-CN" altLang="en-US" sz="1600" b="0" kern="0" dirty="0">
                <a:solidFill>
                  <a:schemeClr val="tx2"/>
                </a:solidFill>
                <a:latin typeface="黑体" pitchFamily="2" charset="-122"/>
                <a:ea typeface="黑体" pitchFamily="2" charset="-122"/>
              </a:rPr>
              <a:t>该矩阵</a:t>
            </a:r>
            <a:r>
              <a:rPr lang="en-US" altLang="zh-CN" sz="1600" b="0" kern="0" dirty="0">
                <a:solidFill>
                  <a:schemeClr val="tx2"/>
                </a:solidFill>
                <a:latin typeface="黑体" pitchFamily="2" charset="-122"/>
                <a:ea typeface="黑体" pitchFamily="2" charset="-122"/>
              </a:rPr>
              <a:t>D</a:t>
            </a:r>
            <a:r>
              <a:rPr lang="zh-CN" altLang="en-US" sz="1600" b="0" kern="0" dirty="0">
                <a:solidFill>
                  <a:schemeClr val="tx2"/>
                </a:solidFill>
                <a:latin typeface="黑体" pitchFamily="2" charset="-122"/>
                <a:ea typeface="黑体" pitchFamily="2" charset="-122"/>
              </a:rPr>
              <a:t>即为所求权重矢量，所求矢量为矩阵的最大特征矢量，从而可以求出矩阵最大特征值</a:t>
            </a:r>
            <a:r>
              <a:rPr lang="en-US" altLang="zh-CN" sz="1600" b="0" kern="0" dirty="0">
                <a:solidFill>
                  <a:schemeClr val="tx2"/>
                </a:solidFill>
                <a:latin typeface="黑体" pitchFamily="2" charset="-122"/>
                <a:ea typeface="黑体" pitchFamily="2" charset="-122"/>
              </a:rPr>
              <a:t>"λ" </a:t>
            </a:r>
            <a:r>
              <a:rPr lang="zh-CN" altLang="en-US" sz="1600" b="0" kern="0" dirty="0">
                <a:solidFill>
                  <a:schemeClr val="tx2"/>
                </a:solidFill>
                <a:latin typeface="黑体" pitchFamily="2" charset="-122"/>
                <a:ea typeface="黑体" pitchFamily="2" charset="-122"/>
              </a:rPr>
              <a:t>。</a:t>
            </a:r>
          </a:p>
          <a:p>
            <a:pPr marL="914400" lvl="1" indent="-457200">
              <a:lnSpc>
                <a:spcPct val="125000"/>
              </a:lnSpc>
              <a:spcBef>
                <a:spcPct val="20000"/>
              </a:spcBef>
              <a:buClr>
                <a:srgbClr val="FF0000"/>
              </a:buClr>
              <a:buSzPct val="85000"/>
              <a:buFont typeface="黑体" pitchFamily="2" charset="-122"/>
              <a:buChar char="—"/>
              <a:defRPr/>
            </a:pPr>
            <a:r>
              <a:rPr lang="zh-CN" altLang="en-US" sz="1600" b="0" kern="0" dirty="0">
                <a:solidFill>
                  <a:schemeClr val="tx2"/>
                </a:solidFill>
                <a:latin typeface="黑体" pitchFamily="2" charset="-122"/>
                <a:ea typeface="黑体" pitchFamily="2" charset="-122"/>
              </a:rPr>
              <a:t>规范列平均法（和法）</a:t>
            </a:r>
            <a:endParaRPr lang="en-US" altLang="zh-CN" sz="1600" b="0" kern="0" dirty="0">
              <a:solidFill>
                <a:schemeClr val="tx2"/>
              </a:solidFill>
              <a:latin typeface="黑体" pitchFamily="2" charset="-122"/>
              <a:ea typeface="黑体" pitchFamily="2" charset="-122"/>
            </a:endParaRPr>
          </a:p>
          <a:p>
            <a:pPr lvl="1">
              <a:lnSpc>
                <a:spcPct val="125000"/>
              </a:lnSpc>
              <a:spcBef>
                <a:spcPct val="20000"/>
              </a:spcBef>
              <a:buClr>
                <a:srgbClr val="FF0000"/>
              </a:buClr>
              <a:buSzPct val="85000"/>
              <a:defRPr/>
            </a:pPr>
            <a:r>
              <a:rPr lang="en-US" altLang="zh-CN" sz="1600" b="0" kern="0" dirty="0">
                <a:solidFill>
                  <a:schemeClr val="tx2"/>
                </a:solidFill>
                <a:latin typeface="黑体" pitchFamily="2" charset="-122"/>
                <a:ea typeface="黑体" pitchFamily="2" charset="-122"/>
              </a:rPr>
              <a:t>    </a:t>
            </a: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1)</a:t>
            </a:r>
            <a:r>
              <a:rPr lang="zh-CN" altLang="en-US" sz="1600" b="0" kern="0" dirty="0">
                <a:solidFill>
                  <a:schemeClr val="tx2"/>
                </a:solidFill>
                <a:latin typeface="黑体" pitchFamily="2" charset="-122"/>
                <a:ea typeface="黑体" pitchFamily="2" charset="-122"/>
              </a:rPr>
              <a:t>将判断矩阵</a:t>
            </a:r>
            <a:r>
              <a:rPr lang="en-US" altLang="zh-CN" sz="1600" b="0" kern="0" dirty="0">
                <a:solidFill>
                  <a:schemeClr val="tx2"/>
                </a:solidFill>
                <a:latin typeface="黑体" pitchFamily="2" charset="-122"/>
                <a:ea typeface="黑体" pitchFamily="2" charset="-122"/>
              </a:rPr>
              <a:t>A</a:t>
            </a:r>
            <a:r>
              <a:rPr lang="zh-CN" altLang="en-US" sz="1600" b="0" kern="0" dirty="0">
                <a:solidFill>
                  <a:schemeClr val="tx2"/>
                </a:solidFill>
                <a:latin typeface="黑体" pitchFamily="2" charset="-122"/>
                <a:ea typeface="黑体" pitchFamily="2" charset="-122"/>
              </a:rPr>
              <a:t>的每一列向量归一化得矩阵</a:t>
            </a:r>
            <a:r>
              <a:rPr lang="en-US" altLang="zh-CN" sz="1600" b="0" kern="0" dirty="0">
                <a:solidFill>
                  <a:schemeClr val="tx2"/>
                </a:solidFill>
                <a:latin typeface="黑体" pitchFamily="2" charset="-122"/>
                <a:ea typeface="黑体" pitchFamily="2" charset="-122"/>
              </a:rPr>
              <a:t>B</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2)</a:t>
            </a:r>
            <a:r>
              <a:rPr lang="zh-CN" altLang="en-US" sz="1600" b="0" kern="0" dirty="0">
                <a:solidFill>
                  <a:schemeClr val="tx2"/>
                </a:solidFill>
                <a:latin typeface="黑体" pitchFamily="2" charset="-122"/>
                <a:ea typeface="黑体" pitchFamily="2" charset="-122"/>
              </a:rPr>
              <a:t>将矩阵</a:t>
            </a:r>
            <a:r>
              <a:rPr lang="en-US" altLang="zh-CN" sz="1600" b="0" kern="0" dirty="0">
                <a:solidFill>
                  <a:schemeClr val="tx2"/>
                </a:solidFill>
                <a:latin typeface="黑体" pitchFamily="2" charset="-122"/>
                <a:ea typeface="黑体" pitchFamily="2" charset="-122"/>
              </a:rPr>
              <a:t>B</a:t>
            </a:r>
            <a:r>
              <a:rPr lang="zh-CN" altLang="en-US" sz="1600" b="0" kern="0" dirty="0">
                <a:solidFill>
                  <a:schemeClr val="tx2"/>
                </a:solidFill>
                <a:latin typeface="黑体" pitchFamily="2" charset="-122"/>
                <a:ea typeface="黑体" pitchFamily="2" charset="-122"/>
              </a:rPr>
              <a:t>每一行元素求和得到一个一列</a:t>
            </a:r>
            <a:r>
              <a:rPr lang="en-US" altLang="zh-CN" sz="1600" b="0" kern="0" dirty="0">
                <a:solidFill>
                  <a:schemeClr val="tx2"/>
                </a:solidFill>
                <a:latin typeface="黑体" pitchFamily="2" charset="-122"/>
                <a:ea typeface="黑体" pitchFamily="2" charset="-122"/>
              </a:rPr>
              <a:t>n</a:t>
            </a:r>
            <a:r>
              <a:rPr lang="zh-CN" altLang="en-US" sz="1600" b="0" kern="0" dirty="0">
                <a:solidFill>
                  <a:schemeClr val="tx2"/>
                </a:solidFill>
                <a:latin typeface="黑体" pitchFamily="2" charset="-122"/>
                <a:ea typeface="黑体" pitchFamily="2" charset="-122"/>
              </a:rPr>
              <a:t>行的矩阵</a:t>
            </a:r>
            <a:r>
              <a:rPr lang="en-US" altLang="zh-CN" sz="1600" b="0" kern="0" dirty="0">
                <a:solidFill>
                  <a:schemeClr val="tx2"/>
                </a:solidFill>
                <a:latin typeface="黑体" pitchFamily="2" charset="-122"/>
                <a:ea typeface="黑体" pitchFamily="2" charset="-122"/>
              </a:rPr>
              <a:t>C</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3)</a:t>
            </a:r>
            <a:r>
              <a:rPr lang="zh-CN" altLang="en-US" sz="1600" b="0" kern="0" dirty="0">
                <a:solidFill>
                  <a:schemeClr val="tx2"/>
                </a:solidFill>
                <a:latin typeface="黑体" pitchFamily="2" charset="-122"/>
                <a:ea typeface="黑体" pitchFamily="2" charset="-122"/>
              </a:rPr>
              <a:t>对矩阵</a:t>
            </a:r>
            <a:r>
              <a:rPr lang="en-US" altLang="zh-CN" sz="1600" b="0" kern="0" dirty="0">
                <a:solidFill>
                  <a:schemeClr val="tx2"/>
                </a:solidFill>
                <a:latin typeface="黑体" pitchFamily="2" charset="-122"/>
                <a:ea typeface="黑体" pitchFamily="2" charset="-122"/>
              </a:rPr>
              <a:t>C</a:t>
            </a:r>
            <a:r>
              <a:rPr lang="zh-CN" altLang="en-US" sz="1600" b="0" kern="0" dirty="0">
                <a:solidFill>
                  <a:schemeClr val="tx2"/>
                </a:solidFill>
                <a:latin typeface="黑体" pitchFamily="2" charset="-122"/>
                <a:ea typeface="黑体" pitchFamily="2" charset="-122"/>
              </a:rPr>
              <a:t>的列元素归一化得到矩阵</a:t>
            </a:r>
            <a:r>
              <a:rPr lang="en-US" altLang="zh-CN" sz="1600" b="0" kern="0" dirty="0">
                <a:solidFill>
                  <a:schemeClr val="tx2"/>
                </a:solidFill>
                <a:latin typeface="黑体" pitchFamily="2" charset="-122"/>
                <a:ea typeface="黑体" pitchFamily="2" charset="-122"/>
              </a:rPr>
              <a:t>D</a:t>
            </a:r>
            <a:r>
              <a:rPr lang="zh-CN" altLang="en-US" sz="1600" b="0" kern="0" dirty="0">
                <a:solidFill>
                  <a:schemeClr val="tx2"/>
                </a:solidFill>
                <a:latin typeface="黑体" pitchFamily="2" charset="-122"/>
                <a:ea typeface="黑体" pitchFamily="2" charset="-122"/>
              </a:rPr>
              <a:t>。</a:t>
            </a:r>
          </a:p>
          <a:p>
            <a:pPr lvl="1">
              <a:lnSpc>
                <a:spcPct val="125000"/>
              </a:lnSpc>
              <a:spcBef>
                <a:spcPct val="20000"/>
              </a:spcBef>
              <a:buClr>
                <a:srgbClr val="FF0000"/>
              </a:buClr>
              <a:buSzPct val="85000"/>
              <a:defRPr/>
            </a:pPr>
            <a:r>
              <a:rPr lang="zh-CN" altLang="en-US" sz="1600" b="0" kern="0" dirty="0">
                <a:solidFill>
                  <a:schemeClr val="tx2"/>
                </a:solidFill>
                <a:latin typeface="黑体" pitchFamily="2" charset="-122"/>
                <a:ea typeface="黑体" pitchFamily="2" charset="-122"/>
              </a:rPr>
              <a:t>	</a:t>
            </a:r>
            <a:r>
              <a:rPr lang="en-US" altLang="zh-CN" sz="1600" b="0" kern="0" dirty="0">
                <a:solidFill>
                  <a:schemeClr val="tx2"/>
                </a:solidFill>
                <a:latin typeface="黑体" pitchFamily="2" charset="-122"/>
                <a:ea typeface="黑体" pitchFamily="2" charset="-122"/>
              </a:rPr>
              <a:t>4)</a:t>
            </a:r>
            <a:r>
              <a:rPr lang="zh-CN" altLang="en-US" sz="1600" b="0" kern="0" dirty="0">
                <a:solidFill>
                  <a:schemeClr val="tx2"/>
                </a:solidFill>
                <a:latin typeface="黑体" pitchFamily="2" charset="-122"/>
                <a:ea typeface="黑体" pitchFamily="2" charset="-122"/>
              </a:rPr>
              <a:t>矩阵</a:t>
            </a:r>
            <a:r>
              <a:rPr lang="en-US" altLang="zh-CN" sz="1600" b="0" kern="0" dirty="0">
                <a:solidFill>
                  <a:schemeClr val="tx2"/>
                </a:solidFill>
                <a:latin typeface="黑体" pitchFamily="2" charset="-122"/>
                <a:ea typeface="黑体" pitchFamily="2" charset="-122"/>
              </a:rPr>
              <a:t>D</a:t>
            </a:r>
            <a:r>
              <a:rPr lang="zh-CN" altLang="en-US" sz="1600" b="0" kern="0" dirty="0">
                <a:solidFill>
                  <a:schemeClr val="tx2"/>
                </a:solidFill>
                <a:latin typeface="黑体" pitchFamily="2" charset="-122"/>
                <a:ea typeface="黑体" pitchFamily="2" charset="-122"/>
              </a:rPr>
              <a:t>即为所求权重矢量，同理求出矩阵的最大特征值</a:t>
            </a:r>
            <a:r>
              <a:rPr lang="en-US" altLang="zh-CN" sz="1600" b="0" kern="0" dirty="0">
                <a:solidFill>
                  <a:schemeClr val="tx2"/>
                </a:solidFill>
                <a:latin typeface="黑体" pitchFamily="2" charset="-122"/>
                <a:ea typeface="黑体" pitchFamily="2" charset="-122"/>
              </a:rPr>
              <a:t>"λ" </a:t>
            </a:r>
            <a:r>
              <a:rPr lang="zh-CN" altLang="en-US" sz="1600" b="0" kern="0" dirty="0">
                <a:solidFill>
                  <a:schemeClr val="tx2"/>
                </a:solidFill>
                <a:latin typeface="黑体" pitchFamily="2" charset="-122"/>
                <a:ea typeface="黑体" pitchFamily="2" charset="-122"/>
              </a:rPr>
              <a:t>。</a:t>
            </a:r>
            <a:endParaRPr lang="en-US" altLang="zh-CN" sz="1600" b="0" kern="0" dirty="0">
              <a:solidFill>
                <a:schemeClr val="tx2"/>
              </a:solidFill>
              <a:latin typeface="黑体" pitchFamily="2" charset="-122"/>
              <a:ea typeface="黑体" pitchFamily="2" charset="-122"/>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评估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39860</TotalTime>
  <Words>3052</Words>
  <Application>Microsoft Office PowerPoint</Application>
  <PresentationFormat>全屏显示(4:3)</PresentationFormat>
  <Paragraphs>429</Paragraphs>
  <Slides>39</Slides>
  <Notes>22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39</vt:i4>
      </vt:variant>
    </vt:vector>
  </HeadingPairs>
  <TitlesOfParts>
    <vt:vector size="50" baseType="lpstr">
      <vt:lpstr>黑体</vt:lpstr>
      <vt:lpstr>楷体</vt:lpstr>
      <vt:lpstr>Arial</vt:lpstr>
      <vt:lpstr>Calibri</vt:lpstr>
      <vt:lpstr>Cambria Math</vt:lpstr>
      <vt:lpstr>Times New Roman</vt:lpstr>
      <vt:lpstr>Verdana</vt:lpstr>
      <vt:lpstr>Wingdings</vt:lpstr>
      <vt:lpstr>自定义设计方案</vt:lpstr>
      <vt:lpstr>实验室评估模板</vt:lpstr>
      <vt:lpstr>cdb2004c003l</vt:lpstr>
      <vt:lpstr>第2章  智能决策方法介绍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lishan_nwpu</dc:creator>
  <cp:lastModifiedBy>shui xian</cp:lastModifiedBy>
  <cp:revision>1412</cp:revision>
  <cp:lastPrinted>1601-01-01T00:00:00Z</cp:lastPrinted>
  <dcterms:created xsi:type="dcterms:W3CDTF">1601-01-01T00:00:00Z</dcterms:created>
  <dcterms:modified xsi:type="dcterms:W3CDTF">2022-09-08T03:23:52Z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