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 id="2147483673" r:id="rId4"/>
    <p:sldMasterId id="2147483685" r:id="rId5"/>
    <p:sldMasterId id="2147483697" r:id="rId6"/>
    <p:sldMasterId id="2147483709" r:id="rId7"/>
  </p:sldMasterIdLst>
  <p:notesMasterIdLst>
    <p:notesMasterId r:id="rId9"/>
  </p:notesMasterIdLst>
  <p:handoutMasterIdLst>
    <p:handoutMasterId r:id="rId22"/>
  </p:handoutMasterIdLst>
  <p:sldIdLst>
    <p:sldId id="970" r:id="rId8"/>
    <p:sldId id="1104" r:id="rId10"/>
    <p:sldId id="1053" r:id="rId11"/>
    <p:sldId id="1054" r:id="rId12"/>
    <p:sldId id="1105" r:id="rId13"/>
    <p:sldId id="1107" r:id="rId14"/>
    <p:sldId id="1108" r:id="rId15"/>
    <p:sldId id="1109" r:id="rId16"/>
    <p:sldId id="1110" r:id="rId17"/>
    <p:sldId id="1111" r:id="rId18"/>
    <p:sldId id="1112" r:id="rId19"/>
    <p:sldId id="1113" r:id="rId20"/>
    <p:sldId id="855" r:id="rId21"/>
  </p:sldIdLst>
  <p:sldSz cx="9144000" cy="6858000" type="screen4x3"/>
  <p:notesSz cx="6858000" cy="9144000"/>
  <p:custDataLst>
    <p:tags r:id="rId26"/>
  </p:custDataLst>
  <p:defaultTex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000099"/>
    <a:srgbClr val="FF0000"/>
    <a:srgbClr val="FFFF66"/>
    <a:srgbClr val="FFFFCC"/>
    <a:srgbClr val="FFCC99"/>
    <a:srgbClr val="FF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7" autoAdjust="0"/>
    <p:restoredTop sz="94086" autoAdjust="0"/>
  </p:normalViewPr>
  <p:slideViewPr>
    <p:cSldViewPr snapToGrid="0">
      <p:cViewPr varScale="1">
        <p:scale>
          <a:sx n="99" d="100"/>
          <a:sy n="99" d="100"/>
        </p:scale>
        <p:origin x="1362" y="84"/>
      </p:cViewPr>
      <p:guideLst>
        <p:guide orient="horz" pos="2103"/>
        <p:guide pos="713"/>
      </p:guideLst>
    </p:cSldViewPr>
  </p:slideViewPr>
  <p:outlineViewPr>
    <p:cViewPr>
      <p:scale>
        <a:sx n="33" d="100"/>
        <a:sy n="33" d="100"/>
      </p:scale>
      <p:origin x="0" y="331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20" y="-7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1.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3.xml"/><Relationship Id="rId20" Type="http://schemas.openxmlformats.org/officeDocument/2006/relationships/slide" Target="slides/slide12.xml"/><Relationship Id="rId2" Type="http://schemas.openxmlformats.org/officeDocument/2006/relationships/theme" Target="theme/theme1.xml"/><Relationship Id="rId19" Type="http://schemas.openxmlformats.org/officeDocument/2006/relationships/slide" Target="slides/slide11.xml"/><Relationship Id="rId18" Type="http://schemas.openxmlformats.org/officeDocument/2006/relationships/slide" Target="slides/slide10.xml"/><Relationship Id="rId17" Type="http://schemas.openxmlformats.org/officeDocument/2006/relationships/slide" Target="slides/slide9.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华文细黑" panose="02010600040101010101"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华文细黑" panose="02010600040101010101" pitchFamily="2" charset="-122"/>
              </a:defRPr>
            </a:lvl1pPr>
          </a:lstStyle>
          <a:p>
            <a:pPr>
              <a:defRPr/>
            </a:pPr>
            <a:fld id="{D5B47E8E-DF25-442E-A5A6-BA0C19400030}"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华文细黑" panose="0201060004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ea typeface="华文细黑" panose="02010600040101010101" pitchFamily="2" charset="-122"/>
              </a:defRPr>
            </a:lvl1pPr>
          </a:lstStyle>
          <a:p>
            <a:pPr>
              <a:defRPr/>
            </a:pPr>
            <a:fld id="{73DC0F21-F0EB-4BC2-9F58-9104E0532C0F}"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40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40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latin typeface="Arial" panose="020B0604020202020204" pitchFamily="34" charset="0"/>
                <a:ea typeface="宋体" panose="02010600030101010101" pitchFamily="2" charset="-122"/>
              </a:defRPr>
            </a:lvl1pPr>
          </a:lstStyle>
          <a:p>
            <a:pPr>
              <a:defRPr/>
            </a:pPr>
            <a:endParaRPr lang="en-US" altLang="zh-CN"/>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E910080A-3817-401B-9365-F56AC31E9E9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400"/>
          </a:p>
          <a:p>
            <a:endParaRPr lang="zh-CN" altLang="en-US"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以上汇报提纲供参考</a:t>
            </a:r>
            <a:endParaRPr lang="zh-CN" altLang="en-US"/>
          </a:p>
        </p:txBody>
      </p:sp>
      <p:sp>
        <p:nvSpPr>
          <p:cNvPr id="21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E5AC46-7657-48AB-9F72-86F010700E3B}" type="slidenum">
              <a:rPr lang="en-US" altLang="zh-CN" smtClean="0">
                <a:solidFill>
                  <a:srgbClr val="000000"/>
                </a:solidFill>
              </a:rPr>
            </a:fld>
            <a:endParaRPr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9734754-35F9-477F-8935-23A60A98667C}"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B9F8E1-B8C5-4BE9-8DA0-C5E8FDCC4E87}"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B9F8E1-B8C5-4BE9-8DA0-C5E8FDCC4E87}"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0214CA8-83E3-494D-852B-B8341C2B9AB0}"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6EFF52-84EC-479F-BCCD-B10EB52E1239}"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9561170-A9F4-4BF6-A2A2-5EE72B1E881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C1BFB2-ACDA-4B4E-9BA9-7FDF736E87A7}"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AFF9A97-4FD4-4CFC-91E4-C8505940D96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501F23-422C-48D5-9A71-6CA532D986C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6A9518EF-A17F-46FC-88C8-685F71E9A86D}"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95D0CF5-2384-4411-A1D9-7D19C49A9CCB}"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71438" y="6435725"/>
            <a:ext cx="2133600" cy="365125"/>
          </a:xfrm>
        </p:spPr>
        <p:txBody>
          <a:bodyPr/>
          <a:lstStyle>
            <a:lvl1pPr>
              <a:defRPr lang="zh-CN" altLang="en-US" sz="1600" kern="1200" baseline="0">
                <a:solidFill>
                  <a:schemeClr val="tx2">
                    <a:lumMod val="50000"/>
                  </a:schemeClr>
                </a:solidFill>
                <a:latin typeface="+mn-lt"/>
                <a:ea typeface="+mn-ea"/>
                <a:cs typeface="+mn-cs"/>
              </a:defRPr>
            </a:lvl1pPr>
          </a:lstStyle>
          <a:p>
            <a:pPr>
              <a:defRPr/>
            </a:pPr>
            <a:endParaRPr lang="en-US" altLang="zh-CN"/>
          </a:p>
        </p:txBody>
      </p:sp>
      <p:sp>
        <p:nvSpPr>
          <p:cNvPr id="5" name="页脚占位符 4"/>
          <p:cNvSpPr>
            <a:spLocks noGrp="1"/>
          </p:cNvSpPr>
          <p:nvPr>
            <p:ph type="ftr" sz="quarter" idx="11"/>
          </p:nvPr>
        </p:nvSpPr>
        <p:spPr>
          <a:xfrm>
            <a:off x="3124200" y="6435725"/>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796088" y="6429375"/>
            <a:ext cx="2133600" cy="365125"/>
          </a:xfrm>
        </p:spPr>
        <p:txBody>
          <a:bodyPr/>
          <a:lstStyle>
            <a:lvl1pPr>
              <a:defRPr sz="1600">
                <a:solidFill>
                  <a:srgbClr val="10253F"/>
                </a:solidFill>
              </a:defRPr>
            </a:lvl1pPr>
          </a:lstStyle>
          <a:p>
            <a:pPr>
              <a:defRPr/>
            </a:pPr>
            <a:fld id="{3FCCF52D-52EB-4C31-87E1-1D1EFE5D94A8}"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3FF0437-41B1-4E43-BDD0-171755CAA97F}"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44D020D-07BD-4826-802F-39ABF5BC59BA}"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862ADE5-7812-4FC8-A89D-FAFAA033E22D}"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12583404-7D72-41BF-B5FD-E09CEE4A39F5}"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2A42E554-12CA-44EC-97D9-1AE4580C9066}"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ACE450AA-6A20-482A-96E0-1E6009A5F47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8B1904B-FC4A-43AC-9F72-68FFE4D8959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8368673-D66A-4153-82ED-0C4242E37ED7}"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6020160-42C0-4215-882E-E3FDC6CFEEAE}"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D66051C9-77ED-4C25-9A6E-5834D191CFD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F5BB0A-DC76-4799-85E4-DE560136C48E}"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74C5539-627F-4B4C-8A2C-A77203228B8E}"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anose="02010800040101010101" pitchFamily="2" charset="-122"/>
              </a:defRPr>
            </a:lvl1pPr>
          </a:lstStyle>
          <a:p>
            <a:endParaRPr lang="en-US" altLang="ko-K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171AF768-0805-4EAA-B403-0CD26FD9DE00}" type="datetimeFigureOut">
              <a:rPr lang="zh-CN" altLang="en-US"/>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D2C7AE4F-E022-4514-A107-4E94D5EBC766}" type="datetimeFigureOut">
              <a:rPr lang="zh-CN" altLang="en-US"/>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7EC29231-01BE-478B-95D9-107D1D0CCDAF}" type="datetimeFigureOut">
              <a:rPr lang="zh-CN" altLang="en-US"/>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340E6B43-7893-4A99-9977-4B22B7527459}" type="datetimeFigureOut">
              <a:rPr lang="zh-CN" altLang="en-US"/>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F3550719-826E-40F5-B9FD-83D6DB95A79C}" type="datetimeFigureOut">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6698458D-25E9-4CD0-80BA-D4C6A8BDE89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51BE322-BC80-4B4A-9121-20DE13F9F648}"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40A5E093-F88B-4B68-B342-3CACE4ADD895}" type="datetimeFigureOut">
              <a:rPr lang="zh-CN" altLang="en-US"/>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59B80DFF-5FD4-45FB-A68F-A3DC9BD27EF6}" type="datetimeFigureOut">
              <a:rPr lang="zh-CN" altLang="en-US"/>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C44D3246-5EB6-4403-B9FB-855E8664B4CF}" type="datetimeFigureOut">
              <a:rPr lang="zh-CN" altLang="en-US"/>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878985B-C901-4535-919A-CA74D4D45860}" type="datetimeFigureOut">
              <a:rPr lang="zh-CN" altLang="en-US"/>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E4E6FD50-C28C-4EED-BF37-43840E7A5093}" type="datetimeFigureOut">
              <a:rPr lang="zh-CN" altLang="en-US"/>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solidFill>
                <a:srgbClr val="163794"/>
              </a:solidFill>
            </a:endParaRPr>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anose="02010800040101010101" pitchFamily="2" charset="-122"/>
              </a:defRPr>
            </a:lvl1pPr>
          </a:lstStyle>
          <a:p>
            <a:endParaRPr lang="en-US" altLang="ko-K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51C0BAF1-5F19-4AEF-8F68-6045797A9008}"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899BBE9-4050-4B1C-8B87-C22100FE12E2}"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6D05F3B2-B686-41AA-95F9-859F05AF9524}"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B2413082-C263-4EAC-A9AC-93946FD68CA1}"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389AA31-8373-4566-9FAA-1B8B52521BB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D360512-85E6-4EDD-BB18-CA2953B4B982}"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02538441-4DC7-4B3C-A285-3F0F71C44C89}"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11356DC2-290B-4AB5-BCF5-BC17A4946686}"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59E72509-64AB-4356-87F2-EAB62951B4CB}"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0C210675-5875-4252-9521-583488451AA8}"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05E52F2E-0842-4022-B8EB-47C07AC6A4DF}"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A464B596-BE53-4C93-9D86-80D2C19D135A}"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solidFill>
                <a:srgbClr val="163794"/>
              </a:solidFill>
            </a:endParaRPr>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anose="02010800040101010101" pitchFamily="2" charset="-122"/>
              </a:defRPr>
            </a:lvl1pPr>
          </a:lstStyle>
          <a:p>
            <a:endParaRPr lang="en-US" altLang="ko-K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02DC2A9B-0D48-41B6-AC1E-23482D4AAA8A}"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B706D09-F309-4232-98C2-7D7D10713DA8}"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E400999A-4F48-40E0-8241-5C49091F6953}"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A57E3B3-49F9-42D4-9E64-FC1D30F8EB36}"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9B34E3E-79D3-4CFC-A31D-3F885619E354}"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E0B033F0-0BB5-4F74-9A09-12941CC9CD3D}"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EE4B008E-43DE-418B-9B8A-0E17F56E2E96}"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CD6BC6A-09A8-47E0-9224-D68DDBFB9F75}"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FFD54D89-3257-466F-83E7-1375BB731A13}"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745F3267-82A6-4F85-9379-F9DFD3EDCBD2}"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88C38305-1173-47C3-B26E-629D5CA293E6}"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F3AEC8DB-8E5F-46F9-9279-4B63634A2551}"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76238" y="228600"/>
            <a:ext cx="1147762" cy="457200"/>
          </a:xfrm>
          <a:prstGeom prst="rect">
            <a:avLst/>
          </a:prstGeom>
          <a:no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solidFill>
                <a:srgbClr val="163794"/>
              </a:solidFill>
            </a:endParaRPr>
          </a:p>
        </p:txBody>
      </p:sp>
      <p:sp>
        <p:nvSpPr>
          <p:cNvPr id="267266" name="Rectangle 2"/>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endParaRPr lang="en-US" altLang="zh-CN"/>
          </a:p>
        </p:txBody>
      </p:sp>
      <p:sp>
        <p:nvSpPr>
          <p:cNvPr id="267268" name="Rectangle 4"/>
          <p:cNvSpPr>
            <a:spLocks noGrp="1" noChangeArrowheads="1"/>
          </p:cNvSpPr>
          <p:nvPr>
            <p:ph type="ctrTitle" sz="quarter"/>
          </p:nvPr>
        </p:nvSpPr>
        <p:spPr bwMode="gray">
          <a:xfrm>
            <a:off x="36513" y="0"/>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ea typeface="华文新魏" panose="02010800040101010101" pitchFamily="2" charset="-122"/>
              </a:defRPr>
            </a:lvl1pPr>
          </a:lstStyle>
          <a:p>
            <a:endParaRPr lang="en-US" altLang="ko-K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02DC2A9B-0D48-41B6-AC1E-23482D4AAA8A}"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4B706D09-F309-4232-98C2-7D7D10713DA8}"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F0B3F438-3A0D-490C-B569-7E576ACFF198}"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5CD0C09A-1138-4C6E-8171-136392069159}"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989013"/>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E400999A-4F48-40E0-8241-5C49091F6953}"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fld id="{E0B033F0-0BB5-4F74-9A09-12941CC9CD3D}"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fld id="{EE4B008E-43DE-418B-9B8A-0E17F56E2E96}"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CD6BC6A-09A8-47E0-9224-D68DDBFB9F75}"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FFD54D89-3257-466F-83E7-1375BB731A13}"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745F3267-82A6-4F85-9379-F9DFD3EDCBD2}"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88C38305-1173-47C3-B26E-629D5CA293E6}"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0848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08488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fld id="{F3AEC8DB-8E5F-46F9-9279-4B63634A2551}" type="datetimeFigureOut">
              <a:rPr lang="zh-CN" altLang="en-US">
                <a:solidFill>
                  <a:srgbClr val="FFFFFF"/>
                </a:solidFill>
              </a:rPr>
            </a:fld>
            <a:endParaRPr lang="en-US" altLang="zh-CN">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B930B9F-5BCF-4C75-A56D-AD39124625F1}"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E0DFE41-CF8F-463C-8089-CA86B8BEDD1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58CE4ED-5E8D-4029-B9FE-DFC658631D7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EBBF47-189F-41EE-9D37-15D4F3EC2211}"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9D4D24A9-1150-4C7F-8548-7261F555A16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056420E-5E7F-462E-900E-AE7562B5567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2" Type="http://schemas.openxmlformats.org/officeDocument/2006/relationships/theme" Target="../theme/theme5.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2" Type="http://schemas.openxmlformats.org/officeDocument/2006/relationships/theme" Target="../theme/theme6.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华文细黑" panose="02010600040101010101" pitchFamily="2" charset="-122"/>
              </a:defRPr>
            </a:lvl1pPr>
          </a:lstStyle>
          <a:p>
            <a:pPr>
              <a:defRPr/>
            </a:pPr>
            <a:fld id="{CE951258-D65B-4BFF-AD18-C4B653EDCEBC}"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华文细黑" panose="0201060004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华文细黑" panose="02010600040101010101" pitchFamily="2" charset="-122"/>
              </a:defRPr>
            </a:lvl1pPr>
          </a:lstStyle>
          <a:p>
            <a:pPr>
              <a:defRPr/>
            </a:pPr>
            <a:fld id="{DCDBDCBE-3F8A-4CCC-9094-B5435090A5E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295275" y="6492875"/>
            <a:ext cx="2133600" cy="365125"/>
          </a:xfrm>
          <a:prstGeom prst="rect">
            <a:avLst/>
          </a:prstGeom>
        </p:spPr>
        <p:txBody>
          <a:bodyPr vert="horz" lIns="91440" tIns="45720" rIns="91440" bIns="45720" rtlCol="0" anchor="ctr"/>
          <a:lstStyle>
            <a:lvl1pPr algn="l" eaLnBrk="1" hangingPunct="1">
              <a:defRPr lang="zh-CN" altLang="en-US" sz="2000" kern="1200" baseline="0">
                <a:solidFill>
                  <a:schemeClr val="tx2"/>
                </a:solidFill>
                <a:latin typeface="+mn-lt"/>
                <a:ea typeface="+mn-ea"/>
                <a:cs typeface="+mn-cs"/>
              </a:defRPr>
            </a:lvl1pPr>
          </a:lstStyle>
          <a:p>
            <a:pPr>
              <a:defRPr/>
            </a:pPr>
            <a:fld id="{6E82EA48-295D-435D-A53E-3183BE19C67F}"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华文细黑" panose="02010600040101010101" pitchFamily="2" charset="-122"/>
              </a:defRPr>
            </a:lvl1pPr>
          </a:lstStyle>
          <a:p>
            <a:pPr>
              <a:defRPr/>
            </a:pPr>
            <a:endParaRPr lang="zh-CN" altLang="en-US"/>
          </a:p>
        </p:txBody>
      </p:sp>
      <p:sp>
        <p:nvSpPr>
          <p:cNvPr id="6" name="灯片编号占位符 5"/>
          <p:cNvSpPr>
            <a:spLocks noGrp="1"/>
          </p:cNvSpPr>
          <p:nvPr>
            <p:ph type="sldNum" sz="quarter" idx="4"/>
          </p:nvPr>
        </p:nvSpPr>
        <p:spPr>
          <a:xfrm>
            <a:off x="7000875" y="6492875"/>
            <a:ext cx="2133600" cy="365125"/>
          </a:xfrm>
          <a:prstGeom prst="rect">
            <a:avLst/>
          </a:prstGeom>
        </p:spPr>
        <p:txBody>
          <a:bodyPr vert="horz" wrap="square" lIns="91440" tIns="45720" rIns="91440" bIns="45720" numCol="1" anchor="ctr" anchorCtr="0" compatLnSpc="1"/>
          <a:lstStyle>
            <a:lvl1pPr algn="r" eaLnBrk="1" hangingPunct="1">
              <a:defRPr sz="2000">
                <a:solidFill>
                  <a:schemeClr val="tx2"/>
                </a:solidFill>
                <a:ea typeface="华文细黑" panose="02010600040101010101" pitchFamily="2" charset="-122"/>
              </a:defRPr>
            </a:lvl1pPr>
          </a:lstStyle>
          <a:p>
            <a:pPr>
              <a:defRPr/>
            </a:pPr>
            <a:fld id="{0D3F28D3-30AC-4EF1-BC1C-F9F19965935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a:solidFill>
                <a:schemeClr val="bg1"/>
              </a:solidFill>
              <a:latin typeface="Verdana" panose="020B0604030504040204"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ln>
          <a:effectLst/>
        </p:spPr>
        <p:txBody>
          <a:bodyPr wrap="none" anchor="ctr"/>
          <a:lstStyle/>
          <a:p>
            <a:pPr algn="ctr" eaLnBrk="1" hangingPunct="1">
              <a:defRPr/>
            </a:pPr>
            <a:endParaRPr lang="zh-CN" altLang="en-US" sz="1800">
              <a:latin typeface="Arial" panose="020B0604020202020204" pitchFamily="34"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solidFill>
                  <a:schemeClr val="bg1"/>
                </a:solidFill>
                <a:latin typeface="Arial" panose="020B0604020202020204" pitchFamily="34" charset="0"/>
                <a:ea typeface="隶书" panose="02010509060101010101" pitchFamily="49" charset="-122"/>
              </a:defRPr>
            </a:lvl1pPr>
          </a:lstStyle>
          <a:p>
            <a:pPr>
              <a:defRPr/>
            </a:pPr>
            <a:fld id="{1E3BDE07-5DC3-4745-8F9B-03E277732914}" type="datetimeFigureOut">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a:solidFill>
                <a:srgbClr val="FFFFFF"/>
              </a:solidFill>
              <a:latin typeface="Verdana" panose="020B0604030504040204"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ln>
          <a:effectLst/>
        </p:spPr>
        <p:txBody>
          <a:bodyPr wrap="none" anchor="ctr"/>
          <a:lstStyle/>
          <a:p>
            <a:pPr algn="ctr" eaLnBrk="1" hangingPunct="1">
              <a:defRPr/>
            </a:pPr>
            <a:endParaRPr lang="zh-CN" altLang="en-US" sz="1800">
              <a:solidFill>
                <a:srgbClr val="163794"/>
              </a:solidFill>
              <a:latin typeface="Arial" panose="020B0604020202020204" pitchFamily="34"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solidFill>
                  <a:schemeClr val="bg1"/>
                </a:solidFill>
                <a:latin typeface="Arial" panose="020B0604020202020204" pitchFamily="34" charset="0"/>
                <a:ea typeface="隶书" panose="02010509060101010101" pitchFamily="49" charset="-122"/>
              </a:defRPr>
            </a:lvl1pPr>
          </a:lstStyle>
          <a:p>
            <a:pPr>
              <a:defRPr/>
            </a:pPr>
            <a:fld id="{4B753EF7-D03E-405D-9FA1-D2A97C514B23}" type="datetimeFigureOut">
              <a:rPr lang="zh-CN" altLang="en-US">
                <a:solidFill>
                  <a:srgbClr val="FFFFFF"/>
                </a:solidFill>
              </a:rPr>
            </a:fld>
            <a:endParaRPr lang="en-U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a:solidFill>
                <a:srgbClr val="FFFFFF"/>
              </a:solidFill>
              <a:latin typeface="Verdana" panose="020B0604030504040204"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ln>
          <a:effectLst/>
        </p:spPr>
        <p:txBody>
          <a:bodyPr wrap="none" anchor="ctr"/>
          <a:lstStyle/>
          <a:p>
            <a:pPr algn="ctr" eaLnBrk="1" hangingPunct="1">
              <a:defRPr/>
            </a:pPr>
            <a:endParaRPr lang="zh-CN" altLang="en-US" sz="1800">
              <a:solidFill>
                <a:srgbClr val="163794"/>
              </a:solidFill>
              <a:latin typeface="Arial" panose="020B0604020202020204" pitchFamily="34"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ln>
          <a:effectLst/>
        </p:spPr>
        <p:txBody>
          <a:bodyPr vert="horz" wrap="square" lIns="91440" tIns="45720" rIns="91440" bIns="45720" numCol="1" anchor="t" anchorCtr="0" compatLnSpc="1"/>
          <a:lstStyle>
            <a:lvl1pPr algn="l">
              <a:defRPr sz="1200">
                <a:solidFill>
                  <a:schemeClr val="bg1"/>
                </a:solidFill>
                <a:latin typeface="Arial" panose="020B0604020202020204" pitchFamily="34" charset="0"/>
                <a:ea typeface="隶书" panose="02010509060101010101" pitchFamily="49" charset="-122"/>
              </a:defRPr>
            </a:lvl1pPr>
          </a:lstStyle>
          <a:p>
            <a:pPr eaLnBrk="1" hangingPunct="1">
              <a:defRPr/>
            </a:pPr>
            <a:fld id="{8CCF5D6F-63BD-4FD8-8D1D-9CFE418A8D7B}" type="datetimeFigureOut">
              <a:rPr lang="zh-CN" altLang="en-US">
                <a:solidFill>
                  <a:srgbClr val="FFFFFF"/>
                </a:solidFill>
              </a:rPr>
            </a:fld>
            <a:endParaRPr lang="en-U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gray">
          <a:xfrm>
            <a:off x="0" y="692150"/>
            <a:ext cx="9144000" cy="244475"/>
          </a:xfrm>
          <a:prstGeom prst="rect">
            <a:avLst/>
          </a:prstGeom>
          <a:solidFill>
            <a:srgbClr val="FF9966"/>
          </a:solidFill>
          <a:ln>
            <a:noFill/>
          </a:ln>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a:solidFill>
                <a:srgbClr val="FFFFFF"/>
              </a:solidFill>
              <a:latin typeface="Verdana" panose="020B0604030504040204" pitchFamily="34" charset="0"/>
            </a:endParaRPr>
          </a:p>
        </p:txBody>
      </p:sp>
      <p:sp>
        <p:nvSpPr>
          <p:cNvPr id="266243" name="Rectangle 3"/>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ln>
          <a:effectLst/>
        </p:spPr>
        <p:txBody>
          <a:bodyPr wrap="none" anchor="ctr"/>
          <a:lstStyle/>
          <a:p>
            <a:pPr algn="ctr" eaLnBrk="1" hangingPunct="1">
              <a:defRPr/>
            </a:pPr>
            <a:endParaRPr lang="zh-CN" altLang="en-US" sz="1800">
              <a:solidFill>
                <a:srgbClr val="163794"/>
              </a:solidFill>
              <a:latin typeface="Arial" panose="020B0604020202020204" pitchFamily="34" charset="0"/>
            </a:endParaRPr>
          </a:p>
        </p:txBody>
      </p:sp>
      <p:sp>
        <p:nvSpPr>
          <p:cNvPr id="3076" name="Rectangle 4"/>
          <p:cNvSpPr>
            <a:spLocks noGrp="1" noChangeArrowheads="1"/>
          </p:cNvSpPr>
          <p:nvPr>
            <p:ph type="body" idx="1"/>
          </p:nvPr>
        </p:nvSpPr>
        <p:spPr bwMode="auto">
          <a:xfrm>
            <a:off x="457200" y="9890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3077" name="Rectangle 5"/>
          <p:cNvSpPr>
            <a:spLocks noGrp="1" noChangeArrowheads="1"/>
          </p:cNvSpPr>
          <p:nvPr>
            <p:ph type="title"/>
          </p:nvPr>
        </p:nvSpPr>
        <p:spPr bwMode="white">
          <a:xfrm>
            <a:off x="304800" y="152400"/>
            <a:ext cx="84582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266246" name="Rectangle 6"/>
          <p:cNvSpPr>
            <a:spLocks noGrp="1" noChangeArrowheads="1"/>
          </p:cNvSpPr>
          <p:nvPr>
            <p:ph type="dt" sz="half" idx="2"/>
          </p:nvPr>
        </p:nvSpPr>
        <p:spPr bwMode="gray">
          <a:xfrm>
            <a:off x="0" y="6643688"/>
            <a:ext cx="1173163" cy="214312"/>
          </a:xfrm>
          <a:prstGeom prst="rect">
            <a:avLst/>
          </a:prstGeom>
          <a:noFill/>
          <a:ln w="9525">
            <a:noFill/>
            <a:miter lim="800000"/>
          </a:ln>
          <a:effectLst/>
        </p:spPr>
        <p:txBody>
          <a:bodyPr vert="horz" wrap="square" lIns="91440" tIns="45720" rIns="91440" bIns="45720" numCol="1" anchor="t" anchorCtr="0" compatLnSpc="1"/>
          <a:lstStyle>
            <a:lvl1pPr algn="l">
              <a:defRPr sz="1200">
                <a:solidFill>
                  <a:schemeClr val="bg1"/>
                </a:solidFill>
                <a:latin typeface="Arial" panose="020B0604020202020204" pitchFamily="34" charset="0"/>
                <a:ea typeface="隶书" panose="02010509060101010101" pitchFamily="49" charset="-122"/>
              </a:defRPr>
            </a:lvl1pPr>
          </a:lstStyle>
          <a:p>
            <a:pPr eaLnBrk="1" hangingPunct="1">
              <a:defRPr/>
            </a:pPr>
            <a:fld id="{8CCF5D6F-63BD-4FD8-8D1D-9CFE418A8D7B}" type="datetimeFigureOut">
              <a:rPr lang="zh-CN" altLang="en-US">
                <a:solidFill>
                  <a:srgbClr val="FFFFFF"/>
                </a:solidFill>
              </a:rPr>
            </a:fld>
            <a:endParaRPr lang="en-U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8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5000"/>
        <a:buFont typeface="Wingdings" panose="05000000000000000000" pitchFamily="2" charset="2"/>
        <a:buChar char="p"/>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1.xml"/><Relationship Id="rId2" Type="http://schemas.openxmlformats.org/officeDocument/2006/relationships/slide" Target="slide1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ctrTitle"/>
          </p:nvPr>
        </p:nvSpPr>
        <p:spPr>
          <a:xfrm>
            <a:off x="-31750" y="2039938"/>
            <a:ext cx="9175750" cy="2249487"/>
          </a:xfrm>
        </p:spPr>
        <p:txBody>
          <a:bodyPr/>
          <a:lstStyle/>
          <a:p>
            <a:pPr eaLnBrk="1" hangingPunct="1">
              <a:lnSpc>
                <a:spcPct val="120000"/>
              </a:lnSpc>
              <a:defRPr/>
            </a:pPr>
            <a:r>
              <a:rPr kumimoji="1" lang="zh-CN" altLang="en-US" sz="3200" dirty="0">
                <a:solidFill>
                  <a:srgbClr val="FFFF00"/>
                </a:solidFill>
                <a:effectLst>
                  <a:outerShdw blurRad="38100" dist="38100" dir="2700000" algn="tl">
                    <a:srgbClr val="000000"/>
                  </a:outerShdw>
                </a:effectLst>
                <a:ea typeface="黑体" panose="02010609060101010101" pitchFamily="2" charset="-122"/>
              </a:rPr>
              <a:t>第</a:t>
            </a:r>
            <a:r>
              <a:rPr kumimoji="1" lang="en-US" altLang="zh-CN" sz="3200" dirty="0">
                <a:solidFill>
                  <a:srgbClr val="FFFF00"/>
                </a:solidFill>
                <a:effectLst>
                  <a:outerShdw blurRad="38100" dist="38100" dir="2700000" algn="tl">
                    <a:srgbClr val="000000"/>
                  </a:outerShdw>
                </a:effectLst>
                <a:ea typeface="黑体" panose="02010609060101010101" pitchFamily="2" charset="-122"/>
              </a:rPr>
              <a:t>3</a:t>
            </a:r>
            <a:r>
              <a:rPr kumimoji="1" lang="zh-CN" altLang="en-US" sz="3200" dirty="0">
                <a:solidFill>
                  <a:srgbClr val="FFFF00"/>
                </a:solidFill>
                <a:effectLst>
                  <a:outerShdw blurRad="38100" dist="38100" dir="2700000" algn="tl">
                    <a:srgbClr val="000000"/>
                  </a:outerShdw>
                </a:effectLst>
                <a:ea typeface="黑体" panose="02010609060101010101" pitchFamily="2" charset="-122"/>
              </a:rPr>
              <a:t>章   物联制造系统智能控制体系构架</a:t>
            </a:r>
            <a:endParaRPr kumimoji="1" lang="zh-CN" altLang="en-US" sz="3200" dirty="0">
              <a:solidFill>
                <a:srgbClr val="FFFF00"/>
              </a:solidFill>
              <a:effectLst>
                <a:outerShdw blurRad="38100" dist="38100" dir="2700000" algn="tl">
                  <a:srgbClr val="000000"/>
                </a:outerShdw>
              </a:effectLst>
              <a:ea typeface="黑体" panose="02010609060101010101" pitchFamily="2" charset="-122"/>
            </a:endParaRPr>
          </a:p>
        </p:txBody>
      </p:sp>
      <p:sp>
        <p:nvSpPr>
          <p:cNvPr id="6" name="Rectangle 3"/>
          <p:cNvSpPr txBox="1">
            <a:spLocks noChangeArrowheads="1"/>
          </p:cNvSpPr>
          <p:nvPr/>
        </p:nvSpPr>
        <p:spPr bwMode="gray">
          <a:xfrm>
            <a:off x="827088" y="5049838"/>
            <a:ext cx="7667625" cy="1214437"/>
          </a:xfrm>
          <a:prstGeom prst="rect">
            <a:avLst/>
          </a:prstGeom>
          <a:noFill/>
          <a:ln w="9525">
            <a:noFill/>
            <a:miter lim="800000"/>
          </a:ln>
        </p:spPr>
        <p:txBody>
          <a:bodyPr/>
          <a:lstStyle/>
          <a:p>
            <a:pPr algn="ctr" eaLnBrk="1" hangingPunct="1">
              <a:lnSpc>
                <a:spcPct val="90000"/>
              </a:lnSpc>
              <a:spcBef>
                <a:spcPct val="20000"/>
              </a:spcBef>
              <a:buClr>
                <a:schemeClr val="hlink"/>
              </a:buClr>
              <a:buSzPct val="90000"/>
              <a:buFont typeface="Wingdings" panose="05000000000000000000" pitchFamily="2" charset="2"/>
              <a:buNone/>
              <a:defRPr/>
            </a:pPr>
            <a:endParaRPr lang="en-US" altLang="zh-CN" sz="3600" kern="0" dirty="0">
              <a:solidFill>
                <a:srgbClr val="0000CC"/>
              </a:solidFill>
              <a:latin typeface="黑体" panose="02010609060101010101" pitchFamily="2" charset="-122"/>
              <a:ea typeface="黑体" panose="02010609060101010101" pitchFamily="2" charset="-122"/>
            </a:endParaRPr>
          </a:p>
          <a:p>
            <a:pPr algn="ctr" eaLnBrk="1" hangingPunct="1">
              <a:lnSpc>
                <a:spcPct val="90000"/>
              </a:lnSpc>
              <a:spcBef>
                <a:spcPct val="20000"/>
              </a:spcBef>
              <a:buClr>
                <a:schemeClr val="hlink"/>
              </a:buClr>
              <a:buSzPct val="90000"/>
              <a:buFont typeface="Wingdings" panose="05000000000000000000" pitchFamily="2" charset="2"/>
              <a:buNone/>
              <a:defRPr/>
            </a:pPr>
            <a:endParaRPr lang="en-US" altLang="zh-CN" sz="1800" kern="0" dirty="0">
              <a:solidFill>
                <a:schemeClr val="tx2"/>
              </a:solidFill>
              <a:latin typeface="黑体" panose="02010609060101010101" pitchFamily="2" charset="-122"/>
              <a:ea typeface="黑体" panose="02010609060101010101" pitchFamily="2" charset="-122"/>
            </a:endParaRPr>
          </a:p>
          <a:p>
            <a:pPr algn="ctr" eaLnBrk="1" hangingPunct="1">
              <a:lnSpc>
                <a:spcPct val="90000"/>
              </a:lnSpc>
              <a:spcBef>
                <a:spcPct val="20000"/>
              </a:spcBef>
              <a:buClr>
                <a:schemeClr val="hlink"/>
              </a:buClr>
              <a:buSzPct val="90000"/>
              <a:buFont typeface="Wingdings" panose="05000000000000000000" pitchFamily="2" charset="2"/>
              <a:buNone/>
              <a:defRPr/>
            </a:pPr>
            <a:r>
              <a:rPr lang="en-US" altLang="zh-CN" sz="1800" kern="0" dirty="0">
                <a:solidFill>
                  <a:schemeClr val="tx2"/>
                </a:solidFill>
                <a:latin typeface="黑体" panose="02010609060101010101" pitchFamily="2" charset="-122"/>
                <a:ea typeface="黑体" panose="02010609060101010101" pitchFamily="2" charset="-122"/>
              </a:rPr>
              <a:t>2022</a:t>
            </a:r>
            <a:r>
              <a:rPr lang="zh-CN" altLang="en-US" sz="1800" kern="0" dirty="0">
                <a:solidFill>
                  <a:schemeClr val="tx2"/>
                </a:solidFill>
                <a:latin typeface="黑体" panose="02010609060101010101" pitchFamily="2" charset="-122"/>
                <a:ea typeface="黑体" panose="02010609060101010101" pitchFamily="2" charset="-122"/>
              </a:rPr>
              <a:t>年</a:t>
            </a:r>
            <a:r>
              <a:rPr lang="en-US" altLang="zh-CN" sz="1800" kern="0" dirty="0">
                <a:solidFill>
                  <a:schemeClr val="tx2"/>
                </a:solidFill>
                <a:latin typeface="黑体" panose="02010609060101010101" pitchFamily="2" charset="-122"/>
                <a:ea typeface="黑体" panose="02010609060101010101" pitchFamily="2" charset="-122"/>
              </a:rPr>
              <a:t>9</a:t>
            </a:r>
            <a:r>
              <a:rPr lang="zh-CN" altLang="en-US" sz="1800" kern="0" dirty="0">
                <a:solidFill>
                  <a:schemeClr val="tx2"/>
                </a:solidFill>
                <a:latin typeface="黑体" panose="02010609060101010101" pitchFamily="2" charset="-122"/>
                <a:ea typeface="黑体" panose="02010609060101010101" pitchFamily="2" charset="-122"/>
              </a:rPr>
              <a:t>月</a:t>
            </a:r>
            <a:endParaRPr lang="en-US" altLang="zh-CN" sz="1800" kern="0" dirty="0">
              <a:solidFill>
                <a:schemeClr val="tx2"/>
              </a:solidFill>
              <a:latin typeface="黑体" panose="02010609060101010101" pitchFamily="2" charset="-122"/>
              <a:ea typeface="黑体" panose="02010609060101010101" pitchFamily="2" charset="-122"/>
            </a:endParaRPr>
          </a:p>
        </p:txBody>
      </p:sp>
      <p:sp>
        <p:nvSpPr>
          <p:cNvPr id="18436" name="Rectangle 7"/>
          <p:cNvSpPr>
            <a:spLocks noChangeArrowheads="1"/>
          </p:cNvSpPr>
          <p:nvPr/>
        </p:nvSpPr>
        <p:spPr bwMode="auto">
          <a:xfrm>
            <a:off x="827088" y="800100"/>
            <a:ext cx="46672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0"/>
              </a:spcBef>
              <a:buClrTx/>
              <a:buSzTx/>
              <a:buFontTx/>
              <a:buNone/>
            </a:pPr>
            <a:r>
              <a:rPr lang="zh-CN" altLang="en-US" sz="2800" dirty="0">
                <a:solidFill>
                  <a:srgbClr val="0000CC"/>
                </a:solidFill>
                <a:latin typeface="黑体" panose="02010609060101010101" pitchFamily="2" charset="-122"/>
                <a:ea typeface="黑体" panose="02010609060101010101" pitchFamily="2" charset="-122"/>
              </a:rPr>
              <a:t>智能物联制造系统与决策</a:t>
            </a:r>
            <a:endParaRPr lang="zh-CN" altLang="en-US" sz="2800" dirty="0">
              <a:solidFill>
                <a:srgbClr val="0000CC"/>
              </a:solidFill>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4"/>
          <p:cNvSpPr>
            <a:spLocks noChangeArrowheads="1"/>
          </p:cNvSpPr>
          <p:nvPr/>
        </p:nvSpPr>
        <p:spPr bwMode="gray">
          <a:xfrm>
            <a:off x="533400" y="3330054"/>
            <a:ext cx="8374063" cy="2664346"/>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68611" name="矩形 1"/>
          <p:cNvSpPr>
            <a:spLocks noChangeArrowheads="1"/>
          </p:cNvSpPr>
          <p:nvPr/>
        </p:nvSpPr>
        <p:spPr bwMode="auto">
          <a:xfrm>
            <a:off x="354013" y="1331913"/>
            <a:ext cx="57848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Tx/>
              <a:buNone/>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④ 加工任务动态调度技术</a:t>
            </a:r>
            <a:endParaRPr lang="en-US" altLang="zh-CN"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5" name="矩形 4"/>
          <p:cNvSpPr/>
          <p:nvPr/>
        </p:nvSpPr>
        <p:spPr>
          <a:xfrm>
            <a:off x="825500" y="2181225"/>
            <a:ext cx="8351838" cy="400050"/>
          </a:xfrm>
          <a:prstGeom prst="rect">
            <a:avLst/>
          </a:prstGeom>
        </p:spPr>
        <p:txBody>
          <a:bodyPr>
            <a:spAutoFit/>
          </a:bodyPr>
          <a:lstStyle/>
          <a:p>
            <a:pPr eaLnBrk="1" hangingPunct="1">
              <a:defRPr/>
            </a:pPr>
            <a:r>
              <a:rPr lang="zh-CN" altLang="en-US" sz="2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基于</a:t>
            </a:r>
            <a:r>
              <a:rPr lang="en-US" altLang="zh-CN" sz="2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Multi-Agent</a:t>
            </a:r>
            <a:r>
              <a:rPr lang="zh-CN" altLang="en-US" sz="20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的动态调度是实现生产过程主动感知与动态优化的核心</a:t>
            </a:r>
            <a:endParaRPr lang="en-US" altLang="zh-CN" sz="2000" kern="0" dirty="0">
              <a:solidFill>
                <a:srgbClr val="FF0000"/>
              </a:solidFill>
              <a:latin typeface="楷体" panose="02010609060101010101" pitchFamily="49" charset="-122"/>
              <a:ea typeface="楷体" panose="02010609060101010101" pitchFamily="49" charset="-122"/>
            </a:endParaRPr>
          </a:p>
        </p:txBody>
      </p:sp>
      <p:sp>
        <p:nvSpPr>
          <p:cNvPr id="6" name="Rectangle 3"/>
          <p:cNvSpPr>
            <a:spLocks noChangeArrowheads="1"/>
          </p:cNvSpPr>
          <p:nvPr/>
        </p:nvSpPr>
        <p:spPr bwMode="auto">
          <a:xfrm>
            <a:off x="320675" y="3489340"/>
            <a:ext cx="8302625" cy="2262158"/>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加工任务动态调度</a:t>
            </a:r>
            <a:r>
              <a:rPr lang="en-US" altLang="zh-CN" sz="2000" b="0" kern="0" dirty="0">
                <a:solidFill>
                  <a:srgbClr val="000000"/>
                </a:solidFill>
                <a:latin typeface="黑体" panose="02010609060101010101" pitchFamily="2" charset="-122"/>
                <a:ea typeface="黑体" panose="02010609060101010101" pitchFamily="2" charset="-122"/>
              </a:rPr>
              <a:t>Agent</a:t>
            </a:r>
            <a:r>
              <a:rPr lang="zh-CN" altLang="en-US" sz="2000" b="0" kern="0" dirty="0">
                <a:solidFill>
                  <a:srgbClr val="000000"/>
                </a:solidFill>
                <a:latin typeface="黑体" panose="02010609060101010101" pitchFamily="2" charset="-122"/>
                <a:ea typeface="黑体" panose="02010609060101010101" pitchFamily="2" charset="-122"/>
              </a:rPr>
              <a:t>设计</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加工任务多</a:t>
            </a:r>
            <a:r>
              <a:rPr lang="en-US" altLang="zh-CN" sz="2000" b="0" kern="0" dirty="0">
                <a:solidFill>
                  <a:srgbClr val="000000"/>
                </a:solidFill>
                <a:latin typeface="黑体" panose="02010609060101010101" pitchFamily="2" charset="-122"/>
                <a:ea typeface="黑体" panose="02010609060101010101" pitchFamily="2" charset="-122"/>
              </a:rPr>
              <a:t>Agent</a:t>
            </a:r>
            <a:r>
              <a:rPr lang="zh-CN" altLang="en-US" sz="2000" b="0" kern="0" dirty="0">
                <a:solidFill>
                  <a:srgbClr val="000000"/>
                </a:solidFill>
                <a:latin typeface="黑体" panose="02010609060101010101" pitchFamily="2" charset="-122"/>
                <a:ea typeface="黑体" panose="02010609060101010101" pitchFamily="2" charset="-122"/>
              </a:rPr>
              <a:t>系统的通信与交互</a:t>
            </a: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加工任务动态的算法设计</a:t>
            </a:r>
            <a:endParaRPr lang="en-US" altLang="zh-CN" sz="20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533400" y="3265028"/>
            <a:ext cx="8374063" cy="2526172"/>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69635" name="矩形 1"/>
          <p:cNvSpPr>
            <a:spLocks noChangeArrowheads="1"/>
          </p:cNvSpPr>
          <p:nvPr/>
        </p:nvSpPr>
        <p:spPr bwMode="auto">
          <a:xfrm>
            <a:off x="354013" y="1331913"/>
            <a:ext cx="68516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Tx/>
              <a:buNone/>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⑤ 物料配送任务动态分配技术</a:t>
            </a:r>
            <a:endParaRPr lang="zh-CN" altLang="zh-CN"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矩形 3"/>
          <p:cNvSpPr/>
          <p:nvPr/>
        </p:nvSpPr>
        <p:spPr>
          <a:xfrm>
            <a:off x="825500" y="2181225"/>
            <a:ext cx="8010525" cy="400050"/>
          </a:xfrm>
          <a:prstGeom prst="rect">
            <a:avLst/>
          </a:prstGeom>
        </p:spPr>
        <p:txBody>
          <a:bodyPr>
            <a:spAutoFit/>
          </a:bodyPr>
          <a:lstStyle/>
          <a:p>
            <a:pPr eaLnBrk="1" hangingPunct="1">
              <a:defRPr/>
            </a:pPr>
            <a:r>
              <a:rPr lang="zh-CN" altLang="en-US" sz="2000">
                <a:solidFill>
                  <a:srgbClr val="FF0000"/>
                </a:solidFill>
                <a:latin typeface="楷体" panose="02010609060101010101" pitchFamily="49" charset="-122"/>
                <a:ea typeface="楷体" panose="02010609060101010101" pitchFamily="49" charset="-122"/>
                <a:cs typeface="Times New Roman" panose="02020603050405020304" pitchFamily="18" charset="0"/>
              </a:rPr>
              <a:t>生产物料的智能化高效配送是制造活动能够按计划执行的必要保障</a:t>
            </a:r>
            <a:endParaRPr lang="en-US" altLang="zh-CN" sz="2000" kern="0">
              <a:solidFill>
                <a:srgbClr val="FF0000"/>
              </a:solidFill>
              <a:latin typeface="楷体" panose="02010609060101010101" pitchFamily="49" charset="-122"/>
              <a:ea typeface="楷体" panose="02010609060101010101" pitchFamily="49" charset="-122"/>
            </a:endParaRPr>
          </a:p>
        </p:txBody>
      </p:sp>
      <p:sp>
        <p:nvSpPr>
          <p:cNvPr id="5" name="Rectangle 3"/>
          <p:cNvSpPr>
            <a:spLocks noChangeArrowheads="1"/>
          </p:cNvSpPr>
          <p:nvPr/>
        </p:nvSpPr>
        <p:spPr bwMode="auto">
          <a:xfrm>
            <a:off x="379413" y="3422665"/>
            <a:ext cx="8243887" cy="2262158"/>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物料配送任务动态分配策略设计</a:t>
            </a: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物料配送任务动态分配模型设计</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基于博弈论的物料配送任务动态分配求解方法</a:t>
            </a:r>
            <a:endParaRPr lang="en-US" altLang="zh-CN" sz="20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533400" y="2729551"/>
            <a:ext cx="8374063" cy="3801423"/>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70659" name="矩形 1"/>
          <p:cNvSpPr>
            <a:spLocks noChangeArrowheads="1"/>
          </p:cNvSpPr>
          <p:nvPr/>
        </p:nvSpPr>
        <p:spPr bwMode="auto">
          <a:xfrm>
            <a:off x="307975" y="1331913"/>
            <a:ext cx="7824788"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Tx/>
              <a:buNone/>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⑥ 制造系统性能异常分析技术</a:t>
            </a:r>
            <a:endParaRPr lang="zh-CN" altLang="zh-CN"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矩形 3"/>
          <p:cNvSpPr/>
          <p:nvPr/>
        </p:nvSpPr>
        <p:spPr>
          <a:xfrm>
            <a:off x="720725" y="2024063"/>
            <a:ext cx="8524875" cy="400050"/>
          </a:xfrm>
          <a:prstGeom prst="rect">
            <a:avLst/>
          </a:prstGeom>
        </p:spPr>
        <p:txBody>
          <a:bodyPr>
            <a:spAutoFit/>
          </a:bodyPr>
          <a:lstStyle/>
          <a:p>
            <a:pPr eaLnBrk="1" hangingPunct="1">
              <a:defRPr/>
            </a:pPr>
            <a:r>
              <a:rPr lang="zh-CN" altLang="en-US" sz="2000">
                <a:solidFill>
                  <a:srgbClr val="FF0000"/>
                </a:solidFill>
                <a:latin typeface="楷体" panose="02010609060101010101" pitchFamily="49" charset="-122"/>
                <a:ea typeface="楷体" panose="02010609060101010101" pitchFamily="49" charset="-122"/>
                <a:cs typeface="Times New Roman" panose="02020603050405020304" pitchFamily="18" charset="0"/>
              </a:rPr>
              <a:t>精确的生产过程性能感知与分析是智能制造系统高效平顺运行的关键</a:t>
            </a:r>
            <a:endParaRPr lang="en-US" altLang="zh-CN" sz="2000" kern="0">
              <a:solidFill>
                <a:srgbClr val="FF0000"/>
              </a:solidFill>
              <a:latin typeface="楷体" panose="02010609060101010101" pitchFamily="49" charset="-122"/>
              <a:ea typeface="楷体" panose="02010609060101010101" pitchFamily="49" charset="-122"/>
            </a:endParaRPr>
          </a:p>
        </p:txBody>
      </p:sp>
      <p:sp>
        <p:nvSpPr>
          <p:cNvPr id="5" name="Rectangle 3"/>
          <p:cNvSpPr>
            <a:spLocks noChangeArrowheads="1"/>
          </p:cNvSpPr>
          <p:nvPr/>
        </p:nvSpPr>
        <p:spPr bwMode="auto">
          <a:xfrm>
            <a:off x="293688" y="2997190"/>
            <a:ext cx="8329612" cy="3416320"/>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生产过程实时关键性能与各相关制造资源间的动态聚合、时序、关联关系建立</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基于决策树、规则库、组合运算、数据挖掘等方法实现多源制造信息的增值</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面向不同层级的生产管理者，提供制造系统实时性能分析与异常精准溯源</a:t>
            </a:r>
            <a:endParaRPr lang="en-US" altLang="zh-CN" sz="20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2" name="Rectangle 8"/>
          <p:cNvSpPr>
            <a:spLocks noChangeArrowheads="1"/>
          </p:cNvSpPr>
          <p:nvPr/>
        </p:nvSpPr>
        <p:spPr bwMode="auto">
          <a:xfrm>
            <a:off x="862013" y="2295525"/>
            <a:ext cx="7848600" cy="1752600"/>
          </a:xfrm>
          <a:prstGeom prst="rect">
            <a:avLst/>
          </a:prstGeom>
          <a:noFill/>
          <a:ln w="9525">
            <a:noFill/>
            <a:miter lim="800000"/>
          </a:ln>
          <a:effectLst/>
        </p:spPr>
        <p:txBody>
          <a:bodyPr anchor="ctr"/>
          <a:lstStyle/>
          <a:p>
            <a:pPr algn="ctr" eaLnBrk="1" hangingPunct="1">
              <a:defRPr/>
            </a:pPr>
            <a:r>
              <a:rPr lang="zh-CN" altLang="en-US" sz="6000" dirty="0">
                <a:solidFill>
                  <a:srgbClr val="333399"/>
                </a:solidFill>
                <a:effectLst>
                  <a:outerShdw blurRad="38100" dist="38100" dir="2700000" algn="tl">
                    <a:srgbClr val="C0C0C0"/>
                  </a:outerShdw>
                </a:effectLst>
                <a:latin typeface="Calibri" panose="020F0502020204030204" pitchFamily="34" charset="0"/>
                <a:ea typeface="华文新魏" panose="02010800040101010101" pitchFamily="2" charset="-122"/>
              </a:rPr>
              <a:t>敬请批评指正！</a:t>
            </a:r>
            <a:r>
              <a:rPr lang="en-US" altLang="zh-CN" sz="3200" dirty="0">
                <a:solidFill>
                  <a:srgbClr val="FF0000"/>
                </a:solidFill>
                <a:effectLst>
                  <a:outerShdw blurRad="38100" dist="38100" dir="2700000" algn="tl">
                    <a:srgbClr val="C0C0C0"/>
                  </a:outerShdw>
                </a:effectLst>
                <a:latin typeface="Calibri" panose="020F0502020204030204" pitchFamily="34" charset="0"/>
                <a:ea typeface="华文新魏" panose="02010800040101010101" pitchFamily="2" charset="-122"/>
              </a:rPr>
              <a:t>Li_jiang@hrbeu.edu.cn</a:t>
            </a:r>
            <a:endParaRPr lang="zh-CN" altLang="en-US" sz="3200" dirty="0">
              <a:solidFill>
                <a:srgbClr val="333399"/>
              </a:solidFill>
              <a:effectLst>
                <a:outerShdw blurRad="38100" dist="38100" dir="2700000" algn="tl">
                  <a:srgbClr val="C0C0C0"/>
                </a:outerShdw>
              </a:effectLst>
              <a:latin typeface="Calibri" panose="020F0502020204030204" pitchFamily="34" charset="0"/>
              <a:ea typeface="华文新魏" panose="02010800040101010101" pitchFamily="2" charset="-122"/>
            </a:endParaRPr>
          </a:p>
        </p:txBody>
      </p:sp>
      <p:pic>
        <p:nvPicPr>
          <p:cNvPr id="72707" name="Picture 11" descr="TRD00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4038" y="4105275"/>
            <a:ext cx="5581650"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2787650" y="-11113"/>
            <a:ext cx="3584575" cy="847726"/>
          </a:xfrm>
          <a:prstGeom prst="rect">
            <a:avLst/>
          </a:prstGeom>
          <a:noFill/>
          <a:ln w="9525" algn="ctr">
            <a:noFill/>
            <a:miter lim="800000"/>
          </a:ln>
          <a:effectLst/>
        </p:spPr>
        <p:txBody>
          <a:bodyPr anchor="ctr"/>
          <a:lstStyle/>
          <a:p>
            <a:pPr algn="ctr" defTabSz="678180" eaLnBrk="1" hangingPunct="1">
              <a:defRPr/>
            </a:pPr>
            <a:r>
              <a:rPr lang="zh-CN" altLang="en-US" sz="3200" dirty="0">
                <a:solidFill>
                  <a:srgbClr val="FFFFFF"/>
                </a:solidFill>
                <a:effectLst>
                  <a:outerShdw blurRad="38100" dist="38100" dir="2700000" algn="tl">
                    <a:srgbClr val="C0C0C0"/>
                  </a:outerShdw>
                </a:effectLst>
                <a:latin typeface="黑体" panose="02010609060101010101" pitchFamily="2" charset="-122"/>
                <a:ea typeface="黑体" panose="02010609060101010101" pitchFamily="2" charset="-122"/>
              </a:rPr>
              <a:t>提 纲</a:t>
            </a:r>
            <a:endParaRPr lang="zh-CN" altLang="en-US" sz="3200" dirty="0">
              <a:solidFill>
                <a:srgbClr val="FFFFFF"/>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20483" name="Picture 11" descr="Fiber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349500"/>
            <a:ext cx="3382963"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Arc 12"/>
          <p:cNvSpPr/>
          <p:nvPr/>
        </p:nvSpPr>
        <p:spPr bwMode="gray">
          <a:xfrm>
            <a:off x="1835150" y="1341438"/>
            <a:ext cx="2251075" cy="5327650"/>
          </a:xfrm>
          <a:custGeom>
            <a:avLst/>
            <a:gdLst>
              <a:gd name="T0" fmla="*/ 2147483646 w 21600"/>
              <a:gd name="T1" fmla="*/ 0 h 42956"/>
              <a:gd name="T2" fmla="*/ 2147483646 w 21600"/>
              <a:gd name="T3" fmla="*/ 2147483646 h 42956"/>
              <a:gd name="T4" fmla="*/ 0 w 21600"/>
              <a:gd name="T5" fmla="*/ 2147483646 h 42956"/>
              <a:gd name="T6" fmla="*/ 0 60000 65536"/>
              <a:gd name="T7" fmla="*/ 0 60000 65536"/>
              <a:gd name="T8" fmla="*/ 0 60000 65536"/>
              <a:gd name="T9" fmla="*/ 0 w 21600"/>
              <a:gd name="T10" fmla="*/ 0 h 42956"/>
              <a:gd name="T11" fmla="*/ 21600 w 21600"/>
              <a:gd name="T12" fmla="*/ 42956 h 42956"/>
            </a:gdLst>
            <a:ahLst/>
            <a:cxnLst>
              <a:cxn ang="T6">
                <a:pos x="T0" y="T1"/>
              </a:cxn>
              <a:cxn ang="T7">
                <a:pos x="T2" y="T3"/>
              </a:cxn>
              <a:cxn ang="T8">
                <a:pos x="T4" y="T5"/>
              </a:cxn>
            </a:cxnLst>
            <a:rect l="T9" t="T10" r="T11" b="T12"/>
            <a:pathLst>
              <a:path w="21600" h="42956" fill="none" extrusionOk="0">
                <a:moveTo>
                  <a:pt x="1655" y="-1"/>
                </a:moveTo>
                <a:cubicBezTo>
                  <a:pt x="12909" y="864"/>
                  <a:pt x="21600" y="10248"/>
                  <a:pt x="21600" y="21536"/>
                </a:cubicBezTo>
                <a:cubicBezTo>
                  <a:pt x="21600" y="32389"/>
                  <a:pt x="13545" y="41558"/>
                  <a:pt x="2782" y="42956"/>
                </a:cubicBezTo>
              </a:path>
              <a:path w="21600" h="42956" stroke="0" extrusionOk="0">
                <a:moveTo>
                  <a:pt x="1655" y="-1"/>
                </a:moveTo>
                <a:cubicBezTo>
                  <a:pt x="12909" y="864"/>
                  <a:pt x="21600" y="10248"/>
                  <a:pt x="21600" y="21536"/>
                </a:cubicBezTo>
                <a:cubicBezTo>
                  <a:pt x="21600" y="32389"/>
                  <a:pt x="13545" y="41558"/>
                  <a:pt x="2782" y="42956"/>
                </a:cubicBezTo>
                <a:lnTo>
                  <a:pt x="0" y="21536"/>
                </a:lnTo>
                <a:lnTo>
                  <a:pt x="1655" y="-1"/>
                </a:lnTo>
                <a:close/>
              </a:path>
            </a:pathLst>
          </a:custGeom>
          <a:noFill/>
          <a:ln w="28575">
            <a:solidFill>
              <a:schemeClr val="bg2"/>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163794"/>
              </a:solidFill>
            </a:endParaRPr>
          </a:p>
        </p:txBody>
      </p:sp>
      <p:sp>
        <p:nvSpPr>
          <p:cNvPr id="20485" name="Rectangle 21"/>
          <p:cNvSpPr>
            <a:spLocks noChangeArrowheads="1"/>
          </p:cNvSpPr>
          <p:nvPr/>
        </p:nvSpPr>
        <p:spPr bwMode="auto">
          <a:xfrm>
            <a:off x="4039794" y="2170471"/>
            <a:ext cx="40559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000066"/>
                </a:solidFill>
                <a:latin typeface="黑体" panose="02010609060101010101" pitchFamily="2" charset="-122"/>
                <a:ea typeface="黑体" panose="02010609060101010101" pitchFamily="2" charset="-122"/>
              </a:rPr>
              <a:t>物联制造系统智能控制的需求分析</a:t>
            </a:r>
            <a:endParaRPr lang="zh-CN" altLang="en-US" sz="2000" dirty="0">
              <a:solidFill>
                <a:srgbClr val="000066"/>
              </a:solidFill>
              <a:latin typeface="黑体" panose="02010609060101010101" pitchFamily="2" charset="-122"/>
              <a:ea typeface="黑体" panose="02010609060101010101" pitchFamily="2" charset="-122"/>
            </a:endParaRPr>
          </a:p>
        </p:txBody>
      </p:sp>
      <p:sp>
        <p:nvSpPr>
          <p:cNvPr id="30" name="Oval 15">
            <a:hlinkClick r:id="rId2" action="ppaction://hlinksldjump"/>
          </p:cNvPr>
          <p:cNvSpPr>
            <a:spLocks noChangeAspect="1" noChangeArrowheads="1"/>
          </p:cNvSpPr>
          <p:nvPr/>
        </p:nvSpPr>
        <p:spPr bwMode="gray">
          <a:xfrm>
            <a:off x="3859746" y="3990736"/>
            <a:ext cx="444500" cy="444500"/>
          </a:xfrm>
          <a:prstGeom prst="ellipse">
            <a:avLst/>
          </a:prstGeom>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3</a:t>
            </a:r>
            <a:endParaRPr lang="en-US" altLang="zh-CN" sz="2400">
              <a:solidFill>
                <a:srgbClr val="FFFFFF"/>
              </a:solidFill>
              <a:effectLst>
                <a:outerShdw blurRad="38100" dist="38100" dir="2700000" algn="tl">
                  <a:srgbClr val="C0C0C0"/>
                </a:outerShdw>
              </a:effectLst>
              <a:ea typeface="楷体_GB2312" pitchFamily="49" charset="-122"/>
            </a:endParaRPr>
          </a:p>
        </p:txBody>
      </p:sp>
      <p:sp>
        <p:nvSpPr>
          <p:cNvPr id="20489" name="Rectangle 21"/>
          <p:cNvSpPr>
            <a:spLocks noChangeArrowheads="1"/>
          </p:cNvSpPr>
          <p:nvPr/>
        </p:nvSpPr>
        <p:spPr bwMode="auto">
          <a:xfrm>
            <a:off x="4379090" y="4035126"/>
            <a:ext cx="3797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000066"/>
                </a:solidFill>
                <a:latin typeface="黑体" panose="02010609060101010101" pitchFamily="2" charset="-122"/>
                <a:ea typeface="黑体" panose="02010609060101010101" pitchFamily="2" charset="-122"/>
              </a:rPr>
              <a:t>物联制造系统智能控制工作逻辑</a:t>
            </a:r>
            <a:endParaRPr lang="zh-CN" altLang="en-US" sz="2000" dirty="0">
              <a:solidFill>
                <a:srgbClr val="000066"/>
              </a:solidFill>
              <a:latin typeface="黑体" panose="02010609060101010101" pitchFamily="2" charset="-122"/>
              <a:ea typeface="黑体" panose="02010609060101010101" pitchFamily="2" charset="-122"/>
            </a:endParaRPr>
          </a:p>
        </p:txBody>
      </p:sp>
      <p:sp>
        <p:nvSpPr>
          <p:cNvPr id="11" name="Oval 15">
            <a:hlinkClick r:id="rId2" action="ppaction://hlinksldjump"/>
          </p:cNvPr>
          <p:cNvSpPr>
            <a:spLocks noChangeAspect="1" noChangeArrowheads="1"/>
          </p:cNvSpPr>
          <p:nvPr/>
        </p:nvSpPr>
        <p:spPr bwMode="gray">
          <a:xfrm>
            <a:off x="3805524" y="3043054"/>
            <a:ext cx="444500" cy="444500"/>
          </a:xfrm>
          <a:prstGeom prst="ellipse">
            <a:avLst/>
          </a:prstGeom>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2</a:t>
            </a:r>
            <a:endParaRPr lang="en-US" altLang="zh-CN" sz="2400">
              <a:solidFill>
                <a:srgbClr val="FFFFFF"/>
              </a:solidFill>
              <a:effectLst>
                <a:outerShdw blurRad="38100" dist="38100" dir="2700000" algn="tl">
                  <a:srgbClr val="C0C0C0"/>
                </a:outerShdw>
              </a:effectLst>
              <a:ea typeface="楷体_GB2312" pitchFamily="49" charset="-122"/>
            </a:endParaRPr>
          </a:p>
        </p:txBody>
      </p:sp>
      <p:sp>
        <p:nvSpPr>
          <p:cNvPr id="13" name="Oval 15">
            <a:hlinkClick r:id="rId2" action="ppaction://hlinksldjump"/>
          </p:cNvPr>
          <p:cNvSpPr>
            <a:spLocks noChangeAspect="1" noChangeArrowheads="1"/>
          </p:cNvSpPr>
          <p:nvPr/>
        </p:nvSpPr>
        <p:spPr bwMode="gray">
          <a:xfrm>
            <a:off x="3484563" y="2144444"/>
            <a:ext cx="444500" cy="444500"/>
          </a:xfrm>
          <a:prstGeom prst="ellipse">
            <a:avLst/>
          </a:prstGeom>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a:defRPr/>
            </a:pPr>
            <a:r>
              <a:rPr lang="en-US" altLang="zh-CN" sz="2400">
                <a:solidFill>
                  <a:srgbClr val="FFFFFF"/>
                </a:solidFill>
                <a:effectLst>
                  <a:outerShdw blurRad="38100" dist="38100" dir="2700000" algn="tl">
                    <a:srgbClr val="C0C0C0"/>
                  </a:outerShdw>
                </a:effectLst>
                <a:ea typeface="楷体_GB2312" pitchFamily="49" charset="-122"/>
              </a:rPr>
              <a:t>1</a:t>
            </a:r>
            <a:endParaRPr lang="en-US" altLang="zh-CN" sz="2400">
              <a:solidFill>
                <a:srgbClr val="FFFFFF"/>
              </a:solidFill>
              <a:effectLst>
                <a:outerShdw blurRad="38100" dist="38100" dir="2700000" algn="tl">
                  <a:srgbClr val="C0C0C0"/>
                </a:outerShdw>
              </a:effectLst>
              <a:ea typeface="楷体_GB2312" pitchFamily="49" charset="-122"/>
            </a:endParaRPr>
          </a:p>
        </p:txBody>
      </p:sp>
      <p:sp>
        <p:nvSpPr>
          <p:cNvPr id="20496" name="Rectangle 21"/>
          <p:cNvSpPr>
            <a:spLocks noChangeArrowheads="1"/>
          </p:cNvSpPr>
          <p:nvPr/>
        </p:nvSpPr>
        <p:spPr bwMode="auto">
          <a:xfrm>
            <a:off x="4319126" y="3085801"/>
            <a:ext cx="431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000066"/>
                </a:solidFill>
                <a:latin typeface="黑体" panose="02010609060101010101" pitchFamily="2" charset="-122"/>
                <a:ea typeface="黑体" panose="02010609060101010101" pitchFamily="2" charset="-122"/>
              </a:rPr>
              <a:t>物联制造系统智能控制参考体系构架</a:t>
            </a:r>
            <a:endParaRPr lang="zh-CN" altLang="en-US" sz="2000" dirty="0">
              <a:solidFill>
                <a:srgbClr val="000066"/>
              </a:solidFill>
              <a:latin typeface="黑体" panose="02010609060101010101" pitchFamily="2" charset="-122"/>
              <a:ea typeface="黑体" panose="02010609060101010101" pitchFamily="2" charset="-122"/>
            </a:endParaRPr>
          </a:p>
        </p:txBody>
      </p:sp>
      <p:sp>
        <p:nvSpPr>
          <p:cNvPr id="12" name="Oval 15">
            <a:hlinkClick r:id="rId2" action="ppaction://hlinksldjump"/>
          </p:cNvPr>
          <p:cNvSpPr>
            <a:spLocks noChangeAspect="1" noChangeArrowheads="1"/>
          </p:cNvSpPr>
          <p:nvPr/>
        </p:nvSpPr>
        <p:spPr bwMode="gray">
          <a:xfrm>
            <a:off x="3637496" y="4984451"/>
            <a:ext cx="444500" cy="444500"/>
          </a:xfrm>
          <a:prstGeom prst="ellipse">
            <a:avLst/>
          </a:prstGeom>
        </p:spPr>
        <p:style>
          <a:lnRef idx="0">
            <a:schemeClr val="accent4"/>
          </a:lnRef>
          <a:fillRef idx="3">
            <a:schemeClr val="accent4"/>
          </a:fillRef>
          <a:effectRef idx="3">
            <a:schemeClr val="accent4"/>
          </a:effectRef>
          <a:fontRef idx="minor">
            <a:schemeClr val="lt1"/>
          </a:fontRef>
        </p:style>
        <p:txBody>
          <a:bodyPr wrap="none" lIns="0" tIns="0" rIns="0" bIns="0"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a:defRPr/>
            </a:pPr>
            <a:r>
              <a:rPr lang="en-US" altLang="zh-CN" sz="2400" dirty="0">
                <a:solidFill>
                  <a:srgbClr val="FFFFFF"/>
                </a:solidFill>
                <a:effectLst>
                  <a:outerShdw blurRad="38100" dist="38100" dir="2700000" algn="tl">
                    <a:srgbClr val="C0C0C0"/>
                  </a:outerShdw>
                </a:effectLst>
                <a:ea typeface="楷体_GB2312" pitchFamily="49" charset="-122"/>
              </a:rPr>
              <a:t>4</a:t>
            </a:r>
            <a:endParaRPr lang="en-US" altLang="zh-CN" sz="2400" dirty="0">
              <a:solidFill>
                <a:srgbClr val="FFFFFF"/>
              </a:solidFill>
              <a:effectLst>
                <a:outerShdw blurRad="38100" dist="38100" dir="2700000" algn="tl">
                  <a:srgbClr val="C0C0C0"/>
                </a:outerShdw>
              </a:effectLst>
              <a:ea typeface="楷体_GB2312" pitchFamily="49" charset="-122"/>
            </a:endParaRPr>
          </a:p>
        </p:txBody>
      </p:sp>
      <p:sp>
        <p:nvSpPr>
          <p:cNvPr id="14" name="Rectangle 21"/>
          <p:cNvSpPr>
            <a:spLocks noChangeArrowheads="1"/>
          </p:cNvSpPr>
          <p:nvPr/>
        </p:nvSpPr>
        <p:spPr bwMode="auto">
          <a:xfrm>
            <a:off x="4200379" y="5028841"/>
            <a:ext cx="40559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dirty="0">
                <a:solidFill>
                  <a:srgbClr val="000066"/>
                </a:solidFill>
                <a:latin typeface="黑体" panose="02010609060101010101" pitchFamily="2" charset="-122"/>
                <a:ea typeface="黑体" panose="02010609060101010101" pitchFamily="2" charset="-122"/>
              </a:rPr>
              <a:t>物联制造系统智能控制的关键技术</a:t>
            </a:r>
            <a:endParaRPr lang="zh-CN" altLang="en-US" sz="2000" dirty="0">
              <a:solidFill>
                <a:srgbClr val="000066"/>
              </a:solidFill>
              <a:latin typeface="黑体" panose="02010609060101010101" pitchFamily="2" charset="-122"/>
              <a:ea typeface="黑体" panose="0201060906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white">
          <a:xfrm>
            <a:off x="457200" y="0"/>
            <a:ext cx="8229600" cy="1003300"/>
          </a:xfrm>
          <a:prstGeom prst="rect">
            <a:avLst/>
          </a:prstGeom>
          <a:noFill/>
          <a:ln w="9525">
            <a:noFill/>
            <a:miter lim="800000"/>
          </a:ln>
        </p:spPr>
        <p:txBody>
          <a:bodyPr anchor="ct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cs typeface="+mj-cs"/>
              </a:rPr>
              <a:t>1.</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cs typeface="+mj-cs"/>
              </a:rPr>
              <a:t>物联制造系统智能控制的需求分析</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cs typeface="+mj-cs"/>
            </a:endParaRPr>
          </a:p>
        </p:txBody>
      </p:sp>
      <p:sp>
        <p:nvSpPr>
          <p:cNvPr id="9" name="Rectangle 3"/>
          <p:cNvSpPr>
            <a:spLocks noChangeArrowheads="1"/>
          </p:cNvSpPr>
          <p:nvPr/>
        </p:nvSpPr>
        <p:spPr bwMode="auto">
          <a:xfrm>
            <a:off x="344488" y="1123950"/>
            <a:ext cx="8564562" cy="463550"/>
          </a:xfrm>
          <a:prstGeom prst="rect">
            <a:avLst/>
          </a:prstGeom>
          <a:noFill/>
          <a:ln w="9525">
            <a:noFill/>
            <a:miter lim="800000"/>
          </a:ln>
        </p:spPr>
        <p:txBody>
          <a:bodyPr anchor="ctr">
            <a:spAutoFit/>
          </a:bodyPr>
          <a:lstStyle/>
          <a:p>
            <a:pPr marL="342900" indent="-342900">
              <a:lnSpc>
                <a:spcPct val="115000"/>
              </a:lnSpc>
              <a:spcBef>
                <a:spcPct val="20000"/>
              </a:spcBef>
              <a:spcAft>
                <a:spcPct val="20000"/>
              </a:spcAft>
              <a:buClr>
                <a:srgbClr val="FF0000"/>
              </a:buClr>
              <a:buFont typeface="Wingdings" panose="05000000000000000000" pitchFamily="2" charset="2"/>
              <a:buChar char="n"/>
              <a:defRPr/>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制造业</a:t>
            </a:r>
            <a:endParaRPr lang="en-US" altLang="zh-CN" sz="800" kern="0" dirty="0">
              <a:solidFill>
                <a:srgbClr val="FF0000"/>
              </a:solidFill>
              <a:latin typeface="黑体" panose="02010609060101010101" pitchFamily="2" charset="-122"/>
              <a:ea typeface="黑体" panose="02010609060101010101" pitchFamily="2" charset="-122"/>
            </a:endParaRPr>
          </a:p>
        </p:txBody>
      </p:sp>
      <p:sp>
        <p:nvSpPr>
          <p:cNvPr id="10" name="矩形 9"/>
          <p:cNvSpPr/>
          <p:nvPr/>
        </p:nvSpPr>
        <p:spPr>
          <a:xfrm>
            <a:off x="641350" y="1708150"/>
            <a:ext cx="8267700" cy="1323439"/>
          </a:xfrm>
          <a:prstGeom prst="rect">
            <a:avLst/>
          </a:prstGeom>
        </p:spPr>
        <p:txBody>
          <a:bodyPr>
            <a:spAutoFit/>
          </a:bodyPr>
          <a:lstStyle/>
          <a:p>
            <a:pPr indent="457200" algn="just" eaLnBrk="1" hangingPunct="1">
              <a:defRPr/>
            </a:pPr>
            <a:r>
              <a:rPr lang="zh-CN" altLang="en-US" sz="2000" b="0" kern="0" dirty="0">
                <a:solidFill>
                  <a:srgbClr val="0000CC"/>
                </a:solidFill>
                <a:latin typeface="黑体" panose="02010609060101010101" pitchFamily="2" charset="-122"/>
                <a:ea typeface="黑体" panose="02010609060101010101" pitchFamily="2" charset="-122"/>
              </a:rPr>
              <a:t>制造业是国民经济的物质基础和支柱产业，是衡量国家综合和国力和竞争力的重要标志。随着物联网技术在制造领域的应用，制造企业的制造过程已由传统的“黑箱”模式向“三维空间加时间的多维度、透明化泛在感知”模式发展。</a:t>
            </a:r>
            <a:endParaRPr lang="en-US" altLang="zh-CN" sz="2000" b="0" kern="0" dirty="0">
              <a:solidFill>
                <a:srgbClr val="0000CC"/>
              </a:solidFill>
              <a:latin typeface="黑体" panose="02010609060101010101" pitchFamily="2" charset="-122"/>
              <a:ea typeface="黑体" panose="02010609060101010101" pitchFamily="2" charset="-122"/>
            </a:endParaRPr>
          </a:p>
        </p:txBody>
      </p:sp>
      <p:sp>
        <p:nvSpPr>
          <p:cNvPr id="11" name="Rectangle 3"/>
          <p:cNvSpPr>
            <a:spLocks noChangeArrowheads="1"/>
          </p:cNvSpPr>
          <p:nvPr/>
        </p:nvSpPr>
        <p:spPr bwMode="auto">
          <a:xfrm>
            <a:off x="344488" y="3619062"/>
            <a:ext cx="8777209" cy="2391424"/>
          </a:xfrm>
          <a:prstGeom prst="rect">
            <a:avLst/>
          </a:prstGeom>
          <a:noFill/>
          <a:ln w="9525">
            <a:noFill/>
            <a:miter lim="800000"/>
          </a:ln>
        </p:spPr>
        <p:txBody>
          <a:bodyPr wrap="square"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1800" b="0" kern="0" dirty="0">
                <a:solidFill>
                  <a:srgbClr val="000000"/>
                </a:solidFill>
                <a:latin typeface="黑体" panose="02010609060101010101" pitchFamily="2" charset="-122"/>
                <a:ea typeface="黑体" panose="02010609060101010101" pitchFamily="2" charset="-122"/>
              </a:rPr>
              <a:t>企业生产计划和管理：</a:t>
            </a:r>
            <a:r>
              <a:rPr lang="en-US" altLang="zh-CN" sz="1800" b="0" kern="0" dirty="0">
                <a:solidFill>
                  <a:srgbClr val="000000"/>
                </a:solidFill>
                <a:latin typeface="黑体" panose="02010609060101010101" pitchFamily="2" charset="-122"/>
                <a:ea typeface="黑体" panose="02010609060101010101" pitchFamily="2" charset="-122"/>
              </a:rPr>
              <a:t>ERP</a:t>
            </a:r>
            <a:r>
              <a:rPr lang="zh-CN" altLang="en-US" sz="1800" b="0" kern="0" dirty="0">
                <a:solidFill>
                  <a:srgbClr val="000000"/>
                </a:solidFill>
                <a:latin typeface="黑体" panose="02010609060101010101" pitchFamily="2" charset="-122"/>
                <a:ea typeface="黑体" panose="02010609060101010101" pitchFamily="2" charset="-122"/>
              </a:rPr>
              <a:t>、</a:t>
            </a:r>
            <a:r>
              <a:rPr lang="en-US" altLang="zh-CN" sz="1800" b="0" kern="0" dirty="0" err="1">
                <a:solidFill>
                  <a:srgbClr val="000000"/>
                </a:solidFill>
                <a:latin typeface="黑体" panose="02010609060101010101" pitchFamily="2" charset="-122"/>
                <a:ea typeface="黑体" panose="02010609060101010101" pitchFamily="2" charset="-122"/>
              </a:rPr>
              <a:t>MRPⅡ</a:t>
            </a:r>
            <a:r>
              <a:rPr lang="zh-CN" altLang="en-US" sz="1800" b="0" kern="0" dirty="0">
                <a:solidFill>
                  <a:srgbClr val="000000"/>
                </a:solidFill>
                <a:latin typeface="黑体" panose="02010609060101010101" pitchFamily="2" charset="-122"/>
                <a:ea typeface="黑体" panose="02010609060101010101" pitchFamily="2" charset="-122"/>
              </a:rPr>
              <a:t>、</a:t>
            </a:r>
            <a:r>
              <a:rPr lang="en-US" altLang="zh-CN" sz="1800" b="0" kern="0" dirty="0">
                <a:solidFill>
                  <a:srgbClr val="000000"/>
                </a:solidFill>
                <a:latin typeface="黑体" panose="02010609060101010101" pitchFamily="2" charset="-122"/>
                <a:ea typeface="黑体" panose="02010609060101010101" pitchFamily="2" charset="-122"/>
              </a:rPr>
              <a:t>DNC</a:t>
            </a:r>
            <a:r>
              <a:rPr lang="zh-CN" altLang="en-US" sz="1800" b="0" kern="0" dirty="0">
                <a:solidFill>
                  <a:srgbClr val="000000"/>
                </a:solidFill>
                <a:latin typeface="黑体" panose="02010609060101010101" pitchFamily="2" charset="-122"/>
                <a:ea typeface="黑体" panose="02010609060101010101" pitchFamily="2" charset="-122"/>
              </a:rPr>
              <a:t>、数控加工单元等自动化技术</a:t>
            </a:r>
            <a:endParaRPr lang="en-US" altLang="zh-CN" sz="18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1800" b="0" kern="0" dirty="0">
                <a:solidFill>
                  <a:srgbClr val="000000"/>
                </a:solidFill>
                <a:latin typeface="黑体" panose="02010609060101010101" pitchFamily="2" charset="-122"/>
                <a:ea typeface="黑体" panose="02010609060101010101" pitchFamily="2" charset="-122"/>
              </a:rPr>
              <a:t>传感器、信息技术、移动计算、传感网络、射频识别（</a:t>
            </a:r>
            <a:r>
              <a:rPr lang="en-US" altLang="zh-CN" sz="1800" b="0" kern="0" dirty="0">
                <a:solidFill>
                  <a:srgbClr val="000000"/>
                </a:solidFill>
                <a:latin typeface="黑体" panose="02010609060101010101" pitchFamily="2" charset="-122"/>
                <a:ea typeface="黑体" panose="02010609060101010101" pitchFamily="2" charset="-122"/>
              </a:rPr>
              <a:t>RFID</a:t>
            </a:r>
            <a:r>
              <a:rPr lang="zh-CN" altLang="en-US" sz="1800" b="0" kern="0" dirty="0">
                <a:solidFill>
                  <a:srgbClr val="000000"/>
                </a:solidFill>
                <a:latin typeface="黑体" panose="02010609060101010101" pitchFamily="2" charset="-122"/>
                <a:ea typeface="黑体" panose="02010609060101010101" pitchFamily="2" charset="-122"/>
              </a:rPr>
              <a:t>）、微电子等技术</a:t>
            </a:r>
            <a:endParaRPr lang="en-US" altLang="zh-CN" sz="18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1800" b="0" kern="0" dirty="0">
                <a:solidFill>
                  <a:srgbClr val="000000"/>
                </a:solidFill>
                <a:latin typeface="黑体" panose="02010609060101010101" pitchFamily="2" charset="-122"/>
                <a:ea typeface="黑体" panose="02010609060101010101" pitchFamily="2" charset="-122"/>
              </a:rPr>
              <a:t>物联制造系统智能控制的需求包括：</a:t>
            </a:r>
            <a:endParaRPr lang="en-US" altLang="zh-CN" sz="18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r>
              <a:rPr lang="en-US" altLang="zh-CN" sz="1800" b="0" kern="0" dirty="0">
                <a:solidFill>
                  <a:srgbClr val="000000"/>
                </a:solidFill>
                <a:latin typeface="黑体" panose="02010609060101010101" pitchFamily="2" charset="-122"/>
                <a:ea typeface="黑体" panose="02010609060101010101" pitchFamily="2" charset="-122"/>
              </a:rPr>
              <a:t>    ① </a:t>
            </a:r>
            <a:r>
              <a:rPr lang="zh-CN" altLang="en-US" sz="1800" b="0" kern="0" dirty="0">
                <a:solidFill>
                  <a:srgbClr val="000000"/>
                </a:solidFill>
                <a:latin typeface="黑体" panose="02010609060101010101" pitchFamily="2" charset="-122"/>
                <a:ea typeface="黑体" panose="02010609060101010101" pitchFamily="2" charset="-122"/>
              </a:rPr>
              <a:t>制造数据采集和分析；② 制造资源智能化建模；③ 制造系统动态优化；</a:t>
            </a:r>
            <a:endParaRPr lang="en-US" altLang="zh-CN" sz="18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r>
              <a:rPr lang="en-US" altLang="zh-CN" sz="1800" b="0" kern="0" dirty="0">
                <a:solidFill>
                  <a:srgbClr val="000000"/>
                </a:solidFill>
                <a:latin typeface="黑体" panose="02010609060101010101" pitchFamily="2" charset="-122"/>
                <a:ea typeface="黑体" panose="02010609060101010101" pitchFamily="2" charset="-122"/>
              </a:rPr>
              <a:t>    ④ </a:t>
            </a:r>
            <a:r>
              <a:rPr lang="zh-CN" altLang="en-US" sz="1800" b="0" kern="0" dirty="0">
                <a:solidFill>
                  <a:srgbClr val="000000"/>
                </a:solidFill>
                <a:latin typeface="黑体" panose="02010609060101010101" pitchFamily="2" charset="-122"/>
                <a:ea typeface="黑体" panose="02010609060101010101" pitchFamily="2" charset="-122"/>
              </a:rPr>
              <a:t>制造资源物理信息空间融合；       ⑤ 制造过程和制造装备智能化等。</a:t>
            </a:r>
            <a:endParaRPr lang="en-US" altLang="zh-CN" sz="18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white">
          <a:xfrm>
            <a:off x="457200" y="0"/>
            <a:ext cx="8229600" cy="1003300"/>
          </a:xfrm>
          <a:prstGeom prst="rect">
            <a:avLst/>
          </a:prstGeom>
          <a:noFill/>
          <a:ln w="9525">
            <a:noFill/>
            <a:miter lim="800000"/>
          </a:ln>
        </p:spPr>
        <p:txBody>
          <a:bodyPr anchor="ct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2.</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物联制造系统智能控制参考体系构架</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5" name="图片 4"/>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61846" y="1003300"/>
            <a:ext cx="7220307" cy="5854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3.</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物联制造系统智能控制工作逻辑</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64515" name="Rectangle 3"/>
          <p:cNvSpPr>
            <a:spLocks noChangeArrowheads="1"/>
          </p:cNvSpPr>
          <p:nvPr/>
        </p:nvSpPr>
        <p:spPr bwMode="auto">
          <a:xfrm>
            <a:off x="392113" y="2881247"/>
            <a:ext cx="856456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914400" indent="-45720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通过物联技术、信息技术和计算智能技术实现对底层制造资源的智能化建模</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加工资源的优化配置</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采用智能算法对各待加工任务（工序级）进行排产</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物料配送任务全程的动态监控与精准配送</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汇总并分析车间制造执行系统的主要性能，实时、精确地了解制造系统的生产状况和对产生异常的原因进行快速溯源</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处理生产异常</a:t>
            </a:r>
            <a:endParaRPr lang="en-US" altLang="zh-CN" sz="2000" b="0" kern="0" dirty="0">
              <a:solidFill>
                <a:srgbClr val="000000"/>
              </a:solidFill>
              <a:latin typeface="黑体" panose="02010609060101010101" pitchFamily="2" charset="-122"/>
              <a:ea typeface="黑体" panose="02010609060101010101" pitchFamily="2" charset="-122"/>
            </a:endParaRPr>
          </a:p>
          <a:p>
            <a:pPr lvl="1">
              <a:buClr>
                <a:srgbClr val="FF0000"/>
              </a:buClr>
              <a:buFont typeface="黑体" panose="02010609060101010101" pitchFamily="2" charset="-122"/>
              <a:buChar char="—"/>
            </a:pPr>
            <a:r>
              <a:rPr lang="zh-CN" altLang="en-US" sz="2000" b="0" kern="0" dirty="0">
                <a:solidFill>
                  <a:srgbClr val="000000"/>
                </a:solidFill>
                <a:latin typeface="黑体" panose="02010609060101010101" pitchFamily="2" charset="-122"/>
                <a:ea typeface="黑体" panose="02010609060101010101" pitchFamily="2" charset="-122"/>
              </a:rPr>
              <a:t>再制造系统进行动态的调整物流的配送，实现生产与物流的协同优化。</a:t>
            </a:r>
            <a:endParaRPr lang="en-US" altLang="zh-CN" sz="2000" b="0" kern="0" dirty="0">
              <a:solidFill>
                <a:srgbClr val="000000"/>
              </a:solidFill>
              <a:latin typeface="黑体" panose="02010609060101010101" pitchFamily="2" charset="-122"/>
              <a:ea typeface="黑体" panose="02010609060101010101" pitchFamily="2" charset="-122"/>
            </a:endParaRPr>
          </a:p>
        </p:txBody>
      </p:sp>
      <p:sp>
        <p:nvSpPr>
          <p:cNvPr id="64516" name="矩形 5"/>
          <p:cNvSpPr>
            <a:spLocks noChangeArrowheads="1"/>
          </p:cNvSpPr>
          <p:nvPr/>
        </p:nvSpPr>
        <p:spPr bwMode="auto">
          <a:xfrm>
            <a:off x="392113" y="1085850"/>
            <a:ext cx="8485187" cy="462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 typeface="Wingdings" panose="05000000000000000000" pitchFamily="2" charset="2"/>
              <a:buChar char="n"/>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物联制造系统</a:t>
            </a:r>
            <a:endPar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5" name="矩形 4"/>
          <p:cNvSpPr/>
          <p:nvPr/>
        </p:nvSpPr>
        <p:spPr>
          <a:xfrm>
            <a:off x="641350" y="1708150"/>
            <a:ext cx="8267700" cy="1015663"/>
          </a:xfrm>
          <a:prstGeom prst="rect">
            <a:avLst/>
          </a:prstGeom>
        </p:spPr>
        <p:txBody>
          <a:bodyPr>
            <a:spAutoFit/>
          </a:bodyPr>
          <a:lstStyle/>
          <a:p>
            <a:pPr indent="457200" algn="just" eaLnBrk="1" hangingPunct="1">
              <a:defRPr/>
            </a:pPr>
            <a:r>
              <a:rPr lang="zh-CN" altLang="zh-CN" sz="2000" dirty="0"/>
              <a:t>物联制造系统通过应用物联网技术，实现制造信息的感知和制造资源的互联，进而通过智能控制实现生产质量、效率的提升以及生产物流的协同优化</a:t>
            </a:r>
            <a:r>
              <a:rPr lang="zh-CN" altLang="en-US" sz="2000" dirty="0"/>
              <a:t>。</a:t>
            </a:r>
            <a:endParaRPr lang="en-US" altLang="zh-CN" sz="2000" b="0" kern="0" dirty="0">
              <a:solidFill>
                <a:srgbClr val="0000CC"/>
              </a:solidFill>
              <a:latin typeface="黑体" panose="02010609060101010101" pitchFamily="2" charset="-122"/>
              <a:ea typeface="黑体" panose="0201060906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white">
          <a:xfrm>
            <a:off x="457200" y="0"/>
            <a:ext cx="8229600" cy="1003300"/>
          </a:xfrm>
          <a:prstGeom prst="rect">
            <a:avLst/>
          </a:prstGeom>
          <a:noFill/>
          <a:ln w="9525">
            <a:noFill/>
            <a:miter lim="800000"/>
          </a:ln>
        </p:spPr>
        <p:txBody>
          <a:bodyPr anchor="ct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pic>
        <p:nvPicPr>
          <p:cNvPr id="6" name="图片 5"/>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15609" y="1315123"/>
            <a:ext cx="6143362" cy="49780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533400" y="2952750"/>
            <a:ext cx="8374063" cy="2765425"/>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47107" name="矩形 1"/>
          <p:cNvSpPr>
            <a:spLocks noChangeArrowheads="1"/>
          </p:cNvSpPr>
          <p:nvPr/>
        </p:nvSpPr>
        <p:spPr bwMode="auto">
          <a:xfrm>
            <a:off x="350838" y="1331913"/>
            <a:ext cx="46672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115000"/>
              </a:lnSpc>
              <a:spcBef>
                <a:spcPct val="20000"/>
              </a:spcBef>
              <a:spcAft>
                <a:spcPct val="20000"/>
              </a:spcAft>
              <a:buClr>
                <a:srgbClr val="FF0000"/>
              </a:buClr>
            </a:pPr>
            <a:r>
              <a:rPr lang="zh-CN" altLang="en-US" sz="2400">
                <a:solidFill>
                  <a:srgbClr val="FF0000"/>
                </a:solidFill>
                <a:latin typeface="黑体" panose="02010609060101010101" pitchFamily="2" charset="-122"/>
                <a:ea typeface="黑体" panose="02010609060101010101" pitchFamily="2" charset="-122"/>
                <a:cs typeface="Times New Roman" panose="02020603050405020304" pitchFamily="18" charset="0"/>
              </a:rPr>
              <a:t>① </a:t>
            </a:r>
            <a:r>
              <a:rPr lang="zh-CN" altLang="zh-CN" sz="2400">
                <a:solidFill>
                  <a:srgbClr val="FF0000"/>
                </a:solidFill>
                <a:latin typeface="黑体" panose="02010609060101010101" pitchFamily="2" charset="-122"/>
                <a:ea typeface="黑体" panose="02010609060101010101" pitchFamily="2" charset="-122"/>
                <a:cs typeface="Times New Roman" panose="02020603050405020304" pitchFamily="18" charset="0"/>
              </a:rPr>
              <a:t>实时多源制造信息感知方法</a:t>
            </a:r>
            <a:endParaRPr lang="zh-CN" altLang="zh-CN" sz="240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7109" name="矩形 3"/>
          <p:cNvSpPr>
            <a:spLocks noChangeArrowheads="1"/>
          </p:cNvSpPr>
          <p:nvPr/>
        </p:nvSpPr>
        <p:spPr bwMode="auto">
          <a:xfrm>
            <a:off x="796925" y="2043113"/>
            <a:ext cx="8010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FF0000"/>
                </a:solidFill>
                <a:latin typeface="楷体" panose="02010609060101010101" pitchFamily="49" charset="-122"/>
                <a:ea typeface="楷体" panose="02010609060101010101" pitchFamily="49" charset="-122"/>
                <a:cs typeface="Times New Roman" panose="02020603050405020304" pitchFamily="18" charset="0"/>
              </a:rPr>
              <a:t>多源制造信息</a:t>
            </a:r>
            <a:r>
              <a:rPr lang="zh-CN" altLang="en-US" sz="2000">
                <a:solidFill>
                  <a:srgbClr val="FF0000"/>
                </a:solidFill>
                <a:latin typeface="楷体" panose="02010609060101010101" pitchFamily="49" charset="-122"/>
                <a:ea typeface="楷体" panose="02010609060101010101" pitchFamily="49" charset="-122"/>
                <a:cs typeface="Times New Roman" panose="02020603050405020304" pitchFamily="18" charset="0"/>
              </a:rPr>
              <a:t>的</a:t>
            </a:r>
            <a:r>
              <a:rPr lang="zh-CN" altLang="zh-CN" sz="2000">
                <a:solidFill>
                  <a:srgbClr val="FF0000"/>
                </a:solidFill>
                <a:latin typeface="楷体" panose="02010609060101010101" pitchFamily="49" charset="-122"/>
                <a:ea typeface="楷体" panose="02010609060101010101" pitchFamily="49" charset="-122"/>
                <a:cs typeface="Times New Roman" panose="02020603050405020304" pitchFamily="18" charset="0"/>
              </a:rPr>
              <a:t>实时感知</a:t>
            </a:r>
            <a:r>
              <a:rPr lang="zh-CN" altLang="en-US" sz="2000">
                <a:solidFill>
                  <a:srgbClr val="FF0000"/>
                </a:solidFill>
                <a:latin typeface="楷体" panose="02010609060101010101" pitchFamily="49" charset="-122"/>
                <a:ea typeface="楷体" panose="02010609060101010101" pitchFamily="49" charset="-122"/>
                <a:cs typeface="Times New Roman" panose="02020603050405020304" pitchFamily="18" charset="0"/>
              </a:rPr>
              <a:t>是制造资源建模与</a:t>
            </a:r>
            <a:r>
              <a:rPr lang="zh-CN" altLang="zh-CN" sz="2000">
                <a:solidFill>
                  <a:srgbClr val="FF0000"/>
                </a:solidFill>
                <a:latin typeface="楷体" panose="02010609060101010101" pitchFamily="49" charset="-122"/>
                <a:ea typeface="楷体" panose="02010609060101010101" pitchFamily="49" charset="-122"/>
                <a:cs typeface="Times New Roman" panose="02020603050405020304" pitchFamily="18" charset="0"/>
              </a:rPr>
              <a:t>生产过程</a:t>
            </a:r>
            <a:r>
              <a:rPr lang="zh-CN" altLang="en-US" sz="2000">
                <a:solidFill>
                  <a:srgbClr val="FF0000"/>
                </a:solidFill>
                <a:latin typeface="楷体" panose="02010609060101010101" pitchFamily="49" charset="-122"/>
                <a:ea typeface="楷体" panose="02010609060101010101" pitchFamily="49" charset="-122"/>
                <a:cs typeface="Times New Roman" panose="02020603050405020304" pitchFamily="18" charset="0"/>
              </a:rPr>
              <a:t>动态优化</a:t>
            </a:r>
            <a:r>
              <a:rPr lang="zh-CN" altLang="zh-CN" sz="2000">
                <a:solidFill>
                  <a:srgbClr val="FF0000"/>
                </a:solidFill>
                <a:latin typeface="楷体" panose="02010609060101010101" pitchFamily="49" charset="-122"/>
                <a:ea typeface="楷体" panose="02010609060101010101" pitchFamily="49" charset="-122"/>
                <a:cs typeface="Times New Roman" panose="02020603050405020304" pitchFamily="18" charset="0"/>
              </a:rPr>
              <a:t>的基础</a:t>
            </a:r>
            <a:endParaRPr lang="en-US" altLang="zh-CN" sz="2000">
              <a:solidFill>
                <a:srgbClr val="FF0000"/>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Rectangle 3"/>
          <p:cNvSpPr>
            <a:spLocks noChangeArrowheads="1"/>
          </p:cNvSpPr>
          <p:nvPr/>
        </p:nvSpPr>
        <p:spPr bwMode="auto">
          <a:xfrm>
            <a:off x="350838" y="3292475"/>
            <a:ext cx="8564562" cy="2262188"/>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对异构传感设备的选型和配置，实现多源制造信息的采集</a:t>
            </a:r>
            <a:endParaRPr lang="zh-CN" altLang="en-US"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dirty="0">
              <a:solidFill>
                <a:srgbClr val="000000"/>
              </a:solidFill>
              <a:latin typeface="黑体" panose="02010609060101010101" pitchFamily="2" charset="-122"/>
              <a:ea typeface="黑体" panose="02010609060101010101" pitchFamily="2" charset="-122"/>
              <a:cs typeface="Times New Roman" panose="02020603050405020304" pitchFamily="18" charset="0"/>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对异构传感器群的集中管理，便于多源制造信息的传输</a:t>
            </a:r>
            <a:endParaRPr lang="zh-CN" altLang="en-US"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dirty="0">
              <a:solidFill>
                <a:srgbClr val="000000"/>
              </a:solidFill>
              <a:latin typeface="黑体" panose="02010609060101010101" pitchFamily="2" charset="-122"/>
              <a:ea typeface="黑体" panose="02010609060101010101" pitchFamily="2" charset="-122"/>
              <a:cs typeface="Times New Roman" panose="02020603050405020304" pitchFamily="18" charset="0"/>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对采集的原始数据进行初级加工，形成可被系统理解的制造信息</a:t>
            </a:r>
            <a:endParaRPr lang="en-US" altLang="zh-CN" sz="20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533400" y="2678113"/>
            <a:ext cx="8374063" cy="3548062"/>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48131" name="矩形 1"/>
          <p:cNvSpPr>
            <a:spLocks noChangeArrowheads="1"/>
          </p:cNvSpPr>
          <p:nvPr/>
        </p:nvSpPr>
        <p:spPr bwMode="auto">
          <a:xfrm>
            <a:off x="350838" y="1331913"/>
            <a:ext cx="71183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nSpc>
                <a:spcPct val="115000"/>
              </a:lnSpc>
              <a:spcBef>
                <a:spcPct val="20000"/>
              </a:spcBef>
              <a:spcAft>
                <a:spcPct val="20000"/>
              </a:spcAft>
              <a:buClr>
                <a:srgbClr val="FF0000"/>
              </a:buClr>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② 制造资源智能化建模技术</a:t>
            </a:r>
            <a:endParaRPr lang="zh-CN" altLang="zh-CN"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矩形 3"/>
          <p:cNvSpPr/>
          <p:nvPr/>
        </p:nvSpPr>
        <p:spPr>
          <a:xfrm>
            <a:off x="769938" y="2020888"/>
            <a:ext cx="8128000" cy="400050"/>
          </a:xfrm>
          <a:prstGeom prst="rect">
            <a:avLst/>
          </a:prstGeom>
        </p:spPr>
        <p:txBody>
          <a:bodyPr>
            <a:spAutoFit/>
          </a:bodyPr>
          <a:lstStyle/>
          <a:p>
            <a:pPr eaLnBrk="1" hangingPunct="1">
              <a:defRPr/>
            </a:pPr>
            <a:r>
              <a:rPr lang="zh-CN" altLang="en-US" sz="2000" kern="0">
                <a:solidFill>
                  <a:srgbClr val="FF0000"/>
                </a:solidFill>
                <a:latin typeface="楷体" panose="02010609060101010101" pitchFamily="49" charset="-122"/>
                <a:ea typeface="楷体" panose="02010609060101010101" pitchFamily="49" charset="-122"/>
              </a:rPr>
              <a:t>具有可相互感知的加工资源是基于物联技术的制造执行系统的重要特征</a:t>
            </a:r>
            <a:endParaRPr lang="en-US" altLang="zh-CN" sz="2000" kern="0">
              <a:solidFill>
                <a:srgbClr val="FF0000"/>
              </a:solidFill>
              <a:latin typeface="楷体" panose="02010609060101010101" pitchFamily="49" charset="-122"/>
              <a:ea typeface="楷体" panose="02010609060101010101" pitchFamily="49" charset="-122"/>
            </a:endParaRPr>
          </a:p>
        </p:txBody>
      </p:sp>
      <p:sp>
        <p:nvSpPr>
          <p:cNvPr id="5" name="Rectangle 3"/>
          <p:cNvSpPr>
            <a:spLocks noChangeArrowheads="1"/>
          </p:cNvSpPr>
          <p:nvPr/>
        </p:nvSpPr>
        <p:spPr bwMode="auto">
          <a:xfrm>
            <a:off x="350838" y="2809865"/>
            <a:ext cx="8429625" cy="3416320"/>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建立不同制造资源与相应的传感器群的关联关系，使其能主动感知其周围制造环境的变化</a:t>
            </a: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定义制造服务状态与感知事件间的映射关系，从而使制造资源具有一定的理解能力</a:t>
            </a: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建立基于实时信息的应用服务，使相应的制造资源具有一定的逻辑行为能力和决策能力</a:t>
            </a:r>
            <a:endParaRPr lang="en-US" altLang="zh-CN" sz="2000" b="0" kern="0" dirty="0">
              <a:solidFill>
                <a:srgbClr val="000000"/>
              </a:solidFill>
              <a:latin typeface="黑体" panose="02010609060101010101" pitchFamily="2" charset="-122"/>
              <a:ea typeface="黑体" panose="0201060906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4"/>
          <p:cNvSpPr>
            <a:spLocks noChangeArrowheads="1"/>
          </p:cNvSpPr>
          <p:nvPr/>
        </p:nvSpPr>
        <p:spPr bwMode="gray">
          <a:xfrm>
            <a:off x="533400" y="3089275"/>
            <a:ext cx="8374063" cy="2765425"/>
          </a:xfrm>
          <a:prstGeom prst="roundRect">
            <a:avLst>
              <a:gd name="adj" fmla="val 16667"/>
            </a:avLst>
          </a:prstGeom>
        </p:spPr>
        <p:style>
          <a:lnRef idx="1">
            <a:schemeClr val="accent3"/>
          </a:lnRef>
          <a:fillRef idx="3">
            <a:schemeClr val="accent3"/>
          </a:fillRef>
          <a:effectRef idx="2">
            <a:schemeClr val="accent3"/>
          </a:effectRef>
          <a:fontRef idx="minor">
            <a:schemeClr val="lt1"/>
          </a:fontRef>
        </p:style>
        <p:txBody>
          <a:bodyPr wrap="none" anchor="ctr"/>
          <a:lstStyle/>
          <a:p>
            <a:pPr algn="ctr" eaLnBrk="1" fontAlgn="auto" hangingPunct="1">
              <a:spcBef>
                <a:spcPts val="0"/>
              </a:spcBef>
              <a:spcAft>
                <a:spcPts val="0"/>
              </a:spcAft>
              <a:defRPr/>
            </a:pPr>
            <a:endParaRPr lang="zh-CN" altLang="en-US" sz="1800" b="0" kern="0">
              <a:solidFill>
                <a:sysClr val="windowText" lastClr="000000"/>
              </a:solidFill>
            </a:endParaRPr>
          </a:p>
        </p:txBody>
      </p:sp>
      <p:sp>
        <p:nvSpPr>
          <p:cNvPr id="67587" name="矩形 1"/>
          <p:cNvSpPr>
            <a:spLocks noChangeArrowheads="1"/>
          </p:cNvSpPr>
          <p:nvPr/>
        </p:nvSpPr>
        <p:spPr bwMode="auto">
          <a:xfrm>
            <a:off x="350838" y="1331913"/>
            <a:ext cx="6661150"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85000"/>
              <a:buFont typeface="Wingdings" panose="05000000000000000000" pitchFamily="2" charset="2"/>
              <a:buChar char="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5000"/>
              </a:lnSpc>
              <a:spcAft>
                <a:spcPct val="20000"/>
              </a:spcAft>
              <a:buClr>
                <a:srgbClr val="FF0000"/>
              </a:buClr>
              <a:buSzTx/>
              <a:buFontTx/>
              <a:buNone/>
            </a:pPr>
            <a:r>
              <a:rPr lang="zh-CN" altLang="en-US" sz="2400" dirty="0">
                <a:solidFill>
                  <a:srgbClr val="FF0000"/>
                </a:solidFill>
                <a:latin typeface="黑体" panose="02010609060101010101" pitchFamily="2" charset="-122"/>
                <a:ea typeface="黑体" panose="02010609060101010101" pitchFamily="2" charset="-122"/>
                <a:cs typeface="Times New Roman" panose="02020603050405020304" pitchFamily="18" charset="0"/>
              </a:rPr>
              <a:t>③ 制造服务主动发现与配置技术</a:t>
            </a:r>
            <a:endParaRPr lang="zh-CN" altLang="zh-CN" sz="2400" dirty="0">
              <a:solidFill>
                <a:srgbClr val="FF0000"/>
              </a:solidFill>
              <a:latin typeface="黑体" panose="02010609060101010101" pitchFamily="2" charset="-122"/>
              <a:ea typeface="黑体" panose="02010609060101010101" pitchFamily="2" charset="-122"/>
              <a:cs typeface="Times New Roman" panose="02020603050405020304" pitchFamily="18" charset="0"/>
            </a:endParaRPr>
          </a:p>
        </p:txBody>
      </p:sp>
      <p:sp>
        <p:nvSpPr>
          <p:cNvPr id="3" name="Rectangle 2"/>
          <p:cNvSpPr>
            <a:spLocks noChangeArrowheads="1"/>
          </p:cNvSpPr>
          <p:nvPr/>
        </p:nvSpPr>
        <p:spPr bwMode="auto">
          <a:xfrm>
            <a:off x="892175" y="179388"/>
            <a:ext cx="7472363" cy="585787"/>
          </a:xfrm>
          <a:prstGeom prst="rect">
            <a:avLst/>
          </a:prstGeom>
          <a:noFill/>
          <a:ln w="9525">
            <a:noFill/>
            <a:miter lim="800000"/>
          </a:ln>
        </p:spPr>
        <p:txBody>
          <a:bodyPr anchor="ctr">
            <a:spAutoFit/>
          </a:bodyPr>
          <a:lstStyle/>
          <a:p>
            <a:pPr algn="ctr" defTabSz="678180" eaLnBrk="1" hangingPunct="1">
              <a:defRPr/>
            </a:pPr>
            <a:r>
              <a:rPr lang="en-US" altLang="zh-CN"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4.</a:t>
            </a:r>
            <a:r>
              <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rPr>
              <a:t>物联制造系统智能控制的关键技术</a:t>
            </a:r>
            <a:endParaRPr lang="zh-CN" altLang="en-US" sz="3200" kern="0" dirty="0">
              <a:solidFill>
                <a:schemeClr val="bg1"/>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 name="Rectangle 3"/>
          <p:cNvSpPr>
            <a:spLocks noChangeArrowheads="1"/>
          </p:cNvSpPr>
          <p:nvPr/>
        </p:nvSpPr>
        <p:spPr bwMode="auto">
          <a:xfrm>
            <a:off x="350838" y="3148548"/>
            <a:ext cx="8226425" cy="2646878"/>
          </a:xfrm>
          <a:prstGeom prst="rect">
            <a:avLst/>
          </a:prstGeom>
          <a:noFill/>
          <a:ln w="9525">
            <a:noFill/>
            <a:miter lim="800000"/>
          </a:ln>
        </p:spPr>
        <p:txBody>
          <a:bodyPr anchor="ctr">
            <a:spAutoFit/>
          </a:bodyPr>
          <a:lstStyle/>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结合</a:t>
            </a:r>
            <a:r>
              <a:rPr lang="zh-CN" altLang="zh-CN" sz="2000" b="0" kern="0" dirty="0">
                <a:solidFill>
                  <a:srgbClr val="000000"/>
                </a:solidFill>
                <a:latin typeface="黑体" panose="02010609060101010101" pitchFamily="2" charset="-122"/>
                <a:ea typeface="黑体" panose="02010609060101010101" pitchFamily="2" charset="-122"/>
              </a:rPr>
              <a:t>智能化加工设备</a:t>
            </a:r>
            <a:r>
              <a:rPr lang="zh-CN" altLang="en-US" sz="2000" b="0" kern="0" dirty="0">
                <a:solidFill>
                  <a:srgbClr val="000000"/>
                </a:solidFill>
                <a:latin typeface="黑体" panose="02010609060101010101" pitchFamily="2" charset="-122"/>
                <a:ea typeface="黑体" panose="02010609060101010101" pitchFamily="2" charset="-122"/>
              </a:rPr>
              <a:t>信息化模型</a:t>
            </a:r>
            <a:r>
              <a:rPr lang="zh-CN" altLang="zh-CN" sz="2000" b="0" kern="0" dirty="0">
                <a:solidFill>
                  <a:srgbClr val="000000"/>
                </a:solidFill>
                <a:latin typeface="黑体" panose="02010609060101010101" pitchFamily="2" charset="-122"/>
                <a:ea typeface="黑体" panose="02010609060101010101" pitchFamily="2" charset="-122"/>
              </a:rPr>
              <a:t>，建立由制造任务驱动的潜在制造服务集的主动发现机制</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潜在制造服务集的优化配置模型构建</a:t>
            </a:r>
            <a:endParaRPr lang="en-US" altLang="zh-CN" sz="2000" b="0" kern="0" dirty="0">
              <a:solidFill>
                <a:srgbClr val="000000"/>
              </a:solidFill>
              <a:latin typeface="黑体" panose="02010609060101010101" pitchFamily="2" charset="-122"/>
              <a:ea typeface="黑体" panose="02010609060101010101" pitchFamily="2" charset="-122"/>
            </a:endParaRPr>
          </a:p>
          <a:p>
            <a:pPr lvl="1">
              <a:lnSpc>
                <a:spcPct val="125000"/>
              </a:lnSpc>
              <a:spcBef>
                <a:spcPct val="20000"/>
              </a:spcBef>
              <a:buClr>
                <a:srgbClr val="FF0000"/>
              </a:buClr>
              <a:buSzPct val="85000"/>
              <a:defRPr/>
            </a:pPr>
            <a:endParaRPr lang="en-US" altLang="zh-CN" sz="2000" b="0" kern="0" dirty="0">
              <a:solidFill>
                <a:srgbClr val="000000"/>
              </a:solidFill>
              <a:latin typeface="黑体" panose="02010609060101010101" pitchFamily="2" charset="-122"/>
              <a:ea typeface="黑体" panose="02010609060101010101" pitchFamily="2" charset="-122"/>
            </a:endParaRPr>
          </a:p>
          <a:p>
            <a:pPr marL="914400" lvl="1" indent="-457200">
              <a:lnSpc>
                <a:spcPct val="125000"/>
              </a:lnSpc>
              <a:spcBef>
                <a:spcPct val="20000"/>
              </a:spcBef>
              <a:buClr>
                <a:srgbClr val="FF0000"/>
              </a:buClr>
              <a:buSzPct val="85000"/>
              <a:buFont typeface="黑体" panose="02010609060101010101" pitchFamily="2" charset="-122"/>
              <a:buChar char="—"/>
              <a:defRPr/>
            </a:pPr>
            <a:r>
              <a:rPr lang="zh-CN" altLang="en-US" sz="2000" b="0" kern="0" dirty="0">
                <a:solidFill>
                  <a:srgbClr val="000000"/>
                </a:solidFill>
                <a:latin typeface="黑体" panose="02010609060101010101" pitchFamily="2" charset="-122"/>
                <a:ea typeface="黑体" panose="02010609060101010101" pitchFamily="2" charset="-122"/>
              </a:rPr>
              <a:t>潜在制造服务集的优化配置模型求解</a:t>
            </a:r>
            <a:endParaRPr lang="en-US" altLang="zh-CN" sz="2000" b="0" kern="0" dirty="0">
              <a:solidFill>
                <a:srgbClr val="000000"/>
              </a:solidFill>
              <a:latin typeface="黑体" panose="02010609060101010101" pitchFamily="2" charset="-122"/>
              <a:ea typeface="黑体" panose="02010609060101010101" pitchFamily="2" charset="-122"/>
            </a:endParaRPr>
          </a:p>
        </p:txBody>
      </p:sp>
      <p:sp>
        <p:nvSpPr>
          <p:cNvPr id="5" name="矩形 4"/>
          <p:cNvSpPr/>
          <p:nvPr/>
        </p:nvSpPr>
        <p:spPr>
          <a:xfrm>
            <a:off x="619125" y="2147888"/>
            <a:ext cx="8524875" cy="400050"/>
          </a:xfrm>
          <a:prstGeom prst="rect">
            <a:avLst/>
          </a:prstGeom>
        </p:spPr>
        <p:txBody>
          <a:bodyPr>
            <a:spAutoFit/>
          </a:bodyPr>
          <a:lstStyle/>
          <a:p>
            <a:pPr eaLnBrk="1" hangingPunct="1">
              <a:defRPr/>
            </a:pPr>
            <a:r>
              <a:rPr lang="zh-CN" altLang="en-US" sz="2000" kern="0" dirty="0">
                <a:solidFill>
                  <a:srgbClr val="FF0000"/>
                </a:solidFill>
                <a:latin typeface="楷体" panose="02010609060101010101" pitchFamily="49" charset="-122"/>
                <a:ea typeface="楷体" panose="02010609060101010101" pitchFamily="49" charset="-122"/>
              </a:rPr>
              <a:t>制造服务主动发现与配置是智能制造系统资源利用最优化的有效解决途径</a:t>
            </a:r>
            <a:endParaRPr lang="en-US" altLang="zh-CN" sz="2000" kern="0"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PP_MARK_KEY" val="874e75a8-c8e0-4d3a-9e89-8b41428afcdd"/>
  <p:tag name="COMMONDATA" val="eyJoZGlkIjoiY2VhZGU3YjE3M2FhOGE1MzliYjBjMjMyOGUyYjFjOGY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实验室评估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Words>
  <Application>WPS 演示</Application>
  <PresentationFormat>全屏显示(4:3)</PresentationFormat>
  <Paragraphs>129</Paragraphs>
  <Slides>13</Slides>
  <Notes>5</Notes>
  <HiddenSlides>0</HiddenSlides>
  <MMClips>0</MMClips>
  <ScaleCrop>false</ScaleCrop>
  <HeadingPairs>
    <vt:vector size="6" baseType="variant">
      <vt:variant>
        <vt:lpstr>已用的字体</vt:lpstr>
      </vt:variant>
      <vt:variant>
        <vt:i4>15</vt:i4>
      </vt:variant>
      <vt:variant>
        <vt:lpstr>主题</vt:lpstr>
      </vt:variant>
      <vt:variant>
        <vt:i4>6</vt:i4>
      </vt:variant>
      <vt:variant>
        <vt:lpstr>幻灯片标题</vt:lpstr>
      </vt:variant>
      <vt:variant>
        <vt:i4>13</vt:i4>
      </vt:variant>
    </vt:vector>
  </HeadingPairs>
  <TitlesOfParts>
    <vt:vector size="34" baseType="lpstr">
      <vt:lpstr>Arial</vt:lpstr>
      <vt:lpstr>宋体</vt:lpstr>
      <vt:lpstr>Wingdings</vt:lpstr>
      <vt:lpstr>华文细黑</vt:lpstr>
      <vt:lpstr>Calibri</vt:lpstr>
      <vt:lpstr>Verdana</vt:lpstr>
      <vt:lpstr>隶书</vt:lpstr>
      <vt:lpstr>华文新魏</vt:lpstr>
      <vt:lpstr>黑体</vt:lpstr>
      <vt:lpstr>楷体_GB2312</vt:lpstr>
      <vt:lpstr>新宋体</vt:lpstr>
      <vt:lpstr>Times New Roman</vt:lpstr>
      <vt:lpstr>楷体</vt:lpstr>
      <vt:lpstr>微软雅黑</vt:lpstr>
      <vt:lpstr>Arial Unicode MS</vt:lpstr>
      <vt:lpstr>自定义设计方案</vt:lpstr>
      <vt:lpstr>实验室评估模板</vt:lpstr>
      <vt:lpstr>cdb2004c003l</vt:lpstr>
      <vt:lpstr>1_cdb2004c003l</vt:lpstr>
      <vt:lpstr>3_cdb2004c003l</vt:lpstr>
      <vt:lpstr>4_cdb2004c003l</vt:lpstr>
      <vt:lpstr>第3章   物联制造系统智能控制体系构架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lishan_nwpu</dc:creator>
  <cp:lastModifiedBy>睡仙</cp:lastModifiedBy>
  <cp:revision>1412</cp:revision>
  <cp:lastPrinted>2113-01-01T00:00:00Z</cp:lastPrinted>
  <dcterms:created xsi:type="dcterms:W3CDTF">2113-01-01T00:00:00Z</dcterms:created>
  <dcterms:modified xsi:type="dcterms:W3CDTF">2022-11-14T13:03:27Z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560F9898113D42B5BD55AA375BD57998</vt:lpwstr>
  </property>
  <property fmtid="{D5CDD505-2E9C-101B-9397-08002B2CF9AE}" pid="4" name="KSOProductBuildVer">
    <vt:lpwstr>2052-11.1.0.12763</vt:lpwstr>
  </property>
</Properties>
</file>