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6"/>
  </p:notes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7EF12-4D6D-41B8-B260-FCDCCD87A886}" type="datetimeFigureOut">
              <a:rPr lang="en-US"/>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353F8-E2B5-4492-915E-56B0C9F61A97}" type="slidenum">
              <a:rPr lang="en-US"/>
              <a:t>‹#›</a:t>
            </a:fld>
            <a:endParaRPr lang="en-US"/>
          </a:p>
        </p:txBody>
      </p:sp>
    </p:spTree>
    <p:extLst>
      <p:ext uri="{BB962C8B-B14F-4D97-AF65-F5344CB8AC3E}">
        <p14:creationId xmlns:p14="http://schemas.microsoft.com/office/powerpoint/2010/main" val="199011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CoalitionForCriticalTechnology/abolish-the-techtoprisonpipeline-9b5b14366b16" TargetMode="External"/><Relationship Id="rId7" Type="http://schemas.openxmlformats.org/officeDocument/2006/relationships/hyperlink" Target="https://www.nytimes.com/2020/06/24/technology/facial-recognition-arrest.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radiodiaries.org/becoming-nelson-mandela/" TargetMode="External"/><Relationship Id="rId5" Type="http://schemas.openxmlformats.org/officeDocument/2006/relationships/hyperlink" Target="https://www.annefrank.org/en/anne-frank/main-characters/anne-frank/" TargetMode="External"/><Relationship Id="rId4" Type="http://schemas.openxmlformats.org/officeDocument/2006/relationships/hyperlink" Target="https://fivethirtyeight.com/features/we-now-have-algorithms-to-predict-police-miscondu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make the reference section smaller</a:t>
            </a:r>
            <a:endParaRPr lang="en-US"/>
          </a:p>
          <a:p>
            <a:endParaRPr lang="en-US">
              <a:cs typeface="Calibri"/>
            </a:endParaRPr>
          </a:p>
          <a:p>
            <a:endParaRPr lang="en-US"/>
          </a:p>
          <a:p>
            <a:r>
              <a:rPr lang="en-US"/>
              <a:t>Idea: make a graphic that shows what an algorithm is looking for in a social media post(one as a potential threat to the public) --has to be a fake template maker we can use(Memes) have picture of people with the question can you spot the criminal --JR will make the meme JR will have list of example that would  Predictive policing make better(at least in draft sense)</a:t>
            </a:r>
          </a:p>
          <a:p>
            <a:r>
              <a:rPr lang="en-US" b="1"/>
              <a:t>Using Social Media and Social Network Analysis in Law Enforcement(graphic might change latter I looking for made fb post, I can still make but we need more ML models papers</a:t>
            </a:r>
            <a:endParaRPr lang="en-US"/>
          </a:p>
          <a:p>
            <a:r>
              <a:rPr lang="en-US">
                <a:cs typeface="Calibri"/>
              </a:rPr>
              <a:t>Something new – A deep learning model to predict criminality using image processing ( </a:t>
            </a:r>
            <a:r>
              <a:rPr lang="en-US">
                <a:hlinkClick r:id="rId3"/>
              </a:rPr>
              <a:t>https://medium.com/@CoalitionForCriticalTechnology/abolish-the-techtoprisonpipeline-9b5b14366b16</a:t>
            </a:r>
            <a:r>
              <a:rPr lang="en-US"/>
              <a:t> )[4]</a:t>
            </a:r>
            <a:endParaRPr lang="en-US">
              <a:cs typeface="Calibri"/>
            </a:endParaRPr>
          </a:p>
          <a:p>
            <a:endParaRPr lang="en-US">
              <a:cs typeface="Calibri"/>
            </a:endParaRPr>
          </a:p>
          <a:p>
            <a:r>
              <a:rPr lang="en-US">
                <a:cs typeface="Calibri"/>
              </a:rPr>
              <a:t>Better:</a:t>
            </a:r>
          </a:p>
          <a:p>
            <a:pPr marL="171450" indent="-171450">
              <a:buFont typeface="Arial"/>
              <a:buChar char="•"/>
            </a:pPr>
            <a:r>
              <a:rPr lang="en-US"/>
              <a:t>Transparency</a:t>
            </a:r>
            <a:endParaRPr lang="en-US">
              <a:cs typeface="Calibri"/>
            </a:endParaRPr>
          </a:p>
          <a:p>
            <a:pPr marL="628650" lvl="1" indent="-171450">
              <a:buFont typeface="Arial"/>
              <a:buChar char="•"/>
            </a:pPr>
            <a:r>
              <a:rPr lang="en-US"/>
              <a:t>Community input on applied action/policy of the ML algorithms</a:t>
            </a:r>
            <a:endParaRPr lang="en-US">
              <a:cs typeface="Calibri"/>
            </a:endParaRPr>
          </a:p>
          <a:p>
            <a:pPr marL="628650" lvl="1" indent="-171450">
              <a:buFont typeface="Arial"/>
              <a:buChar char="•"/>
            </a:pPr>
            <a:r>
              <a:rPr lang="en-US"/>
              <a:t>More internal data on policing misconduct </a:t>
            </a:r>
            <a:endParaRPr lang="en-US">
              <a:cs typeface="Calibri"/>
            </a:endParaRPr>
          </a:p>
          <a:p>
            <a:pPr marL="1085850" lvl="2" indent="-171450">
              <a:buFont typeface="Arial"/>
              <a:buChar char="•"/>
            </a:pPr>
            <a:r>
              <a:rPr lang="en-US"/>
              <a:t>Lack of data means a lack of possible ML tool to catch bad apples (</a:t>
            </a:r>
            <a:r>
              <a:rPr lang="en-US">
                <a:hlinkClick r:id="rId4"/>
              </a:rPr>
              <a:t>https://fivethirtyeight.com/features/we-now-have-algorithms-to-predict-police-misconduct/</a:t>
            </a:r>
            <a:r>
              <a:rPr lang="en-US"/>
              <a:t>)</a:t>
            </a:r>
            <a:endParaRPr lang="en-US">
              <a:cs typeface="Calibri"/>
            </a:endParaRPr>
          </a:p>
          <a:p>
            <a:pPr marL="171450" indent="-171450">
              <a:buFont typeface="Arial"/>
              <a:buChar char="•"/>
            </a:pPr>
            <a:r>
              <a:rPr lang="en-US"/>
              <a:t>Leveler</a:t>
            </a:r>
            <a:endParaRPr lang="en-US">
              <a:cs typeface="Calibri"/>
            </a:endParaRPr>
          </a:p>
          <a:p>
            <a:pPr marL="628650" lvl="1" indent="-171450">
              <a:buFont typeface="Arial"/>
              <a:buChar char="•"/>
            </a:pPr>
            <a:r>
              <a:rPr lang="en-US"/>
              <a:t>Multidisciplinary team</a:t>
            </a:r>
            <a:endParaRPr lang="en-US">
              <a:cs typeface="Calibri"/>
            </a:endParaRPr>
          </a:p>
          <a:p>
            <a:pPr marL="171450" indent="-171450">
              <a:buFont typeface="Arial"/>
              <a:buChar char="•"/>
            </a:pPr>
            <a:r>
              <a:rPr lang="en-US"/>
              <a:t>Litmus-type</a:t>
            </a:r>
            <a:endParaRPr lang="en-US">
              <a:cs typeface="Calibri"/>
            </a:endParaRPr>
          </a:p>
          <a:p>
            <a:pPr marL="628650" lvl="1" indent="-171450">
              <a:buFont typeface="Arial"/>
              <a:buChar char="•"/>
            </a:pPr>
            <a:r>
              <a:rPr lang="en-US"/>
              <a:t> for discrimination simply by analyzing the data going into a program and the decisions coming out the other end</a:t>
            </a:r>
            <a:endParaRPr lang="en-US">
              <a:cs typeface="Calibri"/>
            </a:endParaRPr>
          </a:p>
          <a:p>
            <a:pPr marL="628650" lvl="1" indent="-171450">
              <a:buFont typeface="Arial"/>
              <a:buChar char="•"/>
            </a:pPr>
            <a:r>
              <a:rPr lang="en-US"/>
              <a:t>The domain is the  whole criminal justice system</a:t>
            </a:r>
            <a:endParaRPr lang="en-US">
              <a:cs typeface="Calibri"/>
            </a:endParaRPr>
          </a:p>
          <a:p>
            <a:pPr lvl="1"/>
            <a:r>
              <a:rPr lang="en-US"/>
              <a:t>Included discussion on how historical laws and policy design in analysis the data </a:t>
            </a:r>
            <a:endParaRPr lang="en-US">
              <a:cs typeface="Calibri"/>
            </a:endParaRPr>
          </a:p>
          <a:p>
            <a:pPr marL="171450" indent="-171450">
              <a:buFont typeface="Arial"/>
              <a:buChar char="•"/>
            </a:pPr>
            <a:r>
              <a:rPr lang="en-US"/>
              <a:t>Extreme venting(similar to Homeland or FBI) in the hiring of police officers</a:t>
            </a:r>
            <a:endParaRPr lang="en-US">
              <a:cs typeface="Calibri"/>
            </a:endParaRPr>
          </a:p>
          <a:p>
            <a:r>
              <a:rPr lang="en-US">
                <a:cs typeface="Calibri"/>
              </a:rPr>
              <a:t>JR still has convert bullet list to a paragraph. Add any thoughts </a:t>
            </a:r>
          </a:p>
          <a:p>
            <a:r>
              <a:rPr lang="en-US"/>
              <a:t> Harrisburg University, researchers claimed to “predict if someone is a criminal based solely on a picture of their face,” with “80 percent accuracy and with no racial bias.”</a:t>
            </a:r>
          </a:p>
          <a:p>
            <a:r>
              <a:rPr lang="en-US">
                <a:cs typeface="Calibri"/>
              </a:rPr>
              <a:t>Anne Frank(</a:t>
            </a:r>
            <a:r>
              <a:rPr lang="en-US">
                <a:hlinkClick r:id="rId5"/>
              </a:rPr>
              <a:t>https://www.annefrank.org/en/anne-frank/main-characters/anne-frank/</a:t>
            </a:r>
            <a:r>
              <a:rPr lang="en-US"/>
              <a:t>)</a:t>
            </a:r>
            <a:endParaRPr lang="en-US">
              <a:cs typeface="Calibri"/>
            </a:endParaRPr>
          </a:p>
          <a:p>
            <a:r>
              <a:rPr lang="en-US">
                <a:cs typeface="Calibri"/>
              </a:rPr>
              <a:t>Nelson Mandela (</a:t>
            </a:r>
            <a:r>
              <a:rPr lang="en-US">
                <a:hlinkClick r:id="rId6"/>
              </a:rPr>
              <a:t>http://www.radiodiaries.org/becoming-nelson-mandela/</a:t>
            </a:r>
            <a:r>
              <a:rPr lang="en-US"/>
              <a:t>)</a:t>
            </a:r>
            <a:endParaRPr lang="en-US">
              <a:cs typeface="Calibri"/>
            </a:endParaRPr>
          </a:p>
          <a:p>
            <a:r>
              <a:rPr lang="en-US"/>
              <a:t>Robert Julian-</a:t>
            </a:r>
            <a:r>
              <a:rPr lang="en-US" err="1"/>
              <a:t>Borchak</a:t>
            </a:r>
            <a:r>
              <a:rPr lang="en-US"/>
              <a:t> Williams</a:t>
            </a:r>
            <a:r>
              <a:rPr lang="en-US">
                <a:cs typeface="Calibri"/>
              </a:rPr>
              <a:t>(</a:t>
            </a:r>
            <a:r>
              <a:rPr lang="en-US">
                <a:hlinkClick r:id="rId7"/>
              </a:rPr>
              <a:t>https://www.nytimes.com/2020/06/24/technology/facial-recognition-arrest.html</a:t>
            </a:r>
            <a:r>
              <a:rPr lang="en-US"/>
              <a: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DF353F8-E2B5-4492-915E-56B0C9F61A97}" type="slidenum">
              <a:rPr lang="en-US"/>
              <a:t>1</a:t>
            </a:fld>
            <a:endParaRPr lang="en-US"/>
          </a:p>
        </p:txBody>
      </p:sp>
    </p:spTree>
    <p:extLst>
      <p:ext uri="{BB962C8B-B14F-4D97-AF65-F5344CB8AC3E}">
        <p14:creationId xmlns:p14="http://schemas.microsoft.com/office/powerpoint/2010/main" val="7441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258A2E3E-A45F-453F-81A6-25B90A9CC401}" type="datetimeFigureOut">
              <a:rPr lang="en-US" smtClean="0"/>
              <a:t>7/26/2020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94256B5-5D14-4876-BD8E-D9DD75143619}" type="slidenum">
              <a:rPr lang="en-US" smtClean="0"/>
              <a:t>‹#›</a:t>
            </a:fld>
            <a:endParaRPr lang="en-US"/>
          </a:p>
        </p:txBody>
      </p:sp>
    </p:spTree>
    <p:extLst>
      <p:ext uri="{BB962C8B-B14F-4D97-AF65-F5344CB8AC3E}">
        <p14:creationId xmlns:p14="http://schemas.microsoft.com/office/powerpoint/2010/main" val="34465313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A2E3E-A45F-453F-81A6-25B90A9CC401}"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256B5-5D14-4876-BD8E-D9DD7514361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49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A2E3E-A45F-453F-81A6-25B90A9CC401}"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256B5-5D14-4876-BD8E-D9DD7514361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408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A2E3E-A45F-453F-81A6-25B90A9CC401}"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256B5-5D14-4876-BD8E-D9DD7514361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787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A2E3E-A45F-453F-81A6-25B90A9CC401}"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256B5-5D14-4876-BD8E-D9DD7514361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847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8A2E3E-A45F-453F-81A6-25B90A9CC401}"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256B5-5D14-4876-BD8E-D9DD7514361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283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8A2E3E-A45F-453F-81A6-25B90A9CC401}"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256B5-5D14-4876-BD8E-D9DD75143619}"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2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A2E3E-A45F-453F-81A6-25B90A9CC401}"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256B5-5D14-4876-BD8E-D9DD7514361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505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A2E3E-A45F-453F-81A6-25B90A9CC401}"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256B5-5D14-4876-BD8E-D9DD75143619}"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454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A2E3E-A45F-453F-81A6-25B90A9CC401}"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256B5-5D14-4876-BD8E-D9DD75143619}" type="slidenum">
              <a:rPr lang="en-US" smtClean="0"/>
              <a:t>‹#›</a:t>
            </a:fld>
            <a:endParaRPr lang="en-US"/>
          </a:p>
        </p:txBody>
      </p:sp>
    </p:spTree>
    <p:extLst>
      <p:ext uri="{BB962C8B-B14F-4D97-AF65-F5344CB8AC3E}">
        <p14:creationId xmlns:p14="http://schemas.microsoft.com/office/powerpoint/2010/main" val="358490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A2E3E-A45F-453F-81A6-25B90A9CC401}"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256B5-5D14-4876-BD8E-D9DD75143619}" type="slidenum">
              <a:rPr lang="en-US" smtClean="0"/>
              <a:t>‹#›</a:t>
            </a:fld>
            <a:endParaRPr lang="en-US"/>
          </a:p>
        </p:txBody>
      </p:sp>
    </p:spTree>
    <p:extLst>
      <p:ext uri="{BB962C8B-B14F-4D97-AF65-F5344CB8AC3E}">
        <p14:creationId xmlns:p14="http://schemas.microsoft.com/office/powerpoint/2010/main" val="129254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258A2E3E-A45F-453F-81A6-25B90A9CC401}" type="datetimeFigureOut">
              <a:rPr lang="en-US" smtClean="0"/>
              <a:t>7/26/2020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794256B5-5D14-4876-BD8E-D9DD75143619}" type="slidenum">
              <a:rPr lang="en-US" smtClean="0"/>
              <a:t>‹#›</a:t>
            </a:fld>
            <a:endParaRPr lang="en-US"/>
          </a:p>
        </p:txBody>
      </p:sp>
    </p:spTree>
    <p:extLst>
      <p:ext uri="{BB962C8B-B14F-4D97-AF65-F5344CB8AC3E}">
        <p14:creationId xmlns:p14="http://schemas.microsoft.com/office/powerpoint/2010/main" val="22720631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ezproxy.bellevue.edu/10.3898/NEWF:98.09.2019" TargetMode="External"/><Relationship Id="rId13" Type="http://schemas.openxmlformats.org/officeDocument/2006/relationships/image" Target="../media/image5.jpeg"/><Relationship Id="rId3" Type="http://schemas.openxmlformats.org/officeDocument/2006/relationships/hyperlink" Target="https://www.psychologytoday.com/us/blog/wicked-deeds/201704/why-elite-white-collar-criminals-are-rarely-punished" TargetMode="External"/><Relationship Id="rId7" Type="http://schemas.openxmlformats.org/officeDocument/2006/relationships/hyperlink" Target="https://doi-org.ezproxy.bellevue.edu/10.1111/spc3.12210"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77/1098611119887809" TargetMode="External"/><Relationship Id="rId11" Type="http://schemas.openxmlformats.org/officeDocument/2006/relationships/image" Target="../media/image3.png"/><Relationship Id="rId5" Type="http://schemas.openxmlformats.org/officeDocument/2006/relationships/hyperlink" Target="https://doi-org.ezproxy.bellevue.edu/10.1007/s11948-017-9975-2" TargetMode="External"/><Relationship Id="rId10" Type="http://schemas.openxmlformats.org/officeDocument/2006/relationships/image" Target="../media/image2.png"/><Relationship Id="rId4" Type="http://schemas.openxmlformats.org/officeDocument/2006/relationships/hyperlink" Target="https://doi-org.ezproxy.bellevue.edu/10.1287/inte.2019.0985"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345B-9F1E-4961-BFC4-5D3FBF2FB1B4}"/>
              </a:ext>
            </a:extLst>
          </p:cNvPr>
          <p:cNvSpPr>
            <a:spLocks noGrp="1"/>
          </p:cNvSpPr>
          <p:nvPr>
            <p:ph type="ctrTitle"/>
          </p:nvPr>
        </p:nvSpPr>
        <p:spPr>
          <a:xfrm>
            <a:off x="2321334" y="-109121"/>
            <a:ext cx="7884150" cy="543474"/>
          </a:xfrm>
        </p:spPr>
        <p:txBody>
          <a:bodyPr>
            <a:normAutofit/>
          </a:bodyPr>
          <a:lstStyle/>
          <a:p>
            <a:pPr algn="ctr"/>
            <a:r>
              <a:rPr lang="en-US" sz="2000"/>
              <a:t>Implicit Biased in Predictive Policing </a:t>
            </a:r>
          </a:p>
        </p:txBody>
      </p:sp>
      <p:sp>
        <p:nvSpPr>
          <p:cNvPr id="3" name="Subtitle 2">
            <a:extLst>
              <a:ext uri="{FF2B5EF4-FFF2-40B4-BE49-F238E27FC236}">
                <a16:creationId xmlns:a16="http://schemas.microsoft.com/office/drawing/2014/main" id="{1F0A073D-B16E-47DB-9EFD-506C5ABE7C7C}"/>
              </a:ext>
            </a:extLst>
          </p:cNvPr>
          <p:cNvSpPr>
            <a:spLocks noGrp="1"/>
          </p:cNvSpPr>
          <p:nvPr>
            <p:ph type="subTitle" idx="1"/>
          </p:nvPr>
        </p:nvSpPr>
        <p:spPr>
          <a:xfrm>
            <a:off x="8683664" y="3326133"/>
            <a:ext cx="3461505" cy="3424487"/>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45720" tIns="45720" rIns="45720" bIns="45720" rtlCol="0" anchor="t">
            <a:normAutofit fontScale="55000" lnSpcReduction="20000"/>
          </a:bodyPr>
          <a:lstStyle/>
          <a:p>
            <a:r>
              <a:rPr lang="en-US" sz="1200" dirty="0">
                <a:solidFill>
                  <a:schemeClr val="bg1"/>
                </a:solidFill>
                <a:latin typeface="Arial Black"/>
              </a:rPr>
              <a:t>Literature/Standpoint:</a:t>
            </a:r>
          </a:p>
          <a:p>
            <a:pPr>
              <a:spcBef>
                <a:spcPts val="200"/>
              </a:spcBef>
            </a:pPr>
            <a:r>
              <a:rPr lang="en-US" sz="1300" dirty="0">
                <a:solidFill>
                  <a:schemeClr val="bg1"/>
                </a:solidFill>
              </a:rPr>
              <a:t>Albert Meijer &amp; Martijn Wessels (2019) Predictive Policing: Review of Benefits and Drawbacks, International Journal of Public Administration, 42:12, 1031-1039, DOI: 10.1080/01900692.2019.1575664 </a:t>
            </a:r>
          </a:p>
          <a:p>
            <a:pPr>
              <a:spcBef>
                <a:spcPts val="200"/>
              </a:spcBef>
            </a:pPr>
            <a:r>
              <a:rPr lang="en-US" sz="1300" dirty="0" err="1">
                <a:solidFill>
                  <a:schemeClr val="bg1"/>
                </a:solidFill>
              </a:rPr>
              <a:t>Benbouzid</a:t>
            </a:r>
            <a:r>
              <a:rPr lang="en-US" sz="1300" dirty="0">
                <a:solidFill>
                  <a:schemeClr val="bg1"/>
                </a:solidFill>
              </a:rPr>
              <a:t>, B. (2019). Values and Consequences in Predictive Machine Evaluation. A Sociology of Predictive Policing. Science &amp; Technology Studies, 32(4), 119–136. </a:t>
            </a:r>
          </a:p>
          <a:p>
            <a:pPr>
              <a:spcBef>
                <a:spcPts val="200"/>
              </a:spcBef>
            </a:pPr>
            <a:r>
              <a:rPr lang="en-US" sz="1300" dirty="0">
                <a:solidFill>
                  <a:schemeClr val="bg1"/>
                </a:solidFill>
              </a:rPr>
              <a:t>Bonn, S. (2017, April 09). Why Elite White-Collar Criminals Are Rarely Punished. Retrieved June 17, 2020, from  </a:t>
            </a:r>
            <a:r>
              <a:rPr lang="en-US" sz="1300" u="sng" dirty="0">
                <a:solidFill>
                  <a:schemeClr val="bg1"/>
                </a:solidFill>
                <a:hlinkClick r:id="rId3">
                  <a:extLst>
                    <a:ext uri="{A12FA001-AC4F-418D-AE19-62706E023703}">
                      <ahyp:hlinkClr xmlns:ahyp="http://schemas.microsoft.com/office/drawing/2018/hyperlinkcolor" val="tx"/>
                    </a:ext>
                  </a:extLst>
                </a:hlinkClick>
              </a:rPr>
              <a:t>https://www.psychologytoday.com/us/blog/wicked-deeds/201704/why-elite-white-collar-criminals-are-rarely-punished</a:t>
            </a:r>
            <a:r>
              <a:rPr lang="en-US" sz="1300" dirty="0">
                <a:solidFill>
                  <a:schemeClr val="bg1"/>
                </a:solidFill>
              </a:rPr>
              <a:t> </a:t>
            </a:r>
          </a:p>
          <a:p>
            <a:pPr>
              <a:spcBef>
                <a:spcPts val="200"/>
              </a:spcBef>
            </a:pPr>
            <a:r>
              <a:rPr lang="en-US" sz="1300" dirty="0" err="1">
                <a:solidFill>
                  <a:schemeClr val="bg1"/>
                </a:solidFill>
              </a:rPr>
              <a:t>Chohlas</a:t>
            </a:r>
            <a:r>
              <a:rPr lang="en-US" sz="1300" dirty="0">
                <a:solidFill>
                  <a:schemeClr val="bg1"/>
                </a:solidFill>
              </a:rPr>
              <a:t>-Wood, A., &amp; Levine, E. S. (2019). A Recommendation Engine to Aid in Identifying Crime Patterns. INFORMS Journal on Applied Analytics, 49(2), 154–166.  </a:t>
            </a:r>
            <a:r>
              <a:rPr lang="en-US" sz="1300" u="sng" dirty="0">
                <a:solidFill>
                  <a:schemeClr val="bg1"/>
                </a:solidFill>
                <a:hlinkClick r:id="rId4">
                  <a:extLst>
                    <a:ext uri="{A12FA001-AC4F-418D-AE19-62706E023703}">
                      <ahyp:hlinkClr xmlns:ahyp="http://schemas.microsoft.com/office/drawing/2018/hyperlinkcolor" val="tx"/>
                    </a:ext>
                  </a:extLst>
                </a:hlinkClick>
              </a:rPr>
              <a:t>https://doi-org.ezproxy.bellevue.edu/10.1287/inte.2019.0985</a:t>
            </a:r>
            <a:r>
              <a:rPr lang="en-US" sz="1300" dirty="0">
                <a:solidFill>
                  <a:schemeClr val="bg1"/>
                </a:solidFill>
              </a:rPr>
              <a:t> </a:t>
            </a:r>
          </a:p>
          <a:p>
            <a:pPr>
              <a:spcBef>
                <a:spcPts val="200"/>
              </a:spcBef>
            </a:pPr>
            <a:r>
              <a:rPr lang="en-US" sz="1300" dirty="0">
                <a:solidFill>
                  <a:schemeClr val="bg1"/>
                </a:solidFill>
              </a:rPr>
              <a:t>Howard, A., &amp; Borenstein, J. (2018). The Ugly Truth About Ourselves and Our Robot Creations: The Problem of Bias and Social Inequity. Science &amp; Engineering Ethics, 24(5), 1521–1536.  </a:t>
            </a:r>
            <a:r>
              <a:rPr lang="en-US" sz="1300" u="sng" dirty="0">
                <a:solidFill>
                  <a:schemeClr val="bg1"/>
                </a:solidFill>
                <a:hlinkClick r:id="rId5">
                  <a:extLst>
                    <a:ext uri="{A12FA001-AC4F-418D-AE19-62706E023703}">
                      <ahyp:hlinkClr xmlns:ahyp="http://schemas.microsoft.com/office/drawing/2018/hyperlinkcolor" val="tx"/>
                    </a:ext>
                  </a:extLst>
                </a:hlinkClick>
              </a:rPr>
              <a:t>https://doi-org.ezproxy.bellevue.edu/10.1007/s11948-017-9975-2</a:t>
            </a:r>
            <a:r>
              <a:rPr lang="en-US" sz="1300" dirty="0">
                <a:solidFill>
                  <a:schemeClr val="bg1"/>
                </a:solidFill>
              </a:rPr>
              <a:t> </a:t>
            </a:r>
          </a:p>
          <a:p>
            <a:pPr>
              <a:spcBef>
                <a:spcPts val="200"/>
              </a:spcBef>
            </a:pPr>
            <a:r>
              <a:rPr lang="en-US" sz="1300" dirty="0">
                <a:solidFill>
                  <a:schemeClr val="bg1"/>
                </a:solidFill>
              </a:rPr>
              <a:t>Lee, Y., </a:t>
            </a:r>
            <a:r>
              <a:rPr lang="en-US" sz="1300" dirty="0" err="1">
                <a:solidFill>
                  <a:schemeClr val="bg1"/>
                </a:solidFill>
              </a:rPr>
              <a:t>SooHyun</a:t>
            </a:r>
            <a:r>
              <a:rPr lang="en-US" sz="1300" dirty="0">
                <a:solidFill>
                  <a:schemeClr val="bg1"/>
                </a:solidFill>
              </a:rPr>
              <a:t>, O., &amp; Eck, J. E. (2020). A Theory-Driven Algorithm for Real-Time Crime Hot Spot Forecasting. Police Quarterly, 23(2), 174–201.  </a:t>
            </a:r>
            <a:r>
              <a:rPr lang="en-US" sz="1300" u="sng" dirty="0">
                <a:solidFill>
                  <a:schemeClr val="bg1"/>
                </a:solidFill>
                <a:hlinkClick r:id="rId6">
                  <a:extLst>
                    <a:ext uri="{A12FA001-AC4F-418D-AE19-62706E023703}">
                      <ahyp:hlinkClr xmlns:ahyp="http://schemas.microsoft.com/office/drawing/2018/hyperlinkcolor" val="tx"/>
                    </a:ext>
                  </a:extLst>
                </a:hlinkClick>
              </a:rPr>
              <a:t>https://doi.org/10.1177/1098611119887809</a:t>
            </a:r>
            <a:r>
              <a:rPr lang="en-US" sz="1300" dirty="0">
                <a:solidFill>
                  <a:schemeClr val="bg1"/>
                </a:solidFill>
              </a:rPr>
              <a:t> </a:t>
            </a:r>
          </a:p>
          <a:p>
            <a:pPr>
              <a:spcBef>
                <a:spcPts val="200"/>
              </a:spcBef>
            </a:pPr>
            <a:r>
              <a:rPr lang="en-US" sz="1300" dirty="0">
                <a:solidFill>
                  <a:schemeClr val="bg1"/>
                </a:solidFill>
              </a:rPr>
              <a:t>Spencer, K. B., Charbonneau, A. K., &amp; Glaser, J. (2016). Implicit Bias and Policing. Social &amp; Personality Psychology Compass, 10(1), 50–63.  </a:t>
            </a:r>
            <a:r>
              <a:rPr lang="en-US" sz="1300" u="sng" dirty="0">
                <a:solidFill>
                  <a:schemeClr val="bg1"/>
                </a:solidFill>
                <a:hlinkClick r:id="rId7">
                  <a:extLst>
                    <a:ext uri="{A12FA001-AC4F-418D-AE19-62706E023703}">
                      <ahyp:hlinkClr xmlns:ahyp="http://schemas.microsoft.com/office/drawing/2018/hyperlinkcolor" val="tx"/>
                    </a:ext>
                  </a:extLst>
                </a:hlinkClick>
              </a:rPr>
              <a:t>https://doi-org.ezproxy.bellevue.edu/10.1111/spc3.12210</a:t>
            </a:r>
            <a:r>
              <a:rPr lang="en-US" sz="1300" dirty="0">
                <a:solidFill>
                  <a:schemeClr val="bg1"/>
                </a:solidFill>
              </a:rPr>
              <a:t> </a:t>
            </a:r>
          </a:p>
          <a:p>
            <a:pPr>
              <a:spcBef>
                <a:spcPts val="200"/>
              </a:spcBef>
            </a:pPr>
            <a:r>
              <a:rPr lang="en-US" sz="1300" dirty="0">
                <a:solidFill>
                  <a:schemeClr val="bg1"/>
                </a:solidFill>
              </a:rPr>
              <a:t>Swan, S. L. (2020). Discriminatory Dualism. Georgia Law Review, 54(3), 868–925. </a:t>
            </a:r>
          </a:p>
          <a:p>
            <a:pPr>
              <a:spcBef>
                <a:spcPts val="200"/>
              </a:spcBef>
            </a:pPr>
            <a:r>
              <a:rPr lang="en-US" sz="1300" dirty="0">
                <a:solidFill>
                  <a:schemeClr val="bg1"/>
                </a:solidFill>
              </a:rPr>
              <a:t>White, M., &amp; Escobar, G. (2008). Making good cops in the twenty-first century: Emerging issues for the effective recruitment, selection and training of police in the United States and abroad. International Review of Law, Computers &amp; Technology, 22(1/2), 119–134.  https://doi-org.ezproxy.bellevue.edu/10.1080/13600860801925045 </a:t>
            </a:r>
          </a:p>
          <a:p>
            <a:pPr>
              <a:spcBef>
                <a:spcPts val="200"/>
              </a:spcBef>
            </a:pPr>
            <a:r>
              <a:rPr lang="en-US" sz="1300" dirty="0">
                <a:solidFill>
                  <a:schemeClr val="bg1"/>
                </a:solidFill>
              </a:rPr>
              <a:t>Wilson, D. (2020). Predictive Policing Management: A Brief History of Patrol Automation. New Formations, 98, 139–155.  </a:t>
            </a:r>
            <a:r>
              <a:rPr lang="en-US" sz="1300" u="sng" dirty="0">
                <a:solidFill>
                  <a:schemeClr val="bg1"/>
                </a:solidFill>
                <a:hlinkClick r:id="rId8">
                  <a:extLst>
                    <a:ext uri="{A12FA001-AC4F-418D-AE19-62706E023703}">
                      <ahyp:hlinkClr xmlns:ahyp="http://schemas.microsoft.com/office/drawing/2018/hyperlinkcolor" val="tx"/>
                    </a:ext>
                  </a:extLst>
                </a:hlinkClick>
              </a:rPr>
              <a:t>https://doi-org.ezproxy.bellevue.edu/10.3898/NEWF:98.09.2019</a:t>
            </a:r>
            <a:r>
              <a:rPr lang="en-US" sz="1300" dirty="0">
                <a:solidFill>
                  <a:schemeClr val="bg1"/>
                </a:solidFill>
              </a:rPr>
              <a:t> </a:t>
            </a:r>
          </a:p>
        </p:txBody>
      </p:sp>
      <p:sp>
        <p:nvSpPr>
          <p:cNvPr id="5" name="Subtitle 2">
            <a:extLst>
              <a:ext uri="{FF2B5EF4-FFF2-40B4-BE49-F238E27FC236}">
                <a16:creationId xmlns:a16="http://schemas.microsoft.com/office/drawing/2014/main" id="{74980AD6-F84A-4C22-94DA-DFE5DEA0AE0E}"/>
              </a:ext>
            </a:extLst>
          </p:cNvPr>
          <p:cNvSpPr txBox="1">
            <a:spLocks/>
          </p:cNvSpPr>
          <p:nvPr/>
        </p:nvSpPr>
        <p:spPr>
          <a:xfrm>
            <a:off x="539926" y="384798"/>
            <a:ext cx="5110248" cy="807572"/>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45720" tIns="45720" rIns="4572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sz="700">
                <a:solidFill>
                  <a:schemeClr val="bg1"/>
                </a:solidFill>
                <a:latin typeface="Arial Black"/>
              </a:rPr>
              <a:t>Introduction:</a:t>
            </a:r>
          </a:p>
          <a:p>
            <a:pPr>
              <a:lnSpc>
                <a:spcPct val="100000"/>
              </a:lnSpc>
              <a:spcBef>
                <a:spcPts val="600"/>
              </a:spcBef>
            </a:pPr>
            <a:r>
              <a:rPr lang="en-US" sz="700">
                <a:solidFill>
                  <a:schemeClr val="bg1"/>
                </a:solidFill>
                <a:latin typeface="Arial Black"/>
              </a:rPr>
              <a:t>Predictive policing methods are used throughout the US to try and predict and stop crime. With the use of predictive algorithms, police can find potential crime "hot spots" and dispatch officers appropriately. The use of such methods however have shown an ingrown biased towards lower income areas and encode racial profiling.</a:t>
            </a:r>
          </a:p>
        </p:txBody>
      </p:sp>
      <p:sp>
        <p:nvSpPr>
          <p:cNvPr id="6" name="Subtitle 2">
            <a:extLst>
              <a:ext uri="{FF2B5EF4-FFF2-40B4-BE49-F238E27FC236}">
                <a16:creationId xmlns:a16="http://schemas.microsoft.com/office/drawing/2014/main" id="{9EC96A8A-8EBA-49D0-BF49-294256FBD0F7}"/>
              </a:ext>
            </a:extLst>
          </p:cNvPr>
          <p:cNvSpPr txBox="1">
            <a:spLocks/>
          </p:cNvSpPr>
          <p:nvPr/>
        </p:nvSpPr>
        <p:spPr>
          <a:xfrm>
            <a:off x="5650175" y="384800"/>
            <a:ext cx="6444731" cy="80757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45720" tIns="45720" rIns="4572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sz="700">
                <a:solidFill>
                  <a:schemeClr val="bg1"/>
                </a:solidFill>
                <a:latin typeface="Arial Black" panose="020B0A04020102020204" pitchFamily="34" charset="0"/>
              </a:rPr>
              <a:t>Why is this data Science?</a:t>
            </a:r>
          </a:p>
          <a:p>
            <a:pPr>
              <a:spcBef>
                <a:spcPts val="500"/>
              </a:spcBef>
            </a:pPr>
            <a:r>
              <a:rPr lang="en-US" sz="600">
                <a:solidFill>
                  <a:schemeClr val="bg1"/>
                </a:solidFill>
                <a:latin typeface="Arial Black" panose="020B0A04020102020204" pitchFamily="34" charset="0"/>
              </a:rPr>
              <a:t>Police Agencies across the US and UK use predictive algorithms such as </a:t>
            </a:r>
            <a:r>
              <a:rPr lang="en-US" sz="600" err="1">
                <a:solidFill>
                  <a:schemeClr val="bg1"/>
                </a:solidFill>
                <a:latin typeface="Arial Black" panose="020B0A04020102020204" pitchFamily="34" charset="0"/>
              </a:rPr>
              <a:t>Predpol</a:t>
            </a:r>
            <a:r>
              <a:rPr lang="en-US" sz="600">
                <a:solidFill>
                  <a:schemeClr val="bg1"/>
                </a:solidFill>
                <a:latin typeface="Arial Black" panose="020B0A04020102020204" pitchFamily="34" charset="0"/>
              </a:rPr>
              <a:t> which use internal data collected from previous crime reports to predict where new crimes are likely to occur. There have been other instances where predictive data have been used to find out people who are more likely to commit crimes or who may be prone to violent or gun-related crimes. Data has also been analyzed by our group to show that when racial-based killings occur, policing in that area is reduced which may be a cause of continued racial biased. </a:t>
            </a:r>
          </a:p>
        </p:txBody>
      </p:sp>
      <p:sp>
        <p:nvSpPr>
          <p:cNvPr id="8" name="Subtitle 2">
            <a:extLst>
              <a:ext uri="{FF2B5EF4-FFF2-40B4-BE49-F238E27FC236}">
                <a16:creationId xmlns:a16="http://schemas.microsoft.com/office/drawing/2014/main" id="{B01CC2EF-1694-4D39-9852-28776272E887}"/>
              </a:ext>
            </a:extLst>
          </p:cNvPr>
          <p:cNvSpPr txBox="1">
            <a:spLocks/>
          </p:cNvSpPr>
          <p:nvPr/>
        </p:nvSpPr>
        <p:spPr>
          <a:xfrm>
            <a:off x="511171" y="5654198"/>
            <a:ext cx="4386667" cy="113848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45720" tIns="45720" rIns="4572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600">
                <a:solidFill>
                  <a:schemeClr val="bg1"/>
                </a:solidFill>
                <a:latin typeface="Arial Black" panose="020B0A04020102020204" pitchFamily="34" charset="0"/>
              </a:rPr>
              <a:t>Conclusions:</a:t>
            </a:r>
          </a:p>
          <a:p>
            <a:pPr>
              <a:spcBef>
                <a:spcPts val="500"/>
              </a:spcBef>
            </a:pPr>
            <a:r>
              <a:rPr lang="en-US" sz="600">
                <a:solidFill>
                  <a:schemeClr val="bg1"/>
                </a:solidFill>
                <a:latin typeface="Arial Black"/>
              </a:rPr>
              <a:t>IN using past data to mold these predictive methods, police systems are inherently ingesting biased into an already unjust system. They end up becoming a self-fulfilling prophecy that results in further condemning of minorities and those in poverty-stricken areas. With more transparency to the public, interdisciplinary teams, less biased data, and fair and accurate data analysis, criminal justice systems can begin to have a more tolerant and helpful tool for aiding in the minimalization of crime in the US.  BY analyzing past data we can also uncover more failed policing methods that incur racial biases.</a:t>
            </a:r>
            <a:endParaRPr lang="en-US" sz="600">
              <a:solidFill>
                <a:schemeClr val="bg1"/>
              </a:solidFill>
              <a:latin typeface="Arial Black" panose="020B0A04020102020204" pitchFamily="34" charset="0"/>
            </a:endParaRPr>
          </a:p>
        </p:txBody>
      </p:sp>
      <p:sp>
        <p:nvSpPr>
          <p:cNvPr id="9" name="Subtitle 2">
            <a:extLst>
              <a:ext uri="{FF2B5EF4-FFF2-40B4-BE49-F238E27FC236}">
                <a16:creationId xmlns:a16="http://schemas.microsoft.com/office/drawing/2014/main" id="{EDC819ED-ACF8-4D84-A319-D648A9B2CB24}"/>
              </a:ext>
            </a:extLst>
          </p:cNvPr>
          <p:cNvSpPr txBox="1">
            <a:spLocks/>
          </p:cNvSpPr>
          <p:nvPr/>
        </p:nvSpPr>
        <p:spPr>
          <a:xfrm>
            <a:off x="4955481" y="5654198"/>
            <a:ext cx="3617686" cy="1096422"/>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45720" tIns="45720" rIns="45720" bIns="45720" rtlCol="0" anchor="t">
            <a:normAutofit fontScale="5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1200">
                <a:solidFill>
                  <a:schemeClr val="bg1"/>
                </a:solidFill>
                <a:latin typeface="Arial Black"/>
              </a:rPr>
              <a:t>Acknowledgements:</a:t>
            </a:r>
          </a:p>
          <a:p>
            <a:r>
              <a:rPr lang="en-US" sz="1200">
                <a:solidFill>
                  <a:schemeClr val="bg1"/>
                </a:solidFill>
                <a:latin typeface="Arial Black"/>
              </a:rPr>
              <a:t>We would like to thank those who are advocating for change in the criminal system to have predictive policing methods become fair and unbiased towards specific groups. We thank those working towards building a fair and just system in hopes to keep communities safe and reduce crime as well as not using additional unnecessary funding.</a:t>
            </a:r>
            <a:endParaRPr lang="en-US" sz="120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E9411B75-4E1C-4B23-A069-810E7E7B4BDB}"/>
              </a:ext>
            </a:extLst>
          </p:cNvPr>
          <p:cNvSpPr txBox="1"/>
          <p:nvPr/>
        </p:nvSpPr>
        <p:spPr>
          <a:xfrm>
            <a:off x="4895235" y="3326133"/>
            <a:ext cx="3190440" cy="805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Which one is the criminal?</a:t>
            </a:r>
          </a:p>
          <a:p>
            <a:pPr algn="ctr">
              <a:lnSpc>
                <a:spcPct val="200000"/>
              </a:lnSpc>
            </a:pPr>
            <a:r>
              <a:rPr lang="en-US" sz="600" cap="all">
                <a:solidFill>
                  <a:schemeClr val="bg1"/>
                </a:solidFill>
                <a:latin typeface="Arial Black"/>
              </a:rPr>
              <a:t>Harrisburg University, researchers claimed to "predict if someone is a criminal based solely on a picture of their face", with " 80 percent accuracy and with no racial bias.[4]</a:t>
            </a:r>
          </a:p>
        </p:txBody>
      </p:sp>
      <p:sp>
        <p:nvSpPr>
          <p:cNvPr id="10" name="TextBox 9">
            <a:extLst>
              <a:ext uri="{FF2B5EF4-FFF2-40B4-BE49-F238E27FC236}">
                <a16:creationId xmlns:a16="http://schemas.microsoft.com/office/drawing/2014/main" id="{7D10E4DC-F0E7-45C0-88EE-63A5A21F6C5D}"/>
              </a:ext>
            </a:extLst>
          </p:cNvPr>
          <p:cNvSpPr txBox="1"/>
          <p:nvPr/>
        </p:nvSpPr>
        <p:spPr>
          <a:xfrm>
            <a:off x="511170" y="3389490"/>
            <a:ext cx="327217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Predictive Policing with Social Media</a:t>
            </a:r>
          </a:p>
        </p:txBody>
      </p:sp>
      <p:pic>
        <p:nvPicPr>
          <p:cNvPr id="11" name="Picture 11" descr="A person posing for the camera&#10;&#10;Description automatically generated">
            <a:extLst>
              <a:ext uri="{FF2B5EF4-FFF2-40B4-BE49-F238E27FC236}">
                <a16:creationId xmlns:a16="http://schemas.microsoft.com/office/drawing/2014/main" id="{33A12B09-A702-4B40-B369-C28E3EFC0244}"/>
              </a:ext>
            </a:extLst>
          </p:cNvPr>
          <p:cNvPicPr>
            <a:picLocks noChangeAspect="1"/>
          </p:cNvPicPr>
          <p:nvPr/>
        </p:nvPicPr>
        <p:blipFill>
          <a:blip r:embed="rId9"/>
          <a:stretch>
            <a:fillRect/>
          </a:stretch>
        </p:blipFill>
        <p:spPr>
          <a:xfrm>
            <a:off x="4720949" y="4189570"/>
            <a:ext cx="1281378" cy="1277590"/>
          </a:xfrm>
          <a:prstGeom prst="rect">
            <a:avLst/>
          </a:prstGeom>
        </p:spPr>
      </p:pic>
      <p:pic>
        <p:nvPicPr>
          <p:cNvPr id="12" name="Picture 12" descr="A person wearing a suit and tie smiling at the camera&#10;&#10;Description automatically generated">
            <a:extLst>
              <a:ext uri="{FF2B5EF4-FFF2-40B4-BE49-F238E27FC236}">
                <a16:creationId xmlns:a16="http://schemas.microsoft.com/office/drawing/2014/main" id="{A88C8DDD-49A0-448D-8F14-B672B4EE9255}"/>
              </a:ext>
            </a:extLst>
          </p:cNvPr>
          <p:cNvPicPr>
            <a:picLocks noChangeAspect="1"/>
          </p:cNvPicPr>
          <p:nvPr/>
        </p:nvPicPr>
        <p:blipFill>
          <a:blip r:embed="rId10"/>
          <a:stretch>
            <a:fillRect/>
          </a:stretch>
        </p:blipFill>
        <p:spPr>
          <a:xfrm>
            <a:off x="5997241" y="4189570"/>
            <a:ext cx="1135616" cy="1274318"/>
          </a:xfrm>
          <a:prstGeom prst="rect">
            <a:avLst/>
          </a:prstGeom>
        </p:spPr>
      </p:pic>
      <p:pic>
        <p:nvPicPr>
          <p:cNvPr id="13" name="Picture 13" descr="A close up of a person&#10;&#10;Description automatically generated">
            <a:extLst>
              <a:ext uri="{FF2B5EF4-FFF2-40B4-BE49-F238E27FC236}">
                <a16:creationId xmlns:a16="http://schemas.microsoft.com/office/drawing/2014/main" id="{24B95525-7CE0-4829-B589-7A759F5221AC}"/>
              </a:ext>
            </a:extLst>
          </p:cNvPr>
          <p:cNvPicPr>
            <a:picLocks noChangeAspect="1"/>
          </p:cNvPicPr>
          <p:nvPr/>
        </p:nvPicPr>
        <p:blipFill>
          <a:blip r:embed="rId11"/>
          <a:stretch>
            <a:fillRect/>
          </a:stretch>
        </p:blipFill>
        <p:spPr>
          <a:xfrm>
            <a:off x="7044807" y="4186298"/>
            <a:ext cx="1369872" cy="1274726"/>
          </a:xfrm>
          <a:prstGeom prst="rect">
            <a:avLst/>
          </a:prstGeom>
        </p:spPr>
      </p:pic>
      <p:pic>
        <p:nvPicPr>
          <p:cNvPr id="15" name="Picture 15" descr="A close up of text on a white background&#10;&#10;Description automatically generated">
            <a:extLst>
              <a:ext uri="{FF2B5EF4-FFF2-40B4-BE49-F238E27FC236}">
                <a16:creationId xmlns:a16="http://schemas.microsoft.com/office/drawing/2014/main" id="{E4D29C69-E618-4994-9DC9-513DD8579E31}"/>
              </a:ext>
            </a:extLst>
          </p:cNvPr>
          <p:cNvPicPr>
            <a:picLocks noChangeAspect="1"/>
          </p:cNvPicPr>
          <p:nvPr/>
        </p:nvPicPr>
        <p:blipFill>
          <a:blip r:embed="rId12"/>
          <a:stretch>
            <a:fillRect/>
          </a:stretch>
        </p:blipFill>
        <p:spPr>
          <a:xfrm>
            <a:off x="539925" y="3654085"/>
            <a:ext cx="4027178" cy="1783617"/>
          </a:xfrm>
          <a:prstGeom prst="rect">
            <a:avLst/>
          </a:prstGeom>
        </p:spPr>
      </p:pic>
      <p:pic>
        <p:nvPicPr>
          <p:cNvPr id="1026" name="Picture 2">
            <a:extLst>
              <a:ext uri="{FF2B5EF4-FFF2-40B4-BE49-F238E27FC236}">
                <a16:creationId xmlns:a16="http://schemas.microsoft.com/office/drawing/2014/main" id="{72C8A464-EE5E-4059-99E2-50F41D03271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72" t="11282" r="309" b="513"/>
          <a:stretch/>
        </p:blipFill>
        <p:spPr bwMode="auto">
          <a:xfrm>
            <a:off x="511170" y="1463223"/>
            <a:ext cx="6364642" cy="1804554"/>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1EA95C27-524F-4961-87EB-A96B1FA08EBD}"/>
              </a:ext>
            </a:extLst>
          </p:cNvPr>
          <p:cNvSpPr txBox="1">
            <a:spLocks/>
          </p:cNvSpPr>
          <p:nvPr/>
        </p:nvSpPr>
        <p:spPr>
          <a:xfrm>
            <a:off x="6916260" y="1463223"/>
            <a:ext cx="3924565" cy="180455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45720" tIns="45720" rIns="4572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sz="700" dirty="0">
                <a:solidFill>
                  <a:schemeClr val="bg1"/>
                </a:solidFill>
                <a:latin typeface="Arial Black"/>
              </a:rPr>
              <a:t>EACH DATE REPRESENTS A racially-motivated police killing IN CITIES ACROSS THE US FROM PREDPOL AND OVERPOLICING. THE THREE YEARS FOLLOWING THESE EVENTS under-policing OCCURS. This allows racial biases to fester.</a:t>
            </a:r>
          </a:p>
          <a:p>
            <a:pPr>
              <a:lnSpc>
                <a:spcPct val="100000"/>
              </a:lnSpc>
              <a:spcBef>
                <a:spcPts val="600"/>
              </a:spcBef>
            </a:pPr>
            <a:endParaRPr lang="en-US" sz="700" dirty="0">
              <a:solidFill>
                <a:schemeClr val="bg1"/>
              </a:solidFill>
              <a:latin typeface="Arial Black"/>
            </a:endParaRPr>
          </a:p>
          <a:p>
            <a:pPr>
              <a:lnSpc>
                <a:spcPct val="100000"/>
              </a:lnSpc>
              <a:spcBef>
                <a:spcPts val="600"/>
              </a:spcBef>
            </a:pPr>
            <a:r>
              <a:rPr lang="en-US" sz="700" dirty="0">
                <a:solidFill>
                  <a:schemeClr val="tx1"/>
                </a:solidFill>
                <a:latin typeface="Arial Black"/>
              </a:rPr>
              <a:t>These two percentages are ratios of solved homicide cases per year to total reported homicides, thus the smaller the percentage the less the number of solved homicide cases.</a:t>
            </a:r>
            <a:endParaRPr lang="en-US" sz="700" dirty="0">
              <a:solidFill>
                <a:schemeClr val="bg1"/>
              </a:solidFill>
              <a:latin typeface="Arial Black"/>
            </a:endParaRPr>
          </a:p>
          <a:p>
            <a:pPr>
              <a:lnSpc>
                <a:spcPct val="100000"/>
              </a:lnSpc>
              <a:spcBef>
                <a:spcPts val="600"/>
              </a:spcBef>
            </a:pPr>
            <a:endParaRPr lang="en-US" sz="700" dirty="0">
              <a:solidFill>
                <a:schemeClr val="bg1"/>
              </a:solidFill>
              <a:latin typeface="Arial Black"/>
            </a:endParaRPr>
          </a:p>
          <a:p>
            <a:pPr>
              <a:lnSpc>
                <a:spcPct val="100000"/>
              </a:lnSpc>
              <a:spcBef>
                <a:spcPts val="600"/>
              </a:spcBef>
            </a:pPr>
            <a:r>
              <a:rPr lang="en-US" sz="700" dirty="0">
                <a:solidFill>
                  <a:schemeClr val="bg1"/>
                </a:solidFill>
                <a:latin typeface="Arial Black"/>
              </a:rPr>
              <a:t>BUT AFTER INFAMOUS </a:t>
            </a:r>
            <a:r>
              <a:rPr lang="en-US" sz="700" dirty="0" err="1">
                <a:solidFill>
                  <a:schemeClr val="bg1"/>
                </a:solidFill>
                <a:latin typeface="Arial Black"/>
              </a:rPr>
              <a:t>blm</a:t>
            </a:r>
            <a:r>
              <a:rPr lang="en-US" sz="700" dirty="0">
                <a:solidFill>
                  <a:schemeClr val="bg1"/>
                </a:solidFill>
                <a:latin typeface="Arial Black"/>
              </a:rPr>
              <a:t> EVENTS LIKE THE SLAYINGS OF MICHAEL BROWN, ANTONIO MARTIN, AND SANDRA BLAND, THESE INCIDENTS OF UNDERPOLICING FOLLOWING A RACIAL KILLING ARE IMPROVING.</a:t>
            </a:r>
          </a:p>
        </p:txBody>
      </p:sp>
      <p:sp>
        <p:nvSpPr>
          <p:cNvPr id="18" name="TextBox 17">
            <a:extLst>
              <a:ext uri="{FF2B5EF4-FFF2-40B4-BE49-F238E27FC236}">
                <a16:creationId xmlns:a16="http://schemas.microsoft.com/office/drawing/2014/main" id="{8E08BBC1-CA79-435E-91F3-C5F98A5F7F6F}"/>
              </a:ext>
            </a:extLst>
          </p:cNvPr>
          <p:cNvSpPr txBox="1"/>
          <p:nvPr/>
        </p:nvSpPr>
        <p:spPr>
          <a:xfrm>
            <a:off x="2217259" y="1192370"/>
            <a:ext cx="44700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t>Black Lives Matter and Predictive Policing</a:t>
            </a:r>
          </a:p>
        </p:txBody>
      </p:sp>
      <p:sp>
        <p:nvSpPr>
          <p:cNvPr id="19" name="Subtitle 2">
            <a:extLst>
              <a:ext uri="{FF2B5EF4-FFF2-40B4-BE49-F238E27FC236}">
                <a16:creationId xmlns:a16="http://schemas.microsoft.com/office/drawing/2014/main" id="{A183E921-EDF6-4F18-AE39-51F25C5CC877}"/>
              </a:ext>
            </a:extLst>
          </p:cNvPr>
          <p:cNvSpPr txBox="1">
            <a:spLocks/>
          </p:cNvSpPr>
          <p:nvPr/>
        </p:nvSpPr>
        <p:spPr>
          <a:xfrm>
            <a:off x="9463384" y="40417"/>
            <a:ext cx="2631522" cy="29021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lIns="45720" tIns="45720" rIns="4572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sz="700">
                <a:solidFill>
                  <a:schemeClr val="bg1"/>
                </a:solidFill>
                <a:latin typeface="Arial Black"/>
              </a:rPr>
              <a:t>DSC 500 Group 3: Harold Anderson, Kiana Gonzalez-Rodholm, and Joseph Ruiz</a:t>
            </a:r>
          </a:p>
        </p:txBody>
      </p:sp>
    </p:spTree>
    <p:extLst>
      <p:ext uri="{BB962C8B-B14F-4D97-AF65-F5344CB8AC3E}">
        <p14:creationId xmlns:p14="http://schemas.microsoft.com/office/powerpoint/2010/main" val="81993306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16FCEB1786C64CA57AD96B45ED98DD" ma:contentTypeVersion="2" ma:contentTypeDescription="Create a new document." ma:contentTypeScope="" ma:versionID="87da53d497e4f6bc068ea0ac361ad7d3">
  <xsd:schema xmlns:xsd="http://www.w3.org/2001/XMLSchema" xmlns:xs="http://www.w3.org/2001/XMLSchema" xmlns:p="http://schemas.microsoft.com/office/2006/metadata/properties" xmlns:ns2="fc6cbd26-86fd-4bd3-adaf-ca6d09ccf255" targetNamespace="http://schemas.microsoft.com/office/2006/metadata/properties" ma:root="true" ma:fieldsID="7d4b8fda348b15f23ae6905c4be68fd2" ns2:_="">
    <xsd:import namespace="fc6cbd26-86fd-4bd3-adaf-ca6d09ccf25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cbd26-86fd-4bd3-adaf-ca6d09ccf2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B51395-BCA4-4F4E-A017-8869A99789B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0A3738-4C81-4204-A1F6-E6402DC104D4}">
  <ds:schemaRefs>
    <ds:schemaRef ds:uri="http://schemas.microsoft.com/sharepoint/v3/contenttype/forms"/>
  </ds:schemaRefs>
</ds:datastoreItem>
</file>

<file path=customXml/itemProps3.xml><?xml version="1.0" encoding="utf-8"?>
<ds:datastoreItem xmlns:ds="http://schemas.openxmlformats.org/officeDocument/2006/customXml" ds:itemID="{91976217-CFF1-4EEB-9831-796228997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6cbd26-86fd-4bd3-adaf-ca6d09ccf2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18</TotalTime>
  <Words>1261</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Century Schoolbook</vt:lpstr>
      <vt:lpstr>Wingdings 2</vt:lpstr>
      <vt:lpstr>View</vt:lpstr>
      <vt:lpstr>Implicit Biased in Predictive Policing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Implicit Biased in Predictive Policing?</dc:title>
  <dc:creator>Kiana Rodholm</dc:creator>
  <cp:lastModifiedBy>Harold Anderson</cp:lastModifiedBy>
  <cp:revision>26</cp:revision>
  <dcterms:created xsi:type="dcterms:W3CDTF">2020-06-28T18:28:30Z</dcterms:created>
  <dcterms:modified xsi:type="dcterms:W3CDTF">2020-07-27T00:43:58Z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0x0101005916FCEB1786C64CA57AD96B45ED98DD</vt:lpwstr>
  </property>
</Properties>
</file>