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5" r:id="rId14"/>
    <p:sldId id="274" r:id="rId15"/>
    <p:sldId id="276" r:id="rId16"/>
    <p:sldId id="270" r:id="rId17"/>
    <p:sldId id="27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189CBC-9CBC-01C1-2164-2FABE82A3A40}" name="Harsh Sarkar" initials="HS" userId="Harsh Sarka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4D30-003A-3CE2-6041-4E6FB5369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90E37-3FC9-18E2-FCF4-4535441F6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07FDB-85D5-FE54-18EA-8E1855C8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36A3-0561-1B1F-AB84-CEA30BA9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E2D8-8EF0-D3C3-7B31-A9F4B4A3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8A75-82A8-B514-ADB2-2959DE39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DF26E-339E-F368-2AC3-7CB709A92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D7D83-5CAE-64A4-5008-2B3CCEAB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FA2F8-7A31-DA43-008E-10824BDA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9EA3-4D60-2860-2FE8-17676C7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99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BD6D1-AC26-80D8-CDB4-4E1AADE62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8B6E4-3715-4F61-FC65-C38982692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18568-3A24-2848-70CE-4A52B23B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4ADE2-01DB-4018-A18C-4DB58612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3059-98B8-EF26-681F-2389D8C7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D0CF-48FC-AD84-46FE-695EE3E3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5866-194F-6968-4F94-AA906724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C457-CF8F-F4E1-00D1-96BB918F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3A4B-3AA9-A1C0-77B6-8B0378BE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485B5-ABDA-4C56-9DF4-B9B27042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24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504E-805C-5D2A-DC9A-4815C098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C6F9-D819-945E-62D8-9BEA767C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AD35B-ACED-70DA-E3A1-ED5229EB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663C3-492C-7AD9-B176-823E53BF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57F3-0406-073C-E2F7-885D14BC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5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72AE-D00E-104F-8080-B32D0CF6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7FAD-0866-AA04-4414-544B60B03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35050-44D4-72BC-9A30-54945AF59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C7CF1-95C0-A7DA-378B-E9FAF89C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0B93B-382B-FCC6-6C19-32DE6E79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E8333-1CE5-5106-4AF8-ED69284A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01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1A9C-445C-3EA6-11D3-22A618EF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424DB-809C-6812-EFC3-E57771F1C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8CAE3-3C84-B24E-BF62-21912DD7E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9E82B-7947-B457-CEAB-3CA872EF1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F6F49-E8BA-E6C7-C1C7-B74A906ED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0AB31-5953-55B4-5727-26FBCF2D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152FC-7B01-1207-4D1A-BB9998BA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B1BEB-438E-D766-049D-46C28CB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5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58DE-5DF8-EE34-6F74-F147C211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28486-F8E6-4EF1-9A12-601E79C4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8BB7F-8A9A-A039-2F5C-5D2427AB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ED426-4AD6-11E4-68EF-370D2CF2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33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08762-F63C-E269-12BD-39C1C41C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087DA-A2E2-F6C4-95BE-C45A2A95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B5607-DF64-47FE-E468-E6829328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88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C290-A7EF-46A8-7546-8D77C0AA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ADB5-2C5D-294F-C9E1-BD6D40C92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9184B-D920-5702-378B-DB6944186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84ED4-75C5-DFAC-AD6B-AF25E823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3F1AA-A3BB-F2A9-FA24-520FED5C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D0CB4-27D2-25C1-50A3-BDEB0F02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45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956F-7109-6FCF-B870-F8173415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2E480-551A-EE6D-B6BC-EA5A63975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E3B60-4E55-FC8E-D40D-16AD4882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2140A-06A3-E543-547E-44AB343F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105C-7BC8-591E-C435-AF099B52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36CF9-DD11-CB75-9540-67525223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6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26D77-3CE0-4774-2849-F4049F99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1B57F-24A9-8951-0590-494449258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01E4F-349F-D06B-01CF-18EF30E17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952D-58BF-4557-ACCB-77351F74363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1D1F8-B5D9-FEBB-B2D8-2C99BCB8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93A9-9785-283D-1021-4AF7B025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56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function" TargetMode="External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F332-FD07-777E-D9CC-8A7B4FB06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416AA-F49D-B314-CDF5-DD23F5C19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50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0D9A-C355-8849-E40A-9D57BC7A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– BSD checksum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62FC-2931-F6FD-4D2F-97A23000D0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In BSD checksum, the hash is circular shifted. In the usual shifting, data is lost, but circular shifting preserves it.</a:t>
            </a:r>
          </a:p>
          <a:p>
            <a:r>
              <a:rPr lang="en-IN" dirty="0"/>
              <a:t>Then the key is added and then the hash is masked ensuring no overflow occurs.</a:t>
            </a:r>
          </a:p>
          <a:p>
            <a:r>
              <a:rPr lang="en-IN" dirty="0"/>
              <a:t>In the case of string, each character is added.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0EAC8-A19C-9729-A894-A959AA08E1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US" sz="24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bsd_checksum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while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(*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(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&gt;&gt; </a:t>
            </a:r>
            <a:r>
              <a:rPr lang="en-US" sz="24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|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((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&amp; </a:t>
            </a:r>
            <a:r>
              <a:rPr lang="en-US" sz="24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15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+= *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&amp;= </a:t>
            </a:r>
            <a:r>
              <a:rPr lang="en-US" sz="24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0xffff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50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92BD-6006-1ADD-FA7C-1C159767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E435-049F-7862-2E6A-2A528359E8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hash function may return the same hash for different keys. This is called collision.</a:t>
            </a:r>
          </a:p>
          <a:p>
            <a:r>
              <a:rPr lang="en-IN" dirty="0"/>
              <a:t>If two keys have the same hash, only one key-value pair can be stored at the hash index.</a:t>
            </a:r>
          </a:p>
          <a:p>
            <a:r>
              <a:rPr lang="en-IN" dirty="0"/>
              <a:t>The other pair needs to be stored at another memory location. This is called collision resolution.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7D858-AC23-E19F-98FE-ED1EFCD18F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3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84C3-BD0E-2E1B-7C65-352541A2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Collision resolution – Separate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1823-0490-1278-0EF4-EB6492E52C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In this method, each element is a linked list of key-value pairs.</a:t>
            </a:r>
          </a:p>
          <a:p>
            <a:r>
              <a:rPr lang="en-IN" dirty="0"/>
              <a:t>If two keys have the same hash, both key-value pairs will be the member of the linked list in the hash index.</a:t>
            </a:r>
          </a:p>
          <a:p>
            <a:r>
              <a:rPr lang="en-IN" dirty="0"/>
              <a:t>It is to be noted that extra memory is allocated in linked lists even if the hash table has empty buckets.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8FF6F-30D8-DD98-8128-BA0D2D4083F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872010"/>
            <a:ext cx="5181600" cy="225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8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A1C5-BA11-B1B3-9A56-D03580D0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Collision resolution – Separate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DE91-2770-E935-4BCB-6514CE52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4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bool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hash_insert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node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(!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])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 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insert_node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],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C8E58-FFEC-1542-9DB9-63F7B837E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5347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== </a:t>
            </a:r>
            <a:r>
              <a:rPr lang="en-IN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55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DF3F-F58B-C081-75CF-0CADB2C9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 – Linear probing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4EEA-347F-6362-60D8-A29FC22C3C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method, if the hash of a key-value pair is already occupied, a linear search is performed and the pair is stored in the next empty bucket. </a:t>
            </a:r>
          </a:p>
          <a:p>
            <a:r>
              <a:rPr lang="en-US" dirty="0"/>
              <a:t>Hash tables are not completely filled so that there are more empty buckets to be found.</a:t>
            </a:r>
          </a:p>
          <a:p>
            <a:r>
              <a:rPr lang="en-US" dirty="0"/>
              <a:t>Load factor is the ratio of the number of occupied spaces and total number of buckets.</a:t>
            </a:r>
          </a:p>
          <a:p>
            <a:endParaRPr lang="en-IN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9C1D0794-E564-9508-31AF-D75B22C801B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317547"/>
            <a:ext cx="5181598" cy="336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98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87D1-6D36-424E-3A3A-4E5C6069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Collision resolution – Linear probing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AC047-7B78-38EA-9054-1F04A2F12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3"/>
            <a:ext cx="5181600" cy="4667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&amp;&amp; 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795E26"/>
                </a:solidFill>
                <a:latin typeface="Cascadia Mono" panose="020B0609020000020004" pitchFamily="49" charset="0"/>
              </a:rPr>
              <a:t>strcmp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]-&gt;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IN" sz="1800" dirty="0">
                <a:solidFill>
                  <a:srgbClr val="098658"/>
                </a:solidFill>
                <a:latin typeface="Cascadia Mono" panose="020B0609020000020004" pitchFamily="49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else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    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movie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    ++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length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   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IN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D481D3-6388-0A16-51B7-CC51B0C33863}"/>
              </a:ext>
            </a:extLst>
          </p:cNvPr>
          <p:cNvSpPr txBox="1">
            <a:spLocks/>
          </p:cNvSpPr>
          <p:nvPr/>
        </p:nvSpPr>
        <p:spPr>
          <a:xfrm>
            <a:off x="838199" y="1825623"/>
            <a:ext cx="5181600" cy="466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795E26"/>
                </a:solidFill>
                <a:latin typeface="Cascadia Mono" panose="020B0609020000020004" pitchFamily="49" charset="0"/>
              </a:rPr>
              <a:t>hash_insert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267F99"/>
                </a:solidFill>
                <a:latin typeface="Cascadia Mono" panose="020B0609020000020004" pitchFamily="49" charset="0"/>
              </a:rPr>
              <a:t>HashTable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267F99"/>
                </a:solidFill>
                <a:latin typeface="Cascadia Mono" panose="020B0609020000020004" pitchFamily="49" charset="0"/>
              </a:rPr>
              <a:t>Movie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movie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length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LOAD_FACTOR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TABLE_SIZE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IN" sz="1800" dirty="0" err="1">
                <a:solidFill>
                  <a:srgbClr val="267F99"/>
                </a:solidFill>
                <a:latin typeface="Cascadia Mono" panose="020B0609020000020004" pitchFamily="49" charset="0"/>
              </a:rPr>
              <a:t>uint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hash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 err="1">
                <a:solidFill>
                  <a:srgbClr val="795E26"/>
                </a:solidFill>
                <a:latin typeface="Cascadia Mono" panose="020B0609020000020004" pitchFamily="49" charset="0"/>
              </a:rPr>
              <a:t>hash_function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IN" sz="1800" dirty="0">
                <a:solidFill>
                  <a:srgbClr val="267F99"/>
                </a:solidFill>
                <a:latin typeface="Cascadia Mono" panose="020B0609020000020004" pitchFamily="49" charset="0"/>
              </a:rPr>
              <a:t>Movie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**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</a:t>
            </a:r>
            <a:r>
              <a:rPr lang="en-IN" sz="1800" dirty="0">
                <a:solidFill>
                  <a:srgbClr val="AF00DB"/>
                </a:solidFill>
                <a:latin typeface="Cascadia Mono" panose="020B0609020000020004" pitchFamily="49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98658"/>
                </a:solidFill>
                <a:latin typeface="Cascadia Mono" panose="020B0609020000020004" pitchFamily="49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TABLE_SIZE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       </a:t>
            </a:r>
            <a:r>
              <a:rPr lang="en-IN" sz="1800" dirty="0">
                <a:solidFill>
                  <a:srgbClr val="001080"/>
                </a:solidFill>
                <a:latin typeface="Cascadia Mono" panose="020B0609020000020004" pitchFamily="49" charset="0"/>
              </a:rPr>
              <a:t> index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hash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+</a:t>
            </a:r>
            <a:r>
              <a:rPr lang="en-IN" sz="1800" dirty="0" err="1">
                <a:solidFill>
                  <a:srgbClr val="001080"/>
                </a:solidFill>
                <a:latin typeface="Cascadia Mono" panose="020B06090200000200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)%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TABLE_SIZE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9304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3B07-1AB1-3363-0619-8049FA77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Collision resolution – Linear probing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C72A9-DF44-5887-922C-F1277DB793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++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)%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BBAF70-247D-18B8-ADD0-AA946A52E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&amp;&amp; </a:t>
            </a:r>
          </a:p>
          <a:p>
            <a:pPr marL="0" indent="0">
              <a:buNone/>
            </a:pP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]-&gt;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== 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-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11722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84F2-2C07-34A6-A756-B81ACD86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98F7-A577-7892-999D-9D50670F6F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375CC-F8BE-0B5E-E901-FE82E658D3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18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A083-C95D-10A9-1BDA-567D40E3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2BD79F-4C1F-1388-265A-2B5382F1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Hash table – Wikipedia</a:t>
            </a:r>
            <a:endParaRPr lang="en-IN" dirty="0"/>
          </a:p>
          <a:p>
            <a:r>
              <a:rPr lang="en-IN" dirty="0">
                <a:hlinkClick r:id="rId3"/>
              </a:rPr>
              <a:t>Hash function – Wikipedia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00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23DD-A968-DE2C-6EF7-B848E67D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2B46-0A98-2EB8-167C-41BB1E86B0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hash table is a data structure which stores key-value pairs.</a:t>
            </a:r>
          </a:p>
          <a:p>
            <a:r>
              <a:rPr lang="en-IN" dirty="0"/>
              <a:t>A hash function is used to decide where a pair will be stored on the basis of the key.</a:t>
            </a:r>
          </a:p>
          <a:p>
            <a:r>
              <a:rPr lang="en-IN" dirty="0"/>
              <a:t>Insertion, deletion and search operations are very fast in hash tables and ideally have O(1) time complexity.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EE5FD-0988-2DE1-5150-697F4DC083E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61324"/>
            <a:ext cx="5181600" cy="24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2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6C23-1137-8FDB-E8B6-16F43857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8555-1144-87F8-F138-8A6AC9EC85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hash function takes the key as argument and returns a hash.</a:t>
            </a:r>
          </a:p>
          <a:p>
            <a:r>
              <a:rPr lang="en-IN" dirty="0"/>
              <a:t>The hash can be used to insert or search the key in a hash table.</a:t>
            </a:r>
          </a:p>
          <a:p>
            <a:r>
              <a:rPr lang="en-IN" dirty="0"/>
              <a:t>Different keys may return the same hash. It is called collision.</a:t>
            </a:r>
          </a:p>
          <a:p>
            <a:r>
              <a:rPr lang="en-IN" dirty="0"/>
              <a:t>A good hash function must be fast and it should also reduce collision.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31378-A02C-E360-9F33-38C18E86E12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81F0-ACE6-2CA8-D8B9-1920B2FB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– Division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7B871-54E2-6958-4676-F604929062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division method, the hash is the remainder when the key is divided by a constant.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for every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b="0" dirty="0"/>
                  <a:t> divisible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. So </a:t>
                </a:r>
                <a:r>
                  <a:rPr lang="en-US" dirty="0"/>
                  <a:t>choosing a prime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 reduces collision at index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 should also be greater than or equal to the size of the hash 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7B871-54E2-6958-4676-F60492906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 r="-3059" b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0EF3E-8D4B-2A47-B041-72D010F8C6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division_method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29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%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08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C6A7-D6DE-A0DA-E47E-777540CD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– Multiplication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16A08-62E2-60A3-123F-7E8CF1A2975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In multiplication method,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 is multiplied by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The decimal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is extracted. </a:t>
                </a:r>
              </a:p>
              <a:p>
                <a:r>
                  <a:rPr lang="en-IN" dirty="0"/>
                  <a:t>The extracted decimal is multiplied to another constant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/>
                  <a:t> to get the hash. The hash will always be less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/>
                  <a:t>Statistically, </a:t>
                </a:r>
                <a:r>
                  <a:rPr lang="en-IN" dirty="0"/>
                  <a:t>Golden Ratio or </a:t>
                </a:r>
                <a:r>
                  <a:rPr lang="el-GR" dirty="0"/>
                  <a:t>Φ</a:t>
                </a:r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0.6180339887</m:t>
                    </m:r>
                  </m:oMath>
                </a14:m>
                <a:r>
                  <a:rPr lang="en-IN" dirty="0"/>
                  <a:t>, is the best choice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16A08-62E2-60A3-123F-7E8CF1A29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 r="-1059" b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166CE-C904-2BB6-E5F8-70755C08B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multiplication_method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0.6180339887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60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extracted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–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floor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floor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extracted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8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6B8B-BD04-C2AA-24DF-9154C0A2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– Mid-square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A997E-96B8-9FEC-E95D-11BBF275CD0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In mid-square method,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IN" dirty="0"/>
                  <a:t> is squared.</a:t>
                </a:r>
              </a:p>
              <a:p>
                <a:r>
                  <a:rPr lang="en-IN" dirty="0"/>
                  <a:t>A constant,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 digits are selected from the middle as the hash.</a:t>
                </a:r>
              </a:p>
              <a:p>
                <a:r>
                  <a:rPr lang="en-IN" dirty="0"/>
                  <a:t>The hash can be any combination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 digits, so the range of hash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A997E-96B8-9FEC-E95D-11BBF275C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DF06E-C0BD-0C17-3B55-C6E3639553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midsquare_method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const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3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key_sq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count_digits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key_sq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start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(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n-r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/ 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2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key_sq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/= 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ten_raised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start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key_sq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– 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key_sq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/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ten_raised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)) * 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795E26"/>
                </a:solidFill>
                <a:latin typeface="Cascadia Mono" panose="020B0609020000020004" pitchFamily="49" charset="0"/>
              </a:rPr>
              <a:t>t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en_raised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3F5C914-617A-D376-3363-246679F9D5E8}"/>
              </a:ext>
            </a:extLst>
          </p:cNvPr>
          <p:cNvSpPr txBox="1">
            <a:spLocks/>
          </p:cNvSpPr>
          <p:nvPr/>
        </p:nvSpPr>
        <p:spPr>
          <a:xfrm>
            <a:off x="1295400" y="27908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5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D154-5773-B6C4-81F3-3870BC98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– Mid-square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2E4E-D766-7956-A53B-EE574F492D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count_digits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count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(;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!= </a:t>
            </a:r>
            <a:r>
              <a:rPr lang="en-US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/= </a:t>
            </a:r>
            <a:r>
              <a:rPr lang="en-US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++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count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count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EF77-89C5-D0F1-11E8-34FE73643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ten_raised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result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20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IN" sz="20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++) 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result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*= </a:t>
            </a:r>
            <a:r>
              <a:rPr lang="en-IN" sz="20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10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result</a:t>
            </a: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57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3BD6-9D18-E995-715F-1486BA4E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– Folding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227137-3EC2-1297-064D-4205022713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dirty="0"/>
                  <a:t>In folding method, a big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IN" dirty="0"/>
                  <a:t> is broken down into smaller parts.</a:t>
                </a:r>
              </a:p>
              <a:p>
                <a:r>
                  <a:rPr lang="en-IN" dirty="0"/>
                  <a:t>The parts are then added to obtained the hash.</a:t>
                </a:r>
              </a:p>
              <a:p>
                <a:r>
                  <a:rPr lang="en-IN" dirty="0"/>
                  <a:t>E.g. If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IN" dirty="0"/>
                  <a:t> is to be broken down into parts smaller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IN" dirty="0"/>
                  <a:t>, each pair of digit can be added to the hash.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227137-3EC2-1297-064D-420502271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F84C3-64D4-8AD5-FB2A-FBAFA1CACB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6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folding_method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const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partition_size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100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26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while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US" sz="2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&gt; </a:t>
            </a:r>
            <a:r>
              <a:rPr lang="en-US" sz="26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2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+= </a:t>
            </a:r>
            <a:r>
              <a:rPr lang="en-US" sz="2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% </a:t>
            </a:r>
          </a:p>
          <a:p>
            <a:pPr marL="0" indent="0">
              <a:buNone/>
            </a:pPr>
            <a:r>
              <a:rPr lang="en-US" sz="2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partition_size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2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/=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partition_size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%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partition_size</a:t>
            </a: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28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95C2-AB63-EB7C-DC8D-E14E2A67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– Bit-rotation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1A72-D4CC-910A-217F-AE504B93BC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Hash can be obtained by rotating bits of an integer in different ways.</a:t>
            </a:r>
          </a:p>
          <a:p>
            <a:r>
              <a:rPr lang="en-IN" dirty="0"/>
              <a:t>Bit-rotation relies on bit shift and bit masking.</a:t>
            </a:r>
          </a:p>
          <a:p>
            <a:r>
              <a:rPr lang="en-IN" dirty="0"/>
              <a:t>A simple algorithm is the BSD checksum which is used to check file integrity but can also be used to hash keys, especially string keys.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0D3B8-013F-EBEC-7086-9370CF03470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45405" y="1825625"/>
            <a:ext cx="46853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0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6EA5048-C6D9-48EC-90F3-4457FEAA4E2D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2656</TotalTime>
  <Words>1436</Words>
  <Application>Microsoft Office PowerPoint</Application>
  <PresentationFormat>Widescreen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Cascadia Mono</vt:lpstr>
      <vt:lpstr>Office Theme</vt:lpstr>
      <vt:lpstr>HASHING</vt:lpstr>
      <vt:lpstr>Hash table</vt:lpstr>
      <vt:lpstr>Hash function</vt:lpstr>
      <vt:lpstr>Hash function – Division method</vt:lpstr>
      <vt:lpstr>Hash function – Multiplication method</vt:lpstr>
      <vt:lpstr>Hash function – Mid-square method</vt:lpstr>
      <vt:lpstr>Hash function – Mid-square method</vt:lpstr>
      <vt:lpstr>Hash function – Folding method</vt:lpstr>
      <vt:lpstr>Hash function – Bit-rotation method</vt:lpstr>
      <vt:lpstr>Hash function – BSD checksum</vt:lpstr>
      <vt:lpstr>Collision</vt:lpstr>
      <vt:lpstr>Collision resolution – Separate chaining</vt:lpstr>
      <vt:lpstr>Collision resolution – Separate chaining</vt:lpstr>
      <vt:lpstr>Collision resolution – Linear probing</vt:lpstr>
      <vt:lpstr>Collision resolution – Linear probing</vt:lpstr>
      <vt:lpstr>Collision resolution – Linear probing</vt:lpstr>
      <vt:lpstr>Conclusion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Harsh Sarkar</dc:creator>
  <cp:lastModifiedBy>Harsh Sarkar</cp:lastModifiedBy>
  <cp:revision>69</cp:revision>
  <dcterms:created xsi:type="dcterms:W3CDTF">2023-10-24T10:11:06Z</dcterms:created>
  <dcterms:modified xsi:type="dcterms:W3CDTF">2023-11-21T07:23:43Z</dcterms:modified>
</cp:coreProperties>
</file>