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7" r:id="rId8"/>
    <p:sldId id="268" r:id="rId9"/>
    <p:sldId id="269" r:id="rId10"/>
    <p:sldId id="271" r:id="rId11"/>
    <p:sldId id="278" r:id="rId12"/>
    <p:sldId id="272" r:id="rId13"/>
    <p:sldId id="275" r:id="rId14"/>
    <p:sldId id="296" r:id="rId15"/>
    <p:sldId id="274" r:id="rId16"/>
    <p:sldId id="276" r:id="rId17"/>
    <p:sldId id="279" r:id="rId18"/>
    <p:sldId id="281" r:id="rId19"/>
    <p:sldId id="282" r:id="rId20"/>
    <p:sldId id="283" r:id="rId21"/>
    <p:sldId id="284" r:id="rId22"/>
    <p:sldId id="277" r:id="rId23"/>
    <p:sldId id="273" r:id="rId24"/>
    <p:sldId id="286" r:id="rId25"/>
    <p:sldId id="266" r:id="rId26"/>
    <p:sldId id="293" r:id="rId27"/>
    <p:sldId id="292" r:id="rId28"/>
    <p:sldId id="287" r:id="rId29"/>
    <p:sldId id="288" r:id="rId30"/>
    <p:sldId id="289" r:id="rId31"/>
    <p:sldId id="290" r:id="rId32"/>
    <p:sldId id="291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189CBC-9CBC-01C1-2164-2FABE82A3A40}" name="Harsh Sarkar" initials="HS" userId="Harsh Sarka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75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4F23-1E99-5073-9C09-443765B85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E7C8-0160-319E-2AE6-4923CD76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CAEF-42FA-11AF-EEB8-9173EB1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3559-36AE-5884-27BE-3986A52B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A660-C027-48B1-2F78-F13A4159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6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44E-D4B1-D7E0-AABB-0F7B8E4C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A87B-C6C8-2124-8F4D-700C6196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30DA-2D4C-4D37-9A63-4CECF50B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E1DD-4ADA-5312-FD0D-2F39E237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5854-4D76-842A-1ABC-343C28E9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6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C9D6B-9888-D165-7957-FACB66712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8006-5480-F0F5-26A4-D840E6C8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375-CF47-AF6B-B333-901F564B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0927-CD33-9DB2-066F-4F51DA8F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B2E9-0203-D7B8-D9C7-6BA8CC8E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8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FA1-1256-E259-D33C-951E4C9F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207B-8E99-EDE6-B944-60877253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2B1A-5406-5366-28C0-8E4F8FFA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BCCC-0599-5FBA-3750-BCFE84A8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4E63-4C5F-6DD0-D624-21262FC3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1E45-F7C3-B94D-9344-6512D65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1AD8-CE63-61E9-1185-31FEFC47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6441-662B-06D8-1C7B-31BFCDC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AA52-BD65-0E64-38D8-6CE2CEE9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A0B6-7841-4025-417F-A4231D1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9C34-963F-9EAC-F532-0F05A96D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2611-B725-0DC4-7DF2-5F54BEA6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590B-015D-8DAC-B18F-8321C456E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A28CA-B44D-FBA3-FF62-D7A15FCC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8403-6013-E2B0-7DCD-BCC5BC64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A06B-2FEA-C089-95EC-92F6A5A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6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BA8B-F4F0-317B-B6A2-A8F0998E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BCAE8-B400-49AF-1043-2CECBB56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18748-B9D1-2896-B19B-CB2EB159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715F-C0D1-EEBE-9724-8283B1A7F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6CA48-3226-23BF-2212-1BC067FF3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3182B-9B44-FD4E-266A-AEB6084A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936C-C1C2-28C4-27C2-F76954F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DE148-C622-9B75-9617-F8ED529D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7AD-93D1-C48C-FF9D-63A2E6B2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9211A-F2DF-4FD1-8B56-F18E8EF8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B566-74FD-2922-D4C4-371EA66B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9FB10-7F8E-9605-889E-711AF43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1E94F-353A-D9B5-B183-3D14DBF7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5192D-DDF4-B8D3-7DAE-5B03CED9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B1E8-38A0-7203-1DA7-7AF1598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72BF-4441-00BC-FA62-EE0199B5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AF8C-29A4-387A-70F2-E9E50AD5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32F9-4E52-BD88-4386-A94CF239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28BA9-786F-4CE6-A325-363ACD4D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4B8DA-0A33-D946-AD72-FB9FB468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7C84B-C736-709D-7539-828396B1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862-8D57-B47A-FCA8-A790BCD6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BABC6-DB75-C431-9382-8191BB603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69CF-4F16-2B08-A5A5-47C528FA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AD9A-0D4A-9CE3-805A-BC5FCA02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C1E8-B48D-678C-D25D-BC73674B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A1C2-A3EB-9BEB-1978-D8D7F255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A2CE4-91FC-FE10-D460-0DCA93B9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5D25-CEB6-2925-E22A-6A0B409F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9B1F-0E57-47FC-103E-B49425220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952D-58BF-4557-ACCB-77351F743635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4187-13C7-9B5B-D6F7-7068C469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E5C0-9B92-E9E2-9217-C0652F361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hyperlink" Target="https://github.com/duskygloom/data_structures/tree/main/hash_table/chained_hash_tabl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26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hyperlink" Target="https://github.com/duskygloom/data_structures/tree/main/hash_table/chained_hash_tabl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26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uskygloom/data_structures/tree/main/hash_table/linear_hash_table" TargetMode="External"/><Relationship Id="rId5" Type="http://schemas.openxmlformats.org/officeDocument/2006/relationships/slide" Target="slide29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uskygloom/data_structures/tree/main/hash_table/quadratic_hash_table" TargetMode="External"/><Relationship Id="rId5" Type="http://schemas.openxmlformats.org/officeDocument/2006/relationships/slide" Target="slide31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github.com/duskygloom/data_structures/tree/main/hash_table/coalesced_hash_table" TargetMode="Externa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F332-FD07-777E-D9CC-8A7B4FB0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416AA-F49D-B314-CDF5-DD23F5C19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0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2BD-6006-1ADD-FA7C-1C15976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E435-049F-7862-2E6A-2A528359E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function may return the same hash for different keys. This is called collision.</a:t>
            </a:r>
          </a:p>
          <a:p>
            <a:r>
              <a:rPr lang="en-IN" dirty="0"/>
              <a:t>If two keys have the same hash, only one key-value pair can be stored at the hash index.</a:t>
            </a:r>
          </a:p>
          <a:p>
            <a:r>
              <a:rPr lang="en-IN" dirty="0"/>
              <a:t>The other pair needs to be stored at another memory location. This is called collision resolution.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06A76-DAD6-564B-A1A3-13FB21F6877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847079"/>
            <a:ext cx="5181600" cy="23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4D3A-90F6-3FEA-5D49-0851589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34F8-BB36-379C-F52F-F5A19D427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Separate chaining: Each bucket is a node which contains reference to the hash table items. It can be any data structure like a linked list, a tree or maybe even another hash table.</a:t>
            </a:r>
          </a:p>
          <a:p>
            <a:r>
              <a:rPr lang="en-US" dirty="0"/>
              <a:t>Open addressing: Instead of creating another data structure to hold colliding items, it can be stored in another empty bucket in the hash table.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2D46E-BF8B-C100-E736-171B7ADE0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78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4C3-BD0E-2E1B-7C65-352541A2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1823-0490-1278-0EF4-EB6492E52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 this method, each element is a linked list of key-value pairs.</a:t>
            </a:r>
          </a:p>
          <a:p>
            <a:r>
              <a:rPr lang="en-IN" dirty="0"/>
              <a:t>If two keys have the same hash, both key-value pairs will be the member of the linked list in the hash index.</a:t>
            </a:r>
          </a:p>
          <a:p>
            <a:r>
              <a:rPr lang="en-IN" dirty="0"/>
              <a:t>It is to be noted that extra memory is allocated in linked lists even if the hash table has empty buckets.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8FF6F-30D8-DD98-8128-BA0D2D4083F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44019"/>
            <a:ext cx="5181600" cy="23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C5-BA11-B1B3-9A56-D03580D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E91-2770-E935-4BCB-6514CE5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4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8E58-FFEC-1542-9DB9-63F7B837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4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B5794-187E-E53D-DE9B-8BC13ACF280D}"/>
              </a:ext>
            </a:extLst>
          </p:cNvPr>
          <p:cNvGrpSpPr/>
          <p:nvPr/>
        </p:nvGrpSpPr>
        <p:grpSpPr>
          <a:xfrm>
            <a:off x="11113199" y="662017"/>
            <a:ext cx="720000" cy="720000"/>
            <a:chOff x="11111999" y="4930633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776B89-6837-9C10-5BE5-DADA1B1AF357}"/>
                </a:ext>
              </a:extLst>
            </p:cNvPr>
            <p:cNvSpPr/>
            <p:nvPr/>
          </p:nvSpPr>
          <p:spPr>
            <a:xfrm>
              <a:off x="11111999" y="4930633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Graphic 6" descr="Internet with solid fill">
              <a:hlinkClick r:id="rId2" tooltip="Source code"/>
              <a:extLst>
                <a:ext uri="{FF2B5EF4-FFF2-40B4-BE49-F238E27FC236}">
                  <a16:creationId xmlns:a16="http://schemas.microsoft.com/office/drawing/2014/main" id="{004AECFF-396A-F6B6-EBCC-22AB93AF7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35A632-A051-FAAD-A24C-7A4F752FF523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2C7C15-68A8-E768-E0ED-B983DE5D588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Graphic 9" descr="Back with solid fill">
              <a:hlinkClick r:id="rId5" action="ppaction://hlinksldjump" tooltip="hash_insert function"/>
              <a:extLst>
                <a:ext uri="{FF2B5EF4-FFF2-40B4-BE49-F238E27FC236}">
                  <a16:creationId xmlns:a16="http://schemas.microsoft.com/office/drawing/2014/main" id="{9489089B-E132-B9FC-A119-0F5581AC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617D9-8D5B-37D1-3978-1BB3F448E813}"/>
              </a:ext>
            </a:extLst>
          </p:cNvPr>
          <p:cNvGrpSpPr/>
          <p:nvPr/>
        </p:nvGrpSpPr>
        <p:grpSpPr>
          <a:xfrm>
            <a:off x="11113199" y="5770800"/>
            <a:ext cx="720000" cy="720000"/>
            <a:chOff x="10091183" y="5755236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644693-C5F4-B8DF-E884-C62EFB84CA60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Back with solid fill">
              <a:hlinkClick r:id="rId8" action="ppaction://hlinksldjump" tooltip="hash_search function"/>
              <a:extLst>
                <a:ext uri="{FF2B5EF4-FFF2-40B4-BE49-F238E27FC236}">
                  <a16:creationId xmlns:a16="http://schemas.microsoft.com/office/drawing/2014/main" id="{11151719-5496-CD65-8915-E0AE0B295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5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C5-BA11-B1B3-9A56-D03580D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E91-2770-E935-4BCB-6514CE5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4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Insertion: item -&gt; bool</a:t>
            </a:r>
          </a:p>
          <a:p>
            <a:pPr marL="342900" indent="-342900">
              <a:buAutoNum type="arabicPeriod"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Find the hash.</a:t>
            </a:r>
            <a:endParaRPr lang="en-IN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 array[hash] is null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array[hash] = Node(item)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3. Else if another item of the same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key exists in array[hash], replace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or ignore item.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4. Else append Node(item) to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array[hash].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8E58-FFEC-1542-9DB9-63F7B837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4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Search: key -&gt; value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Find the hash.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Traverse array[hash].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     If node is null, return null.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     Else if an item with key is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       found, return item.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B5794-187E-E53D-DE9B-8BC13ACF280D}"/>
              </a:ext>
            </a:extLst>
          </p:cNvPr>
          <p:cNvGrpSpPr/>
          <p:nvPr/>
        </p:nvGrpSpPr>
        <p:grpSpPr>
          <a:xfrm>
            <a:off x="11113199" y="662017"/>
            <a:ext cx="720000" cy="720000"/>
            <a:chOff x="11111999" y="4930633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776B89-6837-9C10-5BE5-DADA1B1AF357}"/>
                </a:ext>
              </a:extLst>
            </p:cNvPr>
            <p:cNvSpPr/>
            <p:nvPr/>
          </p:nvSpPr>
          <p:spPr>
            <a:xfrm>
              <a:off x="11111999" y="4930633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Graphic 6" descr="Internet with solid fill">
              <a:hlinkClick r:id="rId2" tooltip="Source code"/>
              <a:extLst>
                <a:ext uri="{FF2B5EF4-FFF2-40B4-BE49-F238E27FC236}">
                  <a16:creationId xmlns:a16="http://schemas.microsoft.com/office/drawing/2014/main" id="{004AECFF-396A-F6B6-EBCC-22AB93AF7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35A632-A051-FAAD-A24C-7A4F752FF523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2C7C15-68A8-E768-E0ED-B983DE5D588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Graphic 9" descr="Back with solid fill">
              <a:hlinkClick r:id="rId5" action="ppaction://hlinksldjump" tooltip="hash_insert function"/>
              <a:extLst>
                <a:ext uri="{FF2B5EF4-FFF2-40B4-BE49-F238E27FC236}">
                  <a16:creationId xmlns:a16="http://schemas.microsoft.com/office/drawing/2014/main" id="{9489089B-E132-B9FC-A119-0F5581AC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617D9-8D5B-37D1-3978-1BB3F448E813}"/>
              </a:ext>
            </a:extLst>
          </p:cNvPr>
          <p:cNvGrpSpPr/>
          <p:nvPr/>
        </p:nvGrpSpPr>
        <p:grpSpPr>
          <a:xfrm>
            <a:off x="11113199" y="5770800"/>
            <a:ext cx="720000" cy="720000"/>
            <a:chOff x="10091183" y="5755236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644693-C5F4-B8DF-E884-C62EFB84CA60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Back with solid fill">
              <a:hlinkClick r:id="rId8" action="ppaction://hlinksldjump" tooltip="hash_search function"/>
              <a:extLst>
                <a:ext uri="{FF2B5EF4-FFF2-40B4-BE49-F238E27FC236}">
                  <a16:creationId xmlns:a16="http://schemas.microsoft.com/office/drawing/2014/main" id="{11151719-5496-CD65-8915-E0AE0B295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9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F3F-F58B-C081-75CF-0CADB2C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– Linear probing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EEA-347F-6362-60D8-A29FC22C3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method, if the hash of a key-value pair is already occupied, a linear search is performed and the pair is stored in the next empty bucket. </a:t>
            </a:r>
          </a:p>
          <a:p>
            <a:r>
              <a:rPr lang="en-US" dirty="0"/>
              <a:t>Hash tables are not completely filled so that there are more empty buckets to be found.</a:t>
            </a:r>
          </a:p>
          <a:p>
            <a:r>
              <a:rPr lang="en-US" dirty="0"/>
              <a:t>Load factor is the ratio of the number of occupied spaces and total number of buckets.</a:t>
            </a:r>
          </a:p>
          <a:p>
            <a:endParaRPr lang="en-IN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9C1D0794-E564-9508-31AF-D75B22C801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570" y="2317545"/>
            <a:ext cx="5187229" cy="33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8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Linear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Insertion</a:t>
            </a:r>
            <a:r>
              <a:rPr lang="en-IN" sz="1800">
                <a:solidFill>
                  <a:srgbClr val="0000FF"/>
                </a:solidFill>
                <a:latin typeface="Cascadia Mono" panose="020B0609020000020004" pitchFamily="49" charset="0"/>
              </a:rPr>
              <a:t>: ite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</a:t>
            </a:r>
            <a:endParaRPr lang="en-IN" sz="1800" b="0" dirty="0">
              <a:solidFill>
                <a:srgbClr val="0000FF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CAFEA1-696D-600B-B4BE-6DFE838A695D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65BD9A6-ECBF-3028-4EE6-794705A5223B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Graphic 5" descr="Back with solid fill">
              <a:hlinkClick r:id="rId2" action="ppaction://hlinksldjump" tooltip="hash_insert function"/>
              <a:extLst>
                <a:ext uri="{FF2B5EF4-FFF2-40B4-BE49-F238E27FC236}">
                  <a16:creationId xmlns:a16="http://schemas.microsoft.com/office/drawing/2014/main" id="{3AA98684-E60B-469C-D6DE-060DA7E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C51D3E-C8DD-28E2-5C82-671AC8173E37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E82B3A-8885-F3A8-B2D2-012E03E6A72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5" action="ppaction://hlinksldjump" tooltip="hash_search function"/>
              <a:extLst>
                <a:ext uri="{FF2B5EF4-FFF2-40B4-BE49-F238E27FC236}">
                  <a16:creationId xmlns:a16="http://schemas.microsoft.com/office/drawing/2014/main" id="{A8C6BBE8-F91E-9F13-7EB2-72561F69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881CA1-D919-9004-2E16-2DADE742059A}"/>
              </a:ext>
            </a:extLst>
          </p:cNvPr>
          <p:cNvGrpSpPr/>
          <p:nvPr/>
        </p:nvGrpSpPr>
        <p:grpSpPr>
          <a:xfrm>
            <a:off x="11113199" y="653925"/>
            <a:ext cx="720000" cy="720000"/>
            <a:chOff x="11111999" y="4922541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EBC8100-7A39-1E0E-E981-21BA5CF89148}"/>
                </a:ext>
              </a:extLst>
            </p:cNvPr>
            <p:cNvSpPr/>
            <p:nvPr/>
          </p:nvSpPr>
          <p:spPr>
            <a:xfrm>
              <a:off x="11111999" y="4922541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Internet with solid fill">
              <a:hlinkClick r:id="rId6" tooltip="Source code"/>
              <a:extLst>
                <a:ext uri="{FF2B5EF4-FFF2-40B4-BE49-F238E27FC236}">
                  <a16:creationId xmlns:a16="http://schemas.microsoft.com/office/drawing/2014/main" id="{BFC60C13-FF93-504F-8D68-0B10BCB4D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04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DFA-5A0E-F585-E076-F9AC865B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– Quadratic probing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91E92-BC99-6C80-6494-16799C56B0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linear probing, if two keys collided, the later key would iterate the table, one element at a time, to find an empty bucket.</a:t>
                </a:r>
              </a:p>
              <a:p>
                <a:r>
                  <a:rPr lang="en-IN" dirty="0"/>
                  <a:t>In quadratic probing, instead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used.</a:t>
                </a:r>
              </a:p>
              <a:p>
                <a:r>
                  <a:rPr lang="en-IN" dirty="0"/>
                  <a:t>This prevents clustering, but the table size must be a prime number and the load factor must not exceed 0.5.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91E92-BC99-6C80-6494-16799C56B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 b="-8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3" name="Picture 212">
            <a:extLst>
              <a:ext uri="{FF2B5EF4-FFF2-40B4-BE49-F238E27FC236}">
                <a16:creationId xmlns:a16="http://schemas.microsoft.com/office/drawing/2014/main" id="{6D7863F6-D57A-1F30-6A23-3FF35B59821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77591"/>
            <a:ext cx="5181600" cy="24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Quadratic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    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96F35-8329-2490-DA7B-D45F8D7886AD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E4683D-AB61-75E3-8B46-ACC901BF7DE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Graphic 5" descr="Back with solid fill">
              <a:hlinkClick r:id="rId2" action="ppaction://hlinksldjump" tooltip="hash_insert function"/>
              <a:extLst>
                <a:ext uri="{FF2B5EF4-FFF2-40B4-BE49-F238E27FC236}">
                  <a16:creationId xmlns:a16="http://schemas.microsoft.com/office/drawing/2014/main" id="{E9ED264B-5D78-32AA-3719-D9ECE422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B4CAF1-7A96-EC84-104B-BC06108C349E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B80367-AB4F-0FA2-59A1-B25889BF60F7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5" action="ppaction://hlinksldjump" tooltip="hash_search function"/>
              <a:extLst>
                <a:ext uri="{FF2B5EF4-FFF2-40B4-BE49-F238E27FC236}">
                  <a16:creationId xmlns:a16="http://schemas.microsoft.com/office/drawing/2014/main" id="{301A48EE-06E6-2ED7-876B-73036F76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FF4374-0A9A-8E61-233B-FD2F7BD9BB32}"/>
              </a:ext>
            </a:extLst>
          </p:cNvPr>
          <p:cNvGrpSpPr/>
          <p:nvPr/>
        </p:nvGrpSpPr>
        <p:grpSpPr>
          <a:xfrm>
            <a:off x="11113199" y="653925"/>
            <a:ext cx="720000" cy="720000"/>
            <a:chOff x="11111999" y="4922541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8585CB-D964-3259-4562-3D9F28A6718D}"/>
                </a:ext>
              </a:extLst>
            </p:cNvPr>
            <p:cNvSpPr/>
            <p:nvPr/>
          </p:nvSpPr>
          <p:spPr>
            <a:xfrm>
              <a:off x="11111999" y="4922541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Internet with solid fill">
              <a:hlinkClick r:id="rId6" tooltip="Source code"/>
              <a:extLst>
                <a:ext uri="{FF2B5EF4-FFF2-40B4-BE49-F238E27FC236}">
                  <a16:creationId xmlns:a16="http://schemas.microsoft.com/office/drawing/2014/main" id="{210904B7-7B34-F6DD-DD34-18EDF403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5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6A85-2DB7-FA2E-AFA0-FCDE0BB9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– Coalesced 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3004-66AD-EA99-3035-67AAE3A8A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Coalesced hashing is a hybrid of open addressing and separate chaining.</a:t>
            </a:r>
          </a:p>
          <a:p>
            <a:r>
              <a:rPr lang="en-US" dirty="0"/>
              <a:t>When there is a collision, the pair is stored in another location in the table, but the address of the location is stored in the previous location so that it can be easily accessed during </a:t>
            </a:r>
            <a:r>
              <a:rPr lang="en-US"/>
              <a:t>search operation.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D76A-6D90-C1F3-47C8-04CABEC91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23DD-A968-DE2C-6EF7-B848E67D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2B46-0A98-2EB8-167C-41BB1E86B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table is a data structure which stores key-value pairs.</a:t>
            </a:r>
          </a:p>
          <a:p>
            <a:r>
              <a:rPr lang="en-IN" dirty="0"/>
              <a:t>A hash function is used to decide where a pair will be stored on the basis of the key.</a:t>
            </a:r>
          </a:p>
          <a:p>
            <a:r>
              <a:rPr lang="en-IN" dirty="0"/>
              <a:t>Insertion, deletion and search operations are very fast in hash tables and ideally have O(1) time complexity.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EE5FD-0988-2DE1-5150-697F4DC083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61324"/>
            <a:ext cx="5181600" cy="24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CBB7-AF9E-F933-18C4-75BC7C9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– Coalesced 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45FD-7715-3A91-28D4-BC6288CA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...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7311-2D16-6130-811A-B825F9BB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189543-600B-5A6C-0406-E872FF911CFC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B31D4F-C0B4-8086-5E8F-CA190EF15EBF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Graphic 9" descr="Back with solid fill">
              <a:hlinkClick r:id="rId2" action="ppaction://hlinksldjump" tooltip="hash_insert function"/>
              <a:extLst>
                <a:ext uri="{FF2B5EF4-FFF2-40B4-BE49-F238E27FC236}">
                  <a16:creationId xmlns:a16="http://schemas.microsoft.com/office/drawing/2014/main" id="{67181EAB-BC74-71F8-F58E-825932B8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41FA3-4827-0F5B-AE2D-BD1413FD8433}"/>
              </a:ext>
            </a:extLst>
          </p:cNvPr>
          <p:cNvGrpSpPr/>
          <p:nvPr/>
        </p:nvGrpSpPr>
        <p:grpSpPr>
          <a:xfrm>
            <a:off x="11113199" y="653925"/>
            <a:ext cx="720000" cy="720000"/>
            <a:chOff x="11111999" y="4922541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5EF46A2-C744-4C2A-0910-C636AA9AAE88}"/>
                </a:ext>
              </a:extLst>
            </p:cNvPr>
            <p:cNvSpPr/>
            <p:nvPr/>
          </p:nvSpPr>
          <p:spPr>
            <a:xfrm>
              <a:off x="11111999" y="4922541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Internet with solid fill">
              <a:hlinkClick r:id="rId5" tooltip="Source code"/>
              <a:extLst>
                <a:ext uri="{FF2B5EF4-FFF2-40B4-BE49-F238E27FC236}">
                  <a16:creationId xmlns:a16="http://schemas.microsoft.com/office/drawing/2014/main" id="{C5FDA1D0-8CEE-E35A-333B-68038E271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14266-10E4-DAB9-4651-069C76F286F3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532DDA-111D-BE3F-EB1A-33AC2A03603D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Back with solid fill">
              <a:hlinkClick r:id="rId8" action="ppaction://hlinksldjump" tooltip="hash_search function"/>
              <a:extLst>
                <a:ext uri="{FF2B5EF4-FFF2-40B4-BE49-F238E27FC236}">
                  <a16:creationId xmlns:a16="http://schemas.microsoft.com/office/drawing/2014/main" id="{C1F520B0-26DC-B9F4-7DDE-F01E4DD27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11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2D6A-F200-1F9B-7A9E-59575EA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D169-19D3-B455-1E07-23120EB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Collisions become more frequent as the table gets filled.</a:t>
            </a:r>
          </a:p>
          <a:p>
            <a:r>
              <a:rPr lang="en-IN" dirty="0"/>
              <a:t>Thus it is crucial to increase the size of the hash table every time the hash table exceeds a certain load factor, this is called rehashing.</a:t>
            </a:r>
          </a:p>
          <a:p>
            <a:r>
              <a:rPr lang="en-IN" dirty="0"/>
              <a:t>The hashes usually change with change in table size, so rehashing has a linear complexity unless some rehashing algorithm is used.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5332-D407-0EAC-3E38-9522CCC3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07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84F2-2C07-34A6-A756-B81ACD8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8F7-A577-7892-999D-9D50670F6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75CC-F8BE-0B5E-E901-FE82E658D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8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A083-C95D-10A9-1BDA-567D40E3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BD79F-4C1F-1388-265A-2B5382F1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Hash table – Wikipedia</a:t>
            </a:r>
            <a:endParaRPr lang="en-IN" dirty="0"/>
          </a:p>
          <a:p>
            <a:r>
              <a:rPr lang="en-IN" dirty="0">
                <a:hlinkClick r:id="rId3"/>
              </a:rPr>
              <a:t>Hash function – Wikipedia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00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D06-8C09-FBF0-256B-C02BAE5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87C8-8E47-0C79-B7DE-07905234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2570988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2E4E-D766-7956-A53B-EE574F492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60000"/>
            <a:ext cx="5494262" cy="5869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!=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++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        result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F31EE9-384E-0B76-D070-D69E308765E0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C04284-7CA7-A297-890B-3A4154E759B9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2E59D220-D5DA-940B-7951-B1FD7A51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57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!=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E2573-B83B-A31B-9A32-398612C1BF89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AE948E-2D1D-975D-4CBD-B951F6B13B4C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C0B733E2-AFED-F6EF-2EBF-07697B6A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08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0F8B5F-0724-B594-D6D2-1ABFE2E15909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73C90-FCD6-A07A-6259-7539F32376C4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DF78487C-5FEA-64BE-FCD3-1E339CBE6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55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else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++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}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  <a:endParaRPr lang="en-IN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E2573-B83B-A31B-9A32-398612C1BF89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AE948E-2D1D-975D-4CBD-B951F6B13B4C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C0B733E2-AFED-F6EF-2EBF-07697B6A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1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7591E7-4A62-ECCC-2F90-9B3E3DE8A8A5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5267E8E-1013-330D-E642-1343EB54DB29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8AFB7AC5-F496-73CA-FAAB-FBA939226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34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C23-1137-8FDB-E8B6-16F4385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8555-1144-87F8-F138-8A6AC9EC8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hash function takes the key as argument and returns a hash.</a:t>
            </a:r>
          </a:p>
          <a:p>
            <a:r>
              <a:rPr lang="en-IN" dirty="0"/>
              <a:t>The hash can be used to insert or search the key in a hash table.</a:t>
            </a:r>
          </a:p>
          <a:p>
            <a:r>
              <a:rPr lang="en-IN" dirty="0"/>
              <a:t>Different keys may return the same hash. It is called collision.</a:t>
            </a:r>
          </a:p>
          <a:p>
            <a:r>
              <a:rPr lang="en-IN" dirty="0"/>
              <a:t>A good hash function must be fast and it should also reduce collision.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31378-A02C-E360-9F33-38C18E86E1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else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++(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}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14AD96-1253-99A0-EF38-82A81B9C1A43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F19159-C8C8-698D-1008-D3113B7FA54B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B2523A29-384D-E05B-AC95-99775D52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0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CC2D7-CEB5-AEE6-0FF4-74907900B494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B20AE7-E6DC-954F-0B0D-B21858EEC6E4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3D3655F0-2F85-644B-D566-9DD9ED7D8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420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++(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&amp;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1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&amp;((*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lastindex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++(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}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84DA88-AD92-2245-1AC6-C7F74E8E019A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2853E5A-3F93-B95B-22C3-0256D98F7B8D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94DFE7DF-A603-11CB-F6E9-63BAB9C7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016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hash_search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uint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hash_function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**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while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strcmp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==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    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return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next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return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NULL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FD9CAB-8E5E-AA9D-31CF-FFF0EFFE78D5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F921DE-7E85-A7DA-5DF7-2990AD745188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1B52AC70-A62D-8A8E-E288-7C5AFA4C4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084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11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1F0-ACE6-2CA8-D8B9-1920B2FB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Division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division method, the hash is the remainder when the key is divided by a constant.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for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b="0" dirty="0"/>
                  <a:t> divisible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. So </a:t>
                </a:r>
                <a:r>
                  <a:rPr lang="en-US" dirty="0"/>
                  <a:t>choosing a prime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reduces collision at index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should also be greater than or equal to the size of the hash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3059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EF3E-8D4B-2A47-B041-72D010F8C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division_method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: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1. Return key mod m.</a:t>
            </a:r>
            <a:endParaRPr lang="en-US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C6A7-D6DE-A0DA-E47E-777540C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In multiplication method,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is multiplied by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 decimal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extracted. </a:t>
                </a:r>
              </a:p>
              <a:p>
                <a:r>
                  <a:rPr lang="en-IN" dirty="0"/>
                  <a:t>The extracted decimal is multiplied to another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to get the hash. The hash will always be less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/>
                  <a:t>Statistically, </a:t>
                </a:r>
                <a:r>
                  <a:rPr lang="en-IN" dirty="0"/>
                  <a:t>Golden Ratio or </a:t>
                </a:r>
                <a:r>
                  <a:rPr lang="el-GR" dirty="0"/>
                  <a:t>Φ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0.6180339887</m:t>
                    </m:r>
                  </m:oMath>
                </a14:m>
                <a:r>
                  <a:rPr lang="en-IN" dirty="0"/>
                  <a:t>, is the best choice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1059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66CE-C904-2BB6-E5F8-70755C08B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multiplication_method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1. Find key * A.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2. Extract the part after the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floating point (:= extracted).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3. Return the integer part of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m * extracted.</a:t>
            </a:r>
          </a:p>
        </p:txBody>
      </p:sp>
    </p:spTree>
    <p:extLst>
      <p:ext uri="{BB962C8B-B14F-4D97-AF65-F5344CB8AC3E}">
        <p14:creationId xmlns:p14="http://schemas.microsoft.com/office/powerpoint/2010/main" val="30578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6B8B-BD04-C2AA-24DF-9154C0A2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Mid-square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In mid-square method,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squared.</a:t>
                </a:r>
              </a:p>
              <a:p>
                <a:r>
                  <a:rPr lang="en-IN" dirty="0"/>
                  <a:t>A constant,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 are selected from the middle as the hash.</a:t>
                </a:r>
              </a:p>
              <a:p>
                <a:r>
                  <a:rPr lang="en-IN" dirty="0"/>
                  <a:t>The hash can be any combination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digits, so the range of hash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F06E-C0BD-0C17-3B55-C6E3639553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mid_square_method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 key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1.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Find the square of key.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2. Slice the mid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dle r digits from the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squared key.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3. Return the slice.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3F5C914-617A-D376-3363-246679F9D5E8}"/>
              </a:ext>
            </a:extLst>
          </p:cNvPr>
          <p:cNvSpPr txBox="1">
            <a:spLocks/>
          </p:cNvSpPr>
          <p:nvPr/>
        </p:nvSpPr>
        <p:spPr>
          <a:xfrm>
            <a:off x="1295400" y="27908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FF8D60-BB6E-EEFF-1E64-A7047771D67A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52782-E2B9-F962-1262-603DAC86A850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 descr="Back with solid fill">
              <a:hlinkClick r:id="rId3" action="ppaction://hlinksldjump" tooltip="User functions"/>
              <a:extLst>
                <a:ext uri="{FF2B5EF4-FFF2-40B4-BE49-F238E27FC236}">
                  <a16:creationId xmlns:a16="http://schemas.microsoft.com/office/drawing/2014/main" id="{AF5DA3FF-EAAA-D22D-8F60-24D10B28B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75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BD6-9D18-E995-715F-1486BA4E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Folding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folding method, a big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broken down into smaller parts.</a:t>
                </a:r>
              </a:p>
              <a:p>
                <a:r>
                  <a:rPr lang="en-IN" dirty="0"/>
                  <a:t>The parts are then added to obtained the hash.</a:t>
                </a:r>
              </a:p>
              <a:p>
                <a:r>
                  <a:rPr lang="en-IN" dirty="0"/>
                  <a:t>E.g. If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to be broken down into parts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dirty="0"/>
                  <a:t>, each pair of digit can be added to the hash.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84C3-64D4-8AD5-FB2A-FBAFA1CA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olding_method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: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1. Select a partition size (:= m).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2. Wh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ile key is not 0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     a. Add key mod m to hash.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b. Change key to key quotient m.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3. Return key mod m.</a:t>
            </a:r>
            <a:endParaRPr lang="en-US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92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5C2-AB63-EB7C-DC8D-E14E2A67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Bit-rotation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1A72-D4CC-910A-217F-AE504B93B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Hash can be obtained by rotating bits of an integer in different ways.</a:t>
            </a:r>
          </a:p>
          <a:p>
            <a:r>
              <a:rPr lang="en-IN" dirty="0"/>
              <a:t>Bit-rotation relies on bit shift and bit masking.</a:t>
            </a:r>
          </a:p>
          <a:p>
            <a:r>
              <a:rPr lang="en-IN" dirty="0"/>
              <a:t>A simple algorithm is the BSD checksum which is used to check file integrity but can also be used to hash keys, especially string keys.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0D3B8-013F-EBEC-7086-9370CF03470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05" y="1825625"/>
            <a:ext cx="4685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0D9A-C355-8849-E40A-9D57BC7A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BSD 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2FC-2931-F6FD-4D2F-97A23000D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In BSD checksum, the hash is circular shifted. In the usual shifting, data is lost, but circular shifting preserves it.</a:t>
            </a:r>
          </a:p>
          <a:p>
            <a:r>
              <a:rPr lang="en-IN" dirty="0"/>
              <a:t>Then the key is added and then the hash is masked ensuring no overflow occurs.</a:t>
            </a:r>
          </a:p>
          <a:p>
            <a:r>
              <a:rPr lang="en-IN" dirty="0"/>
              <a:t>In the case of string, each character is added.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EAC8-A19C-9729-A894-A959AA08E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bsd_checksum</a:t>
            </a:r>
            <a:r>
              <a:rPr lang="en-US" sz="19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: key</a:t>
            </a:r>
          </a:p>
          <a:p>
            <a:pPr marL="457200" indent="-457200">
              <a:buAutoNum type="arabicPeriod"/>
            </a:pPr>
            <a:r>
              <a:rPr lang="en-US" sz="1900" dirty="0">
                <a:solidFill>
                  <a:srgbClr val="267F99"/>
                </a:solidFill>
                <a:latin typeface="Cascadia Mono" panose="020B0609020000020004" pitchFamily="49" charset="0"/>
              </a:rPr>
              <a:t>While the character at key is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  not null character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67F99"/>
                </a:solidFill>
                <a:latin typeface="Cascadia Mono" panose="020B0609020000020004" pitchFamily="49" charset="0"/>
              </a:rPr>
              <a:t>     a. Circular shift hash by a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67F99"/>
                </a:solidFill>
                <a:latin typeface="Cascadia Mono" panose="020B0609020000020004" pitchFamily="49" charset="0"/>
              </a:rPr>
              <a:t>        bit.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67F99"/>
                </a:solidFill>
                <a:latin typeface="Cascadia Mono" panose="020B0609020000020004" pitchFamily="49" charset="0"/>
              </a:rPr>
              <a:t>     b. Add the ascii of the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       character to hash.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67F99"/>
                </a:solidFill>
                <a:latin typeface="Cascadia Mono" panose="020B0609020000020004" pitchFamily="49" charset="0"/>
              </a:rPr>
              <a:t>     c. Mask the hash.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2. Return hash.</a:t>
            </a:r>
            <a:endParaRPr lang="en-US" sz="19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50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EA5048-C6D9-48EC-90F3-4457FEAA4E2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2768</Words>
  <Application>Microsoft Office PowerPoint</Application>
  <PresentationFormat>Widescreen</PresentationFormat>
  <Paragraphs>370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Cascadia Mono</vt:lpstr>
      <vt:lpstr>Office Theme</vt:lpstr>
      <vt:lpstr>HASHING</vt:lpstr>
      <vt:lpstr>Hash table</vt:lpstr>
      <vt:lpstr>Hash function</vt:lpstr>
      <vt:lpstr>Hash function – Division method</vt:lpstr>
      <vt:lpstr>Hash function – Multiplication method</vt:lpstr>
      <vt:lpstr>Hash function – Mid-square method</vt:lpstr>
      <vt:lpstr>Hash function – Folding method</vt:lpstr>
      <vt:lpstr>Hash function – Bit-rotation method</vt:lpstr>
      <vt:lpstr>Hash function – BSD checksum</vt:lpstr>
      <vt:lpstr>Collision</vt:lpstr>
      <vt:lpstr>Collision resolution techniques</vt:lpstr>
      <vt:lpstr>Separate chaining – Linked list</vt:lpstr>
      <vt:lpstr>Separate chaining – Linked list</vt:lpstr>
      <vt:lpstr>Separate chaining – Linked list</vt:lpstr>
      <vt:lpstr>Open addressing – Linear probing</vt:lpstr>
      <vt:lpstr>Open addressing – Linear probing</vt:lpstr>
      <vt:lpstr>Open addressing – Quadratic probing</vt:lpstr>
      <vt:lpstr>Open addressing – Quadratic probing</vt:lpstr>
      <vt:lpstr>Collision resolution – Coalesced hashing</vt:lpstr>
      <vt:lpstr>Collision resolution – Coalesced hashing</vt:lpstr>
      <vt:lpstr>Rehashing</vt:lpstr>
      <vt:lpstr>Conclusion</vt:lpstr>
      <vt:lpstr>Bibliography</vt:lpstr>
      <vt:lpstr>The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Harsh Sarkar</dc:creator>
  <cp:lastModifiedBy>Harsh Sarkar</cp:lastModifiedBy>
  <cp:revision>146</cp:revision>
  <dcterms:created xsi:type="dcterms:W3CDTF">2023-10-24T10:11:06Z</dcterms:created>
  <dcterms:modified xsi:type="dcterms:W3CDTF">2023-12-07T06:31:59Z</dcterms:modified>
</cp:coreProperties>
</file>