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5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ABE668-0AE9-46C3-B784-28E440097C51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75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C392-B83B-860C-50A7-20894C35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08B-F650-1ABA-16B5-4A25B97F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125A-AA82-0EB6-3500-1F399D64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698D-2964-FAC2-FA41-8882E590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0057-ED16-FDDC-0561-5F288FF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3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1BD4-876F-ADA4-1C51-64768FB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331F-C725-58BA-6C0C-A8BF0E16A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A2D8-C831-309D-026A-CBC9DC27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1E0-7227-837C-49AD-F56CFD53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2120-DC28-6F9D-B604-FAF51D97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1ED97-D31A-7C45-1851-E9DC0CDBB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1212-5FDB-58D1-D3B8-705A922C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3142-27BD-00E3-D8A7-66166E30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C688-B2E5-C5C1-33CB-A99B9E32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8210-59E8-C70E-C8F1-D7D0861B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3BD-AE5D-C784-E70D-5EB44FA9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1C5C-6CE9-50FC-D385-46D41BDD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1878-B2A5-1FA2-9B7C-2E6852E0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26B0-87FB-4021-5D9E-3DFC711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2F9A-8A70-8572-3FC6-489188BF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1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45B3-6BAD-6C0E-27CF-51A04145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4AA8-9C27-62FE-03BD-D5F400BB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14C1-55DA-CED3-A688-A627807F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6F79-CC33-8794-8990-174F5197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C62A-D689-624C-09E7-7BF18AFB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09CC-D93F-98E6-DDEE-049A6D1B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B333-221A-2C03-F97D-ADAACA93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F3158-25B7-01E1-CD3E-91F92738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01519-F3AF-E43E-1274-1626D98B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BF59-5BE4-30ED-3AEE-8E6F82A7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43DC-832D-0807-3F57-2CA3E2F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9F19-DB6D-EE93-BF14-3696F418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8254-7BC9-7918-BC04-B39025B4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9E91B-7F20-C1E7-B42A-DB7F5DCF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E23E1-598B-9EBB-39FC-EEFFCBE96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CEF8-77DB-9EF5-BC07-56D95337D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E0AB-0984-43E7-F214-493E296B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706FD-98C3-D6FB-111B-5B0F7798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FA2C7-D8CF-F78C-F6DA-113E3E8E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4E0D-1943-FB35-46BB-B1273DC1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BFA57-2CB1-A601-A555-CE8F34C1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89701-FDB7-5AE5-930B-48FEDE4F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C6F6-1D13-FF18-6BE6-C4D6A46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64970-B55D-7796-1174-68596727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A8D3C-FC5B-5CE1-6F1C-37FB2B2B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85105-6048-F52B-6FF7-62076B1C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16EB-3133-2EB1-A18F-BE44655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8EA7-9EE6-283D-79D1-FB2461CE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3682-D755-6AF7-A399-172010EBB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A993-1AB3-839E-E052-F14F0F7E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12A6B-6691-3E64-AEE8-1922EBE9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24C3-2DAC-E780-9B1B-5B2A44C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8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ED9-3F73-6CBB-769A-6D8A463A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E722B-E9B8-65DB-AA51-A8CD9A67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FB02-283E-2B1D-F462-15D0E277C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63A9-6DE9-AC16-3E21-7495E3A1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4ED6-9844-3772-7A9B-766440BF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B74E-4DC1-0D48-E1B2-61B460FB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1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6C891-C165-9A48-932A-C65BAE23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A6AA-7F41-DAB3-698D-3C38E377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1562-B041-8186-AA51-417AC66D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BD6E-8A03-4462-ACCF-7327AC95FB3E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3259-02EF-48BC-352D-A7A90DD3B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10D7-1B14-09BF-EA5F-95CA5A969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C3AD-F94A-4555-B81C-505316D0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3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ryptographic_hash_function" TargetMode="External"/><Relationship Id="rId4" Type="http://schemas.openxmlformats.org/officeDocument/2006/relationships/hyperlink" Target="https://en.wikipedia.org/wiki/Open_addressin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ABF67-DBB5-8F3F-FB59-4C4F1B958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38971-D210-9D80-16CC-385B4AAC2048}"/>
              </a:ext>
            </a:extLst>
          </p:cNvPr>
          <p:cNvSpPr txBox="1"/>
          <p:nvPr/>
        </p:nvSpPr>
        <p:spPr>
          <a:xfrm>
            <a:off x="3012137" y="2105222"/>
            <a:ext cx="61677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EBB22-7892-5FAC-EBEB-B3F7843ADB50}"/>
              </a:ext>
            </a:extLst>
          </p:cNvPr>
          <p:cNvSpPr txBox="1"/>
          <p:nvPr/>
        </p:nvSpPr>
        <p:spPr>
          <a:xfrm>
            <a:off x="3335434" y="3233310"/>
            <a:ext cx="552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0"/>
              </a:rPr>
              <a:t>CC-5 Data Structures 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B6124-9C2C-70B0-D507-481BE684FD87}"/>
              </a:ext>
            </a:extLst>
          </p:cNvPr>
          <p:cNvSpPr txBox="1"/>
          <p:nvPr/>
        </p:nvSpPr>
        <p:spPr>
          <a:xfrm>
            <a:off x="3193688" y="4131845"/>
            <a:ext cx="58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0"/>
              </a:rPr>
              <a:t>Department of Computer and System Sciences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D6093-FB85-087F-3232-0550E57CA45A}"/>
              </a:ext>
            </a:extLst>
          </p:cNvPr>
          <p:cNvSpPr txBox="1"/>
          <p:nvPr/>
        </p:nvSpPr>
        <p:spPr>
          <a:xfrm>
            <a:off x="3995192" y="4505106"/>
            <a:ext cx="420161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0"/>
              </a:rPr>
              <a:t>Visva Bharati University</a:t>
            </a:r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D86E4BAE-4F5A-3D2F-9C29-310F4DB29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119" y="5843720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80ED72-68EF-F694-1351-DF9336E62BE0}"/>
              </a:ext>
            </a:extLst>
          </p:cNvPr>
          <p:cNvSpPr txBox="1"/>
          <p:nvPr/>
        </p:nvSpPr>
        <p:spPr>
          <a:xfrm>
            <a:off x="2009570" y="58437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lvetica Rg" panose="020B0603030602020004" pitchFamily="34" charset="0"/>
              </a:rPr>
              <a:t>Arpan Pal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lvetica Rg" panose="020B0603030602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A5822-0352-67A6-1664-23526E8938AC}"/>
              </a:ext>
            </a:extLst>
          </p:cNvPr>
          <p:cNvSpPr txBox="1"/>
          <p:nvPr/>
        </p:nvSpPr>
        <p:spPr>
          <a:xfrm>
            <a:off x="4609363" y="58437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lvetica Rg" panose="020B0603030602020004" pitchFamily="34" charset="0"/>
              </a:rPr>
              <a:t>Bijan Roy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lvetica Rg" panose="020B0603030602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D9BC1-D8CB-965D-4215-29341B43AD7A}"/>
              </a:ext>
            </a:extLst>
          </p:cNvPr>
          <p:cNvSpPr txBox="1"/>
          <p:nvPr/>
        </p:nvSpPr>
        <p:spPr>
          <a:xfrm>
            <a:off x="7209155" y="58437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lvetica Rg" panose="020B0603030602020004" pitchFamily="34" charset="0"/>
              </a:rPr>
              <a:t>Harsh Sarkar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lvetica Rg" panose="020B0603030602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1330F-DDE2-BEDB-9D8E-65038A79B6EB}"/>
              </a:ext>
            </a:extLst>
          </p:cNvPr>
          <p:cNvSpPr txBox="1"/>
          <p:nvPr/>
        </p:nvSpPr>
        <p:spPr>
          <a:xfrm>
            <a:off x="9808948" y="58437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lvetica Rg" panose="020B0603030602020004" pitchFamily="34" charset="0"/>
              </a:rPr>
              <a:t>Vigyan Kumar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lvetica Rg" panose="020B0603030602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AC2C-C54C-C640-6386-7CA19DC122F3}"/>
              </a:ext>
            </a:extLst>
          </p:cNvPr>
          <p:cNvSpPr txBox="1"/>
          <p:nvPr/>
        </p:nvSpPr>
        <p:spPr>
          <a:xfrm>
            <a:off x="4197454" y="4925093"/>
            <a:ext cx="3797085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 Medium" pitchFamily="2" charset="0"/>
                <a:ea typeface="+mn-ea"/>
                <a:cs typeface="+mn-cs"/>
              </a:rPr>
              <a:t>Shantiniketan – 731325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DIGIT FOLDING METHOD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1558952"/>
                <a:ext cx="11066106" cy="791788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In folding method, a big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is broken down into smaller parts.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The parts are then added to obtain the hash.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1558952"/>
                <a:ext cx="11066106" cy="791788"/>
              </a:xfrm>
              <a:blipFill>
                <a:blip r:embed="rId3"/>
                <a:stretch>
                  <a:fillRect l="-496" t="-9231" b="-1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DDD4A9-2BDB-E827-0986-411AE468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61" y="3008372"/>
            <a:ext cx="4003077" cy="31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MULTIPLICATION METHOD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1385733"/>
                <a:ext cx="11066106" cy="1473704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In multiplication method,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is multiplied by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and the decimal part is extracted.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The extracted decimal is multiplied to another constant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to get the hash. The hash will always be less than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.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Statistically, Golden Ratio or </a:t>
                </a:r>
                <a:r>
                  <a:rPr lang="el-G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Φ</a:t>
                </a:r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0.6180339887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, is the best choice for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. and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1385733"/>
                <a:ext cx="11066106" cy="1473704"/>
              </a:xfrm>
              <a:blipFill>
                <a:blip r:embed="rId3"/>
                <a:stretch>
                  <a:fillRect l="-496" t="-4545" r="-1101" b="-7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8055E-69D1-DD59-198B-045D2B9A262F}"/>
                  </a:ext>
                </a:extLst>
              </p:cNvPr>
              <p:cNvSpPr txBox="1"/>
              <p:nvPr/>
            </p:nvSpPr>
            <p:spPr>
              <a:xfrm>
                <a:off x="550506" y="3069800"/>
                <a:ext cx="1106610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Söhne"/>
                    <a:ea typeface="+mn-ea"/>
                    <a:cs typeface="+mn-cs"/>
                  </a:rPr>
                  <a:t>FORMULA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𝑓𝑙𝑜𝑜𝑟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öhn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8055E-69D1-DD59-198B-045D2B9A2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3069800"/>
                <a:ext cx="11066106" cy="681982"/>
              </a:xfrm>
              <a:prstGeom prst="rect">
                <a:avLst/>
              </a:prstGeom>
              <a:blipFill>
                <a:blip r:embed="rId4"/>
                <a:stretch>
                  <a:fillRect t="-10811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F9ECAB-5A5C-A965-040B-F7DE5FB0B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223" y="4074108"/>
            <a:ext cx="6135553" cy="24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HASH TABLE OPERATIONS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385734"/>
            <a:ext cx="11066106" cy="121023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INSERTION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	Adds a new key-value pair into the hash table.</a:t>
            </a:r>
          </a:p>
          <a:p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DELETION	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Removes an existing key-value pair from the hash table.</a:t>
            </a:r>
          </a:p>
          <a:p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SEARCHING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	Find and retrieve the value associated with a specific key.</a:t>
            </a:r>
            <a:endParaRPr lang="en-IN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0184E-0B08-DB3B-4EF2-2AE4B07E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43" y="2806330"/>
            <a:ext cx="8374314" cy="36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INSERTION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7A826-7070-D19D-3C52-0A07F10F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1" y="1955661"/>
            <a:ext cx="10080736" cy="42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DELETION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DE3AA-17C3-B575-AC0E-877DAB2B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14" y="1885487"/>
            <a:ext cx="7431971" cy="41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SEARCHING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7D5E-B97F-0CAC-6D37-6DD1D124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77" y="1929540"/>
            <a:ext cx="7842045" cy="41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LOAD FACTOR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47" y="1558952"/>
            <a:ext cx="11066106" cy="18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The load factor is defined as the ratio of the number of elements stored in the hash table and the total number of slots or buckets available in the table.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It is denoted by the symbol </a:t>
            </a:r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λ.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The efficiency of a hash table decreases as it starts filling up. So a maximum load factor is selected so that a proportion of the hash table is always empty.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5F651-FE93-1837-17FC-CA8D78A31ED1}"/>
                  </a:ext>
                </a:extLst>
              </p:cNvPr>
              <p:cNvSpPr txBox="1"/>
              <p:nvPr/>
            </p:nvSpPr>
            <p:spPr>
              <a:xfrm>
                <a:off x="575388" y="4567629"/>
                <a:ext cx="4991783" cy="73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bg2"/>
                          </a:solidFill>
                          <a:effectLst>
                            <a:outerShdw blurRad="190500" dist="63500" dir="3000000" algn="ctr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IN" sz="2000" b="1" i="1" smtClean="0">
                          <a:solidFill>
                            <a:schemeClr val="bg2"/>
                          </a:solidFill>
                          <a:effectLst>
                            <a:outerShdw blurRad="190500" dist="63500" dir="3000000" algn="ctr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𝒊𝒕𝒆𝒎𝒔</m:t>
                          </m:r>
                        </m:num>
                        <m:den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𝑳𝒆𝒏𝒈𝒕𝒉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𝒉𝒂𝒔𝒉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effectLst>
                                <a:outerShdw blurRad="190500" dist="63500" dir="3000000" algn="ctr" rotWithShape="0">
                                  <a:srgbClr val="000000">
                                    <a:alpha val="35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𝒕𝒂𝒃𝒍𝒆</m:t>
                          </m:r>
                        </m:den>
                      </m:f>
                    </m:oMath>
                  </m:oMathPara>
                </a14:m>
                <a:endParaRPr lang="en-IN" sz="2000" b="1" dirty="0">
                  <a:solidFill>
                    <a:schemeClr val="bg2"/>
                  </a:solidFill>
                  <a:effectLst>
                    <a:outerShdw blurRad="190500" dist="63500" dir="3000000" algn="ctr" rotWithShape="0">
                      <a:srgbClr val="000000">
                        <a:alpha val="35000"/>
                      </a:srgbClr>
                    </a:outerShdw>
                  </a:effectLst>
                  <a:latin typeface="Söhne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5F651-FE93-1837-17FC-CA8D78A3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8" y="4567629"/>
                <a:ext cx="4991783" cy="731419"/>
              </a:xfrm>
              <a:prstGeom prst="rect">
                <a:avLst/>
              </a:prstGeom>
              <a:blipFill>
                <a:blip r:embed="rId3"/>
                <a:stretch>
                  <a:fillRect t="-4167" b="-19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5EDFEB-1C2E-6CF1-017C-F973127092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0" y="3426652"/>
            <a:ext cx="4688870" cy="30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COLLISION RESOLUTION TECHNIQUES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00" y="1586989"/>
            <a:ext cx="5887616" cy="13345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DEFINITION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Collision resolution is crucial for handling situations where multiple keys hash to the same index in a hash table.</a:t>
            </a:r>
            <a:endParaRPr lang="en-IN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A2C2B-9512-9A76-9BA3-5EB811613174}"/>
              </a:ext>
            </a:extLst>
          </p:cNvPr>
          <p:cNvSpPr txBox="1"/>
          <p:nvPr/>
        </p:nvSpPr>
        <p:spPr>
          <a:xfrm>
            <a:off x="244800" y="3333203"/>
            <a:ext cx="5827363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TYPES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Separate chaining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: In this technique, each bucket is a linked data structure like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linked list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tree</a:t>
            </a: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. All keys having the same hash are nodes in the structure at the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hash’th</a:t>
            </a: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 bucket.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uLnTx/>
              <a:uFillTx/>
              <a:latin typeface="Söhne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Open addressing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: In open addressing, no separate </a:t>
            </a: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chains are created,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colliding keys are stored at empty buckets in the hash table at an offset from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hash’th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 bucket.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9F53F97-EF0C-C4C1-3594-C0B8F47A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0" y="1586990"/>
            <a:ext cx="4887428" cy="4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SEPARATE CHAINING 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88" y="1603634"/>
            <a:ext cx="4945221" cy="29761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 this method, each bucket contains a node. Each node contains an item and a reference to one or more nodes.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If there are collisions, pointer to the colliding nodes can be stored in the existing node.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The node can be part of any suitable data structure like linked list, tree or even another hash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5464B-1D77-86E7-6A7F-F5D5101D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603634"/>
            <a:ext cx="5520614" cy="40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LINEAR PROBING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388" y="1609056"/>
                <a:ext cx="4945222" cy="2534414"/>
              </a:xfrm>
            </p:spPr>
            <p:txBody>
              <a:bodyPr>
                <a:normAutofit/>
              </a:bodyPr>
              <a:lstStyle/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In this method, if an item already exists in a bucket, colliding items are placed at an offset from the hash where there is no item.</a:t>
                </a:r>
              </a:p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The offset is searched by sequentially checking each bucket one after the other.</a:t>
                </a:r>
              </a:p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So the hash is </a:t>
                </a:r>
                <a14:m>
                  <m:oMath xmlns:m="http://schemas.openxmlformats.org/officeDocument/2006/math">
                    <m:r>
                      <a:rPr lang="en-IN" sz="2000" i="1" spc="-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i="1" spc="-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spc="-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388" y="1609056"/>
                <a:ext cx="4945222" cy="2534414"/>
              </a:xfrm>
              <a:blipFill>
                <a:blip r:embed="rId3"/>
                <a:stretch>
                  <a:fillRect t="-2644" r="-2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01E609-3A83-4857-A03C-7AF35BA1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391" y="1609056"/>
            <a:ext cx="5796221" cy="3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403" y="383582"/>
            <a:ext cx="6281194" cy="7917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INTRODUCTION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52"/>
            <a:ext cx="10515600" cy="1067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DEFINITION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 Computer Science,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</a:t>
            </a: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ashing</a:t>
            </a:r>
            <a:r>
              <a:rPr lang="en-US" sz="2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is the process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of</a:t>
            </a:r>
            <a:r>
              <a:rPr lang="en-US" sz="2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mapping data of arbitrary size to fixed-size values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called hash codes or hashes.</a:t>
            </a:r>
            <a:endParaRPr lang="en-US" sz="2000" b="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F0BC5EDA-9FAC-E40D-D193-B941D2ED0936}"/>
              </a:ext>
            </a:extLst>
          </p:cNvPr>
          <p:cNvSpPr txBox="1">
            <a:spLocks/>
          </p:cNvSpPr>
          <p:nvPr/>
        </p:nvSpPr>
        <p:spPr>
          <a:xfrm>
            <a:off x="838200" y="2207966"/>
            <a:ext cx="10515600" cy="380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E2F95C3-21FB-FB64-B0DB-9330E7CD7D03}"/>
              </a:ext>
            </a:extLst>
          </p:cNvPr>
          <p:cNvSpPr txBox="1">
            <a:spLocks/>
          </p:cNvSpPr>
          <p:nvPr/>
        </p:nvSpPr>
        <p:spPr>
          <a:xfrm>
            <a:off x="838200" y="3009634"/>
            <a:ext cx="10515600" cy="1869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PURPOSE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Hashing is used to make hashed data structures like hash tables and hash sets where insertion, searching and deletion ideally take constant time.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Hashing is used in cryptography to store and send confidential data.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Hashing is used to check file integrity and detect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7233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QUADRATIC PROBING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1603634"/>
                <a:ext cx="5152870" cy="2823850"/>
              </a:xfrm>
            </p:spPr>
            <p:txBody>
              <a:bodyPr>
                <a:normAutofit/>
              </a:bodyPr>
              <a:lstStyle/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Like in linear probing, colliding  items are placed at an offset from the hash.</a:t>
                </a:r>
              </a:p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But unlike in linear probing where the offsets are (1, 2, 3, …), in quadratic probing the offsets are (1, 4, 9, …).</a:t>
                </a:r>
              </a:p>
              <a:p>
                <a:pPr marL="432000" indent="-324000">
                  <a:buClr>
                    <a:schemeClr val="bg1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So the hash is </a:t>
                </a:r>
                <a14:m>
                  <m:oMath xmlns:m="http://schemas.openxmlformats.org/officeDocument/2006/math">
                    <m:r>
                      <a:rPr lang="en-IN" sz="2000" i="1" spc="-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i="1" spc="-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000" i="1" spc="-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pc="-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000" i="1" spc="-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1603634"/>
                <a:ext cx="5152870" cy="2823850"/>
              </a:xfrm>
              <a:blipFill>
                <a:blip r:embed="rId3"/>
                <a:stretch>
                  <a:fillRect t="-2376" r="-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E827F7-91E0-F50E-391F-A49795D29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478" y="1603634"/>
            <a:ext cx="5392420" cy="4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DOUBLE HASHING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603634"/>
            <a:ext cx="5238112" cy="31316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Double hashing also places colliding items at an offset from their hash, but the offset is obtained by another hash function.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Generally there are two hash functions 𝐻</a:t>
            </a:r>
            <a:r>
              <a:rPr lang="en-US" sz="20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1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and 𝐻</a:t>
            </a:r>
            <a:r>
              <a:rPr lang="en-US" sz="20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2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 Offset is a multiple of 𝐻</a:t>
            </a:r>
            <a:r>
              <a:rPr lang="en-US" sz="20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2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(𝑘𝑒𝑦).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So the hash is 𝐻</a:t>
            </a:r>
            <a:r>
              <a:rPr lang="en-US" sz="20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1 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+ 𝑖.𝐻</a:t>
            </a:r>
            <a:r>
              <a:rPr lang="en-US" sz="20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2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56E36-2FC0-AB77-ABEC-270C1CFE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79" y="1603634"/>
            <a:ext cx="5237715" cy="45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COALESCED HASHING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603634"/>
            <a:ext cx="5355773" cy="41384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Like separate chaining, colliding items are inserted as nodes in a linked data structure at the 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hash’th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bucket.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But unlike separate chaining, the nodes of the data structure are stored in empty buckets of the hash table (like in open addressing).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Since a node at hash position is connected to the colliding nodes which are present in other parts of the hash table, it takes lesser time to find the colliding nodes.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79CEF-62E4-33ED-1124-91B359B7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24" y="1603634"/>
            <a:ext cx="5355590" cy="49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HASHING FOR SECURITY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558952"/>
            <a:ext cx="11041224" cy="17499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Hashing is widely used in cyber security to safeguard passwords and sensitive data.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Instead of storing passwords in plain text, websites and applications convert them into hashes before storing them in databases.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This way, even if the database is breached, attackers would encounter hashes that are extremely difficult to reverse-engineer back into the original passwords.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30EA5-EE4B-AE48-DDBC-9B3A8DC6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54" y="3561988"/>
            <a:ext cx="5289925" cy="291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7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CRYPTOGRAPHIC HASH FUNCTIONS 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741056"/>
            <a:ext cx="11041224" cy="13857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Cryptography hash functions are mathematical algorithms that take an input (or message) of any length and produce a fixed-size output, commonly referred to as a hash value or hash code. These functions are designed to be </a:t>
            </a:r>
            <a:r>
              <a:rPr lang="en-US" sz="2000" i="1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one-way</a:t>
            </a:r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, meaning it's computationally infeasible to reverse the process and retrieve the original input from the hash value.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BDD3D-47D0-E3D0-55E3-2F7618C81FAB}"/>
              </a:ext>
            </a:extLst>
          </p:cNvPr>
          <p:cNvSpPr txBox="1"/>
          <p:nvPr/>
        </p:nvSpPr>
        <p:spPr>
          <a:xfrm>
            <a:off x="6501539" y="3689725"/>
            <a:ext cx="5065306" cy="242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EXAMPLES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SHA-256 (Secure Hash Algorithm 256-bit)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SHA-3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BLAKE2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Whirlpool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</a:rPr>
              <a:t>RIPEMD-160</a:t>
            </a:r>
            <a:endParaRPr lang="en-IN" sz="2000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8B5E1AA-A33E-609E-59CA-2518FFA1FD15}"/>
              </a:ext>
            </a:extLst>
          </p:cNvPr>
          <p:cNvSpPr txBox="1">
            <a:spLocks/>
          </p:cNvSpPr>
          <p:nvPr/>
        </p:nvSpPr>
        <p:spPr>
          <a:xfrm>
            <a:off x="625155" y="3689725"/>
            <a:ext cx="5065306" cy="242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CHARACTERISTICS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Fixed Output Size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Irreversibility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Deterministic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Collision Resistance</a:t>
            </a:r>
          </a:p>
        </p:txBody>
      </p:sp>
    </p:spTree>
    <p:extLst>
      <p:ext uri="{BB962C8B-B14F-4D97-AF65-F5344CB8AC3E}">
        <p14:creationId xmlns:p14="http://schemas.microsoft.com/office/powerpoint/2010/main" val="461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SALTING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385733"/>
            <a:ext cx="11041224" cy="99325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Salting: Addition of a unique random value (salt) to each password before hashing further strengthens security by preventing attackers from using pre computed tables (rainbow tables) to crack passwords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CD7E9-3BDD-7A32-9519-7ADA294CE7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2" t="8242" r="8242" b="6374"/>
          <a:stretch/>
        </p:blipFill>
        <p:spPr>
          <a:xfrm>
            <a:off x="3061766" y="2946164"/>
            <a:ext cx="6068468" cy="325719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6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ACKNOWLEDGEMENT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417" y="2307884"/>
            <a:ext cx="7625166" cy="2496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We would like to express our special gratitude to Mrs. </a:t>
            </a:r>
            <a:r>
              <a:rPr lang="en-US" dirty="0" err="1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Sanchita</a:t>
            </a:r>
            <a:r>
              <a:rPr lang="en-US" dirty="0">
                <a:solidFill>
                  <a:schemeClr val="bg2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 Pal Choudhuri who gave us the opportunity to do this wonderful presentation on hashing which helped us a lot in doing research on this topic and learn new topics regarding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28990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REFERENCES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558952"/>
            <a:ext cx="11206066" cy="3013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https://en.wikipedia.org/wiki/Hash_function</a:t>
            </a:r>
            <a:endParaRPr lang="en-US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https://en.wikipedia.org/wiki/Open_addressing</a:t>
            </a:r>
            <a:endParaRPr lang="en-US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676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033106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THANK YOU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403" y="337216"/>
            <a:ext cx="6281194" cy="7917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HASH TABLE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466220"/>
            <a:ext cx="6169198" cy="2018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DEFINITION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A hash table is a hashed data structure which stores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key-value pairs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 called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items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.</a:t>
            </a:r>
            <a:endParaRPr lang="en-US" sz="2000" i="0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Items are stored into buckets according to hashes returned by a hash function. This makes operations very fast.</a:t>
            </a:r>
            <a:endParaRPr lang="en-IN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F7B09-FF79-AAC2-336A-35D321BF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69" y="3765887"/>
            <a:ext cx="5242972" cy="25873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81EC1BB-AD39-8901-3FE6-DE85D9BE4CBE}"/>
              </a:ext>
            </a:extLst>
          </p:cNvPr>
          <p:cNvSpPr txBox="1">
            <a:spLocks/>
          </p:cNvSpPr>
          <p:nvPr/>
        </p:nvSpPr>
        <p:spPr>
          <a:xfrm>
            <a:off x="239486" y="3649717"/>
            <a:ext cx="6169198" cy="270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KEY COMPONENTS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Buckets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: Storage locations identified by indices generated from the hash function. Each bucket contains an item.</a:t>
            </a:r>
            <a:endParaRPr lang="en-US" sz="2000" i="1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Hash function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: A mathematical function which returns the bucket index where an item should be stored.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Collision resolution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: Techniques for handling collisions, i.e. when two keys have the same hash.</a:t>
            </a:r>
            <a:endParaRPr lang="en-IN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9416E7B-D24C-B745-8754-2E84242D2C87}"/>
              </a:ext>
            </a:extLst>
          </p:cNvPr>
          <p:cNvSpPr txBox="1">
            <a:spLocks/>
          </p:cNvSpPr>
          <p:nvPr/>
        </p:nvSpPr>
        <p:spPr>
          <a:xfrm>
            <a:off x="6648170" y="1466220"/>
            <a:ext cx="5242972" cy="162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HASH TABLE OPERATIONS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Insertion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Deletion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Searching</a:t>
            </a:r>
            <a:endParaRPr lang="en-IN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5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403" y="377675"/>
            <a:ext cx="6281194" cy="7917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HASH FUNCTION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28" y="1351163"/>
            <a:ext cx="6336435" cy="1411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DEFINITION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A hash function is a mathematical function which takes a variable length key as an argument and returns a fixed length value called hash.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C47C9-EA7E-1007-0360-A1715B7A921C}"/>
              </a:ext>
            </a:extLst>
          </p:cNvPr>
          <p:cNvSpPr txBox="1"/>
          <p:nvPr/>
        </p:nvSpPr>
        <p:spPr>
          <a:xfrm>
            <a:off x="243728" y="2879872"/>
            <a:ext cx="6336435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PURPOSE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To return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index where an item has to be stored.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To ensure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 even distribution of data across the hash 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285B5-1693-C8C3-62DE-001A03630A8D}"/>
              </a:ext>
            </a:extLst>
          </p:cNvPr>
          <p:cNvSpPr txBox="1"/>
          <p:nvPr/>
        </p:nvSpPr>
        <p:spPr>
          <a:xfrm>
            <a:off x="267542" y="4176440"/>
            <a:ext cx="631262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CHARACTERISTICS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Deterministic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: The function must always return the same hash for the same key.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Fast</a:t>
            </a:r>
            <a:r>
              <a:rPr lang="en-US" sz="2000" dirty="0"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: The hash should not take too long to compute.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uLnTx/>
              <a:uFillTx/>
              <a:latin typeface="Söhne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Minimum collision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A good function aims at minimizing collision.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C1C99-9F42-778E-67C0-56CE49A2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56" y="1350861"/>
            <a:ext cx="5052302" cy="49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403" y="383582"/>
            <a:ext cx="6281194" cy="7917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COLLISION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98" y="1558953"/>
            <a:ext cx="5851202" cy="49154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DEFINITION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 A collision occurs when two different keys hash to the same index or location in the hash table.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Collisions are important to address because if not handled properly, they can lead to data being overwritten or mixed up in the same location in the hash table</a:t>
            </a:r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.</a:t>
            </a:r>
            <a:endParaRPr lang="en-US" sz="2000" i="0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The colliding pair needs to be stored at another memory location. This is called collision resolution.</a:t>
            </a:r>
          </a:p>
          <a:p>
            <a:r>
              <a:rPr lang="en-US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Collision resolution techniques can broadly be categorized in two categories:</a:t>
            </a:r>
            <a:endParaRPr lang="en-IN" sz="2000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  <a:p>
            <a:pPr lvl="1"/>
            <a:r>
              <a:rPr lang="en-IN" sz="2000" i="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Separate chaining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Open addressing</a:t>
            </a:r>
            <a:endParaRPr lang="en-US" sz="2000" i="0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Söhne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72E4DF-4E60-01FD-A475-5478E265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841"/>
            <a:ext cx="5851202" cy="30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HASH TABLE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AF932-CE93-60D6-5F73-AE6FBAB8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88" y="1385734"/>
            <a:ext cx="11041224" cy="11327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A hash table is a data structure which stores key-value pairs according to hash codes returned by a hash function of the keys.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Söhne"/>
              </a:rPr>
              <a:t>A simple implementation of a hash table is given below.</a:t>
            </a:r>
            <a:endParaRPr lang="en-IN" dirty="0"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04FCC-059F-F2DA-441A-F1A89F6C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91" y="2691765"/>
            <a:ext cx="5034995" cy="34759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DB3381-A53A-7D11-D2F7-2E13F6A6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3" y="2630091"/>
            <a:ext cx="5034995" cy="365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HASH FUNCTION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73EB8-2F66-B260-D446-85B46E506409}"/>
              </a:ext>
            </a:extLst>
          </p:cNvPr>
          <p:cNvSpPr txBox="1"/>
          <p:nvPr/>
        </p:nvSpPr>
        <p:spPr>
          <a:xfrm>
            <a:off x="575388" y="1558952"/>
            <a:ext cx="1104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 hash function is a function which takes a variable length key as an argument and returns a fixed length hash.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21316-5E29-7154-274B-6B7C6324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52" y="3263451"/>
            <a:ext cx="4917160" cy="2221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3F5DEE-519C-ED35-095F-30A88E987D8A}"/>
              </a:ext>
            </a:extLst>
          </p:cNvPr>
          <p:cNvSpPr txBox="1"/>
          <p:nvPr/>
        </p:nvSpPr>
        <p:spPr>
          <a:xfrm>
            <a:off x="505646" y="2650420"/>
            <a:ext cx="60055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CRITERIA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A hash function must have the following characteristics: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It should be fast to compute.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It should always return the same hash for the same key.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öhne"/>
                <a:ea typeface="+mn-ea"/>
                <a:cs typeface="+mn-cs"/>
              </a:rPr>
              <a:t>It should be chosen such that it reduces collision.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It should be chosen such that it evenly distributes items across the hash table.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öhne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3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90500" dist="63500" dir="3000000" algn="ctr" rotWithShape="0">
                    <a:srgbClr val="000000">
                      <a:alpha val="35000"/>
                    </a:srgbClr>
                  </a:outerShdw>
                </a:effectLst>
                <a:latin typeface="Retroica" pitchFamily="2" charset="0"/>
              </a:rPr>
              <a:t>DIVISION METHOD</a:t>
            </a:r>
            <a:endParaRPr lang="en-IN" dirty="0">
              <a:solidFill>
                <a:schemeClr val="bg1"/>
              </a:solidFill>
              <a:effectLst>
                <a:outerShdw blurRad="190500" dist="63500" dir="3000000" algn="ctr" rotWithShape="0">
                  <a:srgbClr val="000000">
                    <a:alpha val="35000"/>
                  </a:srgbClr>
                </a:outerShdw>
              </a:effectLst>
              <a:latin typeface="Retro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71B4-AD72-89C2-BD83-2321001F36E6}"/>
              </a:ext>
            </a:extLst>
          </p:cNvPr>
          <p:cNvSpPr txBox="1"/>
          <p:nvPr/>
        </p:nvSpPr>
        <p:spPr>
          <a:xfrm>
            <a:off x="575388" y="1558952"/>
            <a:ext cx="11041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Söhne"/>
              </a:rPr>
              <a:t>In this method, the hash is the remainder obtained when the key is divided by a constant 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Söhne"/>
              </a:rPr>
              <a:t>M is smaller or equal to the size of the hash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Söhne"/>
              </a:rPr>
              <a:t>Remainder or modulo operation is used in many hash functions, but if M is divisible by too many numbers, clustering will increase. So M is preferably a prime number.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D7086-391E-75C9-FBC8-42F7D097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22" y="4114948"/>
            <a:ext cx="5436353" cy="1956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0197A-F0ED-6EA2-6F4C-71185BAD9FF5}"/>
                  </a:ext>
                </a:extLst>
              </p:cNvPr>
              <p:cNvSpPr txBox="1"/>
              <p:nvPr/>
            </p:nvSpPr>
            <p:spPr>
              <a:xfrm>
                <a:off x="575388" y="3048598"/>
                <a:ext cx="1104122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öhne"/>
                  </a:rPr>
                  <a:t>Formula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0197A-F0ED-6EA2-6F4C-71185BAD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8" y="3048598"/>
                <a:ext cx="11041223" cy="677108"/>
              </a:xfrm>
              <a:prstGeom prst="rect">
                <a:avLst/>
              </a:prstGeom>
              <a:blipFill>
                <a:blip r:embed="rId4"/>
                <a:stretch>
                  <a:fillRect t="-4505" b="-7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2CEAFA-0A09-C6AD-0092-31865FD7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38BBBE-F249-F716-F780-03D9E95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383582"/>
            <a:ext cx="11041224" cy="7917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Retroica" pitchFamily="2" charset="0"/>
              </a:rPr>
              <a:t>MID SQUARE METHOD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Retro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1558952"/>
                <a:ext cx="11066106" cy="11327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In mid-square method,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is squared.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A constant,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digits are selected from the middle as the hash.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The hash can be any combination of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 digits, so the range of hash is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sz="2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öhne"/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1AF932-CE93-60D6-5F73-AE6FBAB84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1558952"/>
                <a:ext cx="11066106" cy="1132740"/>
              </a:xfrm>
              <a:blipFill>
                <a:blip r:embed="rId3"/>
                <a:stretch>
                  <a:fillRect l="-496" t="-8602" b="-7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C47F6CD-2641-F892-C05D-1FC6A6EC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78" y="3149253"/>
            <a:ext cx="4576843" cy="3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1514</Words>
  <Application>Microsoft Office PowerPoint</Application>
  <PresentationFormat>Widescreen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Coolvetica Rg</vt:lpstr>
      <vt:lpstr>Montserrat Medium</vt:lpstr>
      <vt:lpstr>Retroica</vt:lpstr>
      <vt:lpstr>Söhne</vt:lpstr>
      <vt:lpstr>Wingdings</vt:lpstr>
      <vt:lpstr>Office Theme</vt:lpstr>
      <vt:lpstr>PowerPoint Presentation</vt:lpstr>
      <vt:lpstr>INTRODUCTION</vt:lpstr>
      <vt:lpstr>HASH TABLE</vt:lpstr>
      <vt:lpstr>HASH FUNCTION</vt:lpstr>
      <vt:lpstr>COLLISION</vt:lpstr>
      <vt:lpstr>HASH TABLE</vt:lpstr>
      <vt:lpstr>HASH FUNCTION</vt:lpstr>
      <vt:lpstr>DIVISION METHOD</vt:lpstr>
      <vt:lpstr>MID SQUARE METHOD</vt:lpstr>
      <vt:lpstr>DIGIT FOLDING METHOD</vt:lpstr>
      <vt:lpstr>MULTIPLICATION METHOD</vt:lpstr>
      <vt:lpstr>HASH TABLE OPERATIONS</vt:lpstr>
      <vt:lpstr>INSERTION</vt:lpstr>
      <vt:lpstr>DELETION</vt:lpstr>
      <vt:lpstr>SEARCHING</vt:lpstr>
      <vt:lpstr>LOAD FACTOR</vt:lpstr>
      <vt:lpstr>COLLISION RESOLUTION TECHNIQUES</vt:lpstr>
      <vt:lpstr>SEPARATE CHAINING </vt:lpstr>
      <vt:lpstr>LINEAR PROBING</vt:lpstr>
      <vt:lpstr>QUADRATIC PROBING</vt:lpstr>
      <vt:lpstr>DOUBLE HASHING</vt:lpstr>
      <vt:lpstr>COALESCED HASHING</vt:lpstr>
      <vt:lpstr>HASHING FOR SECURITY</vt:lpstr>
      <vt:lpstr>CRYPTOGRAPHIC HASH FUNCTIONS </vt:lpstr>
      <vt:lpstr>SALTING</vt:lpstr>
      <vt:lpstr>ACKNOWLEDGEMENT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 Roy</dc:creator>
  <cp:lastModifiedBy>Harsh Sarkar</cp:lastModifiedBy>
  <cp:revision>86</cp:revision>
  <dcterms:created xsi:type="dcterms:W3CDTF">2023-12-08T18:08:07Z</dcterms:created>
  <dcterms:modified xsi:type="dcterms:W3CDTF">2023-12-17T08:03:54Z</dcterms:modified>
</cp:coreProperties>
</file>