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3" r:id="rId9"/>
    <p:sldId id="262" r:id="rId10"/>
    <p:sldId id="260" r:id="rId11"/>
    <p:sldId id="261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8A68A9-F30A-4ED5-8D00-A8B5D6FEF8E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F660E1-8B32-4338-975B-8174EC7BD2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0BA13D5-AE3C-494B-810A-3AD922708F7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480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6039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027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2F7200-401B-4358-8A67-EBBAECED7E5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E93656-6697-41B9-92B1-4391FFF68AA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FCE76F-674B-4F42-91DF-37D716166D4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951D7A-6DFE-49D8-977C-8FF2ABEFAA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51F0862-D75F-41F4-83A1-C6B3E317723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CC3CAC1-8E75-4FE2-9A80-81315FF22D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024D12-D1FA-40C2-9712-BCB5E417C9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5A07D0A-CE76-4884-8070-BD1D41F8D60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0F292B-DCB0-4192-AEF5-443FD6627843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F72E68-1396-407D-8B33-3DB5AE1587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8E9251-589E-42C9-AAF9-2E7E988EEE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F7AED0-A3FE-4F56-807A-5D4BD4FDD3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6C5EDF-AA84-411B-9BE5-EDF32E44371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480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6039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027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5473ED-4C61-4D96-90B2-EAD00AF76A9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690854F-CAD4-461A-90BF-A952661638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662E10E-1EDC-437B-ACCA-FE6EE68A13B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62124EA-77A4-4C99-81CE-F3282BFC48D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B3101D9-52F4-4AC3-8FC5-322B08B0374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9D62BB5-D0DD-416C-BC93-CCFFDA3202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2EA2F8-A22E-48EB-ACEC-65ADE38E20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27AC92B-4CAF-4540-8F04-6C083EADB4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133100E-8FDE-49E8-9CC3-260DC01498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7B4D908-1B2B-4C4C-96F0-F6549D7C49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27B3B46-D526-4575-984C-82B8A25E30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358D43C-7F81-4BEE-BD11-29794415C23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EF024E1-84D3-4727-9771-C9EA117C801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480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6039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6027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02A445C-97AE-47EE-BB36-55CC6E0F7F9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6D265AB-874B-44FA-B729-5181D0DE89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DB19F12-25C1-4C59-A262-7E8D8D4FD3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6E092A-AAB8-40CD-AAF0-7044084AFA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A6CA4B-42E0-4BA4-86F5-3E45168007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D369EDE-37F7-4A20-AC94-8BC082DB163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FF1506-E898-42B2-A1F7-EBE4ECCEFA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C52F4F-8B11-4A9F-ACB4-DCB50A3D177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F526A6-ACDD-422C-965A-63F849B1565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8533D67-4428-4954-816F-289DE17E7F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94FD1B-9E1C-4224-9372-C170DEEACE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2AD6E1-D152-4407-AAA3-F44EC0B1D5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907D48-C326-46D2-9909-A2B2DC6C9CD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36039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602760" y="264888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480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36039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6602760" y="4366800"/>
            <a:ext cx="28558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EBFE662-A263-4349-8965-273A745ECDD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04E2AC-E2D5-42A2-B057-0AFFF1669D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120" y="1384200"/>
            <a:ext cx="9001800" cy="442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5C4E69-9D82-40E1-BD05-B9789294C2D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5A102-7B82-4049-9F0E-D00EF49DF6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49800" y="436680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856643-EE75-42C3-B8A4-1AE4566A2A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3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49800" y="2648880"/>
            <a:ext cx="432828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4800" y="4366800"/>
            <a:ext cx="8870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spcAft>
                <a:spcPts val="1054"/>
              </a:spcAft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D5DC2F-AD12-4796-BDE3-EC1C37F547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0080360" cy="4251960"/>
          </a:xfrm>
          <a:custGeom>
            <a:avLst/>
            <a:gdLst/>
            <a:ahLst/>
            <a:cxnLst/>
            <a:rect l="0" t="0" r="r" b="b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56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Liberation Sans Narrow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Liberation Sans Narrow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26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fld id="{7775F18B-587D-4D28-8438-EC739B05A48D}" type="slidenum">
              <a:rPr lang="en-US" sz="2600" b="0" strike="noStrike" spc="-1">
                <a:solidFill>
                  <a:srgbClr val="000000"/>
                </a:solidFill>
                <a:latin typeface="Liberation Sans Narrow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cxn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: Shape 42"/>
          <p:cNvSpPr/>
          <p:nvPr/>
        </p:nvSpPr>
        <p:spPr>
          <a:xfrm>
            <a:off x="0" y="0"/>
            <a:ext cx="10080000" cy="1509120"/>
          </a:xfrm>
          <a:custGeom>
            <a:avLst/>
            <a:gdLst/>
            <a:ahLst/>
            <a:cxnLst/>
            <a:rect l="0" t="0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 rot="21111000">
            <a:off x="90000" y="-1587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BD9B2CB-0CB0-4FD5-8F78-8FA1405B3EA9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cxn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: Shape 85"/>
          <p:cNvSpPr/>
          <p:nvPr/>
        </p:nvSpPr>
        <p:spPr>
          <a:xfrm>
            <a:off x="0" y="411120"/>
            <a:ext cx="10080000" cy="5258520"/>
          </a:xfrm>
          <a:custGeom>
            <a:avLst/>
            <a:gdLst/>
            <a:ahLst/>
            <a:cxnLst/>
            <a:rect l="0" t="0" r="r" b="b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: Shape 86"/>
          <p:cNvSpPr/>
          <p:nvPr/>
        </p:nvSpPr>
        <p:spPr>
          <a:xfrm>
            <a:off x="0" y="0"/>
            <a:ext cx="10080360" cy="1714680"/>
          </a:xfrm>
          <a:custGeom>
            <a:avLst/>
            <a:gdLst/>
            <a:ahLst/>
            <a:cxnLst/>
            <a:rect l="0" t="0" r="r" b="b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dt" idx="7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91" name="PlaceHolder 4"/>
          <p:cNvSpPr>
            <a:spLocks noGrp="1"/>
          </p:cNvSpPr>
          <p:nvPr>
            <p:ph type="ftr" idx="8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sldNum" idx="9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77E0CAC-8E37-4DB7-8FEB-20E1564B0772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: Shape 128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cxn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Freeform: Shape 129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cxn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Freeform: Shape 130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cxn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Freeform: Shape 131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cxn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Freeform: Shape 132"/>
          <p:cNvSpPr/>
          <p:nvPr/>
        </p:nvSpPr>
        <p:spPr>
          <a:xfrm>
            <a:off x="6480" y="-9720"/>
            <a:ext cx="10080000" cy="2468880"/>
          </a:xfrm>
          <a:custGeom>
            <a:avLst/>
            <a:gdLst/>
            <a:ahLst/>
            <a:cxnLst/>
            <a:rect l="0" t="0" r="r" b="b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Freeform: Shape 133"/>
          <p:cNvSpPr/>
          <p:nvPr/>
        </p:nvSpPr>
        <p:spPr>
          <a:xfrm>
            <a:off x="1403280" y="4388760"/>
            <a:ext cx="8676360" cy="1280520"/>
          </a:xfrm>
          <a:custGeom>
            <a:avLst/>
            <a:gdLst/>
            <a:ahLst/>
            <a:cxn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r"/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 rot="21111000">
            <a:off x="91080" y="7412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dt" idx="10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ftr" idx="11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sldNum" idx="12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4C7C122-AF41-432B-B7DF-55821421D738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: Rounded Corners 138"/>
          <p:cNvSpPr/>
          <p:nvPr/>
        </p:nvSpPr>
        <p:spPr>
          <a:xfrm rot="20952000">
            <a:off x="224280" y="1917000"/>
            <a:ext cx="9402120" cy="259416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73960" y="275940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215640" y="351756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addressing" TargetMode="External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5600" b="1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Collision Resolution</a:t>
            </a:r>
          </a:p>
        </p:txBody>
      </p:sp>
      <p:sp>
        <p:nvSpPr>
          <p:cNvPr id="180" name="TextBox 179"/>
          <p:cNvSpPr txBox="1"/>
          <p:nvPr/>
        </p:nvSpPr>
        <p:spPr>
          <a:xfrm rot="21117000">
            <a:off x="638592" y="3527998"/>
            <a:ext cx="8803440" cy="61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Clr>
                <a:srgbClr val="000000"/>
              </a:buClr>
              <a:buSzPct val="45000"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Seperate</a:t>
            </a:r>
            <a:r>
              <a:rPr lang="en-US" sz="3600" b="1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 Chaining</a:t>
            </a: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48625" y="1438550"/>
            <a:ext cx="4320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High Tower Text" panose="02040502050506030303" pitchFamily="18" charset="0"/>
              </a:rPr>
              <a:t>In this method, each bucket contains a node. Each node contains an item and a reference to one or more nodes.</a:t>
            </a:r>
          </a:p>
          <a:p>
            <a:pPr marL="432000" indent="-324000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High Tower Text" panose="02040502050506030303" pitchFamily="18" charset="0"/>
              </a:rPr>
              <a:t>If there are collisions, pointer to the colliding nodes can be stored in the existing node.</a:t>
            </a:r>
          </a:p>
          <a:p>
            <a:pPr marL="432000" indent="-324000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High Tower Text" panose="02040502050506030303" pitchFamily="18" charset="0"/>
              </a:rPr>
              <a:t>The node can be part of any suitable data structure like linked list, tree or even another hash table.</a:t>
            </a: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12000" y="1440000"/>
            <a:ext cx="4320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856"/>
              </a:spcAft>
              <a:buNone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insert(</a:t>
            </a:r>
            <a:r>
              <a:rPr lang="en-US" sz="2000" b="0" strike="noStrike" spc="-1" dirty="0" err="1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hashtable</a:t>
            </a: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, item)</a:t>
            </a:r>
          </a:p>
          <a:p>
            <a:pPr marL="457200" indent="-4572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Find hash of item.</a:t>
            </a:r>
          </a:p>
          <a:p>
            <a:pPr marL="457200" indent="-4572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If </a:t>
            </a:r>
            <a:r>
              <a:rPr lang="en-US" sz="2000" b="0" strike="noStrike" spc="-1" dirty="0" err="1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hashtable</a:t>
            </a: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[hash] is NULL, place a node containing item there.</a:t>
            </a:r>
          </a:p>
          <a:p>
            <a:pPr marL="457200" indent="-4572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Else chain the node containing item to the node at </a:t>
            </a:r>
            <a:r>
              <a:rPr lang="en-US" sz="2000" b="0" strike="noStrike" spc="-1" dirty="0" err="1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hashtable</a:t>
            </a: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[hash].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Linear Probing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PlaceHolder 2"/>
              <p:cNvSpPr>
                <a:spLocks noGrp="1"/>
              </p:cNvSpPr>
              <p:nvPr>
                <p:ph/>
              </p:nvPr>
            </p:nvSpPr>
            <p:spPr>
              <a:xfrm>
                <a:off x="648625" y="1440000"/>
                <a:ext cx="4320000" cy="328860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rmAutofit/>
              </a:bodyPr>
              <a:lstStyle/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000" b="0" strike="noStrike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In this method, if an item already exists in a bucket, colliding items are placed at an offset from the hash where there is no item.</a:t>
                </a:r>
              </a:p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000" b="0" strike="noStrike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The offset is searched by sequentially checking each bucket one after the other.</a:t>
                </a:r>
              </a:p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So the hash is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.</a:t>
                </a:r>
                <a:endParaRPr lang="en-US" sz="2000" b="0" strike="noStrike" spc="-1" dirty="0">
                  <a:solidFill>
                    <a:srgbClr val="000000"/>
                  </a:solidFill>
                  <a:latin typeface="High Tower Text" panose="02040502050506030303" pitchFamily="18" charset="0"/>
                </a:endParaRPr>
              </a:p>
            </p:txBody>
          </p:sp>
        </mc:Choice>
        <mc:Fallback>
          <p:sp>
            <p:nvSpPr>
              <p:cNvPr id="185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648625" y="1440000"/>
                <a:ext cx="4320000" cy="3288600"/>
              </a:xfrm>
              <a:prstGeom prst="rect">
                <a:avLst/>
              </a:prstGeom>
              <a:blipFill>
                <a:blip r:embed="rId2"/>
                <a:stretch>
                  <a:fillRect t="-3333" r="-4231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12000" y="1440000"/>
            <a:ext cx="4320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856"/>
              </a:spcAft>
              <a:buNone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insert(</a:t>
            </a:r>
            <a:r>
              <a:rPr lang="en-US" sz="2000" b="0" strike="noStrike" spc="-1" dirty="0" err="1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hashtable</a:t>
            </a: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, item)</a:t>
            </a:r>
          </a:p>
          <a:p>
            <a:pPr marL="342900" indent="-3429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Find hash of item.</a:t>
            </a:r>
          </a:p>
          <a:p>
            <a:pPr marL="342900" indent="-3429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If </a:t>
            </a:r>
            <a:r>
              <a:rPr lang="en-US" sz="2000" b="0" strike="noStrike" spc="-1" dirty="0" err="1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hashtable</a:t>
            </a: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[hash] is NULL, place item there.</a:t>
            </a:r>
          </a:p>
          <a:p>
            <a:pPr marL="342900" indent="-3429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Else</a:t>
            </a:r>
          </a:p>
          <a:p>
            <a:pPr marL="558900" lvl="1" indent="-342900" algn="just">
              <a:spcAft>
                <a:spcPts val="850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While current bucket is not empty, check the next bucket.</a:t>
            </a:r>
          </a:p>
          <a:p>
            <a:pPr marL="717750" lvl="2" indent="-285750" algn="just">
              <a:spcAft>
                <a:spcPts val="638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If bucket is empty, place item in it.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Quadratic Probing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PlaceHolder 2"/>
              <p:cNvSpPr>
                <a:spLocks noGrp="1"/>
              </p:cNvSpPr>
              <p:nvPr>
                <p:ph/>
              </p:nvPr>
            </p:nvSpPr>
            <p:spPr>
              <a:xfrm>
                <a:off x="648625" y="1440000"/>
                <a:ext cx="4320000" cy="328860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rmAutofit/>
              </a:bodyPr>
              <a:lstStyle/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000" b="0" strike="noStrike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Like in linear probing, colliding  items are placed at an offset from the hash.</a:t>
                </a:r>
              </a:p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000" b="0" strike="noStrike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But unlike in linear probing where the offsets are (1, 2, 3, …), in quadratic probing the offsets are (1, 4, 9, …).</a:t>
                </a:r>
              </a:p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So the hash is </a:t>
                </a:r>
                <a14:m>
                  <m:oMath xmlns:m="http://schemas.openxmlformats.org/officeDocument/2006/math"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88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648625" y="1440000"/>
                <a:ext cx="4320000" cy="3288600"/>
              </a:xfrm>
              <a:prstGeom prst="rect">
                <a:avLst/>
              </a:prstGeom>
              <a:blipFill>
                <a:blip r:embed="rId2"/>
                <a:stretch>
                  <a:fillRect t="-3333" r="-126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PlaceHolder 3"/>
              <p:cNvSpPr>
                <a:spLocks noGrp="1"/>
              </p:cNvSpPr>
              <p:nvPr>
                <p:ph/>
              </p:nvPr>
            </p:nvSpPr>
            <p:spPr>
              <a:xfrm>
                <a:off x="5112001" y="1440000"/>
                <a:ext cx="4319999" cy="328860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pPr indent="0">
                  <a:spcAft>
                    <a:spcPts val="856"/>
                  </a:spcAft>
                  <a:buNone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insert(</a:t>
                </a:r>
                <a:r>
                  <a:rPr lang="en-US" sz="2000" b="0" strike="noStrike" spc="-1" dirty="0" err="1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hashtable</a:t>
                </a: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, item)</a:t>
                </a:r>
              </a:p>
              <a:p>
                <a:pPr marL="342900" indent="-342900">
                  <a:spcAft>
                    <a:spcPts val="856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Find hash of item.</a:t>
                </a:r>
              </a:p>
              <a:p>
                <a:pPr marL="342900" indent="-342900">
                  <a:spcAft>
                    <a:spcPts val="856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If </a:t>
                </a:r>
                <a:r>
                  <a:rPr lang="en-US" sz="2000" b="0" strike="noStrike" spc="-1" dirty="0" err="1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hashtable</a:t>
                </a: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[hash] is NULL, place item there.</a:t>
                </a:r>
              </a:p>
              <a:p>
                <a:pPr marL="342900" indent="-342900">
                  <a:spcAft>
                    <a:spcPts val="856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Else</a:t>
                </a:r>
              </a:p>
              <a:p>
                <a:pPr marL="558900" lvl="1" indent="-342900" algn="just">
                  <a:spcAft>
                    <a:spcPts val="850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While current bucket is not empty, check the (</a:t>
                </a:r>
                <a14:m>
                  <m:oMath xmlns:m="http://schemas.openxmlformats.org/officeDocument/2006/math">
                    <m:r>
                      <a:rPr lang="en-IN" sz="2000" b="0" i="1" strike="noStrike" spc="-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000" b="0" i="1" strike="noStrike" spc="-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sz="2000" b="0" i="1" strike="noStrike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trike="noStrike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000" b="0" i="1" strike="noStrike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)</a:t>
                </a:r>
                <a:r>
                  <a:rPr lang="en-US" sz="2000" b="0" strike="noStrike" spc="-1" baseline="33000" dirty="0" err="1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th</a:t>
                </a: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 bucket.</a:t>
                </a:r>
              </a:p>
              <a:p>
                <a:pPr marL="717750" lvl="2" indent="-285750" algn="just">
                  <a:spcAft>
                    <a:spcPts val="638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18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If bucket is empty, place item in it.</a:t>
                </a:r>
              </a:p>
            </p:txBody>
          </p:sp>
        </mc:Choice>
        <mc:Fallback>
          <p:sp>
            <p:nvSpPr>
              <p:cNvPr id="189" name="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5112001" y="1440000"/>
                <a:ext cx="4319999" cy="3288600"/>
              </a:xfrm>
              <a:prstGeom prst="rect">
                <a:avLst/>
              </a:prstGeom>
              <a:blipFill>
                <a:blip r:embed="rId3"/>
                <a:stretch>
                  <a:fillRect l="-3672" t="-3333" r="-367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Double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PlaceHolder 2"/>
              <p:cNvSpPr>
                <a:spLocks noGrp="1"/>
              </p:cNvSpPr>
              <p:nvPr>
                <p:ph/>
              </p:nvPr>
            </p:nvSpPr>
            <p:spPr>
              <a:xfrm>
                <a:off x="648625" y="1440000"/>
                <a:ext cx="4320000" cy="328860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rmAutofit/>
              </a:bodyPr>
              <a:lstStyle/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000" b="0" strike="noStrike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Double hashing </a:t>
                </a:r>
                <a:r>
                  <a:rPr lang="en-US" sz="200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also places colliding items at an offset from their hash, but the offset is obtained by another hash function.</a:t>
                </a:r>
              </a:p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200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Generally there are two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-1" baseline="30000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 </a:t>
                </a:r>
                <a:r>
                  <a:rPr lang="en-US" sz="200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. Offset is a multiple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r>
                  <a:rPr lang="en-IN" sz="2000" b="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.</a:t>
                </a:r>
              </a:p>
              <a:p>
                <a:pPr marL="432000" indent="-324000">
                  <a:spcAft>
                    <a:spcPts val="856"/>
                  </a:spcAft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IN" sz="200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So the hash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000" b="0" i="1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b="0" spc="-1" dirty="0">
                    <a:solidFill>
                      <a:srgbClr val="000000"/>
                    </a:solidFill>
                    <a:latin typeface="High Tower Text" panose="020405020505060303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88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648625" y="1440000"/>
                <a:ext cx="4320000" cy="3288600"/>
              </a:xfrm>
              <a:prstGeom prst="rect">
                <a:avLst/>
              </a:prstGeom>
              <a:blipFill>
                <a:blip r:embed="rId2"/>
                <a:stretch>
                  <a:fillRect t="-3333" r="-394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PlaceHolder 3"/>
              <p:cNvSpPr>
                <a:spLocks noGrp="1"/>
              </p:cNvSpPr>
              <p:nvPr>
                <p:ph/>
              </p:nvPr>
            </p:nvSpPr>
            <p:spPr>
              <a:xfrm>
                <a:off x="5112001" y="1440000"/>
                <a:ext cx="4319999" cy="328860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pPr indent="0">
                  <a:spcAft>
                    <a:spcPts val="856"/>
                  </a:spcAft>
                  <a:buNone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insert(</a:t>
                </a:r>
                <a:r>
                  <a:rPr lang="en-US" sz="2000" b="0" strike="noStrike" spc="-1" dirty="0" err="1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hashtable</a:t>
                </a: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, item)</a:t>
                </a:r>
              </a:p>
              <a:p>
                <a:pPr marL="342900" indent="-342900">
                  <a:spcAft>
                    <a:spcPts val="856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Find hash of item.</a:t>
                </a:r>
              </a:p>
              <a:p>
                <a:pPr marL="342900" indent="-342900">
                  <a:spcAft>
                    <a:spcPts val="856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If </a:t>
                </a:r>
                <a:r>
                  <a:rPr lang="en-US" sz="2000" b="0" strike="noStrike" spc="-1" dirty="0" err="1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hashtable</a:t>
                </a: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[hash] is NULL, place </a:t>
                </a:r>
                <a:r>
                  <a:rPr lang="en-US" sz="2000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the </a:t>
                </a: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item there.</a:t>
                </a:r>
              </a:p>
              <a:p>
                <a:pPr marL="342900" indent="-342900">
                  <a:spcAft>
                    <a:spcPts val="856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Else</a:t>
                </a:r>
              </a:p>
              <a:p>
                <a:pPr marL="558900" lvl="1" indent="-342900" algn="just">
                  <a:spcAft>
                    <a:spcPts val="850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While current bucket is not empty, check the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pc="-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000" b="0" i="1" spc="-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000" b="0" i="1" spc="-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sz="2000" b="0" i="1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pc="-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)</a:t>
                </a:r>
                <a:r>
                  <a:rPr lang="en-US" sz="2000" b="0" strike="noStrike" spc="-1" baseline="60000" dirty="0" err="1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th</a:t>
                </a:r>
                <a:r>
                  <a:rPr lang="en-US" sz="2000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 bucket.</a:t>
                </a:r>
              </a:p>
              <a:p>
                <a:pPr marL="717750" lvl="2" indent="-285750" algn="just">
                  <a:spcAft>
                    <a:spcPts val="638"/>
                  </a:spcAft>
                  <a:buClr>
                    <a:srgbClr val="000000"/>
                  </a:buClr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b="0" strike="noStrike" spc="-1" dirty="0">
                    <a:solidFill>
                      <a:schemeClr val="accent4">
                        <a:lumMod val="75000"/>
                      </a:schemeClr>
                    </a:solidFill>
                    <a:latin typeface="High Tower Text" panose="02040502050506030303" pitchFamily="18" charset="0"/>
                  </a:rPr>
                  <a:t>If bucket is empty, add the item in the bucket.</a:t>
                </a:r>
              </a:p>
            </p:txBody>
          </p:sp>
        </mc:Choice>
        <mc:Fallback>
          <p:sp>
            <p:nvSpPr>
              <p:cNvPr id="189" name="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5112001" y="1440000"/>
                <a:ext cx="4319999" cy="3288600"/>
              </a:xfrm>
              <a:prstGeom prst="rect">
                <a:avLst/>
              </a:prstGeom>
              <a:blipFill>
                <a:blip r:embed="rId3"/>
                <a:stretch>
                  <a:fillRect l="-3672" t="-3333" r="-367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074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Coalesced Hashing</a:t>
            </a: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48625" y="1440000"/>
            <a:ext cx="4320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High Tower Text" panose="02040502050506030303" pitchFamily="18" charset="0"/>
              </a:rPr>
              <a:t>Coalesced hashing uses a linked list to link all the items having the same hash.</a:t>
            </a:r>
          </a:p>
          <a:p>
            <a:pPr marL="432000" indent="-324000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latin typeface="High Tower Text" panose="02040502050506030303" pitchFamily="18" charset="0"/>
              </a:rPr>
              <a:t>But the nodes of the linked list are placed in the hash table and not as separate chains.</a:t>
            </a: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2001" y="1440000"/>
            <a:ext cx="4319999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Aft>
                <a:spcPts val="856"/>
              </a:spcAft>
              <a:buNone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insert(</a:t>
            </a:r>
            <a:r>
              <a:rPr lang="en-US" sz="2000" b="0" strike="noStrike" spc="-1" dirty="0" err="1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hashtable</a:t>
            </a: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, item)</a:t>
            </a:r>
          </a:p>
          <a:p>
            <a:pPr marL="342900" indent="-3429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Find hash of item.</a:t>
            </a:r>
          </a:p>
          <a:p>
            <a:pPr marL="342900" indent="-3429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If </a:t>
            </a:r>
            <a:r>
              <a:rPr lang="en-US" sz="2000" b="0" strike="noStrike" spc="-1" dirty="0" err="1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hashtable</a:t>
            </a: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[hash] is NULL, place a node containing item there.</a:t>
            </a:r>
          </a:p>
          <a:p>
            <a:pPr marL="342900" indent="-342900">
              <a:spcAft>
                <a:spcPts val="856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Else</a:t>
            </a:r>
          </a:p>
          <a:p>
            <a:pPr marL="558900" lvl="1" indent="-342900" algn="just">
              <a:spcAft>
                <a:spcPts val="850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0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While current bucket is not empty, check the next bucket.</a:t>
            </a:r>
          </a:p>
          <a:p>
            <a:pPr marL="717750" lvl="2" indent="-285750" algn="just">
              <a:spcAft>
                <a:spcPts val="638"/>
              </a:spcAft>
              <a:buClr>
                <a:srgbClr val="000000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1800" b="0" strike="noStrike" spc="-1" dirty="0">
                <a:solidFill>
                  <a:schemeClr val="accent4">
                    <a:lumMod val="75000"/>
                  </a:schemeClr>
                </a:solidFill>
                <a:latin typeface="High Tower Text" panose="02040502050506030303" pitchFamily="18" charset="0"/>
              </a:rPr>
              <a:t>If bucket is empty, add the item as a node into the linked list at hash and store the new node at the empty bucket.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4547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Acknowledgement</a:t>
            </a: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2900" indent="-342900" algn="just">
              <a:spcAft>
                <a:spcPts val="859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igh Tower Text" panose="02040502050506030303" pitchFamily="18" charset="0"/>
                <a:hlinkClick r:id="rId2"/>
              </a:rPr>
              <a:t>Hash table – Wikipedia</a:t>
            </a:r>
            <a:endParaRPr lang="en-US" sz="2000" b="0" strike="noStrike" spc="-1" dirty="0">
              <a:solidFill>
                <a:srgbClr val="000000"/>
              </a:solidFill>
              <a:latin typeface="High Tower Text" panose="02040502050506030303" pitchFamily="18" charset="0"/>
            </a:endParaRPr>
          </a:p>
          <a:p>
            <a:pPr marL="342900" indent="-342900" algn="just">
              <a:spcAft>
                <a:spcPts val="859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High Tower Text" panose="02040502050506030303" pitchFamily="18" charset="0"/>
                <a:hlinkClick r:id="rId3"/>
              </a:rPr>
              <a:t>Open addressing – Wikipedia</a:t>
            </a:r>
            <a:endParaRPr lang="en-US" sz="2000" spc="-1" dirty="0">
              <a:solidFill>
                <a:srgbClr val="000000"/>
              </a:solidFill>
              <a:latin typeface="High Tower Text" panose="02040502050506030303" pitchFamily="18" charset="0"/>
            </a:endParaRPr>
          </a:p>
          <a:p>
            <a:pPr marL="342900" indent="-342900" algn="just">
              <a:spcAft>
                <a:spcPts val="859"/>
              </a:spcAft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7668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Bookman Old Style" panose="02050604050505020204" pitchFamily="18" charset="0"/>
              </a:rPr>
              <a:t>End</a:t>
            </a: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2609992" y="3316496"/>
            <a:ext cx="4860640" cy="15971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spcAft>
                <a:spcPts val="1054"/>
              </a:spcAft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High Tower Text" panose="02040502050506030303" pitchFamily="18" charset="0"/>
              </a:rPr>
              <a:t>Nya~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545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Bookman Old Style</vt:lpstr>
      <vt:lpstr>Cambria Math</vt:lpstr>
      <vt:lpstr>Courier New</vt:lpstr>
      <vt:lpstr>High Tower Text</vt:lpstr>
      <vt:lpstr>Liberation Sans Narrow</vt:lpstr>
      <vt:lpstr>Symbol</vt:lpstr>
      <vt:lpstr>Wingdings</vt:lpstr>
      <vt:lpstr>Office Theme</vt:lpstr>
      <vt:lpstr>Office Theme</vt:lpstr>
      <vt:lpstr>Office Theme</vt:lpstr>
      <vt:lpstr>Office Theme</vt:lpstr>
      <vt:lpstr>Collision Resolution</vt:lpstr>
      <vt:lpstr>Seperate Chaining</vt:lpstr>
      <vt:lpstr>Linear Probing</vt:lpstr>
      <vt:lpstr>Quadratic Probing</vt:lpstr>
      <vt:lpstr>Double Hashing</vt:lpstr>
      <vt:lpstr>Coalesced Hashing</vt:lpstr>
      <vt:lpstr>Acknowledgement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subject/>
  <dc:creator/>
  <dc:description/>
  <cp:lastModifiedBy>Harsh Sarkar</cp:lastModifiedBy>
  <cp:revision>20</cp:revision>
  <dcterms:created xsi:type="dcterms:W3CDTF">2023-12-10T13:38:29Z</dcterms:created>
  <dcterms:modified xsi:type="dcterms:W3CDTF">2023-12-10T14:36:56Z</dcterms:modified>
  <dc:language>en-US</dc:language>
</cp:coreProperties>
</file>