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9" r:id="rId8"/>
    <p:sldId id="257" r:id="rId9"/>
    <p:sldId id="263" r:id="rId10"/>
    <p:sldId id="262" r:id="rId11"/>
    <p:sldId id="265" r:id="rId12"/>
    <p:sldId id="264" r:id="rId13"/>
    <p:sldId id="268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Networking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Semester III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4F839-3C88-8891-D73C-A3191793C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2167-2EA0-E4FF-DA93-F0DDBD2E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RZ (Return to Zero)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6DC5-BCA3-E00B-53AF-4EFF36D1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5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Transmits a zero sample after each bit.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In this way synchronization is maintained but due to the presence of three states, it is more error prone.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714524-0B83-93B2-D0E8-C5D71A6B16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4"/>
            <a:ext cx="5181598" cy="4320277"/>
          </a:xfrm>
        </p:spPr>
      </p:pic>
    </p:spTree>
    <p:extLst>
      <p:ext uri="{BB962C8B-B14F-4D97-AF65-F5344CB8AC3E}">
        <p14:creationId xmlns:p14="http://schemas.microsoft.com/office/powerpoint/2010/main" val="22421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F8F5-7D60-6718-5EDC-AF337A36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Manchester 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AC7A-2131-057A-296A-40440AE69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Transmits bit for half length of the sample and alternate bit for the next half sample.</a:t>
            </a:r>
          </a:p>
          <a:p>
            <a:r>
              <a:rPr lang="en-GB" dirty="0">
                <a:ea typeface="Calibri"/>
                <a:cs typeface="Calibri"/>
              </a:rPr>
              <a:t>There is a transition every half sample so synchronization is not lost.</a:t>
            </a:r>
          </a:p>
          <a:p>
            <a:r>
              <a:rPr lang="en-GB" dirty="0">
                <a:ea typeface="Calibri"/>
                <a:cs typeface="Calibri"/>
              </a:rPr>
              <a:t>But uses double the bandwidth.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8343AB-3129-B266-5053-EEE51F04C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4"/>
            <a:ext cx="5181598" cy="4320277"/>
          </a:xfrm>
        </p:spPr>
      </p:pic>
    </p:spTree>
    <p:extLst>
      <p:ext uri="{BB962C8B-B14F-4D97-AF65-F5344CB8AC3E}">
        <p14:creationId xmlns:p14="http://schemas.microsoft.com/office/powerpoint/2010/main" val="397796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20AB-97FC-FFE8-2714-806F57AA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Differential Manchester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6B3A-09F5-4C1D-E9E8-BD8F6A8A9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After every transmission, there is a transition.</a:t>
            </a:r>
          </a:p>
          <a:p>
            <a:r>
              <a:rPr lang="en-GB" dirty="0">
                <a:ea typeface="Calibri"/>
                <a:cs typeface="Calibri"/>
              </a:rPr>
              <a:t>There is a transition at half-length if 0, no transition at half-length if 1.</a:t>
            </a:r>
          </a:p>
          <a:p>
            <a:r>
              <a:rPr lang="en-GB" dirty="0">
                <a:ea typeface="Calibri"/>
                <a:cs typeface="Calibri"/>
              </a:rPr>
              <a:t>Guarantees synchronization but twice the bandwidth is required.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994C79-9542-9629-627C-778A79EC7E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4"/>
            <a:ext cx="5181598" cy="4320277"/>
          </a:xfrm>
        </p:spPr>
      </p:pic>
    </p:spTree>
    <p:extLst>
      <p:ext uri="{BB962C8B-B14F-4D97-AF65-F5344CB8AC3E}">
        <p14:creationId xmlns:p14="http://schemas.microsoft.com/office/powerpoint/2010/main" val="307384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00FEF0-4F78-5D11-3AF4-47AAC050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transmission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D67CEE-21C4-8703-89C9-FCFE87D5E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95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D800-D325-3AFA-5EC8-19488921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Modulating Sin-wave Carrier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3A101-258F-973C-9A29-72A1FB71736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 sin wave is represented as,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Amplitude modulation: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is changed according to bit value.</a:t>
                </a:r>
              </a:p>
              <a:p>
                <a:r>
                  <a:rPr lang="en-US" dirty="0"/>
                  <a:t>Frequency modulation: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0" dirty="0"/>
                  <a:t> is changed according to bit value.</a:t>
                </a:r>
              </a:p>
              <a:p>
                <a:r>
                  <a:rPr lang="en-IN" dirty="0"/>
                  <a:t>Phase modulation: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dirty="0"/>
                  <a:t> is changed according to bit value.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3A101-258F-973C-9A29-72A1FB717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1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62F6E-4626-6A78-433C-BA0F58AC18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42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DC18-3FC8-0044-B7C4-350389A0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Shift Keying (Binary, BASK)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332B8-D3F9-8E8D-99AC-B6A5B849D9A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6513" y="1825625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Amplitude 1 is assigned to bit 1 and amplitude 0 is assigned to bit 0.</a:t>
                </a:r>
              </a:p>
              <a:p>
                <a:r>
                  <a:rPr lang="en-US" dirty="0"/>
                  <a:t>So 1 corresponds to signal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And 0 corresponds to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332B8-D3F9-8E8D-99AC-B6A5B849D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6513" y="1825625"/>
                <a:ext cx="5181600" cy="4351338"/>
              </a:xfrm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731DD2-DDE9-5C1F-2606-6AC8853AB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3890" y="1825625"/>
            <a:ext cx="5181598" cy="4320277"/>
          </a:xfrm>
        </p:spPr>
      </p:pic>
    </p:spTree>
    <p:extLst>
      <p:ext uri="{BB962C8B-B14F-4D97-AF65-F5344CB8AC3E}">
        <p14:creationId xmlns:p14="http://schemas.microsoft.com/office/powerpoint/2010/main" val="384901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FF91-B460-1311-71A1-0983B072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Shift Keying (Binary, BFSK)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C230D-BA41-F5F9-1978-2A1A32EF544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N" dirty="0"/>
                  <a:t>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assigned to bit 1 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assigned to bit 0.</a:t>
                </a:r>
              </a:p>
              <a:p>
                <a:r>
                  <a:rPr lang="en-IN" dirty="0"/>
                  <a:t>So 1 corresponds to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And 0 corresponds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C230D-BA41-F5F9-1978-2A1A32EF5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2A9F04-B234-A9EB-AC72-FF850D8A08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4"/>
            <a:ext cx="5181598" cy="4320277"/>
          </a:xfrm>
        </p:spPr>
      </p:pic>
    </p:spTree>
    <p:extLst>
      <p:ext uri="{BB962C8B-B14F-4D97-AF65-F5344CB8AC3E}">
        <p14:creationId xmlns:p14="http://schemas.microsoft.com/office/powerpoint/2010/main" val="306611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B13C-B314-3689-04AC-89CFFE86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Shift Keying (Binary, BPSK)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DA211-A72B-6782-EFA5-1287A3905E2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N" dirty="0"/>
                  <a:t>Phase 0 is assigned to bit 0 and phase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/>
                  <a:t> is assigned to bit 1.</a:t>
                </a:r>
              </a:p>
              <a:p>
                <a:r>
                  <a:rPr lang="en-IN" dirty="0"/>
                  <a:t>So 1 corresponds to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And 0 corresponds to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DA211-A72B-6782-EFA5-1287A3905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850AEC-8DD1-82BD-105D-B1BA75AA6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9781"/>
            <a:ext cx="5181598" cy="4320277"/>
          </a:xfrm>
        </p:spPr>
      </p:pic>
    </p:spTree>
    <p:extLst>
      <p:ext uri="{BB962C8B-B14F-4D97-AF65-F5344CB8AC3E}">
        <p14:creationId xmlns:p14="http://schemas.microsoft.com/office/powerpoint/2010/main" val="215309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A5F-F08E-17A5-CB54-3964579D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Shift Keying (4-ary, QPSK)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0C112-B052-B913-01DD-A3E89B01C4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N" dirty="0"/>
                  <a:t>In QPSK, two bits are taken at a time and assigned different phases.</a:t>
                </a:r>
              </a:p>
              <a:p>
                <a:r>
                  <a:rPr lang="en-IN" dirty="0"/>
                  <a:t>Phase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is assigned to 00.</a:t>
                </a:r>
              </a:p>
              <a:p>
                <a:r>
                  <a:rPr lang="en-IN" dirty="0"/>
                  <a:t>Phase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is assigned to bit 01.</a:t>
                </a:r>
              </a:p>
              <a:p>
                <a:r>
                  <a:rPr lang="en-IN" dirty="0"/>
                  <a:t>Phase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is assigned to bit 11.</a:t>
                </a:r>
              </a:p>
              <a:p>
                <a:r>
                  <a:rPr lang="en-IN" dirty="0"/>
                  <a:t>Phase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is assigned to bit 10.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0C112-B052-B913-01DD-A3E89B01C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248156-BCF2-2129-3244-C3D05B5C0D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5181598" cy="4320277"/>
          </a:xfrm>
        </p:spPr>
      </p:pic>
    </p:spTree>
    <p:extLst>
      <p:ext uri="{BB962C8B-B14F-4D97-AF65-F5344CB8AC3E}">
        <p14:creationId xmlns:p14="http://schemas.microsoft.com/office/powerpoint/2010/main" val="229759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A5F-F08E-17A5-CB54-3964579D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Shift Keying (8-ary, 8PSK)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0C112-B052-B913-01DD-A3E89B01C4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N" dirty="0"/>
                  <a:t>In 8PSK, 3 bits are taken at a time and assigned different phases.</a:t>
                </a:r>
              </a:p>
              <a:p>
                <a:r>
                  <a:rPr lang="en-IN" dirty="0"/>
                  <a:t>Phase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dirty="0"/>
                  <a:t> is assigned to 000.</a:t>
                </a:r>
              </a:p>
              <a:p>
                <a:r>
                  <a:rPr lang="en-IN" dirty="0"/>
                  <a:t>Phase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dirty="0"/>
                  <a:t> is assigned to bit 001.</a:t>
                </a:r>
              </a:p>
              <a:p>
                <a:r>
                  <a:rPr lang="en-IN" dirty="0"/>
                  <a:t>Phase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dirty="0"/>
                  <a:t> is assigned to bit 011.</a:t>
                </a:r>
              </a:p>
              <a:p>
                <a:r>
                  <a:rPr lang="en-IN" dirty="0"/>
                  <a:t>And so on till phase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dirty="0"/>
                  <a:t> is assigned to bit 100.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0C112-B052-B913-01DD-A3E89B01C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b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0765D9C-A117-3728-EC41-54BB4D42F3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5181598" cy="4320277"/>
          </a:xfrm>
        </p:spPr>
      </p:pic>
    </p:spTree>
    <p:extLst>
      <p:ext uri="{BB962C8B-B14F-4D97-AF65-F5344CB8AC3E}">
        <p14:creationId xmlns:p14="http://schemas.microsoft.com/office/powerpoint/2010/main" val="111578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6D16-014F-6B61-ACC7-087F13E1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C6202-88A0-B71B-10BB-13FE9E4A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6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25D3-BD81-C2CF-2A48-A220B000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Sampling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7D596-BABA-B929-9320-86A29A894A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GB" dirty="0">
                    <a:cs typeface="Calibri"/>
                  </a:rPr>
                  <a:t>The aim of sampling is to convert an </a:t>
                </a:r>
                <a:r>
                  <a:rPr lang="en-GB" dirty="0" err="1">
                    <a:cs typeface="Calibri"/>
                  </a:rPr>
                  <a:t>analog</a:t>
                </a:r>
                <a:r>
                  <a:rPr lang="en-GB" dirty="0">
                    <a:cs typeface="Calibri"/>
                  </a:rPr>
                  <a:t> signal into a set of discrete values or snapshots.</a:t>
                </a:r>
              </a:p>
              <a:p>
                <a:r>
                  <a:rPr lang="en-GB" dirty="0">
                    <a:cs typeface="Calibri"/>
                  </a:rPr>
                  <a:t>A set of signals at specific time intervals,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>
                    <a:cs typeface="Calibri"/>
                  </a:rPr>
                  <a:t>, is obtained from the signal. </a:t>
                </a:r>
                <a:endParaRPr lang="en-US" b="0" i="1" dirty="0">
                  <a:latin typeface="Cambria Math" panose="02040503050406030204" pitchFamily="18" charset="0"/>
                  <a:cs typeface="Calibri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GB" dirty="0">
                  <a:cs typeface="Calibri"/>
                </a:endParaRPr>
              </a:p>
              <a:p>
                <a:endParaRPr lang="en-GB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7D596-BABA-B929-9320-86A29A894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3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C8793-C81A-BFA3-3359-9E461202F9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9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990-1470-A5A0-80F3-4E3D7824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Sampling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DD967-6887-F27C-FAA9-A538F2F0B5B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GB" dirty="0">
                    <a:cs typeface="Calibri"/>
                  </a:rPr>
                  <a:t>Any </a:t>
                </a:r>
                <a:r>
                  <a:rPr lang="en-GB" dirty="0" err="1">
                    <a:cs typeface="Calibri"/>
                  </a:rPr>
                  <a:t>analog</a:t>
                </a:r>
                <a:r>
                  <a:rPr lang="en-GB" dirty="0">
                    <a:cs typeface="Calibri"/>
                  </a:rPr>
                  <a:t> signal can be represented as weighted sin waves.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alibri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𝑖𝑓𝑡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𝑖𝑓𝑡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GB" dirty="0">
                  <a:cs typeface="Calibri"/>
                </a:endParaRPr>
              </a:p>
              <a:p>
                <a:r>
                  <a:rPr lang="en-GB" dirty="0">
                    <a:cs typeface="Calibri"/>
                  </a:rPr>
                  <a:t>Nyquist criteria: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GB" dirty="0">
                    <a:cs typeface="Calibri"/>
                  </a:rPr>
                  <a:t> where T is time period.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</m:oMath>
                </a14:m>
                <a:r>
                  <a:rPr lang="en-GB" dirty="0">
                    <a:cs typeface="Calibri"/>
                  </a:rPr>
                  <a:t> where f is frequency.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</m:oMath>
                </a14:m>
                <a:r>
                  <a:rPr lang="en-GB" dirty="0">
                    <a:cs typeface="Calibri"/>
                  </a:rPr>
                  <a:t> is known as the Nyquist rate.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DD967-6887-F27C-FAA9-A538F2F0B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b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56A5C-CCD8-65C4-6215-96AB3B8154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9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5A40-AC88-4959-EC47-435B4DE1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Nyquist Rate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A052C-17DB-8597-5D84-84920A0070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GB" dirty="0">
                    <a:cs typeface="Calibri"/>
                  </a:rPr>
                  <a:t>Samples per second or sampling rate,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</m:oMath>
                </a14:m>
                <a:endParaRPr lang="en-GB" dirty="0">
                  <a:cs typeface="Calibri"/>
                </a:endParaRPr>
              </a:p>
              <a:p>
                <a:r>
                  <a:rPr lang="en-GB" dirty="0">
                    <a:cs typeface="Calibri"/>
                  </a:rPr>
                  <a:t>Human speech ranges from 30Hz-3.4kHz.</a:t>
                </a:r>
              </a:p>
              <a:p>
                <a:r>
                  <a:rPr lang="en-GB" dirty="0">
                    <a:cs typeface="Calibri"/>
                  </a:rPr>
                  <a:t>The sampling rate must be greater than 6.8kHz, so 8kHz.</a:t>
                </a:r>
              </a:p>
              <a:p>
                <a:r>
                  <a:rPr lang="en-GB" dirty="0">
                    <a:cs typeface="Calibri"/>
                  </a:rPr>
                  <a:t>So if there are 10 bits per sample, the data rate is 80kbps or 10kBps.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A052C-17DB-8597-5D84-84920A007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1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FD81D-7DC6-46E7-CA75-49B286A8E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8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0FCC-6CE9-7112-012B-F3C3944D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Pulse Code Modulation (PCM)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B30E-08E7-1FB2-FA20-77755324F4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Quantization is the process of deriving an approximate value from the samples obtained from an </a:t>
            </a:r>
            <a:r>
              <a:rPr lang="en-GB" dirty="0" err="1">
                <a:cs typeface="Calibri"/>
              </a:rPr>
              <a:t>analog</a:t>
            </a:r>
            <a:r>
              <a:rPr lang="en-GB" dirty="0">
                <a:cs typeface="Calibri"/>
              </a:rPr>
              <a:t> signal.</a:t>
            </a:r>
          </a:p>
          <a:p>
            <a:r>
              <a:rPr lang="en-GB" dirty="0">
                <a:cs typeface="Calibri"/>
              </a:rPr>
              <a:t>The process of sampling and quantization together is called pulse code modulation or PCM.</a:t>
            </a:r>
          </a:p>
          <a:p>
            <a:r>
              <a:rPr lang="en-GB" dirty="0">
                <a:cs typeface="Calibri"/>
              </a:rPr>
              <a:t>It changes </a:t>
            </a:r>
            <a:r>
              <a:rPr lang="en-GB" dirty="0" err="1">
                <a:cs typeface="Calibri"/>
              </a:rPr>
              <a:t>analog</a:t>
            </a:r>
            <a:r>
              <a:rPr lang="en-GB" dirty="0">
                <a:cs typeface="Calibri"/>
              </a:rPr>
              <a:t> pulses to discrete </a:t>
            </a:r>
            <a:r>
              <a:rPr lang="en-GB" dirty="0" err="1">
                <a:cs typeface="Calibri"/>
              </a:rPr>
              <a:t>vaules</a:t>
            </a:r>
            <a:r>
              <a:rPr lang="en-GB" dirty="0">
                <a:cs typeface="Calibri"/>
              </a:rPr>
              <a:t> with which the computer can work.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4DA8A-6371-76D0-6225-30B7F2EA78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8E7BDF-37B2-3FCF-A5C7-98B4C76D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coding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CA9D9-D884-F384-01E8-6E01E5DC3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2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6581-234E-DB01-5E7C-C5213483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NRZ-L (Non Return to Zero – Level)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43A6-2B43-DCCF-4B99-B86C5218DF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+V volt is transmitted if 1, -V volt is transmitted if 0.</a:t>
            </a:r>
            <a:endParaRPr lang="en-US" dirty="0"/>
          </a:p>
          <a:p>
            <a:r>
              <a:rPr lang="en-GB" dirty="0">
                <a:cs typeface="Calibri"/>
              </a:rPr>
              <a:t>If the average sample value received is positive, it is considered 1, if sample value is negative it is considered 0.</a:t>
            </a:r>
          </a:p>
          <a:p>
            <a:r>
              <a:rPr lang="en-GB" dirty="0">
                <a:ea typeface="Calibri"/>
                <a:cs typeface="Calibri"/>
              </a:rPr>
              <a:t>For long streams of 0s or 1s, synchronization is lost.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575C5F-D5CF-8178-3D00-DCA23503E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598" cy="4320277"/>
          </a:xfrm>
        </p:spPr>
      </p:pic>
    </p:spTree>
    <p:extLst>
      <p:ext uri="{BB962C8B-B14F-4D97-AF65-F5344CB8AC3E}">
        <p14:creationId xmlns:p14="http://schemas.microsoft.com/office/powerpoint/2010/main" val="52035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928-BD6F-5489-5086-4253B796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NRZ-I (Non Return to Zero – Inverse)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3B7C-1D68-3FE0-D102-D309BC7C8A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Transition if 1 is transmitted.</a:t>
            </a:r>
            <a:endParaRPr lang="en-US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No transition if 0 is transmitted.</a:t>
            </a:r>
          </a:p>
          <a:p>
            <a:r>
              <a:rPr lang="en-GB" dirty="0">
                <a:ea typeface="Calibri"/>
                <a:cs typeface="Calibri"/>
              </a:rPr>
              <a:t>Loss of synchronization during long stream of 0s.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9E86D2-231F-5E17-AA9E-D9D8237044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598" cy="4320277"/>
          </a:xfrm>
        </p:spPr>
      </p:pic>
    </p:spTree>
    <p:extLst>
      <p:ext uri="{BB962C8B-B14F-4D97-AF65-F5344CB8AC3E}">
        <p14:creationId xmlns:p14="http://schemas.microsoft.com/office/powerpoint/2010/main" val="404184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716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Networking</vt:lpstr>
      <vt:lpstr>Sampling</vt:lpstr>
      <vt:lpstr>Sampling</vt:lpstr>
      <vt:lpstr>Sampling</vt:lpstr>
      <vt:lpstr>Nyquist Rate</vt:lpstr>
      <vt:lpstr>Pulse Code Modulation (PCM)</vt:lpstr>
      <vt:lpstr>Line coding</vt:lpstr>
      <vt:lpstr>NRZ-L (Non Return to Zero – Level)</vt:lpstr>
      <vt:lpstr>NRZ-I (Non Return to Zero – Inverse)</vt:lpstr>
      <vt:lpstr>RZ (Return to Zero)</vt:lpstr>
      <vt:lpstr>Manchester Coding</vt:lpstr>
      <vt:lpstr>Differential Manchester</vt:lpstr>
      <vt:lpstr>Wireless transmission</vt:lpstr>
      <vt:lpstr>Modulating Sin-wave Carrier</vt:lpstr>
      <vt:lpstr>Amplitude Shift Keying (Binary, BASK)</vt:lpstr>
      <vt:lpstr>Frequency Shift Keying (Binary, BFSK)</vt:lpstr>
      <vt:lpstr>Phase Shift Keying (Binary, BPSK)</vt:lpstr>
      <vt:lpstr>Phase Shift Keying (4-ary, QPSK)</vt:lpstr>
      <vt:lpstr>Phase Shift Keying (8-ary, 8PSK)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Sarkar</dc:creator>
  <cp:lastModifiedBy>Harsh Sarkar</cp:lastModifiedBy>
  <cp:revision>419</cp:revision>
  <dcterms:created xsi:type="dcterms:W3CDTF">2023-12-24T05:34:04Z</dcterms:created>
  <dcterms:modified xsi:type="dcterms:W3CDTF">2023-12-26T19:51:01Z</dcterms:modified>
</cp:coreProperties>
</file>