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4" r:id="rId6"/>
    <p:sldId id="265" r:id="rId7"/>
    <p:sldId id="266" r:id="rId8"/>
    <p:sldId id="260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>
        <p:scale>
          <a:sx n="52" d="100"/>
          <a:sy n="52" d="100"/>
        </p:scale>
        <p:origin x="1228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14B7A-E26D-47C0-9E11-BE7B405F0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27EE23-5602-48E2-A93C-995DEF758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F02E05-5052-4489-921D-08D209E91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56BB-26F5-4454-A3AD-219299235B1F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F3C9D9-75DA-4C54-B997-EA7F1448F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EC98FC-CC1F-4369-8EE2-774625362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7D1C1-842A-4049-BFB5-16EAFD697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3DCE15-D5F3-4FB8-8799-35EAA568A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3DA41E-6EA6-431B-9965-347DF5FBC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8B678B-68D0-4C6D-AAB6-CDB6CDE87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56BB-26F5-4454-A3AD-219299235B1F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8C521B-45EC-423D-B24C-7C86C5557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37DB4-1BB9-4001-9355-E4FFBF99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7D1C1-842A-4049-BFB5-16EAFD697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11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8BB251-13ED-4E14-93CA-90CD0E1C8C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CDB789-D356-4DB5-8395-0F5F62E99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B08C8F-35BD-435C-9012-BF71105B4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56BB-26F5-4454-A3AD-219299235B1F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0E36C9-9098-4834-870D-249521CCB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5AD290-A1F5-4E55-AA1F-419D50723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7D1C1-842A-4049-BFB5-16EAFD697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101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4A9F5-FA3B-4C57-AAB6-77643740E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88B652-5302-46AF-A230-09C1E1B29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EF7FB8-98D5-402D-85DF-F53AAD6E8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56BB-26F5-4454-A3AD-219299235B1F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EB7FED-D571-4CC4-B5CF-81712027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7CEF11-F4EF-4307-8493-1CA107D89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7D1C1-842A-4049-BFB5-16EAFD697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12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5456F-4B51-439F-9A3D-486D90046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77E4C0-EC8B-4E9F-A1D2-EC8B5E8C8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3B0CC9-97D1-4718-BFE6-18160059F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56BB-26F5-4454-A3AD-219299235B1F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909A9B-C30E-460C-8B54-130F9282B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634943-8D0F-4A2F-BF57-361BA4138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7D1C1-842A-4049-BFB5-16EAFD697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708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7FB0F-1D50-4B45-8308-BADFC348F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95A811-684C-4E0E-9F02-44C0083F3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2A0E7E-5067-4199-A9AF-D9151D7D8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0D1629-C18A-4BD2-AE4F-EA0D9FBB6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56BB-26F5-4454-A3AD-219299235B1F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DD8B34-BE5B-4A4B-9610-B842007E3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BE6149-FB9A-4900-ADAE-82D4BBB4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7D1C1-842A-4049-BFB5-16EAFD697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19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8E798-F806-4774-B428-D2A5AC0BD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05E21F-776C-4481-A596-9B466DE57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8D15C6-7548-428A-B141-30029EDE7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04CDBE-C90A-41C9-A74C-FC6714186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1C1BD6-C236-4B80-A9F6-5483D4222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0E11F3-D0E6-497D-92C6-7C1FF7C23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56BB-26F5-4454-A3AD-219299235B1F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392327-49C4-49B0-B9B2-43977B369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34E741-57C4-4760-B5BD-36CCFDE4A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7D1C1-842A-4049-BFB5-16EAFD697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31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709AA-7A0A-48D7-A43E-6BDBA97A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23BB47-BF53-4497-BE03-5FD2064D0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56BB-26F5-4454-A3AD-219299235B1F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AC35B9-3965-4B2D-B828-FC10031C9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83E57E-311E-43BB-B3A3-D3836541F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7D1C1-842A-4049-BFB5-16EAFD697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388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E3702A-0E80-4B41-9F6F-024F238B1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56BB-26F5-4454-A3AD-219299235B1F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49E9C7-A338-49FD-8B44-EEE25DE4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3A4AB5-CE86-4E1D-A5DB-5BF1118A7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7D1C1-842A-4049-BFB5-16EAFD697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18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75B5F-00E8-4B6F-8B07-BC6A37397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29B990-6F16-495B-ABD8-5438BC930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F2E578-DA6A-4248-8E10-2F1D5B2E9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A00B6E-3261-447A-9CEB-87734E135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56BB-26F5-4454-A3AD-219299235B1F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7C0B50-7605-43EA-9233-6C206908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9047AE-622B-4533-A1CF-FACB084DD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7D1C1-842A-4049-BFB5-16EAFD697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634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27C7D-367B-4736-A269-7A9EC204A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E14FDF-7B76-4C56-BD79-1F3DB751C5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40B7DF-9318-4597-8B3C-C44081F0D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B2EA2F-AEC3-430C-9D73-FAE5822A4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56BB-26F5-4454-A3AD-219299235B1F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17CD16-179B-4087-BEAB-601185FF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A8635A-B536-4D2D-AEAF-053584657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7D1C1-842A-4049-BFB5-16EAFD697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99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A4DF6E-8D9E-4CEB-86B3-5FF034DAF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21F8B-DF35-4A87-BFDB-CD51459A8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3AC5D-B919-4C19-98C8-862EA6B58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756BB-26F5-4454-A3AD-219299235B1F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5115FE-BB8B-429A-927D-5D9FF8F6E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0BAA48-0E94-4FDE-8751-08D9B5E57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7D1C1-842A-4049-BFB5-16EAFD697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2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7AC48F8-C783-48EF-98E7-FDA5A162A7D4}"/>
              </a:ext>
            </a:extLst>
          </p:cNvPr>
          <p:cNvSpPr/>
          <p:nvPr/>
        </p:nvSpPr>
        <p:spPr>
          <a:xfrm>
            <a:off x="4714673" y="1050588"/>
            <a:ext cx="2451370" cy="13618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매개변수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71D4F8-3D24-48B9-B2F5-148367AB9190}"/>
              </a:ext>
            </a:extLst>
          </p:cNvPr>
          <p:cNvSpPr/>
          <p:nvPr/>
        </p:nvSpPr>
        <p:spPr>
          <a:xfrm>
            <a:off x="1105712" y="3137170"/>
            <a:ext cx="2451370" cy="13618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독립변수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A1034F-FD3D-4697-B5F7-9ABFCB913716}"/>
              </a:ext>
            </a:extLst>
          </p:cNvPr>
          <p:cNvSpPr/>
          <p:nvPr/>
        </p:nvSpPr>
        <p:spPr>
          <a:xfrm>
            <a:off x="8634918" y="3137170"/>
            <a:ext cx="2451370" cy="13618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종속변수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C95A39-F62C-45BB-9410-470D56A19183}"/>
              </a:ext>
            </a:extLst>
          </p:cNvPr>
          <p:cNvSpPr txBox="1"/>
          <p:nvPr/>
        </p:nvSpPr>
        <p:spPr>
          <a:xfrm>
            <a:off x="1105712" y="4499042"/>
            <a:ext cx="24513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Temp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Rain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Wind_speed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Humidity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Sun_hour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Snow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Cloud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E1412-BDEF-403B-AB60-36BBD4AFE8E5}"/>
              </a:ext>
            </a:extLst>
          </p:cNvPr>
          <p:cNvSpPr txBox="1"/>
          <p:nvPr/>
        </p:nvSpPr>
        <p:spPr>
          <a:xfrm>
            <a:off x="8634918" y="4499042"/>
            <a:ext cx="245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Solar_power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3932FD-3B16-415A-8ABF-C3B88FE1CA32}"/>
              </a:ext>
            </a:extLst>
          </p:cNvPr>
          <p:cNvSpPr txBox="1"/>
          <p:nvPr/>
        </p:nvSpPr>
        <p:spPr>
          <a:xfrm>
            <a:off x="4870315" y="2412460"/>
            <a:ext cx="245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Sun_power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3B463E2-4EF1-472E-9E42-1C83B125AF13}"/>
              </a:ext>
            </a:extLst>
          </p:cNvPr>
          <p:cNvCxnSpPr/>
          <p:nvPr/>
        </p:nvCxnSpPr>
        <p:spPr>
          <a:xfrm flipV="1">
            <a:off x="3035030" y="1731524"/>
            <a:ext cx="1089498" cy="86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A237CCF-E1EC-4318-8070-40E79C3273DF}"/>
              </a:ext>
            </a:extLst>
          </p:cNvPr>
          <p:cNvCxnSpPr>
            <a:cxnSpLocks/>
          </p:cNvCxnSpPr>
          <p:nvPr/>
        </p:nvCxnSpPr>
        <p:spPr>
          <a:xfrm>
            <a:off x="4325566" y="4109936"/>
            <a:ext cx="2840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9891313-14C4-47D2-A04C-58F7661BDD37}"/>
              </a:ext>
            </a:extLst>
          </p:cNvPr>
          <p:cNvCxnSpPr>
            <a:cxnSpLocks/>
          </p:cNvCxnSpPr>
          <p:nvPr/>
        </p:nvCxnSpPr>
        <p:spPr>
          <a:xfrm>
            <a:off x="7911830" y="1507310"/>
            <a:ext cx="1540212" cy="1060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 descr="테이블이(가) 표시된 사진&#10;&#10;자동 생성된 설명">
            <a:extLst>
              <a:ext uri="{FF2B5EF4-FFF2-40B4-BE49-F238E27FC236}">
                <a16:creationId xmlns:a16="http://schemas.microsoft.com/office/drawing/2014/main" id="{5232327E-97DA-4670-98CB-6B6CA21B3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33" y="523511"/>
            <a:ext cx="4432528" cy="1054154"/>
          </a:xfrm>
          <a:prstGeom prst="rect">
            <a:avLst/>
          </a:prstGeom>
        </p:spPr>
      </p:pic>
      <p:pic>
        <p:nvPicPr>
          <p:cNvPr id="24" name="그림 23" descr="테이블이(가) 표시된 사진&#10;&#10;자동 생성된 설명">
            <a:extLst>
              <a:ext uri="{FF2B5EF4-FFF2-40B4-BE49-F238E27FC236}">
                <a16:creationId xmlns:a16="http://schemas.microsoft.com/office/drawing/2014/main" id="{51B01B89-35C5-4D5A-9F52-87B3F1E83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568" y="4576918"/>
            <a:ext cx="4451579" cy="1104957"/>
          </a:xfrm>
          <a:prstGeom prst="rect">
            <a:avLst/>
          </a:prstGeom>
        </p:spPr>
      </p:pic>
      <p:pic>
        <p:nvPicPr>
          <p:cNvPr id="26" name="그림 25" descr="테이블이(가) 표시된 사진&#10;&#10;자동 생성된 설명">
            <a:extLst>
              <a:ext uri="{FF2B5EF4-FFF2-40B4-BE49-F238E27FC236}">
                <a16:creationId xmlns:a16="http://schemas.microsoft.com/office/drawing/2014/main" id="{B5BC2C69-28D8-46F0-BD6B-181F4575F3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639" y="1050588"/>
            <a:ext cx="4445228" cy="112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7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C2F344C9-3096-4250-8F5F-00D3B5210C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297126"/>
                  </p:ext>
                </p:extLst>
              </p:nvPr>
            </p:nvGraphicFramePr>
            <p:xfrm>
              <a:off x="2866768" y="94470"/>
              <a:ext cx="8983368" cy="22359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2499">
                      <a:extLst>
                        <a:ext uri="{9D8B030D-6E8A-4147-A177-3AD203B41FA5}">
                          <a16:colId xmlns:a16="http://schemas.microsoft.com/office/drawing/2014/main" val="954423748"/>
                        </a:ext>
                      </a:extLst>
                    </a:gridCol>
                    <a:gridCol w="993805">
                      <a:extLst>
                        <a:ext uri="{9D8B030D-6E8A-4147-A177-3AD203B41FA5}">
                          <a16:colId xmlns:a16="http://schemas.microsoft.com/office/drawing/2014/main" val="1671042663"/>
                        </a:ext>
                      </a:extLst>
                    </a:gridCol>
                    <a:gridCol w="994031">
                      <a:extLst>
                        <a:ext uri="{9D8B030D-6E8A-4147-A177-3AD203B41FA5}">
                          <a16:colId xmlns:a16="http://schemas.microsoft.com/office/drawing/2014/main" val="2671301228"/>
                        </a:ext>
                      </a:extLst>
                    </a:gridCol>
                    <a:gridCol w="1002273">
                      <a:extLst>
                        <a:ext uri="{9D8B030D-6E8A-4147-A177-3AD203B41FA5}">
                          <a16:colId xmlns:a16="http://schemas.microsoft.com/office/drawing/2014/main" val="2486712097"/>
                        </a:ext>
                      </a:extLst>
                    </a:gridCol>
                    <a:gridCol w="998152">
                      <a:extLst>
                        <a:ext uri="{9D8B030D-6E8A-4147-A177-3AD203B41FA5}">
                          <a16:colId xmlns:a16="http://schemas.microsoft.com/office/drawing/2014/main" val="520729569"/>
                        </a:ext>
                      </a:extLst>
                    </a:gridCol>
                    <a:gridCol w="998152">
                      <a:extLst>
                        <a:ext uri="{9D8B030D-6E8A-4147-A177-3AD203B41FA5}">
                          <a16:colId xmlns:a16="http://schemas.microsoft.com/office/drawing/2014/main" val="1474682677"/>
                        </a:ext>
                      </a:extLst>
                    </a:gridCol>
                    <a:gridCol w="998152">
                      <a:extLst>
                        <a:ext uri="{9D8B030D-6E8A-4147-A177-3AD203B41FA5}">
                          <a16:colId xmlns:a16="http://schemas.microsoft.com/office/drawing/2014/main" val="1333055732"/>
                        </a:ext>
                      </a:extLst>
                    </a:gridCol>
                    <a:gridCol w="998152">
                      <a:extLst>
                        <a:ext uri="{9D8B030D-6E8A-4147-A177-3AD203B41FA5}">
                          <a16:colId xmlns:a16="http://schemas.microsoft.com/office/drawing/2014/main" val="1536598203"/>
                        </a:ext>
                      </a:extLst>
                    </a:gridCol>
                    <a:gridCol w="998152">
                      <a:extLst>
                        <a:ext uri="{9D8B030D-6E8A-4147-A177-3AD203B41FA5}">
                          <a16:colId xmlns:a16="http://schemas.microsoft.com/office/drawing/2014/main" val="835916290"/>
                        </a:ext>
                      </a:extLst>
                    </a:gridCol>
                  </a:tblGrid>
                  <a:tr h="943498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 </a:t>
                          </a:r>
                        </a:p>
                        <a:p>
                          <a:pPr latinLnBrk="1"/>
                          <a:r>
                            <a:rPr lang="en-US" altLang="ko-KR" sz="1400" dirty="0">
                              <a:latin typeface="Palatino Linotype" panose="02040502050505030304" pitchFamily="18" charset="0"/>
                            </a:rPr>
                            <a:t>const</a:t>
                          </a:r>
                          <a:endParaRPr lang="ko-KR" altLang="en-US" sz="1400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𝟏𝟏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 </a:t>
                          </a:r>
                        </a:p>
                        <a:p>
                          <a:pPr latinLnBrk="1"/>
                          <a:r>
                            <a:rPr lang="en-US" altLang="ko-KR" sz="1400" dirty="0">
                              <a:latin typeface="Palatino Linotype" panose="02040502050505030304" pitchFamily="18" charset="0"/>
                            </a:rPr>
                            <a:t>temp</a:t>
                          </a:r>
                          <a:endParaRPr lang="ko-KR" altLang="en-US" sz="1400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𝟏𝟐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 </a:t>
                          </a:r>
                        </a:p>
                        <a:p>
                          <a:pPr latinLnBrk="1"/>
                          <a:r>
                            <a:rPr lang="en-US" altLang="ko-KR" sz="1400" dirty="0">
                              <a:latin typeface="Palatino Linotype" panose="02040502050505030304" pitchFamily="18" charset="0"/>
                            </a:rPr>
                            <a:t>rain</a:t>
                          </a:r>
                          <a:endParaRPr lang="ko-KR" altLang="en-US" sz="1400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𝟏𝟑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 </a:t>
                          </a:r>
                        </a:p>
                        <a:p>
                          <a:pPr latinLnBrk="1"/>
                          <a:r>
                            <a:rPr lang="en-US" altLang="ko-KR" sz="1400" dirty="0">
                              <a:latin typeface="Palatino Linotype" panose="02040502050505030304" pitchFamily="18" charset="0"/>
                            </a:rPr>
                            <a:t>windspeed</a:t>
                          </a:r>
                          <a:endParaRPr lang="ko-KR" altLang="en-US" sz="1400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𝟏𝟒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 </a:t>
                          </a:r>
                        </a:p>
                        <a:p>
                          <a:pPr latinLnBrk="1"/>
                          <a:r>
                            <a:rPr lang="en-US" altLang="ko-KR" sz="1400" dirty="0">
                              <a:latin typeface="Palatino Linotype" panose="02040502050505030304" pitchFamily="18" charset="0"/>
                            </a:rPr>
                            <a:t>humid</a:t>
                          </a:r>
                          <a:endParaRPr lang="ko-KR" altLang="en-US" sz="1400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𝟏𝟓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Palatino Linotype" panose="02040502050505030304" pitchFamily="18" charset="0"/>
                            </a:rPr>
                            <a:t>sun hour</a:t>
                          </a:r>
                          <a:endParaRPr lang="ko-KR" altLang="en-US" sz="1400" dirty="0">
                            <a:latin typeface="Palatino Linotype" panose="02040502050505030304" pitchFamily="18" charset="0"/>
                          </a:endParaRPr>
                        </a:p>
                        <a:p>
                          <a:pPr latinLnBrk="1"/>
                          <a:endParaRPr lang="en-US" altLang="ko-KR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𝟏𝟔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Palatino Linotype" panose="02040502050505030304" pitchFamily="18" charset="0"/>
                            </a:rPr>
                            <a:t>snow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𝟏𝟕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 </a:t>
                          </a:r>
                        </a:p>
                        <a:p>
                          <a:pPr latinLnBrk="1"/>
                          <a:r>
                            <a:rPr lang="en-US" altLang="ko-KR" sz="1400" dirty="0">
                              <a:latin typeface="Palatino Linotype" panose="02040502050505030304" pitchFamily="18" charset="0"/>
                            </a:rPr>
                            <a:t>cloud</a:t>
                          </a:r>
                          <a:endParaRPr lang="ko-KR" altLang="en-US" sz="1400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3153259"/>
                      </a:ext>
                    </a:extLst>
                  </a:tr>
                  <a:tr h="37809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crisp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0.1065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0.2014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-0.6013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0.1133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-0.2552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0.3598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0.0629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0.0536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2767476"/>
                      </a:ext>
                    </a:extLst>
                  </a:tr>
                  <a:tr h="661666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fuzzy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0.10388678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0.2083 644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- 0.48655 706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0.13014 934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- 0.25424 055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0.35015 019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0.06701 723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0.04718 437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65612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C2F344C9-3096-4250-8F5F-00D3B5210C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297126"/>
                  </p:ext>
                </p:extLst>
              </p:nvPr>
            </p:nvGraphicFramePr>
            <p:xfrm>
              <a:off x="2866768" y="94470"/>
              <a:ext cx="8983368" cy="22359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2499">
                      <a:extLst>
                        <a:ext uri="{9D8B030D-6E8A-4147-A177-3AD203B41FA5}">
                          <a16:colId xmlns:a16="http://schemas.microsoft.com/office/drawing/2014/main" val="954423748"/>
                        </a:ext>
                      </a:extLst>
                    </a:gridCol>
                    <a:gridCol w="993805">
                      <a:extLst>
                        <a:ext uri="{9D8B030D-6E8A-4147-A177-3AD203B41FA5}">
                          <a16:colId xmlns:a16="http://schemas.microsoft.com/office/drawing/2014/main" val="1671042663"/>
                        </a:ext>
                      </a:extLst>
                    </a:gridCol>
                    <a:gridCol w="994031">
                      <a:extLst>
                        <a:ext uri="{9D8B030D-6E8A-4147-A177-3AD203B41FA5}">
                          <a16:colId xmlns:a16="http://schemas.microsoft.com/office/drawing/2014/main" val="2671301228"/>
                        </a:ext>
                      </a:extLst>
                    </a:gridCol>
                    <a:gridCol w="1002273">
                      <a:extLst>
                        <a:ext uri="{9D8B030D-6E8A-4147-A177-3AD203B41FA5}">
                          <a16:colId xmlns:a16="http://schemas.microsoft.com/office/drawing/2014/main" val="2486712097"/>
                        </a:ext>
                      </a:extLst>
                    </a:gridCol>
                    <a:gridCol w="998152">
                      <a:extLst>
                        <a:ext uri="{9D8B030D-6E8A-4147-A177-3AD203B41FA5}">
                          <a16:colId xmlns:a16="http://schemas.microsoft.com/office/drawing/2014/main" val="520729569"/>
                        </a:ext>
                      </a:extLst>
                    </a:gridCol>
                    <a:gridCol w="998152">
                      <a:extLst>
                        <a:ext uri="{9D8B030D-6E8A-4147-A177-3AD203B41FA5}">
                          <a16:colId xmlns:a16="http://schemas.microsoft.com/office/drawing/2014/main" val="1474682677"/>
                        </a:ext>
                      </a:extLst>
                    </a:gridCol>
                    <a:gridCol w="998152">
                      <a:extLst>
                        <a:ext uri="{9D8B030D-6E8A-4147-A177-3AD203B41FA5}">
                          <a16:colId xmlns:a16="http://schemas.microsoft.com/office/drawing/2014/main" val="1333055732"/>
                        </a:ext>
                      </a:extLst>
                    </a:gridCol>
                    <a:gridCol w="998152">
                      <a:extLst>
                        <a:ext uri="{9D8B030D-6E8A-4147-A177-3AD203B41FA5}">
                          <a16:colId xmlns:a16="http://schemas.microsoft.com/office/drawing/2014/main" val="1536598203"/>
                        </a:ext>
                      </a:extLst>
                    </a:gridCol>
                    <a:gridCol w="998152">
                      <a:extLst>
                        <a:ext uri="{9D8B030D-6E8A-4147-A177-3AD203B41FA5}">
                          <a16:colId xmlns:a16="http://schemas.microsoft.com/office/drawing/2014/main" val="835916290"/>
                        </a:ext>
                      </a:extLst>
                    </a:gridCol>
                  </a:tblGrid>
                  <a:tr h="943498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610" t="-645" r="-701829" b="-1470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840" t="-645" r="-606135" b="-1470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645" r="-502439" b="-1470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645" r="-402439" b="-1470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645" r="-302439" b="-1470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03681" t="-645" r="-204294" b="-1470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99390" t="-645" r="-103049" b="-1470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799390" t="-645" r="-3049" b="-1470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3153259"/>
                      </a:ext>
                    </a:extLst>
                  </a:tr>
                  <a:tr h="37809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crisp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0.1065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0.2014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-0.6013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0.1133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-0.2552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0.3598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0.0629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0.0536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2767476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fuzzy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0.10388678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0.2083 644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- 0.48655 706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0.13014 934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- 0.25424 055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0.35015 019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0.06701 723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0.04718 437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656126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60A1864-5253-4E5A-926D-51D5CBB4E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20" y="0"/>
            <a:ext cx="2520409" cy="10232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4">
                <a:extLst>
                  <a:ext uri="{FF2B5EF4-FFF2-40B4-BE49-F238E27FC236}">
                    <a16:creationId xmlns:a16="http://schemas.microsoft.com/office/drawing/2014/main" id="{0246DDB0-C707-4101-8AAE-36FA43B9F2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4298770"/>
                  </p:ext>
                </p:extLst>
              </p:nvPr>
            </p:nvGraphicFramePr>
            <p:xfrm>
              <a:off x="2866768" y="2327780"/>
              <a:ext cx="8983368" cy="19503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8152">
                      <a:extLst>
                        <a:ext uri="{9D8B030D-6E8A-4147-A177-3AD203B41FA5}">
                          <a16:colId xmlns:a16="http://schemas.microsoft.com/office/drawing/2014/main" val="954423748"/>
                        </a:ext>
                      </a:extLst>
                    </a:gridCol>
                    <a:gridCol w="998152">
                      <a:extLst>
                        <a:ext uri="{9D8B030D-6E8A-4147-A177-3AD203B41FA5}">
                          <a16:colId xmlns:a16="http://schemas.microsoft.com/office/drawing/2014/main" val="1671042663"/>
                        </a:ext>
                      </a:extLst>
                    </a:gridCol>
                    <a:gridCol w="998152">
                      <a:extLst>
                        <a:ext uri="{9D8B030D-6E8A-4147-A177-3AD203B41FA5}">
                          <a16:colId xmlns:a16="http://schemas.microsoft.com/office/drawing/2014/main" val="2671301228"/>
                        </a:ext>
                      </a:extLst>
                    </a:gridCol>
                    <a:gridCol w="998152">
                      <a:extLst>
                        <a:ext uri="{9D8B030D-6E8A-4147-A177-3AD203B41FA5}">
                          <a16:colId xmlns:a16="http://schemas.microsoft.com/office/drawing/2014/main" val="2486712097"/>
                        </a:ext>
                      </a:extLst>
                    </a:gridCol>
                    <a:gridCol w="998152">
                      <a:extLst>
                        <a:ext uri="{9D8B030D-6E8A-4147-A177-3AD203B41FA5}">
                          <a16:colId xmlns:a16="http://schemas.microsoft.com/office/drawing/2014/main" val="520729569"/>
                        </a:ext>
                      </a:extLst>
                    </a:gridCol>
                    <a:gridCol w="998152">
                      <a:extLst>
                        <a:ext uri="{9D8B030D-6E8A-4147-A177-3AD203B41FA5}">
                          <a16:colId xmlns:a16="http://schemas.microsoft.com/office/drawing/2014/main" val="1474682677"/>
                        </a:ext>
                      </a:extLst>
                    </a:gridCol>
                    <a:gridCol w="998152">
                      <a:extLst>
                        <a:ext uri="{9D8B030D-6E8A-4147-A177-3AD203B41FA5}">
                          <a16:colId xmlns:a16="http://schemas.microsoft.com/office/drawing/2014/main" val="1333055732"/>
                        </a:ext>
                      </a:extLst>
                    </a:gridCol>
                    <a:gridCol w="998152">
                      <a:extLst>
                        <a:ext uri="{9D8B030D-6E8A-4147-A177-3AD203B41FA5}">
                          <a16:colId xmlns:a16="http://schemas.microsoft.com/office/drawing/2014/main" val="1536598203"/>
                        </a:ext>
                      </a:extLst>
                    </a:gridCol>
                    <a:gridCol w="998152">
                      <a:extLst>
                        <a:ext uri="{9D8B030D-6E8A-4147-A177-3AD203B41FA5}">
                          <a16:colId xmlns:a16="http://schemas.microsoft.com/office/drawing/2014/main" val="835916290"/>
                        </a:ext>
                      </a:extLst>
                    </a:gridCol>
                  </a:tblGrid>
                  <a:tr h="910548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𝟐𝟎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 </a:t>
                          </a:r>
                        </a:p>
                        <a:p>
                          <a:pPr latinLnBrk="1"/>
                          <a:r>
                            <a:rPr lang="en-US" altLang="ko-KR" sz="1400" dirty="0">
                              <a:latin typeface="Palatino Linotype" panose="02040502050505030304" pitchFamily="18" charset="0"/>
                            </a:rPr>
                            <a:t>const</a:t>
                          </a:r>
                          <a:endParaRPr lang="ko-KR" altLang="en-US" sz="1400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𝟐𝟏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 </a:t>
                          </a:r>
                        </a:p>
                        <a:p>
                          <a:pPr latinLnBrk="1"/>
                          <a:r>
                            <a:rPr lang="en-US" altLang="ko-KR" sz="1400" dirty="0">
                              <a:latin typeface="Palatino Linotype" panose="02040502050505030304" pitchFamily="18" charset="0"/>
                            </a:rPr>
                            <a:t>temp</a:t>
                          </a:r>
                          <a:endParaRPr lang="ko-KR" altLang="en-US" sz="1400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𝟐𝟐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 </a:t>
                          </a:r>
                        </a:p>
                        <a:p>
                          <a:pPr latinLnBrk="1"/>
                          <a:r>
                            <a:rPr lang="en-US" altLang="ko-KR" sz="1400" dirty="0">
                              <a:latin typeface="Palatino Linotype" panose="02040502050505030304" pitchFamily="18" charset="0"/>
                            </a:rPr>
                            <a:t>rain</a:t>
                          </a:r>
                          <a:endParaRPr lang="ko-KR" altLang="en-US" sz="1400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𝟐𝟑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 </a:t>
                          </a:r>
                        </a:p>
                        <a:p>
                          <a:pPr latinLnBrk="1"/>
                          <a:r>
                            <a:rPr lang="en-US" altLang="ko-KR" sz="1400" dirty="0">
                              <a:latin typeface="Palatino Linotype" panose="02040502050505030304" pitchFamily="18" charset="0"/>
                            </a:rPr>
                            <a:t>windspeed</a:t>
                          </a:r>
                          <a:endParaRPr lang="ko-KR" altLang="en-US" sz="1400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𝟐𝟒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 </a:t>
                          </a:r>
                        </a:p>
                        <a:p>
                          <a:pPr latinLnBrk="1"/>
                          <a:r>
                            <a:rPr lang="en-US" altLang="ko-KR" sz="1400" dirty="0">
                              <a:latin typeface="Palatino Linotype" panose="02040502050505030304" pitchFamily="18" charset="0"/>
                            </a:rPr>
                            <a:t>humidity</a:t>
                          </a:r>
                          <a:endParaRPr lang="ko-KR" altLang="en-US" sz="1400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𝟐𝟓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Palatino Linotype" panose="02040502050505030304" pitchFamily="18" charset="0"/>
                            </a:rPr>
                            <a:t>sun hour</a:t>
                          </a:r>
                          <a:endParaRPr lang="ko-KR" altLang="en-US" sz="1400" dirty="0">
                            <a:latin typeface="Palatino Linotype" panose="02040502050505030304" pitchFamily="18" charset="0"/>
                          </a:endParaRPr>
                        </a:p>
                        <a:p>
                          <a:pPr latinLnBrk="1"/>
                          <a:endParaRPr lang="en-US" altLang="ko-KR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𝟐𝟔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Palatino Linotype" panose="02040502050505030304" pitchFamily="18" charset="0"/>
                            </a:rPr>
                            <a:t>snow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𝟐𝟕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 </a:t>
                          </a:r>
                        </a:p>
                        <a:p>
                          <a:pPr latinLnBrk="1"/>
                          <a:r>
                            <a:rPr lang="en-US" altLang="ko-KR" sz="1400" dirty="0">
                              <a:latin typeface="Palatino Linotype" panose="02040502050505030304" pitchFamily="18" charset="0"/>
                            </a:rPr>
                            <a:t>cloud</a:t>
                          </a:r>
                          <a:endParaRPr lang="ko-KR" altLang="en-US" sz="1400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3153259"/>
                      </a:ext>
                    </a:extLst>
                  </a:tr>
                  <a:tr h="37809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C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0.1141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0.2398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- 0.7184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0.1530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- 0.2909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0.3274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0.0378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0.0637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2767476"/>
                      </a:ext>
                    </a:extLst>
                  </a:tr>
                  <a:tr h="661666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F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0.1121 1071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0.2478 3213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- 0.5849 4541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0.1704 2942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- 0.2906 5783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0.3163 8586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0.0427 7077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0.0562 0097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65612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4">
                <a:extLst>
                  <a:ext uri="{FF2B5EF4-FFF2-40B4-BE49-F238E27FC236}">
                    <a16:creationId xmlns:a16="http://schemas.microsoft.com/office/drawing/2014/main" id="{0246DDB0-C707-4101-8AAE-36FA43B9F2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4298770"/>
                  </p:ext>
                </p:extLst>
              </p:nvPr>
            </p:nvGraphicFramePr>
            <p:xfrm>
              <a:off x="2866768" y="2327780"/>
              <a:ext cx="8983368" cy="19503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8152">
                      <a:extLst>
                        <a:ext uri="{9D8B030D-6E8A-4147-A177-3AD203B41FA5}">
                          <a16:colId xmlns:a16="http://schemas.microsoft.com/office/drawing/2014/main" val="954423748"/>
                        </a:ext>
                      </a:extLst>
                    </a:gridCol>
                    <a:gridCol w="998152">
                      <a:extLst>
                        <a:ext uri="{9D8B030D-6E8A-4147-A177-3AD203B41FA5}">
                          <a16:colId xmlns:a16="http://schemas.microsoft.com/office/drawing/2014/main" val="1671042663"/>
                        </a:ext>
                      </a:extLst>
                    </a:gridCol>
                    <a:gridCol w="998152">
                      <a:extLst>
                        <a:ext uri="{9D8B030D-6E8A-4147-A177-3AD203B41FA5}">
                          <a16:colId xmlns:a16="http://schemas.microsoft.com/office/drawing/2014/main" val="2671301228"/>
                        </a:ext>
                      </a:extLst>
                    </a:gridCol>
                    <a:gridCol w="998152">
                      <a:extLst>
                        <a:ext uri="{9D8B030D-6E8A-4147-A177-3AD203B41FA5}">
                          <a16:colId xmlns:a16="http://schemas.microsoft.com/office/drawing/2014/main" val="2486712097"/>
                        </a:ext>
                      </a:extLst>
                    </a:gridCol>
                    <a:gridCol w="998152">
                      <a:extLst>
                        <a:ext uri="{9D8B030D-6E8A-4147-A177-3AD203B41FA5}">
                          <a16:colId xmlns:a16="http://schemas.microsoft.com/office/drawing/2014/main" val="520729569"/>
                        </a:ext>
                      </a:extLst>
                    </a:gridCol>
                    <a:gridCol w="998152">
                      <a:extLst>
                        <a:ext uri="{9D8B030D-6E8A-4147-A177-3AD203B41FA5}">
                          <a16:colId xmlns:a16="http://schemas.microsoft.com/office/drawing/2014/main" val="1474682677"/>
                        </a:ext>
                      </a:extLst>
                    </a:gridCol>
                    <a:gridCol w="998152">
                      <a:extLst>
                        <a:ext uri="{9D8B030D-6E8A-4147-A177-3AD203B41FA5}">
                          <a16:colId xmlns:a16="http://schemas.microsoft.com/office/drawing/2014/main" val="1333055732"/>
                        </a:ext>
                      </a:extLst>
                    </a:gridCol>
                    <a:gridCol w="998152">
                      <a:extLst>
                        <a:ext uri="{9D8B030D-6E8A-4147-A177-3AD203B41FA5}">
                          <a16:colId xmlns:a16="http://schemas.microsoft.com/office/drawing/2014/main" val="1536598203"/>
                        </a:ext>
                      </a:extLst>
                    </a:gridCol>
                    <a:gridCol w="998152">
                      <a:extLst>
                        <a:ext uri="{9D8B030D-6E8A-4147-A177-3AD203B41FA5}">
                          <a16:colId xmlns:a16="http://schemas.microsoft.com/office/drawing/2014/main" val="835916290"/>
                        </a:ext>
                      </a:extLst>
                    </a:gridCol>
                  </a:tblGrid>
                  <a:tr h="910548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0610" t="-667" r="-701829" b="-1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01840" t="-667" r="-606135" b="-1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667" r="-502439" b="-1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667" r="-402439" b="-1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00000" t="-667" r="-302439" b="-1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603681" t="-667" r="-204294" b="-1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699390" t="-667" r="-103049" b="-1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799390" t="-667" r="-3049" b="-1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3153259"/>
                      </a:ext>
                    </a:extLst>
                  </a:tr>
                  <a:tr h="37809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C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0.1141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0.2398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- 0.7184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0.1530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- 0.2909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0.3274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0.0378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0.0637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2767476"/>
                      </a:ext>
                    </a:extLst>
                  </a:tr>
                  <a:tr h="661666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F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0.1121 1071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0.2478 3213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- 0.5849 4541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0.1704 2942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- 0.2906 5783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0.3163 8586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0.0427 7077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0.0562 0097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656126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10">
                <a:extLst>
                  <a:ext uri="{FF2B5EF4-FFF2-40B4-BE49-F238E27FC236}">
                    <a16:creationId xmlns:a16="http://schemas.microsoft.com/office/drawing/2014/main" id="{700CCC6D-F422-46CA-80A8-A896CB2A67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4802306"/>
                  </p:ext>
                </p:extLst>
              </p:nvPr>
            </p:nvGraphicFramePr>
            <p:xfrm>
              <a:off x="1655806" y="4741610"/>
              <a:ext cx="10194330" cy="2621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9433">
                      <a:extLst>
                        <a:ext uri="{9D8B030D-6E8A-4147-A177-3AD203B41FA5}">
                          <a16:colId xmlns:a16="http://schemas.microsoft.com/office/drawing/2014/main" val="574222000"/>
                        </a:ext>
                      </a:extLst>
                    </a:gridCol>
                    <a:gridCol w="1019433">
                      <a:extLst>
                        <a:ext uri="{9D8B030D-6E8A-4147-A177-3AD203B41FA5}">
                          <a16:colId xmlns:a16="http://schemas.microsoft.com/office/drawing/2014/main" val="449152022"/>
                        </a:ext>
                      </a:extLst>
                    </a:gridCol>
                    <a:gridCol w="1019433">
                      <a:extLst>
                        <a:ext uri="{9D8B030D-6E8A-4147-A177-3AD203B41FA5}">
                          <a16:colId xmlns:a16="http://schemas.microsoft.com/office/drawing/2014/main" val="2229477459"/>
                        </a:ext>
                      </a:extLst>
                    </a:gridCol>
                    <a:gridCol w="1019433">
                      <a:extLst>
                        <a:ext uri="{9D8B030D-6E8A-4147-A177-3AD203B41FA5}">
                          <a16:colId xmlns:a16="http://schemas.microsoft.com/office/drawing/2014/main" val="657461169"/>
                        </a:ext>
                      </a:extLst>
                    </a:gridCol>
                    <a:gridCol w="1019433">
                      <a:extLst>
                        <a:ext uri="{9D8B030D-6E8A-4147-A177-3AD203B41FA5}">
                          <a16:colId xmlns:a16="http://schemas.microsoft.com/office/drawing/2014/main" val="3555101321"/>
                        </a:ext>
                      </a:extLst>
                    </a:gridCol>
                    <a:gridCol w="1019433">
                      <a:extLst>
                        <a:ext uri="{9D8B030D-6E8A-4147-A177-3AD203B41FA5}">
                          <a16:colId xmlns:a16="http://schemas.microsoft.com/office/drawing/2014/main" val="878392238"/>
                        </a:ext>
                      </a:extLst>
                    </a:gridCol>
                    <a:gridCol w="1019433">
                      <a:extLst>
                        <a:ext uri="{9D8B030D-6E8A-4147-A177-3AD203B41FA5}">
                          <a16:colId xmlns:a16="http://schemas.microsoft.com/office/drawing/2014/main" val="1881786374"/>
                        </a:ext>
                      </a:extLst>
                    </a:gridCol>
                    <a:gridCol w="1019433">
                      <a:extLst>
                        <a:ext uri="{9D8B030D-6E8A-4147-A177-3AD203B41FA5}">
                          <a16:colId xmlns:a16="http://schemas.microsoft.com/office/drawing/2014/main" val="2317400314"/>
                        </a:ext>
                      </a:extLst>
                    </a:gridCol>
                    <a:gridCol w="1019433">
                      <a:extLst>
                        <a:ext uri="{9D8B030D-6E8A-4147-A177-3AD203B41FA5}">
                          <a16:colId xmlns:a16="http://schemas.microsoft.com/office/drawing/2014/main" val="2737724150"/>
                        </a:ext>
                      </a:extLst>
                    </a:gridCol>
                    <a:gridCol w="1019433">
                      <a:extLst>
                        <a:ext uri="{9D8B030D-6E8A-4147-A177-3AD203B41FA5}">
                          <a16:colId xmlns:a16="http://schemas.microsoft.com/office/drawing/2014/main" val="2627099207"/>
                        </a:ext>
                      </a:extLst>
                    </a:gridCol>
                  </a:tblGrid>
                  <a:tr h="790598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𝟑𝟎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 </a:t>
                          </a:r>
                        </a:p>
                        <a:p>
                          <a:pPr latinLnBrk="1"/>
                          <a:r>
                            <a:rPr lang="en-US" altLang="ko-KR" sz="1400" dirty="0">
                              <a:latin typeface="Palatino Linotype" panose="02040502050505030304" pitchFamily="18" charset="0"/>
                            </a:rPr>
                            <a:t>const</a:t>
                          </a:r>
                          <a:endParaRPr lang="ko-KR" altLang="en-US" sz="1400" dirty="0">
                            <a:latin typeface="Palatino Linotype" panose="02040502050505030304" pitchFamily="18" charset="0"/>
                          </a:endParaRPr>
                        </a:p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𝟑𝟏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 </a:t>
                          </a:r>
                        </a:p>
                        <a:p>
                          <a:pPr latinLnBrk="1"/>
                          <a:r>
                            <a:rPr lang="en-US" altLang="ko-KR" sz="1400" dirty="0">
                              <a:latin typeface="Palatino Linotype" panose="02040502050505030304" pitchFamily="18" charset="0"/>
                            </a:rPr>
                            <a:t>temp</a:t>
                          </a:r>
                          <a:endParaRPr lang="ko-KR" altLang="en-US" sz="1400" dirty="0">
                            <a:latin typeface="Palatino Linotype" panose="02040502050505030304" pitchFamily="18" charset="0"/>
                          </a:endParaRPr>
                        </a:p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𝟑𝟐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 </a:t>
                          </a:r>
                        </a:p>
                        <a:p>
                          <a:pPr latinLnBrk="1"/>
                          <a:r>
                            <a:rPr lang="en-US" altLang="ko-KR" sz="1400" dirty="0">
                              <a:latin typeface="Palatino Linotype" panose="02040502050505030304" pitchFamily="18" charset="0"/>
                            </a:rPr>
                            <a:t>rain</a:t>
                          </a:r>
                          <a:endParaRPr lang="ko-KR" altLang="en-US" sz="1400" dirty="0">
                            <a:latin typeface="Palatino Linotype" panose="02040502050505030304" pitchFamily="18" charset="0"/>
                          </a:endParaRPr>
                        </a:p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𝟑𝟑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 </a:t>
                          </a:r>
                        </a:p>
                        <a:p>
                          <a:pPr latinLnBrk="1"/>
                          <a:r>
                            <a:rPr lang="en-US" altLang="ko-KR" sz="1400" dirty="0">
                              <a:latin typeface="Palatino Linotype" panose="02040502050505030304" pitchFamily="18" charset="0"/>
                            </a:rPr>
                            <a:t>windspeed</a:t>
                          </a:r>
                          <a:endParaRPr lang="ko-KR" altLang="en-US" sz="1400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𝟑𝟒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 </a:t>
                          </a:r>
                        </a:p>
                        <a:p>
                          <a:pPr latinLnBrk="1"/>
                          <a:r>
                            <a:rPr lang="en-US" altLang="ko-KR" sz="1400" dirty="0">
                              <a:latin typeface="Palatino Linotype" panose="02040502050505030304" pitchFamily="18" charset="0"/>
                            </a:rPr>
                            <a:t>humidity</a:t>
                          </a:r>
                          <a:endParaRPr lang="ko-KR" altLang="en-US" sz="1400" dirty="0">
                            <a:latin typeface="Palatino Linotype" panose="02040502050505030304" pitchFamily="18" charset="0"/>
                          </a:endParaRPr>
                        </a:p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𝟑𝟓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Palatino Linotype" panose="02040502050505030304" pitchFamily="18" charset="0"/>
                            </a:rPr>
                            <a:t>sun hour</a:t>
                          </a:r>
                          <a:endParaRPr lang="ko-KR" altLang="en-US" sz="1400" dirty="0">
                            <a:latin typeface="Palatino Linotype" panose="02040502050505030304" pitchFamily="18" charset="0"/>
                          </a:endParaRPr>
                        </a:p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𝟑𝟔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Palatino Linotype" panose="02040502050505030304" pitchFamily="18" charset="0"/>
                            </a:rPr>
                            <a:t>sun power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𝟑𝟕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 </a:t>
                          </a:r>
                        </a:p>
                        <a:p>
                          <a:pPr latinLnBrk="1"/>
                          <a:r>
                            <a:rPr lang="en-US" altLang="ko-KR" sz="1400" dirty="0">
                              <a:latin typeface="Palatino Linotype" panose="02040502050505030304" pitchFamily="18" charset="0"/>
                            </a:rPr>
                            <a:t>snow</a:t>
                          </a:r>
                          <a:endParaRPr lang="ko-KR" altLang="en-US" sz="1400" dirty="0">
                            <a:latin typeface="Palatino Linotype" panose="02040502050505030304" pitchFamily="18" charset="0"/>
                          </a:endParaRPr>
                        </a:p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𝟑𝟖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 </a:t>
                          </a:r>
                        </a:p>
                        <a:p>
                          <a:pPr latinLnBrk="1"/>
                          <a:r>
                            <a:rPr lang="en-US" altLang="ko-KR" sz="1400" dirty="0">
                              <a:latin typeface="Palatino Linotype" panose="02040502050505030304" pitchFamily="18" charset="0"/>
                            </a:rPr>
                            <a:t>cloud</a:t>
                          </a:r>
                          <a:endParaRPr lang="ko-KR" altLang="en-US" sz="1400" dirty="0">
                            <a:latin typeface="Palatino Linotype" panose="02040502050505030304" pitchFamily="18" charset="0"/>
                          </a:endParaRPr>
                        </a:p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3472802"/>
                      </a:ext>
                    </a:extLst>
                  </a:tr>
                  <a:tr h="60099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0.0047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0.0330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- 0.1008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0.0365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- 0.0287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- 0.0422 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1.0271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- 0.0269 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0.008 7 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8637785"/>
                      </a:ext>
                    </a:extLst>
                  </a:tr>
                  <a:tr h="60099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F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0.0059 7489 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0.0349 5684 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- 0.0878 5485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0.0374 6247 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- 0.0309 1321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- 0.0413 4475 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1.0216 4904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- 0.0256 9732 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0.007 9951 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84400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10">
                <a:extLst>
                  <a:ext uri="{FF2B5EF4-FFF2-40B4-BE49-F238E27FC236}">
                    <a16:creationId xmlns:a16="http://schemas.microsoft.com/office/drawing/2014/main" id="{700CCC6D-F422-46CA-80A8-A896CB2A67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4802306"/>
                  </p:ext>
                </p:extLst>
              </p:nvPr>
            </p:nvGraphicFramePr>
            <p:xfrm>
              <a:off x="1655806" y="4741610"/>
              <a:ext cx="10194330" cy="2621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9433">
                      <a:extLst>
                        <a:ext uri="{9D8B030D-6E8A-4147-A177-3AD203B41FA5}">
                          <a16:colId xmlns:a16="http://schemas.microsoft.com/office/drawing/2014/main" val="574222000"/>
                        </a:ext>
                      </a:extLst>
                    </a:gridCol>
                    <a:gridCol w="1019433">
                      <a:extLst>
                        <a:ext uri="{9D8B030D-6E8A-4147-A177-3AD203B41FA5}">
                          <a16:colId xmlns:a16="http://schemas.microsoft.com/office/drawing/2014/main" val="449152022"/>
                        </a:ext>
                      </a:extLst>
                    </a:gridCol>
                    <a:gridCol w="1019433">
                      <a:extLst>
                        <a:ext uri="{9D8B030D-6E8A-4147-A177-3AD203B41FA5}">
                          <a16:colId xmlns:a16="http://schemas.microsoft.com/office/drawing/2014/main" val="2229477459"/>
                        </a:ext>
                      </a:extLst>
                    </a:gridCol>
                    <a:gridCol w="1019433">
                      <a:extLst>
                        <a:ext uri="{9D8B030D-6E8A-4147-A177-3AD203B41FA5}">
                          <a16:colId xmlns:a16="http://schemas.microsoft.com/office/drawing/2014/main" val="657461169"/>
                        </a:ext>
                      </a:extLst>
                    </a:gridCol>
                    <a:gridCol w="1019433">
                      <a:extLst>
                        <a:ext uri="{9D8B030D-6E8A-4147-A177-3AD203B41FA5}">
                          <a16:colId xmlns:a16="http://schemas.microsoft.com/office/drawing/2014/main" val="3555101321"/>
                        </a:ext>
                      </a:extLst>
                    </a:gridCol>
                    <a:gridCol w="1019433">
                      <a:extLst>
                        <a:ext uri="{9D8B030D-6E8A-4147-A177-3AD203B41FA5}">
                          <a16:colId xmlns:a16="http://schemas.microsoft.com/office/drawing/2014/main" val="878392238"/>
                        </a:ext>
                      </a:extLst>
                    </a:gridCol>
                    <a:gridCol w="1019433">
                      <a:extLst>
                        <a:ext uri="{9D8B030D-6E8A-4147-A177-3AD203B41FA5}">
                          <a16:colId xmlns:a16="http://schemas.microsoft.com/office/drawing/2014/main" val="1881786374"/>
                        </a:ext>
                      </a:extLst>
                    </a:gridCol>
                    <a:gridCol w="1019433">
                      <a:extLst>
                        <a:ext uri="{9D8B030D-6E8A-4147-A177-3AD203B41FA5}">
                          <a16:colId xmlns:a16="http://schemas.microsoft.com/office/drawing/2014/main" val="2317400314"/>
                        </a:ext>
                      </a:extLst>
                    </a:gridCol>
                    <a:gridCol w="1019433">
                      <a:extLst>
                        <a:ext uri="{9D8B030D-6E8A-4147-A177-3AD203B41FA5}">
                          <a16:colId xmlns:a16="http://schemas.microsoft.com/office/drawing/2014/main" val="2737724150"/>
                        </a:ext>
                      </a:extLst>
                    </a:gridCol>
                    <a:gridCol w="1019433">
                      <a:extLst>
                        <a:ext uri="{9D8B030D-6E8A-4147-A177-3AD203B41FA5}">
                          <a16:colId xmlns:a16="http://schemas.microsoft.com/office/drawing/2014/main" val="2627099207"/>
                        </a:ext>
                      </a:extLst>
                    </a:gridCol>
                  </a:tblGrid>
                  <a:tr h="106680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571" r="-799405" b="-155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201198" t="-571" r="-704192" b="-155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301198" t="-571" r="-604192" b="-155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398810" t="-571" r="-500595" b="-155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501796" t="-571" r="-403593" b="-155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601796" t="-571" r="-303593" b="-155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701796" t="-571" r="-203593" b="-155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797024" t="-571" r="-102381" b="-155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902395" t="-571" r="-2994" b="-155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347280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C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0.0047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0.0330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- 0.1008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0.0365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- 0.0287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- 0.0422 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1.0271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- 0.0269 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0.008 7 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8637785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F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0.0059 7489 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0.0349 5684 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- 0.0878 5485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0.0374 6247 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- 0.0309 1321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- 0.0413 4475 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1.0216 4904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- 0.0256 9732 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0.007 9951 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84400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717193A-7CED-4A67-84B9-20075313B67A}"/>
                  </a:ext>
                </a:extLst>
              </p:cNvPr>
              <p:cNvSpPr txBox="1"/>
              <p:nvPr/>
            </p:nvSpPr>
            <p:spPr>
              <a:xfrm>
                <a:off x="-378760" y="1109629"/>
                <a:ext cx="2974048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1400"/>
                        <m:t> </m:t>
                      </m:r>
                      <m:r>
                        <m:rPr>
                          <m:nor/>
                        </m:rPr>
                        <a:rPr lang="en-US" altLang="ko-KR" sz="1400"/>
                        <m:t>is</m:t>
                      </m:r>
                      <m:r>
                        <m:rPr>
                          <m:nor/>
                        </m:rPr>
                        <a:rPr lang="en-US" altLang="ko-KR" sz="1400"/>
                        <m:t> </m:t>
                      </m:r>
                      <m:r>
                        <m:rPr>
                          <m:nor/>
                        </m:rPr>
                        <a:rPr lang="en-US" altLang="ko-KR" sz="1400"/>
                        <m:t>the</m:t>
                      </m:r>
                      <m:r>
                        <m:rPr>
                          <m:nor/>
                        </m:rPr>
                        <a:rPr lang="en-US" altLang="ko-KR" sz="1400"/>
                        <m:t> “</m:t>
                      </m:r>
                      <m:r>
                        <m:rPr>
                          <m:nor/>
                        </m:rPr>
                        <a:rPr lang="en-US" altLang="ko-KR" sz="1400"/>
                        <m:t>total</m:t>
                      </m:r>
                      <m:r>
                        <m:rPr>
                          <m:nor/>
                        </m:rPr>
                        <a:rPr lang="en-US" altLang="ko-KR" sz="1400"/>
                        <m:t> </m:t>
                      </m:r>
                      <m:r>
                        <m:rPr>
                          <m:nor/>
                        </m:rPr>
                        <a:rPr lang="en-US" altLang="ko-KR" sz="1400"/>
                        <m:t>effect</m:t>
                      </m:r>
                      <m:r>
                        <m:rPr>
                          <m:nor/>
                        </m:rPr>
                        <a:rPr lang="en-US" altLang="ko-KR" sz="1400"/>
                        <m:t>”</m:t>
                      </m:r>
                    </m:oMath>
                  </m:oMathPara>
                </a14:m>
                <a:endParaRPr lang="en-US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1400"/>
                        <m:t> </m:t>
                      </m:r>
                      <m:r>
                        <m:rPr>
                          <m:nor/>
                        </m:rPr>
                        <a:rPr lang="en-US" altLang="ko-KR" sz="1400"/>
                        <m:t>is</m:t>
                      </m:r>
                      <m:r>
                        <m:rPr>
                          <m:nor/>
                        </m:rPr>
                        <a:rPr lang="en-US" altLang="ko-KR" sz="1400"/>
                        <m:t> </m:t>
                      </m:r>
                      <m:r>
                        <m:rPr>
                          <m:nor/>
                        </m:rPr>
                        <a:rPr lang="en-US" altLang="ko-KR" sz="1400"/>
                        <m:t>the</m:t>
                      </m:r>
                      <m:r>
                        <m:rPr>
                          <m:nor/>
                        </m:rPr>
                        <a:rPr lang="en-US" altLang="ko-KR" sz="1400"/>
                        <m:t> “</m:t>
                      </m:r>
                      <m:r>
                        <m:rPr>
                          <m:nor/>
                        </m:rPr>
                        <a:rPr lang="en-US" altLang="ko-KR" sz="1400"/>
                        <m:t>indirect</m:t>
                      </m:r>
                      <m:r>
                        <m:rPr>
                          <m:nor/>
                        </m:rPr>
                        <a:rPr lang="en-US" altLang="ko-KR" sz="1400"/>
                        <m:t> </m:t>
                      </m:r>
                      <m:r>
                        <m:rPr>
                          <m:nor/>
                        </m:rPr>
                        <a:rPr lang="en-US" altLang="ko-KR" sz="1400"/>
                        <m:t>effect</m:t>
                      </m:r>
                      <m:r>
                        <m:rPr>
                          <m:nor/>
                        </m:rPr>
                        <a:rPr lang="en-US" altLang="ko-KR" sz="1400"/>
                        <m:t>”</m:t>
                      </m:r>
                    </m:oMath>
                  </m:oMathPara>
                </a14:m>
                <a:endParaRPr lang="en-US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1400"/>
                        <m:t> </m:t>
                      </m:r>
                      <m:r>
                        <m:rPr>
                          <m:nor/>
                        </m:rPr>
                        <a:rPr lang="en-US" altLang="ko-KR" sz="1400"/>
                        <m:t>is</m:t>
                      </m:r>
                      <m:r>
                        <m:rPr>
                          <m:nor/>
                        </m:rPr>
                        <a:rPr lang="en-US" altLang="ko-KR" sz="1400"/>
                        <m:t> </m:t>
                      </m:r>
                      <m:r>
                        <m:rPr>
                          <m:nor/>
                        </m:rPr>
                        <a:rPr lang="en-US" altLang="ko-KR" sz="1400"/>
                        <m:t>the</m:t>
                      </m:r>
                      <m:r>
                        <m:rPr>
                          <m:nor/>
                        </m:rPr>
                        <a:rPr lang="en-US" altLang="ko-KR" sz="1400"/>
                        <m:t> “</m:t>
                      </m:r>
                      <m:r>
                        <m:rPr>
                          <m:nor/>
                        </m:rPr>
                        <a:rPr lang="en-US" altLang="ko-KR" sz="1400"/>
                        <m:t>direct</m:t>
                      </m:r>
                      <m:r>
                        <m:rPr>
                          <m:nor/>
                        </m:rPr>
                        <a:rPr lang="en-US" altLang="ko-KR" sz="1400"/>
                        <m:t> </m:t>
                      </m:r>
                      <m:r>
                        <m:rPr>
                          <m:nor/>
                        </m:rPr>
                        <a:rPr lang="en-US" altLang="ko-KR" sz="1400"/>
                        <m:t>effect</m:t>
                      </m:r>
                      <m:r>
                        <m:rPr>
                          <m:nor/>
                        </m:rPr>
                        <a:rPr lang="en-US" altLang="ko-KR" sz="1400"/>
                        <m:t>”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717193A-7CED-4A67-84B9-20075313B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8760" y="1109629"/>
                <a:ext cx="2974048" cy="738664"/>
              </a:xfrm>
              <a:prstGeom prst="rect">
                <a:avLst/>
              </a:prstGeom>
              <a:blipFill>
                <a:blip r:embed="rId6"/>
                <a:stretch>
                  <a:fillRect b="-41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1E82643-795D-4A76-A1F1-53B0C9B9B5B4}"/>
              </a:ext>
            </a:extLst>
          </p:cNvPr>
          <p:cNvSpPr txBox="1"/>
          <p:nvPr/>
        </p:nvSpPr>
        <p:spPr>
          <a:xfrm>
            <a:off x="185720" y="2273063"/>
            <a:ext cx="2409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Total: 0.1659547</a:t>
            </a:r>
          </a:p>
          <a:p>
            <a:r>
              <a:rPr lang="en-US" altLang="ko-KR" dirty="0"/>
              <a:t>Indirect:</a:t>
            </a:r>
          </a:p>
          <a:p>
            <a:r>
              <a:rPr lang="en-US" altLang="ko-KR" dirty="0"/>
              <a:t>direct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1537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4">
                <a:extLst>
                  <a:ext uri="{FF2B5EF4-FFF2-40B4-BE49-F238E27FC236}">
                    <a16:creationId xmlns:a16="http://schemas.microsoft.com/office/drawing/2014/main" id="{CD289027-F6F2-414D-B71E-C69EDA8CD9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5166127"/>
                  </p:ext>
                </p:extLst>
              </p:nvPr>
            </p:nvGraphicFramePr>
            <p:xfrm>
              <a:off x="-236797" y="2933259"/>
              <a:ext cx="12665597" cy="188976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{2D5ABB26-0587-4C30-8999-92F81FD0307C}</a:tableStyleId>
                  </a:tblPr>
                  <a:tblGrid>
                    <a:gridCol w="1413418">
                      <a:extLst>
                        <a:ext uri="{9D8B030D-6E8A-4147-A177-3AD203B41FA5}">
                          <a16:colId xmlns:a16="http://schemas.microsoft.com/office/drawing/2014/main" val="954423748"/>
                        </a:ext>
                      </a:extLst>
                    </a:gridCol>
                    <a:gridCol w="1401160">
                      <a:extLst>
                        <a:ext uri="{9D8B030D-6E8A-4147-A177-3AD203B41FA5}">
                          <a16:colId xmlns:a16="http://schemas.microsoft.com/office/drawing/2014/main" val="1671042663"/>
                        </a:ext>
                      </a:extLst>
                    </a:gridCol>
                    <a:gridCol w="1401478">
                      <a:extLst>
                        <a:ext uri="{9D8B030D-6E8A-4147-A177-3AD203B41FA5}">
                          <a16:colId xmlns:a16="http://schemas.microsoft.com/office/drawing/2014/main" val="2671301228"/>
                        </a:ext>
                      </a:extLst>
                    </a:gridCol>
                    <a:gridCol w="1413101">
                      <a:extLst>
                        <a:ext uri="{9D8B030D-6E8A-4147-A177-3AD203B41FA5}">
                          <a16:colId xmlns:a16="http://schemas.microsoft.com/office/drawing/2014/main" val="2486712097"/>
                        </a:ext>
                      </a:extLst>
                    </a:gridCol>
                    <a:gridCol w="1407288">
                      <a:extLst>
                        <a:ext uri="{9D8B030D-6E8A-4147-A177-3AD203B41FA5}">
                          <a16:colId xmlns:a16="http://schemas.microsoft.com/office/drawing/2014/main" val="520729569"/>
                        </a:ext>
                      </a:extLst>
                    </a:gridCol>
                    <a:gridCol w="1407288">
                      <a:extLst>
                        <a:ext uri="{9D8B030D-6E8A-4147-A177-3AD203B41FA5}">
                          <a16:colId xmlns:a16="http://schemas.microsoft.com/office/drawing/2014/main" val="1474682677"/>
                        </a:ext>
                      </a:extLst>
                    </a:gridCol>
                    <a:gridCol w="1407288">
                      <a:extLst>
                        <a:ext uri="{9D8B030D-6E8A-4147-A177-3AD203B41FA5}">
                          <a16:colId xmlns:a16="http://schemas.microsoft.com/office/drawing/2014/main" val="1333055732"/>
                        </a:ext>
                      </a:extLst>
                    </a:gridCol>
                    <a:gridCol w="1407288">
                      <a:extLst>
                        <a:ext uri="{9D8B030D-6E8A-4147-A177-3AD203B41FA5}">
                          <a16:colId xmlns:a16="http://schemas.microsoft.com/office/drawing/2014/main" val="1536598203"/>
                        </a:ext>
                      </a:extLst>
                    </a:gridCol>
                    <a:gridCol w="1407288">
                      <a:extLst>
                        <a:ext uri="{9D8B030D-6E8A-4147-A177-3AD203B41FA5}">
                          <a16:colId xmlns:a16="http://schemas.microsoft.com/office/drawing/2014/main" val="835916290"/>
                        </a:ext>
                      </a:extLst>
                    </a:gridCol>
                  </a:tblGrid>
                  <a:tr h="205442">
                    <a:tc gridSpan="9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1" dirty="0">
                              <a:latin typeface="Palatino Linotype" panose="02040502050505030304" pitchFamily="18" charset="0"/>
                            </a:rPr>
                            <a:t>Method                 Parameter estimates</a:t>
                          </a:r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1" dirty="0">
                              <a:latin typeface="Palatino Linotype" panose="02040502050505030304" pitchFamily="18" charset="0"/>
                            </a:rPr>
                            <a:t>Parameter estimates</a:t>
                          </a:r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en-US" altLang="ko-KR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73084065"/>
                      </a:ext>
                    </a:extLst>
                  </a:tr>
                  <a:tr h="575239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ko-KR" b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 </a:t>
                          </a:r>
                        </a:p>
                        <a:p>
                          <a:pPr latinLnBrk="1"/>
                          <a:r>
                            <a:rPr lang="en-US" altLang="ko-KR" sz="1400" b="1" dirty="0">
                              <a:latin typeface="Palatino Linotype" panose="02040502050505030304" pitchFamily="18" charset="0"/>
                            </a:rPr>
                            <a:t>const</a:t>
                          </a:r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ko-KR" b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 </a:t>
                          </a:r>
                        </a:p>
                        <a:p>
                          <a:pPr latinLnBrk="1"/>
                          <a:r>
                            <a:rPr lang="en-US" altLang="ko-KR" sz="1400" b="1" dirty="0">
                              <a:latin typeface="Palatino Linotype" panose="02040502050505030304" pitchFamily="18" charset="0"/>
                            </a:rPr>
                            <a:t>temp</a:t>
                          </a:r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ko-KR" b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 </a:t>
                          </a:r>
                        </a:p>
                        <a:p>
                          <a:pPr latinLnBrk="1"/>
                          <a:r>
                            <a:rPr lang="en-US" altLang="ko-KR" sz="1400" b="1" dirty="0">
                              <a:latin typeface="Palatino Linotype" panose="02040502050505030304" pitchFamily="18" charset="0"/>
                            </a:rPr>
                            <a:t>rain</a:t>
                          </a:r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ko-KR" b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 </a:t>
                          </a:r>
                        </a:p>
                        <a:p>
                          <a:pPr latinLnBrk="1"/>
                          <a:r>
                            <a:rPr lang="en-US" altLang="ko-KR" sz="1400" b="1" dirty="0">
                              <a:latin typeface="Palatino Linotype" panose="02040502050505030304" pitchFamily="18" charset="0"/>
                            </a:rPr>
                            <a:t>windspeed</a:t>
                          </a:r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ko-KR" b="1" smtClean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 </a:t>
                          </a:r>
                        </a:p>
                        <a:p>
                          <a:pPr latinLnBrk="1"/>
                          <a:r>
                            <a:rPr lang="en-US" altLang="ko-KR" sz="1400" b="1" dirty="0">
                              <a:latin typeface="Palatino Linotype" panose="02040502050505030304" pitchFamily="18" charset="0"/>
                            </a:rPr>
                            <a:t>humidity</a:t>
                          </a:r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ko-KR" b="1" smtClean="0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>
                              <a:latin typeface="Palatino Linotype" panose="02040502050505030304" pitchFamily="18" charset="0"/>
                            </a:rPr>
                            <a:t>sun hour</a:t>
                          </a:r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  <a:p>
                          <a:pPr latinLnBrk="1"/>
                          <a:endParaRPr lang="en-US" altLang="ko-KR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ko-KR" b="1" smtClean="0"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>
                              <a:latin typeface="Palatino Linotype" panose="02040502050505030304" pitchFamily="18" charset="0"/>
                            </a:rPr>
                            <a:t>snow</a:t>
                          </a:r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ko-KR" b="1" smtClean="0"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 </a:t>
                          </a:r>
                        </a:p>
                        <a:p>
                          <a:pPr latinLnBrk="1"/>
                          <a:r>
                            <a:rPr lang="en-US" altLang="ko-KR" sz="1400" b="1" dirty="0">
                              <a:latin typeface="Palatino Linotype" panose="02040502050505030304" pitchFamily="18" charset="0"/>
                            </a:rPr>
                            <a:t>cloud</a:t>
                          </a:r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23153259"/>
                      </a:ext>
                    </a:extLst>
                  </a:tr>
                  <a:tr h="246531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1" dirty="0">
                              <a:latin typeface="Palatino Linotype" panose="02040502050505030304" pitchFamily="18" charset="0"/>
                            </a:rPr>
                            <a:t>CMA</a:t>
                          </a:r>
                          <a:endParaRPr lang="ko-KR" altLang="en-US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0.1065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0.2014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-0.6013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0.1133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-0.2552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0.3598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0.0629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0.0536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62767476"/>
                      </a:ext>
                    </a:extLst>
                  </a:tr>
                  <a:tr h="246531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1" dirty="0">
                              <a:latin typeface="Palatino Linotype" panose="02040502050505030304" pitchFamily="18" charset="0"/>
                            </a:rPr>
                            <a:t>FMA</a:t>
                          </a:r>
                          <a:endParaRPr lang="ko-KR" altLang="en-US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0.10388678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0.2083644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- 0.48655706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0.13014934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- 0.25424055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0.35015019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0.06701723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0.04718437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365612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4">
                <a:extLst>
                  <a:ext uri="{FF2B5EF4-FFF2-40B4-BE49-F238E27FC236}">
                    <a16:creationId xmlns:a16="http://schemas.microsoft.com/office/drawing/2014/main" id="{CD289027-F6F2-414D-B71E-C69EDA8CD9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5166127"/>
                  </p:ext>
                </p:extLst>
              </p:nvPr>
            </p:nvGraphicFramePr>
            <p:xfrm>
              <a:off x="-236797" y="2933259"/>
              <a:ext cx="12665597" cy="188976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{2D5ABB26-0587-4C30-8999-92F81FD0307C}</a:tableStyleId>
                  </a:tblPr>
                  <a:tblGrid>
                    <a:gridCol w="1413418">
                      <a:extLst>
                        <a:ext uri="{9D8B030D-6E8A-4147-A177-3AD203B41FA5}">
                          <a16:colId xmlns:a16="http://schemas.microsoft.com/office/drawing/2014/main" val="954423748"/>
                        </a:ext>
                      </a:extLst>
                    </a:gridCol>
                    <a:gridCol w="1401160">
                      <a:extLst>
                        <a:ext uri="{9D8B030D-6E8A-4147-A177-3AD203B41FA5}">
                          <a16:colId xmlns:a16="http://schemas.microsoft.com/office/drawing/2014/main" val="1671042663"/>
                        </a:ext>
                      </a:extLst>
                    </a:gridCol>
                    <a:gridCol w="1401478">
                      <a:extLst>
                        <a:ext uri="{9D8B030D-6E8A-4147-A177-3AD203B41FA5}">
                          <a16:colId xmlns:a16="http://schemas.microsoft.com/office/drawing/2014/main" val="2671301228"/>
                        </a:ext>
                      </a:extLst>
                    </a:gridCol>
                    <a:gridCol w="1413101">
                      <a:extLst>
                        <a:ext uri="{9D8B030D-6E8A-4147-A177-3AD203B41FA5}">
                          <a16:colId xmlns:a16="http://schemas.microsoft.com/office/drawing/2014/main" val="2486712097"/>
                        </a:ext>
                      </a:extLst>
                    </a:gridCol>
                    <a:gridCol w="1407288">
                      <a:extLst>
                        <a:ext uri="{9D8B030D-6E8A-4147-A177-3AD203B41FA5}">
                          <a16:colId xmlns:a16="http://schemas.microsoft.com/office/drawing/2014/main" val="520729569"/>
                        </a:ext>
                      </a:extLst>
                    </a:gridCol>
                    <a:gridCol w="1407288">
                      <a:extLst>
                        <a:ext uri="{9D8B030D-6E8A-4147-A177-3AD203B41FA5}">
                          <a16:colId xmlns:a16="http://schemas.microsoft.com/office/drawing/2014/main" val="1474682677"/>
                        </a:ext>
                      </a:extLst>
                    </a:gridCol>
                    <a:gridCol w="1407288">
                      <a:extLst>
                        <a:ext uri="{9D8B030D-6E8A-4147-A177-3AD203B41FA5}">
                          <a16:colId xmlns:a16="http://schemas.microsoft.com/office/drawing/2014/main" val="1333055732"/>
                        </a:ext>
                      </a:extLst>
                    </a:gridCol>
                    <a:gridCol w="1407288">
                      <a:extLst>
                        <a:ext uri="{9D8B030D-6E8A-4147-A177-3AD203B41FA5}">
                          <a16:colId xmlns:a16="http://schemas.microsoft.com/office/drawing/2014/main" val="1536598203"/>
                        </a:ext>
                      </a:extLst>
                    </a:gridCol>
                    <a:gridCol w="1407288">
                      <a:extLst>
                        <a:ext uri="{9D8B030D-6E8A-4147-A177-3AD203B41FA5}">
                          <a16:colId xmlns:a16="http://schemas.microsoft.com/office/drawing/2014/main" val="835916290"/>
                        </a:ext>
                      </a:extLst>
                    </a:gridCol>
                  </a:tblGrid>
                  <a:tr h="304800">
                    <a:tc gridSpan="9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1" dirty="0">
                              <a:latin typeface="Palatino Linotype" panose="02040502050505030304" pitchFamily="18" charset="0"/>
                            </a:rPr>
                            <a:t>Method                 Parameter estimates</a:t>
                          </a:r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1" dirty="0">
                              <a:latin typeface="Palatino Linotype" panose="02040502050505030304" pitchFamily="18" charset="0"/>
                            </a:rPr>
                            <a:t>Parameter estimates</a:t>
                          </a:r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en-US" altLang="ko-KR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73084065"/>
                      </a:ext>
                    </a:extLst>
                  </a:tr>
                  <a:tr h="8534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870" t="-36879" r="-703043" b="-957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870" t="-36879" r="-603043" b="-957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8276" t="-36879" r="-497845" b="-957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1739" t="-36879" r="-402174" b="-957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9567" t="-36879" r="-300433" b="-957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99567" t="-36879" r="-200433" b="-957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99567" t="-36879" r="-100433" b="-957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99567" t="-36879" r="-433" b="-957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315325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1" dirty="0">
                              <a:latin typeface="Palatino Linotype" panose="02040502050505030304" pitchFamily="18" charset="0"/>
                            </a:rPr>
                            <a:t>CMA</a:t>
                          </a:r>
                          <a:endParaRPr lang="ko-KR" altLang="en-US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0.1065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0.2014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-0.6013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0.1133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-0.2552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0.3598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0.0629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0.0536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6276747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1" dirty="0">
                              <a:latin typeface="Palatino Linotype" panose="02040502050505030304" pitchFamily="18" charset="0"/>
                            </a:rPr>
                            <a:t>FMA</a:t>
                          </a:r>
                          <a:endParaRPr lang="ko-KR" altLang="en-US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0.10388678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0.2083644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- 0.48655706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0.13014934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- 0.25424055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0.35015019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0.06701723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0.04718437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3656126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60648006-3483-4FAD-97BF-A0790B6889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2840100"/>
                  </p:ext>
                </p:extLst>
              </p:nvPr>
            </p:nvGraphicFramePr>
            <p:xfrm>
              <a:off x="-236801" y="826324"/>
              <a:ext cx="12665601" cy="1889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07289">
                      <a:extLst>
                        <a:ext uri="{9D8B030D-6E8A-4147-A177-3AD203B41FA5}">
                          <a16:colId xmlns:a16="http://schemas.microsoft.com/office/drawing/2014/main" val="954423748"/>
                        </a:ext>
                      </a:extLst>
                    </a:gridCol>
                    <a:gridCol w="1407289">
                      <a:extLst>
                        <a:ext uri="{9D8B030D-6E8A-4147-A177-3AD203B41FA5}">
                          <a16:colId xmlns:a16="http://schemas.microsoft.com/office/drawing/2014/main" val="1671042663"/>
                        </a:ext>
                      </a:extLst>
                    </a:gridCol>
                    <a:gridCol w="1407289">
                      <a:extLst>
                        <a:ext uri="{9D8B030D-6E8A-4147-A177-3AD203B41FA5}">
                          <a16:colId xmlns:a16="http://schemas.microsoft.com/office/drawing/2014/main" val="2671301228"/>
                        </a:ext>
                      </a:extLst>
                    </a:gridCol>
                    <a:gridCol w="1407289">
                      <a:extLst>
                        <a:ext uri="{9D8B030D-6E8A-4147-A177-3AD203B41FA5}">
                          <a16:colId xmlns:a16="http://schemas.microsoft.com/office/drawing/2014/main" val="2486712097"/>
                        </a:ext>
                      </a:extLst>
                    </a:gridCol>
                    <a:gridCol w="1407289">
                      <a:extLst>
                        <a:ext uri="{9D8B030D-6E8A-4147-A177-3AD203B41FA5}">
                          <a16:colId xmlns:a16="http://schemas.microsoft.com/office/drawing/2014/main" val="520729569"/>
                        </a:ext>
                      </a:extLst>
                    </a:gridCol>
                    <a:gridCol w="1407289">
                      <a:extLst>
                        <a:ext uri="{9D8B030D-6E8A-4147-A177-3AD203B41FA5}">
                          <a16:colId xmlns:a16="http://schemas.microsoft.com/office/drawing/2014/main" val="1474682677"/>
                        </a:ext>
                      </a:extLst>
                    </a:gridCol>
                    <a:gridCol w="1407289">
                      <a:extLst>
                        <a:ext uri="{9D8B030D-6E8A-4147-A177-3AD203B41FA5}">
                          <a16:colId xmlns:a16="http://schemas.microsoft.com/office/drawing/2014/main" val="1333055732"/>
                        </a:ext>
                      </a:extLst>
                    </a:gridCol>
                    <a:gridCol w="1407289">
                      <a:extLst>
                        <a:ext uri="{9D8B030D-6E8A-4147-A177-3AD203B41FA5}">
                          <a16:colId xmlns:a16="http://schemas.microsoft.com/office/drawing/2014/main" val="1536598203"/>
                        </a:ext>
                      </a:extLst>
                    </a:gridCol>
                    <a:gridCol w="1407289">
                      <a:extLst>
                        <a:ext uri="{9D8B030D-6E8A-4147-A177-3AD203B41FA5}">
                          <a16:colId xmlns:a16="http://schemas.microsoft.com/office/drawing/2014/main" val="835916290"/>
                        </a:ext>
                      </a:extLst>
                    </a:gridCol>
                  </a:tblGrid>
                  <a:tr h="281273">
                    <a:tc gridSpan="9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1" dirty="0">
                              <a:latin typeface="Palatino Linotype" panose="02040502050505030304" pitchFamily="18" charset="0"/>
                            </a:rPr>
                            <a:t>Method                 Parameter estimates</a:t>
                          </a:r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en-US" altLang="ko-KR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62707448"/>
                      </a:ext>
                    </a:extLst>
                  </a:tr>
                  <a:tr h="607211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 </a:t>
                          </a:r>
                        </a:p>
                        <a:p>
                          <a:pPr latinLnBrk="1"/>
                          <a:r>
                            <a:rPr lang="en-US" altLang="ko-KR" sz="1400" b="1" dirty="0">
                              <a:latin typeface="Palatino Linotype" panose="02040502050505030304" pitchFamily="18" charset="0"/>
                            </a:rPr>
                            <a:t>const</a:t>
                          </a:r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 </a:t>
                          </a:r>
                        </a:p>
                        <a:p>
                          <a:pPr latinLnBrk="1"/>
                          <a:r>
                            <a:rPr lang="en-US" altLang="ko-KR" sz="1400" b="1" dirty="0">
                              <a:latin typeface="Palatino Linotype" panose="02040502050505030304" pitchFamily="18" charset="0"/>
                            </a:rPr>
                            <a:t>temp</a:t>
                          </a:r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 </a:t>
                          </a:r>
                        </a:p>
                        <a:p>
                          <a:pPr latinLnBrk="1"/>
                          <a:r>
                            <a:rPr lang="en-US" altLang="ko-KR" sz="1400" b="1" dirty="0">
                              <a:latin typeface="Palatino Linotype" panose="02040502050505030304" pitchFamily="18" charset="0"/>
                            </a:rPr>
                            <a:t>rain</a:t>
                          </a:r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 </a:t>
                          </a:r>
                        </a:p>
                        <a:p>
                          <a:pPr latinLnBrk="1"/>
                          <a:r>
                            <a:rPr lang="en-US" altLang="ko-KR" sz="1400" b="1" dirty="0">
                              <a:latin typeface="Palatino Linotype" panose="02040502050505030304" pitchFamily="18" charset="0"/>
                            </a:rPr>
                            <a:t>windspeed</a:t>
                          </a:r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smtClean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 </a:t>
                          </a:r>
                        </a:p>
                        <a:p>
                          <a:pPr latinLnBrk="1"/>
                          <a:r>
                            <a:rPr lang="en-US" altLang="ko-KR" sz="1400" b="1" dirty="0">
                              <a:latin typeface="Palatino Linotype" panose="02040502050505030304" pitchFamily="18" charset="0"/>
                            </a:rPr>
                            <a:t>humidity</a:t>
                          </a:r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smtClean="0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>
                              <a:latin typeface="Palatino Linotype" panose="02040502050505030304" pitchFamily="18" charset="0"/>
                            </a:rPr>
                            <a:t>sun hour</a:t>
                          </a:r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  <a:p>
                          <a:pPr latinLnBrk="1"/>
                          <a:endParaRPr lang="en-US" altLang="ko-KR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smtClean="0"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>
                              <a:latin typeface="Palatino Linotype" panose="02040502050505030304" pitchFamily="18" charset="0"/>
                            </a:rPr>
                            <a:t>snow</a:t>
                          </a:r>
                          <a:endParaRPr lang="ko-KR" altLang="en-US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b="1" smtClean="0"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 </a:t>
                          </a:r>
                        </a:p>
                        <a:p>
                          <a:pPr latinLnBrk="1"/>
                          <a:r>
                            <a:rPr lang="en-US" altLang="ko-KR" sz="1400" b="1" dirty="0">
                              <a:latin typeface="Palatino Linotype" panose="02040502050505030304" pitchFamily="18" charset="0"/>
                            </a:rPr>
                            <a:t>cloud</a:t>
                          </a:r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23153259"/>
                      </a:ext>
                    </a:extLst>
                  </a:tr>
                  <a:tr h="26023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1" dirty="0">
                              <a:latin typeface="Palatino Linotype" panose="02040502050505030304" pitchFamily="18" charset="0"/>
                            </a:rPr>
                            <a:t>CMA</a:t>
                          </a:r>
                          <a:endParaRPr lang="ko-KR" altLang="en-US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0.1141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0.2398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- 0.7184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0.1530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- 0.2909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0.3274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0.0378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0.0637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62767476"/>
                      </a:ext>
                    </a:extLst>
                  </a:tr>
                  <a:tr h="26023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1" dirty="0">
                              <a:latin typeface="Palatino Linotype" panose="02040502050505030304" pitchFamily="18" charset="0"/>
                            </a:rPr>
                            <a:t>FMA</a:t>
                          </a:r>
                          <a:endParaRPr lang="ko-KR" altLang="en-US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0.11211071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0.24783213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- 0.58494541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0.17042942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- 0.29065783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0.31638586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0.04277077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0.05620097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365612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60648006-3483-4FAD-97BF-A0790B6889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2840100"/>
                  </p:ext>
                </p:extLst>
              </p:nvPr>
            </p:nvGraphicFramePr>
            <p:xfrm>
              <a:off x="-236801" y="826324"/>
              <a:ext cx="12665601" cy="1889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07289">
                      <a:extLst>
                        <a:ext uri="{9D8B030D-6E8A-4147-A177-3AD203B41FA5}">
                          <a16:colId xmlns:a16="http://schemas.microsoft.com/office/drawing/2014/main" val="954423748"/>
                        </a:ext>
                      </a:extLst>
                    </a:gridCol>
                    <a:gridCol w="1407289">
                      <a:extLst>
                        <a:ext uri="{9D8B030D-6E8A-4147-A177-3AD203B41FA5}">
                          <a16:colId xmlns:a16="http://schemas.microsoft.com/office/drawing/2014/main" val="1671042663"/>
                        </a:ext>
                      </a:extLst>
                    </a:gridCol>
                    <a:gridCol w="1407289">
                      <a:extLst>
                        <a:ext uri="{9D8B030D-6E8A-4147-A177-3AD203B41FA5}">
                          <a16:colId xmlns:a16="http://schemas.microsoft.com/office/drawing/2014/main" val="2671301228"/>
                        </a:ext>
                      </a:extLst>
                    </a:gridCol>
                    <a:gridCol w="1407289">
                      <a:extLst>
                        <a:ext uri="{9D8B030D-6E8A-4147-A177-3AD203B41FA5}">
                          <a16:colId xmlns:a16="http://schemas.microsoft.com/office/drawing/2014/main" val="2486712097"/>
                        </a:ext>
                      </a:extLst>
                    </a:gridCol>
                    <a:gridCol w="1407289">
                      <a:extLst>
                        <a:ext uri="{9D8B030D-6E8A-4147-A177-3AD203B41FA5}">
                          <a16:colId xmlns:a16="http://schemas.microsoft.com/office/drawing/2014/main" val="520729569"/>
                        </a:ext>
                      </a:extLst>
                    </a:gridCol>
                    <a:gridCol w="1407289">
                      <a:extLst>
                        <a:ext uri="{9D8B030D-6E8A-4147-A177-3AD203B41FA5}">
                          <a16:colId xmlns:a16="http://schemas.microsoft.com/office/drawing/2014/main" val="1474682677"/>
                        </a:ext>
                      </a:extLst>
                    </a:gridCol>
                    <a:gridCol w="1407289">
                      <a:extLst>
                        <a:ext uri="{9D8B030D-6E8A-4147-A177-3AD203B41FA5}">
                          <a16:colId xmlns:a16="http://schemas.microsoft.com/office/drawing/2014/main" val="1333055732"/>
                        </a:ext>
                      </a:extLst>
                    </a:gridCol>
                    <a:gridCol w="1407289">
                      <a:extLst>
                        <a:ext uri="{9D8B030D-6E8A-4147-A177-3AD203B41FA5}">
                          <a16:colId xmlns:a16="http://schemas.microsoft.com/office/drawing/2014/main" val="1536598203"/>
                        </a:ext>
                      </a:extLst>
                    </a:gridCol>
                    <a:gridCol w="1407289">
                      <a:extLst>
                        <a:ext uri="{9D8B030D-6E8A-4147-A177-3AD203B41FA5}">
                          <a16:colId xmlns:a16="http://schemas.microsoft.com/office/drawing/2014/main" val="835916290"/>
                        </a:ext>
                      </a:extLst>
                    </a:gridCol>
                  </a:tblGrid>
                  <a:tr h="304800">
                    <a:tc gridSpan="9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1" dirty="0">
                              <a:latin typeface="Palatino Linotype" panose="02040502050505030304" pitchFamily="18" charset="0"/>
                            </a:rPr>
                            <a:t>Method                 Parameter estimates</a:t>
                          </a:r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en-US" altLang="ko-KR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62707448"/>
                      </a:ext>
                    </a:extLst>
                  </a:tr>
                  <a:tr h="8534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36170" r="-700000" b="-964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36170" r="-600000" b="-964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36170" r="-500000" b="-964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1739" t="-36170" r="-402174" b="-964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567" t="-36170" r="-300433" b="-964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9567" t="-36170" r="-200433" b="-964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99567" t="-36170" r="-100433" b="-964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99567" t="-36170" r="-433" b="-964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315325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1" dirty="0">
                              <a:latin typeface="Palatino Linotype" panose="02040502050505030304" pitchFamily="18" charset="0"/>
                            </a:rPr>
                            <a:t>CMA</a:t>
                          </a:r>
                          <a:endParaRPr lang="ko-KR" altLang="en-US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0.1141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0.2398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- 0.7184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0.1530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- 0.2909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0.3274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0.0378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0.0637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6276747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1" dirty="0">
                              <a:latin typeface="Palatino Linotype" panose="02040502050505030304" pitchFamily="18" charset="0"/>
                            </a:rPr>
                            <a:t>FMA</a:t>
                          </a:r>
                          <a:endParaRPr lang="ko-KR" altLang="en-US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0.11211071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0.24783213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- 0.58494541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0.17042942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- 0.29065783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0.31638586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0.04277077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0.05620097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3656126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10">
                <a:extLst>
                  <a:ext uri="{FF2B5EF4-FFF2-40B4-BE49-F238E27FC236}">
                    <a16:creationId xmlns:a16="http://schemas.microsoft.com/office/drawing/2014/main" id="{57D7220D-5F83-43E4-930C-C1946AB9EF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6392832"/>
                  </p:ext>
                </p:extLst>
              </p:nvPr>
            </p:nvGraphicFramePr>
            <p:xfrm>
              <a:off x="224679" y="5040194"/>
              <a:ext cx="14062510" cy="1889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06251">
                      <a:extLst>
                        <a:ext uri="{9D8B030D-6E8A-4147-A177-3AD203B41FA5}">
                          <a16:colId xmlns:a16="http://schemas.microsoft.com/office/drawing/2014/main" val="574222000"/>
                        </a:ext>
                      </a:extLst>
                    </a:gridCol>
                    <a:gridCol w="1406251">
                      <a:extLst>
                        <a:ext uri="{9D8B030D-6E8A-4147-A177-3AD203B41FA5}">
                          <a16:colId xmlns:a16="http://schemas.microsoft.com/office/drawing/2014/main" val="449152022"/>
                        </a:ext>
                      </a:extLst>
                    </a:gridCol>
                    <a:gridCol w="1406251">
                      <a:extLst>
                        <a:ext uri="{9D8B030D-6E8A-4147-A177-3AD203B41FA5}">
                          <a16:colId xmlns:a16="http://schemas.microsoft.com/office/drawing/2014/main" val="2229477459"/>
                        </a:ext>
                      </a:extLst>
                    </a:gridCol>
                    <a:gridCol w="1406251">
                      <a:extLst>
                        <a:ext uri="{9D8B030D-6E8A-4147-A177-3AD203B41FA5}">
                          <a16:colId xmlns:a16="http://schemas.microsoft.com/office/drawing/2014/main" val="657461169"/>
                        </a:ext>
                      </a:extLst>
                    </a:gridCol>
                    <a:gridCol w="1406251">
                      <a:extLst>
                        <a:ext uri="{9D8B030D-6E8A-4147-A177-3AD203B41FA5}">
                          <a16:colId xmlns:a16="http://schemas.microsoft.com/office/drawing/2014/main" val="3555101321"/>
                        </a:ext>
                      </a:extLst>
                    </a:gridCol>
                    <a:gridCol w="1406251">
                      <a:extLst>
                        <a:ext uri="{9D8B030D-6E8A-4147-A177-3AD203B41FA5}">
                          <a16:colId xmlns:a16="http://schemas.microsoft.com/office/drawing/2014/main" val="878392238"/>
                        </a:ext>
                      </a:extLst>
                    </a:gridCol>
                    <a:gridCol w="1406251">
                      <a:extLst>
                        <a:ext uri="{9D8B030D-6E8A-4147-A177-3AD203B41FA5}">
                          <a16:colId xmlns:a16="http://schemas.microsoft.com/office/drawing/2014/main" val="1881786374"/>
                        </a:ext>
                      </a:extLst>
                    </a:gridCol>
                    <a:gridCol w="1406251">
                      <a:extLst>
                        <a:ext uri="{9D8B030D-6E8A-4147-A177-3AD203B41FA5}">
                          <a16:colId xmlns:a16="http://schemas.microsoft.com/office/drawing/2014/main" val="2317400314"/>
                        </a:ext>
                      </a:extLst>
                    </a:gridCol>
                    <a:gridCol w="1406251">
                      <a:extLst>
                        <a:ext uri="{9D8B030D-6E8A-4147-A177-3AD203B41FA5}">
                          <a16:colId xmlns:a16="http://schemas.microsoft.com/office/drawing/2014/main" val="2737724150"/>
                        </a:ext>
                      </a:extLst>
                    </a:gridCol>
                    <a:gridCol w="1406251">
                      <a:extLst>
                        <a:ext uri="{9D8B030D-6E8A-4147-A177-3AD203B41FA5}">
                          <a16:colId xmlns:a16="http://schemas.microsoft.com/office/drawing/2014/main" val="2627099207"/>
                        </a:ext>
                      </a:extLst>
                    </a:gridCol>
                  </a:tblGrid>
                  <a:tr h="167283">
                    <a:tc gridSpan="10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1" dirty="0">
                              <a:latin typeface="Palatino Linotype" panose="02040502050505030304" pitchFamily="18" charset="0"/>
                            </a:rPr>
                            <a:t>Method                 Parameter estimates</a:t>
                          </a:r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5323593"/>
                      </a:ext>
                    </a:extLst>
                  </a:tr>
                  <a:tr h="468393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ko-KR" b="1" smtClean="0">
                                      <a:latin typeface="Cambria Math" panose="02040503050406030204" pitchFamily="18" charset="0"/>
                                    </a:rPr>
                                    <m:t>𝟑𝟎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 </a:t>
                          </a:r>
                        </a:p>
                        <a:p>
                          <a:pPr latinLnBrk="1"/>
                          <a:r>
                            <a:rPr lang="en-US" altLang="ko-KR" sz="1400" b="1" dirty="0">
                              <a:latin typeface="Palatino Linotype" panose="02040502050505030304" pitchFamily="18" charset="0"/>
                            </a:rPr>
                            <a:t>const</a:t>
                          </a:r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  <a:p>
                          <a:pPr latinLnBrk="1"/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ko-KR" b="1" smtClean="0">
                                      <a:latin typeface="Cambria Math" panose="02040503050406030204" pitchFamily="18" charset="0"/>
                                    </a:rPr>
                                    <m:t>𝟑𝟏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 </a:t>
                          </a:r>
                        </a:p>
                        <a:p>
                          <a:pPr latinLnBrk="1"/>
                          <a:r>
                            <a:rPr lang="en-US" altLang="ko-KR" sz="1400" b="1" dirty="0">
                              <a:latin typeface="Palatino Linotype" panose="02040502050505030304" pitchFamily="18" charset="0"/>
                            </a:rPr>
                            <a:t>temp</a:t>
                          </a:r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  <a:p>
                          <a:pPr latinLnBrk="1"/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ko-KR" b="1" smtClean="0">
                                      <a:latin typeface="Cambria Math" panose="02040503050406030204" pitchFamily="18" charset="0"/>
                                    </a:rPr>
                                    <m:t>𝟑𝟐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 </a:t>
                          </a:r>
                        </a:p>
                        <a:p>
                          <a:pPr latinLnBrk="1"/>
                          <a:r>
                            <a:rPr lang="en-US" altLang="ko-KR" sz="1400" b="1" dirty="0">
                              <a:latin typeface="Palatino Linotype" panose="02040502050505030304" pitchFamily="18" charset="0"/>
                            </a:rPr>
                            <a:t>rain</a:t>
                          </a:r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  <a:p>
                          <a:pPr latinLnBrk="1"/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ko-KR" b="1" smtClean="0">
                                      <a:latin typeface="Cambria Math" panose="02040503050406030204" pitchFamily="18" charset="0"/>
                                    </a:rPr>
                                    <m:t>𝟑𝟑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 </a:t>
                          </a:r>
                        </a:p>
                        <a:p>
                          <a:pPr latinLnBrk="1"/>
                          <a:r>
                            <a:rPr lang="en-US" altLang="ko-KR" sz="1400" b="1" dirty="0">
                              <a:latin typeface="Palatino Linotype" panose="02040502050505030304" pitchFamily="18" charset="0"/>
                            </a:rPr>
                            <a:t>windspeed</a:t>
                          </a:r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ko-KR" b="1" smtClean="0">
                                      <a:latin typeface="Cambria Math" panose="02040503050406030204" pitchFamily="18" charset="0"/>
                                    </a:rPr>
                                    <m:t>𝟑𝟒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 </a:t>
                          </a:r>
                        </a:p>
                        <a:p>
                          <a:pPr latinLnBrk="1"/>
                          <a:r>
                            <a:rPr lang="en-US" altLang="ko-KR" sz="1400" b="1" dirty="0">
                              <a:latin typeface="Palatino Linotype" panose="02040502050505030304" pitchFamily="18" charset="0"/>
                            </a:rPr>
                            <a:t>humidity</a:t>
                          </a:r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  <a:p>
                          <a:pPr latinLnBrk="1"/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ko-KR" b="1" smtClean="0">
                                      <a:latin typeface="Cambria Math" panose="02040503050406030204" pitchFamily="18" charset="0"/>
                                    </a:rPr>
                                    <m:t>𝟑𝟓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>
                              <a:latin typeface="Palatino Linotype" panose="02040502050505030304" pitchFamily="18" charset="0"/>
                            </a:rPr>
                            <a:t>sun</a:t>
                          </a:r>
                          <a:r>
                            <a:rPr lang="en-US" altLang="ko-KR" sz="1400" dirty="0">
                              <a:latin typeface="Palatino Linotype" panose="02040502050505030304" pitchFamily="18" charset="0"/>
                            </a:rPr>
                            <a:t> </a:t>
                          </a:r>
                          <a:r>
                            <a:rPr lang="en-US" altLang="ko-KR" sz="1400" b="1" dirty="0">
                              <a:latin typeface="Palatino Linotype" panose="02040502050505030304" pitchFamily="18" charset="0"/>
                            </a:rPr>
                            <a:t>hour</a:t>
                          </a:r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  <a:p>
                          <a:pPr latinLnBrk="1"/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ko-KR" b="1" smtClean="0">
                                      <a:latin typeface="Cambria Math" panose="02040503050406030204" pitchFamily="18" charset="0"/>
                                    </a:rPr>
                                    <m:t>𝟑𝟔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>
                              <a:latin typeface="Palatino Linotype" panose="02040502050505030304" pitchFamily="18" charset="0"/>
                            </a:rPr>
                            <a:t>sun</a:t>
                          </a:r>
                          <a:r>
                            <a:rPr lang="en-US" altLang="ko-KR" sz="1400" dirty="0">
                              <a:latin typeface="Palatino Linotype" panose="02040502050505030304" pitchFamily="18" charset="0"/>
                            </a:rPr>
                            <a:t> </a:t>
                          </a:r>
                          <a:r>
                            <a:rPr lang="en-US" altLang="ko-KR" sz="1400" b="1" dirty="0">
                              <a:latin typeface="Palatino Linotype" panose="02040502050505030304" pitchFamily="18" charset="0"/>
                            </a:rPr>
                            <a:t>power</a:t>
                          </a:r>
                          <a:endParaRPr lang="ko-KR" altLang="en-US" b="1" dirty="0">
                            <a:latin typeface="Palatino Linotype" panose="02040502050505030304" pitchFamily="18" charset="0"/>
                          </a:endParaRPr>
                        </a:p>
                        <a:p>
                          <a:pPr latinLnBrk="1"/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ko-KR" b="1" smtClean="0">
                                      <a:latin typeface="Cambria Math" panose="02040503050406030204" pitchFamily="18" charset="0"/>
                                    </a:rPr>
                                    <m:t>𝟑𝟕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 </a:t>
                          </a:r>
                        </a:p>
                        <a:p>
                          <a:pPr latinLnBrk="1"/>
                          <a:r>
                            <a:rPr lang="en-US" altLang="ko-KR" sz="1400" b="1" dirty="0">
                              <a:latin typeface="Palatino Linotype" panose="02040502050505030304" pitchFamily="18" charset="0"/>
                            </a:rPr>
                            <a:t>snow</a:t>
                          </a:r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  <a:p>
                          <a:pPr latinLnBrk="1"/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altLang="ko-KR" b="1" smtClean="0">
                                      <a:latin typeface="Cambria Math" panose="02040503050406030204" pitchFamily="18" charset="0"/>
                                    </a:rPr>
                                    <m:t>𝟑𝟖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 </a:t>
                          </a:r>
                        </a:p>
                        <a:p>
                          <a:pPr latinLnBrk="1"/>
                          <a:r>
                            <a:rPr lang="en-US" altLang="ko-KR" sz="1400" b="1" dirty="0">
                              <a:latin typeface="Palatino Linotype" panose="02040502050505030304" pitchFamily="18" charset="0"/>
                            </a:rPr>
                            <a:t>cloud</a:t>
                          </a:r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  <a:p>
                          <a:pPr latinLnBrk="1"/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63472802"/>
                      </a:ext>
                    </a:extLst>
                  </a:tr>
                  <a:tr h="2007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1" dirty="0">
                              <a:latin typeface="Palatino Linotype" panose="02040502050505030304" pitchFamily="18" charset="0"/>
                            </a:rPr>
                            <a:t>CMA</a:t>
                          </a:r>
                          <a:endParaRPr lang="ko-KR" altLang="en-US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0.0047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0.0330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- 0.1008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0.0365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- 0.0287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- 0.0422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1.0271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- 0.0269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0.0087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28637785"/>
                      </a:ext>
                    </a:extLst>
                  </a:tr>
                  <a:tr h="2007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1" dirty="0">
                              <a:latin typeface="Palatino Linotype" panose="02040502050505030304" pitchFamily="18" charset="0"/>
                            </a:rPr>
                            <a:t>FMA</a:t>
                          </a:r>
                          <a:endParaRPr lang="ko-KR" altLang="en-US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0.00597489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0.03495684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- 0.08785485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0.03746247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- 0.03091321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- 0.04134475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1.02164904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- 0.02569732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0.0079951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084400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10">
                <a:extLst>
                  <a:ext uri="{FF2B5EF4-FFF2-40B4-BE49-F238E27FC236}">
                    <a16:creationId xmlns:a16="http://schemas.microsoft.com/office/drawing/2014/main" id="{57D7220D-5F83-43E4-930C-C1946AB9EF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6392832"/>
                  </p:ext>
                </p:extLst>
              </p:nvPr>
            </p:nvGraphicFramePr>
            <p:xfrm>
              <a:off x="224679" y="5040194"/>
              <a:ext cx="14062510" cy="1889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06251">
                      <a:extLst>
                        <a:ext uri="{9D8B030D-6E8A-4147-A177-3AD203B41FA5}">
                          <a16:colId xmlns:a16="http://schemas.microsoft.com/office/drawing/2014/main" val="574222000"/>
                        </a:ext>
                      </a:extLst>
                    </a:gridCol>
                    <a:gridCol w="1406251">
                      <a:extLst>
                        <a:ext uri="{9D8B030D-6E8A-4147-A177-3AD203B41FA5}">
                          <a16:colId xmlns:a16="http://schemas.microsoft.com/office/drawing/2014/main" val="449152022"/>
                        </a:ext>
                      </a:extLst>
                    </a:gridCol>
                    <a:gridCol w="1406251">
                      <a:extLst>
                        <a:ext uri="{9D8B030D-6E8A-4147-A177-3AD203B41FA5}">
                          <a16:colId xmlns:a16="http://schemas.microsoft.com/office/drawing/2014/main" val="2229477459"/>
                        </a:ext>
                      </a:extLst>
                    </a:gridCol>
                    <a:gridCol w="1406251">
                      <a:extLst>
                        <a:ext uri="{9D8B030D-6E8A-4147-A177-3AD203B41FA5}">
                          <a16:colId xmlns:a16="http://schemas.microsoft.com/office/drawing/2014/main" val="657461169"/>
                        </a:ext>
                      </a:extLst>
                    </a:gridCol>
                    <a:gridCol w="1406251">
                      <a:extLst>
                        <a:ext uri="{9D8B030D-6E8A-4147-A177-3AD203B41FA5}">
                          <a16:colId xmlns:a16="http://schemas.microsoft.com/office/drawing/2014/main" val="3555101321"/>
                        </a:ext>
                      </a:extLst>
                    </a:gridCol>
                    <a:gridCol w="1406251">
                      <a:extLst>
                        <a:ext uri="{9D8B030D-6E8A-4147-A177-3AD203B41FA5}">
                          <a16:colId xmlns:a16="http://schemas.microsoft.com/office/drawing/2014/main" val="878392238"/>
                        </a:ext>
                      </a:extLst>
                    </a:gridCol>
                    <a:gridCol w="1406251">
                      <a:extLst>
                        <a:ext uri="{9D8B030D-6E8A-4147-A177-3AD203B41FA5}">
                          <a16:colId xmlns:a16="http://schemas.microsoft.com/office/drawing/2014/main" val="1881786374"/>
                        </a:ext>
                      </a:extLst>
                    </a:gridCol>
                    <a:gridCol w="1406251">
                      <a:extLst>
                        <a:ext uri="{9D8B030D-6E8A-4147-A177-3AD203B41FA5}">
                          <a16:colId xmlns:a16="http://schemas.microsoft.com/office/drawing/2014/main" val="2317400314"/>
                        </a:ext>
                      </a:extLst>
                    </a:gridCol>
                    <a:gridCol w="1406251">
                      <a:extLst>
                        <a:ext uri="{9D8B030D-6E8A-4147-A177-3AD203B41FA5}">
                          <a16:colId xmlns:a16="http://schemas.microsoft.com/office/drawing/2014/main" val="2737724150"/>
                        </a:ext>
                      </a:extLst>
                    </a:gridCol>
                    <a:gridCol w="1406251">
                      <a:extLst>
                        <a:ext uri="{9D8B030D-6E8A-4147-A177-3AD203B41FA5}">
                          <a16:colId xmlns:a16="http://schemas.microsoft.com/office/drawing/2014/main" val="2627099207"/>
                        </a:ext>
                      </a:extLst>
                    </a:gridCol>
                  </a:tblGrid>
                  <a:tr h="304800">
                    <a:tc gridSpan="10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1" dirty="0">
                              <a:latin typeface="Palatino Linotype" panose="02040502050505030304" pitchFamily="18" charset="0"/>
                            </a:rPr>
                            <a:t>Method                 Parameter estimates</a:t>
                          </a:r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5323593"/>
                      </a:ext>
                    </a:extLst>
                  </a:tr>
                  <a:tr h="8534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36170" r="-799567" b="-964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870" t="-36170" r="-703043" b="-964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99567" t="-36170" r="-600000" b="-964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9567" t="-36170" r="-500000" b="-964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99567" t="-36170" r="-400000" b="-964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99567" t="-36170" r="-300000" b="-964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02609" t="-36170" r="-201304" b="-964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99134" t="-36170" r="-100433" b="-964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99134" t="-36170" r="-433" b="-964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34728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1" dirty="0">
                              <a:latin typeface="Palatino Linotype" panose="02040502050505030304" pitchFamily="18" charset="0"/>
                            </a:rPr>
                            <a:t>CMA</a:t>
                          </a:r>
                          <a:endParaRPr lang="ko-KR" altLang="en-US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0.0047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0.0330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- 0.1008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0.0365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- 0.0287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- 0.0422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1.0271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- 0.0269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0.0087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286377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1" dirty="0">
                              <a:latin typeface="Palatino Linotype" panose="02040502050505030304" pitchFamily="18" charset="0"/>
                            </a:rPr>
                            <a:t>FMA</a:t>
                          </a:r>
                          <a:endParaRPr lang="ko-KR" altLang="en-US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0.00597489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0.03495684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- 0.08785485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0.03746247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- 0.03091321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- 0.04134475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1.02164904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- 0.02569732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0.0079951 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084400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6843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표 4">
                <a:extLst>
                  <a:ext uri="{FF2B5EF4-FFF2-40B4-BE49-F238E27FC236}">
                    <a16:creationId xmlns:a16="http://schemas.microsoft.com/office/drawing/2014/main" id="{CD289027-F6F2-414D-B71E-C69EDA8CD9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0478944"/>
                  </p:ext>
                </p:extLst>
              </p:nvPr>
            </p:nvGraphicFramePr>
            <p:xfrm>
              <a:off x="-236797" y="2933259"/>
              <a:ext cx="12665597" cy="188976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{2D5ABB26-0587-4C30-8999-92F81FD0307C}</a:tableStyleId>
                  </a:tblPr>
                  <a:tblGrid>
                    <a:gridCol w="1413418">
                      <a:extLst>
                        <a:ext uri="{9D8B030D-6E8A-4147-A177-3AD203B41FA5}">
                          <a16:colId xmlns:a16="http://schemas.microsoft.com/office/drawing/2014/main" val="954423748"/>
                        </a:ext>
                      </a:extLst>
                    </a:gridCol>
                    <a:gridCol w="1401160">
                      <a:extLst>
                        <a:ext uri="{9D8B030D-6E8A-4147-A177-3AD203B41FA5}">
                          <a16:colId xmlns:a16="http://schemas.microsoft.com/office/drawing/2014/main" val="1671042663"/>
                        </a:ext>
                      </a:extLst>
                    </a:gridCol>
                    <a:gridCol w="1401478">
                      <a:extLst>
                        <a:ext uri="{9D8B030D-6E8A-4147-A177-3AD203B41FA5}">
                          <a16:colId xmlns:a16="http://schemas.microsoft.com/office/drawing/2014/main" val="2671301228"/>
                        </a:ext>
                      </a:extLst>
                    </a:gridCol>
                    <a:gridCol w="1413101">
                      <a:extLst>
                        <a:ext uri="{9D8B030D-6E8A-4147-A177-3AD203B41FA5}">
                          <a16:colId xmlns:a16="http://schemas.microsoft.com/office/drawing/2014/main" val="2486712097"/>
                        </a:ext>
                      </a:extLst>
                    </a:gridCol>
                    <a:gridCol w="1407288">
                      <a:extLst>
                        <a:ext uri="{9D8B030D-6E8A-4147-A177-3AD203B41FA5}">
                          <a16:colId xmlns:a16="http://schemas.microsoft.com/office/drawing/2014/main" val="520729569"/>
                        </a:ext>
                      </a:extLst>
                    </a:gridCol>
                    <a:gridCol w="1407288">
                      <a:extLst>
                        <a:ext uri="{9D8B030D-6E8A-4147-A177-3AD203B41FA5}">
                          <a16:colId xmlns:a16="http://schemas.microsoft.com/office/drawing/2014/main" val="1474682677"/>
                        </a:ext>
                      </a:extLst>
                    </a:gridCol>
                    <a:gridCol w="1407288">
                      <a:extLst>
                        <a:ext uri="{9D8B030D-6E8A-4147-A177-3AD203B41FA5}">
                          <a16:colId xmlns:a16="http://schemas.microsoft.com/office/drawing/2014/main" val="1333055732"/>
                        </a:ext>
                      </a:extLst>
                    </a:gridCol>
                    <a:gridCol w="1407288">
                      <a:extLst>
                        <a:ext uri="{9D8B030D-6E8A-4147-A177-3AD203B41FA5}">
                          <a16:colId xmlns:a16="http://schemas.microsoft.com/office/drawing/2014/main" val="1536598203"/>
                        </a:ext>
                      </a:extLst>
                    </a:gridCol>
                    <a:gridCol w="1407288">
                      <a:extLst>
                        <a:ext uri="{9D8B030D-6E8A-4147-A177-3AD203B41FA5}">
                          <a16:colId xmlns:a16="http://schemas.microsoft.com/office/drawing/2014/main" val="835916290"/>
                        </a:ext>
                      </a:extLst>
                    </a:gridCol>
                  </a:tblGrid>
                  <a:tr h="205442">
                    <a:tc gridSpan="9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Method                 Parameter estimates</a:t>
                          </a:r>
                          <a:endParaRPr lang="ko-KR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1" dirty="0">
                              <a:latin typeface="Palatino Linotype" panose="02040502050505030304" pitchFamily="18" charset="0"/>
                            </a:rPr>
                            <a:t>Parameter estimates</a:t>
                          </a:r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en-US" altLang="ko-KR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73084065"/>
                      </a:ext>
                    </a:extLst>
                  </a:tr>
                  <a:tr h="57523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algn="ctr" latinLnBrk="1"/>
                          <a:r>
                            <a:rPr lang="en-US" altLang="ko-KR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const</a:t>
                          </a:r>
                          <a:endParaRPr lang="ko-KR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algn="ctr" latinLnBrk="1"/>
                          <a:r>
                            <a:rPr lang="en-US" altLang="ko-KR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temp</a:t>
                          </a:r>
                          <a:endParaRPr lang="ko-KR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algn="ctr" latinLnBrk="1"/>
                          <a:r>
                            <a:rPr lang="en-US" altLang="ko-KR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rain</a:t>
                          </a:r>
                          <a:endParaRPr lang="ko-KR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algn="ctr" latinLnBrk="1"/>
                          <a:r>
                            <a:rPr lang="en-US" altLang="ko-KR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windspeed</a:t>
                          </a:r>
                          <a:endParaRPr lang="ko-KR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algn="ctr" latinLnBrk="1"/>
                          <a:r>
                            <a:rPr lang="en-US" altLang="ko-KR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humidity</a:t>
                          </a:r>
                          <a:endParaRPr lang="ko-KR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sun hour</a:t>
                          </a:r>
                          <a:endParaRPr lang="ko-KR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latinLnBrk="1"/>
                          <a:endParaRPr lang="en-US" altLang="ko-KR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snow</a:t>
                          </a:r>
                          <a:endParaRPr lang="ko-KR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algn="ctr" latinLnBrk="1"/>
                          <a:r>
                            <a:rPr lang="en-US" altLang="ko-KR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cloud</a:t>
                          </a:r>
                          <a:endParaRPr lang="ko-KR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23153259"/>
                      </a:ext>
                    </a:extLst>
                  </a:tr>
                  <a:tr h="2465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CMA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0.107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0.201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-0.601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0.113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-0.255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0.360 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0.063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0.054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62767476"/>
                      </a:ext>
                    </a:extLst>
                  </a:tr>
                  <a:tr h="2465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FMA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0.104 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0.208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-0.487 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0.130 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-0.254 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0.350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0.067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0.047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3656126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표 4">
                <a:extLst>
                  <a:ext uri="{FF2B5EF4-FFF2-40B4-BE49-F238E27FC236}">
                    <a16:creationId xmlns:a16="http://schemas.microsoft.com/office/drawing/2014/main" id="{CD289027-F6F2-414D-B71E-C69EDA8CD9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0478944"/>
                  </p:ext>
                </p:extLst>
              </p:nvPr>
            </p:nvGraphicFramePr>
            <p:xfrm>
              <a:off x="-236797" y="2933259"/>
              <a:ext cx="12665597" cy="188976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{2D5ABB26-0587-4C30-8999-92F81FD0307C}</a:tableStyleId>
                  </a:tblPr>
                  <a:tblGrid>
                    <a:gridCol w="1413418">
                      <a:extLst>
                        <a:ext uri="{9D8B030D-6E8A-4147-A177-3AD203B41FA5}">
                          <a16:colId xmlns:a16="http://schemas.microsoft.com/office/drawing/2014/main" val="954423748"/>
                        </a:ext>
                      </a:extLst>
                    </a:gridCol>
                    <a:gridCol w="1401160">
                      <a:extLst>
                        <a:ext uri="{9D8B030D-6E8A-4147-A177-3AD203B41FA5}">
                          <a16:colId xmlns:a16="http://schemas.microsoft.com/office/drawing/2014/main" val="1671042663"/>
                        </a:ext>
                      </a:extLst>
                    </a:gridCol>
                    <a:gridCol w="1401478">
                      <a:extLst>
                        <a:ext uri="{9D8B030D-6E8A-4147-A177-3AD203B41FA5}">
                          <a16:colId xmlns:a16="http://schemas.microsoft.com/office/drawing/2014/main" val="2671301228"/>
                        </a:ext>
                      </a:extLst>
                    </a:gridCol>
                    <a:gridCol w="1413101">
                      <a:extLst>
                        <a:ext uri="{9D8B030D-6E8A-4147-A177-3AD203B41FA5}">
                          <a16:colId xmlns:a16="http://schemas.microsoft.com/office/drawing/2014/main" val="2486712097"/>
                        </a:ext>
                      </a:extLst>
                    </a:gridCol>
                    <a:gridCol w="1407288">
                      <a:extLst>
                        <a:ext uri="{9D8B030D-6E8A-4147-A177-3AD203B41FA5}">
                          <a16:colId xmlns:a16="http://schemas.microsoft.com/office/drawing/2014/main" val="520729569"/>
                        </a:ext>
                      </a:extLst>
                    </a:gridCol>
                    <a:gridCol w="1407288">
                      <a:extLst>
                        <a:ext uri="{9D8B030D-6E8A-4147-A177-3AD203B41FA5}">
                          <a16:colId xmlns:a16="http://schemas.microsoft.com/office/drawing/2014/main" val="1474682677"/>
                        </a:ext>
                      </a:extLst>
                    </a:gridCol>
                    <a:gridCol w="1407288">
                      <a:extLst>
                        <a:ext uri="{9D8B030D-6E8A-4147-A177-3AD203B41FA5}">
                          <a16:colId xmlns:a16="http://schemas.microsoft.com/office/drawing/2014/main" val="1333055732"/>
                        </a:ext>
                      </a:extLst>
                    </a:gridCol>
                    <a:gridCol w="1407288">
                      <a:extLst>
                        <a:ext uri="{9D8B030D-6E8A-4147-A177-3AD203B41FA5}">
                          <a16:colId xmlns:a16="http://schemas.microsoft.com/office/drawing/2014/main" val="1536598203"/>
                        </a:ext>
                      </a:extLst>
                    </a:gridCol>
                    <a:gridCol w="1407288">
                      <a:extLst>
                        <a:ext uri="{9D8B030D-6E8A-4147-A177-3AD203B41FA5}">
                          <a16:colId xmlns:a16="http://schemas.microsoft.com/office/drawing/2014/main" val="835916290"/>
                        </a:ext>
                      </a:extLst>
                    </a:gridCol>
                  </a:tblGrid>
                  <a:tr h="304800">
                    <a:tc gridSpan="9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Method                 Parameter estimates</a:t>
                          </a:r>
                          <a:endParaRPr lang="ko-KR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1" dirty="0">
                              <a:latin typeface="Palatino Linotype" panose="02040502050505030304" pitchFamily="18" charset="0"/>
                            </a:rPr>
                            <a:t>Parameter estimates</a:t>
                          </a:r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en-US" altLang="ko-KR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73084065"/>
                      </a:ext>
                    </a:extLst>
                  </a:tr>
                  <a:tr h="8534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870" t="-37589" r="-703913" b="-957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870" t="-37589" r="-603913" b="-957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8276" t="-37589" r="-498707" b="-957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1739" t="-37589" r="-403043" b="-957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9567" t="-37589" r="-301299" b="-957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99567" t="-37589" r="-201299" b="-957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99567" t="-37589" r="-101299" b="-957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99567" t="-37589" r="-1299" b="-957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315325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CMA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0.107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0.201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-0.601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0.113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-0.255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0.360 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0.063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0.054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6276747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FMA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0.104 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0.208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-0.487 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0.130 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-0.254 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0.350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0.067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0.047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3656126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60648006-3483-4FAD-97BF-A0790B6889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504641"/>
                  </p:ext>
                </p:extLst>
              </p:nvPr>
            </p:nvGraphicFramePr>
            <p:xfrm>
              <a:off x="-236801" y="539971"/>
              <a:ext cx="12665601" cy="1889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07289">
                      <a:extLst>
                        <a:ext uri="{9D8B030D-6E8A-4147-A177-3AD203B41FA5}">
                          <a16:colId xmlns:a16="http://schemas.microsoft.com/office/drawing/2014/main" val="954423748"/>
                        </a:ext>
                      </a:extLst>
                    </a:gridCol>
                    <a:gridCol w="1407289">
                      <a:extLst>
                        <a:ext uri="{9D8B030D-6E8A-4147-A177-3AD203B41FA5}">
                          <a16:colId xmlns:a16="http://schemas.microsoft.com/office/drawing/2014/main" val="1671042663"/>
                        </a:ext>
                      </a:extLst>
                    </a:gridCol>
                    <a:gridCol w="1407289">
                      <a:extLst>
                        <a:ext uri="{9D8B030D-6E8A-4147-A177-3AD203B41FA5}">
                          <a16:colId xmlns:a16="http://schemas.microsoft.com/office/drawing/2014/main" val="2671301228"/>
                        </a:ext>
                      </a:extLst>
                    </a:gridCol>
                    <a:gridCol w="1407289">
                      <a:extLst>
                        <a:ext uri="{9D8B030D-6E8A-4147-A177-3AD203B41FA5}">
                          <a16:colId xmlns:a16="http://schemas.microsoft.com/office/drawing/2014/main" val="2486712097"/>
                        </a:ext>
                      </a:extLst>
                    </a:gridCol>
                    <a:gridCol w="1407289">
                      <a:extLst>
                        <a:ext uri="{9D8B030D-6E8A-4147-A177-3AD203B41FA5}">
                          <a16:colId xmlns:a16="http://schemas.microsoft.com/office/drawing/2014/main" val="520729569"/>
                        </a:ext>
                      </a:extLst>
                    </a:gridCol>
                    <a:gridCol w="1407289">
                      <a:extLst>
                        <a:ext uri="{9D8B030D-6E8A-4147-A177-3AD203B41FA5}">
                          <a16:colId xmlns:a16="http://schemas.microsoft.com/office/drawing/2014/main" val="1474682677"/>
                        </a:ext>
                      </a:extLst>
                    </a:gridCol>
                    <a:gridCol w="1407289">
                      <a:extLst>
                        <a:ext uri="{9D8B030D-6E8A-4147-A177-3AD203B41FA5}">
                          <a16:colId xmlns:a16="http://schemas.microsoft.com/office/drawing/2014/main" val="1333055732"/>
                        </a:ext>
                      </a:extLst>
                    </a:gridCol>
                    <a:gridCol w="1407289">
                      <a:extLst>
                        <a:ext uri="{9D8B030D-6E8A-4147-A177-3AD203B41FA5}">
                          <a16:colId xmlns:a16="http://schemas.microsoft.com/office/drawing/2014/main" val="1536598203"/>
                        </a:ext>
                      </a:extLst>
                    </a:gridCol>
                    <a:gridCol w="1407289">
                      <a:extLst>
                        <a:ext uri="{9D8B030D-6E8A-4147-A177-3AD203B41FA5}">
                          <a16:colId xmlns:a16="http://schemas.microsoft.com/office/drawing/2014/main" val="835916290"/>
                        </a:ext>
                      </a:extLst>
                    </a:gridCol>
                  </a:tblGrid>
                  <a:tr h="281273">
                    <a:tc gridSpan="9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Method                 Parameter estimates</a:t>
                          </a:r>
                          <a:endParaRPr lang="ko-KR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en-US" altLang="ko-KR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62707448"/>
                      </a:ext>
                    </a:extLst>
                  </a:tr>
                  <a:tr h="60721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algn="ctr" latinLnBrk="1"/>
                          <a:r>
                            <a:rPr lang="en-US" altLang="ko-KR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const</a:t>
                          </a:r>
                          <a:endParaRPr lang="ko-KR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algn="ctr" latinLnBrk="1"/>
                          <a:r>
                            <a:rPr lang="en-US" altLang="ko-KR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temp</a:t>
                          </a:r>
                          <a:endParaRPr lang="ko-KR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algn="ctr" latinLnBrk="1"/>
                          <a:r>
                            <a:rPr lang="en-US" altLang="ko-KR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rain</a:t>
                          </a:r>
                          <a:endParaRPr lang="ko-KR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algn="ctr" latinLnBrk="1"/>
                          <a:r>
                            <a:rPr lang="en-US" altLang="ko-KR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windspeed</a:t>
                          </a:r>
                          <a:endParaRPr lang="ko-KR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algn="ctr" latinLnBrk="1"/>
                          <a:r>
                            <a:rPr lang="en-US" altLang="ko-KR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humidity</a:t>
                          </a:r>
                          <a:endParaRPr lang="ko-KR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sun hour</a:t>
                          </a:r>
                          <a:endParaRPr lang="ko-KR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latinLnBrk="1"/>
                          <a:endParaRPr lang="en-US" altLang="ko-KR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snow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algn="ctr" latinLnBrk="1"/>
                          <a:r>
                            <a:rPr lang="en-US" altLang="ko-KR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cloud</a:t>
                          </a:r>
                          <a:endParaRPr lang="ko-KR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23153259"/>
                      </a:ext>
                    </a:extLst>
                  </a:tr>
                  <a:tr h="2602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CMA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0.114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0.240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-0.718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0.153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-0.291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0.327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0.038 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0.064 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62767476"/>
                      </a:ext>
                    </a:extLst>
                  </a:tr>
                  <a:tr h="2602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FMA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0.112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0.248 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-0.585 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0.170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-0.291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0.316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0.043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0.056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3656126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60648006-3483-4FAD-97BF-A0790B6889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504641"/>
                  </p:ext>
                </p:extLst>
              </p:nvPr>
            </p:nvGraphicFramePr>
            <p:xfrm>
              <a:off x="-236801" y="539971"/>
              <a:ext cx="12665601" cy="1889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07289">
                      <a:extLst>
                        <a:ext uri="{9D8B030D-6E8A-4147-A177-3AD203B41FA5}">
                          <a16:colId xmlns:a16="http://schemas.microsoft.com/office/drawing/2014/main" val="954423748"/>
                        </a:ext>
                      </a:extLst>
                    </a:gridCol>
                    <a:gridCol w="1407289">
                      <a:extLst>
                        <a:ext uri="{9D8B030D-6E8A-4147-A177-3AD203B41FA5}">
                          <a16:colId xmlns:a16="http://schemas.microsoft.com/office/drawing/2014/main" val="1671042663"/>
                        </a:ext>
                      </a:extLst>
                    </a:gridCol>
                    <a:gridCol w="1407289">
                      <a:extLst>
                        <a:ext uri="{9D8B030D-6E8A-4147-A177-3AD203B41FA5}">
                          <a16:colId xmlns:a16="http://schemas.microsoft.com/office/drawing/2014/main" val="2671301228"/>
                        </a:ext>
                      </a:extLst>
                    </a:gridCol>
                    <a:gridCol w="1407289">
                      <a:extLst>
                        <a:ext uri="{9D8B030D-6E8A-4147-A177-3AD203B41FA5}">
                          <a16:colId xmlns:a16="http://schemas.microsoft.com/office/drawing/2014/main" val="2486712097"/>
                        </a:ext>
                      </a:extLst>
                    </a:gridCol>
                    <a:gridCol w="1407289">
                      <a:extLst>
                        <a:ext uri="{9D8B030D-6E8A-4147-A177-3AD203B41FA5}">
                          <a16:colId xmlns:a16="http://schemas.microsoft.com/office/drawing/2014/main" val="520729569"/>
                        </a:ext>
                      </a:extLst>
                    </a:gridCol>
                    <a:gridCol w="1407289">
                      <a:extLst>
                        <a:ext uri="{9D8B030D-6E8A-4147-A177-3AD203B41FA5}">
                          <a16:colId xmlns:a16="http://schemas.microsoft.com/office/drawing/2014/main" val="1474682677"/>
                        </a:ext>
                      </a:extLst>
                    </a:gridCol>
                    <a:gridCol w="1407289">
                      <a:extLst>
                        <a:ext uri="{9D8B030D-6E8A-4147-A177-3AD203B41FA5}">
                          <a16:colId xmlns:a16="http://schemas.microsoft.com/office/drawing/2014/main" val="1333055732"/>
                        </a:ext>
                      </a:extLst>
                    </a:gridCol>
                    <a:gridCol w="1407289">
                      <a:extLst>
                        <a:ext uri="{9D8B030D-6E8A-4147-A177-3AD203B41FA5}">
                          <a16:colId xmlns:a16="http://schemas.microsoft.com/office/drawing/2014/main" val="1536598203"/>
                        </a:ext>
                      </a:extLst>
                    </a:gridCol>
                    <a:gridCol w="1407289">
                      <a:extLst>
                        <a:ext uri="{9D8B030D-6E8A-4147-A177-3AD203B41FA5}">
                          <a16:colId xmlns:a16="http://schemas.microsoft.com/office/drawing/2014/main" val="835916290"/>
                        </a:ext>
                      </a:extLst>
                    </a:gridCol>
                  </a:tblGrid>
                  <a:tr h="304800">
                    <a:tc gridSpan="9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Method                 Parameter estimates</a:t>
                          </a:r>
                          <a:endParaRPr lang="ko-KR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en-US" altLang="ko-KR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62707448"/>
                      </a:ext>
                    </a:extLst>
                  </a:tr>
                  <a:tr h="8534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36879" r="-700866" b="-964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36879" r="-600866" b="-964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36879" r="-500866" b="-964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1739" t="-36879" r="-403043" b="-964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567" t="-36879" r="-301299" b="-964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9567" t="-36879" r="-201299" b="-964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99567" t="-36879" r="-101299" b="-964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99567" t="-36879" r="-1299" b="-964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315325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CMA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0.114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0.240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-0.718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0.153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-0.291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0.327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0.038 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0.064 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6276747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FMA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0.112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0.248 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-0.585 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0.170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-0.291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0.316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0.043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0.056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3656126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표 10">
                <a:extLst>
                  <a:ext uri="{FF2B5EF4-FFF2-40B4-BE49-F238E27FC236}">
                    <a16:creationId xmlns:a16="http://schemas.microsoft.com/office/drawing/2014/main" id="{57D7220D-5F83-43E4-930C-C1946AB9EF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7663233"/>
                  </p:ext>
                </p:extLst>
              </p:nvPr>
            </p:nvGraphicFramePr>
            <p:xfrm>
              <a:off x="224679" y="5040194"/>
              <a:ext cx="14062510" cy="1889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06251">
                      <a:extLst>
                        <a:ext uri="{9D8B030D-6E8A-4147-A177-3AD203B41FA5}">
                          <a16:colId xmlns:a16="http://schemas.microsoft.com/office/drawing/2014/main" val="574222000"/>
                        </a:ext>
                      </a:extLst>
                    </a:gridCol>
                    <a:gridCol w="1406251">
                      <a:extLst>
                        <a:ext uri="{9D8B030D-6E8A-4147-A177-3AD203B41FA5}">
                          <a16:colId xmlns:a16="http://schemas.microsoft.com/office/drawing/2014/main" val="449152022"/>
                        </a:ext>
                      </a:extLst>
                    </a:gridCol>
                    <a:gridCol w="1406251">
                      <a:extLst>
                        <a:ext uri="{9D8B030D-6E8A-4147-A177-3AD203B41FA5}">
                          <a16:colId xmlns:a16="http://schemas.microsoft.com/office/drawing/2014/main" val="2229477459"/>
                        </a:ext>
                      </a:extLst>
                    </a:gridCol>
                    <a:gridCol w="1406251">
                      <a:extLst>
                        <a:ext uri="{9D8B030D-6E8A-4147-A177-3AD203B41FA5}">
                          <a16:colId xmlns:a16="http://schemas.microsoft.com/office/drawing/2014/main" val="657461169"/>
                        </a:ext>
                      </a:extLst>
                    </a:gridCol>
                    <a:gridCol w="1406251">
                      <a:extLst>
                        <a:ext uri="{9D8B030D-6E8A-4147-A177-3AD203B41FA5}">
                          <a16:colId xmlns:a16="http://schemas.microsoft.com/office/drawing/2014/main" val="3555101321"/>
                        </a:ext>
                      </a:extLst>
                    </a:gridCol>
                    <a:gridCol w="1406251">
                      <a:extLst>
                        <a:ext uri="{9D8B030D-6E8A-4147-A177-3AD203B41FA5}">
                          <a16:colId xmlns:a16="http://schemas.microsoft.com/office/drawing/2014/main" val="878392238"/>
                        </a:ext>
                      </a:extLst>
                    </a:gridCol>
                    <a:gridCol w="1406251">
                      <a:extLst>
                        <a:ext uri="{9D8B030D-6E8A-4147-A177-3AD203B41FA5}">
                          <a16:colId xmlns:a16="http://schemas.microsoft.com/office/drawing/2014/main" val="1881786374"/>
                        </a:ext>
                      </a:extLst>
                    </a:gridCol>
                    <a:gridCol w="1406251">
                      <a:extLst>
                        <a:ext uri="{9D8B030D-6E8A-4147-A177-3AD203B41FA5}">
                          <a16:colId xmlns:a16="http://schemas.microsoft.com/office/drawing/2014/main" val="2317400314"/>
                        </a:ext>
                      </a:extLst>
                    </a:gridCol>
                    <a:gridCol w="1406251">
                      <a:extLst>
                        <a:ext uri="{9D8B030D-6E8A-4147-A177-3AD203B41FA5}">
                          <a16:colId xmlns:a16="http://schemas.microsoft.com/office/drawing/2014/main" val="2737724150"/>
                        </a:ext>
                      </a:extLst>
                    </a:gridCol>
                    <a:gridCol w="1406251">
                      <a:extLst>
                        <a:ext uri="{9D8B030D-6E8A-4147-A177-3AD203B41FA5}">
                          <a16:colId xmlns:a16="http://schemas.microsoft.com/office/drawing/2014/main" val="2627099207"/>
                        </a:ext>
                      </a:extLst>
                    </a:gridCol>
                  </a:tblGrid>
                  <a:tr h="167283">
                    <a:tc gridSpan="10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Method                 Parameter estimates</a:t>
                          </a:r>
                          <a:endParaRPr lang="ko-KR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5323593"/>
                      </a:ext>
                    </a:extLst>
                  </a:tr>
                  <a:tr h="468393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latinLnBrk="1"/>
                          <a:r>
                            <a:rPr lang="en-US" altLang="ko-KR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const</a:t>
                          </a:r>
                          <a:endParaRPr lang="ko-KR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latinLnBrk="1"/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latinLnBrk="1"/>
                          <a:r>
                            <a:rPr lang="en-US" altLang="ko-KR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temp</a:t>
                          </a:r>
                          <a:endParaRPr lang="ko-KR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latinLnBrk="1"/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latinLnBrk="1"/>
                          <a:r>
                            <a:rPr lang="en-US" altLang="ko-KR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rain</a:t>
                          </a:r>
                          <a:endParaRPr lang="ko-KR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latinLnBrk="1"/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latinLnBrk="1"/>
                          <a:r>
                            <a:rPr lang="en-US" altLang="ko-KR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windspeed</a:t>
                          </a:r>
                          <a:endParaRPr lang="ko-KR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latinLnBrk="1"/>
                          <a:r>
                            <a:rPr lang="en-US" altLang="ko-KR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humidity</a:t>
                          </a:r>
                          <a:endParaRPr lang="ko-KR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latinLnBrk="1"/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sun hour</a:t>
                          </a:r>
                          <a:endParaRPr lang="ko-KR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latinLnBrk="1"/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solar</a:t>
                          </a:r>
                          <a:r>
                            <a:rPr lang="ko-KR" altLang="en-US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ko-KR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radiation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latinLnBrk="1"/>
                          <a:r>
                            <a:rPr lang="en-US" altLang="ko-KR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snow</a:t>
                          </a:r>
                          <a:endParaRPr lang="ko-KR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latinLnBrk="1"/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38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latinLnBrk="1"/>
                          <a:r>
                            <a:rPr lang="en-US" altLang="ko-KR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cloud</a:t>
                          </a:r>
                          <a:endParaRPr lang="ko-KR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latinLnBrk="1"/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63472802"/>
                      </a:ext>
                    </a:extLst>
                  </a:tr>
                  <a:tr h="2007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CMA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0.005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0.033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-0.101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0.037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-0.029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-0.042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1.027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- 0.027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0.009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28637785"/>
                      </a:ext>
                    </a:extLst>
                  </a:tr>
                  <a:tr h="2007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FMA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0.006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0.035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-0.088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0.038 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-0.031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-0.041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1.027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- 0.026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0.008 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084400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표 10">
                <a:extLst>
                  <a:ext uri="{FF2B5EF4-FFF2-40B4-BE49-F238E27FC236}">
                    <a16:creationId xmlns:a16="http://schemas.microsoft.com/office/drawing/2014/main" id="{57D7220D-5F83-43E4-930C-C1946AB9EF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7663233"/>
                  </p:ext>
                </p:extLst>
              </p:nvPr>
            </p:nvGraphicFramePr>
            <p:xfrm>
              <a:off x="224679" y="5040194"/>
              <a:ext cx="14062510" cy="1889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06251">
                      <a:extLst>
                        <a:ext uri="{9D8B030D-6E8A-4147-A177-3AD203B41FA5}">
                          <a16:colId xmlns:a16="http://schemas.microsoft.com/office/drawing/2014/main" val="574222000"/>
                        </a:ext>
                      </a:extLst>
                    </a:gridCol>
                    <a:gridCol w="1406251">
                      <a:extLst>
                        <a:ext uri="{9D8B030D-6E8A-4147-A177-3AD203B41FA5}">
                          <a16:colId xmlns:a16="http://schemas.microsoft.com/office/drawing/2014/main" val="449152022"/>
                        </a:ext>
                      </a:extLst>
                    </a:gridCol>
                    <a:gridCol w="1406251">
                      <a:extLst>
                        <a:ext uri="{9D8B030D-6E8A-4147-A177-3AD203B41FA5}">
                          <a16:colId xmlns:a16="http://schemas.microsoft.com/office/drawing/2014/main" val="2229477459"/>
                        </a:ext>
                      </a:extLst>
                    </a:gridCol>
                    <a:gridCol w="1406251">
                      <a:extLst>
                        <a:ext uri="{9D8B030D-6E8A-4147-A177-3AD203B41FA5}">
                          <a16:colId xmlns:a16="http://schemas.microsoft.com/office/drawing/2014/main" val="657461169"/>
                        </a:ext>
                      </a:extLst>
                    </a:gridCol>
                    <a:gridCol w="1406251">
                      <a:extLst>
                        <a:ext uri="{9D8B030D-6E8A-4147-A177-3AD203B41FA5}">
                          <a16:colId xmlns:a16="http://schemas.microsoft.com/office/drawing/2014/main" val="3555101321"/>
                        </a:ext>
                      </a:extLst>
                    </a:gridCol>
                    <a:gridCol w="1406251">
                      <a:extLst>
                        <a:ext uri="{9D8B030D-6E8A-4147-A177-3AD203B41FA5}">
                          <a16:colId xmlns:a16="http://schemas.microsoft.com/office/drawing/2014/main" val="878392238"/>
                        </a:ext>
                      </a:extLst>
                    </a:gridCol>
                    <a:gridCol w="1406251">
                      <a:extLst>
                        <a:ext uri="{9D8B030D-6E8A-4147-A177-3AD203B41FA5}">
                          <a16:colId xmlns:a16="http://schemas.microsoft.com/office/drawing/2014/main" val="1881786374"/>
                        </a:ext>
                      </a:extLst>
                    </a:gridCol>
                    <a:gridCol w="1406251">
                      <a:extLst>
                        <a:ext uri="{9D8B030D-6E8A-4147-A177-3AD203B41FA5}">
                          <a16:colId xmlns:a16="http://schemas.microsoft.com/office/drawing/2014/main" val="2317400314"/>
                        </a:ext>
                      </a:extLst>
                    </a:gridCol>
                    <a:gridCol w="1406251">
                      <a:extLst>
                        <a:ext uri="{9D8B030D-6E8A-4147-A177-3AD203B41FA5}">
                          <a16:colId xmlns:a16="http://schemas.microsoft.com/office/drawing/2014/main" val="2737724150"/>
                        </a:ext>
                      </a:extLst>
                    </a:gridCol>
                    <a:gridCol w="1406251">
                      <a:extLst>
                        <a:ext uri="{9D8B030D-6E8A-4147-A177-3AD203B41FA5}">
                          <a16:colId xmlns:a16="http://schemas.microsoft.com/office/drawing/2014/main" val="2627099207"/>
                        </a:ext>
                      </a:extLst>
                    </a:gridCol>
                  </a:tblGrid>
                  <a:tr h="304800">
                    <a:tc gridSpan="10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Method                 Parameter estimates</a:t>
                          </a:r>
                          <a:endParaRPr lang="ko-KR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400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5323593"/>
                      </a:ext>
                    </a:extLst>
                  </a:tr>
                  <a:tr h="8534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36879" r="-800433" b="-964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0870" t="-36879" r="-703913" b="-964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9567" t="-36879" r="-600866" b="-964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99567" t="-36879" r="-500866" b="-964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99567" t="-36879" r="-400866" b="-964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99567" t="-36879" r="-300866" b="-964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02609" t="-36879" r="-202174" b="-964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99134" t="-36879" r="-101299" b="-964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899134" t="-36879" r="-1299" b="-964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34728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CMA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0.005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0.033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-0.101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0.037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-0.029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-0.042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1.027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- 0.027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0.009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286377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FMA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0.006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0.035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-0.088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0.038 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-0.031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-0.041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1.027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- 0.026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0.008 </a:t>
                          </a:r>
                          <a:endParaRPr lang="ko-KR" alt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084400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30736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50D19C0-B105-4F85-9143-80F37BB4F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588819"/>
              </p:ext>
            </p:extLst>
          </p:nvPr>
        </p:nvGraphicFramePr>
        <p:xfrm>
          <a:off x="542056" y="385607"/>
          <a:ext cx="5553944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0184">
                  <a:extLst>
                    <a:ext uri="{9D8B030D-6E8A-4147-A177-3AD203B41FA5}">
                      <a16:colId xmlns:a16="http://schemas.microsoft.com/office/drawing/2014/main" val="1931840093"/>
                    </a:ext>
                  </a:extLst>
                </a:gridCol>
                <a:gridCol w="1394465">
                  <a:extLst>
                    <a:ext uri="{9D8B030D-6E8A-4147-A177-3AD203B41FA5}">
                      <a16:colId xmlns:a16="http://schemas.microsoft.com/office/drawing/2014/main" val="2447304542"/>
                    </a:ext>
                  </a:extLst>
                </a:gridCol>
                <a:gridCol w="1512104">
                  <a:extLst>
                    <a:ext uri="{9D8B030D-6E8A-4147-A177-3AD203B41FA5}">
                      <a16:colId xmlns:a16="http://schemas.microsoft.com/office/drawing/2014/main" val="2769816506"/>
                    </a:ext>
                  </a:extLst>
                </a:gridCol>
                <a:gridCol w="1777191">
                  <a:extLst>
                    <a:ext uri="{9D8B030D-6E8A-4147-A177-3AD203B41FA5}">
                      <a16:colId xmlns:a16="http://schemas.microsoft.com/office/drawing/2014/main" val="2529469104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                               Effect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457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effect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 effect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Indirect effect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14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CMA</a:t>
                      </a:r>
                      <a:endParaRPr lang="ko-KR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0.240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0.033</a:t>
                      </a:r>
                      <a:endParaRPr lang="ko-KR" altLang="en-US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2427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FMA</a:t>
                      </a:r>
                      <a:endParaRPr lang="ko-KR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0.248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0.035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0.213</a:t>
                      </a:r>
                      <a:r>
                        <a:rPr lang="ko-KR" alt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380882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E92F6C6-7689-4C56-B37A-F6CBFF61A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904310"/>
              </p:ext>
            </p:extLst>
          </p:nvPr>
        </p:nvGraphicFramePr>
        <p:xfrm>
          <a:off x="542056" y="2102647"/>
          <a:ext cx="5553944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0184">
                  <a:extLst>
                    <a:ext uri="{9D8B030D-6E8A-4147-A177-3AD203B41FA5}">
                      <a16:colId xmlns:a16="http://schemas.microsoft.com/office/drawing/2014/main" val="1931840093"/>
                    </a:ext>
                  </a:extLst>
                </a:gridCol>
                <a:gridCol w="1394465">
                  <a:extLst>
                    <a:ext uri="{9D8B030D-6E8A-4147-A177-3AD203B41FA5}">
                      <a16:colId xmlns:a16="http://schemas.microsoft.com/office/drawing/2014/main" val="2447304542"/>
                    </a:ext>
                  </a:extLst>
                </a:gridCol>
                <a:gridCol w="1512104">
                  <a:extLst>
                    <a:ext uri="{9D8B030D-6E8A-4147-A177-3AD203B41FA5}">
                      <a16:colId xmlns:a16="http://schemas.microsoft.com/office/drawing/2014/main" val="2769816506"/>
                    </a:ext>
                  </a:extLst>
                </a:gridCol>
                <a:gridCol w="1777191">
                  <a:extLst>
                    <a:ext uri="{9D8B030D-6E8A-4147-A177-3AD203B41FA5}">
                      <a16:colId xmlns:a16="http://schemas.microsoft.com/office/drawing/2014/main" val="2529469104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                               Effect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457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effect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 effect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Indirect effect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14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CMA</a:t>
                      </a:r>
                      <a:endParaRPr lang="ko-KR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-0.718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-0.101</a:t>
                      </a:r>
                      <a:endParaRPr lang="ko-KR" altLang="en-US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-0.617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2427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FMA</a:t>
                      </a:r>
                      <a:endParaRPr lang="ko-KR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-0.585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-0.088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-0.497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380882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9D05F43-DA8F-48F3-8A78-EB11973B7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838049"/>
              </p:ext>
            </p:extLst>
          </p:nvPr>
        </p:nvGraphicFramePr>
        <p:xfrm>
          <a:off x="542056" y="3941607"/>
          <a:ext cx="5553944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0184">
                  <a:extLst>
                    <a:ext uri="{9D8B030D-6E8A-4147-A177-3AD203B41FA5}">
                      <a16:colId xmlns:a16="http://schemas.microsoft.com/office/drawing/2014/main" val="1931840093"/>
                    </a:ext>
                  </a:extLst>
                </a:gridCol>
                <a:gridCol w="1394465">
                  <a:extLst>
                    <a:ext uri="{9D8B030D-6E8A-4147-A177-3AD203B41FA5}">
                      <a16:colId xmlns:a16="http://schemas.microsoft.com/office/drawing/2014/main" val="2447304542"/>
                    </a:ext>
                  </a:extLst>
                </a:gridCol>
                <a:gridCol w="1512104">
                  <a:extLst>
                    <a:ext uri="{9D8B030D-6E8A-4147-A177-3AD203B41FA5}">
                      <a16:colId xmlns:a16="http://schemas.microsoft.com/office/drawing/2014/main" val="2769816506"/>
                    </a:ext>
                  </a:extLst>
                </a:gridCol>
                <a:gridCol w="1777191">
                  <a:extLst>
                    <a:ext uri="{9D8B030D-6E8A-4147-A177-3AD203B41FA5}">
                      <a16:colId xmlns:a16="http://schemas.microsoft.com/office/drawing/2014/main" val="2529469104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                               Effect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457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effect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 effect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Indirect effect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14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CMA</a:t>
                      </a:r>
                      <a:endParaRPr lang="ko-KR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0.153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0.037</a:t>
                      </a:r>
                      <a:endParaRPr lang="ko-KR" altLang="en-US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2427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FMA</a:t>
                      </a:r>
                      <a:endParaRPr lang="ko-KR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0.170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0.038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0.132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3808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17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50D19C0-B105-4F85-9143-80F37BB4F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574362"/>
              </p:ext>
            </p:extLst>
          </p:nvPr>
        </p:nvGraphicFramePr>
        <p:xfrm>
          <a:off x="542056" y="385607"/>
          <a:ext cx="5553944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0184">
                  <a:extLst>
                    <a:ext uri="{9D8B030D-6E8A-4147-A177-3AD203B41FA5}">
                      <a16:colId xmlns:a16="http://schemas.microsoft.com/office/drawing/2014/main" val="1931840093"/>
                    </a:ext>
                  </a:extLst>
                </a:gridCol>
                <a:gridCol w="1394465">
                  <a:extLst>
                    <a:ext uri="{9D8B030D-6E8A-4147-A177-3AD203B41FA5}">
                      <a16:colId xmlns:a16="http://schemas.microsoft.com/office/drawing/2014/main" val="2447304542"/>
                    </a:ext>
                  </a:extLst>
                </a:gridCol>
                <a:gridCol w="1512104">
                  <a:extLst>
                    <a:ext uri="{9D8B030D-6E8A-4147-A177-3AD203B41FA5}">
                      <a16:colId xmlns:a16="http://schemas.microsoft.com/office/drawing/2014/main" val="2769816506"/>
                    </a:ext>
                  </a:extLst>
                </a:gridCol>
                <a:gridCol w="1777191">
                  <a:extLst>
                    <a:ext uri="{9D8B030D-6E8A-4147-A177-3AD203B41FA5}">
                      <a16:colId xmlns:a16="http://schemas.microsoft.com/office/drawing/2014/main" val="2529469104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                               Effect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457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effect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 effect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Indirect effect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14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CMA</a:t>
                      </a:r>
                      <a:endParaRPr lang="ko-KR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-0.291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-0.029</a:t>
                      </a:r>
                      <a:endParaRPr lang="ko-KR" altLang="en-US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-0.262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2427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FMA</a:t>
                      </a:r>
                      <a:endParaRPr lang="ko-KR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-0.291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-0.031</a:t>
                      </a:r>
                      <a:endParaRPr lang="ko-KR" altLang="en-US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-0.260</a:t>
                      </a:r>
                      <a:r>
                        <a:rPr lang="ko-KR" alt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380882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E92F6C6-7689-4C56-B37A-F6CBFF61A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851116"/>
              </p:ext>
            </p:extLst>
          </p:nvPr>
        </p:nvGraphicFramePr>
        <p:xfrm>
          <a:off x="542056" y="2102647"/>
          <a:ext cx="5553944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0184">
                  <a:extLst>
                    <a:ext uri="{9D8B030D-6E8A-4147-A177-3AD203B41FA5}">
                      <a16:colId xmlns:a16="http://schemas.microsoft.com/office/drawing/2014/main" val="1931840093"/>
                    </a:ext>
                  </a:extLst>
                </a:gridCol>
                <a:gridCol w="1394465">
                  <a:extLst>
                    <a:ext uri="{9D8B030D-6E8A-4147-A177-3AD203B41FA5}">
                      <a16:colId xmlns:a16="http://schemas.microsoft.com/office/drawing/2014/main" val="2447304542"/>
                    </a:ext>
                  </a:extLst>
                </a:gridCol>
                <a:gridCol w="1512104">
                  <a:extLst>
                    <a:ext uri="{9D8B030D-6E8A-4147-A177-3AD203B41FA5}">
                      <a16:colId xmlns:a16="http://schemas.microsoft.com/office/drawing/2014/main" val="2769816506"/>
                    </a:ext>
                  </a:extLst>
                </a:gridCol>
                <a:gridCol w="1777191">
                  <a:extLst>
                    <a:ext uri="{9D8B030D-6E8A-4147-A177-3AD203B41FA5}">
                      <a16:colId xmlns:a16="http://schemas.microsoft.com/office/drawing/2014/main" val="2529469104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                               Effect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457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effect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 effect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Indirect effect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14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CMA</a:t>
                      </a:r>
                      <a:endParaRPr lang="ko-KR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0.327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-0.042</a:t>
                      </a:r>
                      <a:endParaRPr lang="ko-KR" altLang="en-US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2427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FMA</a:t>
                      </a:r>
                      <a:endParaRPr lang="ko-KR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0.316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-0.041</a:t>
                      </a:r>
                      <a:endParaRPr lang="ko-KR" altLang="en-US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0.357</a:t>
                      </a:r>
                      <a:r>
                        <a:rPr lang="ko-KR" alt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380882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9D05F43-DA8F-48F3-8A78-EB11973B7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585291"/>
              </p:ext>
            </p:extLst>
          </p:nvPr>
        </p:nvGraphicFramePr>
        <p:xfrm>
          <a:off x="542056" y="3941607"/>
          <a:ext cx="5553944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0184">
                  <a:extLst>
                    <a:ext uri="{9D8B030D-6E8A-4147-A177-3AD203B41FA5}">
                      <a16:colId xmlns:a16="http://schemas.microsoft.com/office/drawing/2014/main" val="1931840093"/>
                    </a:ext>
                  </a:extLst>
                </a:gridCol>
                <a:gridCol w="1394465">
                  <a:extLst>
                    <a:ext uri="{9D8B030D-6E8A-4147-A177-3AD203B41FA5}">
                      <a16:colId xmlns:a16="http://schemas.microsoft.com/office/drawing/2014/main" val="2447304542"/>
                    </a:ext>
                  </a:extLst>
                </a:gridCol>
                <a:gridCol w="1512104">
                  <a:extLst>
                    <a:ext uri="{9D8B030D-6E8A-4147-A177-3AD203B41FA5}">
                      <a16:colId xmlns:a16="http://schemas.microsoft.com/office/drawing/2014/main" val="2769816506"/>
                    </a:ext>
                  </a:extLst>
                </a:gridCol>
                <a:gridCol w="1777191">
                  <a:extLst>
                    <a:ext uri="{9D8B030D-6E8A-4147-A177-3AD203B41FA5}">
                      <a16:colId xmlns:a16="http://schemas.microsoft.com/office/drawing/2014/main" val="2529469104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                               Effect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457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effect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 effect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Indirect effect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14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CMA</a:t>
                      </a:r>
                      <a:endParaRPr lang="ko-KR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0.038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-0.027</a:t>
                      </a:r>
                      <a:endParaRPr lang="ko-KR" altLang="en-US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2427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FMA</a:t>
                      </a:r>
                      <a:endParaRPr lang="ko-KR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0.043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-0.026</a:t>
                      </a:r>
                      <a:endParaRPr lang="ko-KR" altLang="en-US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0.069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3808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183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50D19C0-B105-4F85-9143-80F37BB4F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545450"/>
              </p:ext>
            </p:extLst>
          </p:nvPr>
        </p:nvGraphicFramePr>
        <p:xfrm>
          <a:off x="542056" y="385607"/>
          <a:ext cx="5553944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0184">
                  <a:extLst>
                    <a:ext uri="{9D8B030D-6E8A-4147-A177-3AD203B41FA5}">
                      <a16:colId xmlns:a16="http://schemas.microsoft.com/office/drawing/2014/main" val="1931840093"/>
                    </a:ext>
                  </a:extLst>
                </a:gridCol>
                <a:gridCol w="1394465">
                  <a:extLst>
                    <a:ext uri="{9D8B030D-6E8A-4147-A177-3AD203B41FA5}">
                      <a16:colId xmlns:a16="http://schemas.microsoft.com/office/drawing/2014/main" val="2447304542"/>
                    </a:ext>
                  </a:extLst>
                </a:gridCol>
                <a:gridCol w="1512104">
                  <a:extLst>
                    <a:ext uri="{9D8B030D-6E8A-4147-A177-3AD203B41FA5}">
                      <a16:colId xmlns:a16="http://schemas.microsoft.com/office/drawing/2014/main" val="2769816506"/>
                    </a:ext>
                  </a:extLst>
                </a:gridCol>
                <a:gridCol w="1777191">
                  <a:extLst>
                    <a:ext uri="{9D8B030D-6E8A-4147-A177-3AD203B41FA5}">
                      <a16:colId xmlns:a16="http://schemas.microsoft.com/office/drawing/2014/main" val="2529469104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                               Effect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457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effect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 effect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Indirect effect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14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CMA</a:t>
                      </a:r>
                      <a:endParaRPr lang="ko-KR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0.064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0.009</a:t>
                      </a:r>
                      <a:endParaRPr lang="ko-KR" altLang="en-US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2427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FMA</a:t>
                      </a:r>
                      <a:endParaRPr lang="ko-KR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0.056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0.008</a:t>
                      </a:r>
                      <a:endParaRPr lang="ko-KR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0.048</a:t>
                      </a:r>
                      <a:r>
                        <a:rPr lang="ko-KR" alt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3808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434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0134ED1D-3384-4BF0-AADA-0BD19BA1B0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1757798"/>
                  </p:ext>
                </p:extLst>
              </p:nvPr>
            </p:nvGraphicFramePr>
            <p:xfrm>
              <a:off x="2032000" y="719666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93184009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44730454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76981650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529469104"/>
                        </a:ext>
                      </a:extLst>
                    </a:gridCol>
                  </a:tblGrid>
                  <a:tr h="370840">
                    <a:tc gridSpan="4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1" dirty="0">
                              <a:latin typeface="Palatino Linotype" panose="02040502050505030304" pitchFamily="18" charset="0"/>
                            </a:rPr>
                            <a:t>Method                    Effect</a:t>
                          </a:r>
                          <a:endParaRPr lang="ko-KR" altLang="en-US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04570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Total effect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Direct effect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Indirect effect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41467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1" dirty="0">
                              <a:latin typeface="Palatino Linotype" panose="02040502050505030304" pitchFamily="18" charset="0"/>
                            </a:rPr>
                            <a:t>CMA</a:t>
                          </a:r>
                          <a:endParaRPr lang="ko-KR" altLang="en-US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Palatino Linotype" panose="02040502050505030304" pitchFamily="18" charset="0"/>
                            </a:rPr>
                            <a:t>-0.187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Palatino Linotype" panose="02040502050505030304" pitchFamily="18" charset="0"/>
                            </a:rPr>
                            <a:t>-0.120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ko-KR" dirty="0" smtClean="0">
                                      <a:latin typeface="Palatino Linotype" panose="02040502050505030304" pitchFamily="18" charset="0"/>
                                    </a:rPr>
                                    <m:t>−0.067</m:t>
                                  </m:r>
                                </m:e>
                                <m:sup>
                                  <m:r>
                                    <a:rPr lang="en-US" altLang="ko-KR" b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dirty="0">
                              <a:latin typeface="Palatino Linotype" panose="02040502050505030304" pitchFamily="18" charset="0"/>
                            </a:rPr>
                            <a:t> </a:t>
                          </a:r>
                          <a:endParaRPr lang="en-US" altLang="ko-KR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24271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1" dirty="0">
                              <a:latin typeface="Palatino Linotype" panose="02040502050505030304" pitchFamily="18" charset="0"/>
                            </a:rPr>
                            <a:t>FMA</a:t>
                          </a:r>
                          <a:endParaRPr lang="ko-KR" altLang="en-US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Palatino Linotype" panose="02040502050505030304" pitchFamily="18" charset="0"/>
                            </a:rPr>
                            <a:t>-0.043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Palatino Linotype" panose="02040502050505030304" pitchFamily="18" charset="0"/>
                            </a:rPr>
                            <a:t>-0.105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ko-KR" dirty="0" smtClean="0">
                                      <a:latin typeface="Palatino Linotype" panose="02040502050505030304" pitchFamily="18" charset="0"/>
                                    </a:rPr>
                                    <m:t>0.06</m:t>
                                  </m:r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dirty="0">
                              <a:latin typeface="Palatino Linotype" panose="02040502050505030304" pitchFamily="18" charset="0"/>
                            </a:rPr>
                            <a:t> 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638088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0134ED1D-3384-4BF0-AADA-0BD19BA1B0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1757798"/>
                  </p:ext>
                </p:extLst>
              </p:nvPr>
            </p:nvGraphicFramePr>
            <p:xfrm>
              <a:off x="2032000" y="719666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93184009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44730454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76981650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529469104"/>
                        </a:ext>
                      </a:extLst>
                    </a:gridCol>
                  </a:tblGrid>
                  <a:tr h="370840">
                    <a:tc gridSpan="4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1" dirty="0">
                              <a:latin typeface="Palatino Linotype" panose="02040502050505030304" pitchFamily="18" charset="0"/>
                            </a:rPr>
                            <a:t>Method                    Effect</a:t>
                          </a:r>
                          <a:endParaRPr lang="ko-KR" altLang="en-US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04570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Total effect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Direct effect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Palatino Linotype" panose="02040502050505030304" pitchFamily="18" charset="0"/>
                            </a:rPr>
                            <a:t>Indirect effect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41467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1" dirty="0">
                              <a:latin typeface="Palatino Linotype" panose="02040502050505030304" pitchFamily="18" charset="0"/>
                            </a:rPr>
                            <a:t>CMA</a:t>
                          </a:r>
                          <a:endParaRPr lang="ko-KR" altLang="en-US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Palatino Linotype" panose="02040502050505030304" pitchFamily="18" charset="0"/>
                            </a:rPr>
                            <a:t>-0.187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Palatino Linotype" panose="02040502050505030304" pitchFamily="18" charset="0"/>
                            </a:rPr>
                            <a:t>-0.120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601" t="-208197" r="-300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24271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1" dirty="0">
                              <a:latin typeface="Palatino Linotype" panose="02040502050505030304" pitchFamily="18" charset="0"/>
                            </a:rPr>
                            <a:t>FMA</a:t>
                          </a:r>
                          <a:endParaRPr lang="ko-KR" altLang="en-US" b="1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Palatino Linotype" panose="02040502050505030304" pitchFamily="18" charset="0"/>
                            </a:rPr>
                            <a:t>-0.043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Palatino Linotype" panose="02040502050505030304" pitchFamily="18" charset="0"/>
                            </a:rPr>
                            <a:t>-0.105</a:t>
                          </a:r>
                          <a:endParaRPr lang="ko-KR" alt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601" t="-308197" r="-300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38088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B4A006-4412-4454-8314-50A7841469B9}"/>
                  </a:ext>
                </a:extLst>
              </p:cNvPr>
              <p:cNvSpPr txBox="1"/>
              <p:nvPr/>
            </p:nvSpPr>
            <p:spPr>
              <a:xfrm>
                <a:off x="2032000" y="2356407"/>
                <a:ext cx="2376371" cy="794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/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(−0.065)</m:t>
                    </m:r>
                    <m:r>
                      <a:rPr lang="en-US" altLang="ko-KR" sz="14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ko-KR" sz="1400" dirty="0">
                        <a:latin typeface="Palatino Linotype" panose="02040502050505030304" pitchFamily="18" charset="0"/>
                      </a:rPr>
                      <m:t>1.027)</m:t>
                    </m:r>
                  </m:oMath>
                </a14:m>
                <a:r>
                  <a:rPr lang="en-US" altLang="ko-KR" sz="1400" dirty="0">
                    <a:latin typeface="Palatino Linotype" panose="02040502050505030304" pitchFamily="18" charset="0"/>
                  </a:rPr>
                  <a:t>=</a:t>
                </a:r>
                <a:r>
                  <a:rPr lang="ko-KR" altLang="en-US" sz="1400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ko-KR" sz="1400" dirty="0">
                    <a:latin typeface="Palatino Linotype" panose="02040502050505030304" pitchFamily="18" charset="0"/>
                  </a:rPr>
                  <a:t>- 0.067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/>
                      <m:sup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ko-KR" sz="1400" dirty="0">
                        <a:latin typeface="Palatino Linotype" panose="02040502050505030304" pitchFamily="18" charset="0"/>
                      </a:rPr>
                      <m:t>0.061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ko-KR" sz="14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ko-KR" sz="1400" dirty="0">
                        <a:latin typeface="Palatino Linotype" panose="02040502050505030304" pitchFamily="18" charset="0"/>
                      </a:rPr>
                      <m:t>1.027)</m:t>
                    </m:r>
                  </m:oMath>
                </a14:m>
                <a:r>
                  <a:rPr lang="en-US" altLang="ko-KR" sz="1400" dirty="0">
                    <a:latin typeface="Palatino Linotype" panose="02040502050505030304" pitchFamily="18" charset="0"/>
                  </a:rPr>
                  <a:t>=</a:t>
                </a:r>
                <a:r>
                  <a:rPr lang="ko-KR" altLang="en-US" sz="1400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ko-KR" sz="1400" dirty="0">
                    <a:latin typeface="Palatino Linotype" panose="02040502050505030304" pitchFamily="18" charset="0"/>
                  </a:rPr>
                  <a:t> 0.062</a:t>
                </a:r>
              </a:p>
              <a:p>
                <a:endParaRPr lang="ko-KR" altLang="en-US" sz="14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B4A006-4412-4454-8314-50A784146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0" y="2356407"/>
                <a:ext cx="2376371" cy="7946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CFD4F6E4-0A84-4444-B38F-2952CABB0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160600"/>
              </p:ext>
            </p:extLst>
          </p:nvPr>
        </p:nvGraphicFramePr>
        <p:xfrm>
          <a:off x="2032000" y="3542455"/>
          <a:ext cx="8128002" cy="313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1184554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806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6873747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251487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2696574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13060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Effect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Method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95% CI</a:t>
                      </a:r>
                    </a:p>
                    <a:p>
                      <a:pPr latinLnBrk="1"/>
                      <a:r>
                        <a:rPr lang="en-US" altLang="ko-KR" dirty="0"/>
                        <a:t>(lower bound)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95% CI</a:t>
                      </a:r>
                    </a:p>
                    <a:p>
                      <a:pPr latinLnBrk="1"/>
                      <a:r>
                        <a:rPr lang="en-US" altLang="ko-KR" dirty="0"/>
                        <a:t>(upper bound)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z(t)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p-value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5216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Total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CMA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-0.194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-0.179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-46.75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&lt;0.01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108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FMA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-0.057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-0.029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-6.143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&lt;0.01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1501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Direct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CMA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-0.128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-0.112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-30.0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&lt;0.01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166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FMA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-0.119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-0.091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-15.0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&lt;0.01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763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Indirect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CMA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1806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FMA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7690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798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A7142F5-AFFC-445B-B93D-CDC4BED27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058516"/>
              </p:ext>
            </p:extLst>
          </p:nvPr>
        </p:nvGraphicFramePr>
        <p:xfrm>
          <a:off x="1803400" y="872066"/>
          <a:ext cx="8585200" cy="8043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54896153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80442531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162806934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78852128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781888998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987725182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95005499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1142954198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3063756627"/>
                    </a:ext>
                  </a:extLst>
                </a:gridCol>
              </a:tblGrid>
              <a:tr h="461434"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latin typeface="Palatino Linotype" panose="02040502050505030304" pitchFamily="18" charset="0"/>
                        </a:rPr>
                        <a:t>temp</a:t>
                      </a:r>
                      <a:endParaRPr lang="ko-KR" altLang="en-US" sz="1400" b="1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latin typeface="Palatino Linotype" panose="02040502050505030304" pitchFamily="18" charset="0"/>
                        </a:rPr>
                        <a:t>rain</a:t>
                      </a:r>
                      <a:endParaRPr lang="ko-KR" altLang="en-US" sz="1400" b="1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latin typeface="Palatino Linotype" panose="02040502050505030304" pitchFamily="18" charset="0"/>
                        </a:rPr>
                        <a:t>wind speed</a:t>
                      </a:r>
                      <a:endParaRPr lang="ko-KR" altLang="en-US" sz="1400" b="1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latin typeface="Palatino Linotype" panose="02040502050505030304" pitchFamily="18" charset="0"/>
                        </a:rPr>
                        <a:t>humidity</a:t>
                      </a:r>
                      <a:endParaRPr lang="ko-KR" altLang="en-US" sz="1400" b="1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latin typeface="Palatino Linotype" panose="02040502050505030304" pitchFamily="18" charset="0"/>
                        </a:rPr>
                        <a:t>sun hour</a:t>
                      </a:r>
                      <a:endParaRPr lang="ko-KR" altLang="en-US" sz="1400" b="1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latin typeface="Palatino Linotype" panose="02040502050505030304" pitchFamily="18" charset="0"/>
                        </a:rPr>
                        <a:t>solar radiation</a:t>
                      </a:r>
                      <a:endParaRPr lang="ko-KR" altLang="en-US" sz="1400" b="1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latin typeface="Palatino Linotype" panose="02040502050505030304" pitchFamily="18" charset="0"/>
                        </a:rPr>
                        <a:t>snow</a:t>
                      </a:r>
                      <a:endParaRPr lang="ko-KR" altLang="en-US" sz="1400" b="1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latin typeface="Palatino Linotype" panose="02040502050505030304" pitchFamily="18" charset="0"/>
                        </a:rPr>
                        <a:t>cloud</a:t>
                      </a:r>
                      <a:endParaRPr lang="ko-KR" altLang="en-US" sz="1400" b="1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658969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latin typeface="Palatino Linotype" panose="02040502050505030304" pitchFamily="18" charset="0"/>
                        </a:rPr>
                        <a:t>p-value</a:t>
                      </a:r>
                      <a:endParaRPr lang="ko-KR" altLang="en-US" sz="1400" b="1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latin typeface="Palatino Linotype" panose="02040502050505030304" pitchFamily="18" charset="0"/>
                        </a:rPr>
                        <a:t>0.000</a:t>
                      </a:r>
                      <a:endParaRPr lang="ko-KR" altLang="en-US" sz="1400" b="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latin typeface="Palatino Linotype" panose="02040502050505030304" pitchFamily="18" charset="0"/>
                        </a:rPr>
                        <a:t>0.019</a:t>
                      </a:r>
                      <a:endParaRPr lang="ko-KR" altLang="en-US" sz="1400" b="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latin typeface="Palatino Linotype" panose="02040502050505030304" pitchFamily="18" charset="0"/>
                        </a:rPr>
                        <a:t>0.000</a:t>
                      </a:r>
                      <a:endParaRPr lang="ko-KR" altLang="en-US" sz="1400" b="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latin typeface="Palatino Linotype" panose="02040502050505030304" pitchFamily="18" charset="0"/>
                        </a:rPr>
                        <a:t>0.000</a:t>
                      </a:r>
                      <a:endParaRPr lang="ko-KR" altLang="en-US" sz="1400" b="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latin typeface="Palatino Linotype" panose="02040502050505030304" pitchFamily="18" charset="0"/>
                        </a:rPr>
                        <a:t>0.000</a:t>
                      </a:r>
                      <a:endParaRPr lang="ko-KR" altLang="en-US" sz="1400" b="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latin typeface="Palatino Linotype" panose="02040502050505030304" pitchFamily="18" charset="0"/>
                        </a:rPr>
                        <a:t>0.000</a:t>
                      </a:r>
                      <a:endParaRPr lang="ko-KR" altLang="en-US" sz="1400" b="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latin typeface="Palatino Linotype" panose="02040502050505030304" pitchFamily="18" charset="0"/>
                        </a:rPr>
                        <a:t>0.000</a:t>
                      </a:r>
                      <a:endParaRPr lang="ko-KR" altLang="en-US" sz="1400" b="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latin typeface="Palatino Linotype" panose="02040502050505030304" pitchFamily="18" charset="0"/>
                        </a:rPr>
                        <a:t>0.000</a:t>
                      </a:r>
                      <a:endParaRPr lang="ko-KR" altLang="en-US" sz="1400" b="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754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953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5597</TotalTime>
  <Words>715</Words>
  <Application>Microsoft Office PowerPoint</Application>
  <PresentationFormat>와이드스크린</PresentationFormat>
  <Paragraphs>490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Cambria Math</vt:lpstr>
      <vt:lpstr>Palatino Linotype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호연 이</dc:creator>
  <cp:lastModifiedBy>이연경</cp:lastModifiedBy>
  <cp:revision>9</cp:revision>
  <dcterms:created xsi:type="dcterms:W3CDTF">2021-09-25T04:12:50Z</dcterms:created>
  <dcterms:modified xsi:type="dcterms:W3CDTF">2022-03-16T10:35:07Z</dcterms:modified>
</cp:coreProperties>
</file>