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260" r:id="rId3"/>
    <p:sldId id="262" r:id="rId4"/>
    <p:sldId id="304" r:id="rId5"/>
    <p:sldId id="305" r:id="rId6"/>
    <p:sldId id="263" r:id="rId7"/>
    <p:sldId id="278" r:id="rId8"/>
    <p:sldId id="282" r:id="rId9"/>
    <p:sldId id="307" r:id="rId10"/>
    <p:sldId id="264" r:id="rId11"/>
    <p:sldId id="283" r:id="rId12"/>
    <p:sldId id="284" r:id="rId13"/>
    <p:sldId id="288" r:id="rId14"/>
    <p:sldId id="285" r:id="rId15"/>
    <p:sldId id="310" r:id="rId16"/>
    <p:sldId id="299" r:id="rId17"/>
    <p:sldId id="311" r:id="rId18"/>
    <p:sldId id="315" r:id="rId19"/>
    <p:sldId id="265" r:id="rId20"/>
    <p:sldId id="291" r:id="rId21"/>
    <p:sldId id="294" r:id="rId22"/>
    <p:sldId id="295" r:id="rId23"/>
    <p:sldId id="308" r:id="rId24"/>
    <p:sldId id="300" r:id="rId25"/>
    <p:sldId id="302" r:id="rId26"/>
    <p:sldId id="303" r:id="rId27"/>
    <p:sldId id="312" r:id="rId28"/>
    <p:sldId id="290" r:id="rId29"/>
    <p:sldId id="313" r:id="rId30"/>
    <p:sldId id="314" r:id="rId31"/>
    <p:sldId id="281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/>
    <p:restoredTop sz="96405"/>
  </p:normalViewPr>
  <p:slideViewPr>
    <p:cSldViewPr snapToGrid="0" snapToObjects="1">
      <p:cViewPr varScale="1">
        <p:scale>
          <a:sx n="53" d="100"/>
          <a:sy n="53" d="100"/>
        </p:scale>
        <p:origin x="8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AF7D6-89B5-4345-8BF8-F365FE87A371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B96AB-29CB-F648-BFD9-0E94F045A2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17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3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0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7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8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48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5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3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51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2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6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90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98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34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7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84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6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74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18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9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5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18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62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2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4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6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9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4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84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8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83B55-3D8A-A54A-AC0B-FCE702E6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A6381-3E0F-0344-BCB5-DD07285A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03E74-D12D-4A42-B731-39109BE4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9D34D-F42E-9843-9082-8196B3C7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BF6E7-506E-5F42-816A-044A97CB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36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8E236-2651-2B40-90D8-106162D2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155ED-B814-4D4D-A601-D0DF808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3FA25-6BDE-DA43-A29C-8389D6D5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B205C-EF97-734F-AD38-ECADE111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DD30-D8B8-104E-B1D0-E8DFAFD0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92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132C8-83FF-FB41-8F29-A17E6E27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CC0632-FB1D-7A4B-A59C-85EACEF4D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E4201-D1EA-8147-B0D6-E62CCAAA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DEAFB-C8A7-BE45-8942-AB92CA21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390D1-4790-E848-B068-FCB5B759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30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20030-36A2-3644-9D4B-26B01909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D7A49-B683-F44F-ADCD-B3C50121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8D56D-29DF-0B47-B42A-B128A246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E649A-E85F-0540-AE85-7BC48DFA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D0E17-44CC-974C-AAEC-0BC6A8DB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2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6F0E5-556A-CD40-9628-DF11756D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1AE3D-6B98-2E46-86F0-06348E05F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8EC7F-4F7C-A340-AB56-385F1658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880B8-40C9-074F-BEBB-610EBFEB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5C88D-9642-6547-BD83-B5E1FA8F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3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D4B87-078F-E24C-988C-A8CF09EA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C3782-4315-A34A-8391-EDAEBF8C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AEE65-E534-E140-9F0B-A73D65FD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4A565-0405-364F-B19F-B9DE232F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7C7B6-D9E7-8642-839E-929B9466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EF4C7-FB98-CD43-A7E3-51A4B3A7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35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D6A4E-AD1A-A343-934A-62B91FDA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178D2-C381-E342-A519-37C3BDCD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AAB54-1F7E-D945-9CD2-38BC904D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DC3ED-B531-CC4C-AC3B-1E19627EA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803C25-1C02-E544-A5F8-8E6A799CF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E2EF1F-D757-F84B-BF5E-66656F18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EAB6E-B148-D248-BE90-01FDE05D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BF766-DE4B-E247-B592-7A999964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51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D490-AED9-7A42-B8E9-2AD1E1F7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2CD38-62EB-844C-9786-35D7F972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0D5E26-7767-464D-912C-1ED6D322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BA00DF-24D2-B743-934C-9BD2E694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827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531D1-F318-EA47-ADEF-09ED2914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46434-4659-F648-87EB-ECBE7B3E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B7579-D616-0D43-9C13-6360237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27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A41-7DF6-B64F-9777-626A08E0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6A2F2-4BED-3445-93E2-D8B84B5D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38487-1B7F-0047-A1E5-E2BF5B45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BB4E0-4856-6741-BC5D-6A7E75FF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0C6D5-88E8-B044-B293-DC0C5F91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BDD4A-C6FE-1144-B657-248C0A5B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79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DE84F-235D-B347-9810-5CDA0CB9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34B381-F7EF-DA4F-BDEB-B9B292408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48D9A-62C2-144D-B329-B84AE0A4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767F2-CA19-5E4E-BD89-4B36A53D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7CA28-ECFC-3A45-AB12-4B2C5F4E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AFF97-3775-514F-A375-E8403198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73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AC5195-AFF2-1446-A98E-1DEBDF6E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D3547-67E9-254A-826A-32BFAD1F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B671C-6213-4C47-87A0-887876143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6CB4-69B2-D343-A0D0-3F4E98A22687}" type="datetimeFigureOut">
              <a:rPr kumimoji="1" lang="ko-Kore-KR" altLang="en-US" smtClean="0"/>
              <a:t>11/16/2023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0D665-FE53-5148-BCB0-2ECA32527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953D3-F7F9-0C41-84B4-3C4E707C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A749-EE28-264F-AE09-2554E80455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7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it.co.kr/news/articleView.html" TargetMode="External"/><Relationship Id="rId7" Type="http://schemas.openxmlformats.org/officeDocument/2006/relationships/hyperlink" Target="http://ecos.bok.or.k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ps.go.kr/hrd/home/UserBoardActionUpdate.do" TargetMode="External"/><Relationship Id="rId5" Type="http://schemas.openxmlformats.org/officeDocument/2006/relationships/hyperlink" Target="https://www.pps.go.kr/kor/index.do" TargetMode="External"/><Relationship Id="rId4" Type="http://schemas.openxmlformats.org/officeDocument/2006/relationships/hyperlink" Target="https://m.khan.co.kr/national/national-general/article/202109140803001#c2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1 형태 1"/>
          <p:cNvSpPr/>
          <p:nvPr/>
        </p:nvSpPr>
        <p:spPr>
          <a:xfrm>
            <a:off x="416421" y="327261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슬라이드 1 형태 2"/>
          <p:cNvGrpSpPr/>
          <p:nvPr/>
        </p:nvGrpSpPr>
        <p:grpSpPr>
          <a:xfrm>
            <a:off x="7982255" y="1921713"/>
            <a:ext cx="4289648" cy="2049843"/>
            <a:chOff x="918175" y="1646470"/>
            <a:chExt cx="4700381" cy="2531289"/>
          </a:xfrm>
          <a:solidFill>
            <a:srgbClr val="001132"/>
          </a:solidFill>
        </p:grpSpPr>
        <p:grpSp>
          <p:nvGrpSpPr>
            <p:cNvPr id="8" name="组合 7"/>
            <p:cNvGrpSpPr/>
            <p:nvPr/>
          </p:nvGrpSpPr>
          <p:grpSpPr>
            <a:xfrm rot="21386868">
              <a:off x="918175" y="1646470"/>
              <a:ext cx="3840712" cy="2528353"/>
              <a:chOff x="895957" y="804874"/>
              <a:chExt cx="3840712" cy="2411418"/>
            </a:xfrm>
            <a:grpFill/>
          </p:grpSpPr>
          <p:sp>
            <p:nvSpPr>
              <p:cNvPr id="7" name="슬라이드 1 형태 2 그룹 1"/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슬라이드 1 형태 2 그룹 2"/>
              <p:cNvSpPr/>
              <p:nvPr/>
            </p:nvSpPr>
            <p:spPr>
              <a:xfrm rot="1773400" flipH="1">
                <a:off x="895957" y="804874"/>
                <a:ext cx="3840712" cy="927900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" name="슬라이드 1 형태 2 그룹 3"/>
            <p:cNvSpPr txBox="1"/>
            <p:nvPr/>
          </p:nvSpPr>
          <p:spPr>
            <a:xfrm rot="20207386">
              <a:off x="1123481" y="3455638"/>
              <a:ext cx="2729003" cy="72212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슬라이드 1 형태 2 그룹 4"/>
            <p:cNvSpPr txBox="1"/>
            <p:nvPr/>
          </p:nvSpPr>
          <p:spPr>
            <a:xfrm rot="1553957">
              <a:off x="1194040" y="2049370"/>
              <a:ext cx="4424516" cy="72212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슬라이드 1 형태 3"/>
          <p:cNvSpPr txBox="1"/>
          <p:nvPr/>
        </p:nvSpPr>
        <p:spPr>
          <a:xfrm>
            <a:off x="971572" y="2082708"/>
            <a:ext cx="8099705" cy="138499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" altLang="ko-KR" sz="2800" b="1" u="sng" dirty="0">
                <a:solidFill>
                  <a:srgbClr val="001132"/>
                </a:solidFill>
                <a:latin typeface="微软雅黑" panose="020B0503020204020204" pitchFamily="34" charset="-122"/>
                <a:ea typeface="맑은 고딕" panose="020B0503020000020004" pitchFamily="50" charset="-127"/>
              </a:rPr>
              <a:t>Post-Evaluation Model of - </a:t>
            </a:r>
          </a:p>
          <a:p>
            <a:pPr lvl="0">
              <a:defRPr/>
            </a:pPr>
            <a:r>
              <a:rPr lang="en" altLang="ko-KR" sz="2800" b="1" u="sng" dirty="0">
                <a:solidFill>
                  <a:srgbClr val="001132"/>
                </a:solidFill>
                <a:latin typeface="微软雅黑" panose="020B0503020204020204" pitchFamily="34" charset="-122"/>
                <a:ea typeface="맑은 고딕" panose="020B0503020000020004" pitchFamily="50" charset="-127"/>
              </a:rPr>
              <a:t>Multiple Award Schedule (MAS) Using Fuzzy Theory</a:t>
            </a:r>
            <a:endParaRPr kumimoji="0" lang="zh-CN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113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슬라이드 1 형태 4"/>
          <p:cNvSpPr txBox="1"/>
          <p:nvPr/>
        </p:nvSpPr>
        <p:spPr>
          <a:xfrm>
            <a:off x="928351" y="3413583"/>
            <a:ext cx="864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kern="1500" spc="100" dirty="0" err="1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Su</a:t>
            </a:r>
            <a:r>
              <a:rPr lang="en-US" altLang="ko-KR" sz="1600" b="1" u="sng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Young Yang</a:t>
            </a:r>
            <a:r>
              <a:rPr lang="en-US" altLang="ko-KR" sz="1600" b="1" u="sng" kern="1500" spc="100" baseline="300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, Jae Min</a:t>
            </a:r>
            <a:r>
              <a:rPr lang="ko-KR" altLang="en-US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Lim</a:t>
            </a:r>
            <a:r>
              <a:rPr lang="en-US" altLang="ko-KR" sz="1600" b="1" kern="1500" spc="100" baseline="300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,</a:t>
            </a:r>
            <a:r>
              <a:rPr lang="ko-KR" altLang="en-US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ko-KR" sz="1600" b="1" kern="1500" spc="100" dirty="0" err="1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Eun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Hyo Lee</a:t>
            </a:r>
            <a:r>
              <a:rPr lang="en-US" altLang="ko-KR" sz="1600" b="1" kern="1500" spc="100" baseline="300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,</a:t>
            </a:r>
            <a:r>
              <a:rPr lang="ko-KR" altLang="en-US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Yeon Kyung Lee</a:t>
            </a:r>
            <a:r>
              <a:rPr lang="en-US" altLang="ko-KR" sz="1600" b="1" kern="1500" spc="100" baseline="300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,</a:t>
            </a:r>
            <a:r>
              <a:rPr lang="ko-KR" altLang="en-US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ko-KR" sz="1600" b="1" kern="1500" spc="100" dirty="0" err="1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Jin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ko-KR" sz="1600" b="1" kern="1500" spc="100" dirty="0" err="1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Hee</a:t>
            </a:r>
            <a:r>
              <a:rPr lang="en-US" altLang="ko-KR" sz="1600" b="1" kern="1500" spc="1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 Yoon</a:t>
            </a:r>
            <a:r>
              <a:rPr lang="en-US" altLang="ko-KR" sz="1600" b="1" kern="1500" spc="100" baseline="30000" dirty="0">
                <a:solidFill>
                  <a:srgbClr val="001132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endParaRPr kumimoji="0" lang="zh-CN" altLang="en-US" sz="1600" b="1" i="0" u="none" strike="noStrike" kern="1500" cap="none" spc="100" normalizeH="0" baseline="30000" noProof="0" dirty="0">
              <a:ln>
                <a:noFill/>
              </a:ln>
              <a:solidFill>
                <a:srgbClr val="001132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슬라이드 1 형태 5"/>
          <p:cNvSpPr/>
          <p:nvPr/>
        </p:nvSpPr>
        <p:spPr>
          <a:xfrm>
            <a:off x="928351" y="4766859"/>
            <a:ext cx="8204360" cy="852371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슬라이드 1 형태 6"/>
          <p:cNvSpPr txBox="1"/>
          <p:nvPr/>
        </p:nvSpPr>
        <p:spPr>
          <a:xfrm>
            <a:off x="928351" y="4842188"/>
            <a:ext cx="8872410" cy="70788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aseline="30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Department of Mathematics and Statistics,</a:t>
            </a:r>
            <a:r>
              <a:rPr lang="ko-KR" altLang="en-US" sz="2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Sejong University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lvl="0">
              <a:defRPr/>
            </a:pPr>
            <a:r>
              <a:rPr lang="en-US" altLang="ko-KR" sz="2000" baseline="30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Department of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Computer engineering,</a:t>
            </a:r>
            <a:r>
              <a:rPr lang="en-US" altLang="ko-KR" sz="2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Sejong University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슬라이드 1 형태 10"/>
          <p:cNvSpPr/>
          <p:nvPr/>
        </p:nvSpPr>
        <p:spPr>
          <a:xfrm>
            <a:off x="416421" y="2197510"/>
            <a:ext cx="249500" cy="1956313"/>
          </a:xfrm>
          <a:prstGeom prst="rect">
            <a:avLst/>
          </a:prstGeom>
          <a:solidFill>
            <a:srgbClr val="00113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9637C4-A0E9-BB4D-AB05-CACCAD417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83" b="87069" l="2654" r="96921">
                        <a14:foregroundMark x1="7006" y1="61207" x2="3397" y2="76724"/>
                        <a14:foregroundMark x1="2866" y1="25862" x2="4671" y2="22414"/>
                        <a14:foregroundMark x1="12527" y1="35345" x2="15817" y2="35345"/>
                        <a14:foregroundMark x1="14331" y1="40517" x2="15499" y2="52586"/>
                        <a14:foregroundMark x1="14119" y1="54310" x2="14119" y2="63793"/>
                        <a14:foregroundMark x1="19427" y1="34483" x2="17410" y2="34483"/>
                        <a14:foregroundMark x1="20594" y1="33621" x2="20632" y2="37632"/>
                        <a14:foregroundMark x1="23567" y1="32759" x2="23567" y2="37931"/>
                        <a14:foregroundMark x1="24947" y1="54310" x2="25265" y2="56034"/>
                        <a14:foregroundMark x1="21292" y1="67241" x2="21338" y2="68103"/>
                        <a14:foregroundMark x1="21199" y1="65517" x2="21292" y2="67241"/>
                        <a14:foregroundMark x1="21059" y1="62931" x2="21199" y2="65517"/>
                        <a14:foregroundMark x1="21013" y1="62069" x2="21059" y2="62931"/>
                        <a14:foregroundMark x1="20920" y1="60345" x2="21013" y2="62069"/>
                        <a14:foregroundMark x1="20594" y1="54310" x2="20920" y2="60345"/>
                        <a14:foregroundMark x1="20382" y1="53448" x2="17834" y2="52586"/>
                        <a14:foregroundMark x1="25739" y1="40517" x2="25796" y2="46552"/>
                        <a14:foregroundMark x1="25698" y1="36207" x2="25739" y2="40517"/>
                        <a14:foregroundMark x1="25690" y1="35345" x2="25698" y2="36207"/>
                        <a14:foregroundMark x1="39597" y1="46552" x2="39597" y2="46552"/>
                        <a14:foregroundMark x1="39915" y1="38793" x2="39278" y2="49138"/>
                        <a14:foregroundMark x1="42357" y1="32759" x2="44798" y2="31897"/>
                        <a14:foregroundMark x1="48620" y1="42241" x2="49363" y2="51724"/>
                        <a14:foregroundMark x1="41189" y1="45690" x2="41720" y2="54310"/>
                        <a14:foregroundMark x1="48301" y1="31897" x2="48938" y2="33621"/>
                        <a14:foregroundMark x1="50106" y1="35345" x2="50743" y2="40517"/>
                        <a14:foregroundMark x1="40446" y1="31897" x2="37580" y2="38793"/>
                        <a14:foregroundMark x1="48514" y1="31897" x2="51274" y2="41379"/>
                        <a14:foregroundMark x1="50849" y1="37931" x2="51168" y2="44828"/>
                        <a14:foregroundMark x1="51699" y1="49138" x2="51699" y2="51724"/>
                        <a14:foregroundMark x1="39490" y1="31034" x2="38854" y2="34483"/>
                        <a14:foregroundMark x1="36943" y1="49138" x2="37367" y2="53448"/>
                        <a14:foregroundMark x1="56157" y1="34483" x2="58599" y2="34483"/>
                        <a14:foregroundMark x1="56263" y1="58621" x2="58493" y2="62931"/>
                        <a14:foregroundMark x1="56980" y1="45196" x2="57188" y2="47414"/>
                        <a14:foregroundMark x1="55732" y1="31897" x2="56363" y2="38623"/>
                        <a14:foregroundMark x1="56502" y1="52586" x2="56369" y2="59483"/>
                        <a14:foregroundMark x1="56900" y1="31897" x2="56798" y2="37182"/>
                        <a14:foregroundMark x1="56582" y1="32759" x2="56051" y2="37069"/>
                        <a14:foregroundMark x1="59023" y1="55172" x2="59130" y2="63793"/>
                        <a14:foregroundMark x1="56051" y1="31034" x2="56476" y2="32759"/>
                        <a14:foregroundMark x1="62527" y1="31034" x2="63057" y2="37069"/>
                        <a14:foregroundMark x1="64862" y1="38793" x2="64862" y2="49697"/>
                        <a14:foregroundMark x1="64862" y1="33621" x2="64862" y2="38793"/>
                        <a14:foregroundMark x1="64015" y1="63226" x2="64650" y2="65517"/>
                        <a14:foregroundMark x1="62739" y1="58621" x2="63556" y2="61568"/>
                        <a14:foregroundMark x1="68025" y1="41609" x2="68896" y2="45690"/>
                        <a14:foregroundMark x1="66136" y1="32759" x2="67046" y2="37023"/>
                        <a14:foregroundMark x1="70382" y1="33621" x2="71975" y2="33621"/>
                        <a14:foregroundMark x1="73169" y1="40507" x2="73248" y2="65517"/>
                        <a14:foregroundMark x1="73142" y1="31897" x2="73160" y2="37666"/>
                        <a14:foregroundMark x1="75987" y1="36105" x2="77813" y2="42241"/>
                        <a14:foregroundMark x1="74735" y1="31897" x2="75736" y2="35260"/>
                        <a14:foregroundMark x1="79936" y1="34483" x2="78769" y2="52586"/>
                        <a14:foregroundMark x1="84501" y1="33621" x2="83439" y2="47414"/>
                        <a14:foregroundMark x1="83227" y1="62931" x2="86412" y2="63793"/>
                        <a14:foregroundMark x1="88641" y1="31897" x2="88960" y2="48276"/>
                        <a14:foregroundMark x1="88110" y1="56034" x2="88429" y2="55172"/>
                        <a14:foregroundMark x1="92251" y1="29310" x2="92357" y2="38793"/>
                        <a14:foregroundMark x1="96709" y1="31034" x2="96921" y2="34483"/>
                        <a14:foregroundMark x1="94374" y1="34483" x2="94374" y2="44828"/>
                        <a14:foregroundMark x1="92357" y1="56897" x2="94268" y2="66379"/>
                        <a14:foregroundMark x1="81635" y1="32759" x2="81635" y2="64655"/>
                        <a14:foregroundMark x1="75584" y1="57759" x2="75584" y2="65517"/>
                        <a14:backgroundMark x1="24841" y1="60345" x2="24841" y2="60345"/>
                        <a14:backgroundMark x1="20119" y1="50000" x2="20594" y2="50000"/>
                        <a14:backgroundMark x1="25478" y1="48276" x2="25478" y2="48276"/>
                        <a14:backgroundMark x1="24947" y1="40517" x2="24947" y2="40517"/>
                        <a14:backgroundMark x1="25478" y1="36207" x2="25478" y2="36207"/>
                        <a14:backgroundMark x1="21125" y1="62069" x2="21125" y2="62069"/>
                        <a14:backgroundMark x1="20701" y1="62931" x2="20701" y2="62931"/>
                        <a14:backgroundMark x1="21338" y1="65517" x2="21338" y2="65517"/>
                        <a14:backgroundMark x1="21231" y1="67241" x2="21231" y2="67241"/>
                        <a14:backgroundMark x1="21444" y1="68103" x2="21444" y2="68103"/>
                        <a14:backgroundMark x1="21019" y1="62931" x2="21019" y2="62931"/>
                        <a14:backgroundMark x1="20913" y1="60345" x2="20913" y2="60345"/>
                        <a14:backgroundMark x1="63907" y1="55172" x2="63907" y2="55172"/>
                        <a14:backgroundMark x1="66348" y1="38793" x2="66348" y2="38793"/>
                        <a14:backgroundMark x1="67304" y1="39655" x2="67304" y2="39655"/>
                        <a14:backgroundMark x1="67941" y1="40517" x2="67941" y2="40517"/>
                        <a14:backgroundMark x1="67410" y1="40517" x2="68047" y2="40517"/>
                        <a14:backgroundMark x1="66879" y1="38793" x2="68047" y2="41379"/>
                        <a14:backgroundMark x1="63588" y1="61207" x2="64119" y2="62069"/>
                        <a14:backgroundMark x1="57431" y1="50862" x2="57431" y2="50862"/>
                        <a14:backgroundMark x1="55520" y1="50000" x2="56688" y2="49138"/>
                        <a14:backgroundMark x1="57643" y1="47414" x2="57643" y2="52586"/>
                        <a14:backgroundMark x1="75796" y1="34483" x2="76115" y2="34483"/>
                        <a14:backgroundMark x1="72399" y1="39655" x2="72505" y2="42241"/>
                      </a14:backgroundRemoval>
                    </a14:imgEffect>
                  </a14:imgLayer>
                </a14:imgProps>
              </a:ext>
            </a:extLst>
          </a:blip>
          <a:srcRect l="33131" t="7774"/>
          <a:stretch/>
        </p:blipFill>
        <p:spPr>
          <a:xfrm>
            <a:off x="8495329" y="5921350"/>
            <a:ext cx="2926288" cy="4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3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206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슬라이드 3 형태 2"/>
          <p:cNvGrpSpPr/>
          <p:nvPr/>
        </p:nvGrpSpPr>
        <p:grpSpPr>
          <a:xfrm rot="10511611">
            <a:off x="1710135" y="2519140"/>
            <a:ext cx="2994892" cy="1819719"/>
            <a:chOff x="904088" y="940808"/>
            <a:chExt cx="3853012" cy="2275484"/>
          </a:xfrm>
          <a:solidFill>
            <a:srgbClr val="001132"/>
          </a:solidFill>
          <a:effectLst>
            <a:outerShdw blurRad="50800" dist="38100" dir="8100000" algn="tr" rotWithShape="0">
              <a:prstClr val="black">
                <a:alpha val="53000"/>
              </a:prstClr>
            </a:outerShdw>
          </a:effectLst>
        </p:grpSpPr>
        <p:sp>
          <p:nvSpPr>
            <p:cNvPr id="9" name="슬라이드 3 형태 2 그룹 1"/>
            <p:cNvSpPr/>
            <p:nvPr/>
          </p:nvSpPr>
          <p:spPr>
            <a:xfrm rot="20491545">
              <a:off x="904088" y="2288392"/>
              <a:ext cx="3673079" cy="927900"/>
            </a:xfrm>
            <a:prstGeom prst="parallelogram">
              <a:avLst>
                <a:gd name="adj" fmla="val 393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슬라이드 3 형태 2 그룹 2"/>
            <p:cNvSpPr/>
            <p:nvPr/>
          </p:nvSpPr>
          <p:spPr>
            <a:xfrm rot="1773400" flipH="1">
              <a:off x="916388" y="940808"/>
              <a:ext cx="3840712" cy="927900"/>
            </a:xfrm>
            <a:prstGeom prst="parallelogram">
              <a:avLst>
                <a:gd name="adj" fmla="val 46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슬라이드 3 형태 3"/>
          <p:cNvSpPr/>
          <p:nvPr/>
        </p:nvSpPr>
        <p:spPr>
          <a:xfrm>
            <a:off x="7174516" y="2577401"/>
            <a:ext cx="1969484" cy="1578078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슬라이드 3 형태 4"/>
          <p:cNvSpPr txBox="1"/>
          <p:nvPr/>
        </p:nvSpPr>
        <p:spPr>
          <a:xfrm>
            <a:off x="4552748" y="1912773"/>
            <a:ext cx="430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슬라이드 3 형태 5"/>
          <p:cNvSpPr txBox="1"/>
          <p:nvPr/>
        </p:nvSpPr>
        <p:spPr>
          <a:xfrm>
            <a:off x="7293510" y="2497976"/>
            <a:ext cx="31315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슬라이드 3 형태 6"/>
          <p:cNvSpPr txBox="1"/>
          <p:nvPr/>
        </p:nvSpPr>
        <p:spPr>
          <a:xfrm>
            <a:off x="4553121" y="4048280"/>
            <a:ext cx="675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ore-KR" sz="3200" b="1" dirty="0"/>
              <a:t>Post-evaluation function for fuzzy data</a:t>
            </a:r>
            <a:endParaRPr lang="ko-Kore-KR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16748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슬라이드 2 형태 1"/>
              <p:cNvSpPr/>
              <p:nvPr/>
            </p:nvSpPr>
            <p:spPr>
              <a:xfrm>
                <a:off x="593402" y="383458"/>
                <a:ext cx="11005196" cy="60910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ore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ko-Kore-KR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ko-Kore-KR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0,                      </m:t>
                            </m:r>
                            <m:sSup>
                              <m:sSup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ko-Kore-KR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f>
                              <m:f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ko-Kore-KR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ko-Kore-KR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ore-KR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  <m:sup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ko-Kore-KR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ore-KR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  <m:sup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ko-Kore-KR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ore-KR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  <m:sup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ore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 </m:t>
                            </m:r>
                            <m:sSubSup>
                              <m:sSubSup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 </m:t>
                            </m:r>
                            <m:sSubSup>
                              <m:sSubSup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ore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</m:t>
                            </m:r>
                            <m:sSup>
                              <m:sSup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ko-Kore-KR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ore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ko-Kore-KR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ko-Kore-KR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ore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 </a:t>
                </a:r>
                <a:endParaRPr lang="en-US" altLang="ko-Kore-KR" i="1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latinLnBrk="1"/>
                <a:endParaRPr lang="en-US" altLang="ko-Kore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fuzzy satisfaction with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item of the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company (or fuzzy evaluation score)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minimum fuzzy satisfaction with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item (or fuzzy evaluation score)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maximum fuzzy satisfaction with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item (or fuzzy evaluation score)</a:t>
                </a:r>
                <a14:m>
                  <m:oMath xmlns:m="http://schemas.openxmlformats.org/officeDocument/2006/math">
                    <m:r>
                      <a:rPr lang="en-US" altLang="ko-Kore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 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r>
                  <a:rPr lang="en-US" altLang="ko-Kore-KR" dirty="0">
                    <a:solidFill>
                      <a:schemeClr val="tx1"/>
                    </a:solidFill>
                  </a:rPr>
                  <a:t> 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슬라이드 2 형태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2" y="383458"/>
                <a:ext cx="11005196" cy="609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472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Proposed One-sided Fuzzy Reliability Function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BEA26D-AA2A-6D40-9E0B-E15139120D69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66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슬라이드 2 형태 1"/>
              <p:cNvSpPr/>
              <p:nvPr/>
            </p:nvSpPr>
            <p:spPr>
              <a:xfrm>
                <a:off x="593402" y="383458"/>
                <a:ext cx="11005196" cy="60910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ore-KR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ore-KR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ko-Kore-KR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ore-KR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ore-KR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ko-Kore-KR" altLang="ko-Kore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ore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ore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ore-KR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ore-KR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ko-Kore-KR" altLang="ko-Kore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ore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ore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ore-KR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  <m:sup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sSup>
                                <m:s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0,         </m:t>
                              </m:r>
                              <m:sSup>
                                <m:s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ore-KR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ore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ko-Kore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ko-Kore-KR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ore-KR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ore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  <m:sup>
                                  <m:r>
                                    <a:rPr lang="en-US" altLang="ko-Kore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fuzzy satisfaction with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item of the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company (or fuzzy evaluation score)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minimum fuzzy satisfaction with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item (or fuzzy evaluation score)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maximum fuzzy satisfaction with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item (or fuzzy evaluation score)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14:m>
                  <m:oMath xmlns:m="http://schemas.openxmlformats.org/officeDocument/2006/math">
                    <m:sSup>
                      <m:sSup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ore-KR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: specific objective value for the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item of the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-</a:t>
                </a:r>
                <a:r>
                  <a:rPr lang="en-US" altLang="ko-Kore-KR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 company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endParaRPr lang="en-US" altLang="ko-Kore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슬라이드 2 형태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2" y="383458"/>
                <a:ext cx="11005196" cy="609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46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Proposed Two-sided Fuzzy Reliability Function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7CE4A0-8026-EC49-8C1D-E471D724A5C9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58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73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i="1" dirty="0"/>
              <a:t>Post-evaluation function using fuzzy scale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4981A-A0DE-2B42-90CA-DB89E5949F68}"/>
                  </a:ext>
                </a:extLst>
              </p:cNvPr>
              <p:cNvSpPr txBox="1"/>
              <p:nvPr/>
            </p:nvSpPr>
            <p:spPr>
              <a:xfrm>
                <a:off x="3278498" y="3447535"/>
                <a:ext cx="5635004" cy="1083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ore-KR" altLang="ko-Kore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ore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ore-KR" altLang="ko-Kore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ko-Kore-KR" altLang="ko-Kore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ko-Kore-KR" altLang="ko-Kore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ore-KR" altLang="ko-Kore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ore-KR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nary>
                  </m:oMath>
                </a14:m>
                <a:r>
                  <a:rPr lang="en-US" altLang="ko-Kore-KR" sz="2800" dirty="0"/>
                  <a:t> </a:t>
                </a:r>
                <a:r>
                  <a:rPr lang="en-US" altLang="ko-Kore-KR" sz="2000" dirty="0"/>
                  <a:t>where</a:t>
                </a:r>
                <a14:m>
                  <m:oMath xmlns:m="http://schemas.openxmlformats.org/officeDocument/2006/math">
                    <m:r>
                      <a:rPr lang="en-US" altLang="ko-Kore-KR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ko-Kore-KR" altLang="ko-Kore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ore-KR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ko-Kore-KR" altLang="ko-Kore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ore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r>
                      <a:rPr lang="en-US" altLang="ko-Kore-KR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ore-KR" sz="2800" dirty="0"/>
                  <a:t>.</a:t>
                </a:r>
                <a:endParaRPr lang="ko-Kore-KR" altLang="ko-Kore-KR" sz="2800" dirty="0"/>
              </a:p>
              <a:p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4981A-A0DE-2B42-90CA-DB89E594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98" y="3447535"/>
                <a:ext cx="5635004" cy="1083502"/>
              </a:xfrm>
              <a:prstGeom prst="rect">
                <a:avLst/>
              </a:prstGeom>
              <a:blipFill>
                <a:blip r:embed="rId3"/>
                <a:stretch>
                  <a:fillRect l="-677" t="-55294" b="-517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23D028-89D0-9149-B5F2-6CC78E82B1FB}"/>
                  </a:ext>
                </a:extLst>
              </p:cNvPr>
              <p:cNvSpPr txBox="1"/>
              <p:nvPr/>
            </p:nvSpPr>
            <p:spPr>
              <a:xfrm>
                <a:off x="1468928" y="2165324"/>
                <a:ext cx="9676432" cy="779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ore-KR" dirty="0"/>
                  <a:t>a </a:t>
                </a:r>
                <a:r>
                  <a:rPr lang="en-US" altLang="ko-Kore-KR" i="1" dirty="0"/>
                  <a:t>Post-</a:t>
                </a:r>
                <a:r>
                  <a:rPr lang="en-US" altLang="ko-Kore-KR" dirty="0"/>
                  <a:t>evaluation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ore-KR" dirty="0"/>
                  <a:t> using a fuzzy scale in which the result of fuzzy satisfaction evaluation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ko-Kore-KR" dirty="0"/>
              </a:p>
              <a:p>
                <a:pPr algn="ctr"/>
                <a:r>
                  <a:rPr lang="en-US" altLang="ko-Kore-KR" dirty="0"/>
                  <a:t>the importance of item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ore-KR" dirty="0"/>
                  <a:t> of the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ore-KR" dirty="0"/>
                  <a:t>-</a:t>
                </a:r>
                <a:r>
                  <a:rPr lang="en-US" altLang="ko-Kore-KR" dirty="0" err="1"/>
                  <a:t>th</a:t>
                </a:r>
                <a:r>
                  <a:rPr lang="en-US" altLang="ko-Kore-KR" dirty="0"/>
                  <a:t> company is defined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ko-Kore-KR" altLang="ko-Kore-KR" dirty="0">
                    <a:effectLst/>
                  </a:rPr>
                  <a:t> </a:t>
                </a:r>
                <a:r>
                  <a:rPr lang="en-US" altLang="ko-Kore-KR" dirty="0"/>
                  <a:t>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23D028-89D0-9149-B5F2-6CC78E82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28" y="2165324"/>
                <a:ext cx="9676432" cy="779316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3E0E9BE-41EC-734E-B628-ECB26D4B8B86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25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ko-Kore-KR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8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Definition 2 (Operation of Triangular fuzzy number using function principle)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0F430-3C1F-874D-BF7E-951F8B26E407}"/>
                  </a:ext>
                </a:extLst>
              </p:cNvPr>
              <p:cNvSpPr txBox="1"/>
              <p:nvPr/>
            </p:nvSpPr>
            <p:spPr>
              <a:xfrm>
                <a:off x="1451187" y="2317299"/>
                <a:ext cx="9183796" cy="3160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triangular fuzzy numbers: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ore-KR" sz="20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(1) Addition: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(2) Subtraction: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(3) Multiplication: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(4) 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̃"/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0F430-3C1F-874D-BF7E-951F8B26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87" y="2317299"/>
                <a:ext cx="9183796" cy="3160545"/>
              </a:xfrm>
              <a:prstGeom prst="rect">
                <a:avLst/>
              </a:prstGeom>
              <a:blipFill>
                <a:blip r:embed="rId3"/>
                <a:stretch>
                  <a:fillRect l="-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878E4DF-CBA3-5447-B7D9-E3EDC661E7FB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37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ko-Kore-KR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8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Definition 2 (Operation of Trapezoidal fuzzy number using function principle)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0F430-3C1F-874D-BF7E-951F8B26E407}"/>
                  </a:ext>
                </a:extLst>
              </p:cNvPr>
              <p:cNvSpPr txBox="1"/>
              <p:nvPr/>
            </p:nvSpPr>
            <p:spPr>
              <a:xfrm>
                <a:off x="1451187" y="2317299"/>
                <a:ext cx="9944838" cy="3160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trapezoidal fuzzy numbers: </a:t>
                </a:r>
                <a:r>
                  <a:rPr lang="ko-Kore-KR" altLang="en-US" sz="2000" dirty="0"/>
                  <a:t> </a:t>
                </a:r>
                <a:r>
                  <a:rPr lang="en-US" altLang="ko-Kore-KR" sz="20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(1) Addition: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(2) Subtraction: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(3) Multiplication: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sz="2000" dirty="0"/>
                  <a:t>(4) 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̃"/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ko-Kore-KR" altLang="ko-Kore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ko-Kore-KR" altLang="ko-Kore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ko-Kore-KR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ore-KR" altLang="ko-Kore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ore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ko-Kore-KR" sz="2000" dirty="0"/>
              </a:p>
              <a:p>
                <a:pPr>
                  <a:lnSpc>
                    <a:spcPct val="150000"/>
                  </a:lnSpc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0F430-3C1F-874D-BF7E-951F8B26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87" y="2317299"/>
                <a:ext cx="9944838" cy="3160545"/>
              </a:xfrm>
              <a:prstGeom prst="rect">
                <a:avLst/>
              </a:prstGeom>
              <a:blipFill>
                <a:blip r:embed="rId3"/>
                <a:stretch>
                  <a:fillRect l="-639" r="-8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1BC73A-65C1-D94D-937D-0F6AE97882B6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62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951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" altLang="ko-Kore-KR" b="1" dirty="0"/>
              <a:t>Definition 3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New operations for triangular fuzzy numbers using fixed spread</a:t>
            </a:r>
            <a:r>
              <a:rPr lang="en-US" altLang="ko-KR" b="1" dirty="0"/>
              <a:t>)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7CC823-39AE-DB49-A17E-79AD436C9A81}"/>
                  </a:ext>
                </a:extLst>
              </p:cNvPr>
              <p:cNvSpPr txBox="1"/>
              <p:nvPr/>
            </p:nvSpPr>
            <p:spPr>
              <a:xfrm>
                <a:off x="2468532" y="1643960"/>
                <a:ext cx="7267631" cy="4262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ko-Kore-K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ore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ore-KR" dirty="0"/>
                  <a:t> be two triangular fuzzy numbers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ore-KR" dirty="0"/>
                  <a:t>And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ore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ore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ore-KR" i="1" dirty="0"/>
              </a:p>
              <a:p>
                <a:pPr latinLnBrk="1">
                  <a:lnSpc>
                    <a:spcPct val="150000"/>
                  </a:lnSpc>
                </a:pPr>
                <a:endParaRPr lang="en-US" altLang="ko-Kore-KR" i="1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(1)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(2)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(3)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(4) </m:t>
                      </m:r>
                      <m:f>
                        <m:f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=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̃"/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den>
                          </m:f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= &lt;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den>
                          </m:f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&gt; ,   </m:t>
                          </m:r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&gt;0,</m:t>
                          </m:r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(5)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 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  (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altLang="ko-Kore-KR" dirty="0"/>
              </a:p>
              <a:p>
                <a:pPr latinLnBrk="1">
                  <a:lnSpc>
                    <a:spcPct val="150000"/>
                  </a:lnSpc>
                </a:pPr>
                <a:r>
                  <a:rPr lang="en" altLang="ko-Kore-KR" dirty="0"/>
                  <a:t>For symmetric fuzzy numbers, we define </a:t>
                </a:r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ko-Kore-KR" altLang="ko-Kore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7CC823-39AE-DB49-A17E-79AD436C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32" y="1643960"/>
                <a:ext cx="7267631" cy="4262770"/>
              </a:xfrm>
              <a:prstGeom prst="rect">
                <a:avLst/>
              </a:prstGeom>
              <a:blipFill>
                <a:blip r:embed="rId3"/>
                <a:stretch>
                  <a:fillRect l="-699" b="-11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D5DDE98-D7D5-8747-B89B-BC7DEF474F1D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41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85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" altLang="ko-Kore-KR" b="1" dirty="0"/>
              <a:t>Definition 3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New operations for trapezoidal fuzzy numbers using fixed spread</a:t>
            </a:r>
            <a:r>
              <a:rPr lang="en-US" altLang="ko-KR" b="1" dirty="0"/>
              <a:t>)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FF6F7F-F914-D74B-9348-F99F73F9D1A0}"/>
                  </a:ext>
                </a:extLst>
              </p:cNvPr>
              <p:cNvSpPr txBox="1"/>
              <p:nvPr/>
            </p:nvSpPr>
            <p:spPr>
              <a:xfrm>
                <a:off x="1936464" y="1740603"/>
                <a:ext cx="8319072" cy="431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ko-Kore-K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ore-KR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ore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ore-KR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ore-KR" dirty="0"/>
                  <a:t> be two trapezoidal fuzzy numbers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ko-KR" dirty="0"/>
                  <a:t>And </a:t>
                </a:r>
                <a:r>
                  <a:rPr lang="en-US" altLang="ko-Kore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ore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ore-KR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ore-KR" i="1" dirty="0"/>
              </a:p>
              <a:p>
                <a:pPr latinLnBrk="1">
                  <a:lnSpc>
                    <a:spcPct val="150000"/>
                  </a:lnSpc>
                </a:pPr>
                <a:endParaRPr lang="en-US" altLang="ko-Kore-KR" i="1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(1)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(2)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(3)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ore-KR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ore-KR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ore-KR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},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(4) </m:t>
                      </m:r>
                      <m:f>
                        <m:f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= </m:t>
                      </m:r>
                      <m:acc>
                        <m:accPr>
                          <m:chr m:val="̃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̃"/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den>
                          </m:f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= &lt;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&gt; ,   </m:t>
                          </m:r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&gt;0,</m:t>
                          </m:r>
                          <m:sSub>
                            <m:sSub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ko-Kore-KR" altLang="ko-Kore-KR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(5)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 = &lt;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  (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ore-KR" altLang="ko-Kore-KR" dirty="0"/>
              </a:p>
              <a:p>
                <a:pPr>
                  <a:lnSpc>
                    <a:spcPct val="150000"/>
                  </a:lnSpc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FF6F7F-F914-D74B-9348-F99F73F9D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64" y="1740603"/>
                <a:ext cx="8319072" cy="431393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E947B1-C9C2-F441-9D23-78FAC4CC9FED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7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E947B1-C9C2-F441-9D23-78FAC4CC9FED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096E9A-B927-CC4B-A32E-11EECAD52F73}"/>
                  </a:ext>
                </a:extLst>
              </p:cNvPr>
              <p:cNvSpPr/>
              <p:nvPr/>
            </p:nvSpPr>
            <p:spPr>
              <a:xfrm>
                <a:off x="1120302" y="2573669"/>
                <a:ext cx="9951396" cy="2126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ko-Kore-KR" dirty="0"/>
                  <a:t>For the case when the left or right end points are not located in the defined domain, </a:t>
                </a:r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ko-Kore-KR" dirty="0"/>
                  <a:t>they are modified as follows: </a:t>
                </a:r>
              </a:p>
              <a:p>
                <a:pPr algn="ctr" latinLnBrk="1">
                  <a:lnSpc>
                    <a:spcPct val="150000"/>
                  </a:lnSpc>
                </a:pPr>
                <a:endParaRPr lang="ko-Kore-KR" altLang="ko-Kore-KR" dirty="0"/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ko-Kore-KR" dirty="0"/>
                  <a:t>If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altLang="ko-Kore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&lt;0  </m:t>
                    </m:r>
                    <m:r>
                      <m:rPr>
                        <m:sty m:val="p"/>
                      </m:rPr>
                      <a:rPr lang="en-US" altLang="ko-Kore-KR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&gt;1</m:t>
                    </m:r>
                    <m:r>
                      <a:rPr lang="en-US" altLang="ko-Kore-K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ore-KR" dirty="0"/>
                  <a:t> then the result is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ko-Kore-KR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ore-KR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, 0</m:t>
                                </m:r>
                              </m:e>
                            </m:d>
                          </m:e>
                        </m:func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ko-Kore-KR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ore-KR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ore-KR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ko-Kore-KR" altLang="ko-Kore-KR" dirty="0"/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ko-Kore-KR" dirty="0"/>
                  <a:t>If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altLang="ko-Kore-K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ore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&lt;0  </m:t>
                    </m:r>
                    <m:r>
                      <m:rPr>
                        <m:sty m:val="p"/>
                      </m:rPr>
                      <a:rPr lang="en-US" altLang="ko-Kore-KR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ko-Kore-KR" i="1" dirty="0"/>
                  <a:t>,  </a:t>
                </a:r>
                <a:r>
                  <a:rPr lang="en-US" altLang="ko-Kore-KR" dirty="0"/>
                  <a:t>then the result is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ko-Kore-KR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ore-KR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, 0</m:t>
                                </m:r>
                              </m:e>
                            </m:d>
                          </m:e>
                        </m:func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func>
                          <m:funcPr>
                            <m:ctrlPr>
                              <a:rPr lang="ko-Kore-KR" altLang="ko-Kore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ko-Kore-KR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ore-KR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ore-KR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ko-Kore-KR" altLang="ko-Kore-KR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096E9A-B927-CC4B-A32E-11EECAD52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02" y="2573669"/>
                <a:ext cx="9951396" cy="2126159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24 형태 1">
            <a:extLst>
              <a:ext uri="{FF2B5EF4-FFF2-40B4-BE49-F238E27FC236}">
                <a16:creationId xmlns:a16="http://schemas.microsoft.com/office/drawing/2014/main" id="{9354584B-A0DB-1040-8455-4454D17A9FE4}"/>
              </a:ext>
            </a:extLst>
          </p:cNvPr>
          <p:cNvSpPr txBox="1"/>
          <p:nvPr/>
        </p:nvSpPr>
        <p:spPr>
          <a:xfrm>
            <a:off x="1672709" y="951270"/>
            <a:ext cx="85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" altLang="ko-Kore-KR" b="1" dirty="0"/>
              <a:t>Remark</a:t>
            </a:r>
            <a:r>
              <a:rPr lang="ko-KR" altLang="en-US" b="1" dirty="0"/>
              <a:t> </a:t>
            </a:r>
            <a:r>
              <a:rPr lang="en-US" altLang="ko-KR" b="1" dirty="0"/>
              <a:t>(Modification of fuzzy operations)</a:t>
            </a:r>
            <a:endParaRPr lang="en-US" altLang="ko-Kore-KR" b="1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9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3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206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슬라이드 3 형태 2"/>
          <p:cNvGrpSpPr/>
          <p:nvPr/>
        </p:nvGrpSpPr>
        <p:grpSpPr>
          <a:xfrm rot="10511611">
            <a:off x="1710135" y="2519140"/>
            <a:ext cx="2994892" cy="1819719"/>
            <a:chOff x="904088" y="940808"/>
            <a:chExt cx="3853012" cy="2275484"/>
          </a:xfrm>
          <a:solidFill>
            <a:srgbClr val="001132"/>
          </a:solidFill>
          <a:effectLst>
            <a:outerShdw blurRad="50800" dist="38100" dir="8100000" algn="tr" rotWithShape="0">
              <a:prstClr val="black">
                <a:alpha val="53000"/>
              </a:prstClr>
            </a:outerShdw>
          </a:effectLst>
        </p:grpSpPr>
        <p:sp>
          <p:nvSpPr>
            <p:cNvPr id="9" name="슬라이드 3 형태 2 그룹 1"/>
            <p:cNvSpPr/>
            <p:nvPr/>
          </p:nvSpPr>
          <p:spPr>
            <a:xfrm rot="20491545">
              <a:off x="904088" y="2288392"/>
              <a:ext cx="3673079" cy="927900"/>
            </a:xfrm>
            <a:prstGeom prst="parallelogram">
              <a:avLst>
                <a:gd name="adj" fmla="val 393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슬라이드 3 형태 2 그룹 2"/>
            <p:cNvSpPr/>
            <p:nvPr/>
          </p:nvSpPr>
          <p:spPr>
            <a:xfrm rot="1773400" flipH="1">
              <a:off x="916388" y="940808"/>
              <a:ext cx="3840712" cy="927900"/>
            </a:xfrm>
            <a:prstGeom prst="parallelogram">
              <a:avLst>
                <a:gd name="adj" fmla="val 46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슬라이드 3 형태 3"/>
          <p:cNvSpPr/>
          <p:nvPr/>
        </p:nvSpPr>
        <p:spPr>
          <a:xfrm>
            <a:off x="7174516" y="2577401"/>
            <a:ext cx="1969484" cy="1578078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슬라이드 3 형태 4"/>
          <p:cNvSpPr txBox="1"/>
          <p:nvPr/>
        </p:nvSpPr>
        <p:spPr>
          <a:xfrm>
            <a:off x="4552748" y="1912773"/>
            <a:ext cx="430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슬라이드 3 형태 5"/>
          <p:cNvSpPr txBox="1"/>
          <p:nvPr/>
        </p:nvSpPr>
        <p:spPr>
          <a:xfrm>
            <a:off x="7293510" y="2497976"/>
            <a:ext cx="31315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슬라이드 3 형태 6"/>
          <p:cNvSpPr txBox="1"/>
          <p:nvPr/>
        </p:nvSpPr>
        <p:spPr>
          <a:xfrm>
            <a:off x="4552748" y="4360024"/>
            <a:ext cx="882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ore-KR" sz="2400" b="1" dirty="0"/>
              <a:t>Data Analysis using Fuzzy Post-Evaluation Model</a:t>
            </a:r>
            <a:endParaRPr lang="ko-Kore-KR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25111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슬라이드 2 형태 2"/>
          <p:cNvGrpSpPr/>
          <p:nvPr/>
        </p:nvGrpSpPr>
        <p:grpSpPr>
          <a:xfrm>
            <a:off x="781665" y="1489587"/>
            <a:ext cx="3642464" cy="1819719"/>
            <a:chOff x="930694" y="1787974"/>
            <a:chExt cx="4686132" cy="2385827"/>
          </a:xfrm>
          <a:solidFill>
            <a:srgbClr val="001132"/>
          </a:solidFill>
          <a:effectLst>
            <a:outerShdw blurRad="50800" dist="38100" dir="8100000" algn="tr" rotWithShape="0">
              <a:prstClr val="black">
                <a:alpha val="80000"/>
              </a:prstClr>
            </a:outerShdw>
          </a:effectLst>
        </p:grpSpPr>
        <p:grpSp>
          <p:nvGrpSpPr>
            <p:cNvPr id="22" name="组合 21"/>
            <p:cNvGrpSpPr/>
            <p:nvPr/>
          </p:nvGrpSpPr>
          <p:grpSpPr>
            <a:xfrm rot="21386868">
              <a:off x="930694" y="1787974"/>
              <a:ext cx="3853012" cy="2385827"/>
              <a:chOff x="904088" y="940808"/>
              <a:chExt cx="3853012" cy="2275484"/>
            </a:xfrm>
            <a:grpFill/>
          </p:grpSpPr>
          <p:sp>
            <p:nvSpPr>
              <p:cNvPr id="25" name="슬라이드 2 형태 2 그룹 1"/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슬라이드 2 형태 2 그룹 2"/>
              <p:cNvSpPr/>
              <p:nvPr/>
            </p:nvSpPr>
            <p:spPr>
              <a:xfrm rot="1773400" flipH="1">
                <a:off x="916388" y="940808"/>
                <a:ext cx="3840712" cy="927900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슬라이드 2 형태 2 그룹 3"/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슬라이드 2 형태 2 그룹 4"/>
            <p:cNvSpPr txBox="1"/>
            <p:nvPr/>
          </p:nvSpPr>
          <p:spPr>
            <a:xfrm rot="1553957">
              <a:off x="1192310" y="2228695"/>
              <a:ext cx="4424516" cy="64633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3" name="슬라이드 2 형태 6"/>
          <p:cNvSpPr/>
          <p:nvPr/>
        </p:nvSpPr>
        <p:spPr>
          <a:xfrm>
            <a:off x="5469378" y="693009"/>
            <a:ext cx="725018" cy="693626"/>
          </a:xfrm>
          <a:prstGeom prst="roundRect">
            <a:avLst/>
          </a:prstGeom>
          <a:solidFill>
            <a:srgbClr val="00113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슬라이드 2 형태 7"/>
          <p:cNvSpPr/>
          <p:nvPr/>
        </p:nvSpPr>
        <p:spPr>
          <a:xfrm>
            <a:off x="5469378" y="1801574"/>
            <a:ext cx="725018" cy="693626"/>
          </a:xfrm>
          <a:prstGeom prst="roundRect">
            <a:avLst/>
          </a:prstGeom>
          <a:solidFill>
            <a:srgbClr val="00113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슬라이드 2 형태 8"/>
          <p:cNvSpPr/>
          <p:nvPr/>
        </p:nvSpPr>
        <p:spPr>
          <a:xfrm>
            <a:off x="5474190" y="2906644"/>
            <a:ext cx="725018" cy="693626"/>
          </a:xfrm>
          <a:prstGeom prst="roundRect">
            <a:avLst/>
          </a:prstGeom>
          <a:solidFill>
            <a:srgbClr val="00113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슬라이드 2 형태 9"/>
          <p:cNvSpPr/>
          <p:nvPr/>
        </p:nvSpPr>
        <p:spPr>
          <a:xfrm>
            <a:off x="5464462" y="4057795"/>
            <a:ext cx="725018" cy="693626"/>
          </a:xfrm>
          <a:prstGeom prst="roundRect">
            <a:avLst/>
          </a:prstGeom>
          <a:solidFill>
            <a:srgbClr val="00113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슬라이드 2 형태 10"/>
          <p:cNvSpPr txBox="1"/>
          <p:nvPr/>
        </p:nvSpPr>
        <p:spPr>
          <a:xfrm>
            <a:off x="5543296" y="797833"/>
            <a:ext cx="726024" cy="5232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슬라이드 2 형태 11"/>
          <p:cNvSpPr txBox="1"/>
          <p:nvPr/>
        </p:nvSpPr>
        <p:spPr>
          <a:xfrm>
            <a:off x="5538380" y="1878489"/>
            <a:ext cx="726024" cy="5232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슬라이드 2 형태 12"/>
          <p:cNvSpPr txBox="1"/>
          <p:nvPr/>
        </p:nvSpPr>
        <p:spPr>
          <a:xfrm>
            <a:off x="5548108" y="2997398"/>
            <a:ext cx="726024" cy="5232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슬라이드 2 형태 13"/>
          <p:cNvSpPr txBox="1"/>
          <p:nvPr/>
        </p:nvSpPr>
        <p:spPr>
          <a:xfrm>
            <a:off x="5548108" y="4142998"/>
            <a:ext cx="726024" cy="5232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슬라이드 2 형태 15"/>
          <p:cNvSpPr txBox="1"/>
          <p:nvPr/>
        </p:nvSpPr>
        <p:spPr>
          <a:xfrm>
            <a:off x="6420875" y="914737"/>
            <a:ext cx="43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ore-KR" b="1" dirty="0"/>
              <a:t>Introduction</a:t>
            </a:r>
            <a:endParaRPr lang="ko-Kore-KR" altLang="ko-Kore-KR" dirty="0"/>
          </a:p>
        </p:txBody>
      </p:sp>
      <p:sp>
        <p:nvSpPr>
          <p:cNvPr id="30" name="슬라이드 2 형태 16"/>
          <p:cNvSpPr txBox="1"/>
          <p:nvPr/>
        </p:nvSpPr>
        <p:spPr>
          <a:xfrm>
            <a:off x="6420875" y="1946023"/>
            <a:ext cx="43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ore-KR" b="1" dirty="0"/>
              <a:t>Fuzzy numbers</a:t>
            </a:r>
            <a:endParaRPr lang="ko-Kore-KR" altLang="ko-Kore-KR" dirty="0"/>
          </a:p>
        </p:txBody>
      </p:sp>
      <p:sp>
        <p:nvSpPr>
          <p:cNvPr id="32" name="슬라이드 2 형태 17"/>
          <p:cNvSpPr txBox="1"/>
          <p:nvPr/>
        </p:nvSpPr>
        <p:spPr>
          <a:xfrm>
            <a:off x="6420875" y="3131498"/>
            <a:ext cx="43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ore-KR" b="1" dirty="0"/>
              <a:t>Post-evaluation function for fuzzy data</a:t>
            </a:r>
            <a:endParaRPr lang="ko-Kore-KR" altLang="ko-Kore-KR" dirty="0"/>
          </a:p>
        </p:txBody>
      </p:sp>
      <p:sp>
        <p:nvSpPr>
          <p:cNvPr id="33" name="슬라이드 2 형태 18"/>
          <p:cNvSpPr txBox="1"/>
          <p:nvPr/>
        </p:nvSpPr>
        <p:spPr>
          <a:xfrm>
            <a:off x="6420875" y="4114879"/>
            <a:ext cx="477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ore-KR" b="1" dirty="0"/>
              <a:t>Data Analysis using Fuzzy </a:t>
            </a:r>
            <a:r>
              <a:rPr lang="en-US" altLang="ko-Kore-KR" b="1"/>
              <a:t>Post-Evaluation Model</a:t>
            </a:r>
            <a:endParaRPr lang="ko-Kore-KR" altLang="ko-Kore-KR" dirty="0"/>
          </a:p>
        </p:txBody>
      </p:sp>
      <p:sp>
        <p:nvSpPr>
          <p:cNvPr id="27" name="슬라이드 2 형태 9">
            <a:extLst>
              <a:ext uri="{FF2B5EF4-FFF2-40B4-BE49-F238E27FC236}">
                <a16:creationId xmlns:a16="http://schemas.microsoft.com/office/drawing/2014/main" id="{43D158D6-F013-874E-A2BF-52BC3D66E2E9}"/>
              </a:ext>
            </a:extLst>
          </p:cNvPr>
          <p:cNvSpPr/>
          <p:nvPr/>
        </p:nvSpPr>
        <p:spPr>
          <a:xfrm>
            <a:off x="5464462" y="5186646"/>
            <a:ext cx="725018" cy="693626"/>
          </a:xfrm>
          <a:prstGeom prst="roundRect">
            <a:avLst/>
          </a:prstGeom>
          <a:solidFill>
            <a:srgbClr val="00113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슬라이드 2 형태 13">
            <a:extLst>
              <a:ext uri="{FF2B5EF4-FFF2-40B4-BE49-F238E27FC236}">
                <a16:creationId xmlns:a16="http://schemas.microsoft.com/office/drawing/2014/main" id="{7EE10D7F-CD50-3446-9192-FBB34CC537F4}"/>
              </a:ext>
            </a:extLst>
          </p:cNvPr>
          <p:cNvSpPr txBox="1"/>
          <p:nvPr/>
        </p:nvSpPr>
        <p:spPr>
          <a:xfrm>
            <a:off x="5538380" y="5271849"/>
            <a:ext cx="726024" cy="5232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10241-4B82-E543-A883-1A6298153C67}"/>
              </a:ext>
            </a:extLst>
          </p:cNvPr>
          <p:cNvSpPr txBox="1"/>
          <p:nvPr/>
        </p:nvSpPr>
        <p:spPr>
          <a:xfrm>
            <a:off x="6423348" y="54332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b="1" dirty="0"/>
              <a:t>Conclusion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2E9286-7B78-3B4A-8545-7FF12BC64C73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슬라이드 2 형태 14">
            <a:extLst>
              <a:ext uri="{FF2B5EF4-FFF2-40B4-BE49-F238E27FC236}">
                <a16:creationId xmlns:a16="http://schemas.microsoft.com/office/drawing/2014/main" id="{8B67AC22-A813-7B4A-BC8C-ED99DD74D9E2}"/>
              </a:ext>
            </a:extLst>
          </p:cNvPr>
          <p:cNvCxnSpPr/>
          <p:nvPr/>
        </p:nvCxnSpPr>
        <p:spPr>
          <a:xfrm>
            <a:off x="5840305" y="383458"/>
            <a:ext cx="13962" cy="6091084"/>
          </a:xfrm>
          <a:prstGeom prst="line">
            <a:avLst/>
          </a:prstGeom>
          <a:ln>
            <a:solidFill>
              <a:srgbClr val="00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0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1"/>
            <a:endParaRPr lang="en-US" altLang="ko-Kore-KR" dirty="0">
              <a:solidFill>
                <a:schemeClr val="tx1"/>
              </a:solidFill>
            </a:endParaRPr>
          </a:p>
          <a:p>
            <a:pPr algn="r" latinLnBrk="1"/>
            <a:endParaRPr lang="en-US" altLang="ko-Kore-KR" dirty="0">
              <a:solidFill>
                <a:schemeClr val="tx1"/>
              </a:solidFill>
            </a:endParaRPr>
          </a:p>
          <a:p>
            <a:pPr algn="r" latinLnBrk="1"/>
            <a:endParaRPr lang="en-US" altLang="ko-Kore-KR" dirty="0">
              <a:solidFill>
                <a:schemeClr val="tx1"/>
              </a:solidFill>
            </a:endParaRPr>
          </a:p>
          <a:p>
            <a:pPr algn="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93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Fuzzy Post-Evaluation Model for PPS of South Korea using one-sided fuzzy reliability function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60AB5A-D49E-694B-9E81-C2D234C78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84890"/>
              </p:ext>
            </p:extLst>
          </p:nvPr>
        </p:nvGraphicFramePr>
        <p:xfrm>
          <a:off x="952559" y="1834587"/>
          <a:ext cx="6447796" cy="142222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074154">
                  <a:extLst>
                    <a:ext uri="{9D8B030D-6E8A-4147-A177-3AD203B41FA5}">
                      <a16:colId xmlns:a16="http://schemas.microsoft.com/office/drawing/2014/main" val="778575815"/>
                    </a:ext>
                  </a:extLst>
                </a:gridCol>
                <a:gridCol w="1074154">
                  <a:extLst>
                    <a:ext uri="{9D8B030D-6E8A-4147-A177-3AD203B41FA5}">
                      <a16:colId xmlns:a16="http://schemas.microsoft.com/office/drawing/2014/main" val="4161938949"/>
                    </a:ext>
                  </a:extLst>
                </a:gridCol>
                <a:gridCol w="1074872">
                  <a:extLst>
                    <a:ext uri="{9D8B030D-6E8A-4147-A177-3AD203B41FA5}">
                      <a16:colId xmlns:a16="http://schemas.microsoft.com/office/drawing/2014/main" val="1714149563"/>
                    </a:ext>
                  </a:extLst>
                </a:gridCol>
                <a:gridCol w="1074872">
                  <a:extLst>
                    <a:ext uri="{9D8B030D-6E8A-4147-A177-3AD203B41FA5}">
                      <a16:colId xmlns:a16="http://schemas.microsoft.com/office/drawing/2014/main" val="2969337917"/>
                    </a:ext>
                  </a:extLst>
                </a:gridCol>
                <a:gridCol w="1074872">
                  <a:extLst>
                    <a:ext uri="{9D8B030D-6E8A-4147-A177-3AD203B41FA5}">
                      <a16:colId xmlns:a16="http://schemas.microsoft.com/office/drawing/2014/main" val="3222809553"/>
                    </a:ext>
                  </a:extLst>
                </a:gridCol>
                <a:gridCol w="1074872">
                  <a:extLst>
                    <a:ext uri="{9D8B030D-6E8A-4147-A177-3AD203B41FA5}">
                      <a16:colId xmlns:a16="http://schemas.microsoft.com/office/drawing/2014/main" val="2933970755"/>
                    </a:ext>
                  </a:extLst>
                </a:gridCol>
              </a:tblGrid>
              <a:tr h="27978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 dirty="0">
                          <a:effectLst/>
                        </a:rPr>
                        <a:t>2017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 dirty="0">
                          <a:effectLst/>
                        </a:rPr>
                        <a:t>2018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2019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2020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2021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918133"/>
                  </a:ext>
                </a:extLst>
              </a:tr>
              <a:tr h="57122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Total amount</a:t>
                      </a:r>
                      <a:endParaRPr lang="ko-Kore-KR" sz="1000" kern="100">
                        <a:effectLst/>
                      </a:endParaRPr>
                    </a:p>
                    <a:p>
                      <a:pPr algn="r" latinLnBrk="1"/>
                      <a:r>
                        <a:rPr lang="en-US" sz="700" kern="0">
                          <a:effectLst/>
                        </a:rPr>
                        <a:t>(Billions of KRW)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11,408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 dirty="0">
                          <a:effectLst/>
                        </a:rPr>
                        <a:t>11,755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13,473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20,408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23,082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922463"/>
                  </a:ext>
                </a:extLst>
              </a:tr>
              <a:tr h="57122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# of contracts</a:t>
                      </a:r>
                      <a:endParaRPr lang="ko-Kore-KR" sz="1000" kern="100">
                        <a:effectLst/>
                      </a:endParaRPr>
                    </a:p>
                    <a:p>
                      <a:pPr algn="r" latinLnBrk="1"/>
                      <a:r>
                        <a:rPr lang="en-US" sz="700" kern="0">
                          <a:effectLst/>
                        </a:rPr>
                        <a:t>(Thousands)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1,825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1,895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 dirty="0">
                          <a:effectLst/>
                        </a:rPr>
                        <a:t>2,236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>
                          <a:effectLst/>
                        </a:rPr>
                        <a:t>2,805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 dirty="0">
                          <a:effectLst/>
                        </a:rPr>
                        <a:t>3,010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906403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1911710E-E08C-C84A-8490-FF825AE0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59" y="3463047"/>
            <a:ext cx="4841151" cy="2528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B0DCF5-B677-294C-9FB0-86F1EDE0736E}"/>
              </a:ext>
            </a:extLst>
          </p:cNvPr>
          <p:cNvSpPr txBox="1"/>
          <p:nvPr/>
        </p:nvSpPr>
        <p:spPr>
          <a:xfrm>
            <a:off x="5048655" y="5622394"/>
            <a:ext cx="619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/>
            <a:r>
              <a:rPr lang="en-US" altLang="ko-Kore-KR" dirty="0"/>
              <a:t>The number of contracts increased from 1.8 million to 3 million.</a:t>
            </a:r>
            <a:r>
              <a:rPr lang="ko-Kore-KR" altLang="ko-Kore-KR" dirty="0"/>
              <a:t> </a:t>
            </a:r>
            <a:endParaRPr lang="en-US" alt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B07DA-6B2F-784D-BDEC-7A11BB31769E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0207C-CA9A-7544-B16B-FB1A4FECE778}"/>
              </a:ext>
            </a:extLst>
          </p:cNvPr>
          <p:cNvSpPr txBox="1"/>
          <p:nvPr/>
        </p:nvSpPr>
        <p:spPr>
          <a:xfrm>
            <a:off x="2224129" y="5920994"/>
            <a:ext cx="2380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100" dirty="0"/>
              <a:t>Figure </a:t>
            </a:r>
            <a:r>
              <a:rPr lang="en-US" altLang="ko-KR" sz="1100" dirty="0"/>
              <a:t>2</a:t>
            </a:r>
            <a:r>
              <a:rPr lang="en-US" altLang="ko-Kore-KR" sz="1100" dirty="0"/>
              <a:t>. Status of MAS in South Korea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9FD8B-F6F9-C040-96B6-F977702D5F5F}"/>
              </a:ext>
            </a:extLst>
          </p:cNvPr>
          <p:cNvSpPr txBox="1"/>
          <p:nvPr/>
        </p:nvSpPr>
        <p:spPr>
          <a:xfrm>
            <a:off x="2921242" y="1547437"/>
            <a:ext cx="2522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Table </a:t>
            </a:r>
            <a:r>
              <a:rPr lang="en-US" altLang="ko-KR" sz="1200" dirty="0"/>
              <a:t>1</a:t>
            </a:r>
            <a:r>
              <a:rPr lang="en-US" altLang="ko-Kore-KR" sz="1200" dirty="0"/>
              <a:t>. Status of MAS in South Korea</a:t>
            </a:r>
            <a:endParaRPr lang="ko-Kore-KR" altLang="ko-Kore-KR" sz="1200" dirty="0"/>
          </a:p>
          <a:p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74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86BC1E-EB3C-2C41-87D9-9651CC978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57078"/>
              </p:ext>
            </p:extLst>
          </p:nvPr>
        </p:nvGraphicFramePr>
        <p:xfrm>
          <a:off x="715799" y="3429000"/>
          <a:ext cx="10760398" cy="145304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011124">
                  <a:extLst>
                    <a:ext uri="{9D8B030D-6E8A-4147-A177-3AD203B41FA5}">
                      <a16:colId xmlns:a16="http://schemas.microsoft.com/office/drawing/2014/main" val="4251840961"/>
                    </a:ext>
                  </a:extLst>
                </a:gridCol>
                <a:gridCol w="1176084">
                  <a:extLst>
                    <a:ext uri="{9D8B030D-6E8A-4147-A177-3AD203B41FA5}">
                      <a16:colId xmlns:a16="http://schemas.microsoft.com/office/drawing/2014/main" val="1875912816"/>
                    </a:ext>
                  </a:extLst>
                </a:gridCol>
                <a:gridCol w="1009937">
                  <a:extLst>
                    <a:ext uri="{9D8B030D-6E8A-4147-A177-3AD203B41FA5}">
                      <a16:colId xmlns:a16="http://schemas.microsoft.com/office/drawing/2014/main" val="3117163942"/>
                    </a:ext>
                  </a:extLst>
                </a:gridCol>
                <a:gridCol w="837856">
                  <a:extLst>
                    <a:ext uri="{9D8B030D-6E8A-4147-A177-3AD203B41FA5}">
                      <a16:colId xmlns:a16="http://schemas.microsoft.com/office/drawing/2014/main" val="2195225704"/>
                    </a:ext>
                  </a:extLst>
                </a:gridCol>
                <a:gridCol w="842603">
                  <a:extLst>
                    <a:ext uri="{9D8B030D-6E8A-4147-A177-3AD203B41FA5}">
                      <a16:colId xmlns:a16="http://schemas.microsoft.com/office/drawing/2014/main" val="188609113"/>
                    </a:ext>
                  </a:extLst>
                </a:gridCol>
                <a:gridCol w="671709">
                  <a:extLst>
                    <a:ext uri="{9D8B030D-6E8A-4147-A177-3AD203B41FA5}">
                      <a16:colId xmlns:a16="http://schemas.microsoft.com/office/drawing/2014/main" val="4167924587"/>
                    </a:ext>
                  </a:extLst>
                </a:gridCol>
                <a:gridCol w="839043">
                  <a:extLst>
                    <a:ext uri="{9D8B030D-6E8A-4147-A177-3AD203B41FA5}">
                      <a16:colId xmlns:a16="http://schemas.microsoft.com/office/drawing/2014/main" val="2555256869"/>
                    </a:ext>
                  </a:extLst>
                </a:gridCol>
                <a:gridCol w="671709">
                  <a:extLst>
                    <a:ext uri="{9D8B030D-6E8A-4147-A177-3AD203B41FA5}">
                      <a16:colId xmlns:a16="http://schemas.microsoft.com/office/drawing/2014/main" val="3934613300"/>
                    </a:ext>
                  </a:extLst>
                </a:gridCol>
                <a:gridCol w="839043">
                  <a:extLst>
                    <a:ext uri="{9D8B030D-6E8A-4147-A177-3AD203B41FA5}">
                      <a16:colId xmlns:a16="http://schemas.microsoft.com/office/drawing/2014/main" val="4225103372"/>
                    </a:ext>
                  </a:extLst>
                </a:gridCol>
                <a:gridCol w="1176084">
                  <a:extLst>
                    <a:ext uri="{9D8B030D-6E8A-4147-A177-3AD203B41FA5}">
                      <a16:colId xmlns:a16="http://schemas.microsoft.com/office/drawing/2014/main" val="3540679293"/>
                    </a:ext>
                  </a:extLst>
                </a:gridCol>
                <a:gridCol w="839043">
                  <a:extLst>
                    <a:ext uri="{9D8B030D-6E8A-4147-A177-3AD203B41FA5}">
                      <a16:colId xmlns:a16="http://schemas.microsoft.com/office/drawing/2014/main" val="3010775329"/>
                    </a:ext>
                  </a:extLst>
                </a:gridCol>
                <a:gridCol w="846163">
                  <a:extLst>
                    <a:ext uri="{9D8B030D-6E8A-4147-A177-3AD203B41FA5}">
                      <a16:colId xmlns:a16="http://schemas.microsoft.com/office/drawing/2014/main" val="2969433380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Company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Name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Delivery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Observation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Delivery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Delay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Defect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Care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Quality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Sat.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 dirty="0">
                          <a:effectLst/>
                        </a:rPr>
                        <a:t>Price</a:t>
                      </a:r>
                      <a:br>
                        <a:rPr lang="en-US" sz="600" kern="0" dirty="0">
                          <a:effectLst/>
                        </a:rPr>
                      </a:br>
                      <a:r>
                        <a:rPr lang="en-US" sz="600" kern="0" dirty="0">
                          <a:effectLst/>
                        </a:rPr>
                        <a:t>Sat.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Service Sat.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Post-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Sat.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Supply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Ratio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Defect Care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Period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Fraud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Penalty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600" kern="0">
                          <a:effectLst/>
                        </a:rPr>
                        <a:t>Trade</a:t>
                      </a:r>
                      <a:br>
                        <a:rPr lang="en-US" sz="600" kern="0">
                          <a:effectLst/>
                        </a:rPr>
                      </a:br>
                      <a:r>
                        <a:rPr lang="en-US" sz="600" kern="0">
                          <a:effectLst/>
                        </a:rPr>
                        <a:t>Penalty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71568205"/>
                  </a:ext>
                </a:extLst>
              </a:tr>
              <a:tr h="23860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A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75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4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76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9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45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11798162"/>
                  </a:ext>
                </a:extLst>
              </a:tr>
              <a:tr h="23860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B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90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4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6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90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6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32694073"/>
                  </a:ext>
                </a:extLst>
              </a:tr>
              <a:tr h="23860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C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20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8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8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43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120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130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885287174"/>
                  </a:ext>
                </a:extLst>
              </a:tr>
              <a:tr h="23860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D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82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7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2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2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4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4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87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6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142497550"/>
                  </a:ext>
                </a:extLst>
              </a:tr>
              <a:tr h="23860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E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45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17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7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7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3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2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2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50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12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>
                          <a:effectLst/>
                        </a:rPr>
                        <a:t>90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800" kern="0" dirty="0">
                          <a:effectLst/>
                        </a:rPr>
                        <a:t>80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3927069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7178AC-C20F-6D41-9C76-8158A98C71A1}"/>
              </a:ext>
            </a:extLst>
          </p:cNvPr>
          <p:cNvSpPr txBox="1"/>
          <p:nvPr/>
        </p:nvSpPr>
        <p:spPr>
          <a:xfrm>
            <a:off x="2178003" y="1755282"/>
            <a:ext cx="783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ore-KR" dirty="0"/>
              <a:t>To evaluate the performance of the proposed model, we generated 5 sample data 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3FC48-9A69-424B-AEE9-CC3012680B81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092DC-235D-564B-8CFE-A2BA33164A47}"/>
              </a:ext>
            </a:extLst>
          </p:cNvPr>
          <p:cNvSpPr txBox="1"/>
          <p:nvPr/>
        </p:nvSpPr>
        <p:spPr>
          <a:xfrm>
            <a:off x="4947257" y="3060931"/>
            <a:ext cx="22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400" dirty="0"/>
              <a:t>Table 3. Sample data</a:t>
            </a:r>
            <a:r>
              <a:rPr lang="ko-KR" altLang="en-US" sz="1400" dirty="0"/>
              <a:t> </a:t>
            </a:r>
            <a:r>
              <a:rPr lang="en-US" altLang="ko-KR" sz="1400" dirty="0"/>
              <a:t>for MAS</a:t>
            </a:r>
            <a:endParaRPr lang="ko-Kore-KR" altLang="ko-Kore-KR" sz="1400" dirty="0"/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211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6861B-2E50-D145-AE15-608BC26A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16" y="1746191"/>
            <a:ext cx="7233967" cy="2119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5FC20-4498-B245-BA67-B0D21BCC76B9}"/>
              </a:ext>
            </a:extLst>
          </p:cNvPr>
          <p:cNvSpPr txBox="1"/>
          <p:nvPr/>
        </p:nvSpPr>
        <p:spPr>
          <a:xfrm>
            <a:off x="2313222" y="4471283"/>
            <a:ext cx="8058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ore-KR" dirty="0"/>
              <a:t>We used 7 point Likert scale for Qualitative categories </a:t>
            </a:r>
          </a:p>
          <a:p>
            <a:pPr algn="ctr" latinLnBrk="1"/>
            <a:r>
              <a:rPr lang="en-US" altLang="ko-Kore-KR" dirty="0"/>
              <a:t>like ‘Quality satisfaction’, ‘Price satisfaction’, ‘Service satisfaction’, ‘Post-satisfaction’, </a:t>
            </a:r>
          </a:p>
          <a:p>
            <a:pPr algn="ctr" latinLnBrk="1"/>
            <a:r>
              <a:rPr lang="en-US" altLang="ko-Kore-KR" dirty="0"/>
              <a:t>and they are surveyed as percentages of satisfaction</a:t>
            </a:r>
            <a:r>
              <a:rPr lang="ko-Kore-KR" altLang="ko-Kore-KR" dirty="0"/>
              <a:t> </a:t>
            </a:r>
            <a:endParaRPr lang="en-US" altLang="ko-Kore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71B1F-9DA5-F64F-A758-482D041AE306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0B090-5FB0-9046-839F-9CEA28B42BE1}"/>
              </a:ext>
            </a:extLst>
          </p:cNvPr>
          <p:cNvSpPr txBox="1"/>
          <p:nvPr/>
        </p:nvSpPr>
        <p:spPr>
          <a:xfrm>
            <a:off x="4330932" y="3933937"/>
            <a:ext cx="3530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100" dirty="0"/>
              <a:t>Figure </a:t>
            </a:r>
            <a:r>
              <a:rPr lang="en-US" altLang="ko-KR" sz="1100" dirty="0"/>
              <a:t>3</a:t>
            </a:r>
            <a:r>
              <a:rPr lang="en-US" altLang="ko-Kore-KR" sz="1100" dirty="0"/>
              <a:t>. Satisfaction score using trapezoidal fuzzy number</a:t>
            </a:r>
            <a:endParaRPr lang="ko-Kore-KR" altLang="ko-Kore-KR" sz="1100" dirty="0"/>
          </a:p>
          <a:p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227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758FDE-2C63-E44E-A1D9-72880BC29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76336"/>
              </p:ext>
            </p:extLst>
          </p:nvPr>
        </p:nvGraphicFramePr>
        <p:xfrm>
          <a:off x="3848827" y="3643852"/>
          <a:ext cx="4723019" cy="18910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39499">
                  <a:extLst>
                    <a:ext uri="{9D8B030D-6E8A-4147-A177-3AD203B41FA5}">
                      <a16:colId xmlns:a16="http://schemas.microsoft.com/office/drawing/2014/main" val="2217921712"/>
                    </a:ext>
                  </a:extLst>
                </a:gridCol>
                <a:gridCol w="3083520">
                  <a:extLst>
                    <a:ext uri="{9D8B030D-6E8A-4147-A177-3AD203B41FA5}">
                      <a16:colId xmlns:a16="http://schemas.microsoft.com/office/drawing/2014/main" val="3204051692"/>
                    </a:ext>
                  </a:extLst>
                </a:gridCol>
              </a:tblGrid>
              <a:tr h="24790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 dirty="0">
                          <a:effectLst/>
                        </a:rPr>
                        <a:t>Company Name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Fuzzy Score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800988553"/>
                  </a:ext>
                </a:extLst>
              </a:tr>
              <a:tr h="328619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A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(0.596, 0.659, 0.696, 0.759)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333122364"/>
                  </a:ext>
                </a:extLst>
              </a:tr>
              <a:tr h="328619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B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(0.831, 0.893, 0.931, 0.993)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526589267"/>
                  </a:ext>
                </a:extLst>
              </a:tr>
              <a:tr h="328619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C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(0.234, 0.297, 0.334, 0.397)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81309159"/>
                  </a:ext>
                </a:extLst>
              </a:tr>
              <a:tr h="328619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D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>
                          <a:effectLst/>
                        </a:rPr>
                        <a:t>(0.726, 0.789, 0.826, 0.889)</a:t>
                      </a:r>
                      <a:endParaRPr lang="ko-Kore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29190857"/>
                  </a:ext>
                </a:extLst>
              </a:tr>
              <a:tr h="328619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 dirty="0">
                          <a:effectLst/>
                        </a:rPr>
                        <a:t>E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900" kern="0" dirty="0">
                          <a:effectLst/>
                        </a:rPr>
                        <a:t>(0.378, 0.441, 0.478, 0.541)</a:t>
                      </a:r>
                      <a:endParaRPr lang="ko-Kore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157917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0E57A76-43D9-FC45-9B43-FA8CAC8A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72" y="956243"/>
            <a:ext cx="7393917" cy="2176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ABBA9-573C-B045-B887-58A2484F26E8}"/>
              </a:ext>
            </a:extLst>
          </p:cNvPr>
          <p:cNvSpPr txBox="1"/>
          <p:nvPr/>
        </p:nvSpPr>
        <p:spPr>
          <a:xfrm>
            <a:off x="3080250" y="5534853"/>
            <a:ext cx="626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ore-KR" dirty="0"/>
              <a:t>Also each quantitative category is considered as an interval</a:t>
            </a:r>
          </a:p>
          <a:p>
            <a:pPr algn="ctr" latinLnBrk="1"/>
            <a:r>
              <a:rPr lang="en-US" altLang="ko-Kore-KR" dirty="0"/>
              <a:t>instead of one number for interval operation with fuzzy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6B107-FC71-D04F-9595-A164C15A9334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F1D54-FE72-2E40-8EFE-8A8665E0995B}"/>
              </a:ext>
            </a:extLst>
          </p:cNvPr>
          <p:cNvSpPr txBox="1"/>
          <p:nvPr/>
        </p:nvSpPr>
        <p:spPr>
          <a:xfrm>
            <a:off x="4699771" y="3354664"/>
            <a:ext cx="2792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100" dirty="0"/>
              <a:t>Table 4. Post-evaluation score of 5 companies</a:t>
            </a:r>
            <a:endParaRPr lang="ko-Kore-KR" altLang="ko-Kore-KR" sz="1100" dirty="0"/>
          </a:p>
          <a:p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F702E-8BCE-B14B-B721-0C205C38F816}"/>
              </a:ext>
            </a:extLst>
          </p:cNvPr>
          <p:cNvSpPr txBox="1"/>
          <p:nvPr/>
        </p:nvSpPr>
        <p:spPr>
          <a:xfrm>
            <a:off x="4302605" y="2970165"/>
            <a:ext cx="3815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100" dirty="0"/>
              <a:t>Figure </a:t>
            </a:r>
            <a:r>
              <a:rPr lang="en-US" altLang="ko-KR" sz="1100" dirty="0"/>
              <a:t>4</a:t>
            </a:r>
            <a:r>
              <a:rPr lang="en-US" altLang="ko-Kore-KR" sz="1100" dirty="0"/>
              <a:t>. Post-evaluation score using trapezoidal fuzzy numbers</a:t>
            </a:r>
            <a:endParaRPr lang="ko-Kore-KR" altLang="ko-Kore-KR" sz="1100" dirty="0"/>
          </a:p>
          <a:p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6794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BD00D2DD-2EB3-B54B-BA2E-D212B8CFFCDC}"/>
              </a:ext>
            </a:extLst>
          </p:cNvPr>
          <p:cNvSpPr txBox="1"/>
          <p:nvPr/>
        </p:nvSpPr>
        <p:spPr>
          <a:xfrm>
            <a:off x="1672709" y="951270"/>
            <a:ext cx="93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Fuzzy Post-Evaluation Model for using two-sided fuzzy reliability function</a:t>
            </a:r>
            <a:endParaRPr lang="ko-Kore-KR" altLang="ko-Kore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9E29A716-5F8D-2749-8355-F91EE76AF135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3BFC2F26-3AF2-1849-BCFD-5454C43EE269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39F5F4FE-42D4-1B49-9D31-3FBB4982B16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C3AC57F9-3A2B-8040-9174-9E7EF1E5809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A2AB1601-EBF3-EC46-BEF2-4DADF770937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ED7A1E-8A67-894E-9601-63B38B3B9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24489"/>
              </p:ext>
            </p:extLst>
          </p:nvPr>
        </p:nvGraphicFramePr>
        <p:xfrm>
          <a:off x="1276466" y="2362327"/>
          <a:ext cx="9875523" cy="20929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7359">
                  <a:extLst>
                    <a:ext uri="{9D8B030D-6E8A-4147-A177-3AD203B41FA5}">
                      <a16:colId xmlns:a16="http://schemas.microsoft.com/office/drawing/2014/main" val="2927800750"/>
                    </a:ext>
                  </a:extLst>
                </a:gridCol>
                <a:gridCol w="909946">
                  <a:extLst>
                    <a:ext uri="{9D8B030D-6E8A-4147-A177-3AD203B41FA5}">
                      <a16:colId xmlns:a16="http://schemas.microsoft.com/office/drawing/2014/main" val="544554407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660748798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3138214363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1039359039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587368925"/>
                    </a:ext>
                  </a:extLst>
                </a:gridCol>
                <a:gridCol w="909946">
                  <a:extLst>
                    <a:ext uri="{9D8B030D-6E8A-4147-A177-3AD203B41FA5}">
                      <a16:colId xmlns:a16="http://schemas.microsoft.com/office/drawing/2014/main" val="224322727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3967543483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3309367472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3030723906"/>
                    </a:ext>
                  </a:extLst>
                </a:gridCol>
                <a:gridCol w="911034">
                  <a:extLst>
                    <a:ext uri="{9D8B030D-6E8A-4147-A177-3AD203B41FA5}">
                      <a16:colId xmlns:a16="http://schemas.microsoft.com/office/drawing/2014/main" val="4220779948"/>
                    </a:ext>
                  </a:extLst>
                </a:gridCol>
              </a:tblGrid>
              <a:tr h="3627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0" dirty="0">
                          <a:effectLst/>
                        </a:rPr>
                        <a:t>Store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2415" indent="-262255" algn="ctr" latinLnBrk="1"/>
                      <a:r>
                        <a:rPr lang="en-US" sz="1000" kern="100" dirty="0">
                          <a:effectLst/>
                        </a:rPr>
                        <a:t>Arrival Time1</a:t>
                      </a:r>
                      <a:endParaRPr lang="ko-Kore-KR" sz="1400" b="1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Score1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2255" indent="-262255" algn="ctr" latinLnBrk="1"/>
                      <a:r>
                        <a:rPr lang="en-US" sz="1000" kern="100" dirty="0">
                          <a:effectLst/>
                        </a:rPr>
                        <a:t>Arrival Time 2</a:t>
                      </a:r>
                      <a:endParaRPr lang="ko-Kore-KR" sz="1400" b="1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Score 2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1145" indent="-262255" algn="ctr" latinLnBrk="1"/>
                      <a:r>
                        <a:rPr lang="en-US" sz="1000" kern="100" dirty="0">
                          <a:effectLst/>
                        </a:rPr>
                        <a:t>ArrivalTime3</a:t>
                      </a:r>
                      <a:endParaRPr lang="ko-Kore-KR" sz="1400" b="1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Score 3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2255" indent="-262255" algn="ctr" latinLnBrk="1"/>
                      <a:r>
                        <a:rPr lang="en-US" sz="1000" kern="100" dirty="0">
                          <a:effectLst/>
                        </a:rPr>
                        <a:t>Arrival Time 4</a:t>
                      </a:r>
                      <a:endParaRPr lang="ko-Kore-KR" sz="1400" b="1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Score 4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2255" indent="-262255" algn="ctr" latinLnBrk="1"/>
                      <a:r>
                        <a:rPr lang="en-US" sz="1000" kern="100" dirty="0">
                          <a:effectLst/>
                        </a:rPr>
                        <a:t>Arrival Time 5</a:t>
                      </a:r>
                      <a:endParaRPr lang="ko-Kore-KR" sz="1400" b="1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Score 5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044387"/>
                  </a:ext>
                </a:extLst>
              </a:tr>
              <a:tr h="35009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A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11:50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11:42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12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12:24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54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12:11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41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11:45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620385"/>
                  </a:ext>
                </a:extLst>
              </a:tr>
              <a:tr h="35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B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12:01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31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12:03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33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11:54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24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12:08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38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11:57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27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738814"/>
                  </a:ext>
                </a:extLst>
              </a:tr>
              <a:tr h="342507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C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12:24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54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12:30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60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11:31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11:33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12:29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59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018326"/>
                  </a:ext>
                </a:extLst>
              </a:tr>
              <a:tr h="347564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D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11:47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17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11:52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22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12:01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31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11:58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28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12:11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41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639469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E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12:14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44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11:39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11:30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12:28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58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11:54</a:t>
                      </a:r>
                      <a:endParaRPr lang="ko-Kore-KR" sz="14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24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8002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DE2113-D21B-9446-AC91-6589CB41445F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12300-D747-2C44-94CD-0F677C0C4528}"/>
              </a:ext>
            </a:extLst>
          </p:cNvPr>
          <p:cNvSpPr txBox="1"/>
          <p:nvPr/>
        </p:nvSpPr>
        <p:spPr>
          <a:xfrm>
            <a:off x="1402526" y="4818583"/>
            <a:ext cx="986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ore-KR" dirty="0"/>
              <a:t>Let's consider the delivery system. If a customer instructs them to deliver some items at a certain time, </a:t>
            </a:r>
          </a:p>
          <a:p>
            <a:pPr algn="ctr"/>
            <a:r>
              <a:rPr lang="en" altLang="ko-Kore-KR" dirty="0"/>
              <a:t>the customer will be less satisfied if they ship earlier or later than that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4D875-2500-3842-9B28-F72FADED9C48}"/>
              </a:ext>
            </a:extLst>
          </p:cNvPr>
          <p:cNvSpPr txBox="1"/>
          <p:nvPr/>
        </p:nvSpPr>
        <p:spPr>
          <a:xfrm>
            <a:off x="4814239" y="1982056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100" dirty="0"/>
              <a:t>Table 5. Sample Data for Delivery Service </a:t>
            </a:r>
            <a:endParaRPr lang="ko-Kore-KR" altLang="ko-Kore-KR" sz="1100" dirty="0"/>
          </a:p>
          <a:p>
            <a:endParaRPr kumimoji="1" lang="ko-Kore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EBBE5-45BB-404A-810D-3CCF37F36A5E}"/>
              </a:ext>
            </a:extLst>
          </p:cNvPr>
          <p:cNvSpPr txBox="1"/>
          <p:nvPr/>
        </p:nvSpPr>
        <p:spPr>
          <a:xfrm>
            <a:off x="3464959" y="5533029"/>
            <a:ext cx="526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To compare </a:t>
            </a:r>
            <a:r>
              <a:rPr kumimoji="1" lang="en-US" altLang="ko-Kore-KR" dirty="0"/>
              <a:t>the results using two different operations </a:t>
            </a:r>
            <a:endParaRPr kumimoji="1" lang="en" altLang="ko-Kore-KR" dirty="0"/>
          </a:p>
          <a:p>
            <a:pPr algn="ctr"/>
            <a:r>
              <a:rPr kumimoji="1" lang="en" altLang="ko-Kore-KR" dirty="0"/>
              <a:t>we generated five sample data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866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1"/>
            <a:endParaRPr lang="en-US" altLang="ko-Kore-KR" dirty="0">
              <a:solidFill>
                <a:schemeClr val="tx1"/>
              </a:solidFill>
            </a:endParaRPr>
          </a:p>
          <a:p>
            <a:pPr algn="r" latinLnBrk="1"/>
            <a:endParaRPr lang="en-US" altLang="ko-Kore-KR" dirty="0">
              <a:solidFill>
                <a:schemeClr val="tx1"/>
              </a:solidFill>
            </a:endParaRPr>
          </a:p>
          <a:p>
            <a:pPr algn="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6D03F-715E-D14A-A2BE-91FD35DB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80" y="2753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943893-E6B3-2149-8319-054DADFA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340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ko-Kore-KR" altLang="ko-Kore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107B-869C-A64E-9DDA-9CC6F0277FD0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AE03B-7AA8-6B42-892B-6E043C5ADBDD}"/>
              </a:ext>
            </a:extLst>
          </p:cNvPr>
          <p:cNvSpPr txBox="1"/>
          <p:nvPr/>
        </p:nvSpPr>
        <p:spPr>
          <a:xfrm>
            <a:off x="4159133" y="4510271"/>
            <a:ext cx="3728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100" dirty="0"/>
              <a:t>Figure </a:t>
            </a:r>
            <a:r>
              <a:rPr lang="en-US" altLang="ko-KR" sz="1100" dirty="0"/>
              <a:t>5</a:t>
            </a:r>
            <a:r>
              <a:rPr lang="en-US" altLang="ko-Kore-KR" sz="1100" dirty="0"/>
              <a:t>. Post-Evaluation score using triangular fuzzy numbers</a:t>
            </a:r>
            <a:endParaRPr lang="ko-Kore-KR" altLang="ko-Kore-KR" sz="1100" dirty="0"/>
          </a:p>
          <a:p>
            <a:endParaRPr kumimoji="1" lang="ko-Kore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380EB7-06AE-884D-BB8C-6C178412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2081488"/>
            <a:ext cx="8356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6D03F-715E-D14A-A2BE-91FD35DB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80" y="2753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943893-E6B3-2149-8319-054DADFA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340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ko-Kore-KR" altLang="ko-Kore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01514-CDC9-9849-99C8-4F48DF162CA3}"/>
              </a:ext>
            </a:extLst>
          </p:cNvPr>
          <p:cNvSpPr txBox="1"/>
          <p:nvPr/>
        </p:nvSpPr>
        <p:spPr>
          <a:xfrm>
            <a:off x="4021054" y="4517389"/>
            <a:ext cx="7511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dirty="0"/>
              <a:t>the delivery service of each store is not always the same </a:t>
            </a:r>
          </a:p>
          <a:p>
            <a:pPr algn="ctr"/>
            <a:r>
              <a:rPr kumimoji="1" lang="en" altLang="ko-Kore-KR" dirty="0"/>
              <a:t>some differences can occur from situation to situation</a:t>
            </a:r>
          </a:p>
          <a:p>
            <a:pPr algn="ctr"/>
            <a:r>
              <a:rPr kumimoji="1" lang="en" altLang="ko-Kore-KR" dirty="0"/>
              <a:t>the fuzzy post-evaluation score shows the attributes of the given data better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C615D-B063-2E44-A89D-2D80C1C0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169" y="1435763"/>
            <a:ext cx="7209661" cy="2095542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F5E7F7-1E36-3944-AE3C-A4515B0A0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29010"/>
              </p:ext>
            </p:extLst>
          </p:nvPr>
        </p:nvGraphicFramePr>
        <p:xfrm>
          <a:off x="593402" y="4198479"/>
          <a:ext cx="2885900" cy="22626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42321">
                  <a:extLst>
                    <a:ext uri="{9D8B030D-6E8A-4147-A177-3AD203B41FA5}">
                      <a16:colId xmlns:a16="http://schemas.microsoft.com/office/drawing/2014/main" val="1901363221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1075648707"/>
                    </a:ext>
                  </a:extLst>
                </a:gridCol>
              </a:tblGrid>
              <a:tr h="52308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</a:rPr>
                        <a:t>Store</a:t>
                      </a:r>
                      <a:endParaRPr lang="ko-Kore-KR" sz="1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</a:rPr>
                        <a:t>Fuzzy post-evaluation</a:t>
                      </a:r>
                      <a:r>
                        <a:rPr lang="ko-Kore-KR" altLang="en-US" sz="1800" kern="100" dirty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score</a:t>
                      </a:r>
                      <a:endParaRPr lang="ko-Kore-KR" sz="1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86623"/>
                  </a:ext>
                </a:extLst>
              </a:tr>
              <a:tr h="35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</a:rPr>
                        <a:t>A</a:t>
                      </a:r>
                      <a:endParaRPr lang="ko-Kore-KR" sz="1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kern="100" dirty="0">
                          <a:effectLst/>
                        </a:rPr>
                        <a:t>[0.3, 0.55, 0.8]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178158"/>
                  </a:ext>
                </a:extLst>
              </a:tr>
              <a:tr h="337043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</a:rPr>
                        <a:t>B</a:t>
                      </a:r>
                      <a:endParaRPr lang="ko-Kore-KR" sz="1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kern="100" dirty="0">
                          <a:effectLst/>
                        </a:rPr>
                        <a:t>[0.65, 0.9, 1.0]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956273"/>
                  </a:ext>
                </a:extLst>
              </a:tr>
              <a:tr h="35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</a:rPr>
                        <a:t>C</a:t>
                      </a:r>
                      <a:endParaRPr lang="ko-Kore-KR" sz="1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kern="100" dirty="0">
                          <a:effectLst/>
                        </a:rPr>
                        <a:t>[0.0, 0.05, 0.3]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31161"/>
                  </a:ext>
                </a:extLst>
              </a:tr>
              <a:tr h="337043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</a:rPr>
                        <a:t>D</a:t>
                      </a:r>
                      <a:endParaRPr lang="ko-Kore-KR" sz="1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kern="100" dirty="0">
                          <a:effectLst/>
                        </a:rPr>
                        <a:t>[0.55, 0.8, 1.0]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600822"/>
                  </a:ext>
                </a:extLst>
              </a:tr>
              <a:tr h="35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100" dirty="0">
                          <a:effectLst/>
                        </a:rPr>
                        <a:t>E</a:t>
                      </a:r>
                      <a:endParaRPr lang="ko-Kore-KR" sz="1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kern="100" dirty="0">
                          <a:effectLst/>
                        </a:rPr>
                        <a:t>[0.15, 0.3, 0.55]</a:t>
                      </a:r>
                      <a:endParaRPr lang="ko-Kore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7183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F4E79F-B882-D04F-BC4D-A07564DCE82A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슬라이드 24 형태 1">
            <a:extLst>
              <a:ext uri="{FF2B5EF4-FFF2-40B4-BE49-F238E27FC236}">
                <a16:creationId xmlns:a16="http://schemas.microsoft.com/office/drawing/2014/main" id="{F145772D-95D9-854D-8D1C-01B6A84CD1AB}"/>
              </a:ext>
            </a:extLst>
          </p:cNvPr>
          <p:cNvSpPr txBox="1"/>
          <p:nvPr/>
        </p:nvSpPr>
        <p:spPr>
          <a:xfrm>
            <a:off x="1672709" y="951270"/>
            <a:ext cx="93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/>
              <a:t>Results using fuzzy operations with function principle</a:t>
            </a:r>
          </a:p>
        </p:txBody>
      </p:sp>
      <p:grpSp>
        <p:nvGrpSpPr>
          <p:cNvPr id="11" name="슬라이드 24 형태 15">
            <a:extLst>
              <a:ext uri="{FF2B5EF4-FFF2-40B4-BE49-F238E27FC236}">
                <a16:creationId xmlns:a16="http://schemas.microsoft.com/office/drawing/2014/main" id="{220B0DC2-8120-6D40-A956-58C4EA7E0A30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13" name="组合 53">
              <a:extLst>
                <a:ext uri="{FF2B5EF4-FFF2-40B4-BE49-F238E27FC236}">
                  <a16:creationId xmlns:a16="http://schemas.microsoft.com/office/drawing/2014/main" id="{4E8054A5-CA89-ED41-BC41-70DFDE102642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15" name="슬라이드 24 형태 15 그룹 1">
                <a:extLst>
                  <a:ext uri="{FF2B5EF4-FFF2-40B4-BE49-F238E27FC236}">
                    <a16:creationId xmlns:a16="http://schemas.microsoft.com/office/drawing/2014/main" id="{91151051-CA12-C849-9016-E0E233D6CF7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슬라이드 24 형태 15 그룹 2">
                <a:extLst>
                  <a:ext uri="{FF2B5EF4-FFF2-40B4-BE49-F238E27FC236}">
                    <a16:creationId xmlns:a16="http://schemas.microsoft.com/office/drawing/2014/main" id="{A81F31B1-C7D5-4D44-BF7A-D117E585196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슬라이드 24 형태 15 그룹 3">
              <a:extLst>
                <a:ext uri="{FF2B5EF4-FFF2-40B4-BE49-F238E27FC236}">
                  <a16:creationId xmlns:a16="http://schemas.microsoft.com/office/drawing/2014/main" id="{7DA1451F-09EA-8842-8402-CF9B345C7262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01F44F-DDA0-AD47-A839-C4FDF503043F}"/>
              </a:ext>
            </a:extLst>
          </p:cNvPr>
          <p:cNvSpPr txBox="1"/>
          <p:nvPr/>
        </p:nvSpPr>
        <p:spPr>
          <a:xfrm>
            <a:off x="593402" y="3929174"/>
            <a:ext cx="52934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000" dirty="0"/>
              <a:t>Table 6. Fuzzy post-evaluation scores of the delivery service data calculated by function principle</a:t>
            </a:r>
            <a:endParaRPr lang="ko-Kore-KR" altLang="ko-Kore-KR" sz="1000" dirty="0"/>
          </a:p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7A18C-03CE-7D49-81BE-E0E819F9B579}"/>
              </a:ext>
            </a:extLst>
          </p:cNvPr>
          <p:cNvSpPr txBox="1"/>
          <p:nvPr/>
        </p:nvSpPr>
        <p:spPr>
          <a:xfrm>
            <a:off x="3627686" y="3404680"/>
            <a:ext cx="57470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100" dirty="0"/>
              <a:t>Figure </a:t>
            </a:r>
            <a:r>
              <a:rPr lang="en-US" altLang="ko-KR" sz="1100" dirty="0"/>
              <a:t>6</a:t>
            </a:r>
            <a:r>
              <a:rPr lang="en-US" altLang="ko-Kore-KR" sz="1100" dirty="0"/>
              <a:t>. Fuzzy post-evaluation scores of the delivery service data calculated by function principle</a:t>
            </a:r>
            <a:endParaRPr lang="ko-Kore-KR" altLang="ko-Kore-KR" sz="1100" dirty="0"/>
          </a:p>
          <a:p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89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6D03F-715E-D14A-A2BE-91FD35DB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80" y="2753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943893-E6B3-2149-8319-054DADFA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340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ko-Kore-KR" altLang="ko-Kore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80E043-3312-7341-91B5-B3FF55DA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30417"/>
              </p:ext>
            </p:extLst>
          </p:nvPr>
        </p:nvGraphicFramePr>
        <p:xfrm>
          <a:off x="593402" y="4167799"/>
          <a:ext cx="2885900" cy="230674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69938">
                  <a:extLst>
                    <a:ext uri="{9D8B030D-6E8A-4147-A177-3AD203B41FA5}">
                      <a16:colId xmlns:a16="http://schemas.microsoft.com/office/drawing/2014/main" val="578832620"/>
                    </a:ext>
                  </a:extLst>
                </a:gridCol>
                <a:gridCol w="2315962">
                  <a:extLst>
                    <a:ext uri="{9D8B030D-6E8A-4147-A177-3AD203B41FA5}">
                      <a16:colId xmlns:a16="http://schemas.microsoft.com/office/drawing/2014/main" val="334668495"/>
                    </a:ext>
                  </a:extLst>
                </a:gridCol>
              </a:tblGrid>
              <a:tr h="302408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0">
                          <a:effectLst/>
                        </a:rPr>
                        <a:t>Store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0" dirty="0">
                          <a:effectLst/>
                        </a:rPr>
                        <a:t>Fuzzy post-evaluation score</a:t>
                      </a:r>
                      <a:endParaRPr lang="ko-Kore-KR" sz="12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30244755"/>
                  </a:ext>
                </a:extLst>
              </a:tr>
              <a:tr h="400867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0">
                          <a:effectLst/>
                        </a:rPr>
                        <a:t>A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100" dirty="0">
                          <a:effectLst/>
                        </a:rPr>
                        <a:t>(0.355, 0.48, 0.605)</a:t>
                      </a:r>
                      <a:endParaRPr lang="ko-Kore-KR" sz="12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2061407578"/>
                  </a:ext>
                </a:extLst>
              </a:tr>
              <a:tr h="400867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0">
                          <a:effectLst/>
                        </a:rPr>
                        <a:t>B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100">
                          <a:effectLst/>
                        </a:rPr>
                        <a:t>(0.735, 0.86, 0.985)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2210873201"/>
                  </a:ext>
                </a:extLst>
              </a:tr>
              <a:tr h="400867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100">
                          <a:effectLst/>
                        </a:rPr>
                        <a:t>(0.0, 0.073, 0.198)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745454495"/>
                  </a:ext>
                </a:extLst>
              </a:tr>
              <a:tr h="400867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0">
                          <a:effectLst/>
                        </a:rPr>
                        <a:t>D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100">
                          <a:effectLst/>
                        </a:rPr>
                        <a:t>(0.642, 0.767, 0.892)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2099114739"/>
                  </a:ext>
                </a:extLst>
              </a:tr>
              <a:tr h="400867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0">
                          <a:effectLst/>
                        </a:rPr>
                        <a:t>E</a:t>
                      </a:r>
                      <a:endParaRPr lang="ko-Kore-KR" sz="12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100" kern="100" dirty="0">
                          <a:effectLst/>
                        </a:rPr>
                        <a:t>(0.215, 0.340, 0.465)</a:t>
                      </a:r>
                      <a:endParaRPr lang="ko-Kore-KR" sz="12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1333616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5307829-5979-B04A-8951-15FFEBD2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46" y="1327451"/>
            <a:ext cx="7920460" cy="2284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61DFB-DADD-C44E-A3C2-344B718BC4E4}"/>
              </a:ext>
            </a:extLst>
          </p:cNvPr>
          <p:cNvSpPr txBox="1"/>
          <p:nvPr/>
        </p:nvSpPr>
        <p:spPr>
          <a:xfrm>
            <a:off x="3834640" y="4760823"/>
            <a:ext cx="795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dirty="0"/>
              <a:t>fixed spread symmetric triangular fuzzy numbers</a:t>
            </a:r>
          </a:p>
          <a:p>
            <a:pPr algn="ctr"/>
            <a:r>
              <a:rPr lang="en" altLang="ko-Kore-KR" dirty="0"/>
              <a:t>The results using fuzzy operations with fixed spread </a:t>
            </a:r>
          </a:p>
          <a:p>
            <a:pPr algn="ctr"/>
            <a:r>
              <a:rPr lang="en-US" altLang="ko-Kore-KR" dirty="0"/>
              <a:t>reflect the </a:t>
            </a:r>
            <a:r>
              <a:rPr lang="en" altLang="ko-Kore-KR" dirty="0"/>
              <a:t>characteristics of variables better </a:t>
            </a:r>
            <a:r>
              <a:rPr lang="en-US" altLang="ko-Kore-KR" dirty="0"/>
              <a:t>than those of function principle</a:t>
            </a:r>
            <a:endParaRPr kumimoji="1" lang="ko-Kore-KR" altLang="en-US" dirty="0"/>
          </a:p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FC0CB-0A41-EA48-A7A3-4A0337F2B719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슬라이드 24 형태 1">
            <a:extLst>
              <a:ext uri="{FF2B5EF4-FFF2-40B4-BE49-F238E27FC236}">
                <a16:creationId xmlns:a16="http://schemas.microsoft.com/office/drawing/2014/main" id="{9233A24A-6605-6B46-B7CC-2EA98CFDAB41}"/>
              </a:ext>
            </a:extLst>
          </p:cNvPr>
          <p:cNvSpPr txBox="1"/>
          <p:nvPr/>
        </p:nvSpPr>
        <p:spPr>
          <a:xfrm>
            <a:off x="1672709" y="951270"/>
            <a:ext cx="93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/>
              <a:t>Results using fuzzy operations with fixed spread</a:t>
            </a:r>
          </a:p>
        </p:txBody>
      </p:sp>
      <p:grpSp>
        <p:nvGrpSpPr>
          <p:cNvPr id="13" name="슬라이드 24 형태 15">
            <a:extLst>
              <a:ext uri="{FF2B5EF4-FFF2-40B4-BE49-F238E27FC236}">
                <a16:creationId xmlns:a16="http://schemas.microsoft.com/office/drawing/2014/main" id="{CC92B58F-D32F-194B-B591-DBA5ACE07F57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14" name="组合 53">
              <a:extLst>
                <a:ext uri="{FF2B5EF4-FFF2-40B4-BE49-F238E27FC236}">
                  <a16:creationId xmlns:a16="http://schemas.microsoft.com/office/drawing/2014/main" id="{DFA7B39F-B81A-8C48-B9F2-F0F62DDBCA1C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17" name="슬라이드 24 형태 15 그룹 1">
                <a:extLst>
                  <a:ext uri="{FF2B5EF4-FFF2-40B4-BE49-F238E27FC236}">
                    <a16:creationId xmlns:a16="http://schemas.microsoft.com/office/drawing/2014/main" id="{9C39255A-FF96-114F-B18B-BF6B242F2C85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슬라이드 24 형태 15 그룹 2">
                <a:extLst>
                  <a:ext uri="{FF2B5EF4-FFF2-40B4-BE49-F238E27FC236}">
                    <a16:creationId xmlns:a16="http://schemas.microsoft.com/office/drawing/2014/main" id="{83E850A9-BFBE-8949-95CC-B282991405E1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" name="슬라이드 24 형태 15 그룹 3">
              <a:extLst>
                <a:ext uri="{FF2B5EF4-FFF2-40B4-BE49-F238E27FC236}">
                  <a16:creationId xmlns:a16="http://schemas.microsoft.com/office/drawing/2014/main" id="{7FA3B18F-1585-B345-B429-219F9A88124B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BB7849-9947-724C-B243-DB9AD2A8C213}"/>
              </a:ext>
            </a:extLst>
          </p:cNvPr>
          <p:cNvSpPr txBox="1"/>
          <p:nvPr/>
        </p:nvSpPr>
        <p:spPr>
          <a:xfrm>
            <a:off x="553949" y="3884691"/>
            <a:ext cx="51379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050" dirty="0"/>
              <a:t>Table 7. Fuzzy post-evaluation scores of the delivery service data calculated by fixed spread</a:t>
            </a:r>
            <a:endParaRPr lang="ko-Kore-KR" altLang="ko-Kore-KR" sz="1050" dirty="0"/>
          </a:p>
          <a:p>
            <a:endParaRPr kumimoji="1" lang="ko-Kore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3917F-AB1C-9842-A6E3-C3E384061719}"/>
              </a:ext>
            </a:extLst>
          </p:cNvPr>
          <p:cNvSpPr txBox="1"/>
          <p:nvPr/>
        </p:nvSpPr>
        <p:spPr>
          <a:xfrm>
            <a:off x="4098167" y="3507936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900" dirty="0"/>
              <a:t>Figure 9. Fuzzy post-evaluation scores of the delivery service data calculated by fixed spread</a:t>
            </a:r>
            <a:endParaRPr lang="ko-Kore-KR" altLang="ko-Kore-KR" sz="900" dirty="0"/>
          </a:p>
          <a:p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442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3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206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슬라이드 3 형태 2"/>
          <p:cNvGrpSpPr/>
          <p:nvPr/>
        </p:nvGrpSpPr>
        <p:grpSpPr>
          <a:xfrm rot="10511611">
            <a:off x="1710135" y="2519140"/>
            <a:ext cx="2994892" cy="1819719"/>
            <a:chOff x="904088" y="940808"/>
            <a:chExt cx="3853012" cy="2275484"/>
          </a:xfrm>
          <a:solidFill>
            <a:srgbClr val="001132"/>
          </a:solidFill>
          <a:effectLst>
            <a:outerShdw blurRad="50800" dist="38100" dir="8100000" algn="tr" rotWithShape="0">
              <a:prstClr val="black">
                <a:alpha val="53000"/>
              </a:prstClr>
            </a:outerShdw>
          </a:effectLst>
        </p:grpSpPr>
        <p:sp>
          <p:nvSpPr>
            <p:cNvPr id="9" name="슬라이드 3 형태 2 그룹 1"/>
            <p:cNvSpPr/>
            <p:nvPr/>
          </p:nvSpPr>
          <p:spPr>
            <a:xfrm rot="20491545">
              <a:off x="904088" y="2288392"/>
              <a:ext cx="3673079" cy="927900"/>
            </a:xfrm>
            <a:prstGeom prst="parallelogram">
              <a:avLst>
                <a:gd name="adj" fmla="val 393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슬라이드 3 형태 2 그룹 2"/>
            <p:cNvSpPr/>
            <p:nvPr/>
          </p:nvSpPr>
          <p:spPr>
            <a:xfrm rot="1773400" flipH="1">
              <a:off x="916388" y="940808"/>
              <a:ext cx="3840712" cy="927900"/>
            </a:xfrm>
            <a:prstGeom prst="parallelogram">
              <a:avLst>
                <a:gd name="adj" fmla="val 46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슬라이드 3 형태 3"/>
          <p:cNvSpPr/>
          <p:nvPr/>
        </p:nvSpPr>
        <p:spPr>
          <a:xfrm>
            <a:off x="7174516" y="2577401"/>
            <a:ext cx="1969484" cy="1578078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슬라이드 3 형태 4"/>
          <p:cNvSpPr txBox="1"/>
          <p:nvPr/>
        </p:nvSpPr>
        <p:spPr>
          <a:xfrm>
            <a:off x="4552748" y="1912773"/>
            <a:ext cx="430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슬라이드 3 형태 5"/>
          <p:cNvSpPr txBox="1"/>
          <p:nvPr/>
        </p:nvSpPr>
        <p:spPr>
          <a:xfrm>
            <a:off x="7293510" y="2497976"/>
            <a:ext cx="31315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sz="1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슬라이드 3 형태 6"/>
          <p:cNvSpPr txBox="1"/>
          <p:nvPr/>
        </p:nvSpPr>
        <p:spPr>
          <a:xfrm>
            <a:off x="4553121" y="4048280"/>
            <a:ext cx="749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ore-KR" sz="3600" b="1" dirty="0"/>
              <a:t>Conclusions</a:t>
            </a:r>
            <a:endParaRPr lang="ko-Kore-KR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34022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6D03F-715E-D14A-A2BE-91FD35DB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80" y="2753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943893-E6B3-2149-8319-054DADFA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340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ko-Kore-KR" altLang="ko-Kore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EA0F3-989A-2A42-A40F-1777214FEF3A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슬라이드 24 형태 1">
            <a:extLst>
              <a:ext uri="{FF2B5EF4-FFF2-40B4-BE49-F238E27FC236}">
                <a16:creationId xmlns:a16="http://schemas.microsoft.com/office/drawing/2014/main" id="{2D45DDFA-B060-EC4E-BD6A-3B18A02A78C1}"/>
              </a:ext>
            </a:extLst>
          </p:cNvPr>
          <p:cNvSpPr txBox="1"/>
          <p:nvPr/>
        </p:nvSpPr>
        <p:spPr>
          <a:xfrm>
            <a:off x="1672709" y="951270"/>
            <a:ext cx="44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Conclusion</a:t>
            </a:r>
            <a:endParaRPr lang="ko-Kore-KR" altLang="ko-Kore-KR" dirty="0"/>
          </a:p>
        </p:txBody>
      </p:sp>
      <p:grpSp>
        <p:nvGrpSpPr>
          <p:cNvPr id="8" name="슬라이드 24 형태 15">
            <a:extLst>
              <a:ext uri="{FF2B5EF4-FFF2-40B4-BE49-F238E27FC236}">
                <a16:creationId xmlns:a16="http://schemas.microsoft.com/office/drawing/2014/main" id="{19323F74-61A3-5949-B52B-9F39A7C334C0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10" name="组合 53">
              <a:extLst>
                <a:ext uri="{FF2B5EF4-FFF2-40B4-BE49-F238E27FC236}">
                  <a16:creationId xmlns:a16="http://schemas.microsoft.com/office/drawing/2014/main" id="{40E859D1-DC2D-4243-AD63-0B01F68638F1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13" name="슬라이드 24 형태 15 그룹 1">
                <a:extLst>
                  <a:ext uri="{FF2B5EF4-FFF2-40B4-BE49-F238E27FC236}">
                    <a16:creationId xmlns:a16="http://schemas.microsoft.com/office/drawing/2014/main" id="{A25D1587-4F9A-D045-A770-C56527853F4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슬라이드 24 형태 15 그룹 2">
                <a:extLst>
                  <a:ext uri="{FF2B5EF4-FFF2-40B4-BE49-F238E27FC236}">
                    <a16:creationId xmlns:a16="http://schemas.microsoft.com/office/drawing/2014/main" id="{B9174A68-2571-0644-B8EE-D79DDB165F04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" name="슬라이드 24 형태 15 그룹 3">
              <a:extLst>
                <a:ext uri="{FF2B5EF4-FFF2-40B4-BE49-F238E27FC236}">
                  <a16:creationId xmlns:a16="http://schemas.microsoft.com/office/drawing/2014/main" id="{A868DDD1-BE65-9148-8CD4-19D639F0518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슬라이드 24 형태 15">
            <a:extLst>
              <a:ext uri="{FF2B5EF4-FFF2-40B4-BE49-F238E27FC236}">
                <a16:creationId xmlns:a16="http://schemas.microsoft.com/office/drawing/2014/main" id="{5BE65669-AE6D-5049-8342-612FCAE12CE2}"/>
              </a:ext>
            </a:extLst>
          </p:cNvPr>
          <p:cNvGrpSpPr/>
          <p:nvPr/>
        </p:nvGrpSpPr>
        <p:grpSpPr>
          <a:xfrm>
            <a:off x="1889390" y="2277501"/>
            <a:ext cx="424612" cy="261419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17" name="组合 53">
              <a:extLst>
                <a:ext uri="{FF2B5EF4-FFF2-40B4-BE49-F238E27FC236}">
                  <a16:creationId xmlns:a16="http://schemas.microsoft.com/office/drawing/2014/main" id="{30E6392F-D711-F44A-B42E-80848F970138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19" name="슬라이드 24 형태 15 그룹 1">
                <a:extLst>
                  <a:ext uri="{FF2B5EF4-FFF2-40B4-BE49-F238E27FC236}">
                    <a16:creationId xmlns:a16="http://schemas.microsoft.com/office/drawing/2014/main" id="{04809ED3-5132-4846-9146-0AFFF6FBB518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슬라이드 24 형태 15 그룹 2">
                <a:extLst>
                  <a:ext uri="{FF2B5EF4-FFF2-40B4-BE49-F238E27FC236}">
                    <a16:creationId xmlns:a16="http://schemas.microsoft.com/office/drawing/2014/main" id="{CE92612A-D91F-9648-BBD5-426EF617726F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슬라이드 24 형태 15 그룹 3">
              <a:extLst>
                <a:ext uri="{FF2B5EF4-FFF2-40B4-BE49-F238E27FC236}">
                  <a16:creationId xmlns:a16="http://schemas.microsoft.com/office/drawing/2014/main" id="{58FBFAB7-F7B2-1647-A335-BC0C9643FD2E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" name="슬라이드 24 형태 15">
            <a:extLst>
              <a:ext uri="{FF2B5EF4-FFF2-40B4-BE49-F238E27FC236}">
                <a16:creationId xmlns:a16="http://schemas.microsoft.com/office/drawing/2014/main" id="{B3278D0A-9281-094B-B7F7-C36B5A7901E8}"/>
              </a:ext>
            </a:extLst>
          </p:cNvPr>
          <p:cNvGrpSpPr/>
          <p:nvPr/>
        </p:nvGrpSpPr>
        <p:grpSpPr>
          <a:xfrm>
            <a:off x="1887078" y="3597353"/>
            <a:ext cx="424612" cy="261419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22" name="组合 53">
              <a:extLst>
                <a:ext uri="{FF2B5EF4-FFF2-40B4-BE49-F238E27FC236}">
                  <a16:creationId xmlns:a16="http://schemas.microsoft.com/office/drawing/2014/main" id="{5474E4B9-DF62-004C-9773-1124E8485488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24" name="슬라이드 24 형태 15 그룹 1">
                <a:extLst>
                  <a:ext uri="{FF2B5EF4-FFF2-40B4-BE49-F238E27FC236}">
                    <a16:creationId xmlns:a16="http://schemas.microsoft.com/office/drawing/2014/main" id="{37FE605A-D3F6-554E-AD71-8A380D59C61F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슬라이드 24 형태 15 그룹 2">
                <a:extLst>
                  <a:ext uri="{FF2B5EF4-FFF2-40B4-BE49-F238E27FC236}">
                    <a16:creationId xmlns:a16="http://schemas.microsoft.com/office/drawing/2014/main" id="{E6EC47F1-C491-254D-990E-2CF592C77052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슬라이드 24 형태 15 그룹 3">
              <a:extLst>
                <a:ext uri="{FF2B5EF4-FFF2-40B4-BE49-F238E27FC236}">
                  <a16:creationId xmlns:a16="http://schemas.microsoft.com/office/drawing/2014/main" id="{54541E1F-D3B8-994C-A8A7-4B0BC0E54D20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B93763-AB6F-4346-9D40-BE2897E9B3C7}"/>
              </a:ext>
            </a:extLst>
          </p:cNvPr>
          <p:cNvSpPr txBox="1"/>
          <p:nvPr/>
        </p:nvSpPr>
        <p:spPr>
          <a:xfrm>
            <a:off x="2386779" y="2242209"/>
            <a:ext cx="910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/>
              <a:t>When </a:t>
            </a:r>
            <a:r>
              <a:rPr kumimoji="1" lang="en" altLang="ko-Kore-KR" dirty="0"/>
              <a:t>comparing data,</a:t>
            </a:r>
            <a:endParaRPr kumimoji="1" lang="ko-Kore-KR" altLang="en-US" dirty="0"/>
          </a:p>
          <a:p>
            <a:r>
              <a:rPr kumimoji="1" lang="en" altLang="ko-Kore-KR" dirty="0"/>
              <a:t>Our newly defined fuzzy operations are more helpful than the existing defined fuzzy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7928C-59F0-6048-80FC-CAE4E340AA5C}"/>
              </a:ext>
            </a:extLst>
          </p:cNvPr>
          <p:cNvSpPr txBox="1"/>
          <p:nvPr/>
        </p:nvSpPr>
        <p:spPr>
          <a:xfrm>
            <a:off x="2313062" y="3596787"/>
            <a:ext cx="692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If qualitative indicators are fuzzified with our post-valuation function,</a:t>
            </a:r>
          </a:p>
          <a:p>
            <a:r>
              <a:rPr kumimoji="1" lang="en" altLang="ko-Kore-KR" dirty="0"/>
              <a:t>	it is possible to evaluate indicators without loss of information</a:t>
            </a:r>
            <a:endParaRPr kumimoji="1" lang="ko-Kore-KR" altLang="en-US" dirty="0"/>
          </a:p>
        </p:txBody>
      </p:sp>
      <p:grpSp>
        <p:nvGrpSpPr>
          <p:cNvPr id="26" name="슬라이드 24 형태 15">
            <a:extLst>
              <a:ext uri="{FF2B5EF4-FFF2-40B4-BE49-F238E27FC236}">
                <a16:creationId xmlns:a16="http://schemas.microsoft.com/office/drawing/2014/main" id="{147BC2C1-816C-FA42-B0BD-0527F24D9347}"/>
              </a:ext>
            </a:extLst>
          </p:cNvPr>
          <p:cNvGrpSpPr/>
          <p:nvPr/>
        </p:nvGrpSpPr>
        <p:grpSpPr>
          <a:xfrm>
            <a:off x="1873177" y="4919905"/>
            <a:ext cx="424612" cy="261419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27" name="组合 53">
              <a:extLst>
                <a:ext uri="{FF2B5EF4-FFF2-40B4-BE49-F238E27FC236}">
                  <a16:creationId xmlns:a16="http://schemas.microsoft.com/office/drawing/2014/main" id="{9FF0B0C6-2383-F24D-BF81-2AE9353C65DE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29" name="슬라이드 24 형태 15 그룹 1">
                <a:extLst>
                  <a:ext uri="{FF2B5EF4-FFF2-40B4-BE49-F238E27FC236}">
                    <a16:creationId xmlns:a16="http://schemas.microsoft.com/office/drawing/2014/main" id="{97D0957E-7074-5841-8A65-4F3C42FA3D49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슬라이드 24 형태 15 그룹 2">
                <a:extLst>
                  <a:ext uri="{FF2B5EF4-FFF2-40B4-BE49-F238E27FC236}">
                    <a16:creationId xmlns:a16="http://schemas.microsoft.com/office/drawing/2014/main" id="{3D193613-22C1-D743-BDED-3B4E77F1306C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슬라이드 24 형태 15 그룹 3">
              <a:extLst>
                <a:ext uri="{FF2B5EF4-FFF2-40B4-BE49-F238E27FC236}">
                  <a16:creationId xmlns:a16="http://schemas.microsoft.com/office/drawing/2014/main" id="{C1FCAE79-E917-FE42-ADEC-DE6F2C11C1A7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DDB7485-6C40-024B-A55F-DB08A29A9E0A}"/>
              </a:ext>
            </a:extLst>
          </p:cNvPr>
          <p:cNvSpPr txBox="1"/>
          <p:nvPr/>
        </p:nvSpPr>
        <p:spPr>
          <a:xfrm>
            <a:off x="2299161" y="4919339"/>
            <a:ext cx="831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This study can be applied in all situations where this post-evaluation system is required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247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3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206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슬라이드 3 형태 2"/>
          <p:cNvGrpSpPr/>
          <p:nvPr/>
        </p:nvGrpSpPr>
        <p:grpSpPr>
          <a:xfrm rot="10511611">
            <a:off x="1710135" y="2519140"/>
            <a:ext cx="2994892" cy="1819719"/>
            <a:chOff x="904088" y="940808"/>
            <a:chExt cx="3853012" cy="2275484"/>
          </a:xfrm>
          <a:solidFill>
            <a:srgbClr val="001132"/>
          </a:solidFill>
          <a:effectLst>
            <a:outerShdw blurRad="50800" dist="38100" dir="8100000" algn="tr" rotWithShape="0">
              <a:prstClr val="black">
                <a:alpha val="53000"/>
              </a:prstClr>
            </a:outerShdw>
          </a:effectLst>
        </p:grpSpPr>
        <p:sp>
          <p:nvSpPr>
            <p:cNvPr id="9" name="슬라이드 3 형태 2 그룹 1"/>
            <p:cNvSpPr/>
            <p:nvPr/>
          </p:nvSpPr>
          <p:spPr>
            <a:xfrm rot="20491545">
              <a:off x="904088" y="2288392"/>
              <a:ext cx="3673079" cy="927900"/>
            </a:xfrm>
            <a:prstGeom prst="parallelogram">
              <a:avLst>
                <a:gd name="adj" fmla="val 393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슬라이드 3 형태 2 그룹 2"/>
            <p:cNvSpPr/>
            <p:nvPr/>
          </p:nvSpPr>
          <p:spPr>
            <a:xfrm rot="1773400" flipH="1">
              <a:off x="916388" y="940808"/>
              <a:ext cx="3840712" cy="927900"/>
            </a:xfrm>
            <a:prstGeom prst="parallelogram">
              <a:avLst>
                <a:gd name="adj" fmla="val 46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슬라이드 3 형태 3"/>
          <p:cNvSpPr/>
          <p:nvPr/>
        </p:nvSpPr>
        <p:spPr>
          <a:xfrm>
            <a:off x="7174516" y="2577401"/>
            <a:ext cx="1969484" cy="1578078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슬라이드 3 형태 4"/>
          <p:cNvSpPr txBox="1"/>
          <p:nvPr/>
        </p:nvSpPr>
        <p:spPr>
          <a:xfrm>
            <a:off x="4552748" y="1912773"/>
            <a:ext cx="430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슬라이드 3 형태 5"/>
          <p:cNvSpPr txBox="1"/>
          <p:nvPr/>
        </p:nvSpPr>
        <p:spPr>
          <a:xfrm>
            <a:off x="7293510" y="2497976"/>
            <a:ext cx="31315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슬라이드 3 형태 6"/>
          <p:cNvSpPr txBox="1"/>
          <p:nvPr/>
        </p:nvSpPr>
        <p:spPr>
          <a:xfrm>
            <a:off x="4553121" y="4048280"/>
            <a:ext cx="4100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ore-KR" sz="3200" b="1" dirty="0"/>
              <a:t>Introduction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62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2" name="슬라이드 26 형태 2 그룹 6">
            <a:extLst>
              <a:ext uri="{FF2B5EF4-FFF2-40B4-BE49-F238E27FC236}">
                <a16:creationId xmlns:a16="http://schemas.microsoft.com/office/drawing/2014/main" id="{093EFD27-83CE-5F43-A89D-BED788693A75}"/>
              </a:ext>
            </a:extLst>
          </p:cNvPr>
          <p:cNvSpPr/>
          <p:nvPr/>
        </p:nvSpPr>
        <p:spPr bwMode="auto">
          <a:xfrm>
            <a:off x="1086884" y="748871"/>
            <a:ext cx="802506" cy="714516"/>
          </a:xfrm>
          <a:custGeom>
            <a:avLst/>
            <a:gdLst>
              <a:gd name="T0" fmla="*/ 57751 w 497"/>
              <a:gd name="T1" fmla="*/ 179329 h 382"/>
              <a:gd name="T2" fmla="*/ 57751 w 497"/>
              <a:gd name="T3" fmla="*/ 179329 h 382"/>
              <a:gd name="T4" fmla="*/ 114779 w 497"/>
              <a:gd name="T5" fmla="*/ 237177 h 382"/>
              <a:gd name="T6" fmla="*/ 179027 w 497"/>
              <a:gd name="T7" fmla="*/ 275502 h 382"/>
              <a:gd name="T8" fmla="*/ 243274 w 497"/>
              <a:gd name="T9" fmla="*/ 243685 h 382"/>
              <a:gd name="T10" fmla="*/ 281534 w 497"/>
              <a:gd name="T11" fmla="*/ 186560 h 382"/>
              <a:gd name="T12" fmla="*/ 179027 w 497"/>
              <a:gd name="T13" fmla="*/ 237177 h 382"/>
              <a:gd name="T14" fmla="*/ 57751 w 497"/>
              <a:gd name="T15" fmla="*/ 179329 h 382"/>
              <a:gd name="T16" fmla="*/ 351556 w 497"/>
              <a:gd name="T17" fmla="*/ 89665 h 382"/>
              <a:gd name="T18" fmla="*/ 351556 w 497"/>
              <a:gd name="T19" fmla="*/ 89665 h 382"/>
              <a:gd name="T20" fmla="*/ 197795 w 497"/>
              <a:gd name="T21" fmla="*/ 6508 h 382"/>
              <a:gd name="T22" fmla="*/ 159536 w 497"/>
              <a:gd name="T23" fmla="*/ 6508 h 382"/>
              <a:gd name="T24" fmla="*/ 6497 w 497"/>
              <a:gd name="T25" fmla="*/ 89665 h 382"/>
              <a:gd name="T26" fmla="*/ 6497 w 497"/>
              <a:gd name="T27" fmla="*/ 115696 h 382"/>
              <a:gd name="T28" fmla="*/ 159536 w 497"/>
              <a:gd name="T29" fmla="*/ 198853 h 382"/>
              <a:gd name="T30" fmla="*/ 197795 w 497"/>
              <a:gd name="T31" fmla="*/ 198853 h 382"/>
              <a:gd name="T32" fmla="*/ 294528 w 497"/>
              <a:gd name="T33" fmla="*/ 141005 h 382"/>
              <a:gd name="T34" fmla="*/ 192020 w 497"/>
              <a:gd name="T35" fmla="*/ 115696 h 382"/>
              <a:gd name="T36" fmla="*/ 179027 w 497"/>
              <a:gd name="T37" fmla="*/ 121481 h 382"/>
              <a:gd name="T38" fmla="*/ 146542 w 497"/>
              <a:gd name="T39" fmla="*/ 96173 h 382"/>
              <a:gd name="T40" fmla="*/ 179027 w 497"/>
              <a:gd name="T41" fmla="*/ 77372 h 382"/>
              <a:gd name="T42" fmla="*/ 211511 w 497"/>
              <a:gd name="T43" fmla="*/ 89665 h 382"/>
              <a:gd name="T44" fmla="*/ 319793 w 497"/>
              <a:gd name="T45" fmla="*/ 127989 h 382"/>
              <a:gd name="T46" fmla="*/ 351556 w 497"/>
              <a:gd name="T47" fmla="*/ 115696 h 382"/>
              <a:gd name="T48" fmla="*/ 351556 w 497"/>
              <a:gd name="T49" fmla="*/ 89665 h 382"/>
              <a:gd name="T50" fmla="*/ 306800 w 497"/>
              <a:gd name="T51" fmla="*/ 250193 h 382"/>
              <a:gd name="T52" fmla="*/ 306800 w 497"/>
              <a:gd name="T53" fmla="*/ 250193 h 382"/>
              <a:gd name="T54" fmla="*/ 332787 w 497"/>
              <a:gd name="T55" fmla="*/ 243685 h 382"/>
              <a:gd name="T56" fmla="*/ 319793 w 497"/>
              <a:gd name="T57" fmla="*/ 127989 h 382"/>
              <a:gd name="T58" fmla="*/ 294528 w 497"/>
              <a:gd name="T59" fmla="*/ 141005 h 382"/>
              <a:gd name="T60" fmla="*/ 306800 w 497"/>
              <a:gd name="T61" fmla="*/ 250193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marL="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89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6D03F-715E-D14A-A2BE-91FD35DB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80" y="2753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943893-E6B3-2149-8319-054DADFA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340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ko-Kore-KR" altLang="ko-Kore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EA0F3-989A-2A42-A40F-1777214FEF3A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슬라이드 24 형태 15">
            <a:extLst>
              <a:ext uri="{FF2B5EF4-FFF2-40B4-BE49-F238E27FC236}">
                <a16:creationId xmlns:a16="http://schemas.microsoft.com/office/drawing/2014/main" id="{19323F74-61A3-5949-B52B-9F39A7C334C0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10" name="组合 53">
              <a:extLst>
                <a:ext uri="{FF2B5EF4-FFF2-40B4-BE49-F238E27FC236}">
                  <a16:creationId xmlns:a16="http://schemas.microsoft.com/office/drawing/2014/main" id="{40E859D1-DC2D-4243-AD63-0B01F68638F1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13" name="슬라이드 24 형태 15 그룹 1">
                <a:extLst>
                  <a:ext uri="{FF2B5EF4-FFF2-40B4-BE49-F238E27FC236}">
                    <a16:creationId xmlns:a16="http://schemas.microsoft.com/office/drawing/2014/main" id="{A25D1587-4F9A-D045-A770-C56527853F43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슬라이드 24 형태 15 그룹 2">
                <a:extLst>
                  <a:ext uri="{FF2B5EF4-FFF2-40B4-BE49-F238E27FC236}">
                    <a16:creationId xmlns:a16="http://schemas.microsoft.com/office/drawing/2014/main" id="{B9174A68-2571-0644-B8EE-D79DDB165F04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" name="슬라이드 24 형태 15 그룹 3">
              <a:extLst>
                <a:ext uri="{FF2B5EF4-FFF2-40B4-BE49-F238E27FC236}">
                  <a16:creationId xmlns:a16="http://schemas.microsoft.com/office/drawing/2014/main" id="{A868DDD1-BE65-9148-8CD4-19D639F05188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6" name="슬라이드 24 형태 1">
            <a:extLst>
              <a:ext uri="{FF2B5EF4-FFF2-40B4-BE49-F238E27FC236}">
                <a16:creationId xmlns:a16="http://schemas.microsoft.com/office/drawing/2014/main" id="{CD92581C-3AEA-964D-BFD3-B6811C14CCFB}"/>
              </a:ext>
            </a:extLst>
          </p:cNvPr>
          <p:cNvSpPr txBox="1"/>
          <p:nvPr/>
        </p:nvSpPr>
        <p:spPr>
          <a:xfrm>
            <a:off x="1672709" y="951270"/>
            <a:ext cx="44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References</a:t>
            </a:r>
            <a:endParaRPr lang="ko-Kore-KR" alt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EBE18-9261-CA44-9072-3D6E0D3325FC}"/>
              </a:ext>
            </a:extLst>
          </p:cNvPr>
          <p:cNvSpPr txBox="1"/>
          <p:nvPr/>
        </p:nvSpPr>
        <p:spPr>
          <a:xfrm>
            <a:off x="668304" y="1742262"/>
            <a:ext cx="1119409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ore-KR" sz="800" dirty="0"/>
              <a:t>[1] </a:t>
            </a:r>
            <a:r>
              <a:rPr lang="en-US" altLang="ko-Kore-KR" sz="800" dirty="0" err="1"/>
              <a:t>Derringer,G</a:t>
            </a:r>
            <a:r>
              <a:rPr lang="en-US" altLang="ko-Kore-KR" sz="800" dirty="0"/>
              <a:t>., </a:t>
            </a:r>
            <a:r>
              <a:rPr lang="en-US" altLang="ko-Kore-KR" sz="800" dirty="0" err="1"/>
              <a:t>Suich,R</a:t>
            </a:r>
            <a:r>
              <a:rPr lang="en-US" altLang="ko-Kore-KR" sz="800" dirty="0"/>
              <a:t>.(1980),"Simultaneous surface optimization of Several Response Variables", Journal of Quality, Vol.27, No.1, pp.34-39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[2] </a:t>
            </a:r>
            <a:r>
              <a:rPr lang="ko-KR" altLang="ko-Kore-KR" sz="800" dirty="0"/>
              <a:t>윤지호</a:t>
            </a:r>
            <a:r>
              <a:rPr lang="en-US" altLang="ko-Kore-KR" sz="800" dirty="0"/>
              <a:t>(2007), </a:t>
            </a:r>
            <a:r>
              <a:rPr lang="ko-KR" altLang="ko-Kore-KR" sz="800" dirty="0"/>
              <a:t>“</a:t>
            </a:r>
            <a:r>
              <a:rPr lang="ko-KR" altLang="ko-Kore-KR" sz="800" dirty="0" err="1"/>
              <a:t>다수공급자물품계약제도에서의</a:t>
            </a:r>
            <a:r>
              <a:rPr lang="ko-KR" altLang="ko-Kore-KR" sz="800" dirty="0"/>
              <a:t> 공공조달업체 사후평가 모델에 관한 연구”</a:t>
            </a:r>
            <a:r>
              <a:rPr lang="en-US" altLang="ko-Kore-KR" sz="800" dirty="0"/>
              <a:t>, </a:t>
            </a:r>
            <a:r>
              <a:rPr lang="ko-KR" altLang="ko-Kore-KR" sz="800" dirty="0"/>
              <a:t>명지대학교 석사학위논문</a:t>
            </a:r>
            <a:r>
              <a:rPr lang="en-US" altLang="ko-Kore-KR" sz="800" dirty="0"/>
              <a:t>, 1-61 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[3] Manoj Kumar, Prem </a:t>
            </a:r>
            <a:r>
              <a:rPr lang="en-US" altLang="ko-Kore-KR" sz="800" dirty="0" err="1"/>
              <a:t>Vrat</a:t>
            </a:r>
            <a:r>
              <a:rPr lang="en-US" altLang="ko-Kore-KR" sz="800" dirty="0"/>
              <a:t>, R. Shankar. (2004), </a:t>
            </a:r>
            <a:r>
              <a:rPr lang="ko-KR" altLang="ko-Kore-KR" sz="800" dirty="0"/>
              <a:t>“</a:t>
            </a:r>
            <a:r>
              <a:rPr lang="en-US" altLang="ko-Kore-KR" sz="800" dirty="0"/>
              <a:t>A fuzzy goal programming approach for vendor selection problem in a supply chain</a:t>
            </a:r>
            <a:r>
              <a:rPr lang="ko-KR" altLang="ko-Kore-KR" sz="800" dirty="0"/>
              <a:t>”</a:t>
            </a:r>
            <a:r>
              <a:rPr lang="en-US" altLang="ko-Kore-KR" sz="800" dirty="0"/>
              <a:t>, Computers &amp; Industrial Engineering, Vol 46, Issue 1, pp.69-85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[4] Manoj Kumar, Prem </a:t>
            </a:r>
            <a:r>
              <a:rPr lang="en-US" altLang="ko-Kore-KR" sz="800" dirty="0" err="1"/>
              <a:t>Vrat</a:t>
            </a:r>
            <a:r>
              <a:rPr lang="en-US" altLang="ko-Kore-KR" sz="800" dirty="0"/>
              <a:t>, Ravi Shankar. (2006), </a:t>
            </a:r>
            <a:r>
              <a:rPr lang="ko-KR" altLang="ko-Kore-KR" sz="800" dirty="0"/>
              <a:t>“</a:t>
            </a:r>
            <a:r>
              <a:rPr lang="en-US" altLang="ko-Kore-KR" sz="800" dirty="0"/>
              <a:t>A fuzzy programming approach for vendor selection problem in a supply chain</a:t>
            </a:r>
            <a:r>
              <a:rPr lang="ko-KR" altLang="ko-Kore-KR" sz="800" dirty="0"/>
              <a:t>”</a:t>
            </a:r>
            <a:r>
              <a:rPr lang="en-US" altLang="ko-Kore-KR" sz="800" dirty="0"/>
              <a:t>, International Journal of Production Economics, Vol 101, Issue 2, pp.273-285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[5] </a:t>
            </a:r>
            <a:r>
              <a:rPr lang="ko-KR" altLang="ko-Kore-KR" sz="800" dirty="0"/>
              <a:t>이광형</a:t>
            </a:r>
            <a:r>
              <a:rPr lang="en-US" altLang="ko-Kore-KR" sz="800" dirty="0"/>
              <a:t>, </a:t>
            </a:r>
            <a:r>
              <a:rPr lang="ko-KR" altLang="ko-Kore-KR" sz="800" dirty="0" err="1"/>
              <a:t>오길록</a:t>
            </a:r>
            <a:r>
              <a:rPr lang="en-US" altLang="ko-Kore-KR" sz="800" dirty="0"/>
              <a:t>, "</a:t>
            </a:r>
            <a:r>
              <a:rPr lang="ko-KR" altLang="ko-Kore-KR" sz="800" dirty="0" err="1"/>
              <a:t>퍼지이론</a:t>
            </a:r>
            <a:r>
              <a:rPr lang="ko-KR" altLang="ko-Kore-KR" sz="800" dirty="0"/>
              <a:t> 및 응용</a:t>
            </a:r>
            <a:r>
              <a:rPr lang="en-US" altLang="ko-Kore-KR" sz="800" dirty="0"/>
              <a:t> 1</a:t>
            </a:r>
            <a:r>
              <a:rPr lang="ko-KR" altLang="ko-Kore-KR" sz="800" dirty="0"/>
              <a:t>권</a:t>
            </a:r>
            <a:r>
              <a:rPr lang="en-US" altLang="ko-Kore-KR" sz="800" dirty="0"/>
              <a:t> : </a:t>
            </a:r>
            <a:r>
              <a:rPr lang="ko-KR" altLang="ko-Kore-KR" sz="800" dirty="0"/>
              <a:t>이론</a:t>
            </a:r>
            <a:r>
              <a:rPr lang="en-US" altLang="ko-Kore-KR" sz="800" dirty="0"/>
              <a:t>", </a:t>
            </a:r>
            <a:r>
              <a:rPr lang="ko-KR" altLang="ko-Kore-KR" sz="800" dirty="0"/>
              <a:t>홍릉과학출판사</a:t>
            </a:r>
            <a:r>
              <a:rPr lang="en-US" altLang="ko-Kore-KR" sz="800" dirty="0"/>
              <a:t>(1991 (L. A. Zadeh, “Fuzzy Sets”, </a:t>
            </a:r>
            <a:r>
              <a:rPr lang="en-US" altLang="ko-Kore-KR" sz="800" i="1" dirty="0"/>
              <a:t>Information and Control, </a:t>
            </a:r>
            <a:r>
              <a:rPr lang="en-US" altLang="ko-Kore-KR" sz="800" dirty="0"/>
              <a:t>vol. 8, pp. 338-353, 1965.) 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[6] </a:t>
            </a:r>
            <a:r>
              <a:rPr lang="ko-KR" altLang="ko-Kore-KR" sz="800" dirty="0" err="1"/>
              <a:t>박광하</a:t>
            </a:r>
            <a:r>
              <a:rPr lang="en-US" altLang="ko-Kore-KR" sz="800" dirty="0"/>
              <a:t>, "</a:t>
            </a:r>
            <a:r>
              <a:rPr lang="ko-KR" altLang="ko-Kore-KR" sz="800" dirty="0" err="1"/>
              <a:t>조달청·경기도</a:t>
            </a:r>
            <a:r>
              <a:rPr lang="en-US" altLang="ko-Kore-KR" sz="800" dirty="0"/>
              <a:t> "</a:t>
            </a:r>
            <a:r>
              <a:rPr lang="ko-KR" altLang="ko-Kore-KR" sz="800" dirty="0"/>
              <a:t>조달 행정 공정성 강화</a:t>
            </a:r>
            <a:r>
              <a:rPr lang="en-US" altLang="ko-Kore-KR" sz="800" dirty="0"/>
              <a:t>" </a:t>
            </a:r>
            <a:r>
              <a:rPr lang="ko-KR" altLang="ko-Kore-KR" sz="800" dirty="0"/>
              <a:t>각자 선언</a:t>
            </a:r>
            <a:r>
              <a:rPr lang="en-US" altLang="ko-Kore-KR" sz="800" dirty="0"/>
              <a:t>", </a:t>
            </a:r>
            <a:r>
              <a:rPr lang="ko-KR" altLang="ko-Kore-KR" sz="800" dirty="0"/>
              <a:t>정보통신신문</a:t>
            </a:r>
            <a:r>
              <a:rPr lang="en-US" altLang="ko-Kore-KR" sz="800" dirty="0"/>
              <a:t>, 2021.03.26, </a:t>
            </a:r>
            <a:r>
              <a:rPr lang="en-US" altLang="ko-Kore-KR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https://www.koit.co.kr/news/articleView.html?idxno=81397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[7] </a:t>
            </a:r>
            <a:r>
              <a:rPr lang="ko-KR" altLang="ko-Kore-KR" sz="800" dirty="0" err="1"/>
              <a:t>김연균</a:t>
            </a:r>
            <a:r>
              <a:rPr lang="en-US" altLang="ko-Kore-KR" sz="800" dirty="0"/>
              <a:t>, "</a:t>
            </a:r>
            <a:r>
              <a:rPr lang="ko-KR" altLang="ko-Kore-KR" sz="800" dirty="0"/>
              <a:t>다수공급자계약 ‘예산 절감 기회 상실 사례 확인</a:t>
            </a:r>
            <a:r>
              <a:rPr lang="en-US" altLang="ko-Kore-KR" sz="800" dirty="0"/>
              <a:t>", </a:t>
            </a:r>
            <a:r>
              <a:rPr lang="ko-KR" altLang="ko-Kore-KR" sz="800" dirty="0"/>
              <a:t>정보통신신문</a:t>
            </a:r>
            <a:r>
              <a:rPr lang="en-US" altLang="ko-Kore-KR" sz="800" dirty="0"/>
              <a:t>, 2021.06.17, </a:t>
            </a:r>
            <a:r>
              <a:rPr lang="en-US" altLang="ko-Kore-KR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https://www.koit.co.kr/news/articleView.html?idxno=85843</a:t>
            </a:r>
            <a:endParaRPr lang="ko-Kore-KR" altLang="ko-Kore-KR" sz="800" dirty="0"/>
          </a:p>
          <a:p>
            <a:r>
              <a:rPr lang="en-US" altLang="ko-Kore-KR" sz="800" dirty="0"/>
              <a:t>[8] </a:t>
            </a:r>
            <a:r>
              <a:rPr lang="en-US" altLang="ko-Kore-KR" sz="8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https://m.khan.co.kr/national/national-general/article/202109140803001#c2b</a:t>
            </a:r>
            <a:r>
              <a:rPr lang="en-US" altLang="ko-Kore-KR" sz="800" dirty="0"/>
              <a:t> (2021.09.14)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[9] </a:t>
            </a:r>
            <a:r>
              <a:rPr lang="en-US" altLang="ko-Kore-KR" sz="8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URL:https://www.pps.go.kr/kor/index.do</a:t>
            </a:r>
            <a:r>
              <a:rPr lang="en-US" altLang="ko-Kore-KR" sz="800" dirty="0"/>
              <a:t>, (2022. 2.15)</a:t>
            </a:r>
            <a:endParaRPr lang="ko-Kore-KR" altLang="ko-Kore-KR" sz="800" dirty="0"/>
          </a:p>
          <a:p>
            <a:r>
              <a:rPr lang="en-US" altLang="ko-Kore-KR" sz="800" dirty="0"/>
              <a:t>[10] Public Procurement Training Institute, </a:t>
            </a:r>
            <a:r>
              <a:rPr lang="en-US" altLang="ko-Kore-KR" sz="8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https://www.pps.go.kr/hrd/home/UserBoardActionUpdate.do?method=detail&amp;BO_CODE=REFERENCE_ROOM&amp;BO_IDX=4301&amp;ROOT_MENU=MENU002&amp;CHILD_MENU=MENU209&amp;searchText=&amp;pageLine=10&amp;pageNo=10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[11] </a:t>
            </a:r>
            <a:r>
              <a:rPr lang="ko-KR" altLang="ko-Kore-KR" sz="800" dirty="0"/>
              <a:t>물품 다수공급자계약 업무처리규정</a:t>
            </a:r>
            <a:r>
              <a:rPr lang="en-US" altLang="ko-Kore-KR" sz="800" dirty="0"/>
              <a:t>.</a:t>
            </a:r>
            <a:r>
              <a:rPr lang="en-US" altLang="ko-Kore-KR" sz="800" dirty="0" err="1"/>
              <a:t>hwp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http://</a:t>
            </a:r>
            <a:r>
              <a:rPr lang="en-US" altLang="ko-Kore-KR" sz="800" dirty="0" err="1"/>
              <a:t>www.gmas.or.kr</a:t>
            </a:r>
            <a:r>
              <a:rPr lang="en-US" altLang="ko-Kore-KR" sz="800" dirty="0"/>
              <a:t>/02.information/</a:t>
            </a:r>
            <a:r>
              <a:rPr lang="en-US" altLang="ko-Kore-KR" sz="800" dirty="0" err="1"/>
              <a:t>regulation.jsp?MENUCODE</a:t>
            </a:r>
            <a:r>
              <a:rPr lang="en-US" altLang="ko-Kore-KR" sz="800" dirty="0"/>
              <a:t>=020400&amp;PAGENO=1&amp;SELECT=&amp;KEYWORD=&amp;SELECT2=&amp;KEYWORD2=&amp;SELECT3=&amp;KEYWORD3=&amp;JOB=</a:t>
            </a:r>
            <a:r>
              <a:rPr lang="en-US" altLang="ko-Kore-KR" sz="800" dirty="0" err="1"/>
              <a:t>read&amp;SEQ</a:t>
            </a:r>
            <a:r>
              <a:rPr lang="en-US" altLang="ko-Kore-KR" sz="800" dirty="0"/>
              <a:t>=17&amp;TYPE=0&amp;&amp;TABLENAME=BOARD_REGULATION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[12] </a:t>
            </a:r>
            <a:r>
              <a:rPr lang="ko-KR" altLang="ko-Kore-KR" sz="800" dirty="0"/>
              <a:t>조달청 데이터 활용</a:t>
            </a:r>
            <a:r>
              <a:rPr lang="en-US" altLang="ko-Kore-KR" sz="800" dirty="0"/>
              <a:t> : </a:t>
            </a:r>
            <a:r>
              <a:rPr lang="ko-KR" altLang="ko-Kore-KR" sz="800" dirty="0"/>
              <a:t>조달정보개방포털</a:t>
            </a:r>
            <a:r>
              <a:rPr lang="en-US" altLang="ko-Kore-KR" sz="800" dirty="0"/>
              <a:t> - </a:t>
            </a:r>
            <a:r>
              <a:rPr lang="ko-KR" altLang="ko-Kore-KR" sz="800" dirty="0"/>
              <a:t>종합쇼핑몰 </a:t>
            </a:r>
            <a:r>
              <a:rPr lang="ko-KR" altLang="ko-Kore-KR" sz="800" dirty="0" err="1"/>
              <a:t>납품요구</a:t>
            </a:r>
            <a:r>
              <a:rPr lang="ko-KR" altLang="ko-Kore-KR" sz="800" dirty="0"/>
              <a:t> </a:t>
            </a:r>
            <a:r>
              <a:rPr lang="ko-KR" altLang="ko-Kore-KR" sz="800" dirty="0" err="1"/>
              <a:t>상세내역</a:t>
            </a:r>
            <a:endParaRPr lang="ko-Kore-KR" altLang="ko-Kore-KR" sz="800" dirty="0"/>
          </a:p>
          <a:p>
            <a:r>
              <a:rPr lang="en-US" altLang="ko-Kore-KR" sz="800" dirty="0"/>
              <a:t>[3] </a:t>
            </a:r>
            <a:r>
              <a:rPr lang="en-US" altLang="ko-Kore-KR" sz="800" dirty="0" err="1"/>
              <a:t>Countryeconomy.com</a:t>
            </a:r>
            <a:r>
              <a:rPr lang="en-US" altLang="ko-Kore-KR" sz="800" dirty="0"/>
              <a:t>, “US Federal Reserve Bank key</a:t>
            </a:r>
            <a:endParaRPr lang="ko-Kore-KR" altLang="ko-Kore-KR" sz="800" dirty="0"/>
          </a:p>
          <a:p>
            <a:r>
              <a:rPr lang="en-US" altLang="ko-Kore-KR" sz="800" dirty="0"/>
              <a:t>rates,” 2020, Available https://</a:t>
            </a:r>
            <a:r>
              <a:rPr lang="en-US" altLang="ko-Kore-KR" sz="800" dirty="0" err="1"/>
              <a:t>countryeconomy.com</a:t>
            </a:r>
            <a:r>
              <a:rPr lang="en-US" altLang="ko-Kore-KR" sz="800" dirty="0"/>
              <a:t>/</a:t>
            </a:r>
            <a:r>
              <a:rPr lang="en-US" altLang="ko-Kore-KR" sz="800" dirty="0" err="1"/>
              <a:t>keyrates</a:t>
            </a:r>
            <a:r>
              <a:rPr lang="en-US" altLang="ko-Kore-KR" sz="800" dirty="0"/>
              <a:t>/</a:t>
            </a:r>
            <a:endParaRPr lang="ko-Kore-KR" altLang="ko-Kore-KR" sz="800" dirty="0"/>
          </a:p>
          <a:p>
            <a:r>
              <a:rPr lang="en-US" altLang="ko-Kore-KR" sz="800" dirty="0" err="1"/>
              <a:t>usa</a:t>
            </a:r>
            <a:r>
              <a:rPr lang="en-US" altLang="ko-Kore-KR" sz="800" dirty="0"/>
              <a:t>.</a:t>
            </a:r>
            <a:endParaRPr lang="ko-Kore-KR" altLang="ko-Kore-KR" sz="800" dirty="0"/>
          </a:p>
          <a:p>
            <a:r>
              <a:rPr lang="en-US" altLang="ko-Kore-KR" sz="800" dirty="0"/>
              <a:t>[4] Bloomberg, “title of news article,” 2021, Available http:</a:t>
            </a:r>
            <a:endParaRPr lang="ko-Kore-KR" altLang="ko-Kore-KR" sz="800" dirty="0"/>
          </a:p>
          <a:p>
            <a:r>
              <a:rPr lang="en-US" altLang="ko-Kore-KR" sz="800" dirty="0"/>
              <a:t>//</a:t>
            </a:r>
            <a:r>
              <a:rPr lang="en-US" altLang="ko-Kore-KR" sz="800" dirty="0" err="1"/>
              <a:t>www.bloomberg.com</a:t>
            </a:r>
            <a:r>
              <a:rPr lang="en-US" altLang="ko-Kore-KR" sz="800" dirty="0"/>
              <a:t>/news.</a:t>
            </a:r>
            <a:endParaRPr lang="ko-Kore-KR" altLang="ko-Kore-KR" sz="800" dirty="0"/>
          </a:p>
          <a:p>
            <a:r>
              <a:rPr lang="en-US" altLang="ko-Kore-KR" sz="800" dirty="0"/>
              <a:t> </a:t>
            </a:r>
            <a:endParaRPr lang="ko-Kore-KR" altLang="ko-Kore-KR" sz="800" dirty="0"/>
          </a:p>
          <a:p>
            <a:r>
              <a:rPr lang="en-US" altLang="ko-Kore-KR" sz="800" dirty="0"/>
              <a:t>[5] Bank of Korea, “Economic statistics system,” 2020, Available</a:t>
            </a:r>
            <a:endParaRPr lang="ko-Kore-KR" altLang="ko-Kore-KR" sz="800" dirty="0"/>
          </a:p>
          <a:p>
            <a:pPr latinLnBrk="1"/>
            <a:r>
              <a:rPr lang="en-US" altLang="ko-Kore-KR" sz="8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http://ecos.bok.or.kr/</a:t>
            </a:r>
            <a:r>
              <a:rPr lang="en-US" altLang="ko-Kore-KR" sz="800" dirty="0"/>
              <a:t>.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 </a:t>
            </a:r>
            <a:endParaRPr lang="ko-Kore-KR" altLang="ko-Kore-KR" sz="800" dirty="0"/>
          </a:p>
          <a:p>
            <a:r>
              <a:rPr lang="en-US" altLang="ko-Kore-KR" sz="800" dirty="0"/>
              <a:t>[9] Yonhap News, “‘Korea has made a difference’ : : :</a:t>
            </a:r>
            <a:endParaRPr lang="ko-Kore-KR" altLang="ko-Kore-KR" sz="800" dirty="0"/>
          </a:p>
          <a:p>
            <a:r>
              <a:rPr lang="en-US" altLang="ko-Kore-KR" sz="800" dirty="0"/>
              <a:t>Main institutions raise their growth rate forecast</a:t>
            </a:r>
            <a:endParaRPr lang="ko-Kore-KR" altLang="ko-Kore-KR" sz="800" dirty="0"/>
          </a:p>
          <a:p>
            <a:r>
              <a:rPr lang="en-US" altLang="ko-Kore-KR" sz="800" dirty="0"/>
              <a:t>this year,” 2021, Available https://</a:t>
            </a:r>
            <a:r>
              <a:rPr lang="en-US" altLang="ko-Kore-KR" sz="800" dirty="0" err="1"/>
              <a:t>www.yna.co.kr</a:t>
            </a:r>
            <a:r>
              <a:rPr lang="en-US" altLang="ko-Kore-KR" sz="800" dirty="0"/>
              <a:t>/view/</a:t>
            </a:r>
            <a:endParaRPr lang="ko-Kore-KR" altLang="ko-Kore-KR" sz="800" dirty="0"/>
          </a:p>
          <a:p>
            <a:r>
              <a:rPr lang="en-US" altLang="ko-Kore-KR" sz="800" dirty="0"/>
              <a:t>AKR20210126166300002.</a:t>
            </a:r>
          </a:p>
          <a:p>
            <a:endParaRPr lang="ko-Kore-KR" altLang="ko-Kore-KR" sz="800" dirty="0"/>
          </a:p>
          <a:p>
            <a:r>
              <a:rPr lang="en-US" altLang="ko-Kore-KR" sz="800" dirty="0"/>
              <a:t>[10] Korea Economic Daily, “Korea’s second largest GDP per</a:t>
            </a:r>
            <a:endParaRPr lang="ko-Kore-KR" altLang="ko-Kore-KR" sz="800" dirty="0"/>
          </a:p>
          <a:p>
            <a:r>
              <a:rPr lang="en-US" altLang="ko-Kore-KR" sz="800" dirty="0"/>
              <a:t>capita in 2050,” 2011, Available https://</a:t>
            </a:r>
            <a:r>
              <a:rPr lang="en-US" altLang="ko-Kore-KR" sz="800" dirty="0" err="1"/>
              <a:t>www.hankyung</a:t>
            </a:r>
            <a:r>
              <a:rPr lang="en-US" altLang="ko-Kore-KR" sz="800" dirty="0"/>
              <a:t>.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com/international/article/2011052023431.</a:t>
            </a:r>
            <a:endParaRPr lang="ko-Kore-KR" altLang="ko-Kore-KR" sz="800" dirty="0"/>
          </a:p>
          <a:p>
            <a:pPr latinLnBrk="1"/>
            <a:r>
              <a:rPr lang="en-US" altLang="ko-Kore-KR" sz="800" dirty="0"/>
              <a:t>[11] L. A. Zadeh. Fuzzy sets. Information and Control, 8:338–353, 1965.</a:t>
            </a:r>
            <a:endParaRPr lang="ko-Kore-KR" altLang="ko-Kore-KR" sz="800" dirty="0"/>
          </a:p>
          <a:p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6856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7 형태 1"/>
          <p:cNvSpPr/>
          <p:nvPr/>
        </p:nvSpPr>
        <p:spPr>
          <a:xfrm>
            <a:off x="416421" y="327261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슬라이드 27 형태 2"/>
          <p:cNvGrpSpPr/>
          <p:nvPr/>
        </p:nvGrpSpPr>
        <p:grpSpPr>
          <a:xfrm rot="213132" flipH="1">
            <a:off x="825910" y="2039810"/>
            <a:ext cx="3426779" cy="2047465"/>
            <a:chOff x="895957" y="804874"/>
            <a:chExt cx="3840712" cy="2411418"/>
          </a:xfrm>
          <a:solidFill>
            <a:srgbClr val="001132"/>
          </a:solidFill>
        </p:grpSpPr>
        <p:sp>
          <p:nvSpPr>
            <p:cNvPr id="7" name="슬라이드 27 형태 2 그룹 1"/>
            <p:cNvSpPr/>
            <p:nvPr/>
          </p:nvSpPr>
          <p:spPr>
            <a:xfrm rot="20491545">
              <a:off x="904088" y="2288392"/>
              <a:ext cx="3673079" cy="927900"/>
            </a:xfrm>
            <a:prstGeom prst="parallelogram">
              <a:avLst>
                <a:gd name="adj" fmla="val 39384"/>
              </a:avLst>
            </a:prstGeom>
            <a:grpFill/>
            <a:ln>
              <a:solidFill>
                <a:srgbClr val="001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슬라이드 27 형태 2 그룹 2"/>
            <p:cNvSpPr/>
            <p:nvPr/>
          </p:nvSpPr>
          <p:spPr>
            <a:xfrm rot="1773400" flipH="1">
              <a:off x="895957" y="804874"/>
              <a:ext cx="3840712" cy="927900"/>
            </a:xfrm>
            <a:prstGeom prst="parallelogram">
              <a:avLst>
                <a:gd name="adj" fmla="val 46475"/>
              </a:avLst>
            </a:prstGeom>
            <a:grpFill/>
            <a:ln>
              <a:solidFill>
                <a:srgbClr val="001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슬라이드 27 형태 3"/>
          <p:cNvSpPr txBox="1"/>
          <p:nvPr/>
        </p:nvSpPr>
        <p:spPr>
          <a:xfrm rot="20015442">
            <a:off x="1540191" y="1922347"/>
            <a:ext cx="2802193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END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슬라이드 27 형태 4"/>
          <p:cNvSpPr txBox="1"/>
          <p:nvPr/>
        </p:nvSpPr>
        <p:spPr>
          <a:xfrm rot="1337111">
            <a:off x="1692591" y="3651065"/>
            <a:ext cx="2802193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END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슬라이드 27 형태 5"/>
          <p:cNvSpPr/>
          <p:nvPr/>
        </p:nvSpPr>
        <p:spPr>
          <a:xfrm>
            <a:off x="7344697" y="2344994"/>
            <a:ext cx="2079522" cy="1195219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슬라이드 27 형태 6"/>
          <p:cNvSpPr txBox="1"/>
          <p:nvPr/>
        </p:nvSpPr>
        <p:spPr>
          <a:xfrm>
            <a:off x="3915697" y="2466862"/>
            <a:ext cx="6858000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b="1" u="sng" dirty="0">
                <a:solidFill>
                  <a:srgbClr val="001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en-US" altLang="zh-CN" sz="6600" b="1" i="0" u="sng" strike="noStrike" kern="1200" cap="none" spc="0" normalizeH="0" baseline="0" noProof="0" dirty="0">
                <a:ln>
                  <a:noFill/>
                </a:ln>
                <a:solidFill>
                  <a:srgbClr val="0011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HANK</a:t>
            </a:r>
            <a:r>
              <a:rPr kumimoji="0" lang="en-US" altLang="zh-CN" sz="6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6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YOU</a:t>
            </a:r>
            <a:endParaRPr kumimoji="0" lang="zh-CN" altLang="en-US" sz="6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24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79E23034-1F76-D24F-B049-E66E5B8DF4F7}"/>
              </a:ext>
            </a:extLst>
          </p:cNvPr>
          <p:cNvSpPr txBox="1"/>
          <p:nvPr/>
        </p:nvSpPr>
        <p:spPr>
          <a:xfrm>
            <a:off x="1672709" y="951270"/>
            <a:ext cx="44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/>
              <a:t>MAS: Multiple Award Schedule</a:t>
            </a:r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77B190AD-C8DC-8B40-B423-AE57215E357C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45F34B58-FC11-4346-9BCC-D7E7E2FF73ED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2BB4ED21-8993-D24F-A80F-F589B139BB0C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830DBCBE-BC1D-A242-9969-281C02411F03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B6EBF099-EC42-8344-AA40-FAAC7A504AC5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9D2FD5C-BC72-A041-9686-E80D907A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14" y="746022"/>
            <a:ext cx="9013632" cy="5431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68351-BB1C-C743-A398-A13F1A5B9B39}"/>
              </a:ext>
            </a:extLst>
          </p:cNvPr>
          <p:cNvSpPr txBox="1"/>
          <p:nvPr/>
        </p:nvSpPr>
        <p:spPr>
          <a:xfrm>
            <a:off x="3338427" y="5099030"/>
            <a:ext cx="1896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PPS</a:t>
            </a:r>
          </a:p>
          <a:p>
            <a:pPr algn="ctr"/>
            <a:r>
              <a:rPr kumimoji="1" lang="en" altLang="ko-Kore-KR" sz="1200" dirty="0"/>
              <a:t>Public Procurement Service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D014B-A1E5-FD4D-AB84-B8C1B127CE74}"/>
              </a:ext>
            </a:extLst>
          </p:cNvPr>
          <p:cNvSpPr txBox="1"/>
          <p:nvPr/>
        </p:nvSpPr>
        <p:spPr>
          <a:xfrm>
            <a:off x="7428322" y="526746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Demand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AB2F6-9975-B842-A83A-97A252AABF04}"/>
              </a:ext>
            </a:extLst>
          </p:cNvPr>
          <p:cNvSpPr txBox="1"/>
          <p:nvPr/>
        </p:nvSpPr>
        <p:spPr>
          <a:xfrm>
            <a:off x="5332810" y="2235175"/>
            <a:ext cx="17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600" dirty="0"/>
              <a:t>product company</a:t>
            </a:r>
            <a:endParaRPr kumimoji="1"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DAE43-8DD1-C24A-AB1C-9B8A1A6AC588}"/>
              </a:ext>
            </a:extLst>
          </p:cNvPr>
          <p:cNvSpPr txBox="1"/>
          <p:nvPr/>
        </p:nvSpPr>
        <p:spPr>
          <a:xfrm>
            <a:off x="7428322" y="2924082"/>
            <a:ext cx="2220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200" dirty="0"/>
              <a:t>Delivery and inspection of goods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B5215-38DA-C445-A381-23F86BA3FF3A}"/>
              </a:ext>
            </a:extLst>
          </p:cNvPr>
          <p:cNvSpPr txBox="1"/>
          <p:nvPr/>
        </p:nvSpPr>
        <p:spPr>
          <a:xfrm>
            <a:off x="4277882" y="2785583"/>
            <a:ext cx="73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200" dirty="0"/>
              <a:t>Payment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D505B-4B8D-4A4B-B1B9-88AB331AC108}"/>
              </a:ext>
            </a:extLst>
          </p:cNvPr>
          <p:cNvSpPr txBox="1"/>
          <p:nvPr/>
        </p:nvSpPr>
        <p:spPr>
          <a:xfrm>
            <a:off x="3441682" y="2654778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100" dirty="0"/>
              <a:t>Contract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A7175-1B41-ED44-A6E3-8D42219D3C2A}"/>
              </a:ext>
            </a:extLst>
          </p:cNvPr>
          <p:cNvSpPr txBox="1"/>
          <p:nvPr/>
        </p:nvSpPr>
        <p:spPr>
          <a:xfrm>
            <a:off x="4671004" y="5818076"/>
            <a:ext cx="303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dirty="0"/>
              <a:t>P</a:t>
            </a:r>
            <a:r>
              <a:rPr kumimoji="1" lang="en" altLang="ko-Kore-KR" sz="1200" dirty="0" err="1"/>
              <a:t>urchasing</a:t>
            </a:r>
            <a:r>
              <a:rPr kumimoji="1" lang="en" altLang="ko-Kore-KR" sz="1200" dirty="0"/>
              <a:t> goods</a:t>
            </a:r>
          </a:p>
          <a:p>
            <a:pPr algn="ctr"/>
            <a:r>
              <a:rPr kumimoji="1" lang="en" altLang="ko-Kore-KR" sz="1200" dirty="0"/>
              <a:t>Checking and selecting procurement of goods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1122-F6C9-554E-9932-FB9D22D21E17}"/>
              </a:ext>
            </a:extLst>
          </p:cNvPr>
          <p:cNvSpPr txBox="1"/>
          <p:nvPr/>
        </p:nvSpPr>
        <p:spPr>
          <a:xfrm>
            <a:off x="5511022" y="3650738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Flow chart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F16003-8F8F-0C49-A38A-F7BB10F714F4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9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D1BD2-5F68-4D42-AC35-338AF46DD012}"/>
              </a:ext>
            </a:extLst>
          </p:cNvPr>
          <p:cNvSpPr txBox="1"/>
          <p:nvPr/>
        </p:nvSpPr>
        <p:spPr>
          <a:xfrm>
            <a:off x="5567085" y="2828834"/>
            <a:ext cx="4660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altLang="ko-Kore-KR" sz="2400" dirty="0"/>
          </a:p>
          <a:p>
            <a:pPr algn="ctr">
              <a:defRPr/>
            </a:pPr>
            <a:r>
              <a:rPr lang="en-US" altLang="ko-Kore-KR" sz="2400" dirty="0"/>
              <a:t>ambiguous information can be lost. </a:t>
            </a:r>
            <a:endParaRPr lang="ko-Kore-KR" altLang="ko-Kore-KR" sz="2400" dirty="0"/>
          </a:p>
          <a:p>
            <a:pPr algn="ctr"/>
            <a:endParaRPr kumimoji="1" lang="ko-Kore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5B903B-9BB8-1343-AC75-4A26DC91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90" y="1848046"/>
            <a:ext cx="3161907" cy="3161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A6EB28-DE5E-0F46-8EFE-6BAFECDDADE0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0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3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206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슬라이드 3 형태 2"/>
          <p:cNvGrpSpPr/>
          <p:nvPr/>
        </p:nvGrpSpPr>
        <p:grpSpPr>
          <a:xfrm rot="10511611">
            <a:off x="1710135" y="2519140"/>
            <a:ext cx="2994892" cy="1819719"/>
            <a:chOff x="904088" y="940808"/>
            <a:chExt cx="3853012" cy="2275484"/>
          </a:xfrm>
          <a:solidFill>
            <a:srgbClr val="001132"/>
          </a:solidFill>
          <a:effectLst>
            <a:outerShdw blurRad="50800" dist="38100" dir="8100000" algn="tr" rotWithShape="0">
              <a:prstClr val="black">
                <a:alpha val="53000"/>
              </a:prstClr>
            </a:outerShdw>
          </a:effectLst>
        </p:grpSpPr>
        <p:sp>
          <p:nvSpPr>
            <p:cNvPr id="9" name="슬라이드 3 형태 2 그룹 1"/>
            <p:cNvSpPr/>
            <p:nvPr/>
          </p:nvSpPr>
          <p:spPr>
            <a:xfrm rot="20491545">
              <a:off x="904088" y="2288392"/>
              <a:ext cx="3673079" cy="927900"/>
            </a:xfrm>
            <a:prstGeom prst="parallelogram">
              <a:avLst>
                <a:gd name="adj" fmla="val 393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슬라이드 3 형태 2 그룹 2"/>
            <p:cNvSpPr/>
            <p:nvPr/>
          </p:nvSpPr>
          <p:spPr>
            <a:xfrm rot="1773400" flipH="1">
              <a:off x="916388" y="940808"/>
              <a:ext cx="3840712" cy="927900"/>
            </a:xfrm>
            <a:prstGeom prst="parallelogram">
              <a:avLst>
                <a:gd name="adj" fmla="val 46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슬라이드 3 형태 3"/>
          <p:cNvSpPr/>
          <p:nvPr/>
        </p:nvSpPr>
        <p:spPr>
          <a:xfrm>
            <a:off x="7174516" y="2577401"/>
            <a:ext cx="1969484" cy="1578078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슬라이드 3 형태 4"/>
          <p:cNvSpPr txBox="1"/>
          <p:nvPr/>
        </p:nvSpPr>
        <p:spPr>
          <a:xfrm>
            <a:off x="4552748" y="1912773"/>
            <a:ext cx="430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슬라이드 3 형태 5"/>
          <p:cNvSpPr txBox="1"/>
          <p:nvPr/>
        </p:nvSpPr>
        <p:spPr>
          <a:xfrm>
            <a:off x="7293510" y="2497976"/>
            <a:ext cx="31315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슬라이드 3 형태 6"/>
          <p:cNvSpPr txBox="1"/>
          <p:nvPr/>
        </p:nvSpPr>
        <p:spPr>
          <a:xfrm>
            <a:off x="4553121" y="4048280"/>
            <a:ext cx="4100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ore-KR" sz="3200" b="1" dirty="0"/>
              <a:t>Fuzzy numbers</a:t>
            </a:r>
            <a:endParaRPr lang="ko-Kore-KR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29777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슬라이드 2 형태 1"/>
              <p:cNvSpPr/>
              <p:nvPr/>
            </p:nvSpPr>
            <p:spPr>
              <a:xfrm>
                <a:off x="593402" y="383458"/>
                <a:ext cx="11005196" cy="60910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" altLang="ko-Kore-KR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" altLang="ko-Kore-KR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" altLang="ko-Kore-KR" dirty="0">
                    <a:solidFill>
                      <a:schemeClr val="tx1"/>
                    </a:solidFill>
                  </a:rPr>
                  <a:t>For the fuzzy membership function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ko-Kore-KR" altLang="ko-Kore-KR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" altLang="ko-Kore-KR" dirty="0">
                    <a:solidFill>
                      <a:schemeClr val="tx1"/>
                    </a:solidFill>
                  </a:rPr>
                  <a:t>of a fuzzy set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" altLang="ko-Kore-KR" dirty="0">
                    <a:solidFill>
                      <a:schemeClr val="tx1"/>
                    </a:solidFill>
                  </a:rPr>
                  <a:t> </a:t>
                </a:r>
                <a:r>
                  <a:rPr lang="en" altLang="ko-Kore-KR" i="1" dirty="0">
                    <a:solidFill>
                      <a:schemeClr val="tx1"/>
                    </a:solidFill>
                  </a:rPr>
                  <a:t>,</a:t>
                </a:r>
                <a:r>
                  <a:rPr lang="ko-Kore-KR" altLang="ko-Kore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ore-KR" altLang="ko-Kore-KR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" altLang="ko-Kore-KR" i="1" dirty="0">
                    <a:solidFill>
                      <a:schemeClr val="tx1"/>
                    </a:solidFill>
                  </a:rPr>
                  <a:t> </a:t>
                </a:r>
                <a:r>
                  <a:rPr lang="en" altLang="ko-Kore-KR" dirty="0">
                    <a:solidFill>
                      <a:schemeClr val="tx1"/>
                    </a:solidFill>
                  </a:rPr>
                  <a:t> is a fuzzy number</a:t>
                </a:r>
              </a:p>
              <a:p>
                <a:pPr algn="ctr">
                  <a:defRPr/>
                </a:pPr>
                <a:r>
                  <a:rPr lang="en" altLang="ko-Kore-KR" dirty="0">
                    <a:solidFill>
                      <a:schemeClr val="tx1"/>
                    </a:solidFill>
                  </a:rPr>
                  <a:t>if  satisfies following properties: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marL="342900" lvl="0" indent="-342900" algn="ctr">
                  <a:buAutoNum type="arabicPeriod"/>
                  <a:defRPr/>
                </a:pPr>
                <a:r>
                  <a:rPr lang="en-US" altLang="ko-Kore-KR" dirty="0">
                    <a:solidFill>
                      <a:schemeClr val="tx1"/>
                    </a:solidFill>
                  </a:rPr>
                  <a:t>(Normality) There exist which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marL="342900" lvl="0" indent="-342900" algn="ctr">
                  <a:buAutoNum type="arabicPeriod"/>
                  <a:defRPr/>
                </a:pPr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r>
                  <a:rPr lang="en-US" altLang="ko-KR" dirty="0">
                    <a:solidFill>
                      <a:schemeClr val="tx1"/>
                    </a:solidFill>
                  </a:rPr>
                  <a:t>2.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(Fuzzy Convexity) For given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∈[0,1]⊂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,</a:t>
                </a:r>
                <a:endParaRPr lang="ko-Kore-KR" altLang="ko-Kore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ore-KR" dirty="0">
                    <a:solidFill>
                      <a:schemeClr val="tx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ore-KR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ore-KR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ore-KR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ore-KR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ore-KR" dirty="0">
                  <a:solidFill>
                    <a:schemeClr val="tx1"/>
                  </a:solidFill>
                </a:endParaRPr>
              </a:p>
              <a:p>
                <a:pPr algn="ctr" latinLnBrk="1"/>
                <a:r>
                  <a:rPr lang="en-US" altLang="ko-KR" dirty="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rPr>
                  <a:t>3.</a:t>
                </a:r>
                <a:r>
                  <a:rPr lang="ko-KR" altLang="en-US" dirty="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rPr>
                  <a:t> </a:t>
                </a:r>
                <a:r>
                  <a:rPr lang="en-US" altLang="ko-Kore-KR" dirty="0">
                    <a:solidFill>
                      <a:schemeClr val="tx1"/>
                    </a:solidFill>
                  </a:rPr>
                  <a:t>(Upper semi-continuity)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,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b>
                    </m:sSub>
                    <m:r>
                      <a:rPr lang="en-US" altLang="ko-Kore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ore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func>
                      <m:funcPr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ore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ko-Kore-KR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ore-KR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ko-Kore-KR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ore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sub>
                        </m:sSub>
                        <m:r>
                          <a:rPr lang="en-US" altLang="ko-Kore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ore-KR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ore-KR" dirty="0">
                    <a:solidFill>
                      <a:schemeClr val="tx1"/>
                    </a:solidFill>
                  </a:rPr>
                  <a:t> is a fuzzy number.</a:t>
                </a:r>
                <a:r>
                  <a:rPr lang="ko-Kore-KR" altLang="ko-Kore-KR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슬라이드 2 형태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2" y="383458"/>
                <a:ext cx="11005196" cy="609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7499C73D-4A72-A647-9FA4-8E4B7DD7DA11}"/>
              </a:ext>
            </a:extLst>
          </p:cNvPr>
          <p:cNvSpPr txBox="1"/>
          <p:nvPr/>
        </p:nvSpPr>
        <p:spPr>
          <a:xfrm>
            <a:off x="1672709" y="951270"/>
            <a:ext cx="44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" altLang="ko-Kore-KR" b="1" dirty="0">
                <a:solidFill>
                  <a:schemeClr val="tx1"/>
                </a:solidFill>
              </a:rPr>
              <a:t>Definition 1</a:t>
            </a:r>
            <a:r>
              <a:rPr lang="en" altLang="ko-Kore-KR" dirty="0">
                <a:solidFill>
                  <a:schemeClr val="tx1"/>
                </a:solidFill>
              </a:rPr>
              <a:t> (</a:t>
            </a:r>
            <a:r>
              <a:rPr lang="en" altLang="ko-Kore-KR" b="1" dirty="0">
                <a:solidFill>
                  <a:schemeClr val="tx1"/>
                </a:solidFill>
              </a:rPr>
              <a:t>Fuzzy number</a:t>
            </a:r>
            <a:r>
              <a:rPr lang="en" altLang="ko-Kore-KR" dirty="0">
                <a:solidFill>
                  <a:schemeClr val="tx1"/>
                </a:solidFill>
              </a:rPr>
              <a:t>)</a:t>
            </a:r>
            <a:endParaRPr lang="ko-Kore-KR" altLang="ko-Kore-KR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0C9ABCC6-4B65-4D4A-AD82-0EEA0494502C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749B65B5-B042-044C-8AB1-323459AD3BCA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7361B83E-B1CE-CF44-A7D7-8BFD110A455A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EB4894F6-5CE0-8746-8057-4EA4AD684B23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5831257C-6828-C44C-8681-2C5E9263BB1C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286C11-B178-B044-ADEB-BC4D54C3F9BF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1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zh-CN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슬라이드 24 형태 1">
            <a:extLst>
              <a:ext uri="{FF2B5EF4-FFF2-40B4-BE49-F238E27FC236}">
                <a16:creationId xmlns:a16="http://schemas.microsoft.com/office/drawing/2014/main" id="{57EF7064-1607-9543-8A2A-624C61DB72A6}"/>
              </a:ext>
            </a:extLst>
          </p:cNvPr>
          <p:cNvSpPr txBox="1"/>
          <p:nvPr/>
        </p:nvSpPr>
        <p:spPr>
          <a:xfrm>
            <a:off x="1672709" y="951270"/>
            <a:ext cx="44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ore-KR" b="1" dirty="0"/>
              <a:t>Zadeh’s extension principle</a:t>
            </a:r>
            <a:endParaRPr lang="en-US" altLang="ko-KR" b="1" dirty="0"/>
          </a:p>
        </p:txBody>
      </p:sp>
      <p:grpSp>
        <p:nvGrpSpPr>
          <p:cNvPr id="4" name="슬라이드 24 형태 15">
            <a:extLst>
              <a:ext uri="{FF2B5EF4-FFF2-40B4-BE49-F238E27FC236}">
                <a16:creationId xmlns:a16="http://schemas.microsoft.com/office/drawing/2014/main" id="{5471B101-990E-8148-A3B6-3364A4DE21B0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5" name="组合 53">
              <a:extLst>
                <a:ext uri="{FF2B5EF4-FFF2-40B4-BE49-F238E27FC236}">
                  <a16:creationId xmlns:a16="http://schemas.microsoft.com/office/drawing/2014/main" id="{A611BEF0-051E-9A47-9C42-504D2DEA5B5E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7" name="슬라이드 24 형태 15 그룹 1">
                <a:extLst>
                  <a:ext uri="{FF2B5EF4-FFF2-40B4-BE49-F238E27FC236}">
                    <a16:creationId xmlns:a16="http://schemas.microsoft.com/office/drawing/2014/main" id="{7664641D-EAE9-0F45-A65D-BED3665127BC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슬라이드 24 형태 15 그룹 2">
                <a:extLst>
                  <a:ext uri="{FF2B5EF4-FFF2-40B4-BE49-F238E27FC236}">
                    <a16:creationId xmlns:a16="http://schemas.microsoft.com/office/drawing/2014/main" id="{BF135ED1-39AF-6A4D-BE59-6B1A432EE476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슬라이드 24 형태 15 그룹 3">
              <a:extLst>
                <a:ext uri="{FF2B5EF4-FFF2-40B4-BE49-F238E27FC236}">
                  <a16:creationId xmlns:a16="http://schemas.microsoft.com/office/drawing/2014/main" id="{7B0EA5AB-EFC4-A648-9F40-CE6EC71E3E77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E3DC5-0F38-0E41-ACDD-88EBE8C83225}"/>
                  </a:ext>
                </a:extLst>
              </p:cNvPr>
              <p:cNvSpPr txBox="1"/>
              <p:nvPr/>
            </p:nvSpPr>
            <p:spPr>
              <a:xfrm>
                <a:off x="1060551" y="1660875"/>
                <a:ext cx="10070898" cy="4353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en-US" altLang="ko-Kore-KR" dirty="0"/>
                  <a:t>Suppose that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ore-KR" dirty="0"/>
                  <a:t> is a cartesian product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ore-KR" dirty="0"/>
                  <a:t> is a fuzzy set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ore-KR" dirty="0"/>
                  <a:t>, respectively, and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ore-KR" dirty="0"/>
                  <a:t> </a:t>
                </a:r>
              </a:p>
              <a:p>
                <a:pPr latinLnBrk="1"/>
                <a:r>
                  <a:rPr lang="en-US" altLang="ko-Kore-KR" dirty="0"/>
                  <a:t>is a mapping. Then the extension principle allows us to define a fuzzy set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ore-KR" dirty="0"/>
                  <a:t> in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endParaRPr lang="en-US" altLang="ko-Kore-KR" dirty="0"/>
              </a:p>
              <a:p>
                <a:pPr latinLnBrk="1"/>
                <a:endParaRPr lang="en-US" altLang="ko-Kore-KR" dirty="0"/>
              </a:p>
              <a:p>
                <a:pPr latinLnBrk="1"/>
                <a:endParaRPr lang="en-US" altLang="ko-Kore-KR" dirty="0"/>
              </a:p>
              <a:p>
                <a:pPr latinLnBrk="1"/>
                <a:endParaRPr lang="ko-Kore-KR" altLang="ko-Kore-KR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limLow>
                                <m:limLow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sSup>
                                    <m:sSupPr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  <m:func>
                                <m:func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ore-KR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ore-KR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ko-Kore-KR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ore-KR" altLang="ko-Kore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ore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ore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ko-Kore-KR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ko-Kore-KR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ore-KR" altLang="ko-Kore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ore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ore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ore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)≠∅   </m:t>
                              </m:r>
                            </m:e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                              0                                               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ore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=∅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ore-KR" altLang="ko-Kore-KR" dirty="0"/>
              </a:p>
              <a:p>
                <a:pPr latinLnBrk="1"/>
                <a:endParaRPr lang="en-US" altLang="ko-Kore-KR" dirty="0"/>
              </a:p>
              <a:p>
                <a:pPr latinLnBrk="1"/>
                <a:endParaRPr lang="en-US" altLang="ko-Kore-KR" dirty="0"/>
              </a:p>
              <a:p>
                <a:pPr latinLnBrk="1"/>
                <a:endParaRPr lang="en-US" altLang="ko-Kore-KR" dirty="0"/>
              </a:p>
              <a:p>
                <a:pPr latinLnBrk="1"/>
                <a:r>
                  <a:rPr lang="en-US" altLang="ko-Kore-KR" dirty="0"/>
                  <a:t>In the case of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ore-KR" dirty="0"/>
                  <a:t>, the extension principle reduces to a fuzzy set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ore-KR" dirty="0"/>
                  <a:t> defined by</a:t>
                </a:r>
                <a:endParaRPr lang="ko-Kore-KR" altLang="ko-Kore-KR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ko-Kore-KR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ore-KR" altLang="ko-Kore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ore-KR">
                                          <a:latin typeface="Cambria Math" panose="02040503050406030204" pitchFamily="18" charset="0"/>
                                        </a:rPr>
                                        <m:t>sup</m:t>
                                      </m:r>
                                    </m:e>
                                    <m:lim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ko-Kore-KR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    , 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ko-Kore-KR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ore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≠∅  </m:t>
                              </m:r>
                            </m:e>
                            <m:e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             0            ,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ore-KR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ore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ore-KR" i="1">
                                  <a:latin typeface="Cambria Math" panose="02040503050406030204" pitchFamily="18" charset="0"/>
                                </a:rPr>
                                <m:t>=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E3DC5-0F38-0E41-ACDD-88EBE8C8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51" y="1660875"/>
                <a:ext cx="10070898" cy="4353884"/>
              </a:xfrm>
              <a:prstGeom prst="rect">
                <a:avLst/>
              </a:prstGeom>
              <a:blipFill>
                <a:blip r:embed="rId3"/>
                <a:stretch>
                  <a:fillRect l="-504" t="-14577" b="-653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32048C-288A-AD48-95D3-18899650EFE9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A0DF-2582-2C46-9CFC-01E7BDF93228}"/>
              </a:ext>
            </a:extLst>
          </p:cNvPr>
          <p:cNvSpPr txBox="1"/>
          <p:nvPr/>
        </p:nvSpPr>
        <p:spPr>
          <a:xfrm>
            <a:off x="813091" y="6088627"/>
            <a:ext cx="530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Reference : [11]L. A. Zadeh. Fuzzy sets. Information and Control, 8:338–353, 1965.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270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2 형태 1"/>
          <p:cNvSpPr/>
          <p:nvPr/>
        </p:nvSpPr>
        <p:spPr>
          <a:xfrm>
            <a:off x="593402" y="383458"/>
            <a:ext cx="11005196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ore-KR" dirty="0">
              <a:solidFill>
                <a:schemeClr val="tx1"/>
              </a:solidFill>
            </a:endParaRPr>
          </a:p>
        </p:txBody>
      </p:sp>
      <p:sp>
        <p:nvSpPr>
          <p:cNvPr id="13" name="슬라이드 24 형태 1">
            <a:extLst>
              <a:ext uri="{FF2B5EF4-FFF2-40B4-BE49-F238E27FC236}">
                <a16:creationId xmlns:a16="http://schemas.microsoft.com/office/drawing/2014/main" id="{0C7B5EDD-4289-DE40-B565-D7E89B224EEE}"/>
              </a:ext>
            </a:extLst>
          </p:cNvPr>
          <p:cNvSpPr txBox="1"/>
          <p:nvPr/>
        </p:nvSpPr>
        <p:spPr>
          <a:xfrm>
            <a:off x="1672709" y="951270"/>
            <a:ext cx="65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b="1" dirty="0"/>
              <a:t>Membership functions for triangular and trapezoidal fuzzy numbers</a:t>
            </a:r>
            <a:endParaRPr lang="ko-Kore-KR" altLang="ko-Kore-KR" b="1" dirty="0"/>
          </a:p>
        </p:txBody>
      </p:sp>
      <p:grpSp>
        <p:nvGrpSpPr>
          <p:cNvPr id="14" name="슬라이드 24 형태 15">
            <a:extLst>
              <a:ext uri="{FF2B5EF4-FFF2-40B4-BE49-F238E27FC236}">
                <a16:creationId xmlns:a16="http://schemas.microsoft.com/office/drawing/2014/main" id="{AB7EE8D6-2EDB-074A-A568-2CE44A6C9A9F}"/>
              </a:ext>
            </a:extLst>
          </p:cNvPr>
          <p:cNvGrpSpPr/>
          <p:nvPr/>
        </p:nvGrpSpPr>
        <p:grpSpPr>
          <a:xfrm>
            <a:off x="810033" y="911399"/>
            <a:ext cx="802555" cy="495315"/>
            <a:chOff x="923366" y="1551654"/>
            <a:chExt cx="3865213" cy="2621996"/>
          </a:xfrm>
          <a:solidFill>
            <a:srgbClr val="001132"/>
          </a:solidFill>
        </p:grpSpPr>
        <p:grpSp>
          <p:nvGrpSpPr>
            <p:cNvPr id="15" name="组合 53">
              <a:extLst>
                <a:ext uri="{FF2B5EF4-FFF2-40B4-BE49-F238E27FC236}">
                  <a16:creationId xmlns:a16="http://schemas.microsoft.com/office/drawing/2014/main" id="{7C8088B2-F61F-7D4F-B36A-DE093525040A}"/>
                </a:ext>
              </a:extLst>
            </p:cNvPr>
            <p:cNvGrpSpPr/>
            <p:nvPr/>
          </p:nvGrpSpPr>
          <p:grpSpPr>
            <a:xfrm rot="21386868">
              <a:off x="923366" y="1551654"/>
              <a:ext cx="3865213" cy="2621996"/>
              <a:chOff x="904088" y="715562"/>
              <a:chExt cx="3865213" cy="2500730"/>
            </a:xfrm>
            <a:grpFill/>
          </p:grpSpPr>
          <p:sp>
            <p:nvSpPr>
              <p:cNvPr id="18" name="슬라이드 24 형태 15 그룹 1">
                <a:extLst>
                  <a:ext uri="{FF2B5EF4-FFF2-40B4-BE49-F238E27FC236}">
                    <a16:creationId xmlns:a16="http://schemas.microsoft.com/office/drawing/2014/main" id="{5955E30C-38E9-0C4F-9D01-8F9F3BB0492C}"/>
                  </a:ext>
                </a:extLst>
              </p:cNvPr>
              <p:cNvSpPr/>
              <p:nvPr/>
            </p:nvSpPr>
            <p:spPr>
              <a:xfrm rot="20491545">
                <a:off x="904088" y="2288392"/>
                <a:ext cx="3673079" cy="927900"/>
              </a:xfrm>
              <a:prstGeom prst="parallelogram">
                <a:avLst>
                  <a:gd name="adj" fmla="val 39384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슬라이드 24 형태 15 그룹 2">
                <a:extLst>
                  <a:ext uri="{FF2B5EF4-FFF2-40B4-BE49-F238E27FC236}">
                    <a16:creationId xmlns:a16="http://schemas.microsoft.com/office/drawing/2014/main" id="{C6552C62-2DB4-A445-83CC-738EE85A3F48}"/>
                  </a:ext>
                </a:extLst>
              </p:cNvPr>
              <p:cNvSpPr/>
              <p:nvPr/>
            </p:nvSpPr>
            <p:spPr>
              <a:xfrm rot="1773400" flipH="1">
                <a:off x="928589" y="715562"/>
                <a:ext cx="3840712" cy="927898"/>
              </a:xfrm>
              <a:prstGeom prst="parallelogram">
                <a:avLst>
                  <a:gd name="adj" fmla="val 4647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슬라이드 24 형태 15 그룹 3">
              <a:extLst>
                <a:ext uri="{FF2B5EF4-FFF2-40B4-BE49-F238E27FC236}">
                  <a16:creationId xmlns:a16="http://schemas.microsoft.com/office/drawing/2014/main" id="{5F57B408-CEF2-B14C-910A-EC6C952250E6}"/>
                </a:ext>
              </a:extLst>
            </p:cNvPr>
            <p:cNvSpPr txBox="1"/>
            <p:nvPr/>
          </p:nvSpPr>
          <p:spPr>
            <a:xfrm rot="20207386">
              <a:off x="1276805" y="3461652"/>
              <a:ext cx="2729003" cy="646331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9902AE-68A0-9B46-87F2-13A87B338F63}"/>
                  </a:ext>
                </a:extLst>
              </p:cNvPr>
              <p:cNvSpPr txBox="1"/>
              <p:nvPr/>
            </p:nvSpPr>
            <p:spPr>
              <a:xfrm>
                <a:off x="3018847" y="4950943"/>
                <a:ext cx="66373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1"/>
                <a:r>
                  <a:rPr lang="en-US" altLang="ko-Kore-KR" dirty="0"/>
                  <a:t>The triangular fuzzy number and the trapezoidal fuzzy </a:t>
                </a:r>
              </a:p>
              <a:p>
                <a:pPr algn="ctr" latinLnBrk="1"/>
                <a:r>
                  <a:rPr lang="en-US" altLang="ko-Kore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)=&lt;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altLang="ko-Kore-K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ore-KR" altLang="ko-Kore-KR" dirty="0"/>
              </a:p>
              <a:p>
                <a:pPr algn="ctr" latinLnBrk="1"/>
                <a:r>
                  <a:rPr lang="en-US" altLang="ko-Kore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ore-KR">
                        <a:latin typeface="Cambria Math" panose="02040503050406030204" pitchFamily="18" charset="0"/>
                      </a:rPr>
                      <m:t>)=&lt;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altLang="ko-Kore-K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ore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ore-KR" altLang="ko-Kore-KR" dirty="0"/>
              </a:p>
              <a:p>
                <a:pPr algn="ctr"/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9902AE-68A0-9B46-87F2-13A87B33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847" y="4950943"/>
                <a:ext cx="6637330" cy="1200329"/>
              </a:xfrm>
              <a:prstGeom prst="rect">
                <a:avLst/>
              </a:prstGeom>
              <a:blipFill>
                <a:blip r:embed="rId5"/>
                <a:stretch>
                  <a:fillRect t="-21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3F4E79A-56F3-1140-83E2-C87968C61351}"/>
              </a:ext>
            </a:extLst>
          </p:cNvPr>
          <p:cNvSpPr txBox="1"/>
          <p:nvPr/>
        </p:nvSpPr>
        <p:spPr>
          <a:xfrm>
            <a:off x="11532789" y="6581001"/>
            <a:ext cx="65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103535-315D-4003-94C7-F7FFB7B228C0}" type="slidenum">
              <a:rPr lang="en-US" altLang="ko-KR" sz="1200" smtClean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fld>
            <a:r>
              <a:rPr lang="en-US" altLang="ko-KR" sz="12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/29</a:t>
            </a:r>
            <a:endParaRPr lang="ko-KR" altLang="en-US" sz="12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F4228F-D956-CB41-9923-975D26271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813" y="1985038"/>
            <a:ext cx="3632200" cy="269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C57657-30AA-154B-84EA-DFFEFF27C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512" y="1784708"/>
            <a:ext cx="3632200" cy="269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749FF-CA37-4A44-85CE-749536A6E82B}"/>
              </a:ext>
            </a:extLst>
          </p:cNvPr>
          <p:cNvSpPr txBox="1"/>
          <p:nvPr/>
        </p:nvSpPr>
        <p:spPr>
          <a:xfrm>
            <a:off x="3696126" y="4446605"/>
            <a:ext cx="4964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/>
              <a:t>Figure </a:t>
            </a:r>
            <a:r>
              <a:rPr lang="en-US" altLang="ko-KR" sz="1200" dirty="0"/>
              <a:t>1</a:t>
            </a:r>
            <a:r>
              <a:rPr lang="en-US" altLang="ko-Kore-KR" sz="1200" dirty="0"/>
              <a:t>. Membership functions for triangular and trapezoidal fuzzy numbers</a:t>
            </a:r>
            <a:endParaRPr lang="ko-Kore-KR" altLang="ko-Kore-KR" sz="1200" dirty="0"/>
          </a:p>
          <a:p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897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2681</Words>
  <Application>Microsoft Office PowerPoint</Application>
  <PresentationFormat>와이드스크린</PresentationFormat>
  <Paragraphs>534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微软雅黑</vt:lpstr>
      <vt:lpstr>나눔스퀘어 Bold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호연 이</cp:lastModifiedBy>
  <cp:revision>145</cp:revision>
  <dcterms:created xsi:type="dcterms:W3CDTF">2022-05-05T04:45:21Z</dcterms:created>
  <dcterms:modified xsi:type="dcterms:W3CDTF">2023-11-16T00:55:59Z</dcterms:modified>
</cp:coreProperties>
</file>