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0" r:id="rId5"/>
    <p:sldId id="261" r:id="rId6"/>
    <p:sldId id="263" r:id="rId7"/>
    <p:sldId id="262" r:id="rId8"/>
    <p:sldId id="264" r:id="rId9"/>
    <p:sldId id="259" r:id="rId10"/>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08ED10-C484-44A9-891F-7A0BA6F0D38B}" v="3" dt="2024-02-18T08:57:21.858"/>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C00000"/>
                </a:solidFill>
                <a:latin typeface="Palatino Linotype"/>
                <a:cs typeface="Palatino Linotype"/>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C00000"/>
                </a:solidFill>
                <a:latin typeface="Palatino Linotype"/>
                <a:cs typeface="Palatino Linotype"/>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2/18/2024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8814232" y="6184984"/>
            <a:ext cx="3225396" cy="622222"/>
          </a:xfrm>
          <a:prstGeom prst="rect">
            <a:avLst/>
          </a:prstGeom>
        </p:spPr>
      </p:pic>
      <p:pic>
        <p:nvPicPr>
          <p:cNvPr id="17" name="bg object 17"/>
          <p:cNvPicPr/>
          <p:nvPr/>
        </p:nvPicPr>
        <p:blipFill>
          <a:blip r:embed="rId3" cstate="print"/>
          <a:stretch>
            <a:fillRect/>
          </a:stretch>
        </p:blipFill>
        <p:spPr>
          <a:xfrm>
            <a:off x="6466516" y="1850749"/>
            <a:ext cx="4465643" cy="2834316"/>
          </a:xfrm>
          <a:prstGeom prst="rect">
            <a:avLst/>
          </a:prstGeom>
        </p:spPr>
      </p:pic>
      <p:sp>
        <p:nvSpPr>
          <p:cNvPr id="2" name="Holder 2"/>
          <p:cNvSpPr>
            <a:spLocks noGrp="1"/>
          </p:cNvSpPr>
          <p:nvPr>
            <p:ph type="title"/>
          </p:nvPr>
        </p:nvSpPr>
        <p:spPr/>
        <p:txBody>
          <a:bodyPr lIns="0" tIns="0" rIns="0" bIns="0"/>
          <a:lstStyle>
            <a:lvl1pPr>
              <a:defRPr sz="4400" b="0" i="0">
                <a:solidFill>
                  <a:srgbClr val="C00000"/>
                </a:solidFill>
                <a:latin typeface="Palatino Linotype"/>
                <a:cs typeface="Palatino Linotype"/>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2/18/2024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8814232" y="6184984"/>
            <a:ext cx="3225396" cy="622222"/>
          </a:xfrm>
          <a:prstGeom prst="rect">
            <a:avLst/>
          </a:prstGeom>
        </p:spPr>
      </p:pic>
      <p:pic>
        <p:nvPicPr>
          <p:cNvPr id="17" name="bg object 17"/>
          <p:cNvPicPr/>
          <p:nvPr/>
        </p:nvPicPr>
        <p:blipFill>
          <a:blip r:embed="rId3" cstate="print"/>
          <a:stretch>
            <a:fillRect/>
          </a:stretch>
        </p:blipFill>
        <p:spPr>
          <a:xfrm>
            <a:off x="592" y="0"/>
            <a:ext cx="12190814" cy="6694097"/>
          </a:xfrm>
          <a:prstGeom prst="rect">
            <a:avLst/>
          </a:prstGeom>
        </p:spPr>
      </p:pic>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2/18/2024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8814232" y="6184984"/>
            <a:ext cx="3225396" cy="622222"/>
          </a:xfrm>
          <a:prstGeom prst="rect">
            <a:avLst/>
          </a:prstGeom>
        </p:spPr>
      </p:pic>
      <p:sp>
        <p:nvSpPr>
          <p:cNvPr id="2" name="Holder 2"/>
          <p:cNvSpPr>
            <a:spLocks noGrp="1"/>
          </p:cNvSpPr>
          <p:nvPr>
            <p:ph type="title"/>
          </p:nvPr>
        </p:nvSpPr>
        <p:spPr>
          <a:xfrm>
            <a:off x="1317625" y="3000247"/>
            <a:ext cx="9556749" cy="1366520"/>
          </a:xfrm>
          <a:prstGeom prst="rect">
            <a:avLst/>
          </a:prstGeom>
        </p:spPr>
        <p:txBody>
          <a:bodyPr wrap="square" lIns="0" tIns="0" rIns="0" bIns="0">
            <a:spAutoFit/>
          </a:bodyPr>
          <a:lstStyle>
            <a:lvl1pPr>
              <a:defRPr sz="4400" b="0" i="0">
                <a:solidFill>
                  <a:srgbClr val="C00000"/>
                </a:solidFill>
                <a:latin typeface="Palatino Linotype"/>
                <a:cs typeface="Palatino Linotype"/>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2/18/2024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dussa-vinay17" TargetMode="External"/><Relationship Id="rId2" Type="http://schemas.openxmlformats.org/officeDocument/2006/relationships/hyperlink" Target="https://www.linkedin.com/in/vinaydussa17/"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10000" y="4114800"/>
            <a:ext cx="6400800" cy="2249334"/>
          </a:xfrm>
          <a:prstGeom prst="rect">
            <a:avLst/>
          </a:prstGeom>
        </p:spPr>
        <p:txBody>
          <a:bodyPr vert="horz" wrap="square" lIns="0" tIns="12700" rIns="0" bIns="0" rtlCol="0">
            <a:spAutoFit/>
          </a:bodyPr>
          <a:lstStyle/>
          <a:p>
            <a:pPr marL="12700">
              <a:lnSpc>
                <a:spcPct val="100000"/>
              </a:lnSpc>
              <a:spcBef>
                <a:spcPts val="100"/>
              </a:spcBef>
            </a:pPr>
            <a:r>
              <a:rPr lang="en-IN" sz="3200" dirty="0">
                <a:latin typeface="Arial" panose="020B0604020202020204" pitchFamily="34" charset="0"/>
                <a:cs typeface="Arial" panose="020B0604020202020204" pitchFamily="34" charset="0"/>
              </a:rPr>
              <a:t>Exploratory Data Analysis</a:t>
            </a:r>
          </a:p>
          <a:p>
            <a:pPr marL="12700">
              <a:lnSpc>
                <a:spcPct val="100000"/>
              </a:lnSpc>
              <a:spcBef>
                <a:spcPts val="100"/>
              </a:spcBef>
            </a:pPr>
            <a:endParaRPr lang="en-IN" sz="3200" dirty="0">
              <a:latin typeface="Arial" panose="020B0604020202020204" pitchFamily="34" charset="0"/>
              <a:cs typeface="Arial" panose="020B0604020202020204" pitchFamily="34" charset="0"/>
            </a:endParaRPr>
          </a:p>
          <a:p>
            <a:pPr marL="12700">
              <a:lnSpc>
                <a:spcPct val="100000"/>
              </a:lnSpc>
              <a:spcBef>
                <a:spcPts val="100"/>
              </a:spcBef>
            </a:pPr>
            <a:endParaRPr lang="en-IN" sz="3200" dirty="0">
              <a:latin typeface="Arial" panose="020B0604020202020204" pitchFamily="34" charset="0"/>
              <a:cs typeface="Arial" panose="020B0604020202020204" pitchFamily="34" charset="0"/>
            </a:endParaRPr>
          </a:p>
          <a:p>
            <a:pPr marL="12700">
              <a:lnSpc>
                <a:spcPct val="100000"/>
              </a:lnSpc>
              <a:spcBef>
                <a:spcPts val="100"/>
              </a:spcBef>
            </a:pPr>
            <a:r>
              <a:rPr lang="en-IN" sz="3200" dirty="0">
                <a:latin typeface="Arial" panose="020B0604020202020204" pitchFamily="34" charset="0"/>
                <a:cs typeface="Arial" panose="020B0604020202020204" pitchFamily="34" charset="0"/>
              </a:rPr>
              <a:t>					   </a:t>
            </a:r>
            <a:r>
              <a:rPr lang="en-IN" sz="1400" dirty="0">
                <a:latin typeface="Arial" panose="020B0604020202020204" pitchFamily="34" charset="0"/>
                <a:cs typeface="Arial" panose="020B0604020202020204" pitchFamily="34" charset="0"/>
              </a:rPr>
              <a:t>Dussa </a:t>
            </a:r>
            <a:r>
              <a:rPr lang="en-IN" sz="1400" dirty="0" err="1">
                <a:latin typeface="Arial" panose="020B0604020202020204" pitchFamily="34" charset="0"/>
                <a:cs typeface="Arial" panose="020B0604020202020204" pitchFamily="34" charset="0"/>
              </a:rPr>
              <a:t>Vinaykumar</a:t>
            </a:r>
            <a:endParaRPr lang="en-IN" sz="1400" dirty="0">
              <a:latin typeface="Arial" panose="020B0604020202020204" pitchFamily="34" charset="0"/>
              <a:cs typeface="Arial" panose="020B0604020202020204" pitchFamily="34" charset="0"/>
            </a:endParaRPr>
          </a:p>
          <a:p>
            <a:pPr marL="12700">
              <a:lnSpc>
                <a:spcPct val="100000"/>
              </a:lnSpc>
              <a:spcBef>
                <a:spcPts val="100"/>
              </a:spcBef>
            </a:pPr>
            <a:r>
              <a:rPr lang="en-IN" sz="1400" dirty="0">
                <a:latin typeface="Arial" panose="020B0604020202020204" pitchFamily="34" charset="0"/>
                <a:cs typeface="Arial" panose="020B0604020202020204" pitchFamily="34" charset="0"/>
              </a:rPr>
              <a:t>						IN1240948</a:t>
            </a:r>
            <a:endParaRPr sz="1400" dirty="0">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00682" y="1315427"/>
            <a:ext cx="11538918" cy="4950073"/>
          </a:xfrm>
          <a:prstGeom prst="rect">
            <a:avLst/>
          </a:prstGeom>
        </p:spPr>
        <p:txBody>
          <a:bodyPr vert="horz" wrap="square" lIns="0" tIns="12700" rIns="0" bIns="0" rtlCol="0">
            <a:spAutoFit/>
          </a:bodyPr>
          <a:lstStyle/>
          <a:p>
            <a:pPr marL="297815" indent="-252095">
              <a:lnSpc>
                <a:spcPct val="100000"/>
              </a:lnSpc>
              <a:spcBef>
                <a:spcPts val="100"/>
              </a:spcBef>
              <a:buFont typeface="Arial"/>
              <a:buChar char="•"/>
              <a:tabLst>
                <a:tab pos="297815" algn="l"/>
                <a:tab pos="298450" algn="l"/>
              </a:tabLst>
            </a:pPr>
            <a:r>
              <a:rPr lang="en-IN" b="1" spc="-10" dirty="0">
                <a:latin typeface="Calibri"/>
                <a:cs typeface="Calibri"/>
              </a:rPr>
              <a:t>B-tech (Information Technology)</a:t>
            </a:r>
          </a:p>
          <a:p>
            <a:pPr marL="297815" indent="-252095">
              <a:lnSpc>
                <a:spcPct val="100000"/>
              </a:lnSpc>
              <a:spcBef>
                <a:spcPts val="100"/>
              </a:spcBef>
              <a:buFont typeface="Arial"/>
              <a:buChar char="•"/>
              <a:tabLst>
                <a:tab pos="297815" algn="l"/>
                <a:tab pos="298450" algn="l"/>
              </a:tabLst>
            </a:pPr>
            <a:endParaRPr sz="1800" dirty="0">
              <a:latin typeface="Calibri"/>
              <a:cs typeface="Calibri"/>
            </a:endParaRPr>
          </a:p>
          <a:p>
            <a:pPr marL="297815" indent="-252095">
              <a:lnSpc>
                <a:spcPct val="100000"/>
              </a:lnSpc>
              <a:buFont typeface="Arial"/>
              <a:buChar char="•"/>
              <a:tabLst>
                <a:tab pos="297815" algn="l"/>
                <a:tab pos="298450" algn="l"/>
              </a:tabLst>
            </a:pPr>
            <a:r>
              <a:rPr lang="en-US" b="0" i="0" dirty="0">
                <a:effectLst/>
                <a:latin typeface="Söhne"/>
              </a:rPr>
              <a:t>Learning data science is like embarking on an exciting journey into the heart of information. It's about diving deep into the world of numbers, patterns, and insights to uncover hidden treasures of knowledge. With data science, we can unravel the mysteries of complex problems, decode the secrets of trends and behaviors, and unlock new possibilities for innovation. It's not just about crunching numbers; it's about using data to tell stories, make informed decisions, and create positive impact in the world around us. Whether you're exploring the depths of healthcare, finance, or technology, data science equips you with the tools and skills to navigate the vast seas of data and chart a course towards discovery and success.</a:t>
            </a:r>
          </a:p>
          <a:p>
            <a:pPr marL="297815" indent="-252095">
              <a:lnSpc>
                <a:spcPct val="100000"/>
              </a:lnSpc>
              <a:buFont typeface="Arial"/>
              <a:buChar char="•"/>
              <a:tabLst>
                <a:tab pos="297815" algn="l"/>
                <a:tab pos="298450" algn="l"/>
              </a:tabLst>
            </a:pPr>
            <a:endParaRPr sz="1800" dirty="0">
              <a:latin typeface="Calibri"/>
              <a:cs typeface="Calibri"/>
            </a:endParaRPr>
          </a:p>
          <a:p>
            <a:pPr marL="297815" indent="-252095">
              <a:lnSpc>
                <a:spcPct val="100000"/>
              </a:lnSpc>
              <a:buFont typeface="Arial"/>
              <a:buChar char="•"/>
              <a:tabLst>
                <a:tab pos="297815" algn="l"/>
                <a:tab pos="298450" algn="l"/>
              </a:tabLst>
            </a:pPr>
            <a:r>
              <a:rPr lang="en-IN" b="1" spc="-15" dirty="0">
                <a:latin typeface="Calibri"/>
                <a:cs typeface="Calibri"/>
              </a:rPr>
              <a:t>Fresher</a:t>
            </a:r>
          </a:p>
          <a:p>
            <a:pPr marL="297815" indent="-252095">
              <a:lnSpc>
                <a:spcPct val="100000"/>
              </a:lnSpc>
              <a:buFont typeface="Arial"/>
              <a:buChar char="•"/>
              <a:tabLst>
                <a:tab pos="297815" algn="l"/>
                <a:tab pos="298450" algn="l"/>
              </a:tabLst>
            </a:pPr>
            <a:endParaRPr sz="1800" dirty="0">
              <a:latin typeface="Calibri"/>
              <a:cs typeface="Calibri"/>
            </a:endParaRPr>
          </a:p>
          <a:p>
            <a:pPr marL="297815" indent="-285750">
              <a:lnSpc>
                <a:spcPct val="100000"/>
              </a:lnSpc>
              <a:buChar char="•"/>
              <a:tabLst>
                <a:tab pos="297815" algn="l"/>
                <a:tab pos="298450" algn="l"/>
              </a:tabLst>
            </a:pPr>
            <a:r>
              <a:rPr lang="en-IN" sz="1800" b="1" spc="-10" dirty="0">
                <a:latin typeface="Calibri"/>
                <a:cs typeface="Calibri"/>
              </a:rPr>
              <a:t>L</a:t>
            </a:r>
            <a:r>
              <a:rPr sz="1800" b="1" spc="-10" dirty="0" err="1">
                <a:latin typeface="Calibri"/>
                <a:cs typeface="Calibri"/>
              </a:rPr>
              <a:t>inkedin</a:t>
            </a:r>
            <a:r>
              <a:rPr lang="en-IN" sz="1800" b="1" spc="-10" dirty="0">
                <a:latin typeface="Calibri"/>
                <a:cs typeface="Calibri"/>
              </a:rPr>
              <a:t> url: https: </a:t>
            </a:r>
            <a:r>
              <a:rPr lang="en-IN" sz="1600" b="1" spc="-10" dirty="0">
                <a:latin typeface="Centaur" panose="02030504050205020304" pitchFamily="18" charset="0"/>
                <a:cs typeface="Calibri"/>
                <a:hlinkClick r:id="rId2"/>
              </a:rPr>
              <a:t>//www.linkedin.com/in/vinaydussa17/</a:t>
            </a:r>
            <a:endParaRPr lang="en-IN" sz="1600" b="1" spc="-10" dirty="0">
              <a:latin typeface="Centaur" panose="02030504050205020304" pitchFamily="18" charset="0"/>
              <a:cs typeface="Calibri"/>
            </a:endParaRPr>
          </a:p>
          <a:p>
            <a:pPr marL="297815" indent="-285750">
              <a:lnSpc>
                <a:spcPct val="100000"/>
              </a:lnSpc>
              <a:buChar char="•"/>
              <a:tabLst>
                <a:tab pos="297815" algn="l"/>
                <a:tab pos="298450" algn="l"/>
              </a:tabLst>
            </a:pPr>
            <a:endParaRPr lang="en-IN" sz="1800" b="1" spc="-10" dirty="0">
              <a:latin typeface="Calibri"/>
              <a:cs typeface="Calibri"/>
            </a:endParaRPr>
          </a:p>
          <a:p>
            <a:pPr marL="297815" indent="-285750">
              <a:lnSpc>
                <a:spcPct val="100000"/>
              </a:lnSpc>
              <a:buChar char="•"/>
              <a:tabLst>
                <a:tab pos="297815" algn="l"/>
                <a:tab pos="298450" algn="l"/>
              </a:tabLst>
            </a:pPr>
            <a:r>
              <a:rPr lang="en-IN" b="1" spc="-10" dirty="0" err="1">
                <a:latin typeface="Calibri"/>
                <a:cs typeface="Calibri"/>
              </a:rPr>
              <a:t>Github</a:t>
            </a:r>
            <a:r>
              <a:rPr lang="en-IN" b="1" spc="-10" dirty="0">
                <a:latin typeface="Calibri"/>
                <a:cs typeface="Calibri"/>
              </a:rPr>
              <a:t> url: https: </a:t>
            </a:r>
            <a:r>
              <a:rPr lang="en-IN" sz="1600" b="1" spc="-10" dirty="0">
                <a:latin typeface="Centaur" panose="02030504050205020304" pitchFamily="18" charset="0"/>
                <a:cs typeface="Calibri"/>
                <a:hlinkClick r:id="rId3"/>
              </a:rPr>
              <a:t>//github.com/dussa-vinay17</a:t>
            </a:r>
            <a:endParaRPr lang="en-IN" sz="1600" b="1" spc="-10" dirty="0">
              <a:latin typeface="Centaur" panose="02030504050205020304" pitchFamily="18" charset="0"/>
              <a:cs typeface="Calibri"/>
            </a:endParaRPr>
          </a:p>
          <a:p>
            <a:pPr marL="297815" indent="-285750">
              <a:lnSpc>
                <a:spcPct val="100000"/>
              </a:lnSpc>
              <a:buChar char="•"/>
              <a:tabLst>
                <a:tab pos="297815" algn="l"/>
                <a:tab pos="298450" algn="l"/>
              </a:tabLst>
            </a:pPr>
            <a:endParaRPr lang="en-IN" sz="1800" b="1" spc="-10" dirty="0">
              <a:latin typeface="Calibri"/>
              <a:cs typeface="Calibri"/>
            </a:endParaRPr>
          </a:p>
          <a:p>
            <a:pPr marL="12065">
              <a:lnSpc>
                <a:spcPct val="100000"/>
              </a:lnSpc>
              <a:tabLst>
                <a:tab pos="297815" algn="l"/>
                <a:tab pos="298450" algn="l"/>
              </a:tabLst>
            </a:pPr>
            <a:r>
              <a:rPr lang="en-IN" b="1" spc="-10" dirty="0">
                <a:latin typeface="Calibri"/>
                <a:cs typeface="Calibri"/>
              </a:rPr>
              <a:t>	</a:t>
            </a:r>
            <a:r>
              <a:rPr sz="1800" b="1" spc="-15" dirty="0">
                <a:latin typeface="Calibri"/>
                <a:cs typeface="Calibri"/>
              </a:rPr>
              <a:t> </a:t>
            </a:r>
            <a:r>
              <a:rPr lang="en-US" sz="1800" b="1" spc="-15" dirty="0">
                <a:latin typeface="Calibri"/>
                <a:cs typeface="Calibri"/>
              </a:rPr>
              <a:t>											</a:t>
            </a:r>
            <a:r>
              <a:rPr lang="en-IN" sz="1400" dirty="0">
                <a:latin typeface="Arial" panose="020B0604020202020204" pitchFamily="34" charset="0"/>
                <a:cs typeface="Arial" panose="020B0604020202020204" pitchFamily="34" charset="0"/>
              </a:rPr>
              <a:t> </a:t>
            </a:r>
          </a:p>
          <a:p>
            <a:pPr marL="12065">
              <a:lnSpc>
                <a:spcPct val="100000"/>
              </a:lnSpc>
              <a:tabLst>
                <a:tab pos="297815" algn="l"/>
                <a:tab pos="298450" algn="l"/>
              </a:tabLst>
            </a:pPr>
            <a:r>
              <a:rPr lang="en-IN" sz="1400" dirty="0">
                <a:latin typeface="Arial" panose="020B0604020202020204" pitchFamily="34" charset="0"/>
                <a:cs typeface="Arial" panose="020B0604020202020204" pitchFamily="34" charset="0"/>
              </a:rPr>
              <a:t>													IN1240948</a:t>
            </a:r>
            <a:endParaRPr sz="1400" dirty="0">
              <a:latin typeface="Calibri"/>
              <a:cs typeface="Calibri"/>
            </a:endParaRPr>
          </a:p>
        </p:txBody>
      </p:sp>
      <p:sp>
        <p:nvSpPr>
          <p:cNvPr id="3" name="object 3"/>
          <p:cNvSpPr txBox="1">
            <a:spLocks noGrp="1"/>
          </p:cNvSpPr>
          <p:nvPr>
            <p:ph type="title"/>
          </p:nvPr>
        </p:nvSpPr>
        <p:spPr>
          <a:xfrm>
            <a:off x="500681" y="347669"/>
            <a:ext cx="1844039" cy="513080"/>
          </a:xfrm>
          <a:prstGeom prst="rect">
            <a:avLst/>
          </a:prstGeom>
        </p:spPr>
        <p:txBody>
          <a:bodyPr vert="horz" wrap="square" lIns="0" tIns="12700" rIns="0" bIns="0" rtlCol="0">
            <a:spAutoFit/>
          </a:bodyPr>
          <a:lstStyle/>
          <a:p>
            <a:pPr marL="12700">
              <a:lnSpc>
                <a:spcPct val="100000"/>
              </a:lnSpc>
              <a:spcBef>
                <a:spcPts val="100"/>
              </a:spcBef>
            </a:pPr>
            <a:r>
              <a:rPr sz="3200" b="1" spc="-75" dirty="0">
                <a:solidFill>
                  <a:srgbClr val="FF0000"/>
                </a:solidFill>
                <a:latin typeface="Tahoma"/>
                <a:cs typeface="Tahoma"/>
              </a:rPr>
              <a:t>About</a:t>
            </a:r>
            <a:r>
              <a:rPr sz="3200" b="1" spc="-320" dirty="0">
                <a:solidFill>
                  <a:srgbClr val="FF0000"/>
                </a:solidFill>
                <a:latin typeface="Tahoma"/>
                <a:cs typeface="Tahoma"/>
              </a:rPr>
              <a:t> </a:t>
            </a:r>
            <a:r>
              <a:rPr sz="3200" b="1" spc="-229" dirty="0">
                <a:solidFill>
                  <a:srgbClr val="FF0000"/>
                </a:solidFill>
                <a:latin typeface="Tahoma"/>
                <a:cs typeface="Tahoma"/>
              </a:rPr>
              <a:t>me</a:t>
            </a:r>
            <a:endParaRPr sz="3200" dirty="0">
              <a:latin typeface="Tahoma"/>
              <a:cs typeface="Tahom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9D2E21B-D6CF-61DD-7F8C-CC49C9A41860}"/>
              </a:ext>
            </a:extLst>
          </p:cNvPr>
          <p:cNvSpPr>
            <a:spLocks noGrp="1"/>
          </p:cNvSpPr>
          <p:nvPr>
            <p:ph type="title"/>
          </p:nvPr>
        </p:nvSpPr>
        <p:spPr>
          <a:xfrm>
            <a:off x="-76200" y="152400"/>
            <a:ext cx="11582400" cy="15727382"/>
          </a:xfrm>
        </p:spPr>
        <p:txBody>
          <a:bodyPr/>
          <a:lstStyle/>
          <a:p>
            <a:r>
              <a:rPr lang="en-IN" sz="2000" dirty="0">
                <a:latin typeface="Tahoma" panose="020B0604030504040204" pitchFamily="34" charset="0"/>
                <a:ea typeface="Tahoma" panose="020B0604030504040204" pitchFamily="34" charset="0"/>
                <a:cs typeface="Tahoma" panose="020B0604030504040204" pitchFamily="34" charset="0"/>
              </a:rPr>
              <a:t>	Objective of the Project</a:t>
            </a:r>
            <a:br>
              <a:rPr lang="en-IN" sz="2000" dirty="0">
                <a:latin typeface="Tahoma" panose="020B0604030504040204" pitchFamily="34" charset="0"/>
                <a:ea typeface="Tahoma" panose="020B0604030504040204" pitchFamily="34" charset="0"/>
                <a:cs typeface="Tahoma" panose="020B0604030504040204" pitchFamily="34" charset="0"/>
              </a:rPr>
            </a:br>
            <a:br>
              <a:rPr lang="en-IN" sz="2000" dirty="0">
                <a:solidFill>
                  <a:schemeClr val="tx1"/>
                </a:solidFill>
                <a:latin typeface="Tahoma" panose="020B0604030504040204" pitchFamily="34" charset="0"/>
                <a:ea typeface="Tahoma" panose="020B0604030504040204" pitchFamily="34" charset="0"/>
                <a:cs typeface="Tahoma" panose="020B0604030504040204" pitchFamily="34" charset="0"/>
              </a:rPr>
            </a:br>
            <a:r>
              <a:rPr lang="en-IN"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600" b="0" i="0" dirty="0">
                <a:solidFill>
                  <a:schemeClr val="tx1"/>
                </a:solidFill>
                <a:effectLst/>
                <a:latin typeface="Söhne"/>
              </a:rPr>
              <a:t>In our project, we delved into a dataset to understand various aspects like salaries, education backgrounds, and job locations. 	By using different statistical methods and visualizations, we uncovered valuable insights. For instance, we learned about the 	average salaries for different degrees and genders, and we explored correlations between different variables. Through 	statistical tests, we identified significant differences in salaries based on gender and degree. We also looked into the                      </a:t>
            </a:r>
            <a:r>
              <a:rPr lang="en-US" sz="1600" dirty="0">
                <a:solidFill>
                  <a:schemeClr val="tx1"/>
                </a:solidFill>
                <a:latin typeface="Söhne"/>
              </a:rPr>
              <a:t>	d</a:t>
            </a:r>
            <a:r>
              <a:rPr lang="en-US" sz="1600" b="0" i="0" dirty="0">
                <a:solidFill>
                  <a:schemeClr val="tx1"/>
                </a:solidFill>
                <a:effectLst/>
                <a:latin typeface="Söhne"/>
              </a:rPr>
              <a:t>istribution of categorical variables like gender and degree to understand their prevalence. By analyzing relationships 	between job cities and degrees, we gained insights into preferences and trends. Overall, our project provided valuable 	insights into the dataset's characteristics and trends, aiding in better decision-making and further analysis.</a:t>
            </a:r>
            <a:br>
              <a:rPr lang="en-US" sz="1600" b="0" i="0" dirty="0">
                <a:solidFill>
                  <a:schemeClr val="tx1"/>
                </a:solidFill>
                <a:effectLst/>
                <a:latin typeface="Söhne"/>
              </a:rPr>
            </a:br>
            <a:br>
              <a:rPr lang="en-US" sz="1600" b="0" i="0" dirty="0">
                <a:solidFill>
                  <a:schemeClr val="tx1"/>
                </a:solidFill>
                <a:effectLst/>
                <a:latin typeface="Söhne"/>
              </a:rPr>
            </a:br>
            <a:br>
              <a:rPr lang="en-US" sz="1600" b="0" i="0" dirty="0">
                <a:solidFill>
                  <a:schemeClr val="tx1"/>
                </a:solidFill>
                <a:effectLst/>
                <a:latin typeface="Söhne"/>
              </a:rPr>
            </a:br>
            <a:r>
              <a:rPr lang="en-US" sz="1600" b="0" i="0" dirty="0">
                <a:solidFill>
                  <a:schemeClr val="tx1"/>
                </a:solidFill>
                <a:effectLst/>
                <a:latin typeface="Söhne"/>
              </a:rPr>
              <a:t>	</a:t>
            </a:r>
            <a:r>
              <a:rPr lang="en-IN" sz="1800" dirty="0">
                <a:latin typeface="Tahoma" panose="020B0604030504040204" pitchFamily="34" charset="0"/>
                <a:ea typeface="Tahoma" panose="020B0604030504040204" pitchFamily="34" charset="0"/>
                <a:cs typeface="Tahoma" panose="020B0604030504040204" pitchFamily="34" charset="0"/>
              </a:rPr>
              <a:t> </a:t>
            </a:r>
            <a:r>
              <a:rPr lang="en-IN" sz="2000" dirty="0">
                <a:latin typeface="Tahoma" panose="020B0604030504040204" pitchFamily="34" charset="0"/>
                <a:ea typeface="Tahoma" panose="020B0604030504040204" pitchFamily="34" charset="0"/>
                <a:cs typeface="Tahoma" panose="020B0604030504040204" pitchFamily="34" charset="0"/>
              </a:rPr>
              <a:t>Summary of the Data</a:t>
            </a:r>
            <a:br>
              <a:rPr lang="en-IN" sz="1800" dirty="0">
                <a:latin typeface="Tahoma" panose="020B0604030504040204" pitchFamily="34" charset="0"/>
                <a:ea typeface="Tahoma" panose="020B0604030504040204" pitchFamily="34" charset="0"/>
                <a:cs typeface="Tahoma" panose="020B0604030504040204" pitchFamily="34" charset="0"/>
              </a:rPr>
            </a:br>
            <a:r>
              <a:rPr lang="en-IN" sz="1800" dirty="0">
                <a:latin typeface="Tahoma" panose="020B0604030504040204" pitchFamily="34" charset="0"/>
                <a:ea typeface="Tahoma" panose="020B0604030504040204" pitchFamily="34" charset="0"/>
                <a:cs typeface="Tahoma" panose="020B0604030504040204" pitchFamily="34" charset="0"/>
              </a:rPr>
              <a:t>	</a:t>
            </a:r>
            <a:br>
              <a:rPr lang="en-IN" sz="1800" dirty="0">
                <a:latin typeface="Tahoma" panose="020B0604030504040204" pitchFamily="34" charset="0"/>
                <a:ea typeface="Tahoma" panose="020B0604030504040204" pitchFamily="34" charset="0"/>
                <a:cs typeface="Tahoma" panose="020B0604030504040204" pitchFamily="34" charset="0"/>
              </a:rPr>
            </a:br>
            <a:r>
              <a:rPr lang="en-IN" sz="1800" dirty="0">
                <a:latin typeface="Tahoma" panose="020B0604030504040204" pitchFamily="34" charset="0"/>
                <a:ea typeface="Tahoma" panose="020B0604030504040204" pitchFamily="34" charset="0"/>
                <a:cs typeface="Tahoma" panose="020B0604030504040204" pitchFamily="34" charset="0"/>
              </a:rPr>
              <a:t>	</a:t>
            </a:r>
            <a:r>
              <a:rPr lang="en-US" sz="1800" b="0" i="0" dirty="0">
                <a:solidFill>
                  <a:schemeClr val="tx1"/>
                </a:solidFill>
                <a:effectLst/>
                <a:latin typeface="Söhne"/>
              </a:rPr>
              <a:t> </a:t>
            </a:r>
            <a:r>
              <a:rPr lang="en-US" sz="1600" b="0" i="0" dirty="0">
                <a:solidFill>
                  <a:schemeClr val="tx1"/>
                </a:solidFill>
                <a:effectLst/>
                <a:latin typeface="Söhne"/>
              </a:rPr>
              <a:t>The </a:t>
            </a:r>
            <a:r>
              <a:rPr lang="en-IN" sz="1600" b="0" i="0" dirty="0">
                <a:solidFill>
                  <a:schemeClr val="tx1"/>
                </a:solidFill>
                <a:effectLst/>
                <a:latin typeface="Söhne"/>
              </a:rPr>
              <a:t>d</a:t>
            </a:r>
            <a:r>
              <a:rPr lang="en-IN" sz="1600" dirty="0">
                <a:solidFill>
                  <a:schemeClr val="tx1"/>
                </a:solidFill>
                <a:latin typeface="Söhne"/>
              </a:rPr>
              <a:t>ataset was re</a:t>
            </a:r>
            <a:r>
              <a:rPr lang="en-IN" sz="1800" dirty="0">
                <a:solidFill>
                  <a:schemeClr val="tx1"/>
                </a:solidFill>
                <a:latin typeface="Söhne"/>
              </a:rPr>
              <a:t>leased by Aspiring Minds from the Aspiring Mind Employment Outcome 2015 (AMEO). </a:t>
            </a:r>
            <a:br>
              <a:rPr lang="en-IN" sz="1800" dirty="0">
                <a:solidFill>
                  <a:schemeClr val="tx1"/>
                </a:solidFill>
                <a:latin typeface="Söhne"/>
              </a:rPr>
            </a:br>
            <a:r>
              <a:rPr lang="en-IN" sz="1800" dirty="0">
                <a:solidFill>
                  <a:schemeClr val="tx1"/>
                </a:solidFill>
                <a:latin typeface="Söhne"/>
              </a:rPr>
              <a:t>	 The study is primarily limited only to students with engineering disciplines. The dataset contains the 	 	 employment outcomes of engineering graduates as dependent variable (Salary, Job Titles, and Job Locations)</a:t>
            </a:r>
            <a:br>
              <a:rPr lang="en-IN" sz="1800" dirty="0">
                <a:solidFill>
                  <a:schemeClr val="tx1"/>
                </a:solidFill>
                <a:latin typeface="Söhne"/>
              </a:rPr>
            </a:br>
            <a:r>
              <a:rPr lang="en-IN" sz="1800" dirty="0">
                <a:solidFill>
                  <a:schemeClr val="tx1"/>
                </a:solidFill>
                <a:latin typeface="Söhne"/>
              </a:rPr>
              <a:t>	 Along with the standardized score from three different areas – cognitive skills, technical skills and personality</a:t>
            </a:r>
            <a:br>
              <a:rPr lang="en-IN" sz="1800" dirty="0">
                <a:solidFill>
                  <a:schemeClr val="tx1"/>
                </a:solidFill>
                <a:latin typeface="Söhne"/>
              </a:rPr>
            </a:br>
            <a:r>
              <a:rPr lang="en-IN" sz="1800" dirty="0">
                <a:solidFill>
                  <a:schemeClr val="tx1"/>
                </a:solidFill>
                <a:latin typeface="Söhne"/>
              </a:rPr>
              <a:t>	 skills. The dataset also contains demographic features. The dataset contains around 40 independent variables</a:t>
            </a:r>
            <a:br>
              <a:rPr lang="en-IN" sz="1800" dirty="0">
                <a:solidFill>
                  <a:schemeClr val="tx1"/>
                </a:solidFill>
                <a:latin typeface="Söhne"/>
              </a:rPr>
            </a:br>
            <a:r>
              <a:rPr lang="en-IN" sz="1800" dirty="0">
                <a:solidFill>
                  <a:schemeClr val="tx1"/>
                </a:solidFill>
                <a:latin typeface="Söhne"/>
              </a:rPr>
              <a:t>	 and 4000 data points. The independent variable are both continues and categorical in nature. The dataset</a:t>
            </a:r>
            <a:br>
              <a:rPr lang="en-IN" sz="1800" dirty="0">
                <a:solidFill>
                  <a:schemeClr val="tx1"/>
                </a:solidFill>
                <a:latin typeface="Söhne"/>
              </a:rPr>
            </a:br>
            <a:r>
              <a:rPr lang="en-IN" sz="1800" dirty="0">
                <a:solidFill>
                  <a:schemeClr val="tx1"/>
                </a:solidFill>
                <a:latin typeface="Söhne"/>
              </a:rPr>
              <a:t>	 contains a unique identifier for each candidate. Below mentioned table contains the details for the original 	 	 dataset   </a:t>
            </a:r>
            <a:br>
              <a:rPr lang="en-IN" sz="1800" dirty="0">
                <a:solidFill>
                  <a:schemeClr val="tx1"/>
                </a:solidFill>
                <a:latin typeface="Söhne"/>
              </a:rPr>
            </a:br>
            <a:br>
              <a:rPr lang="en-IN" sz="1800" dirty="0">
                <a:solidFill>
                  <a:schemeClr val="tx1"/>
                </a:solidFill>
                <a:latin typeface="Söhne"/>
              </a:rPr>
            </a:br>
            <a:r>
              <a:rPr lang="en-IN" sz="1800" dirty="0">
                <a:solidFill>
                  <a:schemeClr val="tx1"/>
                </a:solidFill>
                <a:latin typeface="Söhne"/>
              </a:rPr>
              <a:t>											</a:t>
            </a:r>
            <a:r>
              <a:rPr lang="en-IN" sz="1800" dirty="0">
                <a:latin typeface="Arial" panose="020B0604020202020204" pitchFamily="34" charset="0"/>
                <a:cs typeface="Arial" panose="020B0604020202020204" pitchFamily="34" charset="0"/>
              </a:rPr>
              <a:t> </a:t>
            </a:r>
            <a:r>
              <a:rPr lang="en-IN" sz="1400" dirty="0">
                <a:solidFill>
                  <a:schemeClr val="tx1"/>
                </a:solidFill>
                <a:latin typeface="Arial" panose="020B0604020202020204" pitchFamily="34" charset="0"/>
                <a:cs typeface="Arial" panose="020B0604020202020204" pitchFamily="34" charset="0"/>
              </a:rPr>
              <a:t>IN1240948</a:t>
            </a:r>
            <a:br>
              <a:rPr lang="en-IN" sz="1800" dirty="0">
                <a:solidFill>
                  <a:schemeClr val="tx1"/>
                </a:solidFill>
                <a:latin typeface="Söhne"/>
              </a:rPr>
            </a:br>
            <a:br>
              <a:rPr lang="en-IN" sz="1800" dirty="0">
                <a:solidFill>
                  <a:schemeClr val="tx1"/>
                </a:solidFill>
                <a:latin typeface="Söhne"/>
              </a:rPr>
            </a:br>
            <a:br>
              <a:rPr lang="en-IN" sz="1800" dirty="0">
                <a:solidFill>
                  <a:schemeClr val="tx1"/>
                </a:solidFill>
                <a:latin typeface="Söhne"/>
              </a:rPr>
            </a:br>
            <a:br>
              <a:rPr lang="en-IN" sz="1800" dirty="0">
                <a:solidFill>
                  <a:schemeClr val="tx1"/>
                </a:solidFill>
                <a:latin typeface="Söhne"/>
              </a:rPr>
            </a:br>
            <a:br>
              <a:rPr lang="en-IN" sz="1800" dirty="0">
                <a:solidFill>
                  <a:schemeClr val="tx1"/>
                </a:solidFill>
                <a:latin typeface="Söhne"/>
              </a:rPr>
            </a:br>
            <a:br>
              <a:rPr lang="en-IN" sz="1800" dirty="0">
                <a:solidFill>
                  <a:schemeClr val="tx1"/>
                </a:solidFill>
                <a:latin typeface="Söhne"/>
              </a:rPr>
            </a:br>
            <a:br>
              <a:rPr lang="en-IN" sz="1800" dirty="0">
                <a:solidFill>
                  <a:schemeClr val="tx1"/>
                </a:solidFill>
                <a:latin typeface="Söhne"/>
              </a:rPr>
            </a:br>
            <a:br>
              <a:rPr lang="en-IN" sz="1800" dirty="0">
                <a:solidFill>
                  <a:schemeClr val="tx1"/>
                </a:solidFill>
                <a:latin typeface="Söhne"/>
              </a:rPr>
            </a:br>
            <a:br>
              <a:rPr lang="en-IN" sz="1800" dirty="0">
                <a:solidFill>
                  <a:schemeClr val="tx1"/>
                </a:solidFill>
                <a:latin typeface="Söhne"/>
              </a:rPr>
            </a:br>
            <a:br>
              <a:rPr lang="en-IN" sz="1800" dirty="0">
                <a:solidFill>
                  <a:schemeClr val="tx1"/>
                </a:solidFill>
                <a:latin typeface="Söhne"/>
              </a:rPr>
            </a:br>
            <a:br>
              <a:rPr lang="en-IN" sz="1800" dirty="0">
                <a:solidFill>
                  <a:schemeClr val="tx1"/>
                </a:solidFill>
                <a:latin typeface="Söhne"/>
              </a:rPr>
            </a:br>
            <a:br>
              <a:rPr lang="en-IN" sz="1800" dirty="0">
                <a:solidFill>
                  <a:schemeClr val="tx1"/>
                </a:solidFill>
                <a:latin typeface="Söhne"/>
              </a:rPr>
            </a:br>
            <a:br>
              <a:rPr lang="en-IN" sz="1800" dirty="0">
                <a:solidFill>
                  <a:schemeClr val="tx1"/>
                </a:solidFill>
                <a:latin typeface="Söhne"/>
              </a:rPr>
            </a:br>
            <a:br>
              <a:rPr lang="en-IN" sz="1800" dirty="0">
                <a:solidFill>
                  <a:schemeClr val="tx1"/>
                </a:solidFill>
                <a:latin typeface="Söhne"/>
              </a:rPr>
            </a:br>
            <a:br>
              <a:rPr lang="en-IN" sz="1800" dirty="0">
                <a:solidFill>
                  <a:schemeClr val="tx1"/>
                </a:solidFill>
                <a:latin typeface="Söhne"/>
              </a:rPr>
            </a:br>
            <a:br>
              <a:rPr lang="en-IN" sz="1800" dirty="0">
                <a:solidFill>
                  <a:schemeClr val="tx1"/>
                </a:solidFill>
                <a:latin typeface="Söhne"/>
              </a:rPr>
            </a:br>
            <a:br>
              <a:rPr lang="en-IN" sz="1800" dirty="0">
                <a:solidFill>
                  <a:schemeClr val="tx1"/>
                </a:solidFill>
                <a:latin typeface="Söhne"/>
              </a:rPr>
            </a:br>
            <a:br>
              <a:rPr lang="en-IN" sz="1800" dirty="0">
                <a:solidFill>
                  <a:schemeClr val="tx1"/>
                </a:solidFill>
                <a:latin typeface="Söhne"/>
              </a:rPr>
            </a:br>
            <a:br>
              <a:rPr lang="en-IN" sz="1800" dirty="0">
                <a:solidFill>
                  <a:schemeClr val="tx1"/>
                </a:solidFill>
                <a:latin typeface="Söhne"/>
              </a:rPr>
            </a:br>
            <a:br>
              <a:rPr lang="en-IN" sz="1800" dirty="0">
                <a:solidFill>
                  <a:schemeClr val="tx1"/>
                </a:solidFill>
                <a:latin typeface="Söhne"/>
              </a:rPr>
            </a:br>
            <a:br>
              <a:rPr lang="en-IN" sz="1800" dirty="0">
                <a:solidFill>
                  <a:schemeClr val="tx1"/>
                </a:solidFill>
                <a:latin typeface="Söhne"/>
              </a:rPr>
            </a:br>
            <a:br>
              <a:rPr lang="en-IN" sz="1800" dirty="0">
                <a:solidFill>
                  <a:schemeClr val="tx1"/>
                </a:solidFill>
                <a:latin typeface="Söhne"/>
              </a:rPr>
            </a:br>
            <a:br>
              <a:rPr lang="en-IN" sz="1800" dirty="0">
                <a:solidFill>
                  <a:schemeClr val="tx1"/>
                </a:solidFill>
                <a:latin typeface="Söhne"/>
              </a:rPr>
            </a:br>
            <a:br>
              <a:rPr lang="en-IN" sz="1800" dirty="0">
                <a:solidFill>
                  <a:schemeClr val="tx1"/>
                </a:solidFill>
                <a:latin typeface="Söhne"/>
              </a:rPr>
            </a:br>
            <a:br>
              <a:rPr lang="en-IN" sz="1800" dirty="0">
                <a:solidFill>
                  <a:schemeClr val="tx1"/>
                </a:solidFill>
                <a:latin typeface="Söhne"/>
              </a:rPr>
            </a:br>
            <a:br>
              <a:rPr lang="en-IN" sz="1800" dirty="0">
                <a:solidFill>
                  <a:schemeClr val="tx1"/>
                </a:solidFill>
                <a:latin typeface="Söhne"/>
              </a:rPr>
            </a:br>
            <a:br>
              <a:rPr lang="en-IN" sz="1800" dirty="0">
                <a:solidFill>
                  <a:schemeClr val="tx1"/>
                </a:solidFill>
                <a:latin typeface="Söhne"/>
              </a:rPr>
            </a:br>
            <a:br>
              <a:rPr lang="en-IN" sz="1800" dirty="0">
                <a:latin typeface="Tahoma" panose="020B0604030504040204" pitchFamily="34" charset="0"/>
                <a:ea typeface="Tahoma" panose="020B0604030504040204" pitchFamily="34" charset="0"/>
                <a:cs typeface="Tahoma" panose="020B0604030504040204" pitchFamily="34" charset="0"/>
              </a:rPr>
            </a:br>
            <a:r>
              <a:rPr lang="en-IN" sz="1800" dirty="0">
                <a:latin typeface="Tahoma" panose="020B0604030504040204" pitchFamily="34" charset="0"/>
                <a:ea typeface="Tahoma" panose="020B0604030504040204" pitchFamily="34" charset="0"/>
                <a:cs typeface="Tahoma" panose="020B0604030504040204" pitchFamily="34" charset="0"/>
              </a:rPr>
              <a:t>	</a:t>
            </a:r>
            <a:br>
              <a:rPr lang="en-IN" sz="1800" dirty="0">
                <a:effectLst/>
                <a:latin typeface="Calibri" panose="020F0502020204030204" pitchFamily="34" charset="0"/>
                <a:ea typeface="Calibri" panose="020F0502020204030204" pitchFamily="34" charset="0"/>
              </a:rPr>
            </a:br>
            <a:br>
              <a:rPr lang="en-IN" sz="1600" dirty="0">
                <a:solidFill>
                  <a:schemeClr val="tx1"/>
                </a:solidFill>
                <a:latin typeface="Tahoma" panose="020B0604030504040204" pitchFamily="34" charset="0"/>
                <a:ea typeface="Tahoma" panose="020B0604030504040204" pitchFamily="34" charset="0"/>
                <a:cs typeface="Tahoma" panose="020B0604030504040204" pitchFamily="34" charset="0"/>
              </a:rPr>
            </a:br>
            <a:br>
              <a:rPr lang="en-IN" sz="1600" dirty="0">
                <a:solidFill>
                  <a:schemeClr val="tx1"/>
                </a:solidFill>
                <a:latin typeface="Tahoma" panose="020B0604030504040204" pitchFamily="34" charset="0"/>
                <a:ea typeface="Tahoma" panose="020B0604030504040204" pitchFamily="34" charset="0"/>
                <a:cs typeface="Tahoma" panose="020B0604030504040204" pitchFamily="34" charset="0"/>
              </a:rPr>
            </a:br>
            <a:br>
              <a:rPr lang="en-IN" sz="2000" dirty="0">
                <a:latin typeface="Tahoma" panose="020B0604030504040204" pitchFamily="34" charset="0"/>
                <a:ea typeface="Tahoma" panose="020B0604030504040204" pitchFamily="34" charset="0"/>
                <a:cs typeface="Tahoma" panose="020B0604030504040204" pitchFamily="34" charset="0"/>
              </a:rPr>
            </a:br>
            <a:br>
              <a:rPr lang="en-IN" sz="2000" dirty="0">
                <a:latin typeface="Tahoma" panose="020B0604030504040204" pitchFamily="34" charset="0"/>
                <a:ea typeface="Tahoma" panose="020B0604030504040204" pitchFamily="34" charset="0"/>
                <a:cs typeface="Tahoma" panose="020B0604030504040204" pitchFamily="34" charset="0"/>
              </a:rPr>
            </a:br>
            <a:br>
              <a:rPr lang="en-IN" sz="2000" dirty="0">
                <a:latin typeface="Tahoma" panose="020B0604030504040204" pitchFamily="34" charset="0"/>
                <a:ea typeface="Tahoma" panose="020B0604030504040204" pitchFamily="34" charset="0"/>
                <a:cs typeface="Tahoma" panose="020B0604030504040204" pitchFamily="34" charset="0"/>
              </a:rPr>
            </a:br>
            <a:endParaRPr lang="en-IN" sz="2000"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1FB45-7E9D-0590-A69F-2EFB5011C4ED}"/>
              </a:ext>
            </a:extLst>
          </p:cNvPr>
          <p:cNvSpPr>
            <a:spLocks noGrp="1"/>
          </p:cNvSpPr>
          <p:nvPr>
            <p:ph type="title"/>
          </p:nvPr>
        </p:nvSpPr>
        <p:spPr>
          <a:xfrm>
            <a:off x="609600" y="314632"/>
            <a:ext cx="9556749" cy="449580"/>
          </a:xfrm>
        </p:spPr>
        <p:txBody>
          <a:bodyPr/>
          <a:lstStyle/>
          <a:p>
            <a:r>
              <a:rPr lang="en-US" sz="1800" b="1" u="heavy" dirty="0">
                <a:solidFill>
                  <a:srgbClr val="FF0000"/>
                </a:solidFill>
                <a:effectLst/>
                <a:uFill>
                  <a:solidFill>
                    <a:srgbClr val="FF0000"/>
                  </a:solidFill>
                </a:uFill>
                <a:latin typeface="Calibri" panose="020F0502020204030204" pitchFamily="34" charset="0"/>
                <a:ea typeface="Calibri" panose="020F0502020204030204" pitchFamily="34" charset="0"/>
              </a:rPr>
              <a:t>Exploratory</a:t>
            </a:r>
            <a:r>
              <a:rPr lang="en-US" sz="1800" b="1" u="heavy" spc="-90" dirty="0">
                <a:solidFill>
                  <a:srgbClr val="FF0000"/>
                </a:solidFill>
                <a:effectLst/>
                <a:uFill>
                  <a:solidFill>
                    <a:srgbClr val="FF0000"/>
                  </a:solidFill>
                </a:uFill>
                <a:latin typeface="Calibri" panose="020F0502020204030204" pitchFamily="34" charset="0"/>
                <a:ea typeface="Calibri" panose="020F0502020204030204" pitchFamily="34" charset="0"/>
              </a:rPr>
              <a:t> </a:t>
            </a:r>
            <a:r>
              <a:rPr lang="en-US" sz="1800" b="1" u="heavy" dirty="0">
                <a:solidFill>
                  <a:srgbClr val="FF0000"/>
                </a:solidFill>
                <a:effectLst/>
                <a:uFill>
                  <a:solidFill>
                    <a:srgbClr val="FF0000"/>
                  </a:solidFill>
                </a:uFill>
                <a:latin typeface="Calibri" panose="020F0502020204030204" pitchFamily="34" charset="0"/>
                <a:ea typeface="Calibri" panose="020F0502020204030204" pitchFamily="34" charset="0"/>
              </a:rPr>
              <a:t>Data</a:t>
            </a:r>
            <a:r>
              <a:rPr lang="en-US" sz="1800" b="1" u="heavy" spc="-85" dirty="0">
                <a:solidFill>
                  <a:srgbClr val="FF0000"/>
                </a:solidFill>
                <a:effectLst/>
                <a:uFill>
                  <a:solidFill>
                    <a:srgbClr val="FF0000"/>
                  </a:solidFill>
                </a:uFill>
                <a:latin typeface="Calibri" panose="020F0502020204030204" pitchFamily="34" charset="0"/>
                <a:ea typeface="Calibri" panose="020F0502020204030204" pitchFamily="34" charset="0"/>
              </a:rPr>
              <a:t> </a:t>
            </a:r>
            <a:r>
              <a:rPr lang="en-US" sz="1800" b="1" u="heavy" dirty="0">
                <a:solidFill>
                  <a:srgbClr val="FF0000"/>
                </a:solidFill>
                <a:effectLst/>
                <a:uFill>
                  <a:solidFill>
                    <a:srgbClr val="FF0000"/>
                  </a:solidFill>
                </a:uFill>
                <a:latin typeface="Calibri" panose="020F0502020204030204" pitchFamily="34" charset="0"/>
                <a:ea typeface="Calibri" panose="020F0502020204030204" pitchFamily="34" charset="0"/>
              </a:rPr>
              <a:t>Analysis:</a:t>
            </a:r>
            <a:br>
              <a:rPr lang="en-IN" sz="1800" dirty="0">
                <a:effectLst/>
                <a:latin typeface="Calibri" panose="020F0502020204030204" pitchFamily="34" charset="0"/>
                <a:ea typeface="Calibri" panose="020F0502020204030204" pitchFamily="34" charset="0"/>
              </a:rPr>
            </a:br>
            <a:endParaRPr lang="en-IN" dirty="0"/>
          </a:p>
        </p:txBody>
      </p:sp>
      <p:sp>
        <p:nvSpPr>
          <p:cNvPr id="3" name="Text Placeholder 2">
            <a:extLst>
              <a:ext uri="{FF2B5EF4-FFF2-40B4-BE49-F238E27FC236}">
                <a16:creationId xmlns:a16="http://schemas.microsoft.com/office/drawing/2014/main" id="{B9239EDE-E03E-E432-664E-2F593CD22DF0}"/>
              </a:ext>
            </a:extLst>
          </p:cNvPr>
          <p:cNvSpPr>
            <a:spLocks noGrp="1"/>
          </p:cNvSpPr>
          <p:nvPr>
            <p:ph type="body" idx="1"/>
          </p:nvPr>
        </p:nvSpPr>
        <p:spPr>
          <a:xfrm>
            <a:off x="609600" y="764212"/>
            <a:ext cx="11582400" cy="6832640"/>
          </a:xfrm>
        </p:spPr>
        <p:txBody>
          <a:bodyPr/>
          <a:lstStyle/>
          <a:p>
            <a:pPr algn="l">
              <a:buFont typeface="+mj-lt"/>
              <a:buAutoNum type="arabicPeriod"/>
            </a:pPr>
            <a:r>
              <a:rPr lang="en-US" sz="1800" b="1" i="1" spc="-5" dirty="0">
                <a:effectLst/>
                <a:latin typeface="Calibri" panose="020F0502020204030204" pitchFamily="34" charset="0"/>
                <a:ea typeface="Calibri" panose="020F0502020204030204" pitchFamily="34" charset="0"/>
              </a:rPr>
              <a:t>Data</a:t>
            </a:r>
            <a:r>
              <a:rPr lang="en-US" sz="1800" b="1" i="1" spc="-60" dirty="0">
                <a:effectLst/>
                <a:latin typeface="Calibri" panose="020F0502020204030204" pitchFamily="34" charset="0"/>
                <a:ea typeface="Calibri" panose="020F0502020204030204" pitchFamily="34" charset="0"/>
              </a:rPr>
              <a:t> </a:t>
            </a:r>
            <a:r>
              <a:rPr lang="en-US" sz="1800" b="1" i="1" spc="-5" dirty="0">
                <a:effectLst/>
                <a:latin typeface="Calibri" panose="020F0502020204030204" pitchFamily="34" charset="0"/>
                <a:ea typeface="Calibri" panose="020F0502020204030204" pitchFamily="34" charset="0"/>
              </a:rPr>
              <a:t>Cleaning</a:t>
            </a:r>
            <a:r>
              <a:rPr lang="en-US" sz="1800" b="1" i="1" spc="-55" dirty="0">
                <a:effectLst/>
                <a:latin typeface="Calibri" panose="020F0502020204030204" pitchFamily="34" charset="0"/>
                <a:ea typeface="Calibri" panose="020F0502020204030204" pitchFamily="34" charset="0"/>
              </a:rPr>
              <a:t> </a:t>
            </a:r>
            <a:r>
              <a:rPr lang="en-US" sz="1800" b="1" i="1" spc="-5" dirty="0">
                <a:effectLst/>
                <a:latin typeface="Calibri" panose="020F0502020204030204" pitchFamily="34" charset="0"/>
                <a:ea typeface="Calibri" panose="020F0502020204030204" pitchFamily="34" charset="0"/>
              </a:rPr>
              <a:t>Steps: </a:t>
            </a:r>
            <a:r>
              <a:rPr lang="en-US" sz="1600" b="1" i="0" dirty="0">
                <a:solidFill>
                  <a:schemeClr val="tx1"/>
                </a:solidFill>
                <a:effectLst/>
                <a:latin typeface="Söhne"/>
              </a:rPr>
              <a:t>Missing Values Handling</a:t>
            </a:r>
            <a:r>
              <a:rPr lang="en-US" sz="1600" b="0" i="0" dirty="0">
                <a:solidFill>
                  <a:schemeClr val="tx1"/>
                </a:solidFill>
                <a:effectLst/>
                <a:latin typeface="Söhne"/>
              </a:rPr>
              <a:t>: Deal with missing data by either filling them with appropriate 			        	                                                      values or removing them.</a:t>
            </a:r>
          </a:p>
          <a:p>
            <a:pPr algn="l"/>
            <a:r>
              <a:rPr lang="en-US" sz="1600" b="1" i="0" dirty="0">
                <a:solidFill>
                  <a:schemeClr val="tx1"/>
                </a:solidFill>
                <a:effectLst/>
                <a:latin typeface="Söhne"/>
              </a:rPr>
              <a:t>		        Duplicate Data Removal</a:t>
            </a:r>
            <a:r>
              <a:rPr lang="en-US" sz="1600" b="0" i="0" dirty="0">
                <a:solidFill>
                  <a:schemeClr val="tx1"/>
                </a:solidFill>
                <a:effectLst/>
                <a:latin typeface="Söhne"/>
              </a:rPr>
              <a:t>: Eliminate duplicate entries to ensure accuracy and prevent bias in 	  		        	                                                       the analysis.</a:t>
            </a:r>
          </a:p>
          <a:p>
            <a:pPr algn="l"/>
            <a:r>
              <a:rPr lang="en-US" sz="1600" b="1" i="0" dirty="0">
                <a:solidFill>
                  <a:schemeClr val="tx1"/>
                </a:solidFill>
                <a:effectLst/>
                <a:latin typeface="Söhne"/>
              </a:rPr>
              <a:t>		        Outlier Detection and Treatment</a:t>
            </a:r>
            <a:r>
              <a:rPr lang="en-US" sz="1600" b="0" i="0" dirty="0">
                <a:solidFill>
                  <a:schemeClr val="tx1"/>
                </a:solidFill>
                <a:effectLst/>
                <a:latin typeface="Söhne"/>
              </a:rPr>
              <a:t>: Identify and manage outliers to prevent them from 			        	                                                                       skewing the analysis results.</a:t>
            </a:r>
          </a:p>
          <a:p>
            <a:pPr algn="l"/>
            <a:r>
              <a:rPr lang="en-US" sz="1600" b="1" i="0" dirty="0">
                <a:solidFill>
                  <a:schemeClr val="tx1"/>
                </a:solidFill>
                <a:effectLst/>
                <a:latin typeface="Söhne"/>
              </a:rPr>
              <a:t>		        Data Type Conversion</a:t>
            </a:r>
            <a:r>
              <a:rPr lang="en-US" sz="1600" b="0" i="0" dirty="0">
                <a:solidFill>
                  <a:schemeClr val="tx1"/>
                </a:solidFill>
                <a:effectLst/>
                <a:latin typeface="Söhne"/>
              </a:rPr>
              <a:t>: Convert data types as needed for analysis, such as converting 			        	                                                   categorical variables into numerical ones.</a:t>
            </a:r>
          </a:p>
          <a:p>
            <a:pPr algn="l"/>
            <a:r>
              <a:rPr lang="en-US" sz="1600" b="1" i="0" dirty="0">
                <a:solidFill>
                  <a:schemeClr val="tx1"/>
                </a:solidFill>
                <a:effectLst/>
                <a:latin typeface="Söhne"/>
              </a:rPr>
              <a:t>		        Feature Engineering</a:t>
            </a:r>
            <a:r>
              <a:rPr lang="en-US" sz="1600" b="0" i="0" dirty="0">
                <a:solidFill>
                  <a:schemeClr val="tx1"/>
                </a:solidFill>
                <a:effectLst/>
                <a:latin typeface="Söhne"/>
              </a:rPr>
              <a:t>: Create new features or modify existing ones to improve the 			  	        	                                               performance of machine learning models.</a:t>
            </a:r>
          </a:p>
          <a:p>
            <a:pPr algn="l"/>
            <a:endParaRPr lang="en-US" b="1" i="1" spc="-5" dirty="0">
              <a:effectLst/>
              <a:latin typeface="Calibri" panose="020F0502020204030204" pitchFamily="34" charset="0"/>
              <a:ea typeface="Calibri" panose="020F0502020204030204" pitchFamily="34" charset="0"/>
            </a:endParaRPr>
          </a:p>
          <a:p>
            <a:pPr algn="l"/>
            <a:r>
              <a:rPr lang="en-US" b="1" i="1" spc="-5" dirty="0">
                <a:effectLst/>
                <a:latin typeface="Calibri" panose="020F0502020204030204" pitchFamily="34" charset="0"/>
                <a:ea typeface="Calibri" panose="020F0502020204030204" pitchFamily="34" charset="0"/>
              </a:rPr>
              <a:t>2.Data</a:t>
            </a:r>
            <a:r>
              <a:rPr lang="en-US" b="1" i="1" spc="-60" dirty="0">
                <a:effectLst/>
                <a:latin typeface="Calibri" panose="020F0502020204030204" pitchFamily="34" charset="0"/>
                <a:ea typeface="Calibri" panose="020F0502020204030204" pitchFamily="34" charset="0"/>
              </a:rPr>
              <a:t> </a:t>
            </a:r>
            <a:r>
              <a:rPr lang="en-US" b="1" i="1" spc="-5" dirty="0">
                <a:latin typeface="Calibri" panose="020F0502020204030204" pitchFamily="34" charset="0"/>
                <a:ea typeface="Calibri" panose="020F0502020204030204" pitchFamily="34" charset="0"/>
              </a:rPr>
              <a:t>Manipulation</a:t>
            </a:r>
            <a:r>
              <a:rPr lang="en-US" b="1" i="1" spc="-55" dirty="0">
                <a:effectLst/>
                <a:latin typeface="Calibri" panose="020F0502020204030204" pitchFamily="34" charset="0"/>
                <a:ea typeface="Calibri" panose="020F0502020204030204" pitchFamily="34" charset="0"/>
              </a:rPr>
              <a:t> </a:t>
            </a:r>
            <a:r>
              <a:rPr lang="en-US" b="1" i="1" spc="-5" dirty="0">
                <a:effectLst/>
                <a:latin typeface="Calibri" panose="020F0502020204030204" pitchFamily="34" charset="0"/>
                <a:ea typeface="Calibri" panose="020F0502020204030204" pitchFamily="34" charset="0"/>
              </a:rPr>
              <a:t>Steps: </a:t>
            </a:r>
            <a:r>
              <a:rPr lang="en-US" sz="1600" b="1" i="0" dirty="0">
                <a:solidFill>
                  <a:schemeClr val="tx1"/>
                </a:solidFill>
                <a:effectLst/>
                <a:latin typeface="Söhne"/>
              </a:rPr>
              <a:t>Data Selection</a:t>
            </a:r>
            <a:r>
              <a:rPr lang="en-US" sz="1600" b="0" i="0" dirty="0">
                <a:solidFill>
                  <a:schemeClr val="tx1"/>
                </a:solidFill>
                <a:effectLst/>
                <a:latin typeface="Söhne"/>
              </a:rPr>
              <a:t>: Choose relevant columns or features for analysis.</a:t>
            </a:r>
          </a:p>
          <a:p>
            <a:pPr algn="l"/>
            <a:endParaRPr lang="en-US" sz="1600" b="0" i="0" dirty="0">
              <a:solidFill>
                <a:schemeClr val="tx1"/>
              </a:solidFill>
              <a:effectLst/>
              <a:latin typeface="Söhne"/>
            </a:endParaRPr>
          </a:p>
          <a:p>
            <a:pPr lvl="1" algn="l"/>
            <a:r>
              <a:rPr lang="en-US" sz="1600" b="1" i="0" dirty="0">
                <a:solidFill>
                  <a:schemeClr val="tx1"/>
                </a:solidFill>
                <a:effectLst/>
                <a:latin typeface="Söhne"/>
              </a:rPr>
              <a:t>		                  Data Transformation</a:t>
            </a:r>
            <a:r>
              <a:rPr lang="en-US" sz="1600" b="0" i="0" dirty="0">
                <a:solidFill>
                  <a:schemeClr val="tx1"/>
                </a:solidFill>
                <a:effectLst/>
                <a:latin typeface="Söhne"/>
              </a:rPr>
              <a:t>: Convert data into a suitable format for analysis, such as scaling 			       	                                                           numerical features or encoding categorical variables.</a:t>
            </a:r>
          </a:p>
          <a:p>
            <a:pPr lvl="1" algn="l"/>
            <a:endParaRPr lang="en-US" sz="1600" b="0" i="0" dirty="0">
              <a:solidFill>
                <a:schemeClr val="tx1"/>
              </a:solidFill>
              <a:effectLst/>
              <a:latin typeface="Söhne"/>
            </a:endParaRPr>
          </a:p>
          <a:p>
            <a:pPr lvl="1" algn="l"/>
            <a:r>
              <a:rPr lang="en-US" sz="1600" b="1" i="0" dirty="0">
                <a:solidFill>
                  <a:schemeClr val="tx1"/>
                </a:solidFill>
                <a:effectLst/>
                <a:latin typeface="Söhne"/>
              </a:rPr>
              <a:t>		                  Data Aggregation</a:t>
            </a:r>
            <a:r>
              <a:rPr lang="en-US" sz="1600" b="0" i="0" dirty="0">
                <a:solidFill>
                  <a:schemeClr val="tx1"/>
                </a:solidFill>
                <a:effectLst/>
                <a:latin typeface="Söhne"/>
              </a:rPr>
              <a:t>: Group data based on certain attributes and perform calculations like mean, 		       		                                median, or count.</a:t>
            </a:r>
          </a:p>
          <a:p>
            <a:pPr lvl="1" algn="l"/>
            <a:endParaRPr lang="en-US" sz="1600" b="0" i="0" dirty="0">
              <a:solidFill>
                <a:schemeClr val="tx1"/>
              </a:solidFill>
              <a:effectLst/>
              <a:latin typeface="Söhne"/>
            </a:endParaRPr>
          </a:p>
          <a:p>
            <a:pPr lvl="1" algn="l"/>
            <a:r>
              <a:rPr lang="en-US" sz="1600" b="1" i="0" dirty="0">
                <a:solidFill>
                  <a:schemeClr val="tx1"/>
                </a:solidFill>
                <a:effectLst/>
                <a:latin typeface="Söhne"/>
              </a:rPr>
              <a:t>		                  Data Merging</a:t>
            </a:r>
            <a:r>
              <a:rPr lang="en-US" sz="1600" b="0" i="0" dirty="0">
                <a:solidFill>
                  <a:schemeClr val="tx1"/>
                </a:solidFill>
                <a:effectLst/>
                <a:latin typeface="Söhne"/>
              </a:rPr>
              <a:t>: Combine multiple datasets into a single dataset for comprehensive analysis.</a:t>
            </a:r>
          </a:p>
          <a:p>
            <a:pPr lvl="1" algn="l"/>
            <a:endParaRPr lang="en-US" sz="1600" b="0" i="0" dirty="0">
              <a:solidFill>
                <a:schemeClr val="tx1"/>
              </a:solidFill>
              <a:effectLst/>
              <a:latin typeface="Söhne"/>
            </a:endParaRPr>
          </a:p>
          <a:p>
            <a:pPr lvl="1" algn="l"/>
            <a:r>
              <a:rPr lang="en-US" sz="1600" b="1" i="0" dirty="0">
                <a:solidFill>
                  <a:schemeClr val="tx1"/>
                </a:solidFill>
                <a:effectLst/>
                <a:latin typeface="Söhne"/>
              </a:rPr>
              <a:t>		                  Data Filtering</a:t>
            </a:r>
            <a:r>
              <a:rPr lang="en-US" sz="1600" b="0" i="0" dirty="0">
                <a:solidFill>
                  <a:schemeClr val="tx1"/>
                </a:solidFill>
                <a:effectLst/>
                <a:latin typeface="Söhne"/>
              </a:rPr>
              <a:t>: Apply filters to extract specific subsets of data based on criteria like time 	</a:t>
            </a:r>
            <a:r>
              <a:rPr lang="en-IN" sz="1600" dirty="0">
                <a:latin typeface="Arial" panose="020B0604020202020204" pitchFamily="34" charset="0"/>
                <a:cs typeface="Arial" panose="020B0604020202020204" pitchFamily="34" charset="0"/>
              </a:rPr>
              <a:t> </a:t>
            </a:r>
            <a:r>
              <a:rPr lang="en-IN" sz="1400" dirty="0">
                <a:latin typeface="Arial" panose="020B0604020202020204" pitchFamily="34" charset="0"/>
                <a:cs typeface="Arial" panose="020B0604020202020204" pitchFamily="34" charset="0"/>
              </a:rPr>
              <a:t>IN1240948</a:t>
            </a:r>
            <a:r>
              <a:rPr lang="en-US" sz="1600" b="0" i="0" dirty="0">
                <a:solidFill>
                  <a:schemeClr val="tx1"/>
                </a:solidFill>
                <a:effectLst/>
                <a:latin typeface="Söhne"/>
              </a:rPr>
              <a:t> 			       	                                            period or category.</a:t>
            </a:r>
          </a:p>
          <a:p>
            <a:pPr algn="l"/>
            <a:r>
              <a:rPr lang="en-US" b="0" i="0" dirty="0">
                <a:solidFill>
                  <a:schemeClr val="tx1"/>
                </a:solidFill>
                <a:effectLst/>
                <a:latin typeface="Söhne"/>
              </a:rPr>
              <a:t>										</a:t>
            </a:r>
          </a:p>
          <a:p>
            <a:pPr algn="l"/>
            <a:endParaRPr lang="en-US" sz="1600" b="0" i="0" dirty="0">
              <a:solidFill>
                <a:schemeClr val="tx1"/>
              </a:solidFill>
              <a:effectLst/>
              <a:latin typeface="Söhne"/>
            </a:endParaRPr>
          </a:p>
          <a:p>
            <a:pPr marL="285750" indent="-285750">
              <a:buFont typeface="Arial" panose="020B0604020202020204" pitchFamily="34" charset="0"/>
              <a:buChar char="•"/>
            </a:pPr>
            <a:endParaRPr lang="en-IN" sz="1800" spc="-5" dirty="0">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944835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3E83A8-6F03-3063-2063-761907E9DC60}"/>
              </a:ext>
            </a:extLst>
          </p:cNvPr>
          <p:cNvSpPr>
            <a:spLocks noGrp="1"/>
          </p:cNvSpPr>
          <p:nvPr>
            <p:ph type="body" idx="1"/>
          </p:nvPr>
        </p:nvSpPr>
        <p:spPr>
          <a:xfrm>
            <a:off x="381000" y="76200"/>
            <a:ext cx="11201400" cy="7969925"/>
          </a:xfrm>
        </p:spPr>
        <p:txBody>
          <a:bodyPr/>
          <a:lstStyle/>
          <a:p>
            <a:pPr algn="l"/>
            <a:r>
              <a:rPr lang="en-US" sz="1800" b="1" i="1" spc="-5" dirty="0">
                <a:effectLst/>
                <a:latin typeface="Calibri" panose="020F0502020204030204" pitchFamily="34" charset="0"/>
                <a:ea typeface="Calibri" panose="020F0502020204030204" pitchFamily="34" charset="0"/>
              </a:rPr>
              <a:t>3.Univariate</a:t>
            </a:r>
            <a:r>
              <a:rPr lang="en-US" sz="1800" b="1" i="1" spc="-60" dirty="0">
                <a:effectLst/>
                <a:latin typeface="Calibri" panose="020F0502020204030204" pitchFamily="34" charset="0"/>
                <a:ea typeface="Calibri" panose="020F0502020204030204" pitchFamily="34" charset="0"/>
              </a:rPr>
              <a:t> </a:t>
            </a:r>
            <a:r>
              <a:rPr lang="en-US" sz="1800" b="1" i="1" spc="-5" dirty="0">
                <a:effectLst/>
                <a:latin typeface="Calibri" panose="020F0502020204030204" pitchFamily="34" charset="0"/>
                <a:ea typeface="Calibri" panose="020F0502020204030204" pitchFamily="34" charset="0"/>
              </a:rPr>
              <a:t>Analysis</a:t>
            </a:r>
            <a:r>
              <a:rPr lang="en-US" sz="1800" b="1" i="1" spc="245" dirty="0">
                <a:effectLst/>
                <a:latin typeface="Calibri" panose="020F0502020204030204" pitchFamily="34" charset="0"/>
                <a:ea typeface="Calibri" panose="020F0502020204030204" pitchFamily="34" charset="0"/>
              </a:rPr>
              <a:t> </a:t>
            </a:r>
            <a:r>
              <a:rPr lang="en-US" sz="1800" b="1" i="1" spc="-5" dirty="0">
                <a:effectLst/>
                <a:latin typeface="Calibri" panose="020F0502020204030204" pitchFamily="34" charset="0"/>
                <a:ea typeface="Calibri" panose="020F0502020204030204" pitchFamily="34" charset="0"/>
              </a:rPr>
              <a:t>Steps: </a:t>
            </a:r>
            <a:r>
              <a:rPr lang="en-US" sz="1600" b="1" i="0" dirty="0">
                <a:solidFill>
                  <a:schemeClr val="tx1"/>
                </a:solidFill>
                <a:effectLst/>
                <a:latin typeface="Söhne"/>
              </a:rPr>
              <a:t>Summary Statistics</a:t>
            </a:r>
            <a:r>
              <a:rPr lang="en-US" sz="1600" b="0" i="0" dirty="0">
                <a:solidFill>
                  <a:schemeClr val="tx1"/>
                </a:solidFill>
                <a:effectLst/>
                <a:latin typeface="Söhne"/>
              </a:rPr>
              <a:t>: Compute basic statistics like mean, median, mode, and standard deviation for 				                                    each variable.</a:t>
            </a:r>
          </a:p>
          <a:p>
            <a:pPr algn="l"/>
            <a:endParaRPr lang="en-US" sz="1600" b="0" i="0" dirty="0">
              <a:solidFill>
                <a:schemeClr val="tx1"/>
              </a:solidFill>
              <a:effectLst/>
              <a:latin typeface="Söhne"/>
            </a:endParaRPr>
          </a:p>
          <a:p>
            <a:pPr algn="l"/>
            <a:r>
              <a:rPr lang="en-US" sz="1600" b="1" i="0" dirty="0">
                <a:solidFill>
                  <a:schemeClr val="tx1"/>
                </a:solidFill>
                <a:effectLst/>
                <a:latin typeface="Söhne"/>
              </a:rPr>
              <a:t>		                   Histograms</a:t>
            </a:r>
            <a:r>
              <a:rPr lang="en-US" sz="1600" b="0" i="0" dirty="0">
                <a:solidFill>
                  <a:schemeClr val="tx1"/>
                </a:solidFill>
                <a:effectLst/>
                <a:latin typeface="Söhne"/>
              </a:rPr>
              <a:t>: Visualize the distribution of each variable using histograms to understand their frequency     		                                          and spread.</a:t>
            </a:r>
          </a:p>
          <a:p>
            <a:pPr algn="l"/>
            <a:endParaRPr lang="en-US" sz="1600" b="0" i="0" dirty="0">
              <a:solidFill>
                <a:schemeClr val="tx1"/>
              </a:solidFill>
              <a:effectLst/>
              <a:latin typeface="Söhne"/>
            </a:endParaRPr>
          </a:p>
          <a:p>
            <a:pPr algn="l"/>
            <a:r>
              <a:rPr lang="en-US" sz="1600" b="1" i="0" dirty="0">
                <a:solidFill>
                  <a:schemeClr val="tx1"/>
                </a:solidFill>
                <a:effectLst/>
                <a:latin typeface="Söhne"/>
              </a:rPr>
              <a:t>		                   Box Plots</a:t>
            </a:r>
            <a:r>
              <a:rPr lang="en-US" sz="1600" b="0" i="0" dirty="0">
                <a:solidFill>
                  <a:schemeClr val="tx1"/>
                </a:solidFill>
                <a:effectLst/>
                <a:latin typeface="Söhne"/>
              </a:rPr>
              <a:t>: Identify outliers and assess the spread of data using box plots for each variable.</a:t>
            </a:r>
          </a:p>
          <a:p>
            <a:pPr algn="l"/>
            <a:endParaRPr lang="en-US" sz="1600" b="0" i="0" dirty="0">
              <a:solidFill>
                <a:schemeClr val="tx1"/>
              </a:solidFill>
              <a:effectLst/>
              <a:latin typeface="Söhne"/>
            </a:endParaRPr>
          </a:p>
          <a:p>
            <a:pPr algn="l"/>
            <a:r>
              <a:rPr lang="en-US" sz="1600" b="1" i="0" dirty="0">
                <a:solidFill>
                  <a:schemeClr val="tx1"/>
                </a:solidFill>
                <a:effectLst/>
                <a:latin typeface="Söhne"/>
              </a:rPr>
              <a:t>		                   </a:t>
            </a:r>
            <a:r>
              <a:rPr lang="en-US" sz="1600" b="1" i="0" dirty="0" err="1">
                <a:solidFill>
                  <a:schemeClr val="tx1"/>
                </a:solidFill>
                <a:effectLst/>
                <a:latin typeface="Söhne"/>
              </a:rPr>
              <a:t>Countplots</a:t>
            </a:r>
            <a:r>
              <a:rPr lang="en-US" sz="1600" b="0" i="0" dirty="0">
                <a:solidFill>
                  <a:schemeClr val="tx1"/>
                </a:solidFill>
                <a:effectLst/>
                <a:latin typeface="Söhne"/>
              </a:rPr>
              <a:t>: Analyze categorical variables by plotting their frequency counts to understand their 					 distribution.</a:t>
            </a:r>
          </a:p>
          <a:p>
            <a:pPr algn="l"/>
            <a:endParaRPr lang="en-US" sz="1600" b="0" i="0" dirty="0">
              <a:solidFill>
                <a:schemeClr val="tx1"/>
              </a:solidFill>
              <a:effectLst/>
              <a:latin typeface="Söhne"/>
            </a:endParaRPr>
          </a:p>
          <a:p>
            <a:pPr algn="l"/>
            <a:r>
              <a:rPr lang="en-US" sz="1600" b="1" i="0" dirty="0">
                <a:solidFill>
                  <a:schemeClr val="tx1"/>
                </a:solidFill>
                <a:effectLst/>
                <a:latin typeface="Söhne"/>
              </a:rPr>
              <a:t>		                   Kernel Density Estimation (KDE) Plots</a:t>
            </a:r>
            <a:r>
              <a:rPr lang="en-US" sz="1600" b="0" i="0" dirty="0">
                <a:solidFill>
                  <a:schemeClr val="tx1"/>
                </a:solidFill>
                <a:effectLst/>
                <a:latin typeface="Söhne"/>
              </a:rPr>
              <a:t>: Examine the probability density function of each variable to 							           visualize their distribution shape.</a:t>
            </a:r>
          </a:p>
          <a:p>
            <a:pPr algn="l"/>
            <a:endParaRPr lang="en-US" b="1" i="1" spc="-5" dirty="0">
              <a:latin typeface="Calibri" panose="020F0502020204030204" pitchFamily="34" charset="0"/>
              <a:ea typeface="Calibri" panose="020F0502020204030204" pitchFamily="34" charset="0"/>
            </a:endParaRPr>
          </a:p>
          <a:p>
            <a:pPr algn="l"/>
            <a:r>
              <a:rPr lang="en-US" sz="1800" b="1" i="1" spc="-5" dirty="0">
                <a:effectLst/>
                <a:latin typeface="Calibri" panose="020F0502020204030204" pitchFamily="34" charset="0"/>
                <a:ea typeface="Calibri" panose="020F0502020204030204" pitchFamily="34" charset="0"/>
              </a:rPr>
              <a:t>4.Bivariate</a:t>
            </a:r>
            <a:r>
              <a:rPr lang="en-US" sz="1800" b="1" i="1" spc="-55" dirty="0">
                <a:effectLst/>
                <a:latin typeface="Calibri" panose="020F0502020204030204" pitchFamily="34" charset="0"/>
                <a:ea typeface="Calibri" panose="020F0502020204030204" pitchFamily="34" charset="0"/>
              </a:rPr>
              <a:t> </a:t>
            </a:r>
            <a:r>
              <a:rPr lang="en-US" sz="1800" b="1" i="1" spc="-5" dirty="0">
                <a:effectLst/>
                <a:latin typeface="Calibri" panose="020F0502020204030204" pitchFamily="34" charset="0"/>
                <a:ea typeface="Calibri" panose="020F0502020204030204" pitchFamily="34" charset="0"/>
              </a:rPr>
              <a:t>Analysis</a:t>
            </a:r>
            <a:r>
              <a:rPr lang="en-US" sz="1800" b="1" i="1" spc="245" dirty="0">
                <a:effectLst/>
                <a:latin typeface="Calibri" panose="020F0502020204030204" pitchFamily="34" charset="0"/>
                <a:ea typeface="Calibri" panose="020F0502020204030204" pitchFamily="34" charset="0"/>
              </a:rPr>
              <a:t> </a:t>
            </a:r>
            <a:r>
              <a:rPr lang="en-US" sz="1800" b="1" i="1" spc="-5" dirty="0">
                <a:effectLst/>
                <a:latin typeface="Calibri" panose="020F0502020204030204" pitchFamily="34" charset="0"/>
                <a:ea typeface="Calibri" panose="020F0502020204030204" pitchFamily="34" charset="0"/>
              </a:rPr>
              <a:t>Steps: </a:t>
            </a:r>
            <a:r>
              <a:rPr lang="en-US" sz="1600" b="1" i="0" dirty="0">
                <a:solidFill>
                  <a:schemeClr val="tx1"/>
                </a:solidFill>
                <a:effectLst/>
                <a:latin typeface="Söhne"/>
              </a:rPr>
              <a:t>Scatter Plots</a:t>
            </a:r>
            <a:r>
              <a:rPr lang="en-US" sz="1600" b="0" i="0" dirty="0">
                <a:solidFill>
                  <a:schemeClr val="tx1"/>
                </a:solidFill>
                <a:effectLst/>
                <a:latin typeface="Söhne"/>
              </a:rPr>
              <a:t>: Used to visualize the relationship between two numerical variables.</a:t>
            </a:r>
          </a:p>
          <a:p>
            <a:pPr algn="l"/>
            <a:endParaRPr lang="en-US" sz="1600" b="0" i="0" dirty="0">
              <a:solidFill>
                <a:schemeClr val="tx1"/>
              </a:solidFill>
              <a:effectLst/>
              <a:latin typeface="Söhne"/>
            </a:endParaRPr>
          </a:p>
          <a:p>
            <a:pPr algn="l"/>
            <a:r>
              <a:rPr lang="en-US" sz="1600" b="1" i="0" dirty="0">
                <a:solidFill>
                  <a:schemeClr val="tx1"/>
                </a:solidFill>
                <a:effectLst/>
                <a:latin typeface="Söhne"/>
              </a:rPr>
              <a:t>		                Heatmaps</a:t>
            </a:r>
            <a:r>
              <a:rPr lang="en-US" sz="1600" b="0" i="0" dirty="0">
                <a:solidFill>
                  <a:schemeClr val="tx1"/>
                </a:solidFill>
                <a:effectLst/>
                <a:latin typeface="Söhne"/>
              </a:rPr>
              <a:t>: Displayed the correlation matrix between numerical variables.</a:t>
            </a:r>
          </a:p>
          <a:p>
            <a:pPr algn="l"/>
            <a:endParaRPr lang="en-US" sz="1600" b="0" i="0" dirty="0">
              <a:solidFill>
                <a:schemeClr val="tx1"/>
              </a:solidFill>
              <a:effectLst/>
              <a:latin typeface="Söhne"/>
            </a:endParaRPr>
          </a:p>
          <a:p>
            <a:pPr algn="l"/>
            <a:r>
              <a:rPr lang="en-US" sz="1600" b="1" i="0" dirty="0">
                <a:solidFill>
                  <a:schemeClr val="tx1"/>
                </a:solidFill>
                <a:effectLst/>
                <a:latin typeface="Söhne"/>
              </a:rPr>
              <a:t>		                Box Plots</a:t>
            </a:r>
            <a:r>
              <a:rPr lang="en-US" sz="1600" b="0" i="0" dirty="0">
                <a:solidFill>
                  <a:schemeClr val="tx1"/>
                </a:solidFill>
                <a:effectLst/>
                <a:latin typeface="Söhne"/>
              </a:rPr>
              <a:t>: Compared the distribution of numerical variables across different categories of a categorical 			                variable.</a:t>
            </a:r>
          </a:p>
          <a:p>
            <a:pPr algn="l"/>
            <a:endParaRPr lang="en-US" sz="1600" b="0" i="0" dirty="0">
              <a:solidFill>
                <a:schemeClr val="tx1"/>
              </a:solidFill>
              <a:effectLst/>
              <a:latin typeface="Söhne"/>
            </a:endParaRPr>
          </a:p>
          <a:p>
            <a:pPr algn="l"/>
            <a:r>
              <a:rPr lang="en-US" sz="1600" b="1" i="0" dirty="0">
                <a:solidFill>
                  <a:schemeClr val="tx1"/>
                </a:solidFill>
                <a:effectLst/>
                <a:latin typeface="Söhne"/>
              </a:rPr>
              <a:t>		                Bar Plots</a:t>
            </a:r>
            <a:r>
              <a:rPr lang="en-US" sz="1600" b="0" i="0" dirty="0">
                <a:solidFill>
                  <a:schemeClr val="tx1"/>
                </a:solidFill>
                <a:effectLst/>
                <a:latin typeface="Söhne"/>
              </a:rPr>
              <a:t>: Examined the distribution of a categorical variable across different categories of another      		                                   categorical variable.</a:t>
            </a:r>
          </a:p>
          <a:p>
            <a:pPr algn="l"/>
            <a:r>
              <a:rPr lang="en-US" sz="1600" dirty="0">
                <a:solidFill>
                  <a:schemeClr val="tx1"/>
                </a:solidFill>
                <a:latin typeface="Söhne"/>
              </a:rPr>
              <a:t>          </a:t>
            </a:r>
            <a:endParaRPr lang="en-US" sz="1600" b="0" i="0" dirty="0">
              <a:solidFill>
                <a:schemeClr val="tx1"/>
              </a:solidFill>
              <a:effectLst/>
              <a:latin typeface="Söhne"/>
            </a:endParaRPr>
          </a:p>
          <a:p>
            <a:pPr algn="l"/>
            <a:r>
              <a:rPr lang="en-US" sz="1600" b="1" i="0" dirty="0">
                <a:solidFill>
                  <a:schemeClr val="tx1"/>
                </a:solidFill>
                <a:effectLst/>
                <a:latin typeface="Söhne"/>
              </a:rPr>
              <a:t>		                </a:t>
            </a:r>
            <a:r>
              <a:rPr lang="en-US" sz="1600" b="1" i="0" dirty="0" err="1">
                <a:solidFill>
                  <a:schemeClr val="tx1"/>
                </a:solidFill>
                <a:effectLst/>
                <a:latin typeface="Söhne"/>
              </a:rPr>
              <a:t>Hexbin</a:t>
            </a:r>
            <a:r>
              <a:rPr lang="en-US" sz="1600" b="1" i="0" dirty="0">
                <a:solidFill>
                  <a:schemeClr val="tx1"/>
                </a:solidFill>
                <a:effectLst/>
                <a:latin typeface="Söhne"/>
              </a:rPr>
              <a:t> Plots</a:t>
            </a:r>
            <a:r>
              <a:rPr lang="en-US" sz="1600" b="0" i="0" dirty="0">
                <a:solidFill>
                  <a:schemeClr val="tx1"/>
                </a:solidFill>
                <a:effectLst/>
                <a:latin typeface="Söhne"/>
              </a:rPr>
              <a:t>: Presented the relationship between two numerical variables with hexagonal binning for 			                      better visualization of dense areas.</a:t>
            </a:r>
          </a:p>
          <a:p>
            <a:pPr algn="l"/>
            <a:r>
              <a:rPr lang="en-IN" sz="1400" dirty="0">
                <a:latin typeface="Arial" panose="020B0604020202020204" pitchFamily="34" charset="0"/>
                <a:cs typeface="Arial" panose="020B0604020202020204" pitchFamily="34" charset="0"/>
              </a:rPr>
              <a:t>IN1240948</a:t>
            </a:r>
            <a:endParaRPr lang="en-IN" sz="1400" spc="-5" dirty="0">
              <a:effectLst/>
              <a:latin typeface="Calibri" panose="020F0502020204030204" pitchFamily="34" charset="0"/>
              <a:ea typeface="Calibri" panose="020F0502020204030204" pitchFamily="34" charset="0"/>
            </a:endParaRPr>
          </a:p>
          <a:p>
            <a:pPr algn="l"/>
            <a:endParaRPr lang="en-US" sz="1600" dirty="0">
              <a:solidFill>
                <a:schemeClr val="tx1"/>
              </a:solidFill>
              <a:latin typeface="Söhne"/>
            </a:endParaRPr>
          </a:p>
          <a:p>
            <a:pPr algn="l"/>
            <a:endParaRPr lang="en-US" sz="1600" b="0" i="0" dirty="0">
              <a:solidFill>
                <a:schemeClr val="tx1"/>
              </a:solidFill>
              <a:effectLst/>
              <a:latin typeface="Söhne"/>
            </a:endParaRPr>
          </a:p>
          <a:p>
            <a:endParaRPr lang="en-IN" sz="1800" spc="-5" dirty="0">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2036546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C6A9931-2ED0-0523-C7DC-5BC7AED13BAD}"/>
              </a:ext>
            </a:extLst>
          </p:cNvPr>
          <p:cNvSpPr>
            <a:spLocks noGrp="1"/>
          </p:cNvSpPr>
          <p:nvPr>
            <p:ph type="body" idx="1"/>
          </p:nvPr>
        </p:nvSpPr>
        <p:spPr>
          <a:xfrm>
            <a:off x="609600" y="304800"/>
            <a:ext cx="10972800" cy="6401753"/>
          </a:xfrm>
        </p:spPr>
        <p:txBody>
          <a:bodyPr/>
          <a:lstStyle/>
          <a:p>
            <a:pPr algn="l"/>
            <a:r>
              <a:rPr lang="en-US" sz="2400" b="0" i="0" dirty="0">
                <a:solidFill>
                  <a:srgbClr val="C00000"/>
                </a:solidFill>
                <a:effectLst/>
                <a:latin typeface="Söhne"/>
              </a:rPr>
              <a:t>		       Gender Differences in Specialization Preferences</a:t>
            </a:r>
          </a:p>
          <a:p>
            <a:pPr algn="l"/>
            <a:endParaRPr lang="en-US" dirty="0">
              <a:solidFill>
                <a:schemeClr val="tx1"/>
              </a:solidFill>
              <a:latin typeface="Söhne"/>
            </a:endParaRPr>
          </a:p>
          <a:p>
            <a:pPr algn="l"/>
            <a:endParaRPr lang="en-US" b="0" i="0" dirty="0">
              <a:solidFill>
                <a:schemeClr val="tx1"/>
              </a:solidFill>
              <a:effectLst/>
              <a:latin typeface="Söhne"/>
            </a:endParaRPr>
          </a:p>
          <a:p>
            <a:pPr algn="l"/>
            <a:r>
              <a:rPr lang="en-US" b="0" i="0" dirty="0">
                <a:solidFill>
                  <a:schemeClr val="tx1"/>
                </a:solidFill>
                <a:effectLst/>
                <a:latin typeface="Söhne"/>
              </a:rPr>
              <a:t>In our dataset, we analyzed the relationship between gender and specialization to understand if there's a preference difference based on gender. Here's what we found:</a:t>
            </a:r>
          </a:p>
          <a:p>
            <a:pPr algn="l"/>
            <a:endParaRPr lang="en-US" b="0" i="0" dirty="0">
              <a:solidFill>
                <a:schemeClr val="tx1"/>
              </a:solidFill>
              <a:effectLst/>
              <a:latin typeface="Söhne"/>
            </a:endParaRPr>
          </a:p>
          <a:p>
            <a:pPr algn="l">
              <a:buFont typeface="+mj-lt"/>
              <a:buAutoNum type="arabicPeriod"/>
            </a:pPr>
            <a:r>
              <a:rPr lang="en-US" b="0" i="0" dirty="0">
                <a:solidFill>
                  <a:schemeClr val="tx1"/>
                </a:solidFill>
                <a:effectLst/>
                <a:latin typeface="Söhne"/>
              </a:rPr>
              <a:t> Diverse Specialization Choices: Both male and female individuals show a wide distribution of major specializations.</a:t>
            </a:r>
          </a:p>
          <a:p>
            <a:pPr algn="l">
              <a:buFont typeface="+mj-lt"/>
              <a:buAutoNum type="arabicPeriod"/>
            </a:pPr>
            <a:r>
              <a:rPr lang="en-US" b="0" i="0" dirty="0">
                <a:solidFill>
                  <a:schemeClr val="tx1"/>
                </a:solidFill>
                <a:effectLst/>
                <a:latin typeface="Söhne"/>
              </a:rPr>
              <a:t> Varied Representation: The count of male and female individuals varies across different specializations, indicating potential differences in preference or interest.</a:t>
            </a:r>
          </a:p>
          <a:p>
            <a:pPr algn="l">
              <a:buFont typeface="+mj-lt"/>
              <a:buAutoNum type="arabicPeriod"/>
            </a:pPr>
            <a:r>
              <a:rPr lang="en-US" b="0" i="0" dirty="0">
                <a:solidFill>
                  <a:schemeClr val="tx1"/>
                </a:solidFill>
                <a:effectLst/>
                <a:latin typeface="Söhne"/>
              </a:rPr>
              <a:t> Male-dominated Specializations: Fields like computer science, electronics engineering, and information technology attract a larger number of male candidates.</a:t>
            </a:r>
          </a:p>
          <a:p>
            <a:pPr algn="l">
              <a:buFont typeface="+mj-lt"/>
              <a:buAutoNum type="arabicPeriod"/>
            </a:pPr>
            <a:r>
              <a:rPr lang="en-US" b="0" i="0" dirty="0">
                <a:solidFill>
                  <a:schemeClr val="tx1"/>
                </a:solidFill>
                <a:effectLst/>
                <a:latin typeface="Söhne"/>
              </a:rPr>
              <a:t> Female-dominated Specializations: Conversely, specializations such as biotechnology, civil engineering, and chemical engineering have a relatively higher representation of female candidates.</a:t>
            </a:r>
          </a:p>
          <a:p>
            <a:pPr algn="l">
              <a:buFont typeface="+mj-lt"/>
              <a:buAutoNum type="arabicPeriod"/>
            </a:pPr>
            <a:r>
              <a:rPr lang="en-US" b="0" i="0" dirty="0">
                <a:solidFill>
                  <a:schemeClr val="tx1"/>
                </a:solidFill>
                <a:effectLst/>
                <a:latin typeface="Söhne"/>
              </a:rPr>
              <a:t> Gender-based Differences: The data suggests that there might be gender-based variations in specialization choices, reflecting diverse career interests among male and female individuals.</a:t>
            </a:r>
          </a:p>
          <a:p>
            <a:pPr algn="l">
              <a:buFont typeface="+mj-lt"/>
              <a:buAutoNum type="arabicPeriod"/>
            </a:pPr>
            <a:endParaRPr lang="en-US" b="0" i="0" dirty="0">
              <a:solidFill>
                <a:schemeClr val="tx1"/>
              </a:solidFill>
              <a:effectLst/>
              <a:latin typeface="Söhne"/>
            </a:endParaRPr>
          </a:p>
          <a:p>
            <a:pPr algn="l"/>
            <a:r>
              <a:rPr lang="en-US" b="0" i="0" dirty="0">
                <a:solidFill>
                  <a:schemeClr val="tx1"/>
                </a:solidFill>
                <a:effectLst/>
                <a:latin typeface="Söhne"/>
              </a:rPr>
              <a:t>This analysis sheds light on the nuanced relationship between gender and specialization preferences, highlighting the need for inclusivity and diversity in educational and career opportunities.</a:t>
            </a:r>
          </a:p>
          <a:p>
            <a:pPr algn="l"/>
            <a:endParaRPr lang="en-US" dirty="0">
              <a:solidFill>
                <a:schemeClr val="tx1"/>
              </a:solidFill>
              <a:latin typeface="Söhne"/>
            </a:endParaRPr>
          </a:p>
          <a:p>
            <a:pPr algn="l"/>
            <a:endParaRPr lang="en-US" b="0" i="0" dirty="0">
              <a:solidFill>
                <a:schemeClr val="tx1"/>
              </a:solidFill>
              <a:effectLst/>
              <a:latin typeface="Söhne"/>
            </a:endParaRPr>
          </a:p>
          <a:p>
            <a:pPr algn="l"/>
            <a:r>
              <a:rPr lang="en-US" dirty="0">
                <a:solidFill>
                  <a:schemeClr val="tx1"/>
                </a:solidFill>
                <a:latin typeface="Söhne"/>
              </a:rPr>
              <a:t>											</a:t>
            </a:r>
            <a:r>
              <a:rPr lang="en-IN" sz="1400" dirty="0">
                <a:latin typeface="Arial" panose="020B0604020202020204" pitchFamily="34" charset="0"/>
                <a:cs typeface="Arial" panose="020B0604020202020204" pitchFamily="34" charset="0"/>
              </a:rPr>
              <a:t>IN1240948</a:t>
            </a:r>
            <a:endParaRPr lang="en-US" sz="1400" b="0" i="0" dirty="0">
              <a:solidFill>
                <a:schemeClr val="tx1"/>
              </a:solidFill>
              <a:effectLst/>
              <a:latin typeface="Söhne"/>
            </a:endParaRPr>
          </a:p>
          <a:p>
            <a:endParaRPr lang="en-IN" dirty="0"/>
          </a:p>
        </p:txBody>
      </p:sp>
    </p:spTree>
    <p:extLst>
      <p:ext uri="{BB962C8B-B14F-4D97-AF65-F5344CB8AC3E}">
        <p14:creationId xmlns:p14="http://schemas.microsoft.com/office/powerpoint/2010/main" val="3631128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ED6DD15-97C4-4E22-3007-48A69DF5C7D2}"/>
              </a:ext>
            </a:extLst>
          </p:cNvPr>
          <p:cNvSpPr>
            <a:spLocks noGrp="1"/>
          </p:cNvSpPr>
          <p:nvPr>
            <p:ph type="body" idx="1"/>
          </p:nvPr>
        </p:nvSpPr>
        <p:spPr>
          <a:xfrm>
            <a:off x="609600" y="228600"/>
            <a:ext cx="10972800" cy="7140416"/>
          </a:xfrm>
        </p:spPr>
        <p:txBody>
          <a:bodyPr/>
          <a:lstStyle/>
          <a:p>
            <a:r>
              <a:rPr lang="en-IN" sz="2400" dirty="0">
                <a:solidFill>
                  <a:srgbClr val="C00000"/>
                </a:solidFill>
                <a:latin typeface="Tahoma" panose="020B0604030504040204" pitchFamily="34" charset="0"/>
                <a:ea typeface="Tahoma" panose="020B0604030504040204" pitchFamily="34" charset="0"/>
                <a:cs typeface="Tahoma" panose="020B0604030504040204" pitchFamily="34" charset="0"/>
              </a:rPr>
              <a:t>					  Conclusion</a:t>
            </a:r>
          </a:p>
          <a:p>
            <a:pPr algn="l"/>
            <a:endParaRPr lang="en-US" b="0" i="0" dirty="0">
              <a:solidFill>
                <a:schemeClr val="tx1"/>
              </a:solidFill>
              <a:effectLst/>
              <a:latin typeface="Söhne"/>
            </a:endParaRPr>
          </a:p>
          <a:p>
            <a:pPr algn="l"/>
            <a:endParaRPr lang="en-US" dirty="0">
              <a:solidFill>
                <a:schemeClr val="tx1"/>
              </a:solidFill>
              <a:latin typeface="Söhne"/>
            </a:endParaRPr>
          </a:p>
          <a:p>
            <a:pPr algn="l"/>
            <a:r>
              <a:rPr lang="en-US" b="0" i="0" dirty="0">
                <a:solidFill>
                  <a:schemeClr val="tx1"/>
                </a:solidFill>
                <a:effectLst/>
                <a:latin typeface="Söhne"/>
              </a:rPr>
              <a:t>In today's job market, certain specialized fields offer promising career prospects and competitive salaries. Recent data analysis highlights the top specializations with the highest average salaries:</a:t>
            </a:r>
          </a:p>
          <a:p>
            <a:pPr algn="l"/>
            <a:endParaRPr lang="en-US" b="0" i="0" dirty="0">
              <a:solidFill>
                <a:schemeClr val="tx1"/>
              </a:solidFill>
              <a:effectLst/>
              <a:latin typeface="Söhne"/>
            </a:endParaRPr>
          </a:p>
          <a:p>
            <a:pPr algn="l">
              <a:buFont typeface="+mj-lt"/>
              <a:buAutoNum type="arabicPeriod"/>
            </a:pPr>
            <a:r>
              <a:rPr lang="en-US" b="0" i="0" dirty="0">
                <a:solidFill>
                  <a:schemeClr val="tx1"/>
                </a:solidFill>
                <a:effectLst/>
                <a:latin typeface="Söhne"/>
              </a:rPr>
              <a:t>Polymer Technology: Leading with an average salary of 700,000.</a:t>
            </a:r>
          </a:p>
          <a:p>
            <a:pPr algn="l">
              <a:buFont typeface="+mj-lt"/>
              <a:buAutoNum type="arabicPeriod"/>
            </a:pPr>
            <a:r>
              <a:rPr lang="en-US" b="0" i="0" dirty="0">
                <a:solidFill>
                  <a:schemeClr val="tx1"/>
                </a:solidFill>
                <a:effectLst/>
                <a:latin typeface="Söhne"/>
              </a:rPr>
              <a:t>Computer Networking: Follows closely with 565,000.</a:t>
            </a:r>
          </a:p>
          <a:p>
            <a:pPr algn="l">
              <a:buFont typeface="+mj-lt"/>
              <a:buAutoNum type="arabicPeriod"/>
            </a:pPr>
            <a:r>
              <a:rPr lang="en-US" b="0" i="0" dirty="0">
                <a:solidFill>
                  <a:schemeClr val="tx1"/>
                </a:solidFill>
                <a:effectLst/>
                <a:latin typeface="Söhne"/>
              </a:rPr>
              <a:t>Information Science: Ranks third with 460,000.</a:t>
            </a:r>
          </a:p>
          <a:p>
            <a:pPr algn="l">
              <a:buFont typeface="+mj-lt"/>
              <a:buAutoNum type="arabicPeriod"/>
            </a:pPr>
            <a:r>
              <a:rPr lang="en-US" b="0" i="0" dirty="0">
                <a:solidFill>
                  <a:schemeClr val="tx1"/>
                </a:solidFill>
                <a:effectLst/>
                <a:latin typeface="Söhne"/>
              </a:rPr>
              <a:t>Instrumentation and Control Engineering: Fourth, averaging 394,000.</a:t>
            </a:r>
          </a:p>
          <a:p>
            <a:pPr algn="l">
              <a:buFont typeface="+mj-lt"/>
              <a:buAutoNum type="arabicPeriod"/>
            </a:pPr>
            <a:r>
              <a:rPr lang="en-US" b="0" i="0" dirty="0">
                <a:solidFill>
                  <a:schemeClr val="tx1"/>
                </a:solidFill>
                <a:effectLst/>
                <a:latin typeface="Söhne"/>
              </a:rPr>
              <a:t>Information &amp; Communication Technology (ICT): Fifth, with 387,500.</a:t>
            </a:r>
          </a:p>
          <a:p>
            <a:pPr algn="l">
              <a:buFont typeface="+mj-lt"/>
              <a:buAutoNum type="arabicPeriod"/>
            </a:pPr>
            <a:endParaRPr lang="en-US" b="0" i="0" dirty="0">
              <a:solidFill>
                <a:schemeClr val="tx1"/>
              </a:solidFill>
              <a:effectLst/>
              <a:latin typeface="Söhne"/>
            </a:endParaRPr>
          </a:p>
          <a:p>
            <a:pPr algn="l"/>
            <a:r>
              <a:rPr lang="en-US" b="0" i="0" dirty="0">
                <a:solidFill>
                  <a:schemeClr val="tx1"/>
                </a:solidFill>
                <a:effectLst/>
                <a:latin typeface="Söhne"/>
              </a:rPr>
              <a:t>These specializations provide diverse career opportunities in technology, engineering, and data-driven industries. Professionals in these fields can expect rewarding careers with high earning potential and opportunities for growth.</a:t>
            </a:r>
          </a:p>
          <a:p>
            <a:endParaRPr lang="en-IN" sz="2400" dirty="0">
              <a:solidFill>
                <a:srgbClr val="C00000"/>
              </a:solidFill>
              <a:latin typeface="Tahoma" panose="020B0604030504040204" pitchFamily="34" charset="0"/>
              <a:ea typeface="Tahoma" panose="020B0604030504040204" pitchFamily="34" charset="0"/>
              <a:cs typeface="Tahoma" panose="020B0604030504040204" pitchFamily="34" charset="0"/>
            </a:endParaRPr>
          </a:p>
          <a:p>
            <a:endParaRPr lang="en-IN" sz="2400" dirty="0">
              <a:solidFill>
                <a:srgbClr val="C00000"/>
              </a:solidFill>
              <a:latin typeface="Tahoma" panose="020B0604030504040204" pitchFamily="34" charset="0"/>
              <a:ea typeface="Tahoma" panose="020B0604030504040204" pitchFamily="34" charset="0"/>
              <a:cs typeface="Tahoma" panose="020B0604030504040204" pitchFamily="34" charset="0"/>
            </a:endParaRPr>
          </a:p>
          <a:p>
            <a:endParaRPr lang="en-IN" sz="2400" dirty="0">
              <a:solidFill>
                <a:srgbClr val="C00000"/>
              </a:solidFill>
              <a:latin typeface="Tahoma" panose="020B0604030504040204" pitchFamily="34" charset="0"/>
              <a:ea typeface="Tahoma" panose="020B0604030504040204" pitchFamily="34" charset="0"/>
              <a:cs typeface="Tahoma" panose="020B0604030504040204" pitchFamily="34" charset="0"/>
            </a:endParaRPr>
          </a:p>
          <a:p>
            <a:endParaRPr lang="en-IN" sz="2400" dirty="0">
              <a:solidFill>
                <a:srgbClr val="C00000"/>
              </a:solidFill>
              <a:latin typeface="Tahoma" panose="020B0604030504040204" pitchFamily="34" charset="0"/>
              <a:ea typeface="Tahoma" panose="020B0604030504040204" pitchFamily="34" charset="0"/>
              <a:cs typeface="Tahoma" panose="020B0604030504040204" pitchFamily="34" charset="0"/>
            </a:endParaRPr>
          </a:p>
          <a:p>
            <a:r>
              <a:rPr lang="en-IN" sz="240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IN" sz="2400" dirty="0">
                <a:latin typeface="Arial" panose="020B0604020202020204" pitchFamily="34" charset="0"/>
                <a:cs typeface="Arial" panose="020B0604020202020204" pitchFamily="34" charset="0"/>
              </a:rPr>
              <a:t> 											     </a:t>
            </a:r>
            <a:r>
              <a:rPr lang="en-IN" sz="1400" dirty="0">
                <a:latin typeface="Arial" panose="020B0604020202020204" pitchFamily="34" charset="0"/>
                <a:cs typeface="Arial" panose="020B0604020202020204" pitchFamily="34" charset="0"/>
              </a:rPr>
              <a:t>IN1240948</a:t>
            </a:r>
            <a:endParaRPr lang="en-IN" sz="1400" dirty="0">
              <a:solidFill>
                <a:srgbClr val="C00000"/>
              </a:solidFill>
              <a:latin typeface="Tahoma" panose="020B0604030504040204" pitchFamily="34" charset="0"/>
              <a:ea typeface="Tahoma" panose="020B0604030504040204" pitchFamily="34" charset="0"/>
              <a:cs typeface="Tahoma" panose="020B0604030504040204" pitchFamily="34" charset="0"/>
            </a:endParaRPr>
          </a:p>
          <a:p>
            <a:r>
              <a:rPr lang="en-IN" sz="2400" dirty="0">
                <a:solidFill>
                  <a:srgbClr val="C00000"/>
                </a:solidFill>
                <a:latin typeface="Tahoma" panose="020B0604030504040204" pitchFamily="34" charset="0"/>
                <a:ea typeface="Tahoma" panose="020B0604030504040204" pitchFamily="34" charset="0"/>
                <a:cs typeface="Tahoma" panose="020B0604030504040204" pitchFamily="34" charset="0"/>
              </a:rPr>
              <a:t>											</a:t>
            </a:r>
          </a:p>
          <a:p>
            <a:r>
              <a:rPr lang="en-IN" sz="2400" dirty="0">
                <a:solidFill>
                  <a:srgbClr val="C00000"/>
                </a:solidFill>
                <a:latin typeface="Tahoma" panose="020B0604030504040204" pitchFamily="34" charset="0"/>
                <a:ea typeface="Tahoma" panose="020B0604030504040204" pitchFamily="34" charset="0"/>
                <a:cs typeface="Tahoma" panose="020B0604030504040204" pitchFamily="34" charset="0"/>
              </a:rPr>
              <a:t>		</a:t>
            </a:r>
            <a:endParaRPr lang="en-IN" sz="2400" dirty="0">
              <a:solidFill>
                <a:srgbClr val="C00000"/>
              </a:solidFill>
            </a:endParaRPr>
          </a:p>
        </p:txBody>
      </p:sp>
    </p:spTree>
    <p:extLst>
      <p:ext uri="{BB962C8B-B14F-4D97-AF65-F5344CB8AC3E}">
        <p14:creationId xmlns:p14="http://schemas.microsoft.com/office/powerpoint/2010/main" val="3177310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2A87329-C7D0-F5E7-7CCB-5ACCA4367C38}"/>
              </a:ext>
            </a:extLst>
          </p:cNvPr>
          <p:cNvSpPr>
            <a:spLocks noGrp="1"/>
          </p:cNvSpPr>
          <p:nvPr>
            <p:ph type="body" idx="1"/>
          </p:nvPr>
        </p:nvSpPr>
        <p:spPr>
          <a:xfrm>
            <a:off x="609600" y="304800"/>
            <a:ext cx="10972800" cy="7571303"/>
          </a:xfrm>
        </p:spPr>
        <p:txBody>
          <a:bodyPr/>
          <a:lstStyle/>
          <a:p>
            <a:r>
              <a:rPr lang="en-US" sz="2400" dirty="0">
                <a:solidFill>
                  <a:srgbClr val="C00000"/>
                </a:solidFill>
                <a:latin typeface="Arial" panose="020B0604020202020204" pitchFamily="34" charset="0"/>
              </a:rPr>
              <a:t>		     S</a:t>
            </a:r>
            <a:r>
              <a:rPr lang="en-US" sz="2400" b="0" i="0" u="none" strike="noStrike" dirty="0">
                <a:solidFill>
                  <a:srgbClr val="C00000"/>
                </a:solidFill>
                <a:effectLst/>
                <a:latin typeface="Arial" panose="020B0604020202020204" pitchFamily="34" charset="0"/>
              </a:rPr>
              <a:t>ome </a:t>
            </a:r>
            <a:r>
              <a:rPr lang="en-US" sz="2400" dirty="0">
                <a:solidFill>
                  <a:srgbClr val="C00000"/>
                </a:solidFill>
                <a:latin typeface="Arial" panose="020B0604020202020204" pitchFamily="34" charset="0"/>
              </a:rPr>
              <a:t>I</a:t>
            </a:r>
            <a:r>
              <a:rPr lang="en-US" sz="2400" b="0" i="0" u="none" strike="noStrike" dirty="0">
                <a:solidFill>
                  <a:srgbClr val="C00000"/>
                </a:solidFill>
                <a:effectLst/>
                <a:latin typeface="Arial" panose="020B0604020202020204" pitchFamily="34" charset="0"/>
              </a:rPr>
              <a:t>nteresting  </a:t>
            </a:r>
            <a:r>
              <a:rPr lang="en-US" sz="2400" dirty="0">
                <a:solidFill>
                  <a:srgbClr val="C00000"/>
                </a:solidFill>
                <a:latin typeface="Arial" panose="020B0604020202020204" pitchFamily="34" charset="0"/>
              </a:rPr>
              <a:t>R</a:t>
            </a:r>
            <a:r>
              <a:rPr lang="en-US" sz="2400" b="0" i="0" u="none" strike="noStrike" dirty="0">
                <a:solidFill>
                  <a:srgbClr val="C00000"/>
                </a:solidFill>
                <a:effectLst/>
                <a:latin typeface="Arial" panose="020B0604020202020204" pitchFamily="34" charset="0"/>
              </a:rPr>
              <a:t>esearch Questions</a:t>
            </a:r>
          </a:p>
          <a:p>
            <a:endParaRPr lang="en-US" b="0" i="0" u="none" strike="noStrike" dirty="0">
              <a:solidFill>
                <a:schemeClr val="tx1"/>
              </a:solidFill>
              <a:effectLst/>
              <a:latin typeface="Arial" panose="020B0604020202020204" pitchFamily="34" charset="0"/>
            </a:endParaRPr>
          </a:p>
          <a:p>
            <a:r>
              <a:rPr lang="en-US" b="0" i="0" dirty="0">
                <a:solidFill>
                  <a:schemeClr val="tx1"/>
                </a:solidFill>
                <a:effectLst/>
                <a:latin typeface="Söhne"/>
              </a:rPr>
              <a:t>	1. How does salary vary between genders across different industries and job roles?</a:t>
            </a:r>
          </a:p>
          <a:p>
            <a:r>
              <a:rPr lang="en-US" dirty="0">
                <a:solidFill>
                  <a:schemeClr val="tx1"/>
                </a:solidFill>
                <a:latin typeface="Söhne"/>
              </a:rPr>
              <a:t>	2.</a:t>
            </a:r>
            <a:r>
              <a:rPr lang="en-US" b="0" i="0" dirty="0">
                <a:solidFill>
                  <a:srgbClr val="ECECEC"/>
                </a:solidFill>
                <a:effectLst/>
                <a:latin typeface="Söhne"/>
              </a:rPr>
              <a:t> </a:t>
            </a:r>
            <a:r>
              <a:rPr lang="en-US" b="0" i="0" dirty="0">
                <a:solidFill>
                  <a:schemeClr val="tx1"/>
                </a:solidFill>
                <a:effectLst/>
                <a:latin typeface="Söhne"/>
              </a:rPr>
              <a:t>Are there significant differences in salary based on college tier, and if so, how do these differences 	 	    compare across genders?</a:t>
            </a:r>
          </a:p>
          <a:p>
            <a:r>
              <a:rPr lang="en-US" dirty="0">
                <a:solidFill>
                  <a:schemeClr val="tx1"/>
                </a:solidFill>
                <a:latin typeface="Söhne"/>
              </a:rPr>
              <a:t>	3. </a:t>
            </a:r>
            <a:r>
              <a:rPr lang="en-US" b="0" i="0" dirty="0">
                <a:solidFill>
                  <a:schemeClr val="tx1"/>
                </a:solidFill>
                <a:effectLst/>
                <a:latin typeface="Söhne"/>
              </a:rPr>
              <a:t>What are the top-paying job locations for specific specializations, and do these trends differ based on 		    gender?</a:t>
            </a:r>
          </a:p>
          <a:p>
            <a:r>
              <a:rPr lang="en-US" dirty="0">
                <a:solidFill>
                  <a:schemeClr val="tx1"/>
                </a:solidFill>
                <a:latin typeface="Söhne"/>
              </a:rPr>
              <a:t>	4.</a:t>
            </a:r>
            <a:r>
              <a:rPr lang="en-US" b="0" i="0" dirty="0">
                <a:solidFill>
                  <a:srgbClr val="ECECEC"/>
                </a:solidFill>
                <a:effectLst/>
                <a:latin typeface="Söhne"/>
              </a:rPr>
              <a:t> </a:t>
            </a:r>
            <a:r>
              <a:rPr lang="en-US" b="0" i="0" dirty="0">
                <a:solidFill>
                  <a:schemeClr val="tx1"/>
                </a:solidFill>
                <a:effectLst/>
                <a:latin typeface="Söhne"/>
              </a:rPr>
              <a:t>Are there any correlations between salary and specialization, and how do these relationships differ for 		     male and female employees?</a:t>
            </a:r>
          </a:p>
          <a:p>
            <a:r>
              <a:rPr lang="en-US" dirty="0">
                <a:solidFill>
                  <a:schemeClr val="tx1"/>
                </a:solidFill>
                <a:latin typeface="Söhne"/>
              </a:rPr>
              <a:t>	5.</a:t>
            </a:r>
            <a:r>
              <a:rPr lang="en-US" b="0" i="0" dirty="0">
                <a:solidFill>
                  <a:srgbClr val="ECECEC"/>
                </a:solidFill>
                <a:effectLst/>
                <a:latin typeface="Söhne"/>
              </a:rPr>
              <a:t> </a:t>
            </a:r>
            <a:r>
              <a:rPr lang="en-US" b="0" i="0" dirty="0">
                <a:solidFill>
                  <a:schemeClr val="tx1"/>
                </a:solidFill>
                <a:effectLst/>
                <a:latin typeface="Söhne"/>
              </a:rPr>
              <a:t>How does the distribution of salaries differ between genders within the same job location or 	  	   	     specialization?</a:t>
            </a:r>
          </a:p>
          <a:p>
            <a:r>
              <a:rPr lang="en-US" dirty="0">
                <a:solidFill>
                  <a:schemeClr val="tx1"/>
                </a:solidFill>
                <a:latin typeface="Söhne"/>
              </a:rPr>
              <a:t>	6.</a:t>
            </a:r>
            <a:r>
              <a:rPr lang="en-US" b="0" i="0" dirty="0">
                <a:solidFill>
                  <a:srgbClr val="ECECEC"/>
                </a:solidFill>
                <a:effectLst/>
                <a:latin typeface="Söhne"/>
              </a:rPr>
              <a:t> </a:t>
            </a:r>
            <a:r>
              <a:rPr lang="en-US" b="0" i="0" dirty="0">
                <a:solidFill>
                  <a:schemeClr val="tx1"/>
                </a:solidFill>
                <a:effectLst/>
                <a:latin typeface="Söhne"/>
              </a:rPr>
              <a:t>Are there specific industries or job sectors where gender wage gaps are more pronounced, and if so, 		     what factors contribute to these disparities?</a:t>
            </a:r>
          </a:p>
          <a:p>
            <a:r>
              <a:rPr lang="en-US" dirty="0">
                <a:solidFill>
                  <a:schemeClr val="tx1"/>
                </a:solidFill>
                <a:latin typeface="Söhne"/>
              </a:rPr>
              <a:t>	7.</a:t>
            </a:r>
            <a:r>
              <a:rPr lang="en-US" b="0" i="0" dirty="0">
                <a:solidFill>
                  <a:srgbClr val="ECECEC"/>
                </a:solidFill>
                <a:effectLst/>
                <a:latin typeface="Söhne"/>
              </a:rPr>
              <a:t> </a:t>
            </a:r>
            <a:r>
              <a:rPr lang="en-US" b="0" i="0" dirty="0">
                <a:solidFill>
                  <a:schemeClr val="tx1"/>
                </a:solidFill>
                <a:effectLst/>
                <a:latin typeface="Söhne"/>
              </a:rPr>
              <a:t>What role does educational background play in determining salary differences between genders, 	  	     particularly in high-paying industries or specialized fields?</a:t>
            </a:r>
          </a:p>
          <a:p>
            <a:r>
              <a:rPr lang="en-US" dirty="0">
                <a:solidFill>
                  <a:schemeClr val="tx1"/>
                </a:solidFill>
                <a:latin typeface="Söhne"/>
              </a:rPr>
              <a:t>	8.</a:t>
            </a:r>
            <a:r>
              <a:rPr lang="en-US" b="0" i="0" dirty="0">
                <a:solidFill>
                  <a:srgbClr val="ECECEC"/>
                </a:solidFill>
                <a:effectLst/>
                <a:latin typeface="Söhne"/>
              </a:rPr>
              <a:t> </a:t>
            </a:r>
            <a:r>
              <a:rPr lang="en-US" b="0" i="0" dirty="0">
                <a:solidFill>
                  <a:schemeClr val="tx1"/>
                </a:solidFill>
                <a:effectLst/>
                <a:latin typeface="Söhne"/>
              </a:rPr>
              <a:t>Are there any notable patterns or trends in salary discrepancies between genders across different 	  	     geographic regions?</a:t>
            </a:r>
          </a:p>
          <a:p>
            <a:r>
              <a:rPr lang="en-US" dirty="0">
                <a:solidFill>
                  <a:schemeClr val="tx1"/>
                </a:solidFill>
                <a:latin typeface="Söhne"/>
              </a:rPr>
              <a:t>	9.</a:t>
            </a:r>
            <a:r>
              <a:rPr lang="en-US" b="0" i="0" dirty="0">
                <a:solidFill>
                  <a:srgbClr val="ECECEC"/>
                </a:solidFill>
                <a:effectLst/>
                <a:latin typeface="Söhne"/>
              </a:rPr>
              <a:t> </a:t>
            </a:r>
            <a:r>
              <a:rPr lang="en-US" b="0" i="0" dirty="0">
                <a:solidFill>
                  <a:schemeClr val="tx1"/>
                </a:solidFill>
                <a:effectLst/>
                <a:latin typeface="Söhne"/>
              </a:rPr>
              <a:t>How do salary expectations and negotiation outcomes vary between male and female employees, 	  	    particularly in male-dominated industries or leadership roles?</a:t>
            </a:r>
          </a:p>
          <a:p>
            <a:r>
              <a:rPr lang="en-US" dirty="0">
                <a:solidFill>
                  <a:schemeClr val="tx1"/>
                </a:solidFill>
                <a:latin typeface="Söhne"/>
              </a:rPr>
              <a:t>	10.</a:t>
            </a:r>
            <a:r>
              <a:rPr lang="en-US" b="0" i="0" dirty="0">
                <a:solidFill>
                  <a:srgbClr val="ECECEC"/>
                </a:solidFill>
                <a:effectLst/>
                <a:latin typeface="Söhne"/>
              </a:rPr>
              <a:t> </a:t>
            </a:r>
            <a:r>
              <a:rPr lang="en-US" b="0" i="0" dirty="0">
                <a:solidFill>
                  <a:schemeClr val="tx1">
                    <a:lumMod val="95000"/>
                    <a:lumOff val="5000"/>
                  </a:schemeClr>
                </a:solidFill>
                <a:effectLst/>
                <a:latin typeface="Söhne"/>
              </a:rPr>
              <a:t>What steps can organizations take to address gender-based salary disparities and promote equity and 	  	      inclusion in the workplace?						</a:t>
            </a:r>
            <a:r>
              <a:rPr lang="en-US" dirty="0">
                <a:solidFill>
                  <a:schemeClr val="tx1">
                    <a:lumMod val="95000"/>
                    <a:lumOff val="5000"/>
                  </a:schemeClr>
                </a:solidFill>
                <a:latin typeface="Söhne"/>
              </a:rPr>
              <a:t>    </a:t>
            </a:r>
            <a:r>
              <a:rPr lang="en-IN" sz="1400" dirty="0">
                <a:latin typeface="Arial" panose="020B0604020202020204" pitchFamily="34" charset="0"/>
                <a:cs typeface="Arial" panose="020B0604020202020204" pitchFamily="34" charset="0"/>
              </a:rPr>
              <a:t>IN1240948</a:t>
            </a:r>
            <a:endParaRPr lang="en-US" sz="1400" b="0" i="0" dirty="0">
              <a:solidFill>
                <a:schemeClr val="tx1">
                  <a:lumMod val="95000"/>
                  <a:lumOff val="5000"/>
                </a:schemeClr>
              </a:solidFill>
              <a:effectLst/>
              <a:latin typeface="Söhne"/>
            </a:endParaRPr>
          </a:p>
          <a:p>
            <a:r>
              <a:rPr lang="en-US" u="none" strike="noStrike" dirty="0">
                <a:solidFill>
                  <a:schemeClr val="tx1"/>
                </a:solidFill>
                <a:latin typeface="Söhne"/>
              </a:rPr>
              <a:t>	 </a:t>
            </a:r>
            <a:endParaRPr lang="en-US" b="0" i="0" u="none" strike="noStrike" dirty="0">
              <a:solidFill>
                <a:schemeClr val="tx1"/>
              </a:solidFill>
              <a:effectLst/>
              <a:latin typeface="Arial" panose="020B0604020202020204" pitchFamily="34" charset="0"/>
            </a:endParaRPr>
          </a:p>
          <a:p>
            <a:endParaRPr lang="en-US" sz="2400" dirty="0">
              <a:solidFill>
                <a:srgbClr val="C00000"/>
              </a:solidFill>
              <a:latin typeface="Arial" panose="020B0604020202020204" pitchFamily="34" charset="0"/>
            </a:endParaRPr>
          </a:p>
          <a:p>
            <a:endParaRPr lang="en-US" sz="2400" dirty="0">
              <a:solidFill>
                <a:srgbClr val="C00000"/>
              </a:solidFill>
              <a:latin typeface="Arial" panose="020B0604020202020204" pitchFamily="34" charset="0"/>
            </a:endParaRPr>
          </a:p>
          <a:p>
            <a:endParaRPr lang="en-IN" sz="2400" dirty="0">
              <a:solidFill>
                <a:srgbClr val="C00000"/>
              </a:solidFill>
            </a:endParaRPr>
          </a:p>
        </p:txBody>
      </p:sp>
    </p:spTree>
    <p:extLst>
      <p:ext uri="{BB962C8B-B14F-4D97-AF65-F5344CB8AC3E}">
        <p14:creationId xmlns:p14="http://schemas.microsoft.com/office/powerpoint/2010/main" val="1424878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17625" y="3000247"/>
            <a:ext cx="2362200" cy="1366520"/>
          </a:xfrm>
          <a:prstGeom prst="rect">
            <a:avLst/>
          </a:prstGeom>
        </p:spPr>
        <p:txBody>
          <a:bodyPr vert="horz" wrap="square" lIns="0" tIns="12700" rIns="0" bIns="0" rtlCol="0">
            <a:spAutoFit/>
          </a:bodyPr>
          <a:lstStyle/>
          <a:p>
            <a:pPr marL="12700" marR="5080">
              <a:lnSpc>
                <a:spcPct val="100000"/>
              </a:lnSpc>
              <a:spcBef>
                <a:spcPts val="100"/>
              </a:spcBef>
            </a:pPr>
            <a:r>
              <a:rPr spc="285" dirty="0"/>
              <a:t>THANK  </a:t>
            </a:r>
            <a:r>
              <a:rPr spc="375" dirty="0"/>
              <a:t>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157</TotalTime>
  <Words>1722</Words>
  <Application>Microsoft Office PowerPoint</Application>
  <PresentationFormat>Widescreen</PresentationFormat>
  <Paragraphs>108</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Centaur</vt:lpstr>
      <vt:lpstr>Palatino Linotype</vt:lpstr>
      <vt:lpstr>Söhne</vt:lpstr>
      <vt:lpstr>Tahoma</vt:lpstr>
      <vt:lpstr>Office Theme</vt:lpstr>
      <vt:lpstr>PowerPoint Presentation</vt:lpstr>
      <vt:lpstr>About me</vt:lpstr>
      <vt:lpstr> Objective of the Project   In our project, we delved into a dataset to understand various aspects like salaries, education backgrounds, and job locations.  By using different statistical methods and visualizations, we uncovered valuable insights. For instance, we learned about the  average salaries for different degrees and genders, and we explored correlations between different variables. Through  statistical tests, we identified significant differences in salaries based on gender and degree. We also looked into the                       distribution of categorical variables like gender and degree to understand their prevalence. By analyzing relationships  between job cities and degrees, we gained insights into preferences and trends. Overall, our project provided valuable  insights into the dataset's characteristics and trends, aiding in better decision-making and further analysis.     Summary of the Data     The dataset was released by Aspiring Minds from the Aspiring Mind Employment Outcome 2015 (AMEO).    The study is primarily limited only to students with engineering disciplines. The dataset contains the     employment outcomes of engineering graduates as dependent variable (Salary, Job Titles, and Job Locations)   Along with the standardized score from three different areas – cognitive skills, technical skills and personality   skills. The dataset also contains demographic features. The dataset contains around 40 independent variables   and 4000 data points. The independent variable are both continues and categorical in nature. The dataset   contains a unique identifier for each candidate. Below mentioned table contains the details for the original     dataset                 IN1240948                                   </vt:lpstr>
      <vt:lpstr>Exploratory Data Analysis: </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Dussa vinay</dc:creator>
  <cp:lastModifiedBy>Dussa vinay</cp:lastModifiedBy>
  <cp:revision>2</cp:revision>
  <cp:lastPrinted>2024-02-18T08:57:23Z</cp:lastPrinted>
  <dcterms:created xsi:type="dcterms:W3CDTF">2024-02-18T05:15:53Z</dcterms:created>
  <dcterms:modified xsi:type="dcterms:W3CDTF">2024-02-18T08:57:31Z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2024-02-18T00:00:00Z</vt:filetime>
  </property>
  <property fmtid="{D5CDD505-2E9C-101B-9397-08002B2CF9AE}" pid="3" name="Creator">
    <vt:lpwstr>PDFium</vt:lpwstr>
  </property>
  <property fmtid="{D5CDD505-2E9C-101B-9397-08002B2CF9AE}" pid="4" name="LastSaved">
    <vt:filetime>2024-02-18T00:00:00Z</vt:filetime>
  </property>
</Properties>
</file>