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70" r:id="rId18"/>
    <p:sldId id="271" r:id="rId19"/>
    <p:sldId id="272" r:id="rId20"/>
    <p:sldId id="273" r:id="rId21"/>
    <p:sldId id="274"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p:scale>
          <a:sx n="75" d="100"/>
          <a:sy n="75" d="100"/>
        </p:scale>
        <p:origin x="40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9B41998-40D1-41E7-B4D9-3EEA02901AAE}" type="datetimeFigureOut">
              <a:rPr lang="en-US" smtClean="0"/>
              <a:t>8/23/2017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20EFB4-B952-4D44-B157-E4732AD9879E}"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723750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1998-40D1-41E7-B4D9-3EEA02901AAE}"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347060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1998-40D1-41E7-B4D9-3EEA02901AAE}"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320932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2749"/>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624084"/>
            <a:ext cx="9601200" cy="4829302"/>
          </a:xfrm>
        </p:spPr>
        <p:txBody>
          <a:bodyPr/>
          <a:lstStyle>
            <a:lvl1pPr>
              <a:defRPr sz="2500"/>
            </a:lvl1pPr>
            <a:lvl2pPr>
              <a:defRPr sz="22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B41998-40D1-41E7-B4D9-3EEA02901AAE}"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9447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9B41998-40D1-41E7-B4D9-3EEA02901AAE}" type="datetimeFigureOut">
              <a:rPr lang="en-US" smtClean="0"/>
              <a:t>8/23/2017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20EFB4-B952-4D44-B157-E4732AD9879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767179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41998-40D1-41E7-B4D9-3EEA02901AAE}"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42413410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41998-40D1-41E7-B4D9-3EEA02901AAE}" type="datetimeFigureOut">
              <a:rPr lang="en-US" smtClean="0"/>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36270791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41998-40D1-41E7-B4D9-3EEA02901AAE}" type="datetimeFigureOut">
              <a:rPr lang="en-US" smtClean="0"/>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354936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41998-40D1-41E7-B4D9-3EEA02901AAE}" type="datetimeFigureOut">
              <a:rPr lang="en-US" smtClean="0"/>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0EFB4-B952-4D44-B157-E4732AD9879E}" type="slidenum">
              <a:rPr lang="en-US" smtClean="0"/>
              <a:t>‹#›</a:t>
            </a:fld>
            <a:endParaRPr lang="en-US"/>
          </a:p>
        </p:txBody>
      </p:sp>
    </p:spTree>
    <p:extLst>
      <p:ext uri="{BB962C8B-B14F-4D97-AF65-F5344CB8AC3E}">
        <p14:creationId xmlns:p14="http://schemas.microsoft.com/office/powerpoint/2010/main" val="28757954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B41998-40D1-41E7-B4D9-3EEA02901AAE}" type="datetimeFigureOut">
              <a:rPr lang="en-US" smtClean="0"/>
              <a:t>8/23/2017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20EFB4-B952-4D44-B157-E4732AD987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30505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B41998-40D1-41E7-B4D9-3EEA02901AAE}" type="datetimeFigureOut">
              <a:rPr lang="en-US" smtClean="0"/>
              <a:t>8/23/2017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20EFB4-B952-4D44-B157-E4732AD987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0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9B41998-40D1-41E7-B4D9-3EEA02901AAE}" type="datetimeFigureOut">
              <a:rPr lang="en-US" smtClean="0"/>
              <a:t>8/23/2017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20EFB4-B952-4D44-B157-E4732AD9879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6316555"/>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52CD-A00F-48A3-93B0-42B4EF2476FE}"/>
              </a:ext>
            </a:extLst>
          </p:cNvPr>
          <p:cNvSpPr>
            <a:spLocks noGrp="1"/>
          </p:cNvSpPr>
          <p:nvPr>
            <p:ph type="ctrTitle"/>
          </p:nvPr>
        </p:nvSpPr>
        <p:spPr/>
        <p:txBody>
          <a:bodyPr/>
          <a:lstStyle/>
          <a:p>
            <a:r>
              <a:rPr lang="en-US" dirty="0"/>
              <a:t>Mobile Programming</a:t>
            </a:r>
          </a:p>
        </p:txBody>
      </p:sp>
      <p:sp>
        <p:nvSpPr>
          <p:cNvPr id="3" name="Subtitle 2">
            <a:extLst>
              <a:ext uri="{FF2B5EF4-FFF2-40B4-BE49-F238E27FC236}">
                <a16:creationId xmlns:a16="http://schemas.microsoft.com/office/drawing/2014/main" id="{FEB005CE-C7AA-4A45-9477-F6C26C008C16}"/>
              </a:ext>
            </a:extLst>
          </p:cNvPr>
          <p:cNvSpPr>
            <a:spLocks noGrp="1"/>
          </p:cNvSpPr>
          <p:nvPr>
            <p:ph type="subTitle" idx="1"/>
          </p:nvPr>
        </p:nvSpPr>
        <p:spPr/>
        <p:txBody>
          <a:bodyPr/>
          <a:lstStyle/>
          <a:p>
            <a:r>
              <a:rPr lang="en-US" dirty="0"/>
              <a:t>Android Platform</a:t>
            </a:r>
          </a:p>
        </p:txBody>
      </p:sp>
    </p:spTree>
    <p:extLst>
      <p:ext uri="{BB962C8B-B14F-4D97-AF65-F5344CB8AC3E}">
        <p14:creationId xmlns:p14="http://schemas.microsoft.com/office/powerpoint/2010/main" val="75433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192D-CD49-450C-84D4-31A677CBAF52}"/>
              </a:ext>
            </a:extLst>
          </p:cNvPr>
          <p:cNvSpPr>
            <a:spLocks noGrp="1"/>
          </p:cNvSpPr>
          <p:nvPr>
            <p:ph type="title"/>
          </p:nvPr>
        </p:nvSpPr>
        <p:spPr/>
        <p:txBody>
          <a:bodyPr/>
          <a:lstStyle/>
          <a:p>
            <a:r>
              <a:rPr lang="en-US" dirty="0"/>
              <a:t>Intent sample</a:t>
            </a:r>
          </a:p>
        </p:txBody>
      </p:sp>
      <p:sp>
        <p:nvSpPr>
          <p:cNvPr id="3" name="Content Placeholder 2">
            <a:extLst>
              <a:ext uri="{FF2B5EF4-FFF2-40B4-BE49-F238E27FC236}">
                <a16:creationId xmlns:a16="http://schemas.microsoft.com/office/drawing/2014/main" id="{2CEDECC0-2F35-45C1-8343-D54DC5AE321F}"/>
              </a:ext>
            </a:extLst>
          </p:cNvPr>
          <p:cNvSpPr>
            <a:spLocks noGrp="1"/>
          </p:cNvSpPr>
          <p:nvPr>
            <p:ph idx="1"/>
          </p:nvPr>
        </p:nvSpPr>
        <p:spPr/>
        <p:txBody>
          <a:bodyPr>
            <a:normAutofit fontScale="77500" lnSpcReduction="20000"/>
          </a:bodyPr>
          <a:lstStyle/>
          <a:p>
            <a:pPr marL="0" indent="0">
              <a:spcBef>
                <a:spcPts val="600"/>
              </a:spcBef>
              <a:buNone/>
            </a:pPr>
            <a:r>
              <a:rPr lang="en-US" dirty="0"/>
              <a:t>For example, you may write the following code to view the webpage.</a:t>
            </a:r>
          </a:p>
          <a:p>
            <a:pPr marL="0" indent="0">
              <a:spcBef>
                <a:spcPts val="600"/>
              </a:spcBef>
              <a:buNone/>
            </a:pPr>
            <a:r>
              <a:rPr lang="en-US" b="1" dirty="0"/>
              <a:t>4. Service</a:t>
            </a:r>
          </a:p>
          <a:p>
            <a:pPr marL="0" indent="0">
              <a:spcBef>
                <a:spcPts val="600"/>
              </a:spcBef>
              <a:buNone/>
            </a:pPr>
            <a:r>
              <a:rPr lang="en-US" dirty="0"/>
              <a:t>Service is a background process that can run for a long time. There are two types of services local and remote. Local service is accessed from within the application whereas remote service is accessed remotely from other applications running on the same device.</a:t>
            </a:r>
          </a:p>
          <a:p>
            <a:pPr marL="0" indent="0">
              <a:spcBef>
                <a:spcPts val="600"/>
              </a:spcBef>
              <a:buNone/>
            </a:pPr>
            <a:r>
              <a:rPr lang="en-US" b="1" dirty="0"/>
              <a:t>5. Content Provider</a:t>
            </a:r>
          </a:p>
          <a:p>
            <a:pPr marL="0" indent="0">
              <a:spcBef>
                <a:spcPts val="600"/>
              </a:spcBef>
              <a:buNone/>
            </a:pPr>
            <a:r>
              <a:rPr lang="en-US" dirty="0"/>
              <a:t>Content Providers are used to share data between the applications.</a:t>
            </a:r>
          </a:p>
          <a:p>
            <a:pPr marL="0" indent="0">
              <a:spcBef>
                <a:spcPts val="600"/>
              </a:spcBef>
              <a:buNone/>
            </a:pPr>
            <a:r>
              <a:rPr lang="en-US" b="1" dirty="0"/>
              <a:t>6. Fragment</a:t>
            </a:r>
          </a:p>
          <a:p>
            <a:pPr marL="0" indent="0">
              <a:spcBef>
                <a:spcPts val="600"/>
              </a:spcBef>
              <a:buNone/>
            </a:pPr>
            <a:r>
              <a:rPr lang="en-US" dirty="0"/>
              <a:t>Fragments are like parts of activity. An activity can display one or more fragments on the screen at the same time.</a:t>
            </a:r>
          </a:p>
          <a:p>
            <a:pPr marL="0" indent="0">
              <a:spcBef>
                <a:spcPts val="600"/>
              </a:spcBef>
              <a:buNone/>
            </a:pPr>
            <a:r>
              <a:rPr lang="en-US" b="1" dirty="0"/>
              <a:t>7. AndroidManifest.xml</a:t>
            </a:r>
          </a:p>
          <a:p>
            <a:pPr marL="0" indent="0">
              <a:spcBef>
                <a:spcPts val="600"/>
              </a:spcBef>
              <a:buNone/>
            </a:pPr>
            <a:r>
              <a:rPr lang="en-US" dirty="0"/>
              <a:t>It contains information about activities, content providers, permissions etc. It is like the web.xml file in Java EE.</a:t>
            </a:r>
          </a:p>
          <a:p>
            <a:pPr marL="0" indent="0">
              <a:spcBef>
                <a:spcPts val="600"/>
              </a:spcBef>
              <a:buNone/>
            </a:pPr>
            <a:r>
              <a:rPr lang="en-US" b="1" dirty="0"/>
              <a:t>8. Android Virtual Device (AVD)</a:t>
            </a:r>
          </a:p>
          <a:p>
            <a:pPr marL="0" indent="0">
              <a:spcBef>
                <a:spcPts val="600"/>
              </a:spcBef>
              <a:buNone/>
            </a:pPr>
            <a:r>
              <a:rPr lang="en-US" dirty="0"/>
              <a:t>It is used to test the android application without the need for mobile or tablet etc. It can be created in different configurations to emulate different types of real devices.</a:t>
            </a:r>
          </a:p>
        </p:txBody>
      </p:sp>
      <p:sp>
        <p:nvSpPr>
          <p:cNvPr id="4" name="Rectangle 3">
            <a:extLst>
              <a:ext uri="{FF2B5EF4-FFF2-40B4-BE49-F238E27FC236}">
                <a16:creationId xmlns:a16="http://schemas.microsoft.com/office/drawing/2014/main" id="{3873152D-54E4-4ACA-92BE-A7F4DC84049F}"/>
              </a:ext>
            </a:extLst>
          </p:cNvPr>
          <p:cNvSpPr/>
          <p:nvPr/>
        </p:nvSpPr>
        <p:spPr>
          <a:xfrm>
            <a:off x="6172200" y="293385"/>
            <a:ext cx="6037944" cy="784830"/>
          </a:xfrm>
          <a:prstGeom prst="rect">
            <a:avLst/>
          </a:prstGeom>
          <a:solidFill>
            <a:srgbClr val="92D050"/>
          </a:solidFill>
        </p:spPr>
        <p:txBody>
          <a:bodyPr wrap="square">
            <a:spAutoFit/>
          </a:bodyPr>
          <a:lstStyle/>
          <a:p>
            <a:pPr algn="just"/>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Intent intent=</a:t>
            </a:r>
            <a:r>
              <a:rPr lang="en-US" sz="1500" b="1" dirty="0">
                <a:solidFill>
                  <a:srgbClr val="006699"/>
                </a:solidFill>
                <a:latin typeface="Verdana" panose="020B0604030504040204" pitchFamily="34" charset="0"/>
                <a:ea typeface="Verdana" panose="020B0604030504040204" pitchFamily="34" charset="0"/>
                <a:cs typeface="Verdana" panose="020B0604030504040204" pitchFamily="34" charset="0"/>
              </a:rPr>
              <a:t>new</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 Intent(</a:t>
            </a:r>
            <a:r>
              <a:rPr lang="en-US" sz="1500" dirty="0" err="1">
                <a:solidFill>
                  <a:srgbClr val="000000"/>
                </a:solidFill>
                <a:latin typeface="Verdana" panose="020B0604030504040204" pitchFamily="34" charset="0"/>
                <a:ea typeface="Verdana" panose="020B0604030504040204" pitchFamily="34" charset="0"/>
                <a:cs typeface="Verdana" panose="020B0604030504040204" pitchFamily="34" charset="0"/>
              </a:rPr>
              <a:t>Intent.ACTION_VIEW</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US" sz="1500" dirty="0" err="1">
                <a:solidFill>
                  <a:srgbClr val="000000"/>
                </a:solidFill>
                <a:latin typeface="Verdana" panose="020B0604030504040204" pitchFamily="34" charset="0"/>
                <a:ea typeface="Verdana" panose="020B0604030504040204" pitchFamily="34" charset="0"/>
                <a:cs typeface="Verdana" panose="020B0604030504040204" pitchFamily="34" charset="0"/>
              </a:rPr>
              <a:t>intent.setData</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500" dirty="0" err="1">
                <a:solidFill>
                  <a:srgbClr val="000000"/>
                </a:solidFill>
                <a:latin typeface="Verdana" panose="020B0604030504040204" pitchFamily="34" charset="0"/>
                <a:ea typeface="Verdana" panose="020B0604030504040204" pitchFamily="34" charset="0"/>
                <a:cs typeface="Verdana" panose="020B0604030504040204" pitchFamily="34" charset="0"/>
              </a:rPr>
              <a:t>Uri.parse</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500" dirty="0">
                <a:solidFill>
                  <a:srgbClr val="0000FF"/>
                </a:solidFill>
                <a:latin typeface="Verdana" panose="020B0604030504040204" pitchFamily="34" charset="0"/>
                <a:ea typeface="Verdana" panose="020B0604030504040204" pitchFamily="34" charset="0"/>
                <a:cs typeface="Verdana" panose="020B0604030504040204" pitchFamily="34" charset="0"/>
              </a:rPr>
              <a:t>"http://www.javatpoint.com"</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US" sz="1500" dirty="0" err="1">
                <a:solidFill>
                  <a:srgbClr val="000000"/>
                </a:solidFill>
                <a:latin typeface="Verdana" panose="020B0604030504040204" pitchFamily="34" charset="0"/>
                <a:ea typeface="Verdana" panose="020B0604030504040204" pitchFamily="34" charset="0"/>
                <a:cs typeface="Verdana" panose="020B0604030504040204" pitchFamily="34" charset="0"/>
              </a:rPr>
              <a:t>startActivity</a:t>
            </a:r>
            <a:r>
              <a:rPr lang="en-US" sz="1500" dirty="0">
                <a:solidFill>
                  <a:srgbClr val="000000"/>
                </a:solidFill>
                <a:latin typeface="Verdana" panose="020B0604030504040204" pitchFamily="34" charset="0"/>
                <a:ea typeface="Verdana" panose="020B0604030504040204" pitchFamily="34" charset="0"/>
                <a:cs typeface="Verdana" panose="020B0604030504040204" pitchFamily="34" charset="0"/>
              </a:rPr>
              <a:t>(intent);  </a:t>
            </a:r>
            <a:endParaRPr lang="en-US" sz="15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6082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23D5-F7B5-4051-8AB6-8AC5B9A8FD78}"/>
              </a:ext>
            </a:extLst>
          </p:cNvPr>
          <p:cNvSpPr>
            <a:spLocks noGrp="1"/>
          </p:cNvSpPr>
          <p:nvPr>
            <p:ph type="title"/>
          </p:nvPr>
        </p:nvSpPr>
        <p:spPr/>
        <p:txBody>
          <a:bodyPr>
            <a:normAutofit/>
          </a:bodyPr>
          <a:lstStyle/>
          <a:p>
            <a:r>
              <a:rPr lang="en-US" dirty="0"/>
              <a:t>Android Emulator</a:t>
            </a:r>
          </a:p>
        </p:txBody>
      </p:sp>
      <p:sp>
        <p:nvSpPr>
          <p:cNvPr id="3" name="Content Placeholder 2">
            <a:extLst>
              <a:ext uri="{FF2B5EF4-FFF2-40B4-BE49-F238E27FC236}">
                <a16:creationId xmlns:a16="http://schemas.microsoft.com/office/drawing/2014/main" id="{80806FE0-3168-4131-A80C-6A46A26604C4}"/>
              </a:ext>
            </a:extLst>
          </p:cNvPr>
          <p:cNvSpPr>
            <a:spLocks noGrp="1"/>
          </p:cNvSpPr>
          <p:nvPr>
            <p:ph idx="1"/>
          </p:nvPr>
        </p:nvSpPr>
        <p:spPr/>
        <p:txBody>
          <a:bodyPr/>
          <a:lstStyle/>
          <a:p>
            <a:r>
              <a:rPr lang="en-US" b="1" dirty="0"/>
              <a:t>Android Emulator</a:t>
            </a:r>
            <a:r>
              <a:rPr lang="en-US" dirty="0"/>
              <a:t> is used to run, debug and test the android application. If you don't have the real device, it can be the best way to run, debug and test the application.</a:t>
            </a:r>
          </a:p>
          <a:p>
            <a:r>
              <a:rPr lang="en-US" dirty="0"/>
              <a:t>It uses an open source processor emulator technology called </a:t>
            </a:r>
            <a:r>
              <a:rPr lang="en-US" b="1" dirty="0"/>
              <a:t>QEMU</a:t>
            </a:r>
            <a:r>
              <a:rPr lang="en-US" dirty="0"/>
              <a:t>.</a:t>
            </a:r>
          </a:p>
          <a:p>
            <a:r>
              <a:rPr lang="en-US" dirty="0"/>
              <a:t>The emulator tool enables you to start the emulator from the command line. You need to write:</a:t>
            </a:r>
          </a:p>
          <a:p>
            <a:pPr algn="just"/>
            <a:endParaRPr lang="en-US" dirty="0"/>
          </a:p>
        </p:txBody>
      </p:sp>
      <p:sp>
        <p:nvSpPr>
          <p:cNvPr id="5" name="Rectangle 1">
            <a:extLst>
              <a:ext uri="{FF2B5EF4-FFF2-40B4-BE49-F238E27FC236}">
                <a16:creationId xmlns:a16="http://schemas.microsoft.com/office/drawing/2014/main" id="{FB02DD07-5BD1-4702-B329-A09F5B9344E6}"/>
              </a:ext>
            </a:extLst>
          </p:cNvPr>
          <p:cNvSpPr>
            <a:spLocks noChangeArrowheads="1"/>
          </p:cNvSpPr>
          <p:nvPr/>
        </p:nvSpPr>
        <p:spPr bwMode="auto">
          <a:xfrm>
            <a:off x="0" y="99091"/>
            <a:ext cx="12192000" cy="2590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44436" rIns="9144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emulator -avd &lt;AVD NAME&gt;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A28B6BA-0723-45A4-85A9-51FEAEEE6B5B}"/>
              </a:ext>
            </a:extLst>
          </p:cNvPr>
          <p:cNvSpPr>
            <a:spLocks noChangeArrowheads="1"/>
          </p:cNvSpPr>
          <p:nvPr/>
        </p:nvSpPr>
        <p:spPr bwMode="auto">
          <a:xfrm>
            <a:off x="4059383" y="3480982"/>
            <a:ext cx="3214254" cy="274406"/>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3">
            <a:schemeClr val="accent2"/>
          </a:fillRef>
          <a:effectRef idx="2">
            <a:schemeClr val="accent2"/>
          </a:effectRef>
          <a:fontRef idx="minor">
            <a:schemeClr val="lt1"/>
          </a:fontRef>
        </p:style>
        <p:txBody>
          <a:bodyPr vert="horz" wrap="square" lIns="88872" tIns="44436" rIns="9144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rPr>
              <a:t>emulator -</a:t>
            </a:r>
            <a:r>
              <a:rPr kumimoji="0" lang="en-US" altLang="en-US" sz="1200" b="0" i="0" u="none" strike="noStrike" cap="none" normalizeH="0" baseline="0" dirty="0" err="1">
                <a:ln>
                  <a:noFill/>
                </a:ln>
                <a:solidFill>
                  <a:srgbClr val="000000"/>
                </a:solidFill>
                <a:effectLst/>
                <a:latin typeface="Arial Unicode MS"/>
              </a:rPr>
              <a:t>avd</a:t>
            </a:r>
            <a:r>
              <a:rPr kumimoji="0" lang="en-US" altLang="en-US" sz="1200" b="0" i="0" u="none" strike="noStrike" cap="none" normalizeH="0" baseline="0" dirty="0">
                <a:ln>
                  <a:noFill/>
                </a:ln>
                <a:solidFill>
                  <a:srgbClr val="000000"/>
                </a:solidFill>
                <a:effectLst/>
                <a:latin typeface="Arial Unicode MS"/>
              </a:rPr>
              <a:t> &lt;AVD NAME&gt;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0C8180E-20EB-40AA-8831-CA2A3D7641E1}"/>
              </a:ext>
            </a:extLst>
          </p:cNvPr>
          <p:cNvPicPr>
            <a:picLocks noChangeAspect="1"/>
          </p:cNvPicPr>
          <p:nvPr/>
        </p:nvPicPr>
        <p:blipFill>
          <a:blip r:embed="rId2"/>
          <a:stretch>
            <a:fillRect/>
          </a:stretch>
        </p:blipFill>
        <p:spPr>
          <a:xfrm>
            <a:off x="1887587" y="3885596"/>
            <a:ext cx="3266305" cy="2972404"/>
          </a:xfrm>
          <a:prstGeom prst="rect">
            <a:avLst/>
          </a:prstGeom>
        </p:spPr>
      </p:pic>
    </p:spTree>
    <p:extLst>
      <p:ext uri="{BB962C8B-B14F-4D97-AF65-F5344CB8AC3E}">
        <p14:creationId xmlns:p14="http://schemas.microsoft.com/office/powerpoint/2010/main" val="276713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5243-157B-4845-88C7-BA334C07CEC7}"/>
              </a:ext>
            </a:extLst>
          </p:cNvPr>
          <p:cNvSpPr>
            <a:spLocks noGrp="1"/>
          </p:cNvSpPr>
          <p:nvPr>
            <p:ph type="title"/>
          </p:nvPr>
        </p:nvSpPr>
        <p:spPr/>
        <p:txBody>
          <a:bodyPr>
            <a:normAutofit/>
          </a:bodyPr>
          <a:lstStyle/>
          <a:p>
            <a:r>
              <a:rPr lang="en-US" dirty="0"/>
              <a:t>Install Android</a:t>
            </a:r>
          </a:p>
        </p:txBody>
      </p:sp>
      <p:sp>
        <p:nvSpPr>
          <p:cNvPr id="3" name="Content Placeholder 2">
            <a:extLst>
              <a:ext uri="{FF2B5EF4-FFF2-40B4-BE49-F238E27FC236}">
                <a16:creationId xmlns:a16="http://schemas.microsoft.com/office/drawing/2014/main" id="{B4C98B8D-F24D-482D-A3BC-951F1668324B}"/>
              </a:ext>
            </a:extLst>
          </p:cNvPr>
          <p:cNvSpPr>
            <a:spLocks noGrp="1"/>
          </p:cNvSpPr>
          <p:nvPr>
            <p:ph idx="1"/>
          </p:nvPr>
        </p:nvSpPr>
        <p:spPr/>
        <p:txBody>
          <a:bodyPr/>
          <a:lstStyle/>
          <a:p>
            <a:r>
              <a:rPr lang="en-US" dirty="0"/>
              <a:t>Android supports java, </a:t>
            </a:r>
            <a:r>
              <a:rPr lang="en-US" dirty="0" err="1"/>
              <a:t>c++</a:t>
            </a:r>
            <a:r>
              <a:rPr lang="en-US" dirty="0"/>
              <a:t>, </a:t>
            </a:r>
            <a:r>
              <a:rPr lang="en-US" dirty="0" err="1"/>
              <a:t>c#</a:t>
            </a:r>
            <a:r>
              <a:rPr lang="en-US" dirty="0"/>
              <a:t> etc. language to develop android applications. Java is the officially supported language for android. All the android examples of this site is developed using Java language and Eclipse IDE.</a:t>
            </a:r>
          </a:p>
          <a:p>
            <a:r>
              <a:rPr lang="en-US" dirty="0"/>
              <a:t>Here, we are going to tell you, the required software to develop android applications using Eclipse IDE or android studio.</a:t>
            </a:r>
          </a:p>
          <a:p>
            <a:r>
              <a:rPr lang="en-US" dirty="0"/>
              <a:t>There are two ways to install android.</a:t>
            </a:r>
          </a:p>
          <a:p>
            <a:pPr lvl="1"/>
            <a:r>
              <a:rPr lang="en-US" dirty="0"/>
              <a:t>By ADT Bundle</a:t>
            </a:r>
          </a:p>
          <a:p>
            <a:pPr lvl="1"/>
            <a:r>
              <a:rPr lang="en-US" dirty="0"/>
              <a:t>By Setup Android studio Manually</a:t>
            </a:r>
          </a:p>
        </p:txBody>
      </p:sp>
    </p:spTree>
    <p:extLst>
      <p:ext uri="{BB962C8B-B14F-4D97-AF65-F5344CB8AC3E}">
        <p14:creationId xmlns:p14="http://schemas.microsoft.com/office/powerpoint/2010/main" val="192317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4000-DF38-4895-8978-0CB0F3589FB9}"/>
              </a:ext>
            </a:extLst>
          </p:cNvPr>
          <p:cNvSpPr>
            <a:spLocks noGrp="1"/>
          </p:cNvSpPr>
          <p:nvPr>
            <p:ph type="title"/>
          </p:nvPr>
        </p:nvSpPr>
        <p:spPr/>
        <p:txBody>
          <a:bodyPr/>
          <a:lstStyle/>
          <a:p>
            <a:r>
              <a:rPr lang="en-US" dirty="0"/>
              <a:t>Install android studio</a:t>
            </a:r>
          </a:p>
        </p:txBody>
      </p:sp>
      <p:sp>
        <p:nvSpPr>
          <p:cNvPr id="3" name="Content Placeholder 2">
            <a:extLst>
              <a:ext uri="{FF2B5EF4-FFF2-40B4-BE49-F238E27FC236}">
                <a16:creationId xmlns:a16="http://schemas.microsoft.com/office/drawing/2014/main" id="{5EECDA1F-221E-4158-BB22-6EECEE8EBEC0}"/>
              </a:ext>
            </a:extLst>
          </p:cNvPr>
          <p:cNvSpPr>
            <a:spLocks noGrp="1"/>
          </p:cNvSpPr>
          <p:nvPr>
            <p:ph idx="1"/>
          </p:nvPr>
        </p:nvSpPr>
        <p:spPr/>
        <p:txBody>
          <a:bodyPr/>
          <a:lstStyle/>
          <a:p>
            <a:pPr marL="0" indent="0">
              <a:buNone/>
            </a:pPr>
            <a:r>
              <a:rPr lang="en-US" dirty="0"/>
              <a:t>Android Studio v2.3.3 (June 2017) This is a minor update to add support for Android O (API level 26) </a:t>
            </a:r>
            <a:r>
              <a:rPr lang="en-US" dirty="0">
                <a:sym typeface="Wingdings" panose="05000000000000000000" pitchFamily="2" charset="2"/>
              </a:rPr>
              <a:t> android-studio-bundle-162.4069837-windows.exe.</a:t>
            </a:r>
          </a:p>
          <a:p>
            <a:pPr marL="0" indent="0">
              <a:buNone/>
            </a:pPr>
            <a:r>
              <a:rPr lang="en-US" dirty="0"/>
              <a:t>Android Studio 3.0 Beta 1 is now available Thursday, August 10, 2017</a:t>
            </a:r>
          </a:p>
          <a:p>
            <a:pPr marL="0" indent="0">
              <a:buNone/>
            </a:pPr>
            <a:r>
              <a:rPr lang="en-US" b="1" dirty="0"/>
              <a:t>Start a new project in Android Studio</a:t>
            </a:r>
          </a:p>
          <a:p>
            <a:pPr marL="0" indent="0">
              <a:buNone/>
            </a:pPr>
            <a:endParaRPr lang="en-US" b="1" dirty="0"/>
          </a:p>
          <a:p>
            <a:endParaRPr lang="en-US" dirty="0"/>
          </a:p>
          <a:p>
            <a:endParaRPr lang="en-US" dirty="0"/>
          </a:p>
        </p:txBody>
      </p:sp>
      <p:pic>
        <p:nvPicPr>
          <p:cNvPr id="4" name="Picture 3">
            <a:extLst>
              <a:ext uri="{FF2B5EF4-FFF2-40B4-BE49-F238E27FC236}">
                <a16:creationId xmlns:a16="http://schemas.microsoft.com/office/drawing/2014/main" id="{1CC158A1-9C54-45B6-AD38-DA0327F177C3}"/>
              </a:ext>
            </a:extLst>
          </p:cNvPr>
          <p:cNvPicPr>
            <a:picLocks noChangeAspect="1"/>
          </p:cNvPicPr>
          <p:nvPr/>
        </p:nvPicPr>
        <p:blipFill>
          <a:blip r:embed="rId2"/>
          <a:stretch>
            <a:fillRect/>
          </a:stretch>
        </p:blipFill>
        <p:spPr>
          <a:xfrm>
            <a:off x="4646356" y="3373388"/>
            <a:ext cx="3866432" cy="2688200"/>
          </a:xfrm>
          <a:prstGeom prst="rect">
            <a:avLst/>
          </a:prstGeom>
        </p:spPr>
      </p:pic>
    </p:spTree>
    <p:extLst>
      <p:ext uri="{BB962C8B-B14F-4D97-AF65-F5344CB8AC3E}">
        <p14:creationId xmlns:p14="http://schemas.microsoft.com/office/powerpoint/2010/main" val="31931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A78C-E46E-4DD9-8987-4B02FEDB908F}"/>
              </a:ext>
            </a:extLst>
          </p:cNvPr>
          <p:cNvSpPr>
            <a:spLocks noGrp="1"/>
          </p:cNvSpPr>
          <p:nvPr>
            <p:ph type="title"/>
          </p:nvPr>
        </p:nvSpPr>
        <p:spPr/>
        <p:txBody>
          <a:bodyPr/>
          <a:lstStyle/>
          <a:p>
            <a:r>
              <a:rPr lang="en-US" dirty="0"/>
              <a:t>Configure</a:t>
            </a:r>
          </a:p>
        </p:txBody>
      </p:sp>
      <p:pic>
        <p:nvPicPr>
          <p:cNvPr id="11" name="Content Placeholder 10">
            <a:extLst>
              <a:ext uri="{FF2B5EF4-FFF2-40B4-BE49-F238E27FC236}">
                <a16:creationId xmlns:a16="http://schemas.microsoft.com/office/drawing/2014/main" id="{9B932DF6-E7AA-41C9-9128-FC08B17F13D2}"/>
              </a:ext>
            </a:extLst>
          </p:cNvPr>
          <p:cNvPicPr>
            <a:picLocks noGrp="1" noChangeAspect="1"/>
          </p:cNvPicPr>
          <p:nvPr>
            <p:ph idx="1"/>
          </p:nvPr>
        </p:nvPicPr>
        <p:blipFill>
          <a:blip r:embed="rId2"/>
          <a:stretch>
            <a:fillRect/>
          </a:stretch>
        </p:blipFill>
        <p:spPr>
          <a:xfrm>
            <a:off x="1095589" y="1528549"/>
            <a:ext cx="5929120" cy="3782559"/>
          </a:xfrm>
          <a:prstGeom prst="rect">
            <a:avLst/>
          </a:prstGeom>
        </p:spPr>
      </p:pic>
      <p:pic>
        <p:nvPicPr>
          <p:cNvPr id="12" name="Picture 11">
            <a:extLst>
              <a:ext uri="{FF2B5EF4-FFF2-40B4-BE49-F238E27FC236}">
                <a16:creationId xmlns:a16="http://schemas.microsoft.com/office/drawing/2014/main" id="{10D3CB42-B440-4CD8-9422-BD1A2715CADF}"/>
              </a:ext>
            </a:extLst>
          </p:cNvPr>
          <p:cNvPicPr>
            <a:picLocks noChangeAspect="1"/>
          </p:cNvPicPr>
          <p:nvPr/>
        </p:nvPicPr>
        <p:blipFill>
          <a:blip r:embed="rId3"/>
          <a:stretch>
            <a:fillRect/>
          </a:stretch>
        </p:blipFill>
        <p:spPr>
          <a:xfrm>
            <a:off x="5608535" y="2752752"/>
            <a:ext cx="5331195" cy="3401105"/>
          </a:xfrm>
          <a:prstGeom prst="rect">
            <a:avLst/>
          </a:prstGeom>
        </p:spPr>
      </p:pic>
    </p:spTree>
    <p:extLst>
      <p:ext uri="{BB962C8B-B14F-4D97-AF65-F5344CB8AC3E}">
        <p14:creationId xmlns:p14="http://schemas.microsoft.com/office/powerpoint/2010/main" val="6655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6381-DB28-41C5-BF22-B4C7A52CDD9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608896C-FCF2-4E96-8A96-0F99812BC47D}"/>
              </a:ext>
            </a:extLst>
          </p:cNvPr>
          <p:cNvPicPr>
            <a:picLocks noChangeAspect="1"/>
          </p:cNvPicPr>
          <p:nvPr/>
        </p:nvPicPr>
        <p:blipFill>
          <a:blip r:embed="rId2"/>
          <a:stretch>
            <a:fillRect/>
          </a:stretch>
        </p:blipFill>
        <p:spPr>
          <a:xfrm>
            <a:off x="1371600" y="283584"/>
            <a:ext cx="4543036" cy="2898289"/>
          </a:xfrm>
          <a:prstGeom prst="rect">
            <a:avLst/>
          </a:prstGeom>
        </p:spPr>
      </p:pic>
      <p:pic>
        <p:nvPicPr>
          <p:cNvPr id="5" name="Content Placeholder 4">
            <a:extLst>
              <a:ext uri="{FF2B5EF4-FFF2-40B4-BE49-F238E27FC236}">
                <a16:creationId xmlns:a16="http://schemas.microsoft.com/office/drawing/2014/main" id="{479487E5-76A5-43BE-8C01-54181A100A27}"/>
              </a:ext>
            </a:extLst>
          </p:cNvPr>
          <p:cNvPicPr>
            <a:picLocks noGrp="1" noChangeAspect="1"/>
          </p:cNvPicPr>
          <p:nvPr>
            <p:ph idx="1"/>
          </p:nvPr>
        </p:nvPicPr>
        <p:blipFill>
          <a:blip r:embed="rId3"/>
          <a:stretch>
            <a:fillRect/>
          </a:stretch>
        </p:blipFill>
        <p:spPr>
          <a:xfrm>
            <a:off x="6951730" y="283584"/>
            <a:ext cx="4291048" cy="2737530"/>
          </a:xfrm>
          <a:prstGeom prst="rect">
            <a:avLst/>
          </a:prstGeom>
        </p:spPr>
      </p:pic>
      <p:pic>
        <p:nvPicPr>
          <p:cNvPr id="6" name="Picture 5">
            <a:extLst>
              <a:ext uri="{FF2B5EF4-FFF2-40B4-BE49-F238E27FC236}">
                <a16:creationId xmlns:a16="http://schemas.microsoft.com/office/drawing/2014/main" id="{56B5B942-9EC8-48BA-84D0-8CCB5C28593B}"/>
              </a:ext>
            </a:extLst>
          </p:cNvPr>
          <p:cNvPicPr>
            <a:picLocks noChangeAspect="1"/>
          </p:cNvPicPr>
          <p:nvPr/>
        </p:nvPicPr>
        <p:blipFill>
          <a:blip r:embed="rId4"/>
          <a:stretch>
            <a:fillRect/>
          </a:stretch>
        </p:blipFill>
        <p:spPr>
          <a:xfrm>
            <a:off x="1371600" y="3503710"/>
            <a:ext cx="4543036" cy="3158620"/>
          </a:xfrm>
          <a:prstGeom prst="rect">
            <a:avLst/>
          </a:prstGeom>
        </p:spPr>
      </p:pic>
      <p:pic>
        <p:nvPicPr>
          <p:cNvPr id="7" name="Picture 6">
            <a:extLst>
              <a:ext uri="{FF2B5EF4-FFF2-40B4-BE49-F238E27FC236}">
                <a16:creationId xmlns:a16="http://schemas.microsoft.com/office/drawing/2014/main" id="{E1FCFC5E-35BC-4C63-9784-DD5FD386EB79}"/>
              </a:ext>
            </a:extLst>
          </p:cNvPr>
          <p:cNvPicPr>
            <a:picLocks noChangeAspect="1"/>
          </p:cNvPicPr>
          <p:nvPr/>
        </p:nvPicPr>
        <p:blipFill>
          <a:blip r:embed="rId5"/>
          <a:stretch>
            <a:fillRect/>
          </a:stretch>
        </p:blipFill>
        <p:spPr>
          <a:xfrm>
            <a:off x="6976764" y="3503710"/>
            <a:ext cx="4240980" cy="3158620"/>
          </a:xfrm>
          <a:prstGeom prst="rect">
            <a:avLst/>
          </a:prstGeom>
        </p:spPr>
      </p:pic>
    </p:spTree>
    <p:extLst>
      <p:ext uri="{BB962C8B-B14F-4D97-AF65-F5344CB8AC3E}">
        <p14:creationId xmlns:p14="http://schemas.microsoft.com/office/powerpoint/2010/main" val="189699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E08D975A-333C-404C-9186-E24FB178CA61}"/>
              </a:ext>
            </a:extLst>
          </p:cNvPr>
          <p:cNvPicPr>
            <a:picLocks noGrp="1" noChangeAspect="1"/>
          </p:cNvPicPr>
          <p:nvPr>
            <p:ph idx="1"/>
          </p:nvPr>
        </p:nvPicPr>
        <p:blipFill>
          <a:blip r:embed="rId2"/>
          <a:stretch>
            <a:fillRect/>
          </a:stretch>
        </p:blipFill>
        <p:spPr>
          <a:xfrm>
            <a:off x="699145" y="0"/>
            <a:ext cx="8666702" cy="6858000"/>
          </a:xfrm>
          <a:prstGeom prst="rect">
            <a:avLst/>
          </a:prstGeom>
        </p:spPr>
      </p:pic>
      <p:sp>
        <p:nvSpPr>
          <p:cNvPr id="5" name="Rectangle 4">
            <a:extLst>
              <a:ext uri="{FF2B5EF4-FFF2-40B4-BE49-F238E27FC236}">
                <a16:creationId xmlns:a16="http://schemas.microsoft.com/office/drawing/2014/main" id="{B786CAF7-F4FB-489E-ABC2-DA4930AEB254}"/>
              </a:ext>
            </a:extLst>
          </p:cNvPr>
          <p:cNvSpPr/>
          <p:nvPr/>
        </p:nvSpPr>
        <p:spPr>
          <a:xfrm>
            <a:off x="9690234" y="1179686"/>
            <a:ext cx="1478488" cy="369332"/>
          </a:xfrm>
          <a:prstGeom prst="rect">
            <a:avLst/>
          </a:prstGeom>
        </p:spPr>
        <p:txBody>
          <a:bodyPr wrap="square">
            <a:spAutoFit/>
          </a:bodyPr>
          <a:lstStyle/>
          <a:p>
            <a:r>
              <a:rPr lang="en-US" dirty="0"/>
              <a:t>Manifest</a:t>
            </a:r>
          </a:p>
        </p:txBody>
      </p:sp>
      <p:sp>
        <p:nvSpPr>
          <p:cNvPr id="6" name="Rectangle 5">
            <a:extLst>
              <a:ext uri="{FF2B5EF4-FFF2-40B4-BE49-F238E27FC236}">
                <a16:creationId xmlns:a16="http://schemas.microsoft.com/office/drawing/2014/main" id="{A4E33B24-887A-4C37-8CB6-F7CF04AD668C}"/>
              </a:ext>
            </a:extLst>
          </p:cNvPr>
          <p:cNvSpPr/>
          <p:nvPr/>
        </p:nvSpPr>
        <p:spPr>
          <a:xfrm>
            <a:off x="9690234" y="2096956"/>
            <a:ext cx="1321387" cy="369332"/>
          </a:xfrm>
          <a:prstGeom prst="rect">
            <a:avLst/>
          </a:prstGeom>
        </p:spPr>
        <p:txBody>
          <a:bodyPr wrap="none">
            <a:spAutoFit/>
          </a:bodyPr>
          <a:lstStyle/>
          <a:p>
            <a:r>
              <a:rPr lang="en-US" dirty="0"/>
              <a:t>Java source</a:t>
            </a:r>
          </a:p>
        </p:txBody>
      </p:sp>
      <p:sp>
        <p:nvSpPr>
          <p:cNvPr id="7" name="Rectangle 6">
            <a:extLst>
              <a:ext uri="{FF2B5EF4-FFF2-40B4-BE49-F238E27FC236}">
                <a16:creationId xmlns:a16="http://schemas.microsoft.com/office/drawing/2014/main" id="{E8E25E03-0996-49FB-B481-E74D1A141A36}"/>
              </a:ext>
            </a:extLst>
          </p:cNvPr>
          <p:cNvSpPr/>
          <p:nvPr/>
        </p:nvSpPr>
        <p:spPr>
          <a:xfrm>
            <a:off x="9690234" y="5178011"/>
            <a:ext cx="1857881" cy="369332"/>
          </a:xfrm>
          <a:prstGeom prst="rect">
            <a:avLst/>
          </a:prstGeom>
        </p:spPr>
        <p:txBody>
          <a:bodyPr wrap="none">
            <a:spAutoFit/>
          </a:bodyPr>
          <a:lstStyle/>
          <a:p>
            <a:r>
              <a:rPr lang="en-US" dirty="0"/>
              <a:t>Generated R.java</a:t>
            </a:r>
          </a:p>
        </p:txBody>
      </p:sp>
      <p:sp>
        <p:nvSpPr>
          <p:cNvPr id="8" name="Rectangle 7">
            <a:extLst>
              <a:ext uri="{FF2B5EF4-FFF2-40B4-BE49-F238E27FC236}">
                <a16:creationId xmlns:a16="http://schemas.microsoft.com/office/drawing/2014/main" id="{E07B086B-1FD5-4B5C-B5CD-10F9DB1171D3}"/>
              </a:ext>
            </a:extLst>
          </p:cNvPr>
          <p:cNvSpPr/>
          <p:nvPr/>
        </p:nvSpPr>
        <p:spPr>
          <a:xfrm>
            <a:off x="9690234" y="4383583"/>
            <a:ext cx="1680012" cy="369332"/>
          </a:xfrm>
          <a:prstGeom prst="rect">
            <a:avLst/>
          </a:prstGeom>
        </p:spPr>
        <p:txBody>
          <a:bodyPr wrap="none">
            <a:spAutoFit/>
          </a:bodyPr>
          <a:lstStyle/>
          <a:p>
            <a:r>
              <a:rPr lang="en-US" dirty="0"/>
              <a:t>contain </a:t>
            </a:r>
            <a:r>
              <a:rPr lang="en-US" dirty="0" err="1"/>
              <a:t>apk</a:t>
            </a:r>
            <a:r>
              <a:rPr lang="en-US" dirty="0"/>
              <a:t> file</a:t>
            </a:r>
          </a:p>
        </p:txBody>
      </p:sp>
      <p:sp>
        <p:nvSpPr>
          <p:cNvPr id="9" name="Rectangle 8">
            <a:extLst>
              <a:ext uri="{FF2B5EF4-FFF2-40B4-BE49-F238E27FC236}">
                <a16:creationId xmlns:a16="http://schemas.microsoft.com/office/drawing/2014/main" id="{5DEFE07A-B070-4B91-8DDE-BE2D3EAAACCE}"/>
              </a:ext>
            </a:extLst>
          </p:cNvPr>
          <p:cNvSpPr/>
          <p:nvPr/>
        </p:nvSpPr>
        <p:spPr>
          <a:xfrm>
            <a:off x="9690234" y="2918375"/>
            <a:ext cx="1139799" cy="369332"/>
          </a:xfrm>
          <a:prstGeom prst="rect">
            <a:avLst/>
          </a:prstGeom>
        </p:spPr>
        <p:txBody>
          <a:bodyPr wrap="none">
            <a:spAutoFit/>
          </a:bodyPr>
          <a:lstStyle/>
          <a:p>
            <a:r>
              <a:rPr lang="en-US" dirty="0"/>
              <a:t>resources</a:t>
            </a:r>
          </a:p>
        </p:txBody>
      </p:sp>
      <p:cxnSp>
        <p:nvCxnSpPr>
          <p:cNvPr id="14" name="Straight Arrow Connector 13">
            <a:extLst>
              <a:ext uri="{FF2B5EF4-FFF2-40B4-BE49-F238E27FC236}">
                <a16:creationId xmlns:a16="http://schemas.microsoft.com/office/drawing/2014/main" id="{4B6C3B32-CBE7-49AE-BA8C-CA5F806FFF8A}"/>
              </a:ext>
            </a:extLst>
          </p:cNvPr>
          <p:cNvCxnSpPr>
            <a:stCxn id="5" idx="1"/>
          </p:cNvCxnSpPr>
          <p:nvPr/>
        </p:nvCxnSpPr>
        <p:spPr>
          <a:xfrm flipH="1">
            <a:off x="2670629" y="1364352"/>
            <a:ext cx="7019605" cy="184666"/>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16AFFC8A-CEAB-432A-9F5F-A7390F8FD49D}"/>
              </a:ext>
            </a:extLst>
          </p:cNvPr>
          <p:cNvCxnSpPr>
            <a:cxnSpLocks/>
            <a:stCxn id="6" idx="1"/>
          </p:cNvCxnSpPr>
          <p:nvPr/>
        </p:nvCxnSpPr>
        <p:spPr>
          <a:xfrm flipH="1" flipV="1">
            <a:off x="2670630" y="1925824"/>
            <a:ext cx="7019604" cy="355798"/>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CB431A1-11A7-449C-833F-F741403B521F}"/>
              </a:ext>
            </a:extLst>
          </p:cNvPr>
          <p:cNvCxnSpPr>
            <a:cxnSpLocks/>
          </p:cNvCxnSpPr>
          <p:nvPr/>
        </p:nvCxnSpPr>
        <p:spPr>
          <a:xfrm flipH="1" flipV="1">
            <a:off x="2670629" y="2706718"/>
            <a:ext cx="7019605" cy="46839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A96DA31-106D-4627-B3D3-D1B1086CC5B6}"/>
              </a:ext>
            </a:extLst>
          </p:cNvPr>
          <p:cNvCxnSpPr>
            <a:cxnSpLocks/>
          </p:cNvCxnSpPr>
          <p:nvPr/>
        </p:nvCxnSpPr>
        <p:spPr>
          <a:xfrm flipH="1">
            <a:off x="5544457" y="4617780"/>
            <a:ext cx="3983584" cy="346106"/>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7184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092F-AA9F-4BD6-A592-0C6C6EF16EEB}"/>
              </a:ext>
            </a:extLst>
          </p:cNvPr>
          <p:cNvSpPr>
            <a:spLocks noGrp="1"/>
          </p:cNvSpPr>
          <p:nvPr>
            <p:ph type="title"/>
          </p:nvPr>
        </p:nvSpPr>
        <p:spPr/>
        <p:txBody>
          <a:bodyPr/>
          <a:lstStyle/>
          <a:p>
            <a:r>
              <a:rPr lang="en-US" dirty="0"/>
              <a:t>Java source</a:t>
            </a:r>
          </a:p>
        </p:txBody>
      </p:sp>
      <p:sp>
        <p:nvSpPr>
          <p:cNvPr id="4" name="Rectangle 1">
            <a:extLst>
              <a:ext uri="{FF2B5EF4-FFF2-40B4-BE49-F238E27FC236}">
                <a16:creationId xmlns:a16="http://schemas.microsoft.com/office/drawing/2014/main" id="{57FBC59D-6D7C-422D-8BFC-4E954617BE59}"/>
              </a:ext>
            </a:extLst>
          </p:cNvPr>
          <p:cNvSpPr>
            <a:spLocks noGrp="1" noChangeArrowheads="1"/>
          </p:cNvSpPr>
          <p:nvPr>
            <p:ph idx="1"/>
          </p:nvPr>
        </p:nvSpPr>
        <p:spPr bwMode="auto">
          <a:xfrm>
            <a:off x="1371600" y="16987578"/>
            <a:ext cx="5524150" cy="61709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500" b="1" dirty="0">
                <a:solidFill>
                  <a:srgbClr val="000080"/>
                </a:solidFill>
                <a:latin typeface="Courier New" panose="02070309020205020404" pitchFamily="49" charset="0"/>
                <a:cs typeface="Courier New" panose="02070309020205020404" pitchFamily="49" charset="0"/>
              </a:rPr>
              <a:t>//</a:t>
            </a:r>
            <a:r>
              <a:rPr lang="en-US" i="1" dirty="0"/>
              <a:t> File: MainActivity.java</a:t>
            </a:r>
            <a:endPar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com.example.hareva.helloworld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android.support.v7.app.AppCompatActivity;</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android.os.Bundle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android.widget.TextView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android.widget.EditText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15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textview.setText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Android!"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CEC650F-2EA3-4ACA-AA7F-79A13F60CA71}"/>
              </a:ext>
            </a:extLst>
          </p:cNvPr>
          <p:cNvSpPr>
            <a:spLocks noChangeArrowheads="1"/>
          </p:cNvSpPr>
          <p:nvPr/>
        </p:nvSpPr>
        <p:spPr bwMode="auto">
          <a:xfrm>
            <a:off x="841829" y="1777227"/>
            <a:ext cx="7010399"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com.example.hareva.helloworld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android.support.v7.app.AppCompatActivity;</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android.os.Bundle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android.widget.EditText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textview.setText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 java --&gt; Hello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Wolrd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textview.setText</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R.string.hello_world</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95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146B-1062-48D7-A2A8-9E2328099B50}"/>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6174285A-7C54-4E8B-9CC1-5640094D15DC}"/>
              </a:ext>
            </a:extLst>
          </p:cNvPr>
          <p:cNvSpPr>
            <a:spLocks noGrp="1"/>
          </p:cNvSpPr>
          <p:nvPr>
            <p:ph idx="1"/>
          </p:nvPr>
        </p:nvSpPr>
        <p:spPr>
          <a:xfrm>
            <a:off x="1371599" y="1624084"/>
            <a:ext cx="5740401" cy="4829302"/>
          </a:xfrm>
        </p:spPr>
        <p:txBody>
          <a:bodyPr>
            <a:normAutofit fontScale="92500" lnSpcReduction="10000"/>
          </a:bodyPr>
          <a:lstStyle/>
          <a:p>
            <a:pPr marL="0" indent="0">
              <a:buNone/>
            </a:pPr>
            <a:r>
              <a:rPr lang="en-US" b="1" dirty="0"/>
              <a:t>(1)</a:t>
            </a:r>
            <a:r>
              <a:rPr lang="en-US" dirty="0"/>
              <a:t> </a:t>
            </a:r>
            <a:r>
              <a:rPr lang="en-US" b="1" dirty="0"/>
              <a:t>Activity</a:t>
            </a:r>
            <a:r>
              <a:rPr lang="en-US" dirty="0"/>
              <a:t> is a java class that creates and default window on the screen where we can place different components such as Button, </a:t>
            </a:r>
            <a:r>
              <a:rPr lang="en-US" dirty="0" err="1"/>
              <a:t>EditText</a:t>
            </a:r>
            <a:r>
              <a:rPr lang="en-US" dirty="0"/>
              <a:t>, </a:t>
            </a:r>
            <a:r>
              <a:rPr lang="en-US" dirty="0" err="1"/>
              <a:t>TextView</a:t>
            </a:r>
            <a:r>
              <a:rPr lang="en-US" dirty="0"/>
              <a:t>, Spinner etc. It is like the Frame of Java AWT.</a:t>
            </a:r>
          </a:p>
          <a:p>
            <a:pPr marL="0" indent="0">
              <a:buNone/>
            </a:pPr>
            <a:r>
              <a:rPr lang="en-US" dirty="0"/>
              <a:t>It provides life cycle methods for activity such as </a:t>
            </a:r>
            <a:r>
              <a:rPr lang="en-US" dirty="0" err="1"/>
              <a:t>onCreate</a:t>
            </a:r>
            <a:r>
              <a:rPr lang="en-US" dirty="0"/>
              <a:t>, </a:t>
            </a:r>
            <a:r>
              <a:rPr lang="en-US" dirty="0" err="1"/>
              <a:t>onStop</a:t>
            </a:r>
            <a:r>
              <a:rPr lang="en-US" dirty="0"/>
              <a:t>, </a:t>
            </a:r>
            <a:r>
              <a:rPr lang="en-US" dirty="0" err="1"/>
              <a:t>OnResume</a:t>
            </a:r>
            <a:r>
              <a:rPr lang="en-US" dirty="0"/>
              <a:t> etc.</a:t>
            </a:r>
          </a:p>
          <a:p>
            <a:pPr marL="0" indent="0">
              <a:buNone/>
            </a:pPr>
            <a:r>
              <a:rPr lang="en-US" b="1" dirty="0"/>
              <a:t>(2)</a:t>
            </a:r>
            <a:r>
              <a:rPr lang="en-US" dirty="0"/>
              <a:t> The </a:t>
            </a:r>
            <a:r>
              <a:rPr lang="en-US" b="1" dirty="0" err="1"/>
              <a:t>onCreate</a:t>
            </a:r>
            <a:r>
              <a:rPr lang="en-US" b="1" dirty="0"/>
              <a:t> method</a:t>
            </a:r>
            <a:r>
              <a:rPr lang="en-US" dirty="0"/>
              <a:t> is called when Activity class is first created.</a:t>
            </a:r>
          </a:p>
          <a:p>
            <a:pPr marL="0" indent="0">
              <a:buNone/>
            </a:pPr>
            <a:r>
              <a:rPr lang="en-US" b="1" dirty="0"/>
              <a:t>(3)</a:t>
            </a:r>
            <a:r>
              <a:rPr lang="en-US" dirty="0"/>
              <a:t> The </a:t>
            </a:r>
            <a:r>
              <a:rPr lang="en-US" b="1" dirty="0" err="1"/>
              <a:t>setContentView</a:t>
            </a:r>
            <a:r>
              <a:rPr lang="en-US" b="1" dirty="0"/>
              <a:t>(</a:t>
            </a:r>
            <a:r>
              <a:rPr lang="en-US" b="1" dirty="0" err="1"/>
              <a:t>R.layout.activity_main</a:t>
            </a:r>
            <a:r>
              <a:rPr lang="en-US" b="1" dirty="0"/>
              <a:t>)</a:t>
            </a:r>
            <a:r>
              <a:rPr lang="en-US" dirty="0"/>
              <a:t> gives information about our layout resource. Here, our layout resources are defined in activity_main.xml file.</a:t>
            </a:r>
          </a:p>
          <a:p>
            <a:endParaRPr lang="en-US" dirty="0"/>
          </a:p>
        </p:txBody>
      </p:sp>
      <p:sp>
        <p:nvSpPr>
          <p:cNvPr id="6" name="TextBox 5">
            <a:extLst>
              <a:ext uri="{FF2B5EF4-FFF2-40B4-BE49-F238E27FC236}">
                <a16:creationId xmlns:a16="http://schemas.microsoft.com/office/drawing/2014/main" id="{5DC2E373-C910-493E-9D89-C50120F4C1A1}"/>
              </a:ext>
            </a:extLst>
          </p:cNvPr>
          <p:cNvSpPr txBox="1"/>
          <p:nvPr/>
        </p:nvSpPr>
        <p:spPr>
          <a:xfrm>
            <a:off x="9593942" y="102638"/>
            <a:ext cx="2331087" cy="369332"/>
          </a:xfrm>
          <a:prstGeom prst="rect">
            <a:avLst/>
          </a:prstGeom>
          <a:noFill/>
        </p:spPr>
        <p:txBody>
          <a:bodyPr wrap="none" rtlCol="0">
            <a:spAutoFit/>
          </a:bodyPr>
          <a:lstStyle/>
          <a:p>
            <a:r>
              <a:rPr lang="en-US" dirty="0"/>
              <a:t>File: </a:t>
            </a:r>
            <a:r>
              <a:rPr lang="en-US" i="1" dirty="0"/>
              <a:t>activity_main.xml</a:t>
            </a:r>
            <a:endParaRPr lang="en-US" dirty="0"/>
          </a:p>
        </p:txBody>
      </p:sp>
      <p:sp>
        <p:nvSpPr>
          <p:cNvPr id="7" name="Rectangle 2">
            <a:extLst>
              <a:ext uri="{FF2B5EF4-FFF2-40B4-BE49-F238E27FC236}">
                <a16:creationId xmlns:a16="http://schemas.microsoft.com/office/drawing/2014/main" id="{8DD5E7B4-99FA-41A5-AECF-EA05FF88AE87}"/>
              </a:ext>
            </a:extLst>
          </p:cNvPr>
          <p:cNvSpPr>
            <a:spLocks noChangeArrowheads="1"/>
          </p:cNvSpPr>
          <p:nvPr/>
        </p:nvSpPr>
        <p:spPr bwMode="auto">
          <a:xfrm>
            <a:off x="7271659" y="471970"/>
            <a:ext cx="4876799"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"tf-8"</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android.support.constraint.ConstraintLayout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com.example.hareva.helloworld.MainActivity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"@+id/textView1"</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hello_world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:layout_constraintBottom_toBottomOf</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:layout_constraintRight_toRightOf</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android.support.constraint.ConstraintLayout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288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E755-3B6E-4221-AF7E-8AA76DF25372}"/>
              </a:ext>
            </a:extLst>
          </p:cNvPr>
          <p:cNvSpPr>
            <a:spLocks noGrp="1"/>
          </p:cNvSpPr>
          <p:nvPr>
            <p:ph type="title"/>
          </p:nvPr>
        </p:nvSpPr>
        <p:spPr/>
        <p:txBody>
          <a:bodyPr/>
          <a:lstStyle/>
          <a:p>
            <a:r>
              <a:rPr lang="en-US" dirty="0"/>
              <a:t>R.java</a:t>
            </a:r>
          </a:p>
        </p:txBody>
      </p:sp>
      <p:sp>
        <p:nvSpPr>
          <p:cNvPr id="3" name="Content Placeholder 2">
            <a:extLst>
              <a:ext uri="{FF2B5EF4-FFF2-40B4-BE49-F238E27FC236}">
                <a16:creationId xmlns:a16="http://schemas.microsoft.com/office/drawing/2014/main" id="{79581BE7-D640-4BF9-8C92-95EFFC0868D2}"/>
              </a:ext>
            </a:extLst>
          </p:cNvPr>
          <p:cNvSpPr>
            <a:spLocks noGrp="1"/>
          </p:cNvSpPr>
          <p:nvPr>
            <p:ph idx="1"/>
          </p:nvPr>
        </p:nvSpPr>
        <p:spPr/>
        <p:txBody>
          <a:bodyPr>
            <a:normAutofit fontScale="92500" lnSpcReduction="20000"/>
          </a:bodyPr>
          <a:lstStyle/>
          <a:p>
            <a:r>
              <a:rPr lang="en-US" dirty="0"/>
              <a:t>…\</a:t>
            </a:r>
            <a:r>
              <a:rPr lang="en-US" dirty="0" err="1"/>
              <a:t>MyApplication</a:t>
            </a:r>
            <a:r>
              <a:rPr lang="en-US" dirty="0"/>
              <a:t>\app\build\generated\source\r\debug\com\example\hareva\</a:t>
            </a:r>
            <a:r>
              <a:rPr lang="en-US" dirty="0" err="1"/>
              <a:t>helloworld</a:t>
            </a:r>
            <a:endParaRPr lang="en-US" dirty="0"/>
          </a:p>
          <a:p>
            <a:endParaRPr lang="en-US" dirty="0"/>
          </a:p>
          <a:p>
            <a:endParaRPr lang="en-US" dirty="0"/>
          </a:p>
          <a:p>
            <a:pPr marL="0" indent="0">
              <a:buNone/>
            </a:pPr>
            <a:r>
              <a:rPr lang="en-US" dirty="0"/>
              <a:t>…</a:t>
            </a:r>
          </a:p>
          <a:p>
            <a:pPr marL="0" indent="0">
              <a:buNone/>
            </a:pPr>
            <a:r>
              <a:rPr lang="en-US" dirty="0"/>
              <a:t>        public static final </a:t>
            </a:r>
            <a:r>
              <a:rPr lang="en-US" dirty="0" err="1"/>
              <a:t>int</a:t>
            </a:r>
            <a:r>
              <a:rPr lang="en-US" dirty="0"/>
              <a:t> </a:t>
            </a:r>
            <a:r>
              <a:rPr lang="en-US" dirty="0" err="1"/>
              <a:t>app_name</a:t>
            </a:r>
            <a:r>
              <a:rPr lang="en-US" dirty="0"/>
              <a:t>=0x7f060021;</a:t>
            </a:r>
          </a:p>
          <a:p>
            <a:pPr marL="0" indent="0">
              <a:buNone/>
            </a:pPr>
            <a:r>
              <a:rPr lang="en-US" dirty="0"/>
              <a:t>        public static final </a:t>
            </a:r>
            <a:r>
              <a:rPr lang="en-US" dirty="0" err="1"/>
              <a:t>int</a:t>
            </a:r>
            <a:r>
              <a:rPr lang="en-US" dirty="0"/>
              <a:t> </a:t>
            </a:r>
            <a:r>
              <a:rPr lang="en-US" dirty="0" err="1"/>
              <a:t>hello_world</a:t>
            </a:r>
            <a:r>
              <a:rPr lang="en-US" dirty="0"/>
              <a:t>=0x7f060022;</a:t>
            </a:r>
          </a:p>
          <a:p>
            <a:pPr marL="0" indent="0">
              <a:buNone/>
            </a:pPr>
            <a:r>
              <a:rPr lang="en-US" dirty="0"/>
              <a:t>        public static final </a:t>
            </a:r>
            <a:r>
              <a:rPr lang="en-US" dirty="0" err="1"/>
              <a:t>int</a:t>
            </a:r>
            <a:r>
              <a:rPr lang="en-US" dirty="0"/>
              <a:t> </a:t>
            </a:r>
            <a:r>
              <a:rPr lang="en-US" dirty="0" err="1"/>
              <a:t>search_menu_title</a:t>
            </a:r>
            <a:r>
              <a:rPr lang="en-US" dirty="0"/>
              <a:t>=0x7f060013;</a:t>
            </a:r>
          </a:p>
          <a:p>
            <a:pPr marL="0" indent="0">
              <a:buNone/>
            </a:pPr>
            <a:r>
              <a:rPr lang="en-US" dirty="0"/>
              <a:t>        public static final </a:t>
            </a:r>
            <a:r>
              <a:rPr lang="en-US" dirty="0" err="1"/>
              <a:t>int</a:t>
            </a:r>
            <a:r>
              <a:rPr lang="en-US" dirty="0"/>
              <a:t> </a:t>
            </a:r>
            <a:r>
              <a:rPr lang="en-US" dirty="0" err="1"/>
              <a:t>status_bar_notification_info_overflow</a:t>
            </a:r>
            <a:r>
              <a:rPr lang="en-US" dirty="0"/>
              <a:t>=0x7f060014;</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9608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60AB-5ECE-4E8E-95BD-18C566C1DB4B}"/>
              </a:ext>
            </a:extLst>
          </p:cNvPr>
          <p:cNvSpPr>
            <a:spLocks noGrp="1"/>
          </p:cNvSpPr>
          <p:nvPr>
            <p:ph type="title"/>
          </p:nvPr>
        </p:nvSpPr>
        <p:spPr/>
        <p:txBody>
          <a:bodyPr/>
          <a:lstStyle/>
          <a:p>
            <a:r>
              <a:rPr lang="en-US" dirty="0"/>
              <a:t>What is Android</a:t>
            </a:r>
          </a:p>
        </p:txBody>
      </p:sp>
      <p:sp>
        <p:nvSpPr>
          <p:cNvPr id="3" name="Content Placeholder 2">
            <a:extLst>
              <a:ext uri="{FF2B5EF4-FFF2-40B4-BE49-F238E27FC236}">
                <a16:creationId xmlns:a16="http://schemas.microsoft.com/office/drawing/2014/main" id="{AC0AA318-72A4-4708-8AD2-3EF9F6F5DA46}"/>
              </a:ext>
            </a:extLst>
          </p:cNvPr>
          <p:cNvSpPr>
            <a:spLocks noGrp="1"/>
          </p:cNvSpPr>
          <p:nvPr>
            <p:ph idx="1"/>
          </p:nvPr>
        </p:nvSpPr>
        <p:spPr/>
        <p:txBody>
          <a:bodyPr>
            <a:normAutofit/>
          </a:bodyPr>
          <a:lstStyle/>
          <a:p>
            <a:r>
              <a:rPr lang="en-US" sz="2500" b="1" dirty="0"/>
              <a:t>Android</a:t>
            </a:r>
            <a:r>
              <a:rPr lang="en-US" sz="2500" dirty="0"/>
              <a:t> is a </a:t>
            </a:r>
            <a:r>
              <a:rPr lang="en-US" sz="2500" dirty="0">
                <a:solidFill>
                  <a:srgbClr val="FF0000"/>
                </a:solidFill>
              </a:rPr>
              <a:t>software package and </a:t>
            </a:r>
            <a:r>
              <a:rPr lang="en-US" sz="2500" dirty="0" err="1">
                <a:solidFill>
                  <a:srgbClr val="FF0000"/>
                </a:solidFill>
              </a:rPr>
              <a:t>linux</a:t>
            </a:r>
            <a:r>
              <a:rPr lang="en-US" sz="2500" dirty="0">
                <a:solidFill>
                  <a:srgbClr val="FF0000"/>
                </a:solidFill>
              </a:rPr>
              <a:t> based operating system </a:t>
            </a:r>
            <a:r>
              <a:rPr lang="en-US" sz="2500" dirty="0"/>
              <a:t>for mobile devices such </a:t>
            </a:r>
            <a:r>
              <a:rPr lang="en-US" sz="2500" dirty="0">
                <a:solidFill>
                  <a:srgbClr val="FF0000"/>
                </a:solidFill>
              </a:rPr>
              <a:t>as tablet computers and smartphones</a:t>
            </a:r>
            <a:r>
              <a:rPr lang="en-US" sz="2500" dirty="0"/>
              <a:t>.</a:t>
            </a:r>
          </a:p>
          <a:p>
            <a:r>
              <a:rPr lang="en-US" sz="2500" dirty="0"/>
              <a:t>It is developed </a:t>
            </a:r>
            <a:r>
              <a:rPr lang="en-US" sz="2500" dirty="0">
                <a:solidFill>
                  <a:srgbClr val="FF0000"/>
                </a:solidFill>
              </a:rPr>
              <a:t>by Google and later the OHA </a:t>
            </a:r>
            <a:r>
              <a:rPr lang="en-US" sz="2500" dirty="0"/>
              <a:t>(Open Handset Alliance). Java language is mainly used to write the android code even though other languages can be used.</a:t>
            </a:r>
          </a:p>
          <a:p>
            <a:r>
              <a:rPr lang="en-US" sz="2500" dirty="0"/>
              <a:t>The goal of android project is to create a successful real-world product that </a:t>
            </a:r>
            <a:r>
              <a:rPr lang="en-US" sz="2500" dirty="0">
                <a:solidFill>
                  <a:srgbClr val="FF0000"/>
                </a:solidFill>
              </a:rPr>
              <a:t>improves the mobile experience </a:t>
            </a:r>
            <a:r>
              <a:rPr lang="en-US" sz="2500" dirty="0"/>
              <a:t>for end users.</a:t>
            </a:r>
          </a:p>
          <a:p>
            <a:r>
              <a:rPr lang="en-US" sz="2500" dirty="0"/>
              <a:t>There are many code names of android such as Lollipop, </a:t>
            </a:r>
            <a:r>
              <a:rPr lang="en-US" sz="2500" dirty="0" err="1"/>
              <a:t>Kitkat</a:t>
            </a:r>
            <a:r>
              <a:rPr lang="en-US" sz="2500" dirty="0"/>
              <a:t>, Jelly Bean, Ice cream Sandwich, Froyo, </a:t>
            </a:r>
            <a:r>
              <a:rPr lang="en-US" sz="2500" dirty="0" err="1"/>
              <a:t>Ecliar</a:t>
            </a:r>
            <a:r>
              <a:rPr lang="en-US" sz="2500" dirty="0"/>
              <a:t>, Donut </a:t>
            </a:r>
            <a:r>
              <a:rPr lang="en-US" sz="2500" dirty="0" err="1"/>
              <a:t>etc</a:t>
            </a:r>
            <a:r>
              <a:rPr lang="en-US" sz="2500" dirty="0"/>
              <a:t> which is covered in next page.</a:t>
            </a:r>
          </a:p>
          <a:p>
            <a:endParaRPr lang="en-US" sz="2500" dirty="0"/>
          </a:p>
        </p:txBody>
      </p:sp>
    </p:spTree>
    <p:extLst>
      <p:ext uri="{BB962C8B-B14F-4D97-AF65-F5344CB8AC3E}">
        <p14:creationId xmlns:p14="http://schemas.microsoft.com/office/powerpoint/2010/main" val="74639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2F68-CEAE-4BFD-B889-65609603F6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E2944E-8914-4AD6-B047-B62F48D54C57}"/>
              </a:ext>
            </a:extLst>
          </p:cNvPr>
          <p:cNvSpPr>
            <a:spLocks noGrp="1"/>
          </p:cNvSpPr>
          <p:nvPr>
            <p:ph idx="1"/>
          </p:nvPr>
        </p:nvSpPr>
        <p:spPr/>
        <p:txBody>
          <a:bodyPr>
            <a:normAutofit/>
          </a:bodyPr>
          <a:lstStyle/>
          <a:p>
            <a:pPr marL="0" indent="0">
              <a:buNone/>
            </a:pPr>
            <a:r>
              <a:rPr lang="en-US" b="1" dirty="0"/>
              <a:t>APK File</a:t>
            </a:r>
          </a:p>
          <a:p>
            <a:pPr marL="0" indent="0">
              <a:buNone/>
            </a:pPr>
            <a:r>
              <a:rPr lang="en-US" dirty="0"/>
              <a:t>An </a:t>
            </a:r>
            <a:r>
              <a:rPr lang="en-US" dirty="0" err="1"/>
              <a:t>apk</a:t>
            </a:r>
            <a:r>
              <a:rPr lang="en-US" dirty="0"/>
              <a:t> file is created by the framework automatically. If you want to run the android application on the mobile, transfer and install it.</a:t>
            </a:r>
          </a:p>
          <a:p>
            <a:pPr marL="0" indent="0">
              <a:buNone/>
            </a:pPr>
            <a:r>
              <a:rPr lang="en-US" b="1" dirty="0"/>
              <a:t>Resources</a:t>
            </a:r>
          </a:p>
          <a:p>
            <a:pPr marL="0" indent="0">
              <a:buNone/>
            </a:pPr>
            <a:r>
              <a:rPr lang="en-US" dirty="0"/>
              <a:t>It contains resource files including </a:t>
            </a:r>
            <a:r>
              <a:rPr lang="en-US" dirty="0" err="1"/>
              <a:t>activity_main</a:t>
            </a:r>
            <a:r>
              <a:rPr lang="en-US" dirty="0"/>
              <a:t>, strings, styles etc.</a:t>
            </a:r>
          </a:p>
          <a:p>
            <a:pPr marL="0" indent="0">
              <a:buNone/>
            </a:pPr>
            <a:r>
              <a:rPr lang="en-US" b="1" dirty="0"/>
              <a:t>Manifest file</a:t>
            </a:r>
          </a:p>
          <a:p>
            <a:pPr marL="0" indent="0">
              <a:buNone/>
            </a:pPr>
            <a:r>
              <a:rPr lang="en-US" dirty="0"/>
              <a:t>It contains information about package including components such as activities, services, content providers etc. For more information about manifest file visit here: AndroidManifest.xml file.</a:t>
            </a:r>
          </a:p>
        </p:txBody>
      </p:sp>
    </p:spTree>
    <p:extLst>
      <p:ext uri="{BB962C8B-B14F-4D97-AF65-F5344CB8AC3E}">
        <p14:creationId xmlns:p14="http://schemas.microsoft.com/office/powerpoint/2010/main" val="143000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F9F7-C2CC-4534-8360-E58C321DA0F3}"/>
              </a:ext>
            </a:extLst>
          </p:cNvPr>
          <p:cNvSpPr>
            <a:spLocks noGrp="1"/>
          </p:cNvSpPr>
          <p:nvPr>
            <p:ph type="title"/>
          </p:nvPr>
        </p:nvSpPr>
        <p:spPr/>
        <p:txBody>
          <a:bodyPr>
            <a:normAutofit/>
          </a:bodyPr>
          <a:lstStyle/>
          <a:p>
            <a:r>
              <a:rPr lang="en-US" dirty="0" err="1"/>
              <a:t>Dalvik</a:t>
            </a:r>
            <a:r>
              <a:rPr lang="en-US" dirty="0"/>
              <a:t> Virtual Machine | DVM</a:t>
            </a:r>
          </a:p>
        </p:txBody>
      </p:sp>
      <p:sp>
        <p:nvSpPr>
          <p:cNvPr id="3" name="Content Placeholder 2">
            <a:extLst>
              <a:ext uri="{FF2B5EF4-FFF2-40B4-BE49-F238E27FC236}">
                <a16:creationId xmlns:a16="http://schemas.microsoft.com/office/drawing/2014/main" id="{4163E2F3-20E5-4383-9F9D-8F91671B07A1}"/>
              </a:ext>
            </a:extLst>
          </p:cNvPr>
          <p:cNvSpPr>
            <a:spLocks noGrp="1"/>
          </p:cNvSpPr>
          <p:nvPr>
            <p:ph idx="1"/>
          </p:nvPr>
        </p:nvSpPr>
        <p:spPr>
          <a:xfrm>
            <a:off x="1371600" y="1624084"/>
            <a:ext cx="5543550" cy="4829302"/>
          </a:xfrm>
        </p:spPr>
        <p:txBody>
          <a:bodyPr>
            <a:normAutofit fontScale="85000" lnSpcReduction="20000"/>
          </a:bodyPr>
          <a:lstStyle/>
          <a:p>
            <a:pPr marL="0" indent="0">
              <a:buNone/>
            </a:pPr>
            <a:r>
              <a:rPr lang="en-US" dirty="0"/>
              <a:t>As we know the modern JVM is high performance and provides excellent memory management. But it needs to be optimized for low-powered handheld devices as well.</a:t>
            </a:r>
          </a:p>
          <a:p>
            <a:r>
              <a:rPr lang="en-US" dirty="0"/>
              <a:t>The </a:t>
            </a:r>
            <a:r>
              <a:rPr lang="en-US" b="1" dirty="0" err="1"/>
              <a:t>Dalvik</a:t>
            </a:r>
            <a:r>
              <a:rPr lang="en-US" b="1" dirty="0"/>
              <a:t> Virtual Machine (DVM)</a:t>
            </a:r>
            <a:r>
              <a:rPr lang="en-US" dirty="0"/>
              <a:t> is an android virtual machine optimized for mobile devices. It optimizes the virtual machine for </a:t>
            </a:r>
            <a:r>
              <a:rPr lang="en-US" i="1" dirty="0"/>
              <a:t>memory</a:t>
            </a:r>
            <a:r>
              <a:rPr lang="en-US" dirty="0"/>
              <a:t>, </a:t>
            </a:r>
            <a:r>
              <a:rPr lang="en-US" i="1" dirty="0"/>
              <a:t>battery life</a:t>
            </a:r>
            <a:r>
              <a:rPr lang="en-US" dirty="0"/>
              <a:t> and </a:t>
            </a:r>
            <a:r>
              <a:rPr lang="en-US" i="1" dirty="0"/>
              <a:t>performance</a:t>
            </a:r>
            <a:r>
              <a:rPr lang="en-US" dirty="0"/>
              <a:t>.</a:t>
            </a:r>
          </a:p>
          <a:p>
            <a:r>
              <a:rPr lang="en-US" dirty="0" err="1"/>
              <a:t>Dalvik</a:t>
            </a:r>
            <a:r>
              <a:rPr lang="en-US" dirty="0"/>
              <a:t> is a name of a town in Iceland. The </a:t>
            </a:r>
            <a:r>
              <a:rPr lang="en-US" dirty="0" err="1"/>
              <a:t>Dalvik</a:t>
            </a:r>
            <a:r>
              <a:rPr lang="en-US" dirty="0"/>
              <a:t> VM was written by </a:t>
            </a:r>
            <a:r>
              <a:rPr lang="en-US" dirty="0">
                <a:solidFill>
                  <a:srgbClr val="FF0000"/>
                </a:solidFill>
              </a:rPr>
              <a:t>Dan Bornstein</a:t>
            </a:r>
            <a:r>
              <a:rPr lang="en-US" dirty="0"/>
              <a:t>.</a:t>
            </a:r>
          </a:p>
          <a:p>
            <a:r>
              <a:rPr lang="en-US" dirty="0"/>
              <a:t>The </a:t>
            </a:r>
            <a:r>
              <a:rPr lang="en-US" dirty="0" err="1"/>
              <a:t>Dex</a:t>
            </a:r>
            <a:r>
              <a:rPr lang="en-US" dirty="0"/>
              <a:t> compiler converts the class files into the .</a:t>
            </a:r>
            <a:r>
              <a:rPr lang="en-US" dirty="0" err="1"/>
              <a:t>dex</a:t>
            </a:r>
            <a:r>
              <a:rPr lang="en-US" dirty="0"/>
              <a:t> file that run on the </a:t>
            </a:r>
            <a:r>
              <a:rPr lang="en-US" dirty="0" err="1"/>
              <a:t>Dalvik</a:t>
            </a:r>
            <a:r>
              <a:rPr lang="en-US" dirty="0"/>
              <a:t> VM. Multiple class files are converted into one </a:t>
            </a:r>
            <a:r>
              <a:rPr lang="en-US" dirty="0" err="1"/>
              <a:t>dex</a:t>
            </a:r>
            <a:r>
              <a:rPr lang="en-US" dirty="0"/>
              <a:t> file.</a:t>
            </a:r>
          </a:p>
          <a:p>
            <a:r>
              <a:rPr lang="en-US" dirty="0"/>
              <a:t>Let's see the compiling and packaging process from the source file:</a:t>
            </a:r>
          </a:p>
          <a:p>
            <a:endParaRPr lang="en-US" dirty="0"/>
          </a:p>
        </p:txBody>
      </p:sp>
      <p:pic>
        <p:nvPicPr>
          <p:cNvPr id="4" name="Picture 3">
            <a:extLst>
              <a:ext uri="{FF2B5EF4-FFF2-40B4-BE49-F238E27FC236}">
                <a16:creationId xmlns:a16="http://schemas.microsoft.com/office/drawing/2014/main" id="{12ABF728-E5D3-4781-AC41-5F583397D427}"/>
              </a:ext>
            </a:extLst>
          </p:cNvPr>
          <p:cNvPicPr>
            <a:picLocks noChangeAspect="1"/>
          </p:cNvPicPr>
          <p:nvPr/>
        </p:nvPicPr>
        <p:blipFill>
          <a:blip r:embed="rId2"/>
          <a:stretch>
            <a:fillRect/>
          </a:stretch>
        </p:blipFill>
        <p:spPr>
          <a:xfrm>
            <a:off x="6915150" y="1528549"/>
            <a:ext cx="5276850" cy="3019425"/>
          </a:xfrm>
          <a:prstGeom prst="rect">
            <a:avLst/>
          </a:prstGeom>
        </p:spPr>
      </p:pic>
      <p:sp>
        <p:nvSpPr>
          <p:cNvPr id="5" name="Rectangle 4">
            <a:extLst>
              <a:ext uri="{FF2B5EF4-FFF2-40B4-BE49-F238E27FC236}">
                <a16:creationId xmlns:a16="http://schemas.microsoft.com/office/drawing/2014/main" id="{B7020747-878A-4223-9BB7-8D3D1CE13613}"/>
              </a:ext>
            </a:extLst>
          </p:cNvPr>
          <p:cNvSpPr/>
          <p:nvPr/>
        </p:nvSpPr>
        <p:spPr>
          <a:xfrm>
            <a:off x="7060289" y="4759621"/>
            <a:ext cx="5015593" cy="1708160"/>
          </a:xfrm>
          <a:prstGeom prst="rect">
            <a:avLst/>
          </a:prstGeom>
        </p:spPr>
        <p:txBody>
          <a:bodyPr wrap="square">
            <a:spAutoFit/>
          </a:bodyPr>
          <a:lstStyle/>
          <a:p>
            <a:pPr algn="just"/>
            <a:r>
              <a:rPr lang="en-US" sz="1500" dirty="0">
                <a:solidFill>
                  <a:srgbClr val="000000"/>
                </a:solidFill>
                <a:latin typeface="verdana" panose="020B0604030504040204" pitchFamily="34" charset="0"/>
              </a:rPr>
              <a:t>The </a:t>
            </a:r>
            <a:r>
              <a:rPr lang="en-US" sz="1500" b="1" dirty="0" err="1">
                <a:solidFill>
                  <a:srgbClr val="000000"/>
                </a:solidFill>
                <a:latin typeface="verdana" panose="020B0604030504040204" pitchFamily="34" charset="0"/>
              </a:rPr>
              <a:t>javac</a:t>
            </a:r>
            <a:r>
              <a:rPr lang="en-US" sz="1500" b="1" dirty="0">
                <a:solidFill>
                  <a:srgbClr val="000000"/>
                </a:solidFill>
                <a:latin typeface="verdana" panose="020B0604030504040204" pitchFamily="34" charset="0"/>
              </a:rPr>
              <a:t> tool</a:t>
            </a:r>
            <a:r>
              <a:rPr lang="en-US" sz="1500" dirty="0">
                <a:solidFill>
                  <a:srgbClr val="000000"/>
                </a:solidFill>
                <a:latin typeface="verdana" panose="020B0604030504040204" pitchFamily="34" charset="0"/>
              </a:rPr>
              <a:t> compiles the java source file into the class file.</a:t>
            </a:r>
          </a:p>
          <a:p>
            <a:pPr algn="just"/>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dx tool</a:t>
            </a:r>
            <a:r>
              <a:rPr lang="en-US" sz="1500" dirty="0">
                <a:solidFill>
                  <a:srgbClr val="000000"/>
                </a:solidFill>
                <a:latin typeface="verdana" panose="020B0604030504040204" pitchFamily="34" charset="0"/>
              </a:rPr>
              <a:t> takes all the class files of your application and generates a single .</a:t>
            </a:r>
            <a:r>
              <a:rPr lang="en-US" sz="1500" dirty="0" err="1">
                <a:solidFill>
                  <a:srgbClr val="000000"/>
                </a:solidFill>
                <a:latin typeface="verdana" panose="020B0604030504040204" pitchFamily="34" charset="0"/>
              </a:rPr>
              <a:t>dex</a:t>
            </a:r>
            <a:r>
              <a:rPr lang="en-US" sz="1500" dirty="0">
                <a:solidFill>
                  <a:srgbClr val="000000"/>
                </a:solidFill>
                <a:latin typeface="verdana" panose="020B0604030504040204" pitchFamily="34" charset="0"/>
              </a:rPr>
              <a:t> file. It is a platform-specific tool.</a:t>
            </a:r>
          </a:p>
          <a:p>
            <a:pPr algn="just"/>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Android Assets Packaging Tool (</a:t>
            </a:r>
            <a:r>
              <a:rPr lang="en-US" sz="1500" b="1" dirty="0" err="1">
                <a:solidFill>
                  <a:srgbClr val="000000"/>
                </a:solidFill>
                <a:latin typeface="verdana" panose="020B0604030504040204" pitchFamily="34" charset="0"/>
              </a:rPr>
              <a:t>aapt</a:t>
            </a:r>
            <a:r>
              <a:rPr lang="en-US" sz="1500" b="1" dirty="0">
                <a:solidFill>
                  <a:srgbClr val="000000"/>
                </a:solidFill>
                <a:latin typeface="verdana" panose="020B0604030504040204" pitchFamily="34" charset="0"/>
              </a:rPr>
              <a:t>)</a:t>
            </a:r>
            <a:r>
              <a:rPr lang="en-US" sz="1500" dirty="0">
                <a:solidFill>
                  <a:srgbClr val="000000"/>
                </a:solidFill>
                <a:latin typeface="verdana" panose="020B0604030504040204" pitchFamily="34" charset="0"/>
              </a:rPr>
              <a:t> handles the packaging process.</a:t>
            </a:r>
            <a:endParaRPr lang="en-US" sz="15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2398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D633-18CB-45A3-BA67-1877FD4A70A1}"/>
              </a:ext>
            </a:extLst>
          </p:cNvPr>
          <p:cNvSpPr>
            <a:spLocks noGrp="1"/>
          </p:cNvSpPr>
          <p:nvPr>
            <p:ph type="title"/>
          </p:nvPr>
        </p:nvSpPr>
        <p:spPr/>
        <p:txBody>
          <a:bodyPr>
            <a:normAutofit/>
          </a:bodyPr>
          <a:lstStyle/>
          <a:p>
            <a:r>
              <a:rPr lang="en-US" dirty="0"/>
              <a:t>AndroidManifest.xml file in android</a:t>
            </a:r>
          </a:p>
        </p:txBody>
      </p:sp>
      <p:sp>
        <p:nvSpPr>
          <p:cNvPr id="3" name="Content Placeholder 2">
            <a:extLst>
              <a:ext uri="{FF2B5EF4-FFF2-40B4-BE49-F238E27FC236}">
                <a16:creationId xmlns:a16="http://schemas.microsoft.com/office/drawing/2014/main" id="{C25CEBAC-1318-48E4-9FF3-5BE9C302A2F7}"/>
              </a:ext>
            </a:extLst>
          </p:cNvPr>
          <p:cNvSpPr>
            <a:spLocks noGrp="1"/>
          </p:cNvSpPr>
          <p:nvPr>
            <p:ph idx="1"/>
          </p:nvPr>
        </p:nvSpPr>
        <p:spPr/>
        <p:txBody>
          <a:bodyPr/>
          <a:lstStyle/>
          <a:p>
            <a:r>
              <a:rPr lang="en-US" dirty="0"/>
              <a:t>The </a:t>
            </a:r>
            <a:r>
              <a:rPr lang="en-US" b="1" dirty="0"/>
              <a:t>AndroidManifest.xml file</a:t>
            </a:r>
            <a:r>
              <a:rPr lang="en-US" dirty="0"/>
              <a:t> </a:t>
            </a:r>
            <a:r>
              <a:rPr lang="en-US" i="1" dirty="0"/>
              <a:t>contains information of your package</a:t>
            </a:r>
            <a:r>
              <a:rPr lang="en-US" dirty="0"/>
              <a:t>, including components of the application such as activities, services, broadcast receivers, content providers etc.</a:t>
            </a:r>
          </a:p>
          <a:p>
            <a:r>
              <a:rPr lang="en-US" dirty="0"/>
              <a:t>It performs some other tasks also:</a:t>
            </a:r>
          </a:p>
          <a:p>
            <a:pPr lvl="1"/>
            <a:r>
              <a:rPr lang="en-US" dirty="0"/>
              <a:t>It is </a:t>
            </a:r>
            <a:r>
              <a:rPr lang="en-US" b="1" dirty="0"/>
              <a:t>responsible to protect the application</a:t>
            </a:r>
            <a:r>
              <a:rPr lang="en-US" dirty="0"/>
              <a:t> to access any protected parts by providing the permissions.</a:t>
            </a:r>
          </a:p>
          <a:p>
            <a:pPr lvl="1"/>
            <a:r>
              <a:rPr lang="en-US" dirty="0"/>
              <a:t>It also </a:t>
            </a:r>
            <a:r>
              <a:rPr lang="en-US" b="1" dirty="0"/>
              <a:t>declares the android </a:t>
            </a:r>
            <a:r>
              <a:rPr lang="en-US" b="1" dirty="0" err="1"/>
              <a:t>api</a:t>
            </a:r>
            <a:r>
              <a:rPr lang="en-US" dirty="0"/>
              <a:t> that the application is going to use.</a:t>
            </a:r>
          </a:p>
          <a:p>
            <a:pPr lvl="1"/>
            <a:r>
              <a:rPr lang="en-US" dirty="0"/>
              <a:t>It </a:t>
            </a:r>
            <a:r>
              <a:rPr lang="en-US" b="1" dirty="0"/>
              <a:t>lists the instrumentation classes</a:t>
            </a:r>
            <a:r>
              <a:rPr lang="en-US" dirty="0"/>
              <a:t>. The instrumentation classes provides profiling and other </a:t>
            </a:r>
            <a:r>
              <a:rPr lang="en-US" dirty="0" err="1"/>
              <a:t>informations</a:t>
            </a:r>
            <a:r>
              <a:rPr lang="en-US" dirty="0"/>
              <a:t>. These </a:t>
            </a:r>
            <a:r>
              <a:rPr lang="en-US" dirty="0" err="1"/>
              <a:t>informations</a:t>
            </a:r>
            <a:r>
              <a:rPr lang="en-US" dirty="0"/>
              <a:t> are removed just before the application is published etc.</a:t>
            </a:r>
          </a:p>
          <a:p>
            <a:pPr lvl="1"/>
            <a:r>
              <a:rPr lang="en-US" dirty="0"/>
              <a:t>This is the required xml file for all the android application and located inside the root directory.</a:t>
            </a:r>
          </a:p>
          <a:p>
            <a:endParaRPr lang="en-US" dirty="0"/>
          </a:p>
        </p:txBody>
      </p:sp>
    </p:spTree>
    <p:extLst>
      <p:ext uri="{BB962C8B-B14F-4D97-AF65-F5344CB8AC3E}">
        <p14:creationId xmlns:p14="http://schemas.microsoft.com/office/powerpoint/2010/main" val="124170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38-EAEA-49A9-907A-A5E939EFF52C}"/>
              </a:ext>
            </a:extLst>
          </p:cNvPr>
          <p:cNvSpPr>
            <a:spLocks noGrp="1"/>
          </p:cNvSpPr>
          <p:nvPr>
            <p:ph type="title"/>
          </p:nvPr>
        </p:nvSpPr>
        <p:spPr/>
        <p:txBody>
          <a:bodyPr>
            <a:normAutofit fontScale="90000"/>
          </a:bodyPr>
          <a:lstStyle/>
          <a:p>
            <a:r>
              <a:rPr lang="en-US" dirty="0"/>
              <a:t>A simple AndroidManifest.xml</a:t>
            </a:r>
            <a:br>
              <a:rPr lang="en-US" dirty="0"/>
            </a:br>
            <a:endParaRPr lang="en-US" dirty="0"/>
          </a:p>
        </p:txBody>
      </p:sp>
      <p:sp>
        <p:nvSpPr>
          <p:cNvPr id="3" name="Content Placeholder 2">
            <a:extLst>
              <a:ext uri="{FF2B5EF4-FFF2-40B4-BE49-F238E27FC236}">
                <a16:creationId xmlns:a16="http://schemas.microsoft.com/office/drawing/2014/main" id="{55EA1048-C1ED-4C85-8E29-20BE9A2739ED}"/>
              </a:ext>
            </a:extLst>
          </p:cNvPr>
          <p:cNvSpPr>
            <a:spLocks noGrp="1"/>
          </p:cNvSpPr>
          <p:nvPr>
            <p:ph idx="1"/>
          </p:nvPr>
        </p:nvSpPr>
        <p:spPr/>
        <p:txBody>
          <a:bodyPr>
            <a:normAutofit fontScale="62500" lnSpcReduction="20000"/>
          </a:bodyPr>
          <a:lstStyle/>
          <a:p>
            <a:pPr marL="0" indent="0">
              <a:spcBef>
                <a:spcPts val="0"/>
              </a:spcBef>
              <a:spcAft>
                <a:spcPts val="0"/>
              </a:spcAft>
              <a:buNone/>
            </a:pPr>
            <a:r>
              <a:rPr lang="en-US" b="1" dirty="0"/>
              <a:t>&lt;manifest</a:t>
            </a:r>
            <a:r>
              <a:rPr lang="en-US" dirty="0"/>
              <a:t> </a:t>
            </a:r>
            <a:r>
              <a:rPr lang="en-US" dirty="0" err="1"/>
              <a:t>xmlns:android</a:t>
            </a:r>
            <a:r>
              <a:rPr lang="en-US" dirty="0"/>
              <a:t>="http://schemas.android.com/</a:t>
            </a:r>
            <a:r>
              <a:rPr lang="en-US" dirty="0" err="1"/>
              <a:t>apk</a:t>
            </a:r>
            <a:r>
              <a:rPr lang="en-US" dirty="0"/>
              <a:t>/res/android"  </a:t>
            </a:r>
          </a:p>
          <a:p>
            <a:pPr marL="0" indent="0">
              <a:spcBef>
                <a:spcPts val="0"/>
              </a:spcBef>
              <a:spcAft>
                <a:spcPts val="0"/>
              </a:spcAft>
              <a:buNone/>
            </a:pPr>
            <a:r>
              <a:rPr lang="en-US" dirty="0"/>
              <a:t>    package="</a:t>
            </a:r>
            <a:r>
              <a:rPr lang="en-US" dirty="0" err="1"/>
              <a:t>com.javatpoint.hello</a:t>
            </a:r>
            <a:r>
              <a:rPr lang="en-US" dirty="0"/>
              <a:t>"  </a:t>
            </a:r>
          </a:p>
          <a:p>
            <a:pPr marL="0" indent="0">
              <a:spcBef>
                <a:spcPts val="0"/>
              </a:spcBef>
              <a:spcAft>
                <a:spcPts val="0"/>
              </a:spcAft>
              <a:buNone/>
            </a:pPr>
            <a:r>
              <a:rPr lang="en-US" dirty="0"/>
              <a:t>    </a:t>
            </a:r>
            <a:r>
              <a:rPr lang="en-US" dirty="0" err="1"/>
              <a:t>android:versionCode</a:t>
            </a:r>
            <a:r>
              <a:rPr lang="en-US" dirty="0"/>
              <a:t>="1"  </a:t>
            </a:r>
          </a:p>
          <a:p>
            <a:pPr marL="0" indent="0">
              <a:spcBef>
                <a:spcPts val="0"/>
              </a:spcBef>
              <a:spcAft>
                <a:spcPts val="0"/>
              </a:spcAft>
              <a:buNone/>
            </a:pPr>
            <a:r>
              <a:rPr lang="en-US" dirty="0"/>
              <a:t>    </a:t>
            </a:r>
            <a:r>
              <a:rPr lang="en-US" dirty="0" err="1"/>
              <a:t>android:versionName</a:t>
            </a:r>
            <a:r>
              <a:rPr lang="en-US" dirty="0"/>
              <a:t>="1.0" </a:t>
            </a:r>
            <a:r>
              <a:rPr lang="en-US" b="1" dirty="0"/>
              <a:t>&gt;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b="1" dirty="0"/>
              <a:t>&lt;uses-</a:t>
            </a:r>
            <a:r>
              <a:rPr lang="en-US" b="1" dirty="0" err="1"/>
              <a:t>sdk</a:t>
            </a:r>
            <a:r>
              <a:rPr lang="en-US" dirty="0"/>
              <a:t>  </a:t>
            </a:r>
          </a:p>
          <a:p>
            <a:pPr marL="0" indent="0">
              <a:spcBef>
                <a:spcPts val="0"/>
              </a:spcBef>
              <a:spcAft>
                <a:spcPts val="0"/>
              </a:spcAft>
              <a:buNone/>
            </a:pPr>
            <a:r>
              <a:rPr lang="en-US" dirty="0"/>
              <a:t>        </a:t>
            </a:r>
            <a:r>
              <a:rPr lang="en-US" dirty="0" err="1"/>
              <a:t>android:minSdkVersion</a:t>
            </a:r>
            <a:r>
              <a:rPr lang="en-US" dirty="0"/>
              <a:t>="8"  </a:t>
            </a:r>
          </a:p>
          <a:p>
            <a:pPr marL="0" indent="0">
              <a:spcBef>
                <a:spcPts val="0"/>
              </a:spcBef>
              <a:spcAft>
                <a:spcPts val="0"/>
              </a:spcAft>
              <a:buNone/>
            </a:pPr>
            <a:r>
              <a:rPr lang="en-US" dirty="0"/>
              <a:t>        </a:t>
            </a:r>
            <a:r>
              <a:rPr lang="en-US" dirty="0" err="1"/>
              <a:t>android:targetSdkVersion</a:t>
            </a:r>
            <a:r>
              <a:rPr lang="en-US" dirty="0"/>
              <a:t>="15" </a:t>
            </a:r>
            <a:r>
              <a:rPr lang="en-US" b="1" dirty="0"/>
              <a:t>/&gt;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b="1" dirty="0"/>
              <a:t>&lt;application</a:t>
            </a:r>
            <a:r>
              <a:rPr lang="en-US" dirty="0"/>
              <a:t>  </a:t>
            </a:r>
          </a:p>
          <a:p>
            <a:pPr marL="0" indent="0">
              <a:spcBef>
                <a:spcPts val="0"/>
              </a:spcBef>
              <a:spcAft>
                <a:spcPts val="0"/>
              </a:spcAft>
              <a:buNone/>
            </a:pPr>
            <a:r>
              <a:rPr lang="en-US" dirty="0"/>
              <a:t>        </a:t>
            </a:r>
            <a:r>
              <a:rPr lang="en-US" dirty="0" err="1"/>
              <a:t>android:icon</a:t>
            </a:r>
            <a:r>
              <a:rPr lang="en-US" dirty="0"/>
              <a:t>="@drawable/</a:t>
            </a:r>
            <a:r>
              <a:rPr lang="en-US" dirty="0" err="1"/>
              <a:t>ic_launcher</a:t>
            </a:r>
            <a:r>
              <a:rPr lang="en-US" dirty="0"/>
              <a:t>"  </a:t>
            </a:r>
          </a:p>
          <a:p>
            <a:pPr marL="0" indent="0">
              <a:spcBef>
                <a:spcPts val="0"/>
              </a:spcBef>
              <a:spcAft>
                <a:spcPts val="0"/>
              </a:spcAft>
              <a:buNone/>
            </a:pPr>
            <a:r>
              <a:rPr lang="en-US" dirty="0"/>
              <a:t>        </a:t>
            </a:r>
            <a:r>
              <a:rPr lang="en-US" dirty="0" err="1"/>
              <a:t>android:label</a:t>
            </a:r>
            <a:r>
              <a:rPr lang="en-US" dirty="0"/>
              <a:t>="@string/</a:t>
            </a:r>
            <a:r>
              <a:rPr lang="en-US" dirty="0" err="1"/>
              <a:t>app_name</a:t>
            </a:r>
            <a:r>
              <a:rPr lang="en-US" dirty="0"/>
              <a:t>"  </a:t>
            </a:r>
          </a:p>
          <a:p>
            <a:pPr marL="0" indent="0">
              <a:spcBef>
                <a:spcPts val="0"/>
              </a:spcBef>
              <a:spcAft>
                <a:spcPts val="0"/>
              </a:spcAft>
              <a:buNone/>
            </a:pPr>
            <a:r>
              <a:rPr lang="en-US" dirty="0"/>
              <a:t>        </a:t>
            </a:r>
            <a:r>
              <a:rPr lang="en-US" dirty="0" err="1"/>
              <a:t>android:theme</a:t>
            </a:r>
            <a:r>
              <a:rPr lang="en-US" dirty="0"/>
              <a:t>="@style/</a:t>
            </a:r>
            <a:r>
              <a:rPr lang="en-US" dirty="0" err="1"/>
              <a:t>AppTheme</a:t>
            </a:r>
            <a:r>
              <a:rPr lang="en-US" dirty="0"/>
              <a:t>" </a:t>
            </a:r>
            <a:r>
              <a:rPr lang="en-US" b="1" dirty="0"/>
              <a:t>&gt;</a:t>
            </a:r>
            <a:r>
              <a:rPr lang="en-US" dirty="0"/>
              <a:t>  </a:t>
            </a:r>
          </a:p>
          <a:p>
            <a:pPr marL="0" indent="0">
              <a:spcBef>
                <a:spcPts val="0"/>
              </a:spcBef>
              <a:spcAft>
                <a:spcPts val="0"/>
              </a:spcAft>
              <a:buNone/>
            </a:pPr>
            <a:r>
              <a:rPr lang="en-US" dirty="0"/>
              <a:t>        </a:t>
            </a:r>
            <a:r>
              <a:rPr lang="en-US" b="1" dirty="0"/>
              <a:t>&lt;activity</a:t>
            </a:r>
            <a:r>
              <a:rPr lang="en-US" dirty="0"/>
              <a:t>  </a:t>
            </a:r>
          </a:p>
          <a:p>
            <a:pPr marL="0" indent="0">
              <a:spcBef>
                <a:spcPts val="0"/>
              </a:spcBef>
              <a:spcAft>
                <a:spcPts val="0"/>
              </a:spcAft>
              <a:buNone/>
            </a:pPr>
            <a:r>
              <a:rPr lang="en-US" dirty="0"/>
              <a:t>            </a:t>
            </a:r>
            <a:r>
              <a:rPr lang="en-US" dirty="0" err="1"/>
              <a:t>android:name</a:t>
            </a:r>
            <a:r>
              <a:rPr lang="en-US" dirty="0"/>
              <a:t>=".</a:t>
            </a:r>
            <a:r>
              <a:rPr lang="en-US" dirty="0" err="1"/>
              <a:t>MainActivity</a:t>
            </a:r>
            <a:r>
              <a:rPr lang="en-US" dirty="0"/>
              <a:t>"  </a:t>
            </a:r>
          </a:p>
          <a:p>
            <a:pPr marL="0" indent="0">
              <a:spcBef>
                <a:spcPts val="0"/>
              </a:spcBef>
              <a:spcAft>
                <a:spcPts val="0"/>
              </a:spcAft>
              <a:buNone/>
            </a:pPr>
            <a:r>
              <a:rPr lang="en-US" dirty="0"/>
              <a:t>            </a:t>
            </a:r>
            <a:r>
              <a:rPr lang="en-US" dirty="0" err="1"/>
              <a:t>android:label</a:t>
            </a:r>
            <a:r>
              <a:rPr lang="en-US" dirty="0"/>
              <a:t>="@string/</a:t>
            </a:r>
            <a:r>
              <a:rPr lang="en-US" dirty="0" err="1"/>
              <a:t>title_activity_main</a:t>
            </a:r>
            <a:r>
              <a:rPr lang="en-US" dirty="0"/>
              <a:t>" </a:t>
            </a:r>
            <a:r>
              <a:rPr lang="en-US" b="1" dirty="0"/>
              <a:t>&gt;</a:t>
            </a:r>
            <a:r>
              <a:rPr lang="en-US" dirty="0"/>
              <a:t>  </a:t>
            </a:r>
          </a:p>
          <a:p>
            <a:pPr marL="0" indent="0">
              <a:spcBef>
                <a:spcPts val="0"/>
              </a:spcBef>
              <a:spcAft>
                <a:spcPts val="0"/>
              </a:spcAft>
              <a:buNone/>
            </a:pPr>
            <a:r>
              <a:rPr lang="en-US" dirty="0"/>
              <a:t>            </a:t>
            </a:r>
            <a:r>
              <a:rPr lang="en-US" b="1" dirty="0"/>
              <a:t>&lt;intent-filter&gt;</a:t>
            </a:r>
            <a:r>
              <a:rPr lang="en-US" dirty="0"/>
              <a:t>  </a:t>
            </a:r>
          </a:p>
          <a:p>
            <a:pPr marL="0" indent="0">
              <a:spcBef>
                <a:spcPts val="0"/>
              </a:spcBef>
              <a:spcAft>
                <a:spcPts val="0"/>
              </a:spcAft>
              <a:buNone/>
            </a:pPr>
            <a:r>
              <a:rPr lang="en-US" dirty="0"/>
              <a:t>                </a:t>
            </a:r>
            <a:r>
              <a:rPr lang="en-US" b="1" dirty="0"/>
              <a:t>&lt;action</a:t>
            </a:r>
            <a:r>
              <a:rPr lang="en-US" dirty="0"/>
              <a:t> </a:t>
            </a:r>
            <a:r>
              <a:rPr lang="en-US" dirty="0" err="1"/>
              <a:t>android:name</a:t>
            </a:r>
            <a:r>
              <a:rPr lang="en-US" dirty="0"/>
              <a:t>="</a:t>
            </a:r>
            <a:r>
              <a:rPr lang="en-US" dirty="0" err="1"/>
              <a:t>android.intent.action.MAIN</a:t>
            </a:r>
            <a:r>
              <a:rPr lang="en-US" dirty="0"/>
              <a:t>" </a:t>
            </a:r>
            <a:r>
              <a:rPr lang="en-US" b="1" dirty="0"/>
              <a:t>/&gt;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b="1" dirty="0"/>
              <a:t>&lt;category</a:t>
            </a:r>
            <a:r>
              <a:rPr lang="en-US" dirty="0"/>
              <a:t> </a:t>
            </a:r>
            <a:r>
              <a:rPr lang="en-US" dirty="0" err="1"/>
              <a:t>android:name</a:t>
            </a:r>
            <a:r>
              <a:rPr lang="en-US" dirty="0"/>
              <a:t>="</a:t>
            </a:r>
            <a:r>
              <a:rPr lang="en-US" dirty="0" err="1"/>
              <a:t>android.intent.category.LAUNCHER</a:t>
            </a:r>
            <a:r>
              <a:rPr lang="en-US" dirty="0"/>
              <a:t>" </a:t>
            </a:r>
            <a:r>
              <a:rPr lang="en-US" b="1" dirty="0"/>
              <a:t>/&gt;</a:t>
            </a:r>
            <a:r>
              <a:rPr lang="en-US" dirty="0"/>
              <a:t>  </a:t>
            </a:r>
          </a:p>
          <a:p>
            <a:pPr marL="0" indent="0">
              <a:spcBef>
                <a:spcPts val="0"/>
              </a:spcBef>
              <a:spcAft>
                <a:spcPts val="0"/>
              </a:spcAft>
              <a:buNone/>
            </a:pPr>
            <a:r>
              <a:rPr lang="en-US" dirty="0"/>
              <a:t>            </a:t>
            </a:r>
            <a:r>
              <a:rPr lang="en-US" b="1" dirty="0"/>
              <a:t>&lt;/intent-filter&gt;</a:t>
            </a:r>
            <a:r>
              <a:rPr lang="en-US" dirty="0"/>
              <a:t>  </a:t>
            </a:r>
          </a:p>
          <a:p>
            <a:pPr marL="0" indent="0">
              <a:spcBef>
                <a:spcPts val="0"/>
              </a:spcBef>
              <a:spcAft>
                <a:spcPts val="0"/>
              </a:spcAft>
              <a:buNone/>
            </a:pPr>
            <a:r>
              <a:rPr lang="en-US" dirty="0"/>
              <a:t>        </a:t>
            </a:r>
            <a:r>
              <a:rPr lang="en-US" b="1" dirty="0"/>
              <a:t>&lt;/activity&gt;</a:t>
            </a:r>
            <a:r>
              <a:rPr lang="en-US" dirty="0"/>
              <a:t>  </a:t>
            </a:r>
          </a:p>
          <a:p>
            <a:pPr marL="0" indent="0">
              <a:spcBef>
                <a:spcPts val="0"/>
              </a:spcBef>
              <a:spcAft>
                <a:spcPts val="0"/>
              </a:spcAft>
              <a:buNone/>
            </a:pPr>
            <a:r>
              <a:rPr lang="en-US" dirty="0"/>
              <a:t>    </a:t>
            </a:r>
            <a:r>
              <a:rPr lang="en-US" b="1" dirty="0"/>
              <a:t>&lt;/application&gt;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b="1" dirty="0"/>
              <a:t>&lt;/manifest&gt;</a:t>
            </a:r>
            <a:r>
              <a:rPr lang="en-US" dirty="0"/>
              <a:t>  </a:t>
            </a:r>
          </a:p>
          <a:p>
            <a:pPr marL="0" indent="0">
              <a:spcBef>
                <a:spcPts val="0"/>
              </a:spcBef>
              <a:spcAft>
                <a:spcPts val="0"/>
              </a:spcAft>
              <a:buNone/>
            </a:pPr>
            <a:endParaRPr lang="en-US" dirty="0"/>
          </a:p>
        </p:txBody>
      </p:sp>
    </p:spTree>
    <p:extLst>
      <p:ext uri="{BB962C8B-B14F-4D97-AF65-F5344CB8AC3E}">
        <p14:creationId xmlns:p14="http://schemas.microsoft.com/office/powerpoint/2010/main" val="174900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7219-BABD-485F-A1B1-14AE65BDAB9B}"/>
              </a:ext>
            </a:extLst>
          </p:cNvPr>
          <p:cNvSpPr>
            <a:spLocks noGrp="1"/>
          </p:cNvSpPr>
          <p:nvPr>
            <p:ph type="title"/>
          </p:nvPr>
        </p:nvSpPr>
        <p:spPr/>
        <p:txBody>
          <a:bodyPr>
            <a:normAutofit fontScale="90000"/>
          </a:bodyPr>
          <a:lstStyle/>
          <a:p>
            <a:r>
              <a:rPr lang="en-US" dirty="0"/>
              <a:t>Elements of the AndroidManifest.xml file</a:t>
            </a:r>
          </a:p>
        </p:txBody>
      </p:sp>
      <p:sp>
        <p:nvSpPr>
          <p:cNvPr id="3" name="Content Placeholder 2">
            <a:extLst>
              <a:ext uri="{FF2B5EF4-FFF2-40B4-BE49-F238E27FC236}">
                <a16:creationId xmlns:a16="http://schemas.microsoft.com/office/drawing/2014/main" id="{8DFC44C4-E767-4BAD-AFB3-91FB29CFABD3}"/>
              </a:ext>
            </a:extLst>
          </p:cNvPr>
          <p:cNvSpPr>
            <a:spLocks noGrp="1"/>
          </p:cNvSpPr>
          <p:nvPr>
            <p:ph idx="1"/>
          </p:nvPr>
        </p:nvSpPr>
        <p:spPr/>
        <p:txBody>
          <a:bodyPr>
            <a:normAutofit fontScale="55000" lnSpcReduction="20000"/>
          </a:bodyPr>
          <a:lstStyle/>
          <a:p>
            <a:pPr marL="0" indent="0">
              <a:spcBef>
                <a:spcPts val="0"/>
              </a:spcBef>
              <a:spcAft>
                <a:spcPts val="0"/>
              </a:spcAft>
              <a:buNone/>
            </a:pPr>
            <a:r>
              <a:rPr lang="en-US" dirty="0"/>
              <a:t>The elements used in the above xml file are described below.</a:t>
            </a:r>
          </a:p>
          <a:p>
            <a:pPr marL="0" indent="0">
              <a:spcBef>
                <a:spcPts val="0"/>
              </a:spcBef>
              <a:spcAft>
                <a:spcPts val="0"/>
              </a:spcAft>
              <a:buNone/>
            </a:pPr>
            <a:endParaRPr lang="en-US" dirty="0"/>
          </a:p>
          <a:p>
            <a:pPr marL="0" indent="0">
              <a:spcBef>
                <a:spcPts val="0"/>
              </a:spcBef>
              <a:spcAft>
                <a:spcPts val="0"/>
              </a:spcAft>
              <a:buNone/>
            </a:pPr>
            <a:r>
              <a:rPr lang="en-US" dirty="0"/>
              <a:t>&lt;manifest&gt;</a:t>
            </a:r>
          </a:p>
          <a:p>
            <a:pPr marL="0" indent="0">
              <a:spcBef>
                <a:spcPts val="0"/>
              </a:spcBef>
              <a:spcAft>
                <a:spcPts val="0"/>
              </a:spcAft>
              <a:buNone/>
            </a:pPr>
            <a:r>
              <a:rPr lang="en-US" b="1" dirty="0"/>
              <a:t>manifest</a:t>
            </a:r>
            <a:r>
              <a:rPr lang="en-US" dirty="0"/>
              <a:t> is the root element of the AndroidManifest.xml file. It has </a:t>
            </a:r>
            <a:r>
              <a:rPr lang="en-US" b="1" dirty="0"/>
              <a:t>package</a:t>
            </a:r>
            <a:r>
              <a:rPr lang="en-US" dirty="0"/>
              <a:t> attribute that describes the package name of the activity class.</a:t>
            </a:r>
          </a:p>
          <a:p>
            <a:pPr marL="0" indent="0">
              <a:spcBef>
                <a:spcPts val="0"/>
              </a:spcBef>
              <a:spcAft>
                <a:spcPts val="0"/>
              </a:spcAft>
              <a:buNone/>
            </a:pPr>
            <a:endParaRPr lang="en-US" dirty="0"/>
          </a:p>
          <a:p>
            <a:pPr marL="0" indent="0">
              <a:spcBef>
                <a:spcPts val="0"/>
              </a:spcBef>
              <a:spcAft>
                <a:spcPts val="0"/>
              </a:spcAft>
              <a:buNone/>
            </a:pPr>
            <a:r>
              <a:rPr lang="en-US" dirty="0"/>
              <a:t>&lt;application&gt;</a:t>
            </a:r>
          </a:p>
          <a:p>
            <a:pPr marL="0" indent="0">
              <a:spcBef>
                <a:spcPts val="0"/>
              </a:spcBef>
              <a:spcAft>
                <a:spcPts val="0"/>
              </a:spcAft>
              <a:buNone/>
            </a:pPr>
            <a:r>
              <a:rPr lang="en-US" b="1" dirty="0"/>
              <a:t>application</a:t>
            </a:r>
            <a:r>
              <a:rPr lang="en-US" dirty="0"/>
              <a:t> is the </a:t>
            </a:r>
            <a:r>
              <a:rPr lang="en-US" dirty="0" err="1"/>
              <a:t>subelement</a:t>
            </a:r>
            <a:r>
              <a:rPr lang="en-US" dirty="0"/>
              <a:t> of the manifest. It includes the namespace declaration. This element contains several </a:t>
            </a:r>
            <a:r>
              <a:rPr lang="en-US" dirty="0" err="1"/>
              <a:t>subelements</a:t>
            </a:r>
            <a:r>
              <a:rPr lang="en-US" dirty="0"/>
              <a:t> that declares the application component such as activity etc.</a:t>
            </a:r>
          </a:p>
          <a:p>
            <a:pPr marL="0" indent="0">
              <a:spcBef>
                <a:spcPts val="0"/>
              </a:spcBef>
              <a:spcAft>
                <a:spcPts val="0"/>
              </a:spcAft>
              <a:buNone/>
            </a:pPr>
            <a:r>
              <a:rPr lang="en-US" dirty="0"/>
              <a:t>The commonly used attributes are of this element are </a:t>
            </a:r>
            <a:r>
              <a:rPr lang="en-US" b="1" dirty="0"/>
              <a:t>icon</a:t>
            </a:r>
            <a:r>
              <a:rPr lang="en-US" dirty="0"/>
              <a:t>, </a:t>
            </a:r>
            <a:r>
              <a:rPr lang="en-US" b="1" dirty="0"/>
              <a:t>label</a:t>
            </a:r>
            <a:r>
              <a:rPr lang="en-US" dirty="0"/>
              <a:t>, </a:t>
            </a:r>
            <a:r>
              <a:rPr lang="en-US" b="1" dirty="0"/>
              <a:t>theme</a:t>
            </a:r>
            <a:r>
              <a:rPr lang="en-US" dirty="0"/>
              <a:t> etc.</a:t>
            </a:r>
          </a:p>
          <a:p>
            <a:pPr marL="0" indent="0">
              <a:spcBef>
                <a:spcPts val="0"/>
              </a:spcBef>
              <a:spcAft>
                <a:spcPts val="0"/>
              </a:spcAft>
              <a:buNone/>
            </a:pPr>
            <a:r>
              <a:rPr lang="en-US" b="1" dirty="0" err="1"/>
              <a:t>android:icon</a:t>
            </a:r>
            <a:r>
              <a:rPr lang="en-US" dirty="0"/>
              <a:t> represents the icon for all the android application components.</a:t>
            </a:r>
          </a:p>
          <a:p>
            <a:pPr marL="0" indent="0">
              <a:spcBef>
                <a:spcPts val="0"/>
              </a:spcBef>
              <a:spcAft>
                <a:spcPts val="0"/>
              </a:spcAft>
              <a:buNone/>
            </a:pPr>
            <a:r>
              <a:rPr lang="en-US" b="1" dirty="0" err="1"/>
              <a:t>android:label</a:t>
            </a:r>
            <a:r>
              <a:rPr lang="en-US" dirty="0"/>
              <a:t> works as the default label for all the application components.</a:t>
            </a:r>
          </a:p>
          <a:p>
            <a:pPr marL="0" indent="0">
              <a:spcBef>
                <a:spcPts val="0"/>
              </a:spcBef>
              <a:spcAft>
                <a:spcPts val="0"/>
              </a:spcAft>
              <a:buNone/>
            </a:pPr>
            <a:r>
              <a:rPr lang="en-US" b="1" dirty="0" err="1"/>
              <a:t>android:theme</a:t>
            </a:r>
            <a:r>
              <a:rPr lang="en-US" dirty="0"/>
              <a:t> represents a common theme for all the android activities.</a:t>
            </a:r>
          </a:p>
          <a:p>
            <a:pPr marL="0" indent="0">
              <a:spcBef>
                <a:spcPts val="0"/>
              </a:spcBef>
              <a:spcAft>
                <a:spcPts val="0"/>
              </a:spcAft>
              <a:buNone/>
            </a:pPr>
            <a:endParaRPr lang="en-US" dirty="0"/>
          </a:p>
          <a:p>
            <a:pPr marL="0" indent="0">
              <a:spcBef>
                <a:spcPts val="0"/>
              </a:spcBef>
              <a:spcAft>
                <a:spcPts val="0"/>
              </a:spcAft>
              <a:buNone/>
            </a:pPr>
            <a:r>
              <a:rPr lang="en-US" dirty="0"/>
              <a:t>&lt;activity&gt;</a:t>
            </a:r>
          </a:p>
          <a:p>
            <a:pPr marL="0" indent="0">
              <a:spcBef>
                <a:spcPts val="0"/>
              </a:spcBef>
              <a:spcAft>
                <a:spcPts val="0"/>
              </a:spcAft>
              <a:buNone/>
            </a:pPr>
            <a:r>
              <a:rPr lang="en-US" b="1" dirty="0"/>
              <a:t>activity</a:t>
            </a:r>
            <a:r>
              <a:rPr lang="en-US" dirty="0"/>
              <a:t> is the </a:t>
            </a:r>
            <a:r>
              <a:rPr lang="en-US" dirty="0" err="1"/>
              <a:t>subelement</a:t>
            </a:r>
            <a:r>
              <a:rPr lang="en-US" dirty="0"/>
              <a:t> of application and represents an activity that must be defined in the AndroidManifest.xml file. It has many attributes such as label, name, theme, </a:t>
            </a:r>
            <a:r>
              <a:rPr lang="en-US" dirty="0" err="1"/>
              <a:t>launchMode</a:t>
            </a:r>
            <a:r>
              <a:rPr lang="en-US" dirty="0"/>
              <a:t> etc.</a:t>
            </a:r>
          </a:p>
          <a:p>
            <a:pPr marL="0" indent="0">
              <a:spcBef>
                <a:spcPts val="0"/>
              </a:spcBef>
              <a:spcAft>
                <a:spcPts val="0"/>
              </a:spcAft>
              <a:buNone/>
            </a:pPr>
            <a:r>
              <a:rPr lang="en-US" b="1" dirty="0" err="1"/>
              <a:t>android:label</a:t>
            </a:r>
            <a:r>
              <a:rPr lang="en-US" dirty="0"/>
              <a:t> represents a label i.e. displayed on the screen.</a:t>
            </a:r>
          </a:p>
          <a:p>
            <a:pPr marL="0" indent="0">
              <a:spcBef>
                <a:spcPts val="0"/>
              </a:spcBef>
              <a:spcAft>
                <a:spcPts val="0"/>
              </a:spcAft>
              <a:buNone/>
            </a:pPr>
            <a:r>
              <a:rPr lang="en-US" b="1" dirty="0" err="1"/>
              <a:t>android:name</a:t>
            </a:r>
            <a:r>
              <a:rPr lang="en-US" dirty="0"/>
              <a:t> represents a name for the activity class. It is required attribute.</a:t>
            </a:r>
          </a:p>
          <a:p>
            <a:pPr marL="0" indent="0">
              <a:spcBef>
                <a:spcPts val="0"/>
              </a:spcBef>
              <a:spcAft>
                <a:spcPts val="0"/>
              </a:spcAft>
              <a:buNone/>
            </a:pPr>
            <a:endParaRPr lang="en-US" dirty="0"/>
          </a:p>
          <a:p>
            <a:pPr marL="0" indent="0">
              <a:spcBef>
                <a:spcPts val="0"/>
              </a:spcBef>
              <a:spcAft>
                <a:spcPts val="0"/>
              </a:spcAft>
              <a:buNone/>
            </a:pPr>
            <a:r>
              <a:rPr lang="en-US" dirty="0"/>
              <a:t>&lt;intent-filter&gt;</a:t>
            </a:r>
          </a:p>
          <a:p>
            <a:pPr marL="0" indent="0">
              <a:spcBef>
                <a:spcPts val="0"/>
              </a:spcBef>
              <a:spcAft>
                <a:spcPts val="0"/>
              </a:spcAft>
              <a:buNone/>
            </a:pPr>
            <a:r>
              <a:rPr lang="en-US" b="1" dirty="0"/>
              <a:t>intent-filter</a:t>
            </a:r>
            <a:r>
              <a:rPr lang="en-US" dirty="0"/>
              <a:t> is the sub-element of activity that describes the type of intent to which activity, service or broadcast receiver can respond to.</a:t>
            </a:r>
          </a:p>
          <a:p>
            <a:pPr marL="0" indent="0">
              <a:spcBef>
                <a:spcPts val="0"/>
              </a:spcBef>
              <a:spcAft>
                <a:spcPts val="0"/>
              </a:spcAft>
              <a:buNone/>
            </a:pPr>
            <a:endParaRPr lang="en-US" dirty="0"/>
          </a:p>
          <a:p>
            <a:pPr marL="0" indent="0">
              <a:spcBef>
                <a:spcPts val="0"/>
              </a:spcBef>
              <a:spcAft>
                <a:spcPts val="0"/>
              </a:spcAft>
              <a:buNone/>
            </a:pPr>
            <a:r>
              <a:rPr lang="en-US" dirty="0"/>
              <a:t>&lt;action&gt;</a:t>
            </a:r>
          </a:p>
          <a:p>
            <a:pPr marL="0" indent="0">
              <a:spcBef>
                <a:spcPts val="0"/>
              </a:spcBef>
              <a:spcAft>
                <a:spcPts val="0"/>
              </a:spcAft>
              <a:buNone/>
            </a:pPr>
            <a:r>
              <a:rPr lang="en-US" dirty="0"/>
              <a:t>It adds an action for the intent-filter. The intent-filter must have at least one action element.</a:t>
            </a:r>
          </a:p>
          <a:p>
            <a:pPr marL="0" indent="0">
              <a:spcBef>
                <a:spcPts val="0"/>
              </a:spcBef>
              <a:spcAft>
                <a:spcPts val="0"/>
              </a:spcAft>
              <a:buNone/>
            </a:pPr>
            <a:endParaRPr lang="en-US" dirty="0"/>
          </a:p>
          <a:p>
            <a:pPr marL="0" indent="0">
              <a:spcBef>
                <a:spcPts val="0"/>
              </a:spcBef>
              <a:spcAft>
                <a:spcPts val="0"/>
              </a:spcAft>
              <a:buNone/>
            </a:pPr>
            <a:r>
              <a:rPr lang="en-US" dirty="0"/>
              <a:t>&lt;category&gt;</a:t>
            </a:r>
          </a:p>
          <a:p>
            <a:pPr marL="0" indent="0">
              <a:spcBef>
                <a:spcPts val="0"/>
              </a:spcBef>
              <a:spcAft>
                <a:spcPts val="0"/>
              </a:spcAft>
              <a:buNone/>
            </a:pPr>
            <a:r>
              <a:rPr lang="en-US" dirty="0"/>
              <a:t>It adds a category name to an intent-filter.</a:t>
            </a:r>
          </a:p>
          <a:p>
            <a:pPr marL="0" indent="0">
              <a:spcBef>
                <a:spcPts val="0"/>
              </a:spcBef>
              <a:spcAft>
                <a:spcPts val="0"/>
              </a:spcAft>
              <a:buNone/>
            </a:pPr>
            <a:endParaRPr lang="en-US" dirty="0"/>
          </a:p>
        </p:txBody>
      </p:sp>
    </p:spTree>
    <p:extLst>
      <p:ext uri="{BB962C8B-B14F-4D97-AF65-F5344CB8AC3E}">
        <p14:creationId xmlns:p14="http://schemas.microsoft.com/office/powerpoint/2010/main" val="318287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35CB-A8C5-496A-BB63-D7407982D787}"/>
              </a:ext>
            </a:extLst>
          </p:cNvPr>
          <p:cNvSpPr>
            <a:spLocks noGrp="1"/>
          </p:cNvSpPr>
          <p:nvPr>
            <p:ph type="title"/>
          </p:nvPr>
        </p:nvSpPr>
        <p:spPr/>
        <p:txBody>
          <a:bodyPr/>
          <a:lstStyle/>
          <a:p>
            <a:r>
              <a:rPr lang="en-US" dirty="0"/>
              <a:t>What is Open Handset Alliance (OHA)</a:t>
            </a:r>
          </a:p>
        </p:txBody>
      </p:sp>
      <p:sp>
        <p:nvSpPr>
          <p:cNvPr id="3" name="Content Placeholder 2">
            <a:extLst>
              <a:ext uri="{FF2B5EF4-FFF2-40B4-BE49-F238E27FC236}">
                <a16:creationId xmlns:a16="http://schemas.microsoft.com/office/drawing/2014/main" id="{89AD32D6-0F8D-4EE0-A845-2AB2B9620321}"/>
              </a:ext>
            </a:extLst>
          </p:cNvPr>
          <p:cNvSpPr>
            <a:spLocks noGrp="1"/>
          </p:cNvSpPr>
          <p:nvPr>
            <p:ph idx="1"/>
          </p:nvPr>
        </p:nvSpPr>
        <p:spPr/>
        <p:txBody>
          <a:bodyPr/>
          <a:lstStyle/>
          <a:p>
            <a:r>
              <a:rPr lang="en-US" dirty="0"/>
              <a:t>It's a consortium of 84 companies such as google, </a:t>
            </a:r>
            <a:r>
              <a:rPr lang="en-US" dirty="0" err="1"/>
              <a:t>samsung</a:t>
            </a:r>
            <a:r>
              <a:rPr lang="en-US" dirty="0"/>
              <a:t>, AKM, </a:t>
            </a:r>
            <a:r>
              <a:rPr lang="en-US" dirty="0" err="1"/>
              <a:t>synaptics</a:t>
            </a:r>
            <a:r>
              <a:rPr lang="en-US" dirty="0"/>
              <a:t>, KDDI, Garmin, </a:t>
            </a:r>
            <a:r>
              <a:rPr lang="en-US" dirty="0" err="1"/>
              <a:t>Teleca</a:t>
            </a:r>
            <a:r>
              <a:rPr lang="en-US" dirty="0"/>
              <a:t>, </a:t>
            </a:r>
            <a:r>
              <a:rPr lang="en-US" dirty="0" err="1"/>
              <a:t>Ebay</a:t>
            </a:r>
            <a:r>
              <a:rPr lang="en-US" dirty="0"/>
              <a:t>, Intel etc.</a:t>
            </a:r>
          </a:p>
          <a:p>
            <a:r>
              <a:rPr lang="en-US" dirty="0"/>
              <a:t>It was established on </a:t>
            </a:r>
            <a:r>
              <a:rPr lang="en-US" dirty="0">
                <a:solidFill>
                  <a:srgbClr val="FF0000"/>
                </a:solidFill>
              </a:rPr>
              <a:t>5th November, 2007</a:t>
            </a:r>
            <a:r>
              <a:rPr lang="en-US" dirty="0"/>
              <a:t>, led by Google. It is committed to advance open standards, provide services and deploy handsets using the Android </a:t>
            </a:r>
            <a:r>
              <a:rPr lang="en-US" dirty="0" err="1"/>
              <a:t>Plateform</a:t>
            </a:r>
            <a:r>
              <a:rPr lang="en-US" dirty="0"/>
              <a:t>.</a:t>
            </a:r>
          </a:p>
          <a:p>
            <a:endParaRPr lang="en-US" dirty="0"/>
          </a:p>
        </p:txBody>
      </p:sp>
    </p:spTree>
    <p:extLst>
      <p:ext uri="{BB962C8B-B14F-4D97-AF65-F5344CB8AC3E}">
        <p14:creationId xmlns:p14="http://schemas.microsoft.com/office/powerpoint/2010/main" val="120299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EA5E-5A3D-42ED-84CD-8F2CC55B0E5E}"/>
              </a:ext>
            </a:extLst>
          </p:cNvPr>
          <p:cNvSpPr>
            <a:spLocks noGrp="1"/>
          </p:cNvSpPr>
          <p:nvPr>
            <p:ph type="title"/>
          </p:nvPr>
        </p:nvSpPr>
        <p:spPr/>
        <p:txBody>
          <a:bodyPr/>
          <a:lstStyle/>
          <a:p>
            <a:r>
              <a:rPr lang="en-US" dirty="0"/>
              <a:t>Features of Android</a:t>
            </a:r>
          </a:p>
        </p:txBody>
      </p:sp>
      <p:sp>
        <p:nvSpPr>
          <p:cNvPr id="3" name="Content Placeholder 2">
            <a:extLst>
              <a:ext uri="{FF2B5EF4-FFF2-40B4-BE49-F238E27FC236}">
                <a16:creationId xmlns:a16="http://schemas.microsoft.com/office/drawing/2014/main" id="{6A95BF27-8FE1-4FA3-9E06-5974EEF57DED}"/>
              </a:ext>
            </a:extLst>
          </p:cNvPr>
          <p:cNvSpPr>
            <a:spLocks noGrp="1"/>
          </p:cNvSpPr>
          <p:nvPr>
            <p:ph idx="1"/>
          </p:nvPr>
        </p:nvSpPr>
        <p:spPr/>
        <p:txBody>
          <a:bodyPr>
            <a:normAutofit/>
          </a:bodyPr>
          <a:lstStyle/>
          <a:p>
            <a:pPr marL="514350" indent="-514350">
              <a:buFont typeface="+mj-lt"/>
              <a:buAutoNum type="arabicPeriod"/>
            </a:pPr>
            <a:r>
              <a:rPr lang="en-US" dirty="0"/>
              <a:t>It is </a:t>
            </a:r>
            <a:r>
              <a:rPr lang="en-US" dirty="0">
                <a:solidFill>
                  <a:srgbClr val="FF0000"/>
                </a:solidFill>
              </a:rPr>
              <a:t>open-source</a:t>
            </a:r>
            <a:r>
              <a:rPr lang="en-US" dirty="0"/>
              <a:t>.</a:t>
            </a:r>
          </a:p>
          <a:p>
            <a:pPr marL="514350" indent="-514350">
              <a:buFont typeface="+mj-lt"/>
              <a:buAutoNum type="arabicPeriod"/>
            </a:pPr>
            <a:r>
              <a:rPr lang="en-US" dirty="0"/>
              <a:t>Anyone can c</a:t>
            </a:r>
            <a:r>
              <a:rPr lang="en-US" dirty="0">
                <a:solidFill>
                  <a:srgbClr val="FF0000"/>
                </a:solidFill>
              </a:rPr>
              <a:t>ustomize</a:t>
            </a:r>
            <a:r>
              <a:rPr lang="en-US" dirty="0"/>
              <a:t> the Android Platform.</a:t>
            </a:r>
          </a:p>
          <a:p>
            <a:pPr marL="514350" indent="-514350">
              <a:buFont typeface="+mj-lt"/>
              <a:buAutoNum type="arabicPeriod"/>
            </a:pPr>
            <a:r>
              <a:rPr lang="en-US" dirty="0"/>
              <a:t>There are </a:t>
            </a:r>
            <a:r>
              <a:rPr lang="en-US" dirty="0">
                <a:solidFill>
                  <a:srgbClr val="FF0000"/>
                </a:solidFill>
              </a:rPr>
              <a:t>a lot of mobile applications </a:t>
            </a:r>
            <a:r>
              <a:rPr lang="en-US" dirty="0"/>
              <a:t>that can be chosen by the consumer.</a:t>
            </a:r>
          </a:p>
          <a:p>
            <a:pPr marL="514350" indent="-514350">
              <a:buFont typeface="+mj-lt"/>
              <a:buAutoNum type="arabicPeriod"/>
            </a:pPr>
            <a:r>
              <a:rPr lang="en-US" dirty="0"/>
              <a:t>It provides many </a:t>
            </a:r>
            <a:r>
              <a:rPr lang="en-US" dirty="0">
                <a:solidFill>
                  <a:srgbClr val="FF0000"/>
                </a:solidFill>
              </a:rPr>
              <a:t>interesting features </a:t>
            </a:r>
            <a:r>
              <a:rPr lang="en-US" dirty="0"/>
              <a:t>like weather details, opening screen, live RSS (Really Simple Syndication) feeds etc.</a:t>
            </a:r>
          </a:p>
          <a:p>
            <a:pPr marL="514350" indent="-514350">
              <a:buFont typeface="+mj-lt"/>
              <a:buAutoNum type="arabicPeriod"/>
            </a:pPr>
            <a:r>
              <a:rPr lang="en-US" dirty="0"/>
              <a:t>It provides support for messaging services(SMS and MMS), web browser, storage (SQLite), connectivity (</a:t>
            </a:r>
            <a:r>
              <a:rPr lang="en-US" dirty="0">
                <a:solidFill>
                  <a:srgbClr val="FF0000"/>
                </a:solidFill>
              </a:rPr>
              <a:t>GSM, CDMA, </a:t>
            </a:r>
            <a:r>
              <a:rPr lang="en-US" dirty="0"/>
              <a:t>Blue Tooth, </a:t>
            </a:r>
            <a:r>
              <a:rPr lang="en-US" dirty="0">
                <a:solidFill>
                  <a:srgbClr val="FF0000"/>
                </a:solidFill>
              </a:rPr>
              <a:t>Wi-Fi etc</a:t>
            </a:r>
            <a:r>
              <a:rPr lang="en-US" dirty="0"/>
              <a:t>.), media, handset layout etc.</a:t>
            </a:r>
          </a:p>
          <a:p>
            <a:endParaRPr lang="en-US" dirty="0"/>
          </a:p>
        </p:txBody>
      </p:sp>
    </p:spTree>
    <p:extLst>
      <p:ext uri="{BB962C8B-B14F-4D97-AF65-F5344CB8AC3E}">
        <p14:creationId xmlns:p14="http://schemas.microsoft.com/office/powerpoint/2010/main" val="59088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7445-4179-4F79-93A7-44C38D4B8789}"/>
              </a:ext>
            </a:extLst>
          </p:cNvPr>
          <p:cNvSpPr>
            <a:spLocks noGrp="1"/>
          </p:cNvSpPr>
          <p:nvPr>
            <p:ph type="title"/>
          </p:nvPr>
        </p:nvSpPr>
        <p:spPr/>
        <p:txBody>
          <a:bodyPr/>
          <a:lstStyle/>
          <a:p>
            <a:r>
              <a:rPr lang="en-US" dirty="0"/>
              <a:t>Categories of Android applications</a:t>
            </a:r>
          </a:p>
        </p:txBody>
      </p:sp>
      <p:sp>
        <p:nvSpPr>
          <p:cNvPr id="3" name="Content Placeholder 2">
            <a:extLst>
              <a:ext uri="{FF2B5EF4-FFF2-40B4-BE49-F238E27FC236}">
                <a16:creationId xmlns:a16="http://schemas.microsoft.com/office/drawing/2014/main" id="{715E6732-411C-4C73-B0BF-521B5572EB6A}"/>
              </a:ext>
            </a:extLst>
          </p:cNvPr>
          <p:cNvSpPr>
            <a:spLocks noGrp="1"/>
          </p:cNvSpPr>
          <p:nvPr>
            <p:ph idx="1"/>
          </p:nvPr>
        </p:nvSpPr>
        <p:spPr/>
        <p:txBody>
          <a:bodyPr>
            <a:normAutofit/>
          </a:bodyPr>
          <a:lstStyle/>
          <a:p>
            <a:r>
              <a:rPr lang="en-US" dirty="0"/>
              <a:t>Entertainment</a:t>
            </a:r>
          </a:p>
          <a:p>
            <a:r>
              <a:rPr lang="en-US" dirty="0"/>
              <a:t>Tools</a:t>
            </a:r>
          </a:p>
          <a:p>
            <a:r>
              <a:rPr lang="en-US" dirty="0"/>
              <a:t>Communication</a:t>
            </a:r>
          </a:p>
          <a:p>
            <a:r>
              <a:rPr lang="en-US" dirty="0"/>
              <a:t>Productivity</a:t>
            </a:r>
          </a:p>
          <a:p>
            <a:r>
              <a:rPr lang="en-US" dirty="0"/>
              <a:t>Personalization</a:t>
            </a:r>
          </a:p>
          <a:p>
            <a:r>
              <a:rPr lang="en-US" dirty="0"/>
              <a:t>Music and Audio</a:t>
            </a:r>
          </a:p>
          <a:p>
            <a:r>
              <a:rPr lang="en-US" dirty="0"/>
              <a:t>Social</a:t>
            </a:r>
          </a:p>
          <a:p>
            <a:r>
              <a:rPr lang="en-US" dirty="0"/>
              <a:t>Media and Video</a:t>
            </a:r>
          </a:p>
          <a:p>
            <a:r>
              <a:rPr lang="en-US" dirty="0"/>
              <a:t>Travel and Local etc.</a:t>
            </a:r>
          </a:p>
        </p:txBody>
      </p:sp>
    </p:spTree>
    <p:extLst>
      <p:ext uri="{BB962C8B-B14F-4D97-AF65-F5344CB8AC3E}">
        <p14:creationId xmlns:p14="http://schemas.microsoft.com/office/powerpoint/2010/main" val="218597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E962-9561-44CB-AF7C-C4D797048492}"/>
              </a:ext>
            </a:extLst>
          </p:cNvPr>
          <p:cNvSpPr>
            <a:spLocks noGrp="1"/>
          </p:cNvSpPr>
          <p:nvPr>
            <p:ph type="title"/>
          </p:nvPr>
        </p:nvSpPr>
        <p:spPr/>
        <p:txBody>
          <a:bodyPr/>
          <a:lstStyle/>
          <a:p>
            <a:r>
              <a:rPr lang="en-US" dirty="0"/>
              <a:t>History of Android</a:t>
            </a:r>
          </a:p>
        </p:txBody>
      </p:sp>
      <p:sp>
        <p:nvSpPr>
          <p:cNvPr id="3" name="Content Placeholder 2">
            <a:extLst>
              <a:ext uri="{FF2B5EF4-FFF2-40B4-BE49-F238E27FC236}">
                <a16:creationId xmlns:a16="http://schemas.microsoft.com/office/drawing/2014/main" id="{F94BD28C-81F1-4149-AD62-FD881741F748}"/>
              </a:ext>
            </a:extLst>
          </p:cNvPr>
          <p:cNvSpPr>
            <a:spLocks noGrp="1"/>
          </p:cNvSpPr>
          <p:nvPr>
            <p:ph idx="1"/>
          </p:nvPr>
        </p:nvSpPr>
        <p:spPr/>
        <p:txBody>
          <a:bodyPr>
            <a:noAutofit/>
          </a:bodyPr>
          <a:lstStyle/>
          <a:p>
            <a:r>
              <a:rPr lang="en-US" sz="1800" dirty="0"/>
              <a:t>The history and versions of android are interesting to know. The code names of android ranges from A to J currently, such as </a:t>
            </a:r>
            <a:r>
              <a:rPr lang="en-US" sz="1800" b="1" dirty="0" err="1"/>
              <a:t>Aestro</a:t>
            </a:r>
            <a:r>
              <a:rPr lang="en-US" sz="1800" dirty="0"/>
              <a:t>, </a:t>
            </a:r>
            <a:r>
              <a:rPr lang="en-US" sz="1800" b="1" dirty="0"/>
              <a:t>Blender</a:t>
            </a:r>
            <a:r>
              <a:rPr lang="en-US" sz="1800" dirty="0"/>
              <a:t>, </a:t>
            </a:r>
            <a:r>
              <a:rPr lang="en-US" sz="1800" b="1" dirty="0"/>
              <a:t>Cupcake</a:t>
            </a:r>
            <a:r>
              <a:rPr lang="en-US" sz="1800" dirty="0"/>
              <a:t>, </a:t>
            </a:r>
            <a:r>
              <a:rPr lang="en-US" sz="1800" b="1" dirty="0"/>
              <a:t>Donut</a:t>
            </a:r>
            <a:r>
              <a:rPr lang="en-US" sz="1800" dirty="0"/>
              <a:t>, </a:t>
            </a:r>
            <a:r>
              <a:rPr lang="en-US" sz="1800" b="1" dirty="0"/>
              <a:t>Eclair</a:t>
            </a:r>
            <a:r>
              <a:rPr lang="en-US" sz="1800" dirty="0"/>
              <a:t>, </a:t>
            </a:r>
            <a:r>
              <a:rPr lang="en-US" sz="1800" b="1" dirty="0"/>
              <a:t>Froyo</a:t>
            </a:r>
            <a:r>
              <a:rPr lang="en-US" sz="1800" dirty="0"/>
              <a:t>, </a:t>
            </a:r>
            <a:r>
              <a:rPr lang="en-US" sz="1800" b="1" dirty="0"/>
              <a:t>Gingerbread</a:t>
            </a:r>
            <a:r>
              <a:rPr lang="en-US" sz="1800" dirty="0"/>
              <a:t>, </a:t>
            </a:r>
            <a:r>
              <a:rPr lang="en-US" sz="1800" b="1" dirty="0"/>
              <a:t>Honeycomb</a:t>
            </a:r>
            <a:r>
              <a:rPr lang="en-US" sz="1800" dirty="0"/>
              <a:t>, </a:t>
            </a:r>
            <a:r>
              <a:rPr lang="en-US" sz="1800" b="1" dirty="0"/>
              <a:t>Ice Cream </a:t>
            </a:r>
            <a:r>
              <a:rPr lang="en-US" sz="1800" b="1" dirty="0" err="1"/>
              <a:t>Sandwitch</a:t>
            </a:r>
            <a:r>
              <a:rPr lang="en-US" sz="1800" dirty="0"/>
              <a:t>, </a:t>
            </a:r>
            <a:r>
              <a:rPr lang="en-US" sz="1800" b="1" dirty="0"/>
              <a:t>Jelly Bean</a:t>
            </a:r>
            <a:r>
              <a:rPr lang="en-US" sz="1800" dirty="0"/>
              <a:t>, </a:t>
            </a:r>
            <a:r>
              <a:rPr lang="en-US" sz="1800" b="1" dirty="0"/>
              <a:t>KitKat</a:t>
            </a:r>
            <a:r>
              <a:rPr lang="en-US" sz="1800" dirty="0"/>
              <a:t> and </a:t>
            </a:r>
            <a:r>
              <a:rPr lang="en-US" sz="1800" b="1" dirty="0"/>
              <a:t>Lollipop, Marshmallow</a:t>
            </a:r>
            <a:r>
              <a:rPr lang="en-US" sz="1800" dirty="0"/>
              <a:t>, Nougat, Oreo. Let's understand the android history in a sequence.</a:t>
            </a:r>
          </a:p>
          <a:p>
            <a:r>
              <a:rPr lang="en-US" sz="1800" dirty="0"/>
              <a:t>Initially, </a:t>
            </a:r>
            <a:r>
              <a:rPr lang="en-US" sz="1800" b="1" dirty="0"/>
              <a:t>Andy Rubin</a:t>
            </a:r>
            <a:r>
              <a:rPr lang="en-US" sz="1800" dirty="0"/>
              <a:t> founded Android Incorporation in Palo Alto, California, United States in October, 2003.</a:t>
            </a:r>
          </a:p>
          <a:p>
            <a:r>
              <a:rPr lang="en-US" sz="1800" dirty="0"/>
              <a:t>In 17th August 2005, Google acquired android Incorporation. Since then, it is in the subsidiary of Google Incorporation.</a:t>
            </a:r>
          </a:p>
          <a:p>
            <a:r>
              <a:rPr lang="en-US" sz="1800" dirty="0"/>
              <a:t>The key employees of Android Incorporation are </a:t>
            </a:r>
            <a:r>
              <a:rPr lang="en-US" sz="1800" b="1" dirty="0"/>
              <a:t>Andy Rubin</a:t>
            </a:r>
            <a:r>
              <a:rPr lang="en-US" sz="1800" dirty="0"/>
              <a:t>, </a:t>
            </a:r>
            <a:r>
              <a:rPr lang="en-US" sz="1800" b="1" dirty="0"/>
              <a:t>Rich Miner</a:t>
            </a:r>
            <a:r>
              <a:rPr lang="en-US" sz="1800" dirty="0"/>
              <a:t>, </a:t>
            </a:r>
            <a:r>
              <a:rPr lang="en-US" sz="1800" b="1" dirty="0"/>
              <a:t>Chris White</a:t>
            </a:r>
            <a:r>
              <a:rPr lang="en-US" sz="1800" dirty="0"/>
              <a:t> and </a:t>
            </a:r>
            <a:r>
              <a:rPr lang="en-US" sz="1800" b="1" dirty="0"/>
              <a:t>Nick Sears</a:t>
            </a:r>
            <a:r>
              <a:rPr lang="en-US" sz="1800" dirty="0"/>
              <a:t>.</a:t>
            </a:r>
          </a:p>
          <a:p>
            <a:r>
              <a:rPr lang="en-US" sz="1800" dirty="0"/>
              <a:t>Originally intended for camera but shifted to smart phones later because of low market for camera only.</a:t>
            </a:r>
          </a:p>
          <a:p>
            <a:r>
              <a:rPr lang="en-US" sz="1800" dirty="0"/>
              <a:t>Android is the nick name of Andy Rubin given by coworkers because of his love to robots.</a:t>
            </a:r>
          </a:p>
          <a:p>
            <a:r>
              <a:rPr lang="en-US" sz="1800" dirty="0"/>
              <a:t>In 2007, Google announces the development of android OS.</a:t>
            </a:r>
          </a:p>
          <a:p>
            <a:r>
              <a:rPr lang="en-US" sz="1800" dirty="0"/>
              <a:t>In 2008, HTC launched the first android mobile.</a:t>
            </a:r>
          </a:p>
          <a:p>
            <a:endParaRPr lang="en-US" sz="1800" dirty="0"/>
          </a:p>
        </p:txBody>
      </p:sp>
    </p:spTree>
    <p:extLst>
      <p:ext uri="{BB962C8B-B14F-4D97-AF65-F5344CB8AC3E}">
        <p14:creationId xmlns:p14="http://schemas.microsoft.com/office/powerpoint/2010/main" val="123743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5FD1-9E85-406D-BEB4-5827490E023B}"/>
              </a:ext>
            </a:extLst>
          </p:cNvPr>
          <p:cNvSpPr>
            <a:spLocks noGrp="1"/>
          </p:cNvSpPr>
          <p:nvPr>
            <p:ph type="title"/>
          </p:nvPr>
        </p:nvSpPr>
        <p:spPr/>
        <p:txBody>
          <a:bodyPr>
            <a:normAutofit/>
          </a:bodyPr>
          <a:lstStyle/>
          <a:p>
            <a:r>
              <a:rPr lang="en-US" dirty="0"/>
              <a:t>Android Versions, Codename and API</a:t>
            </a:r>
          </a:p>
        </p:txBody>
      </p:sp>
      <p:graphicFrame>
        <p:nvGraphicFramePr>
          <p:cNvPr id="13" name="Content Placeholder 12">
            <a:extLst>
              <a:ext uri="{FF2B5EF4-FFF2-40B4-BE49-F238E27FC236}">
                <a16:creationId xmlns:a16="http://schemas.microsoft.com/office/drawing/2014/main" id="{2A599B43-7DA3-4A88-BDAE-EA4F40EB3B01}"/>
              </a:ext>
            </a:extLst>
          </p:cNvPr>
          <p:cNvGraphicFramePr>
            <a:graphicFrameLocks noGrp="1"/>
          </p:cNvGraphicFramePr>
          <p:nvPr>
            <p:ph idx="1"/>
            <p:extLst>
              <p:ext uri="{D42A27DB-BD31-4B8C-83A1-F6EECF244321}">
                <p14:modId xmlns:p14="http://schemas.microsoft.com/office/powerpoint/2010/main" val="2784245007"/>
              </p:ext>
            </p:extLst>
          </p:nvPr>
        </p:nvGraphicFramePr>
        <p:xfrm>
          <a:off x="1460500" y="1417791"/>
          <a:ext cx="9169400" cy="5270196"/>
        </p:xfrm>
        <a:graphic>
          <a:graphicData uri="http://schemas.openxmlformats.org/drawingml/2006/table">
            <a:tbl>
              <a:tblPr>
                <a:tableStyleId>{D113A9D2-9D6B-4929-AA2D-F23B5EE8CBE7}</a:tableStyleId>
              </a:tblPr>
              <a:tblGrid>
                <a:gridCol w="1891857">
                  <a:extLst>
                    <a:ext uri="{9D8B030D-6E8A-4147-A177-3AD203B41FA5}">
                      <a16:colId xmlns:a16="http://schemas.microsoft.com/office/drawing/2014/main" val="2449177392"/>
                    </a:ext>
                  </a:extLst>
                </a:gridCol>
                <a:gridCol w="813243">
                  <a:extLst>
                    <a:ext uri="{9D8B030D-6E8A-4147-A177-3AD203B41FA5}">
                      <a16:colId xmlns:a16="http://schemas.microsoft.com/office/drawing/2014/main" val="3365289932"/>
                    </a:ext>
                  </a:extLst>
                </a:gridCol>
                <a:gridCol w="1625569">
                  <a:extLst>
                    <a:ext uri="{9D8B030D-6E8A-4147-A177-3AD203B41FA5}">
                      <a16:colId xmlns:a16="http://schemas.microsoft.com/office/drawing/2014/main" val="4080067442"/>
                    </a:ext>
                  </a:extLst>
                </a:gridCol>
                <a:gridCol w="2390589">
                  <a:extLst>
                    <a:ext uri="{9D8B030D-6E8A-4147-A177-3AD203B41FA5}">
                      <a16:colId xmlns:a16="http://schemas.microsoft.com/office/drawing/2014/main" val="1963616619"/>
                    </a:ext>
                  </a:extLst>
                </a:gridCol>
                <a:gridCol w="2448142">
                  <a:extLst>
                    <a:ext uri="{9D8B030D-6E8A-4147-A177-3AD203B41FA5}">
                      <a16:colId xmlns:a16="http://schemas.microsoft.com/office/drawing/2014/main" val="2758042413"/>
                    </a:ext>
                  </a:extLst>
                </a:gridCol>
              </a:tblGrid>
              <a:tr h="489797">
                <a:tc>
                  <a:txBody>
                    <a:bodyPr/>
                    <a:lstStyle/>
                    <a:p>
                      <a:pPr algn="ctr" fontAlgn="ctr"/>
                      <a:r>
                        <a:rPr lang="en-US" sz="1200" u="none" strike="noStrike">
                          <a:effectLst/>
                        </a:rPr>
                        <a:t>Code name</a:t>
                      </a:r>
                      <a:endParaRPr lang="en-US" sz="1200" b="1" i="0" u="none" strike="noStrike">
                        <a:solidFill>
                          <a:srgbClr val="000000"/>
                        </a:solidFill>
                        <a:effectLst/>
                        <a:latin typeface="Arial" panose="020B0604020202020204" pitchFamily="34" charset="0"/>
                      </a:endParaRPr>
                    </a:p>
                  </a:txBody>
                  <a:tcPr marL="8381" marR="8381" marT="8381" marB="0" anchor="ctr"/>
                </a:tc>
                <a:tc>
                  <a:txBody>
                    <a:bodyPr/>
                    <a:lstStyle/>
                    <a:p>
                      <a:pPr algn="ctr" fontAlgn="ctr"/>
                      <a:r>
                        <a:rPr lang="en-US" sz="1200" u="none" strike="noStrike">
                          <a:effectLst/>
                        </a:rPr>
                        <a:t>Version number</a:t>
                      </a:r>
                      <a:endParaRPr lang="en-US" sz="1200" b="1" i="0" u="none" strike="noStrike">
                        <a:solidFill>
                          <a:srgbClr val="000000"/>
                        </a:solidFill>
                        <a:effectLst/>
                        <a:latin typeface="Arial" panose="020B0604020202020204" pitchFamily="34" charset="0"/>
                      </a:endParaRPr>
                    </a:p>
                  </a:txBody>
                  <a:tcPr marL="8381" marR="8381" marT="8381" marB="0" anchor="ctr"/>
                </a:tc>
                <a:tc>
                  <a:txBody>
                    <a:bodyPr/>
                    <a:lstStyle/>
                    <a:p>
                      <a:pPr algn="ctr" fontAlgn="ctr"/>
                      <a:r>
                        <a:rPr lang="en-US" sz="1200" u="none" strike="noStrike">
                          <a:effectLst/>
                        </a:rPr>
                        <a:t>Initial release date</a:t>
                      </a:r>
                      <a:endParaRPr lang="en-US" sz="1200" b="1" i="0" u="none" strike="noStrike">
                        <a:solidFill>
                          <a:srgbClr val="000000"/>
                        </a:solidFill>
                        <a:effectLst/>
                        <a:latin typeface="Arial" panose="020B0604020202020204" pitchFamily="34" charset="0"/>
                      </a:endParaRPr>
                    </a:p>
                  </a:txBody>
                  <a:tcPr marL="8381" marR="8381" marT="8381" marB="0" anchor="ctr"/>
                </a:tc>
                <a:tc>
                  <a:txBody>
                    <a:bodyPr/>
                    <a:lstStyle/>
                    <a:p>
                      <a:pPr algn="ctr" fontAlgn="ctr"/>
                      <a:r>
                        <a:rPr lang="en-US" sz="1200" u="none" strike="noStrike">
                          <a:effectLst/>
                        </a:rPr>
                        <a:t>API level</a:t>
                      </a:r>
                      <a:endParaRPr lang="en-US" sz="1200" b="1" i="0" u="none" strike="noStrike">
                        <a:solidFill>
                          <a:srgbClr val="000000"/>
                        </a:solidFill>
                        <a:effectLst/>
                        <a:latin typeface="Arial" panose="020B0604020202020204" pitchFamily="34" charset="0"/>
                      </a:endParaRPr>
                    </a:p>
                  </a:txBody>
                  <a:tcPr marL="8381" marR="8381" marT="8381" marB="0" anchor="ctr"/>
                </a:tc>
                <a:tc>
                  <a:txBody>
                    <a:bodyPr/>
                    <a:lstStyle/>
                    <a:p>
                      <a:pPr algn="ctr" fontAlgn="ctr"/>
                      <a:r>
                        <a:rPr lang="en-US" sz="1200" u="none" strike="noStrike">
                          <a:effectLst/>
                        </a:rPr>
                        <a:t>Support status</a:t>
                      </a:r>
                      <a:endParaRPr lang="en-US" sz="1200" b="1" i="0" u="none" strike="noStrike">
                        <a:solidFill>
                          <a:srgbClr val="000000"/>
                        </a:solidFill>
                        <a:effectLst/>
                        <a:latin typeface="Arial" panose="020B0604020202020204" pitchFamily="34" charset="0"/>
                      </a:endParaRPr>
                    </a:p>
                  </a:txBody>
                  <a:tcPr marL="8381" marR="8381" marT="8381" marB="0" anchor="ctr"/>
                </a:tc>
                <a:extLst>
                  <a:ext uri="{0D108BD9-81ED-4DB2-BD59-A6C34878D82A}">
                    <a16:rowId xmlns:a16="http://schemas.microsoft.com/office/drawing/2014/main" val="563155098"/>
                  </a:ext>
                </a:extLst>
              </a:tr>
              <a:tr h="439185">
                <a:tc>
                  <a:txBody>
                    <a:bodyPr/>
                    <a:lstStyle/>
                    <a:p>
                      <a:pPr algn="ctr" fontAlgn="b"/>
                      <a:r>
                        <a:rPr lang="en-US" sz="1200" u="none" strike="noStrike">
                          <a:effectLst/>
                        </a:rPr>
                        <a:t>(No codename)[4]</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23-Sep-08</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960074619"/>
                  </a:ext>
                </a:extLst>
              </a:tr>
              <a:tr h="582859">
                <a:tc>
                  <a:txBody>
                    <a:bodyPr/>
                    <a:lstStyle/>
                    <a:p>
                      <a:pPr algn="ctr" fontAlgn="b"/>
                      <a:r>
                        <a:rPr lang="en-US" sz="1200" u="none" strike="noStrike" dirty="0">
                          <a:effectLst/>
                        </a:rPr>
                        <a:t>(Internally known as "Petit Four")[4]</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9-Feb-09</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515511582"/>
                  </a:ext>
                </a:extLst>
              </a:tr>
              <a:tr h="163265">
                <a:tc>
                  <a:txBody>
                    <a:bodyPr/>
                    <a:lstStyle/>
                    <a:p>
                      <a:pPr algn="ctr" fontAlgn="b"/>
                      <a:r>
                        <a:rPr lang="en-US" sz="1200" u="none" strike="noStrike">
                          <a:effectLst/>
                        </a:rPr>
                        <a:t>Cupcake</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27-Apr-09</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053892365"/>
                  </a:ext>
                </a:extLst>
              </a:tr>
              <a:tr h="163265">
                <a:tc>
                  <a:txBody>
                    <a:bodyPr/>
                    <a:lstStyle/>
                    <a:p>
                      <a:pPr algn="ctr" fontAlgn="b"/>
                      <a:r>
                        <a:rPr lang="en-US" sz="1200" u="none" strike="noStrike">
                          <a:effectLst/>
                        </a:rPr>
                        <a:t>Donut[5]</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1.6</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15-Sep-09</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Unsupported</a:t>
                      </a:r>
                      <a:endParaRPr lang="en-US" sz="1200" b="0" i="0" u="none" strike="noStrike">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192569954"/>
                  </a:ext>
                </a:extLst>
              </a:tr>
              <a:tr h="305043">
                <a:tc>
                  <a:txBody>
                    <a:bodyPr/>
                    <a:lstStyle/>
                    <a:p>
                      <a:pPr algn="ctr" fontAlgn="b"/>
                      <a:r>
                        <a:rPr lang="en-US" sz="1200" u="none" strike="noStrike">
                          <a:effectLst/>
                        </a:rPr>
                        <a:t>Eclair[6]</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2.0–2.1</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26-Oct-09</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1879965644"/>
                  </a:ext>
                </a:extLst>
              </a:tr>
              <a:tr h="305043">
                <a:tc>
                  <a:txBody>
                    <a:bodyPr/>
                    <a:lstStyle/>
                    <a:p>
                      <a:pPr algn="ctr" fontAlgn="b"/>
                      <a:r>
                        <a:rPr lang="en-US" sz="1200" u="none" strike="noStrike">
                          <a:effectLst/>
                        </a:rPr>
                        <a:t>Froyo[7]</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2.2–2.2.3</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20-May-10</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365679227"/>
                  </a:ext>
                </a:extLst>
              </a:tr>
              <a:tr h="305043">
                <a:tc>
                  <a:txBody>
                    <a:bodyPr/>
                    <a:lstStyle/>
                    <a:p>
                      <a:pPr algn="ctr" fontAlgn="b"/>
                      <a:r>
                        <a:rPr lang="en-US" sz="1200" u="none" strike="noStrike">
                          <a:effectLst/>
                        </a:rPr>
                        <a:t>Gingerbread[8]</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2.3–2.3.7</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6-Dec-10</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9–10</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041311090"/>
                  </a:ext>
                </a:extLst>
              </a:tr>
              <a:tr h="305043">
                <a:tc>
                  <a:txBody>
                    <a:bodyPr/>
                    <a:lstStyle/>
                    <a:p>
                      <a:pPr algn="ctr" fontAlgn="b"/>
                      <a:r>
                        <a:rPr lang="en-US" sz="1200" u="none" strike="noStrike">
                          <a:effectLst/>
                        </a:rPr>
                        <a:t>Honeycomb[9]</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3.0–3.2.6</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22-Feb-11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11–13</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2107181471"/>
                  </a:ext>
                </a:extLst>
              </a:tr>
              <a:tr h="439185">
                <a:tc>
                  <a:txBody>
                    <a:bodyPr/>
                    <a:lstStyle/>
                    <a:p>
                      <a:pPr algn="ctr" fontAlgn="b"/>
                      <a:r>
                        <a:rPr lang="en-US" sz="1200" u="none" strike="noStrike">
                          <a:effectLst/>
                        </a:rPr>
                        <a:t>Ice Cream Sandwich[10]</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4.0–4.0.4</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18-Oct-11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14–15</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Unsupported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2903456520"/>
                  </a:ext>
                </a:extLst>
              </a:tr>
              <a:tr h="305043">
                <a:tc>
                  <a:txBody>
                    <a:bodyPr/>
                    <a:lstStyle/>
                    <a:p>
                      <a:pPr algn="ctr" fontAlgn="b"/>
                      <a:r>
                        <a:rPr lang="en-US" sz="1200" u="none" strike="noStrike">
                          <a:effectLst/>
                        </a:rPr>
                        <a:t>Jelly Bean[11]</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4.1–4.3.1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9-Jul-12</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16–18</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a:effectLst/>
                        </a:rPr>
                        <a:t>Unsupported</a:t>
                      </a:r>
                      <a:endParaRPr lang="en-US" sz="1200" b="0" i="0" u="none" strike="noStrike">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285235059"/>
                  </a:ext>
                </a:extLst>
              </a:tr>
              <a:tr h="305043">
                <a:tc>
                  <a:txBody>
                    <a:bodyPr/>
                    <a:lstStyle/>
                    <a:p>
                      <a:pPr algn="ctr" fontAlgn="b"/>
                      <a:r>
                        <a:rPr lang="en-US" sz="1200" u="none" strike="noStrike">
                          <a:effectLst/>
                        </a:rPr>
                        <a:t>KitKat[12]</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4.4–4.4.4</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31-Oct-13</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19–20</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Supported;[13] See clarification</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985524273"/>
                  </a:ext>
                </a:extLst>
              </a:tr>
              <a:tr h="305043">
                <a:tc>
                  <a:txBody>
                    <a:bodyPr/>
                    <a:lstStyle/>
                    <a:p>
                      <a:pPr algn="ctr" fontAlgn="b"/>
                      <a:r>
                        <a:rPr lang="en-US" sz="1200" u="none" strike="noStrike">
                          <a:effectLst/>
                        </a:rPr>
                        <a:t>Lollipop[14]</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5.0–5.1.1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12-Nov-14</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21–22</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4076819099"/>
                  </a:ext>
                </a:extLst>
              </a:tr>
              <a:tr h="305043">
                <a:tc>
                  <a:txBody>
                    <a:bodyPr/>
                    <a:lstStyle/>
                    <a:p>
                      <a:pPr algn="ctr" fontAlgn="b"/>
                      <a:r>
                        <a:rPr lang="en-US" sz="1200" u="none" strike="noStrike">
                          <a:effectLst/>
                        </a:rPr>
                        <a:t>Marshmallow[15]</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6.0–6.0.1</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5-Oct-15</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23</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1432283466"/>
                  </a:ext>
                </a:extLst>
              </a:tr>
              <a:tr h="305043">
                <a:tc>
                  <a:txBody>
                    <a:bodyPr/>
                    <a:lstStyle/>
                    <a:p>
                      <a:pPr algn="ctr" fontAlgn="b"/>
                      <a:r>
                        <a:rPr lang="en-US" sz="1200" u="none" strike="noStrike" dirty="0">
                          <a:effectLst/>
                        </a:rPr>
                        <a:t>Nougat[16]</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7.0–7.1.2</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22-Aug-16</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24–25</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Supported</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801854605"/>
                  </a:ext>
                </a:extLst>
              </a:tr>
              <a:tr h="163265">
                <a:tc>
                  <a:txBody>
                    <a:bodyPr/>
                    <a:lstStyle/>
                    <a:p>
                      <a:pPr algn="l" fontAlgn="b"/>
                      <a:r>
                        <a:rPr lang="en-US" sz="1200" u="none" strike="noStrike">
                          <a:effectLst/>
                        </a:rPr>
                        <a:t>O</a:t>
                      </a:r>
                      <a:endParaRPr lang="en-US" sz="1200" b="0" i="0" u="none" strike="noStrike">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TBA</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26</a:t>
                      </a:r>
                      <a:endParaRPr lang="en-US" sz="1200" b="0" i="0" u="none" strike="noStrike" dirty="0">
                        <a:solidFill>
                          <a:srgbClr val="000000"/>
                        </a:solidFill>
                        <a:effectLst/>
                        <a:latin typeface="Calibri" panose="020F0502020204030204" pitchFamily="34" charset="0"/>
                      </a:endParaRPr>
                    </a:p>
                  </a:txBody>
                  <a:tcPr marL="8381" marR="8381" marT="8381" marB="0" anchor="b"/>
                </a:tc>
                <a:tc>
                  <a:txBody>
                    <a:bodyPr/>
                    <a:lstStyle/>
                    <a:p>
                      <a:pPr algn="ctr" fontAlgn="b"/>
                      <a:r>
                        <a:rPr lang="en-US" sz="1200" u="none" strike="noStrike" dirty="0">
                          <a:effectLst/>
                        </a:rPr>
                        <a:t>Beta</a:t>
                      </a:r>
                      <a:endParaRPr lang="en-US" sz="1200" b="0" i="0" u="none" strike="noStrike" dirty="0">
                        <a:solidFill>
                          <a:srgbClr val="000000"/>
                        </a:solidFill>
                        <a:effectLst/>
                        <a:latin typeface="Calibri" panose="020F0502020204030204" pitchFamily="34" charset="0"/>
                      </a:endParaRPr>
                    </a:p>
                  </a:txBody>
                  <a:tcPr marL="8381" marR="8381" marT="8381" marB="0" anchor="b"/>
                </a:tc>
                <a:extLst>
                  <a:ext uri="{0D108BD9-81ED-4DB2-BD59-A6C34878D82A}">
                    <a16:rowId xmlns:a16="http://schemas.microsoft.com/office/drawing/2014/main" val="3055295314"/>
                  </a:ext>
                </a:extLst>
              </a:tr>
            </a:tbl>
          </a:graphicData>
        </a:graphic>
      </p:graphicFrame>
    </p:spTree>
    <p:extLst>
      <p:ext uri="{BB962C8B-B14F-4D97-AF65-F5344CB8AC3E}">
        <p14:creationId xmlns:p14="http://schemas.microsoft.com/office/powerpoint/2010/main" val="337869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D81-E07B-4040-854A-7B3BD4E78045}"/>
              </a:ext>
            </a:extLst>
          </p:cNvPr>
          <p:cNvSpPr>
            <a:spLocks noGrp="1"/>
          </p:cNvSpPr>
          <p:nvPr>
            <p:ph type="title"/>
          </p:nvPr>
        </p:nvSpPr>
        <p:spPr/>
        <p:txBody>
          <a:bodyPr>
            <a:normAutofit/>
          </a:bodyPr>
          <a:lstStyle/>
          <a:p>
            <a:r>
              <a:rPr lang="en-US" dirty="0"/>
              <a:t>Android Architecture</a:t>
            </a:r>
          </a:p>
        </p:txBody>
      </p:sp>
      <p:sp>
        <p:nvSpPr>
          <p:cNvPr id="3" name="Content Placeholder 2">
            <a:extLst>
              <a:ext uri="{FF2B5EF4-FFF2-40B4-BE49-F238E27FC236}">
                <a16:creationId xmlns:a16="http://schemas.microsoft.com/office/drawing/2014/main" id="{72F205FC-F609-4435-BEB9-7AD73B0DBCFD}"/>
              </a:ext>
            </a:extLst>
          </p:cNvPr>
          <p:cNvSpPr>
            <a:spLocks noGrp="1"/>
          </p:cNvSpPr>
          <p:nvPr>
            <p:ph idx="1"/>
          </p:nvPr>
        </p:nvSpPr>
        <p:spPr>
          <a:xfrm>
            <a:off x="1371601" y="1624084"/>
            <a:ext cx="5715000" cy="4829302"/>
          </a:xfrm>
        </p:spPr>
        <p:txBody>
          <a:bodyPr>
            <a:normAutofit fontScale="62500" lnSpcReduction="20000"/>
          </a:bodyPr>
          <a:lstStyle/>
          <a:p>
            <a:pPr marL="0" indent="0">
              <a:spcBef>
                <a:spcPts val="600"/>
              </a:spcBef>
              <a:buNone/>
            </a:pPr>
            <a:r>
              <a:rPr lang="en-US" b="1" dirty="0"/>
              <a:t>1. Linux kernel</a:t>
            </a:r>
          </a:p>
          <a:p>
            <a:pPr marL="0" indent="0">
              <a:spcBef>
                <a:spcPts val="600"/>
              </a:spcBef>
              <a:buNone/>
            </a:pPr>
            <a:r>
              <a:rPr lang="en-US" dirty="0"/>
              <a:t>It is the heart of android architecture that exists at the root of android architecture. </a:t>
            </a:r>
            <a:r>
              <a:rPr lang="en-US" b="1" dirty="0"/>
              <a:t>It</a:t>
            </a:r>
            <a:r>
              <a:rPr lang="en-US" dirty="0"/>
              <a:t> is responsible for device drivers, power management, memory management, device management and resource access.</a:t>
            </a:r>
          </a:p>
          <a:p>
            <a:pPr marL="0" indent="0">
              <a:spcBef>
                <a:spcPts val="600"/>
              </a:spcBef>
              <a:buNone/>
            </a:pPr>
            <a:r>
              <a:rPr lang="en-US" b="1" dirty="0"/>
              <a:t>2. native libraries (middleware),</a:t>
            </a:r>
          </a:p>
          <a:p>
            <a:pPr marL="0" indent="0">
              <a:spcBef>
                <a:spcPts val="600"/>
              </a:spcBef>
              <a:buNone/>
            </a:pPr>
            <a:r>
              <a:rPr lang="en-US" dirty="0" err="1"/>
              <a:t>WebKit</a:t>
            </a:r>
            <a:r>
              <a:rPr lang="en-US" dirty="0"/>
              <a:t>, OpenGL, </a:t>
            </a:r>
            <a:r>
              <a:rPr lang="en-US" dirty="0" err="1"/>
              <a:t>FreeType</a:t>
            </a:r>
            <a:r>
              <a:rPr lang="en-US" dirty="0"/>
              <a:t>, SQLite, Media, C runtime library (</a:t>
            </a:r>
            <a:r>
              <a:rPr lang="en-US" dirty="0" err="1"/>
              <a:t>libc</a:t>
            </a:r>
            <a:r>
              <a:rPr lang="en-US" dirty="0"/>
              <a:t>) etc.</a:t>
            </a:r>
          </a:p>
          <a:p>
            <a:pPr marL="0" indent="0">
              <a:spcBef>
                <a:spcPts val="600"/>
              </a:spcBef>
              <a:buNone/>
            </a:pPr>
            <a:r>
              <a:rPr lang="en-US" b="1" dirty="0"/>
              <a:t>3. Android Runtime</a:t>
            </a:r>
          </a:p>
          <a:p>
            <a:pPr marL="0" indent="0">
              <a:spcBef>
                <a:spcPts val="600"/>
              </a:spcBef>
              <a:buNone/>
            </a:pPr>
            <a:r>
              <a:rPr lang="en-US" dirty="0"/>
              <a:t>It has core libraries and DVM (</a:t>
            </a:r>
            <a:r>
              <a:rPr lang="en-US" dirty="0" err="1"/>
              <a:t>Dalvik</a:t>
            </a:r>
            <a:r>
              <a:rPr lang="en-US" dirty="0"/>
              <a:t> Virtual Machine) which is responsible to run android application. DVM is like JVM but it is optimized for mobile devices. It consumes less memory and provides fast performance.</a:t>
            </a:r>
          </a:p>
          <a:p>
            <a:pPr marL="0" indent="0">
              <a:spcBef>
                <a:spcPts val="600"/>
              </a:spcBef>
              <a:buNone/>
            </a:pPr>
            <a:r>
              <a:rPr lang="en-US" b="1" dirty="0"/>
              <a:t>4. Application Framework</a:t>
            </a:r>
          </a:p>
          <a:p>
            <a:pPr marL="0" indent="0">
              <a:spcBef>
                <a:spcPts val="600"/>
              </a:spcBef>
              <a:buNone/>
            </a:pPr>
            <a:r>
              <a:rPr lang="en-US" b="1" dirty="0"/>
              <a:t>Android API's</a:t>
            </a:r>
            <a:r>
              <a:rPr lang="en-US" dirty="0"/>
              <a:t> such as UI (User Interface), telephony, resources, locations, Content Providers (data) and package managers. It provides a lot of classes and interfaces for android application development.</a:t>
            </a:r>
          </a:p>
          <a:p>
            <a:pPr marL="0" indent="0">
              <a:spcBef>
                <a:spcPts val="600"/>
              </a:spcBef>
              <a:buNone/>
            </a:pPr>
            <a:r>
              <a:rPr lang="en-US" b="1" dirty="0"/>
              <a:t>5. Applications</a:t>
            </a:r>
          </a:p>
          <a:p>
            <a:pPr marL="0" indent="0">
              <a:spcBef>
                <a:spcPts val="600"/>
              </a:spcBef>
              <a:buNone/>
            </a:pPr>
            <a:r>
              <a:rPr lang="en-US" dirty="0"/>
              <a:t>home, contact, settings, games, browsers are using android framework that uses android runtime and libraries.</a:t>
            </a:r>
          </a:p>
        </p:txBody>
      </p:sp>
      <p:pic>
        <p:nvPicPr>
          <p:cNvPr id="4" name="Picture 3">
            <a:extLst>
              <a:ext uri="{FF2B5EF4-FFF2-40B4-BE49-F238E27FC236}">
                <a16:creationId xmlns:a16="http://schemas.microsoft.com/office/drawing/2014/main" id="{C556ABC8-7B95-491A-99CF-2CF458342C9D}"/>
              </a:ext>
            </a:extLst>
          </p:cNvPr>
          <p:cNvPicPr>
            <a:picLocks noChangeAspect="1"/>
          </p:cNvPicPr>
          <p:nvPr/>
        </p:nvPicPr>
        <p:blipFill rotWithShape="1">
          <a:blip r:embed="rId2"/>
          <a:srcRect r="6748"/>
          <a:stretch/>
        </p:blipFill>
        <p:spPr>
          <a:xfrm>
            <a:off x="7391401" y="1994035"/>
            <a:ext cx="4564276" cy="4089400"/>
          </a:xfrm>
          <a:prstGeom prst="rect">
            <a:avLst/>
          </a:prstGeom>
        </p:spPr>
      </p:pic>
    </p:spTree>
    <p:extLst>
      <p:ext uri="{BB962C8B-B14F-4D97-AF65-F5344CB8AC3E}">
        <p14:creationId xmlns:p14="http://schemas.microsoft.com/office/powerpoint/2010/main" val="152113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DBD6-5797-4FEF-BA6D-43BAE29C55BB}"/>
              </a:ext>
            </a:extLst>
          </p:cNvPr>
          <p:cNvSpPr>
            <a:spLocks noGrp="1"/>
          </p:cNvSpPr>
          <p:nvPr>
            <p:ph type="title"/>
          </p:nvPr>
        </p:nvSpPr>
        <p:spPr/>
        <p:txBody>
          <a:bodyPr>
            <a:normAutofit/>
          </a:bodyPr>
          <a:lstStyle/>
          <a:p>
            <a:r>
              <a:rPr lang="en-US" dirty="0"/>
              <a:t>Android Core Building Blocks</a:t>
            </a:r>
          </a:p>
        </p:txBody>
      </p:sp>
      <p:sp>
        <p:nvSpPr>
          <p:cNvPr id="3" name="Content Placeholder 2">
            <a:extLst>
              <a:ext uri="{FF2B5EF4-FFF2-40B4-BE49-F238E27FC236}">
                <a16:creationId xmlns:a16="http://schemas.microsoft.com/office/drawing/2014/main" id="{0353E28A-FD6B-48CC-88F0-3F399D638F56}"/>
              </a:ext>
            </a:extLst>
          </p:cNvPr>
          <p:cNvSpPr>
            <a:spLocks noGrp="1"/>
          </p:cNvSpPr>
          <p:nvPr>
            <p:ph idx="1"/>
          </p:nvPr>
        </p:nvSpPr>
        <p:spPr/>
        <p:txBody>
          <a:bodyPr>
            <a:normAutofit fontScale="92500" lnSpcReduction="20000"/>
          </a:bodyPr>
          <a:lstStyle/>
          <a:p>
            <a:pPr marL="0" indent="0">
              <a:buNone/>
            </a:pPr>
            <a:r>
              <a:rPr lang="en-US" dirty="0"/>
              <a:t>1. Activity</a:t>
            </a:r>
          </a:p>
          <a:p>
            <a:pPr marL="0" indent="0">
              <a:buNone/>
            </a:pPr>
            <a:r>
              <a:rPr lang="en-US" dirty="0"/>
              <a:t>An activity is a class that represents a single screen. It is like a Frame in AWT (</a:t>
            </a:r>
            <a:r>
              <a:rPr lang="en-US" b="1" dirty="0"/>
              <a:t>Abstract Windowing Toolkit</a:t>
            </a:r>
            <a:r>
              <a:rPr lang="en-US" dirty="0"/>
              <a:t>).</a:t>
            </a:r>
          </a:p>
          <a:p>
            <a:pPr marL="0" indent="0">
              <a:buNone/>
            </a:pPr>
            <a:r>
              <a:rPr lang="en-US" dirty="0"/>
              <a:t>2. View</a:t>
            </a:r>
          </a:p>
          <a:p>
            <a:pPr marL="0" indent="0">
              <a:buNone/>
            </a:pPr>
            <a:r>
              <a:rPr lang="en-US" dirty="0"/>
              <a:t>A view is the UI element such as button, label, text field etc. Anything that you see is a view.</a:t>
            </a:r>
          </a:p>
          <a:p>
            <a:pPr marL="0" indent="0">
              <a:buNone/>
            </a:pPr>
            <a:r>
              <a:rPr lang="en-US" dirty="0"/>
              <a:t>3. Intent, Intent is used to invoke components. It is mainly used to:</a:t>
            </a:r>
          </a:p>
          <a:p>
            <a:pPr marL="987552" lvl="1" indent="-457200">
              <a:buFont typeface="+mj-lt"/>
              <a:buAutoNum type="alphaLcParenR"/>
            </a:pPr>
            <a:r>
              <a:rPr lang="en-US" dirty="0"/>
              <a:t>Start the service</a:t>
            </a:r>
          </a:p>
          <a:p>
            <a:pPr marL="987552" lvl="1" indent="-457200">
              <a:buFont typeface="+mj-lt"/>
              <a:buAutoNum type="alphaLcParenR"/>
            </a:pPr>
            <a:r>
              <a:rPr lang="en-US" dirty="0"/>
              <a:t>Launch an activity</a:t>
            </a:r>
          </a:p>
          <a:p>
            <a:pPr marL="987552" lvl="1" indent="-457200">
              <a:buFont typeface="+mj-lt"/>
              <a:buAutoNum type="alphaLcParenR"/>
            </a:pPr>
            <a:r>
              <a:rPr lang="en-US" dirty="0"/>
              <a:t>Display a web page</a:t>
            </a:r>
          </a:p>
          <a:p>
            <a:pPr marL="987552" lvl="1" indent="-457200">
              <a:buFont typeface="+mj-lt"/>
              <a:buAutoNum type="alphaLcParenR"/>
            </a:pPr>
            <a:r>
              <a:rPr lang="en-US" dirty="0"/>
              <a:t>Display a list of contacts</a:t>
            </a:r>
          </a:p>
          <a:p>
            <a:pPr marL="987552" lvl="1" indent="-457200">
              <a:buFont typeface="+mj-lt"/>
              <a:buAutoNum type="alphaLcParenR"/>
            </a:pPr>
            <a:r>
              <a:rPr lang="en-US" dirty="0"/>
              <a:t>Broadcast a message</a:t>
            </a:r>
          </a:p>
          <a:p>
            <a:pPr marL="987552" lvl="1" indent="-457200">
              <a:buFont typeface="+mj-lt"/>
              <a:buAutoNum type="alphaLcParenR"/>
            </a:pPr>
            <a:r>
              <a:rPr lang="en-US" dirty="0"/>
              <a:t>Dial a phone call etc.</a:t>
            </a:r>
          </a:p>
          <a:p>
            <a:endParaRPr lang="en-US" dirty="0"/>
          </a:p>
        </p:txBody>
      </p:sp>
      <p:pic>
        <p:nvPicPr>
          <p:cNvPr id="4" name="Picture 3">
            <a:extLst>
              <a:ext uri="{FF2B5EF4-FFF2-40B4-BE49-F238E27FC236}">
                <a16:creationId xmlns:a16="http://schemas.microsoft.com/office/drawing/2014/main" id="{9BE59D2B-1692-4D33-878E-D96421252338}"/>
              </a:ext>
            </a:extLst>
          </p:cNvPr>
          <p:cNvPicPr>
            <a:picLocks noChangeAspect="1"/>
          </p:cNvPicPr>
          <p:nvPr/>
        </p:nvPicPr>
        <p:blipFill>
          <a:blip r:embed="rId2"/>
          <a:stretch>
            <a:fillRect/>
          </a:stretch>
        </p:blipFill>
        <p:spPr>
          <a:xfrm>
            <a:off x="9079593" y="3830255"/>
            <a:ext cx="2857500" cy="2505075"/>
          </a:xfrm>
          <a:prstGeom prst="rect">
            <a:avLst/>
          </a:prstGeom>
        </p:spPr>
      </p:pic>
    </p:spTree>
    <p:extLst>
      <p:ext uri="{BB962C8B-B14F-4D97-AF65-F5344CB8AC3E}">
        <p14:creationId xmlns:p14="http://schemas.microsoft.com/office/powerpoint/2010/main" val="4285593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4022</TotalTime>
  <Words>1094</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Unicode MS</vt:lpstr>
      <vt:lpstr>Calibri</vt:lpstr>
      <vt:lpstr>Courier New</vt:lpstr>
      <vt:lpstr>Franklin Gothic Book</vt:lpstr>
      <vt:lpstr>Verdana</vt:lpstr>
      <vt:lpstr>Verdana</vt:lpstr>
      <vt:lpstr>Wingdings</vt:lpstr>
      <vt:lpstr>Crop</vt:lpstr>
      <vt:lpstr>Mobile Programming</vt:lpstr>
      <vt:lpstr>What is Android</vt:lpstr>
      <vt:lpstr>What is Open Handset Alliance (OHA)</vt:lpstr>
      <vt:lpstr>Features of Android</vt:lpstr>
      <vt:lpstr>Categories of Android applications</vt:lpstr>
      <vt:lpstr>History of Android</vt:lpstr>
      <vt:lpstr>Android Versions, Codename and API</vt:lpstr>
      <vt:lpstr>Android Architecture</vt:lpstr>
      <vt:lpstr>Android Core Building Blocks</vt:lpstr>
      <vt:lpstr>Intent sample</vt:lpstr>
      <vt:lpstr>Android Emulator</vt:lpstr>
      <vt:lpstr>Install Android</vt:lpstr>
      <vt:lpstr>Install android studio</vt:lpstr>
      <vt:lpstr>Configure</vt:lpstr>
      <vt:lpstr>PowerPoint Presentation</vt:lpstr>
      <vt:lpstr>PowerPoint Presentation</vt:lpstr>
      <vt:lpstr>Java source</vt:lpstr>
      <vt:lpstr>Activity</vt:lpstr>
      <vt:lpstr>R.java</vt:lpstr>
      <vt:lpstr>PowerPoint Presentation</vt:lpstr>
      <vt:lpstr>Dalvik Virtual Machine | DVM</vt:lpstr>
      <vt:lpstr>AndroidManifest.xml file in android</vt:lpstr>
      <vt:lpstr>A simple AndroidManifest.xml </vt:lpstr>
      <vt:lpstr>Elements of the AndroidManifest.xml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dc:title>
  <dc:creator>David Habsara Hareva</dc:creator>
  <cp:lastModifiedBy>David Habsara Hareva</cp:lastModifiedBy>
  <cp:revision>58</cp:revision>
  <dcterms:created xsi:type="dcterms:W3CDTF">2017-08-09T08:17:01Z</dcterms:created>
  <dcterms:modified xsi:type="dcterms:W3CDTF">2017-08-24T08:20:09Z</dcterms:modified>
</cp:coreProperties>
</file>