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5" autoAdjust="0"/>
    <p:restoredTop sz="90590" autoAdjust="0"/>
  </p:normalViewPr>
  <p:slideViewPr>
    <p:cSldViewPr snapToGrid="0">
      <p:cViewPr>
        <p:scale>
          <a:sx n="66" d="100"/>
          <a:sy n="66" d="100"/>
        </p:scale>
        <p:origin x="109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E658F-1891-4712-B99B-72BEE42E314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CB3E-216F-4285-99A2-6D52D93F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lab2.4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create a toast that has 50% of the containers width between the edge and the container, and 50% of the containers height between the toast and the containers edge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a toast that is in the top left corner of the container, with a 10 pixel margin on the left and 20 pixel margin from the top: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myToast.setGravity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Gravity.LEFT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Gravity.TOP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10, 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4CB3E-216F-4285-99A2-6D52D93F48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4CB3E-216F-4285-99A2-6D52D93F48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237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2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4084"/>
            <a:ext cx="9601200" cy="48293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671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1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9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5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050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1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3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52CD-A00F-48A3-93B0-42B4EF247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005CE-C7AA-4A45-9477-F6C26C008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Hide Title Bar</a:t>
            </a:r>
          </a:p>
        </p:txBody>
      </p:sp>
    </p:spTree>
    <p:extLst>
      <p:ext uri="{BB962C8B-B14F-4D97-AF65-F5344CB8AC3E}">
        <p14:creationId xmlns:p14="http://schemas.microsoft.com/office/powerpoint/2010/main" val="75433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6574-4640-4228-B3C8-4139DF36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Android </a:t>
            </a:r>
            <a:r>
              <a:rPr lang="en-US" dirty="0" err="1"/>
              <a:t>ToggleButton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9EAD-EC88-4D9E-A5E6-8D2F1283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95628-667B-4F74-A2A1-A7CCD53C4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36" y="872567"/>
            <a:ext cx="2719499" cy="49172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842503-0C5C-4475-8384-2D2AD69FA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13160"/>
              </p:ext>
            </p:extLst>
          </p:nvPr>
        </p:nvGraphicFramePr>
        <p:xfrm>
          <a:off x="1371600" y="1947513"/>
          <a:ext cx="4517184" cy="1752600"/>
        </p:xfrm>
        <a:graphic>
          <a:graphicData uri="http://schemas.openxmlformats.org/drawingml/2006/table">
            <a:tbl>
              <a:tblPr/>
              <a:tblGrid>
                <a:gridCol w="1763486">
                  <a:extLst>
                    <a:ext uri="{9D8B030D-6E8A-4147-A177-3AD203B41FA5}">
                      <a16:colId xmlns:a16="http://schemas.microsoft.com/office/drawing/2014/main" val="3091952081"/>
                    </a:ext>
                  </a:extLst>
                </a:gridCol>
                <a:gridCol w="2753698">
                  <a:extLst>
                    <a:ext uri="{9D8B030D-6E8A-4147-A177-3AD203B41FA5}">
                      <a16:colId xmlns:a16="http://schemas.microsoft.com/office/drawing/2014/main" val="86613080"/>
                    </a:ext>
                  </a:extLst>
                </a:gridCol>
              </a:tblGrid>
              <a:tr h="321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XML Attribute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3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3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3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3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14977"/>
                  </a:ext>
                </a:extLst>
              </a:tr>
              <a:tr h="4050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android:disabledAlpha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alpha to apply to the indicator when disabled.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2303"/>
                  </a:ext>
                </a:extLst>
              </a:tr>
              <a:tr h="4050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android:textOff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text for the button when it is not checked.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49826"/>
                  </a:ext>
                </a:extLst>
              </a:tr>
              <a:tr h="4050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android:textOn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text for the button when it is checked.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786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D04E7-B38E-43B6-895C-E4860473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52587"/>
              </p:ext>
            </p:extLst>
          </p:nvPr>
        </p:nvGraphicFramePr>
        <p:xfrm>
          <a:off x="1371600" y="4363699"/>
          <a:ext cx="6991350" cy="1426101"/>
        </p:xfrm>
        <a:graphic>
          <a:graphicData uri="http://schemas.openxmlformats.org/drawingml/2006/table">
            <a:tbl>
              <a:tblPr/>
              <a:tblGrid>
                <a:gridCol w="2549477">
                  <a:extLst>
                    <a:ext uri="{9D8B030D-6E8A-4147-A177-3AD203B41FA5}">
                      <a16:colId xmlns:a16="http://schemas.microsoft.com/office/drawing/2014/main" val="3779123308"/>
                    </a:ext>
                  </a:extLst>
                </a:gridCol>
                <a:gridCol w="4441873">
                  <a:extLst>
                    <a:ext uri="{9D8B030D-6E8A-4147-A177-3AD203B41FA5}">
                      <a16:colId xmlns:a16="http://schemas.microsoft.com/office/drawing/2014/main" val="3715565566"/>
                    </a:ext>
                  </a:extLst>
                </a:gridCol>
              </a:tblGrid>
              <a:tr h="3458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80C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80C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80C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80C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80C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80C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5620"/>
                  </a:ext>
                </a:extLst>
              </a:tr>
              <a:tr h="2817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CharSequence getTextOff()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text when button is not in the checked state.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259171"/>
                  </a:ext>
                </a:extLst>
              </a:tr>
              <a:tr h="2817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CharSequence getTextOn()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text for when button is in the checked state.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466832"/>
                  </a:ext>
                </a:extLst>
              </a:tr>
              <a:tr h="4355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setChecked(boolean checked)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Changes the checked state of this button.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8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8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887E-0693-4968-BDF4-998B430D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Android </a:t>
            </a:r>
            <a:r>
              <a:rPr lang="en-US" dirty="0" err="1"/>
              <a:t>CheckBox</a:t>
            </a:r>
            <a:r>
              <a:rPr lang="en-US" dirty="0"/>
              <a:t>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57BB-22F8-4D1A-86CF-F23A157D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885" y="1038366"/>
            <a:ext cx="3028950" cy="54864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568143F-28DC-40D2-9D3D-ACCA1F8CC1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453412"/>
            <a:ext cx="6532558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"@+id/checkBox1"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"Nasi"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"@+id/Horizontal1"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"8dp"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:layout_marginLeft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"8dp"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"@+id/vertical1"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"8dp"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"@+id/checkBox2"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:layout_marginLeft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"8dp"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"8dp"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"Mie"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"@+id/vertical2"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"@+id/Horizontal1"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"8dp"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EF05-F66F-4E89-A0B9-AC80937E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Alert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F6B4-654C-45E1-A489-4112FE6A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7874000" cy="2860830"/>
          </a:xfrm>
        </p:spPr>
        <p:txBody>
          <a:bodyPr>
            <a:normAutofit/>
          </a:bodyPr>
          <a:lstStyle/>
          <a:p>
            <a:r>
              <a:rPr lang="en-US" sz="1800" b="1" dirty="0"/>
              <a:t>Android </a:t>
            </a:r>
            <a:r>
              <a:rPr lang="en-US" sz="1800" b="1" dirty="0" err="1"/>
              <a:t>AlertDialog</a:t>
            </a:r>
            <a:r>
              <a:rPr lang="en-US" sz="1800" dirty="0"/>
              <a:t> can be used to display the dialog message with OK and Cancel buttons. It can be used to interrupt and ask the user about his/her choice to continue or discontinue.</a:t>
            </a:r>
          </a:p>
          <a:p>
            <a:r>
              <a:rPr lang="en-US" sz="1800" dirty="0"/>
              <a:t>Android </a:t>
            </a:r>
            <a:r>
              <a:rPr lang="en-US" sz="1800" dirty="0" err="1"/>
              <a:t>AlertDialog</a:t>
            </a:r>
            <a:r>
              <a:rPr lang="en-US" sz="1800" dirty="0"/>
              <a:t> is composed of three regions: title, content area and action buttons.</a:t>
            </a:r>
          </a:p>
          <a:p>
            <a:r>
              <a:rPr lang="en-US" sz="1800" dirty="0"/>
              <a:t>Android </a:t>
            </a:r>
            <a:r>
              <a:rPr lang="en-US" sz="1800" dirty="0" err="1"/>
              <a:t>AlertDialog</a:t>
            </a:r>
            <a:r>
              <a:rPr lang="en-US" sz="1800" dirty="0"/>
              <a:t> is the subclass of Dialog class.</a:t>
            </a:r>
          </a:p>
          <a:p>
            <a:pPr marL="0" indent="0">
              <a:buNone/>
            </a:pPr>
            <a:r>
              <a:rPr lang="en-US" sz="1800" dirty="0"/>
              <a:t>Example:</a:t>
            </a: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255CC-E90B-40AD-8D66-D6F14102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751" y="2337555"/>
            <a:ext cx="2499249" cy="4526941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38402DA3-DEBB-4587-BDBE-EDBD1064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90474"/>
            <a:ext cx="582525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MyActivity.java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you want to close this application?"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setCancelable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setPositiveButton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dialog,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setNegativeButton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action for 'No' Button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dialog.cancel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4098" name="Picture 2" descr="https://www.javatpoint.com/androidpages/images/android-alertdialog.png">
            <a:extLst>
              <a:ext uri="{FF2B5EF4-FFF2-40B4-BE49-F238E27FC236}">
                <a16:creationId xmlns:a16="http://schemas.microsoft.com/office/drawing/2014/main" id="{50000EF8-0F67-4274-AC07-B16F61583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99" y="497276"/>
            <a:ext cx="1604202" cy="20625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CF5600-A129-4F01-8B93-A5E58A016AA7}"/>
              </a:ext>
            </a:extLst>
          </p:cNvPr>
          <p:cNvSpPr/>
          <p:nvPr/>
        </p:nvSpPr>
        <p:spPr>
          <a:xfrm>
            <a:off x="6595347" y="3894939"/>
            <a:ext cx="34630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dialog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AlertDialog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alert = </a:t>
            </a:r>
            <a:r>
              <a:rPr lang="en-US" alt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setting the title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manualy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alert.setTitle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AlertDialogExample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alert.show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5424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629A-0686-45FF-A5A9-164802B4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Spinner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86C2-05A4-4159-903D-02025091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6190343" cy="28318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Android Spinner</a:t>
            </a:r>
            <a:r>
              <a:rPr lang="en-US" dirty="0"/>
              <a:t> is like the </a:t>
            </a:r>
            <a:r>
              <a:rPr lang="en-US" dirty="0" err="1"/>
              <a:t>combox</a:t>
            </a:r>
            <a:r>
              <a:rPr lang="en-US" dirty="0"/>
              <a:t> box of AWT or Swing. It can be used to display the multiple options to the user in which only one item can be selected by the user.</a:t>
            </a:r>
          </a:p>
          <a:p>
            <a:r>
              <a:rPr lang="en-US" dirty="0"/>
              <a:t>Android spinner is like the drop down menu with multiple values from which the end user can select only one value.</a:t>
            </a:r>
          </a:p>
          <a:p>
            <a:r>
              <a:rPr lang="en-US" dirty="0"/>
              <a:t>Android spinner is associated with </a:t>
            </a:r>
            <a:r>
              <a:rPr lang="en-US" dirty="0" err="1"/>
              <a:t>AdapterView</a:t>
            </a:r>
            <a:r>
              <a:rPr lang="en-US" dirty="0"/>
              <a:t>. So you need to use one of the adapter classes with spinner.</a:t>
            </a:r>
          </a:p>
          <a:p>
            <a:r>
              <a:rPr lang="en-US" dirty="0"/>
              <a:t>Android Spinner class is the subclass of </a:t>
            </a:r>
            <a:r>
              <a:rPr lang="en-US" dirty="0" err="1"/>
              <a:t>AbsSpinner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  <p:pic>
        <p:nvPicPr>
          <p:cNvPr id="5122" name="Picture 2" descr="android spinner">
            <a:extLst>
              <a:ext uri="{FF2B5EF4-FFF2-40B4-BE49-F238E27FC236}">
                <a16:creationId xmlns:a16="http://schemas.microsoft.com/office/drawing/2014/main" id="{392E5FEF-7EB3-4F19-8F0F-F8788302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03" y="2399393"/>
            <a:ext cx="1066800" cy="28003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E41AC0-BAC5-4A7F-9D2F-C12107CA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0" y="1460066"/>
            <a:ext cx="302895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34F3C-753B-486D-B100-D2DAE736D9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34" t="12447" r="3739"/>
          <a:stretch/>
        </p:blipFill>
        <p:spPr>
          <a:xfrm>
            <a:off x="1744980" y="3970020"/>
            <a:ext cx="562431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2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0C6AB-FA05-48F7-938A-22BAF517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60232"/>
            <a:ext cx="3276600" cy="5924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891F9-DCE6-467E-B914-7134B91F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Autocomplete </a:t>
            </a:r>
            <a:r>
              <a:rPr lang="en-US" dirty="0" err="1"/>
              <a:t>textview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F2B1-F5AB-4E05-BD20-E5579037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6908800" cy="257961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Android </a:t>
            </a:r>
            <a:r>
              <a:rPr lang="en-US" b="1" dirty="0" err="1"/>
              <a:t>AutoCompleteTextView</a:t>
            </a:r>
            <a:r>
              <a:rPr lang="en-US" dirty="0"/>
              <a:t> completes the word based on the reserved words, so no need to write all the characters of the word.</a:t>
            </a:r>
          </a:p>
          <a:p>
            <a:r>
              <a:rPr lang="en-US" dirty="0"/>
              <a:t>Android </a:t>
            </a:r>
            <a:r>
              <a:rPr lang="en-US" dirty="0" err="1"/>
              <a:t>AutoCompleteTextView</a:t>
            </a:r>
            <a:r>
              <a:rPr lang="en-US" dirty="0"/>
              <a:t> is a editable text field, it displays a list of suggestions in a drop down menu from which user can select only one suggestion or value.</a:t>
            </a:r>
          </a:p>
          <a:p>
            <a:r>
              <a:rPr lang="en-US" dirty="0"/>
              <a:t>Android </a:t>
            </a:r>
            <a:r>
              <a:rPr lang="en-US" dirty="0" err="1"/>
              <a:t>AutoCompleteTextView</a:t>
            </a:r>
            <a:r>
              <a:rPr lang="en-US" dirty="0"/>
              <a:t> is the subclass of </a:t>
            </a:r>
            <a:r>
              <a:rPr lang="en-US" dirty="0" err="1"/>
              <a:t>EditText</a:t>
            </a:r>
            <a:r>
              <a:rPr lang="en-US" dirty="0"/>
              <a:t> class. The </a:t>
            </a:r>
            <a:r>
              <a:rPr lang="en-US" dirty="0" err="1"/>
              <a:t>MultiAutoCompleteTextView</a:t>
            </a:r>
            <a:r>
              <a:rPr lang="en-US" dirty="0"/>
              <a:t> is the subclass of </a:t>
            </a:r>
            <a:r>
              <a:rPr lang="en-US" dirty="0" err="1"/>
              <a:t>AutoCompleteTextView</a:t>
            </a:r>
            <a:r>
              <a:rPr lang="en-US" dirty="0"/>
              <a:t> class.</a:t>
            </a:r>
          </a:p>
          <a:p>
            <a:r>
              <a:rPr lang="en-US" dirty="0"/>
              <a:t>using the </a:t>
            </a:r>
            <a:r>
              <a:rPr lang="en-US" b="1" dirty="0" err="1"/>
              <a:t>ArrayAdapter</a:t>
            </a:r>
            <a:r>
              <a:rPr lang="en-US" dirty="0"/>
              <a:t> class to display the array content.</a:t>
            </a:r>
          </a:p>
          <a:p>
            <a:endParaRPr lang="en-US" dirty="0"/>
          </a:p>
        </p:txBody>
      </p:sp>
      <p:sp>
        <p:nvSpPr>
          <p:cNvPr id="4" name="AutoShape 2" descr="android autocompletetextview">
            <a:extLst>
              <a:ext uri="{FF2B5EF4-FFF2-40B4-BE49-F238E27FC236}">
                <a16:creationId xmlns:a16="http://schemas.microsoft.com/office/drawing/2014/main" id="{2720F3B3-F84A-414D-B617-34E54A8AB4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android autocompletetextview">
            <a:extLst>
              <a:ext uri="{FF2B5EF4-FFF2-40B4-BE49-F238E27FC236}">
                <a16:creationId xmlns:a16="http://schemas.microsoft.com/office/drawing/2014/main" id="{0FBC9E9E-6850-49D3-9992-C77CE6783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android autocompletetextview">
            <a:extLst>
              <a:ext uri="{FF2B5EF4-FFF2-40B4-BE49-F238E27FC236}">
                <a16:creationId xmlns:a16="http://schemas.microsoft.com/office/drawing/2014/main" id="{88A0921A-413C-4C9B-9A5F-71DA83E81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C6F0C6A-0FA7-4B2B-B242-881D8A1FE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03727"/>
            <a:ext cx="7150100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MainActivity.Java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&lt;String&gt; aa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&lt;String&gt; 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android.R.layout.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select_dialog_item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AutoComp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AutoCompleteTextView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autoCompleteTextView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AutoComp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.setThreshold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AutoComp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(aa);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AutoComp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.setTextColor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4" name="Picture 10" descr="android autocompletetextview">
            <a:extLst>
              <a:ext uri="{FF2B5EF4-FFF2-40B4-BE49-F238E27FC236}">
                <a16:creationId xmlns:a16="http://schemas.microsoft.com/office/drawing/2014/main" id="{4C596F08-E913-4901-A67D-C29B9FFF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733800"/>
            <a:ext cx="2209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9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0E1005-42A1-480D-9CCC-D0E9E780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204064"/>
            <a:ext cx="302895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1E1E8-9860-43FE-B22B-8A996D18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 Android </a:t>
            </a:r>
            <a:r>
              <a:rPr lang="en-US" dirty="0" err="1"/>
              <a:t>RatingBar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3D6D-34BB-4F91-B7A8-6A771389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6972300" cy="4829302"/>
          </a:xfrm>
        </p:spPr>
        <p:txBody>
          <a:bodyPr/>
          <a:lstStyle/>
          <a:p>
            <a:r>
              <a:rPr lang="en-US" b="1" dirty="0"/>
              <a:t>Android </a:t>
            </a:r>
            <a:r>
              <a:rPr lang="en-US" b="1" dirty="0" err="1"/>
              <a:t>RatingBar</a:t>
            </a:r>
            <a:r>
              <a:rPr lang="en-US" dirty="0"/>
              <a:t> can be used to get the rating from the user. The Rating returns a floating-point number. It may be 2.0, 3.5, 4.0 etc.</a:t>
            </a:r>
          </a:p>
          <a:p>
            <a:r>
              <a:rPr lang="en-US" dirty="0"/>
              <a:t>Android </a:t>
            </a:r>
            <a:r>
              <a:rPr lang="en-US" dirty="0" err="1"/>
              <a:t>RatingBar</a:t>
            </a:r>
            <a:r>
              <a:rPr lang="en-US" dirty="0"/>
              <a:t> displays the rating in stars. Android </a:t>
            </a:r>
            <a:r>
              <a:rPr lang="en-US" dirty="0" err="1"/>
              <a:t>RatingBar</a:t>
            </a:r>
            <a:r>
              <a:rPr lang="en-US" dirty="0"/>
              <a:t> is the subclass of </a:t>
            </a:r>
            <a:r>
              <a:rPr lang="en-US" dirty="0" err="1"/>
              <a:t>AbsSeekBar</a:t>
            </a:r>
            <a:r>
              <a:rPr lang="en-US" dirty="0"/>
              <a:t> class.</a:t>
            </a:r>
          </a:p>
          <a:p>
            <a:r>
              <a:rPr lang="en-US" dirty="0"/>
              <a:t>The </a:t>
            </a:r>
            <a:r>
              <a:rPr lang="en-US" b="1" dirty="0" err="1"/>
              <a:t>getRating</a:t>
            </a:r>
            <a:r>
              <a:rPr lang="en-US" b="1" dirty="0"/>
              <a:t>()</a:t>
            </a:r>
            <a:r>
              <a:rPr lang="en-US" dirty="0"/>
              <a:t> method of android </a:t>
            </a:r>
            <a:r>
              <a:rPr lang="en-US" dirty="0" err="1"/>
              <a:t>RatingBar</a:t>
            </a:r>
            <a:r>
              <a:rPr lang="en-US" dirty="0"/>
              <a:t> class returns the rating number.</a:t>
            </a:r>
          </a:p>
          <a:p>
            <a:endParaRPr lang="en-US" dirty="0"/>
          </a:p>
        </p:txBody>
      </p:sp>
      <p:pic>
        <p:nvPicPr>
          <p:cNvPr id="7170" name="Picture 2" descr="android rating bar">
            <a:extLst>
              <a:ext uri="{FF2B5EF4-FFF2-40B4-BE49-F238E27FC236}">
                <a16:creationId xmlns:a16="http://schemas.microsoft.com/office/drawing/2014/main" id="{70DC9F72-A854-413E-BCD2-EEC21585F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17" y="3936314"/>
            <a:ext cx="1671117" cy="2597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48C3E7B-712E-4A4C-A498-CFDB93A98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84872"/>
            <a:ext cx="48641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sRatingBar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rating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.getRating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sRatingBar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8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C6C3-422D-4632-B6D8-7266ED25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WebView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A472-E473-4229-93E4-130A1CDD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8853487" cy="4829302"/>
          </a:xfrm>
        </p:spPr>
        <p:txBody>
          <a:bodyPr/>
          <a:lstStyle/>
          <a:p>
            <a:r>
              <a:rPr lang="en-US" b="1" dirty="0"/>
              <a:t>Android WebView</a:t>
            </a:r>
            <a:r>
              <a:rPr lang="en-US" dirty="0"/>
              <a:t> is used to display web page in android. The web page can be loaded from same application or URL. It is used to display online content in android activity.</a:t>
            </a:r>
          </a:p>
          <a:p>
            <a:r>
              <a:rPr lang="en-US" dirty="0"/>
              <a:t>Android WebView uses </a:t>
            </a:r>
            <a:r>
              <a:rPr lang="en-US" dirty="0" err="1"/>
              <a:t>webkit</a:t>
            </a:r>
            <a:r>
              <a:rPr lang="en-US" dirty="0"/>
              <a:t> engine to display web page.</a:t>
            </a:r>
          </a:p>
          <a:p>
            <a:r>
              <a:rPr lang="en-US" dirty="0"/>
              <a:t>The </a:t>
            </a:r>
            <a:r>
              <a:rPr lang="en-US" dirty="0" err="1"/>
              <a:t>android.webkit.WebView</a:t>
            </a:r>
            <a:r>
              <a:rPr lang="en-US" dirty="0"/>
              <a:t> is the subclass of </a:t>
            </a:r>
            <a:r>
              <a:rPr lang="en-US" dirty="0" err="1"/>
              <a:t>AbsoluteLayout</a:t>
            </a:r>
            <a:r>
              <a:rPr lang="en-US" dirty="0"/>
              <a:t> class.</a:t>
            </a:r>
          </a:p>
          <a:p>
            <a:r>
              <a:rPr lang="en-US" dirty="0"/>
              <a:t>The </a:t>
            </a:r>
            <a:r>
              <a:rPr lang="en-US" b="1" dirty="0" err="1"/>
              <a:t>loadUrl</a:t>
            </a:r>
            <a:r>
              <a:rPr lang="en-US" b="1" dirty="0"/>
              <a:t>()</a:t>
            </a:r>
            <a:r>
              <a:rPr lang="en-US" dirty="0"/>
              <a:t> and </a:t>
            </a:r>
            <a:r>
              <a:rPr lang="en-US" b="1" dirty="0" err="1"/>
              <a:t>loadData</a:t>
            </a:r>
            <a:r>
              <a:rPr lang="en-US" b="1" dirty="0"/>
              <a:t>()</a:t>
            </a:r>
            <a:r>
              <a:rPr lang="en-US" dirty="0"/>
              <a:t> methods of Android WebView class are used to load and display web page.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194AB-F335-4243-A515-249D8785CF89}"/>
              </a:ext>
            </a:extLst>
          </p:cNvPr>
          <p:cNvSpPr/>
          <p:nvPr/>
        </p:nvSpPr>
        <p:spPr>
          <a:xfrm>
            <a:off x="1622156" y="4518151"/>
            <a:ext cx="713438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/>
              <a:t>MyActivity.java file</a:t>
            </a:r>
          </a:p>
          <a:p>
            <a:endParaRPr lang="en-US" i="1" dirty="0"/>
          </a:p>
          <a:p>
            <a:r>
              <a:rPr lang="en-US" i="1" dirty="0"/>
              <a:t>WebView </a:t>
            </a:r>
            <a:r>
              <a:rPr lang="en-US" i="1" dirty="0" err="1"/>
              <a:t>mywebview</a:t>
            </a:r>
            <a:r>
              <a:rPr lang="en-US" i="1" dirty="0"/>
              <a:t> = (WebView) </a:t>
            </a:r>
            <a:r>
              <a:rPr lang="en-US" i="1" dirty="0" err="1"/>
              <a:t>findViewById</a:t>
            </a:r>
            <a:r>
              <a:rPr lang="en-US" i="1" dirty="0"/>
              <a:t>(R.id.webView1);  </a:t>
            </a:r>
          </a:p>
          <a:p>
            <a:r>
              <a:rPr lang="en-US" i="1" dirty="0" err="1"/>
              <a:t>mywebview.loadUrl</a:t>
            </a:r>
            <a:r>
              <a:rPr lang="en-US" i="1" dirty="0"/>
              <a:t>("http://www.javatpoint.com/");  </a:t>
            </a:r>
          </a:p>
        </p:txBody>
      </p:sp>
      <p:pic>
        <p:nvPicPr>
          <p:cNvPr id="8194" name="Picture 2" descr="android web view">
            <a:extLst>
              <a:ext uri="{FF2B5EF4-FFF2-40B4-BE49-F238E27FC236}">
                <a16:creationId xmlns:a16="http://schemas.microsoft.com/office/drawing/2014/main" id="{92F679ED-6ADD-4495-BFDC-621D0AF9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077" y="1601232"/>
            <a:ext cx="1495425" cy="23241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9042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79E688-BDD0-4C6D-9CD7-4CF05F9B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243" y="2242654"/>
            <a:ext cx="2506155" cy="4531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B58D2-2016-4053-841D-0AD7E1E6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Seek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BFEC-61A2-45C3-8080-6FF05326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8361336" cy="2467469"/>
          </a:xfrm>
        </p:spPr>
        <p:txBody>
          <a:bodyPr/>
          <a:lstStyle/>
          <a:p>
            <a:r>
              <a:rPr lang="en-US" b="1" dirty="0"/>
              <a:t>Android </a:t>
            </a:r>
            <a:r>
              <a:rPr lang="en-US" b="1" dirty="0" err="1"/>
              <a:t>SeekBar</a:t>
            </a:r>
            <a:r>
              <a:rPr lang="en-US" dirty="0"/>
              <a:t> is a kind of </a:t>
            </a:r>
            <a:r>
              <a:rPr lang="en-US" dirty="0" err="1"/>
              <a:t>ProgressBar</a:t>
            </a:r>
            <a:r>
              <a:rPr lang="en-US" dirty="0"/>
              <a:t> with draggable thumb. The end user can drag the </a:t>
            </a:r>
            <a:r>
              <a:rPr lang="en-US" dirty="0" err="1"/>
              <a:t>thum</a:t>
            </a:r>
            <a:r>
              <a:rPr lang="en-US" dirty="0"/>
              <a:t> left and right to move the progress of song, file download etc.</a:t>
            </a:r>
          </a:p>
          <a:p>
            <a:r>
              <a:rPr lang="en-US" dirty="0"/>
              <a:t>The </a:t>
            </a:r>
            <a:r>
              <a:rPr lang="en-US" dirty="0" err="1"/>
              <a:t>SeekBar.OnSeekBarChangeListener</a:t>
            </a:r>
            <a:r>
              <a:rPr lang="en-US" dirty="0"/>
              <a:t> interface provides methods to perform even handling for seek bar.</a:t>
            </a:r>
          </a:p>
          <a:p>
            <a:r>
              <a:rPr lang="en-US" dirty="0"/>
              <a:t>Android </a:t>
            </a:r>
            <a:r>
              <a:rPr lang="en-US" dirty="0" err="1"/>
              <a:t>SeekBar</a:t>
            </a:r>
            <a:r>
              <a:rPr lang="en-US" dirty="0"/>
              <a:t> and </a:t>
            </a:r>
            <a:r>
              <a:rPr lang="en-US" dirty="0" err="1"/>
              <a:t>RatingBar</a:t>
            </a:r>
            <a:r>
              <a:rPr lang="en-US" dirty="0"/>
              <a:t> classes are the sub classes of </a:t>
            </a:r>
            <a:r>
              <a:rPr lang="en-US" dirty="0" err="1"/>
              <a:t>AbsSeekBar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26" name="Picture 2" descr="android seekbar">
            <a:extLst>
              <a:ext uri="{FF2B5EF4-FFF2-40B4-BE49-F238E27FC236}">
                <a16:creationId xmlns:a16="http://schemas.microsoft.com/office/drawing/2014/main" id="{116534D4-7540-4D99-B749-09D0B098B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936" y="685800"/>
            <a:ext cx="1744769" cy="31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D034DA-37A9-4568-A94D-B0E73FBC7EC0}"/>
              </a:ext>
            </a:extLst>
          </p:cNvPr>
          <p:cNvSpPr/>
          <p:nvPr/>
        </p:nvSpPr>
        <p:spPr>
          <a:xfrm>
            <a:off x="1558871" y="4386402"/>
            <a:ext cx="760610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MainActivity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0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 Activity </a:t>
            </a:r>
            <a:r>
              <a:rPr lang="en-US" sz="1000" b="1" dirty="0">
                <a:solidFill>
                  <a:srgbClr val="006699"/>
                </a:solidFill>
                <a:latin typeface="verdana" panose="020B0604030504040204" pitchFamily="34" charset="0"/>
              </a:rPr>
              <a:t>implements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OnSeekBarChangeListener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algn="just"/>
            <a:endParaRPr lang="en-US" sz="1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… </a:t>
            </a:r>
          </a:p>
          <a:p>
            <a:pPr algn="just"/>
            <a:endParaRPr lang="en-US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public void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onProgressChanged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SeekBar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seekBar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progress,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fromUser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) {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Toast.makeText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getApplicationContext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(), "seek bar progress: " + progress,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Toast.LENGTH_LONG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).show();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   }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public void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onStartTrackingTouch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SeekBar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seekBar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) {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Toast.makeText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getApplicationContext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(), " Tracking Touch Start",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Toast.LENGTH_LONG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).show();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   }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public void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onStopTrackingTouch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SeekBar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seekBar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) {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Toast.makeText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getApplicationContext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(), "Tracking Touch Start",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Toast.LENGTH_LONG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).show();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   }</a:t>
            </a:r>
            <a:endParaRPr lang="en-US" sz="1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9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B351-5E5D-49B6-A082-56C23BF1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Time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4C0D-CD60-408F-9F29-4D973FC8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8795288" cy="4829302"/>
          </a:xfrm>
        </p:spPr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TimePicker</a:t>
            </a:r>
            <a:r>
              <a:rPr lang="en-US" dirty="0"/>
              <a:t> widget is used to select date. It allows you to select time by hour and minute. You cannot select time by seconds.</a:t>
            </a:r>
          </a:p>
          <a:p>
            <a:r>
              <a:rPr lang="en-US" dirty="0"/>
              <a:t>The </a:t>
            </a:r>
            <a:r>
              <a:rPr lang="en-US" dirty="0" err="1"/>
              <a:t>android.widget.TimePicker</a:t>
            </a:r>
            <a:r>
              <a:rPr lang="en-US" dirty="0"/>
              <a:t> is the subclass of </a:t>
            </a:r>
            <a:r>
              <a:rPr lang="en-US" dirty="0" err="1"/>
              <a:t>FrameLayout</a:t>
            </a:r>
            <a:r>
              <a:rPr lang="en-US" dirty="0"/>
              <a:t> class.</a:t>
            </a:r>
          </a:p>
        </p:txBody>
      </p:sp>
      <p:pic>
        <p:nvPicPr>
          <p:cNvPr id="2052" name="Picture 4" descr="android time picker">
            <a:extLst>
              <a:ext uri="{FF2B5EF4-FFF2-40B4-BE49-F238E27FC236}">
                <a16:creationId xmlns:a16="http://schemas.microsoft.com/office/drawing/2014/main" id="{134B70F0-49CF-4057-8F15-A0D0D508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496" y="1323057"/>
            <a:ext cx="1889420" cy="29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51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3945-C0C0-46AF-B83F-CC8B6024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14. Android </a:t>
            </a:r>
            <a:r>
              <a:rPr lang="en-US" dirty="0" err="1"/>
              <a:t>ProgressBar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7860-9686-4EE5-BD06-6A726732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8051369" cy="3009909"/>
          </a:xfrm>
        </p:spPr>
        <p:txBody>
          <a:bodyPr/>
          <a:lstStyle/>
          <a:p>
            <a:r>
              <a:rPr lang="en-US" dirty="0"/>
              <a:t>We can display the </a:t>
            </a:r>
            <a:r>
              <a:rPr lang="en-US" b="1" dirty="0"/>
              <a:t>android progress bar</a:t>
            </a:r>
            <a:r>
              <a:rPr lang="en-US" dirty="0"/>
              <a:t> dialog box to display the status of work being done e.g. downloading file, analyzing status of work etc.</a:t>
            </a:r>
          </a:p>
          <a:p>
            <a:r>
              <a:rPr lang="en-US" dirty="0"/>
              <a:t>Here we are using </a:t>
            </a:r>
            <a:r>
              <a:rPr lang="en-US" b="1" dirty="0" err="1"/>
              <a:t>android.app.ProgressDialog</a:t>
            </a:r>
            <a:r>
              <a:rPr lang="en-US" dirty="0"/>
              <a:t> class to show the progress bar. Android </a:t>
            </a:r>
            <a:r>
              <a:rPr lang="en-US" dirty="0" err="1"/>
              <a:t>ProgressDialog</a:t>
            </a:r>
            <a:r>
              <a:rPr lang="en-US" dirty="0"/>
              <a:t> is the subclass of </a:t>
            </a:r>
            <a:r>
              <a:rPr lang="en-US" dirty="0" err="1"/>
              <a:t>AlertDialog</a:t>
            </a:r>
            <a:r>
              <a:rPr lang="en-US" dirty="0"/>
              <a:t> class.</a:t>
            </a:r>
          </a:p>
          <a:p>
            <a:r>
              <a:rPr lang="en-US" dirty="0"/>
              <a:t>he </a:t>
            </a:r>
            <a:r>
              <a:rPr lang="en-US" b="1" dirty="0" err="1"/>
              <a:t>ProgressDialog</a:t>
            </a:r>
            <a:r>
              <a:rPr lang="en-US" dirty="0"/>
              <a:t> class provides methods to work on progress bar like </a:t>
            </a:r>
            <a:r>
              <a:rPr lang="en-US" dirty="0" err="1"/>
              <a:t>setProgress</a:t>
            </a:r>
            <a:r>
              <a:rPr lang="en-US" dirty="0"/>
              <a:t>(), </a:t>
            </a:r>
            <a:r>
              <a:rPr lang="en-US" dirty="0" err="1"/>
              <a:t>setMessage</a:t>
            </a:r>
            <a:r>
              <a:rPr lang="en-US" dirty="0"/>
              <a:t>(), </a:t>
            </a:r>
            <a:r>
              <a:rPr lang="en-US" dirty="0" err="1"/>
              <a:t>setProgressStyle</a:t>
            </a:r>
            <a:r>
              <a:rPr lang="en-US" dirty="0"/>
              <a:t>(), </a:t>
            </a:r>
            <a:r>
              <a:rPr lang="en-US" dirty="0" err="1"/>
              <a:t>setMax</a:t>
            </a:r>
            <a:r>
              <a:rPr lang="en-US" dirty="0"/>
              <a:t>(), show() etc. The progress range of Progress Dialog is 0 to 10000.</a:t>
            </a:r>
          </a:p>
        </p:txBody>
      </p:sp>
      <p:pic>
        <p:nvPicPr>
          <p:cNvPr id="3074" name="Picture 2" descr="android progress dialog">
            <a:extLst>
              <a:ext uri="{FF2B5EF4-FFF2-40B4-BE49-F238E27FC236}">
                <a16:creationId xmlns:a16="http://schemas.microsoft.com/office/drawing/2014/main" id="{45EBDCF2-4D4D-4470-91D7-F8F0BF36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748" y="1234862"/>
            <a:ext cx="2163859" cy="28038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7ABB0-625D-456E-8C48-D138CF081672}"/>
              </a:ext>
            </a:extLst>
          </p:cNvPr>
          <p:cNvSpPr/>
          <p:nvPr/>
        </p:nvSpPr>
        <p:spPr>
          <a:xfrm>
            <a:off x="1730643" y="5085989"/>
            <a:ext cx="9567621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ProgressDialog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progressBar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ProgressDialog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progressBar.setCancelable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400" dirty="0">
                <a:solidFill>
                  <a:srgbClr val="008200"/>
                </a:solidFill>
                <a:latin typeface="verdana" panose="020B0604030504040204" pitchFamily="34" charset="0"/>
              </a:rPr>
              <a:t>//you can cancel it by pressing back button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progressBar.setMessage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"File downloading ..."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progressBar.setProgressStyle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ProgressDialog.STYLE_HORIZONTAL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progressBar.setProgress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400" dirty="0">
                <a:solidFill>
                  <a:srgbClr val="008200"/>
                </a:solidFill>
                <a:latin typeface="verdana" panose="020B0604030504040204" pitchFamily="34" charset="0"/>
              </a:rPr>
              <a:t>//initially progress is 0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progressBar.setMax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400" dirty="0">
                <a:solidFill>
                  <a:srgbClr val="008200"/>
                </a:solidFill>
                <a:latin typeface="verdana" panose="020B0604030504040204" pitchFamily="34" charset="0"/>
              </a:rPr>
              <a:t>//sets the maximum value 100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progressBar.show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r>
              <a:rPr lang="en-US" sz="1400" dirty="0">
                <a:solidFill>
                  <a:srgbClr val="008200"/>
                </a:solidFill>
                <a:latin typeface="verdana" panose="020B0604030504040204" pitchFamily="34" charset="0"/>
              </a:rPr>
              <a:t>//displays the progress bar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8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C794-96EF-4BB9-B771-4F3D7E1E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Android Hide Title Bar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9AFD-C4DB-4A45-9DAF-082FBC2B1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624084"/>
            <a:ext cx="4724400" cy="4829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In this example, we are going to explain how to hide the title bar and how to display content in full screen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The </a:t>
            </a:r>
            <a:r>
              <a:rPr lang="en-US" sz="1700" b="1" dirty="0" err="1"/>
              <a:t>requestWindowFeature</a:t>
            </a:r>
            <a:r>
              <a:rPr lang="en-US" sz="1700" b="1" dirty="0"/>
              <a:t>(</a:t>
            </a:r>
            <a:r>
              <a:rPr lang="en-US" sz="1700" b="1" dirty="0" err="1"/>
              <a:t>Window.FEATURE_NO_TITLE</a:t>
            </a:r>
            <a:r>
              <a:rPr lang="en-US" sz="1700" b="1" dirty="0"/>
              <a:t>) </a:t>
            </a:r>
            <a:r>
              <a:rPr lang="en-US" sz="1700" dirty="0"/>
              <a:t>method of Activity must be called to hide the title. But, it must be coded before the </a:t>
            </a:r>
            <a:r>
              <a:rPr lang="en-US" sz="1700" dirty="0" err="1"/>
              <a:t>setContentView</a:t>
            </a:r>
            <a:r>
              <a:rPr lang="en-US" sz="1700" dirty="0"/>
              <a:t>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 </a:t>
            </a:r>
            <a:r>
              <a:rPr lang="en-US" b="1" dirty="0" err="1"/>
              <a:t>setFlags</a:t>
            </a:r>
            <a:r>
              <a:rPr lang="en-US" b="1" dirty="0"/>
              <a:t>()</a:t>
            </a:r>
            <a:r>
              <a:rPr lang="en-US" dirty="0"/>
              <a:t> method of Window class is used to display content in full screen mode. You need to pass </a:t>
            </a:r>
            <a:r>
              <a:rPr lang="en-US" dirty="0" err="1"/>
              <a:t>the</a:t>
            </a:r>
            <a:r>
              <a:rPr lang="en-US" b="1" dirty="0" err="1"/>
              <a:t>WindowManager.LayoutParams.FLAG_FULLSCREEN</a:t>
            </a:r>
            <a:r>
              <a:rPr lang="en-US" dirty="0"/>
              <a:t> constant in the </a:t>
            </a:r>
            <a:r>
              <a:rPr lang="en-US" dirty="0" err="1"/>
              <a:t>setFlags</a:t>
            </a:r>
            <a:r>
              <a:rPr lang="en-US" dirty="0"/>
              <a:t> method.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0BB79-65E6-4FC8-A127-295F06EC1360}"/>
              </a:ext>
            </a:extLst>
          </p:cNvPr>
          <p:cNvSpPr/>
          <p:nvPr/>
        </p:nvSpPr>
        <p:spPr>
          <a:xfrm>
            <a:off x="6712527" y="1526564"/>
            <a:ext cx="4994564" cy="222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100"/>
              </a:spcAft>
              <a:buFont typeface="+mj-lt"/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@Override  </a:t>
            </a:r>
          </a:p>
          <a:p>
            <a:pPr marL="228600" indent="-228600">
              <a:spcAft>
                <a:spcPts val="100"/>
              </a:spcAft>
              <a:buFont typeface="+mj-lt"/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  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onCreate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(Bundle 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savedInstanceState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 {  </a:t>
            </a:r>
          </a:p>
          <a:p>
            <a:pPr marL="228600" indent="-228600">
              <a:spcAft>
                <a:spcPts val="100"/>
              </a:spcAft>
              <a:buFont typeface="+mj-lt"/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      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.onCreate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savedInstanceState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  </a:t>
            </a:r>
          </a:p>
          <a:p>
            <a:pPr marL="228600" indent="-228600">
              <a:spcAft>
                <a:spcPts val="100"/>
              </a:spcAft>
              <a:buFont typeface="+mj-lt"/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        </a:t>
            </a:r>
          </a:p>
          <a:p>
            <a:pPr marL="228600" indent="-228600">
              <a:spcAft>
                <a:spcPts val="100"/>
              </a:spcAft>
              <a:buFont typeface="+mj-lt"/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      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requestWindowFeature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Window.FEATURE_NO_TITLE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228600" indent="-228600">
              <a:spcAft>
                <a:spcPts val="100"/>
              </a:spcAft>
              <a:buFont typeface="+mj-lt"/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//will hide the title not the title bar            </a:t>
            </a:r>
          </a:p>
          <a:p>
            <a:pPr marL="228600" indent="-228600">
              <a:spcAft>
                <a:spcPts val="100"/>
              </a:spcAft>
              <a:buFont typeface="+mj-lt"/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      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setContentView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R.layout.activity_main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          </a:t>
            </a:r>
          </a:p>
          <a:p>
            <a:pPr marL="228600" indent="-228600">
              <a:spcAft>
                <a:spcPts val="100"/>
              </a:spcAft>
              <a:buFont typeface="+mj-lt"/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  }  </a:t>
            </a:r>
          </a:p>
          <a:p>
            <a:pPr marL="228600" indent="-228600">
              <a:spcAft>
                <a:spcPts val="100"/>
              </a:spcAft>
              <a:buFont typeface="+mj-lt"/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 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9942B-BA86-427F-A62A-2EB1FAE0A0DF}"/>
              </a:ext>
            </a:extLst>
          </p:cNvPr>
          <p:cNvSpPr/>
          <p:nvPr/>
        </p:nvSpPr>
        <p:spPr>
          <a:xfrm>
            <a:off x="6712527" y="4074241"/>
            <a:ext cx="51469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646464"/>
                </a:solidFill>
                <a:latin typeface="verdana" panose="020B0604030504040204" pitchFamily="34" charset="0"/>
              </a:rPr>
              <a:t>@Override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solidFill>
                  <a:srgbClr val="006699"/>
                </a:solidFill>
                <a:latin typeface="verdana" panose="020B0604030504040204" pitchFamily="34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2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onCreate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(Bundle 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savedInstanceState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2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super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.onCreate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savedInstanceState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  </a:t>
            </a:r>
          </a:p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requestWindowFeature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Window.FEATURE_NO_TITLE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200" dirty="0">
                <a:solidFill>
                  <a:srgbClr val="008200"/>
                </a:solidFill>
                <a:latin typeface="verdana" panose="020B0604030504040204" pitchFamily="34" charset="0"/>
              </a:rPr>
              <a:t>//code that displays the content in full screen mode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2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.getWindow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setFlags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WindowManager.LayoutParams.FLAG_FULLSCREEN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,  </a:t>
            </a:r>
          </a:p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    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WindowManager.LayoutParams.FLAG_FULLSCREEN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200" dirty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sz="1200" dirty="0" err="1">
                <a:solidFill>
                  <a:srgbClr val="008200"/>
                </a:solidFill>
                <a:latin typeface="verdana" panose="020B0604030504040204" pitchFamily="34" charset="0"/>
              </a:rPr>
              <a:t>int</a:t>
            </a:r>
            <a:r>
              <a:rPr lang="en-US" sz="1200" dirty="0">
                <a:solidFill>
                  <a:srgbClr val="008200"/>
                </a:solidFill>
                <a:latin typeface="verdana" panose="020B0604030504040204" pitchFamily="34" charset="0"/>
              </a:rPr>
              <a:t> flag, </a:t>
            </a:r>
            <a:r>
              <a:rPr lang="en-US" sz="1200" dirty="0" err="1">
                <a:solidFill>
                  <a:srgbClr val="008200"/>
                </a:solidFill>
                <a:latin typeface="verdana" panose="020B0604030504040204" pitchFamily="34" charset="0"/>
              </a:rPr>
              <a:t>int</a:t>
            </a:r>
            <a:r>
              <a:rPr lang="en-US" sz="1200" dirty="0">
                <a:solidFill>
                  <a:srgbClr val="008200"/>
                </a:solidFill>
                <a:latin typeface="verdana" panose="020B0604030504040204" pitchFamily="34" charset="0"/>
              </a:rPr>
              <a:t> mask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  </a:t>
            </a:r>
          </a:p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setContentView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R.layout.activity_main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</a:p>
          <a:p>
            <a:pPr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0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ADE4-706B-4E7E-9CC3-9D29294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Android </a:t>
            </a:r>
            <a:r>
              <a:rPr lang="en-US" dirty="0" err="1"/>
              <a:t>ProgressBar</a:t>
            </a:r>
            <a:r>
              <a:rPr lang="en-US" dirty="0"/>
              <a:t>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835129-D12D-42EC-9710-860EE2D2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53" y="1368696"/>
            <a:ext cx="4273254" cy="5330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2A0D94-F73B-47D3-A51C-DD57022D0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54" y="1368696"/>
            <a:ext cx="4866468" cy="53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16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ADE4-706B-4E7E-9CC3-9D29294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Android </a:t>
            </a:r>
            <a:r>
              <a:rPr lang="en-US" dirty="0" err="1"/>
              <a:t>ProgressBar</a:t>
            </a:r>
            <a:r>
              <a:rPr lang="en-US" dirty="0"/>
              <a:t> (cont.)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D00D49-6F68-469B-9C5E-832C4600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88524"/>
            <a:ext cx="4153480" cy="5010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EFA341-D3D5-4AB4-BC65-F0CB648A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56" y="2474003"/>
            <a:ext cx="2253162" cy="4074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7CE621-E925-4E25-AAE2-AE6F76B6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933" y="2474003"/>
            <a:ext cx="2253161" cy="4074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051B1-9EDF-401E-8715-B9F660F88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310" y="2474005"/>
            <a:ext cx="2253161" cy="40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51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EE61-E84A-4702-AD87-A5772173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4066D4-448C-4E15-AEF7-DCA9E43A5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922772"/>
            <a:ext cx="9601200" cy="423192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are background threads that provide you to communicate with the UI. Updating a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progressbar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instance should be done via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Using Handlers you have the advantage of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MessagingQueues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 if you want to schedule messages or update multiple UI elements or have repeating tasks.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AsyncTask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are similar,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infact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make use of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but doesn't run in the UI thread, so it's good for fetching data, for instance fetching web services. Later you can interact with the UI.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however can't interact with the UI, provide more "basic" threading and you miss all the abstractions of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AsyncTask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8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1234-8C1E-4486-ACC8-761830B4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File: activity_main.xml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ABDF-14FB-41E1-A79F-D765C02A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6899564" cy="482930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&lt;</a:t>
            </a:r>
            <a:r>
              <a:rPr lang="en-US" b="1" dirty="0" err="1"/>
              <a:t>RelativeLayout</a:t>
            </a:r>
            <a:r>
              <a:rPr lang="en-US" dirty="0"/>
              <a:t> </a:t>
            </a:r>
            <a:r>
              <a:rPr lang="en-US" dirty="0" err="1"/>
              <a:t>xmlns:androclass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err="1"/>
              <a:t>xmlns:tools</a:t>
            </a:r>
            <a:r>
              <a:rPr lang="en-US" dirty="0"/>
              <a:t>="http://schemas.android.com/tools"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err="1"/>
              <a:t>android:paddingBottom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activity_vertical_margin</a:t>
            </a:r>
            <a:r>
              <a:rPr lang="en-US" dirty="0"/>
              <a:t>"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err="1"/>
              <a:t>android:paddingLeft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err="1"/>
              <a:t>android:paddingRight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err="1"/>
              <a:t>android:paddingTop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activity_vertical_margin</a:t>
            </a:r>
            <a:r>
              <a:rPr lang="en-US" dirty="0"/>
              <a:t>"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 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b="1" dirty="0"/>
              <a:t>&lt;</a:t>
            </a:r>
            <a:r>
              <a:rPr lang="en-US" b="1" dirty="0" err="1"/>
              <a:t>TextView</a:t>
            </a:r>
            <a:r>
              <a:rPr lang="en-U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hello_world</a:t>
            </a:r>
            <a:r>
              <a:rPr lang="en-US" dirty="0"/>
              <a:t>" 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&lt;/</a:t>
            </a:r>
            <a:r>
              <a:rPr lang="en-US" b="1" dirty="0" err="1"/>
              <a:t>RelativeLayout</a:t>
            </a:r>
            <a:r>
              <a:rPr lang="en-US" b="1" dirty="0"/>
              <a:t>&gt;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3630C-44A3-40B7-A6EB-A592A829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772" y="933450"/>
            <a:ext cx="3276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9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DD30-8EF9-4545-B3F2-7AAF392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Android Screen Orientation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E00F-45CC-4AA8-9C82-B5193E48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screenOrientation</a:t>
            </a:r>
            <a:r>
              <a:rPr lang="en-US" dirty="0"/>
              <a:t> is the attribute of activity element. The orientation of android activity can be portrait, landscape, sensor, unspecified etc. You need to define it in the AndroidManifest.xml file. For example</a:t>
            </a:r>
          </a:p>
          <a:p>
            <a:pPr marL="0" indent="0">
              <a:buNone/>
            </a:pPr>
            <a:r>
              <a:rPr lang="en-US" b="1" dirty="0"/>
              <a:t>&lt;activity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com.example.screenorientation.MainActivity</a:t>
            </a:r>
            <a:r>
              <a:rPr lang="en-US" dirty="0"/>
              <a:t>"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 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android:screenOrientation</a:t>
            </a:r>
            <a:r>
              <a:rPr lang="en-US" dirty="0"/>
              <a:t>="landscape"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13E21E-6913-47DE-86AE-F667A027E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47753"/>
              </p:ext>
            </p:extLst>
          </p:nvPr>
        </p:nvGraphicFramePr>
        <p:xfrm>
          <a:off x="5846618" y="4419600"/>
          <a:ext cx="6345382" cy="2438400"/>
        </p:xfrm>
        <a:graphic>
          <a:graphicData uri="http://schemas.openxmlformats.org/drawingml/2006/table">
            <a:tbl>
              <a:tblPr/>
              <a:tblGrid>
                <a:gridCol w="1840232">
                  <a:extLst>
                    <a:ext uri="{9D8B030D-6E8A-4147-A177-3AD203B41FA5}">
                      <a16:colId xmlns:a16="http://schemas.microsoft.com/office/drawing/2014/main" val="22724847"/>
                    </a:ext>
                  </a:extLst>
                </a:gridCol>
                <a:gridCol w="4505150">
                  <a:extLst>
                    <a:ext uri="{9D8B030D-6E8A-4147-A177-3AD203B41FA5}">
                      <a16:colId xmlns:a16="http://schemas.microsoft.com/office/drawing/2014/main" val="2909042503"/>
                    </a:ext>
                  </a:extLst>
                </a:gridCol>
              </a:tblGrid>
              <a:tr h="29160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8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8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73059"/>
                  </a:ext>
                </a:extLst>
              </a:tr>
              <a:tr h="4453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unspecified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the default value. In such case, system chooses the orientation.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84377"/>
                  </a:ext>
                </a:extLst>
              </a:tr>
              <a:tr h="2430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portrait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taller not wider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85687"/>
                  </a:ext>
                </a:extLst>
              </a:tr>
              <a:tr h="2430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landscape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wider not taller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4728"/>
                  </a:ext>
                </a:extLst>
              </a:tr>
              <a:tr h="3888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sensor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orientation is determined by the device orientation sensor.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3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6DD8-DC72-4859-9BE8-45A7AFA0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File: activity_main.xml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0B8-009D-499B-A75E-A5B0E691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RelativeLayout</a:t>
            </a:r>
            <a:r>
              <a:rPr lang="en-US" dirty="0"/>
              <a:t> </a:t>
            </a:r>
            <a:r>
              <a:rPr lang="en-US" dirty="0" err="1"/>
              <a:t>xmlns:androclass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android:paddingBottom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activity_vertical_margin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android:paddingLeft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android:paddingRight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android:paddingTop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activity_vertical_margin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 &gt;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&lt;Button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="@+id/button1"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="66dp"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="73dp"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="Button"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android:onClick</a:t>
            </a:r>
            <a:r>
              <a:rPr lang="en-US" dirty="0"/>
              <a:t>="</a:t>
            </a:r>
            <a:r>
              <a:rPr lang="en-US" dirty="0" err="1"/>
              <a:t>onClick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/&gt;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&lt;</a:t>
            </a:r>
            <a:r>
              <a:rPr lang="en-US" dirty="0" err="1"/>
              <a:t>EditText</a:t>
            </a:r>
            <a:r>
              <a:rPr lang="en-US" dirty="0"/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="@+id/editText1"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 /&gt;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RelativeLayout</a:t>
            </a:r>
            <a:r>
              <a:rPr lang="en-US" dirty="0"/>
              <a:t>&gt;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0E388-7757-420C-861C-E691FA0B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518" y="813088"/>
            <a:ext cx="3276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985F-6376-4CE3-BF58-79003EB9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Widgets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7309DB-795E-4597-A609-B6A8EEFC4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028711"/>
              </p:ext>
            </p:extLst>
          </p:nvPr>
        </p:nvGraphicFramePr>
        <p:xfrm>
          <a:off x="1371599" y="1624013"/>
          <a:ext cx="10529456" cy="4526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64728">
                  <a:extLst>
                    <a:ext uri="{9D8B030D-6E8A-4147-A177-3AD203B41FA5}">
                      <a16:colId xmlns:a16="http://schemas.microsoft.com/office/drawing/2014/main" val="4242637407"/>
                    </a:ext>
                  </a:extLst>
                </a:gridCol>
                <a:gridCol w="5264728">
                  <a:extLst>
                    <a:ext uri="{9D8B030D-6E8A-4147-A177-3AD203B41FA5}">
                      <a16:colId xmlns:a16="http://schemas.microsoft.com/office/drawing/2014/main" val="2762089649"/>
                    </a:ext>
                  </a:extLst>
                </a:gridCol>
              </a:tblGrid>
              <a:tr h="559002">
                <a:tc gridSpan="2">
                  <a:txBody>
                    <a:bodyPr/>
                    <a:lstStyle/>
                    <a:p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There are given a lot of android widgets with simplified examples such as Button, </a:t>
                      </a:r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EditText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AutoCompleteTextView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ToggleButton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DatePicker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TimePicker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ProgressBar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etc. Android widgets are easy to learn. The widely used android widgets with examples are given below: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3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Android Button</a:t>
                      </a:r>
                    </a:p>
                    <a:p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Let's learn how to perform event handling on button click.</a:t>
                      </a:r>
                    </a:p>
                    <a:p>
                      <a:r>
                        <a:rPr lang="en-US" sz="15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Android Toast</a:t>
                      </a:r>
                    </a:p>
                    <a:p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Displays information for the short duration of time.</a:t>
                      </a:r>
                    </a:p>
                    <a:p>
                      <a:r>
                        <a:rPr lang="en-US" sz="15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 Toast</a:t>
                      </a:r>
                    </a:p>
                    <a:p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 are able to customize the toast, such as we can display image on the toast</a:t>
                      </a:r>
                    </a:p>
                    <a:p>
                      <a:r>
                        <a:rPr lang="en-US" sz="15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ToggleButton</a:t>
                      </a:r>
                      <a:endParaRPr lang="en-US" sz="15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has two states ON/OFF.</a:t>
                      </a:r>
                    </a:p>
                    <a:p>
                      <a:r>
                        <a:rPr lang="en-US" sz="15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CheckBox</a:t>
                      </a:r>
                      <a:endParaRPr lang="en-US" sz="15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Let's see the application of simple food ordering.</a:t>
                      </a:r>
                    </a:p>
                    <a:p>
                      <a:r>
                        <a:rPr lang="en-US" sz="15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AlertDialog</a:t>
                      </a:r>
                      <a:endParaRPr lang="en-US" sz="15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AlertDialog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displays a alert dialog containing the message with OK and Cancel buttons.</a:t>
                      </a:r>
                    </a:p>
                    <a:p>
                      <a:endParaRPr lang="en-US" sz="15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Spinner</a:t>
                      </a:r>
                    </a:p>
                    <a:p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Spinner displays the multiple options, but only one can be selected at a time.</a:t>
                      </a:r>
                    </a:p>
                    <a:p>
                      <a:r>
                        <a:rPr lang="en-US" sz="15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AutoCompleteTextView</a:t>
                      </a:r>
                      <a:endParaRPr lang="en-US" sz="15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15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5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RatingBar</a:t>
                      </a:r>
                      <a:endParaRPr lang="en-US" sz="15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RatingBar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displays the rating bar.</a:t>
                      </a:r>
                    </a:p>
                    <a:p>
                      <a:r>
                        <a:rPr lang="en-US" sz="15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DatePicker</a:t>
                      </a:r>
                      <a:endParaRPr lang="en-US" sz="15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Datepicker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displays the </a:t>
                      </a:r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datepicker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dialog that can be used to pick the date.</a:t>
                      </a:r>
                    </a:p>
                    <a:p>
                      <a:r>
                        <a:rPr lang="en-US" sz="15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TimePicker</a:t>
                      </a:r>
                      <a:endParaRPr lang="en-US" sz="15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TimePicker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displays the </a:t>
                      </a:r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timepicker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dialog that can be used to pick the time.</a:t>
                      </a:r>
                    </a:p>
                    <a:p>
                      <a:r>
                        <a:rPr lang="en-US" sz="15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ProgressBar</a:t>
                      </a:r>
                      <a:endParaRPr lang="en-US" sz="15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5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ProgressBar</a:t>
                      </a:r>
                      <a:r>
                        <a:rPr lang="en-US" sz="15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displays progress task.</a:t>
                      </a:r>
                    </a:p>
                    <a:p>
                      <a:endParaRPr lang="en-US" sz="15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7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5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59B-D1C0-4076-BA11-CF6CAD08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Button (adding values)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68C7F-E7CD-4C79-966C-75AF81A8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24084"/>
            <a:ext cx="2729345" cy="4935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9C8FF-5F4E-4F73-AA29-4163CF3C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619" y="1624084"/>
            <a:ext cx="2743890" cy="496133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BE944DB-E360-470C-A446-F6C8F6A69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7218" y="0"/>
            <a:ext cx="3602182" cy="78483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//erase all the default name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(Button)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buttonAdd.setOnClickListener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  @Override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String[]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String value1=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String value2=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input validation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(value1);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b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(value2);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 valid number"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a + b;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(sum),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03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A7D2-29A5-4980-91D9-AC42179F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Android Toast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8DA1-3750-4D65-9381-1B489DB9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6172200" cy="4829302"/>
          </a:xfrm>
        </p:spPr>
        <p:txBody>
          <a:bodyPr/>
          <a:lstStyle/>
          <a:p>
            <a:r>
              <a:rPr lang="en-US" dirty="0" err="1"/>
              <a:t>Andorid</a:t>
            </a:r>
            <a:r>
              <a:rPr lang="en-US" dirty="0"/>
              <a:t> Toast can be used to display information for the short period of time. A toast contains message to be displayed quickly and disappears after sometime.</a:t>
            </a:r>
          </a:p>
          <a:p>
            <a:r>
              <a:rPr lang="en-US" dirty="0"/>
              <a:t>The </a:t>
            </a:r>
            <a:r>
              <a:rPr lang="en-US" dirty="0" err="1"/>
              <a:t>android.widget.Toast</a:t>
            </a:r>
            <a:r>
              <a:rPr lang="en-US" dirty="0"/>
              <a:t> class is the subclass of </a:t>
            </a:r>
            <a:r>
              <a:rPr lang="en-US" dirty="0" err="1"/>
              <a:t>java.lang.Object</a:t>
            </a:r>
            <a:r>
              <a:rPr lang="en-US" dirty="0"/>
              <a:t> class.</a:t>
            </a:r>
          </a:p>
          <a:p>
            <a:r>
              <a:rPr lang="en-US" i="1" u="sng" dirty="0"/>
              <a:t>Toast class is used to show notification for a particular interval of time. After sometime it disappears. It doesn't block the user interaction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2C2E49-A68E-4706-8B9C-52958039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53577"/>
              </p:ext>
            </p:extLst>
          </p:nvPr>
        </p:nvGraphicFramePr>
        <p:xfrm>
          <a:off x="7543800" y="1778000"/>
          <a:ext cx="4521200" cy="1447800"/>
        </p:xfrm>
        <a:graphic>
          <a:graphicData uri="http://schemas.openxmlformats.org/drawingml/2006/table">
            <a:tbl>
              <a:tblPr/>
              <a:tblGrid>
                <a:gridCol w="2260600">
                  <a:extLst>
                    <a:ext uri="{9D8B030D-6E8A-4147-A177-3AD203B41FA5}">
                      <a16:colId xmlns:a16="http://schemas.microsoft.com/office/drawing/2014/main" val="18140139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740104593"/>
                    </a:ext>
                  </a:extLst>
                </a:gridCol>
              </a:tblGrid>
              <a:tr h="356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9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9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9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9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9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9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34655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static final int LENGTH_LONG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displays view for the long duration of time.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965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static final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LENGTH_SHORT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displays view for the short duration of time.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6438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9F7119-DDFF-4303-B181-97DCC0A0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26225"/>
              </p:ext>
            </p:extLst>
          </p:nvPr>
        </p:nvGraphicFramePr>
        <p:xfrm>
          <a:off x="1371600" y="4799449"/>
          <a:ext cx="10820400" cy="16002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64393341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131766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E5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5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E5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E5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5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E5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606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static Toast makeText(Context context, CharSequence text, int duration)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makes the toast containing text and duration.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161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show()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displays toast.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02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setMargin (float horizontalMargin, float verticalMargin)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changes the horizontal and vertical margin difference.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0072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28CCF9B-73F2-455B-99BD-6CDC15725D86}"/>
              </a:ext>
            </a:extLst>
          </p:cNvPr>
          <p:cNvSpPr/>
          <p:nvPr/>
        </p:nvSpPr>
        <p:spPr>
          <a:xfrm>
            <a:off x="7232072" y="3505186"/>
            <a:ext cx="4959928" cy="943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200"/>
              </a:spcAft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</a:rPr>
              <a:t>Toast toast=</a:t>
            </a:r>
            <a:r>
              <a:rPr lang="en-US" sz="1300" dirty="0" err="1">
                <a:solidFill>
                  <a:srgbClr val="000000"/>
                </a:solidFill>
                <a:latin typeface="verdana" panose="020B0604030504040204" pitchFamily="34" charset="0"/>
              </a:rPr>
              <a:t>Toast.makeText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verdana" panose="020B0604030504040204" pitchFamily="34" charset="0"/>
              </a:rPr>
              <a:t>getApplicationContext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</a:rPr>
              <a:t>(),</a:t>
            </a:r>
            <a:r>
              <a:rPr lang="en-US" sz="1300" dirty="0">
                <a:solidFill>
                  <a:srgbClr val="0000FF"/>
                </a:solidFill>
                <a:latin typeface="verdana" panose="020B0604030504040204" pitchFamily="34" charset="0"/>
              </a:rPr>
              <a:t>"Hello </a:t>
            </a:r>
            <a:r>
              <a:rPr lang="en-US" sz="1300" dirty="0" err="1">
                <a:solidFill>
                  <a:srgbClr val="0000FF"/>
                </a:solidFill>
                <a:latin typeface="verdana" panose="020B0604030504040204" pitchFamily="34" charset="0"/>
              </a:rPr>
              <a:t>Javatpoint</a:t>
            </a:r>
            <a:r>
              <a:rPr lang="en-US" sz="13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300" dirty="0" err="1">
                <a:solidFill>
                  <a:srgbClr val="000000"/>
                </a:solidFill>
                <a:latin typeface="verdana" panose="020B0604030504040204" pitchFamily="34" charset="0"/>
              </a:rPr>
              <a:t>Toast.LENGTH_SHORT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spcAft>
                <a:spcPts val="200"/>
              </a:spcAft>
              <a:buFont typeface="+mj-lt"/>
              <a:buAutoNum type="arabicPeriod"/>
            </a:pPr>
            <a:r>
              <a:rPr lang="en-US" sz="1300" dirty="0" err="1">
                <a:solidFill>
                  <a:srgbClr val="000000"/>
                </a:solidFill>
                <a:latin typeface="verdana" panose="020B0604030504040204" pitchFamily="34" charset="0"/>
              </a:rPr>
              <a:t>toast.setMargin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300" dirty="0">
                <a:solidFill>
                  <a:srgbClr val="C00000"/>
                </a:solidFill>
                <a:latin typeface="verdana" panose="020B0604030504040204" pitchFamily="34" charset="0"/>
              </a:rPr>
              <a:t>50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verdana" panose="020B0604030504040204" pitchFamily="34" charset="0"/>
              </a:rPr>
              <a:t>50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spcAft>
                <a:spcPts val="200"/>
              </a:spcAft>
              <a:buFont typeface="+mj-lt"/>
              <a:buAutoNum type="arabicPeriod"/>
            </a:pPr>
            <a:r>
              <a:rPr lang="en-US" sz="1300" dirty="0" err="1">
                <a:solidFill>
                  <a:srgbClr val="000000"/>
                </a:solidFill>
                <a:latin typeface="verdana" panose="020B0604030504040204" pitchFamily="34" charset="0"/>
              </a:rPr>
              <a:t>toast.show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  <a:endParaRPr lang="en-US" sz="13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0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F66A-F5FF-43BF-9269-90E46037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Android </a:t>
            </a:r>
            <a:r>
              <a:rPr lang="en-US" dirty="0" err="1"/>
              <a:t>ToggleButton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D0BB-B0E2-4E3D-94FE-88C3318F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624084"/>
            <a:ext cx="7492481" cy="4720732"/>
          </a:xfrm>
        </p:spPr>
        <p:txBody>
          <a:bodyPr/>
          <a:lstStyle/>
          <a:p>
            <a:r>
              <a:rPr lang="en-US" b="1" dirty="0"/>
              <a:t>Android Toggle Button</a:t>
            </a:r>
            <a:r>
              <a:rPr lang="en-US" dirty="0"/>
              <a:t> can be used to display checked/unchecked (On/Off) state on the button.</a:t>
            </a:r>
          </a:p>
          <a:p>
            <a:r>
              <a:rPr lang="en-US" dirty="0"/>
              <a:t>It is beneficial if user have to change the setting between two states. It can be used to On/Off Sound, </a:t>
            </a:r>
            <a:r>
              <a:rPr lang="en-US" dirty="0" err="1"/>
              <a:t>Wifi</a:t>
            </a:r>
            <a:r>
              <a:rPr lang="en-US" dirty="0"/>
              <a:t>, Bluetooth etc.</a:t>
            </a:r>
          </a:p>
          <a:p>
            <a:r>
              <a:rPr lang="en-US" dirty="0"/>
              <a:t>Since Android 4.0, there is another type of toggle button called </a:t>
            </a:r>
            <a:r>
              <a:rPr lang="en-US" i="1" dirty="0"/>
              <a:t>switch</a:t>
            </a:r>
            <a:r>
              <a:rPr lang="en-US" dirty="0"/>
              <a:t> that provides slider control.</a:t>
            </a:r>
          </a:p>
          <a:p>
            <a:r>
              <a:rPr lang="en-US" dirty="0"/>
              <a:t>Android </a:t>
            </a:r>
            <a:r>
              <a:rPr lang="en-US" dirty="0" err="1"/>
              <a:t>ToggleButton</a:t>
            </a:r>
            <a:r>
              <a:rPr lang="en-US" dirty="0"/>
              <a:t> and Switch both are the subclasses of </a:t>
            </a:r>
            <a:r>
              <a:rPr lang="en-US" dirty="0" err="1"/>
              <a:t>CompoundButton</a:t>
            </a:r>
            <a:r>
              <a:rPr lang="en-US" dirty="0"/>
              <a:t> class.</a:t>
            </a:r>
          </a:p>
        </p:txBody>
      </p:sp>
      <p:pic>
        <p:nvPicPr>
          <p:cNvPr id="4098" name="Picture 2" descr="android toggle button">
            <a:extLst>
              <a:ext uri="{FF2B5EF4-FFF2-40B4-BE49-F238E27FC236}">
                <a16:creationId xmlns:a16="http://schemas.microsoft.com/office/drawing/2014/main" id="{93D856CD-2EC9-41FF-BF51-E281BD866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01" y="1624084"/>
            <a:ext cx="1885950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51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14287</TotalTime>
  <Words>1071</Words>
  <Application>Microsoft Office PowerPoint</Application>
  <PresentationFormat>Widescreen</PresentationFormat>
  <Paragraphs>255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Franklin Gothic Book</vt:lpstr>
      <vt:lpstr>Times New Roman</vt:lpstr>
      <vt:lpstr>Verdana</vt:lpstr>
      <vt:lpstr>Verdana</vt:lpstr>
      <vt:lpstr>Crop</vt:lpstr>
      <vt:lpstr>Mobile Programming</vt:lpstr>
      <vt:lpstr>1. Android Hide Title Bar Example</vt:lpstr>
      <vt:lpstr>File: activity_main.xml</vt:lpstr>
      <vt:lpstr>2. Android Screen Orientation </vt:lpstr>
      <vt:lpstr>File: activity_main.xml</vt:lpstr>
      <vt:lpstr>Android Widgets</vt:lpstr>
      <vt:lpstr>3. Button (adding values)</vt:lpstr>
      <vt:lpstr>4. Android Toast Example</vt:lpstr>
      <vt:lpstr>5. Android ToggleButton Example</vt:lpstr>
      <vt:lpstr>5. Android ToggleButton Example</vt:lpstr>
      <vt:lpstr>6. Android CheckBox Example</vt:lpstr>
      <vt:lpstr>7. Alert Dialog</vt:lpstr>
      <vt:lpstr>8. Spinner</vt:lpstr>
      <vt:lpstr>9. Autocomplete textview</vt:lpstr>
      <vt:lpstr>10. Android RatingBar</vt:lpstr>
      <vt:lpstr>11. WebView</vt:lpstr>
      <vt:lpstr>12. Seek Bar</vt:lpstr>
      <vt:lpstr>13. Time Picker</vt:lpstr>
      <vt:lpstr>14. Android ProgressBar  </vt:lpstr>
      <vt:lpstr>14. Android ProgressBar (cont.)</vt:lpstr>
      <vt:lpstr>14. Android ProgressBar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David Habsara Hareva</dc:creator>
  <cp:lastModifiedBy>David Habsara Hareva</cp:lastModifiedBy>
  <cp:revision>121</cp:revision>
  <dcterms:created xsi:type="dcterms:W3CDTF">2017-08-09T08:17:01Z</dcterms:created>
  <dcterms:modified xsi:type="dcterms:W3CDTF">2017-09-15T04:20:14Z</dcterms:modified>
</cp:coreProperties>
</file>