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</p:sldMasterIdLst>
  <p:notesMasterIdLst>
    <p:notesMasterId r:id="rId17"/>
  </p:notesMasterIdLst>
  <p:sldIdLst>
    <p:sldId id="256" r:id="rId2"/>
    <p:sldId id="261" r:id="rId3"/>
    <p:sldId id="257" r:id="rId4"/>
    <p:sldId id="270" r:id="rId5"/>
    <p:sldId id="258" r:id="rId6"/>
    <p:sldId id="259" r:id="rId7"/>
    <p:sldId id="260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2" autoAdjust="0"/>
    <p:restoredTop sz="90590" autoAdjust="0"/>
  </p:normalViewPr>
  <p:slideViewPr>
    <p:cSldViewPr snapToGrid="0">
      <p:cViewPr>
        <p:scale>
          <a:sx n="66" d="100"/>
          <a:sy n="66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E658F-1891-4712-B99B-72BEE42E314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4CB3E-216F-4285-99A2-6D52D93F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B41998-40D1-41E7-B4D9-3EEA02901AA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7237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0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27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4084"/>
            <a:ext cx="9601200" cy="48293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41998-40D1-41E7-B4D9-3EEA02901AA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6717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41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79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6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95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41998-40D1-41E7-B4D9-3EEA02901AA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3050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41998-40D1-41E7-B4D9-3EEA02901AA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51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B41998-40D1-41E7-B4D9-3EEA02901AA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631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52CD-A00F-48A3-93B0-42B4EF247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005CE-C7AA-4A45-9477-F6C26C008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Hide Title Bar</a:t>
            </a:r>
          </a:p>
        </p:txBody>
      </p:sp>
    </p:spTree>
    <p:extLst>
      <p:ext uri="{BB962C8B-B14F-4D97-AF65-F5344CB8AC3E}">
        <p14:creationId xmlns:p14="http://schemas.microsoft.com/office/powerpoint/2010/main" val="75433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6F14-3D31-4A17-AA08-D5AE37FC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Intent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1B9A6D-F5F2-404F-BEB1-498EA44F5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86006"/>
            <a:ext cx="2670797" cy="482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2E7E60-A777-4DC3-A51B-77BF9A854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475" y="1700582"/>
            <a:ext cx="2665709" cy="4819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2F9EC-5BC9-4612-A26D-114672DC4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778" y="1686006"/>
            <a:ext cx="2670798" cy="48291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C091DDD-09FB-404D-B8B4-77D2A4F6BC40}"/>
              </a:ext>
            </a:extLst>
          </p:cNvPr>
          <p:cNvSpPr/>
          <p:nvPr/>
        </p:nvSpPr>
        <p:spPr>
          <a:xfrm>
            <a:off x="4215539" y="3921071"/>
            <a:ext cx="325464" cy="60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97C152C-0DAA-4EF0-8B24-65FAEBB91868}"/>
              </a:ext>
            </a:extLst>
          </p:cNvPr>
          <p:cNvSpPr/>
          <p:nvPr/>
        </p:nvSpPr>
        <p:spPr>
          <a:xfrm>
            <a:off x="7782798" y="3808352"/>
            <a:ext cx="325464" cy="60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150F-A074-4EFC-9021-914C4560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198DE-8D8E-4E3E-AB27-C017AE805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problem 1 with 3 activities and their state management. </a:t>
            </a:r>
          </a:p>
          <a:p>
            <a:r>
              <a:rPr lang="en-US" dirty="0"/>
              <a:t>There are 3 activities in one application, </a:t>
            </a:r>
            <a:r>
              <a:rPr lang="en-US" dirty="0" err="1"/>
              <a:t>namd</a:t>
            </a:r>
            <a:r>
              <a:rPr lang="en-US" dirty="0"/>
              <a:t> A, B, and C.</a:t>
            </a:r>
          </a:p>
          <a:p>
            <a:r>
              <a:rPr lang="en-US" dirty="0"/>
              <a:t>If activity A is </a:t>
            </a:r>
            <a:r>
              <a:rPr lang="en-US" dirty="0" err="1"/>
              <a:t>onPause</a:t>
            </a:r>
            <a:r>
              <a:rPr lang="en-US" dirty="0"/>
              <a:t>() state, and activity B is </a:t>
            </a:r>
            <a:r>
              <a:rPr lang="en-US" dirty="0" err="1"/>
              <a:t>onResume</a:t>
            </a:r>
            <a:r>
              <a:rPr lang="en-US" dirty="0"/>
              <a:t>() state and call activity C, so what the current state of all activities?</a:t>
            </a:r>
          </a:p>
          <a:p>
            <a:pPr lvl="1"/>
            <a:r>
              <a:rPr lang="en-US" dirty="0"/>
              <a:t>Activity A?</a:t>
            </a:r>
          </a:p>
          <a:p>
            <a:pPr lvl="1"/>
            <a:r>
              <a:rPr lang="en-US" dirty="0"/>
              <a:t>Activity B?</a:t>
            </a:r>
          </a:p>
          <a:p>
            <a:pPr lvl="1"/>
            <a:r>
              <a:rPr lang="en-US" dirty="0"/>
              <a:t>Activity C?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11CD3E-93D2-4FCF-9CEE-E76694E9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297" y="3272763"/>
            <a:ext cx="1759058" cy="3180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F83C3F-EA58-435D-A123-3E6DC3D8A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700" y="3272763"/>
            <a:ext cx="1755707" cy="3174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BD9237-A52C-4716-ACDF-14D486F79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968" y="3266702"/>
            <a:ext cx="1759059" cy="31806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A7BBF4-2B2B-4796-A3B5-364ECF373E60}"/>
              </a:ext>
            </a:extLst>
          </p:cNvPr>
          <p:cNvSpPr/>
          <p:nvPr/>
        </p:nvSpPr>
        <p:spPr>
          <a:xfrm>
            <a:off x="4568044" y="6017248"/>
            <a:ext cx="1041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Activity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FC38A-8D46-49A2-9E27-357F5F1C4014}"/>
              </a:ext>
            </a:extLst>
          </p:cNvPr>
          <p:cNvSpPr/>
          <p:nvPr/>
        </p:nvSpPr>
        <p:spPr>
          <a:xfrm>
            <a:off x="6847964" y="6081024"/>
            <a:ext cx="105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Activity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9D9C6-B787-4161-A4BA-2A5A03ABA92C}"/>
              </a:ext>
            </a:extLst>
          </p:cNvPr>
          <p:cNvSpPr/>
          <p:nvPr/>
        </p:nvSpPr>
        <p:spPr>
          <a:xfrm>
            <a:off x="9141001" y="6017248"/>
            <a:ext cx="1041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Activity C</a:t>
            </a:r>
          </a:p>
        </p:txBody>
      </p:sp>
    </p:spTree>
    <p:extLst>
      <p:ext uri="{BB962C8B-B14F-4D97-AF65-F5344CB8AC3E}">
        <p14:creationId xmlns:p14="http://schemas.microsoft.com/office/powerpoint/2010/main" val="335932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A29-C226-4832-8EAA-3BA27F04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Activities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B040C-557E-43AE-82FC-5576B3BD1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help of android </a:t>
            </a:r>
            <a:r>
              <a:rPr lang="en-US" dirty="0" err="1"/>
              <a:t>startActivityForResult</a:t>
            </a:r>
            <a:r>
              <a:rPr lang="en-US" dirty="0"/>
              <a:t>() method, we can get result from another activity.</a:t>
            </a:r>
          </a:p>
          <a:p>
            <a:r>
              <a:rPr lang="en-US" dirty="0"/>
              <a:t>By the help of android </a:t>
            </a:r>
            <a:r>
              <a:rPr lang="en-US" dirty="0" err="1"/>
              <a:t>startActivityForResult</a:t>
            </a:r>
            <a:r>
              <a:rPr lang="en-US" dirty="0"/>
              <a:t>() method, we can send information from one activity to another and vice-versa. The android </a:t>
            </a:r>
            <a:r>
              <a:rPr lang="en-US" b="1" dirty="0" err="1"/>
              <a:t>startActivityForResult</a:t>
            </a:r>
            <a:r>
              <a:rPr lang="en-US" dirty="0"/>
              <a:t> method, requires a result from the second activity (activity to be invoked).</a:t>
            </a:r>
          </a:p>
          <a:p>
            <a:r>
              <a:rPr lang="en-US" dirty="0"/>
              <a:t>In such case, we need to override the </a:t>
            </a:r>
            <a:r>
              <a:rPr lang="en-US" b="1" dirty="0" err="1"/>
              <a:t>onActivityResult</a:t>
            </a:r>
            <a:r>
              <a:rPr lang="en-US" dirty="0"/>
              <a:t> method that is invoked automatically when second activity returns result.</a:t>
            </a:r>
          </a:p>
          <a:p>
            <a:r>
              <a:rPr lang="en-US" dirty="0"/>
              <a:t>Method Signature</a:t>
            </a:r>
          </a:p>
          <a:p>
            <a:pPr lvl="1"/>
            <a:r>
              <a:rPr lang="en-US" dirty="0"/>
              <a:t>There are two variants of </a:t>
            </a:r>
            <a:r>
              <a:rPr lang="en-US" dirty="0" err="1"/>
              <a:t>startActivityForResult</a:t>
            </a:r>
            <a:r>
              <a:rPr lang="en-US" dirty="0"/>
              <a:t>() method.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17DEF-E956-4D9D-8F30-5DF6BB5559FD}"/>
              </a:ext>
            </a:extLst>
          </p:cNvPr>
          <p:cNvSpPr/>
          <p:nvPr/>
        </p:nvSpPr>
        <p:spPr>
          <a:xfrm>
            <a:off x="1668651" y="5107087"/>
            <a:ext cx="930414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rgbClr val="006699"/>
                </a:solidFill>
                <a:latin typeface="Calibri Light" panose="020F0302020204030204" pitchFamily="34" charset="0"/>
              </a:rPr>
              <a:t>public</a:t>
            </a:r>
            <a:r>
              <a:rPr lang="en-US" i="1" dirty="0">
                <a:solidFill>
                  <a:srgbClr val="000000"/>
                </a:solidFill>
                <a:latin typeface="Calibri Light" panose="020F0302020204030204" pitchFamily="34" charset="0"/>
              </a:rPr>
              <a:t> </a:t>
            </a:r>
            <a:r>
              <a:rPr lang="en-US" b="1" i="1" dirty="0">
                <a:solidFill>
                  <a:srgbClr val="006699"/>
                </a:solidFill>
                <a:latin typeface="Calibri Light" panose="020F0302020204030204" pitchFamily="34" charset="0"/>
              </a:rPr>
              <a:t>void</a:t>
            </a:r>
            <a:r>
              <a:rPr lang="en-US" i="1" dirty="0">
                <a:solidFill>
                  <a:srgbClr val="000000"/>
                </a:solidFill>
                <a:latin typeface="Calibri Light" panose="020F0302020204030204" pitchFamily="34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startActivityForResult</a:t>
            </a:r>
            <a:r>
              <a:rPr lang="en-US" i="1" dirty="0">
                <a:solidFill>
                  <a:srgbClr val="000000"/>
                </a:solidFill>
                <a:latin typeface="Calibri Light" panose="020F0302020204030204" pitchFamily="34" charset="0"/>
              </a:rPr>
              <a:t> (Intent </a:t>
            </a:r>
            <a:r>
              <a:rPr lang="en-US" i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intent</a:t>
            </a:r>
            <a:r>
              <a:rPr lang="en-US" i="1" dirty="0">
                <a:solidFill>
                  <a:srgbClr val="000000"/>
                </a:solidFill>
                <a:latin typeface="Calibri Light" panose="020F0302020204030204" pitchFamily="34" charset="0"/>
              </a:rPr>
              <a:t>, </a:t>
            </a:r>
            <a:r>
              <a:rPr lang="en-US" b="1" i="1" dirty="0" err="1">
                <a:solidFill>
                  <a:srgbClr val="006699"/>
                </a:solidFill>
                <a:latin typeface="Calibri Light" panose="020F0302020204030204" pitchFamily="34" charset="0"/>
              </a:rPr>
              <a:t>int</a:t>
            </a:r>
            <a:r>
              <a:rPr lang="en-US" i="1" dirty="0">
                <a:solidFill>
                  <a:srgbClr val="000000"/>
                </a:solidFill>
                <a:latin typeface="Calibri Light" panose="020F0302020204030204" pitchFamily="34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requestCode</a:t>
            </a:r>
            <a:r>
              <a:rPr lang="en-US" i="1" dirty="0">
                <a:solidFill>
                  <a:srgbClr val="000000"/>
                </a:solidFill>
                <a:latin typeface="Calibri Light" panose="020F0302020204030204" pitchFamily="34" charset="0"/>
              </a:rPr>
              <a:t>)  </a:t>
            </a:r>
          </a:p>
          <a:p>
            <a:pPr algn="just"/>
            <a:r>
              <a:rPr lang="en-US" b="1" i="1" dirty="0">
                <a:solidFill>
                  <a:srgbClr val="006699"/>
                </a:solidFill>
                <a:latin typeface="Calibri Light" panose="020F0302020204030204" pitchFamily="34" charset="0"/>
              </a:rPr>
              <a:t>public</a:t>
            </a:r>
            <a:r>
              <a:rPr lang="en-US" i="1" dirty="0">
                <a:solidFill>
                  <a:srgbClr val="000000"/>
                </a:solidFill>
                <a:latin typeface="Calibri Light" panose="020F0302020204030204" pitchFamily="34" charset="0"/>
              </a:rPr>
              <a:t> </a:t>
            </a:r>
            <a:r>
              <a:rPr lang="en-US" b="1" i="1" dirty="0">
                <a:solidFill>
                  <a:srgbClr val="006699"/>
                </a:solidFill>
                <a:latin typeface="Calibri Light" panose="020F0302020204030204" pitchFamily="34" charset="0"/>
              </a:rPr>
              <a:t>void</a:t>
            </a:r>
            <a:r>
              <a:rPr lang="en-US" i="1" dirty="0">
                <a:solidFill>
                  <a:srgbClr val="000000"/>
                </a:solidFill>
                <a:latin typeface="Calibri Light" panose="020F0302020204030204" pitchFamily="34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startActivityForResult</a:t>
            </a:r>
            <a:r>
              <a:rPr lang="en-US" i="1" dirty="0">
                <a:solidFill>
                  <a:srgbClr val="000000"/>
                </a:solidFill>
                <a:latin typeface="Calibri Light" panose="020F0302020204030204" pitchFamily="34" charset="0"/>
              </a:rPr>
              <a:t> (Intent </a:t>
            </a:r>
            <a:r>
              <a:rPr lang="en-US" i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intent</a:t>
            </a:r>
            <a:r>
              <a:rPr lang="en-US" i="1" dirty="0">
                <a:solidFill>
                  <a:srgbClr val="000000"/>
                </a:solidFill>
                <a:latin typeface="Calibri Light" panose="020F0302020204030204" pitchFamily="34" charset="0"/>
              </a:rPr>
              <a:t>, </a:t>
            </a:r>
            <a:r>
              <a:rPr lang="en-US" b="1" i="1" dirty="0" err="1">
                <a:solidFill>
                  <a:srgbClr val="006699"/>
                </a:solidFill>
                <a:latin typeface="Calibri Light" panose="020F0302020204030204" pitchFamily="34" charset="0"/>
              </a:rPr>
              <a:t>int</a:t>
            </a:r>
            <a:r>
              <a:rPr lang="en-US" i="1" dirty="0">
                <a:solidFill>
                  <a:srgbClr val="000000"/>
                </a:solidFill>
                <a:latin typeface="Calibri Light" panose="020F0302020204030204" pitchFamily="34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requestCode</a:t>
            </a:r>
            <a:r>
              <a:rPr lang="en-US" i="1" dirty="0">
                <a:solidFill>
                  <a:srgbClr val="000000"/>
                </a:solidFill>
                <a:latin typeface="Calibri Light" panose="020F0302020204030204" pitchFamily="34" charset="0"/>
              </a:rPr>
              <a:t>, Bundle options) </a:t>
            </a:r>
            <a:endParaRPr lang="en-US" b="0" i="1" dirty="0">
              <a:solidFill>
                <a:srgbClr val="000000"/>
              </a:solidFill>
              <a:effectLst/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0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4E70-214D-4B92-ADA0-680F3117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AFCB9-D59A-4B99-A677-429DFD7E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5F6AD-9541-41E4-9C1F-B747189E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28836"/>
            <a:ext cx="3276600" cy="592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5C2CFC-4728-4CB8-B0D8-563142A7C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911" y="528836"/>
            <a:ext cx="3276600" cy="5924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21A86-3375-4A62-B0A0-B211DF5B5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22" y="466725"/>
            <a:ext cx="32766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4592-6E01-44B5-BBB7-4E7F8704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4F4E84-B614-4E44-8753-B31030D2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79" y="5753807"/>
            <a:ext cx="461074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SecondActivity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:label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SecondActivity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97086-5CC3-4443-8E78-2373770D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79" y="68461"/>
            <a:ext cx="6344535" cy="5068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9F0C5C-D6B8-4AEC-BA95-9395560B5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214" y="68461"/>
            <a:ext cx="4582164" cy="49060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44D85-115C-4DDD-85D8-817CAF04F65F}"/>
              </a:ext>
            </a:extLst>
          </p:cNvPr>
          <p:cNvSpPr txBox="1"/>
          <p:nvPr/>
        </p:nvSpPr>
        <p:spPr>
          <a:xfrm>
            <a:off x="376279" y="5468444"/>
            <a:ext cx="15133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AndroidManifest.xml</a:t>
            </a:r>
          </a:p>
        </p:txBody>
      </p:sp>
    </p:spTree>
    <p:extLst>
      <p:ext uri="{BB962C8B-B14F-4D97-AF65-F5344CB8AC3E}">
        <p14:creationId xmlns:p14="http://schemas.microsoft.com/office/powerpoint/2010/main" val="239466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D551779D-D332-499A-A4A8-93767F3E4F6E}"/>
              </a:ext>
            </a:extLst>
          </p:cNvPr>
          <p:cNvSpPr/>
          <p:nvPr/>
        </p:nvSpPr>
        <p:spPr>
          <a:xfrm>
            <a:off x="8633432" y="1666751"/>
            <a:ext cx="3236685" cy="4296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Alasan belajar MobProg?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5CA2E-C615-476C-B131-9AACA6DB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CB9C4-7720-4E34-82CC-E2254D8593FC}"/>
              </a:ext>
            </a:extLst>
          </p:cNvPr>
          <p:cNvSpPr/>
          <p:nvPr/>
        </p:nvSpPr>
        <p:spPr>
          <a:xfrm>
            <a:off x="1538514" y="1654629"/>
            <a:ext cx="3236685" cy="4296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42306-5DE2-4F6B-90F0-F981B19C6231}"/>
              </a:ext>
            </a:extLst>
          </p:cNvPr>
          <p:cNvSpPr/>
          <p:nvPr/>
        </p:nvSpPr>
        <p:spPr>
          <a:xfrm>
            <a:off x="5072743" y="1654629"/>
            <a:ext cx="3236685" cy="4296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Alasan belajar MobProg?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81F18-A443-4353-A50E-BADEFA0DF44E}"/>
              </a:ext>
            </a:extLst>
          </p:cNvPr>
          <p:cNvSpPr txBox="1"/>
          <p:nvPr/>
        </p:nvSpPr>
        <p:spPr>
          <a:xfrm>
            <a:off x="1654628" y="190595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B2F62-FFF9-47F0-B784-2167AC374AFD}"/>
              </a:ext>
            </a:extLst>
          </p:cNvPr>
          <p:cNvSpPr txBox="1"/>
          <p:nvPr/>
        </p:nvSpPr>
        <p:spPr>
          <a:xfrm>
            <a:off x="1654628" y="239144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NIM 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7B334-D82C-49F3-B4DF-4A9E683E86F1}"/>
              </a:ext>
            </a:extLst>
          </p:cNvPr>
          <p:cNvSpPr txBox="1"/>
          <p:nvPr/>
        </p:nvSpPr>
        <p:spPr>
          <a:xfrm>
            <a:off x="3624730" y="1891338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Sex 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4436B-1CC2-462E-8B33-E3165430833F}"/>
              </a:ext>
            </a:extLst>
          </p:cNvPr>
          <p:cNvSpPr/>
          <p:nvPr/>
        </p:nvSpPr>
        <p:spPr>
          <a:xfrm>
            <a:off x="5999007" y="2500937"/>
            <a:ext cx="166453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09861-189C-4F21-A9FD-81131CC113A5}"/>
              </a:ext>
            </a:extLst>
          </p:cNvPr>
          <p:cNvSpPr txBox="1"/>
          <p:nvPr/>
        </p:nvSpPr>
        <p:spPr>
          <a:xfrm>
            <a:off x="5175441" y="251555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30935-D10F-4895-AE77-1EAB41F84C23}"/>
              </a:ext>
            </a:extLst>
          </p:cNvPr>
          <p:cNvSpPr txBox="1"/>
          <p:nvPr/>
        </p:nvSpPr>
        <p:spPr>
          <a:xfrm>
            <a:off x="5175441" y="300104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NIM 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A8DCB7-8699-4F68-AC18-63390CDF3446}"/>
              </a:ext>
            </a:extLst>
          </p:cNvPr>
          <p:cNvSpPr txBox="1"/>
          <p:nvPr/>
        </p:nvSpPr>
        <p:spPr>
          <a:xfrm>
            <a:off x="6877877" y="3041526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Sex 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1DFF4D-CAA6-4018-8C23-CF94949C852B}"/>
              </a:ext>
            </a:extLst>
          </p:cNvPr>
          <p:cNvSpPr txBox="1"/>
          <p:nvPr/>
        </p:nvSpPr>
        <p:spPr>
          <a:xfrm>
            <a:off x="5184782" y="3507447"/>
            <a:ext cx="2015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Program study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265537-CCBA-46FD-8B04-08FBFCBBFF30}"/>
              </a:ext>
            </a:extLst>
          </p:cNvPr>
          <p:cNvSpPr/>
          <p:nvPr/>
        </p:nvSpPr>
        <p:spPr>
          <a:xfrm>
            <a:off x="5979831" y="3032102"/>
            <a:ext cx="84899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5A917C-6F13-4D34-994C-DE486626264E}"/>
              </a:ext>
            </a:extLst>
          </p:cNvPr>
          <p:cNvSpPr/>
          <p:nvPr/>
        </p:nvSpPr>
        <p:spPr>
          <a:xfrm>
            <a:off x="7497326" y="3106978"/>
            <a:ext cx="182880" cy="182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12C11C-E849-4789-9A0F-32739FD5725A}"/>
              </a:ext>
            </a:extLst>
          </p:cNvPr>
          <p:cNvSpPr/>
          <p:nvPr/>
        </p:nvSpPr>
        <p:spPr>
          <a:xfrm>
            <a:off x="7497326" y="3462580"/>
            <a:ext cx="182880" cy="182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D98A0D-A045-49F8-89D9-F9F8CF3D0317}"/>
              </a:ext>
            </a:extLst>
          </p:cNvPr>
          <p:cNvSpPr txBox="1"/>
          <p:nvPr/>
        </p:nvSpPr>
        <p:spPr>
          <a:xfrm>
            <a:off x="7680206" y="299634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E477CC-AFF3-4F40-8F2A-6952E0573AC6}"/>
              </a:ext>
            </a:extLst>
          </p:cNvPr>
          <p:cNvSpPr txBox="1"/>
          <p:nvPr/>
        </p:nvSpPr>
        <p:spPr>
          <a:xfrm>
            <a:off x="7672951" y="3366464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7542B7-8B09-4F07-85AD-B4C170B481AA}"/>
              </a:ext>
            </a:extLst>
          </p:cNvPr>
          <p:cNvSpPr/>
          <p:nvPr/>
        </p:nvSpPr>
        <p:spPr>
          <a:xfrm>
            <a:off x="1676654" y="3412360"/>
            <a:ext cx="1592435" cy="3468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85FB9B-1FF5-40C1-BA28-3D6017F3AF39}"/>
              </a:ext>
            </a:extLst>
          </p:cNvPr>
          <p:cNvSpPr/>
          <p:nvPr/>
        </p:nvSpPr>
        <p:spPr>
          <a:xfrm>
            <a:off x="5183613" y="4021959"/>
            <a:ext cx="1592435" cy="3468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31ACCC-E377-4871-B752-0B6C00F0F91A}"/>
              </a:ext>
            </a:extLst>
          </p:cNvPr>
          <p:cNvSpPr txBox="1"/>
          <p:nvPr/>
        </p:nvSpPr>
        <p:spPr>
          <a:xfrm>
            <a:off x="1507388" y="6017520"/>
            <a:ext cx="104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5918C9-F010-488E-9D9D-FA27EBADC2E3}"/>
              </a:ext>
            </a:extLst>
          </p:cNvPr>
          <p:cNvSpPr txBox="1"/>
          <p:nvPr/>
        </p:nvSpPr>
        <p:spPr>
          <a:xfrm>
            <a:off x="5174510" y="6086086"/>
            <a:ext cx="10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96E3FD-152F-41D6-AD02-06744DAF4690}"/>
              </a:ext>
            </a:extLst>
          </p:cNvPr>
          <p:cNvSpPr txBox="1"/>
          <p:nvPr/>
        </p:nvSpPr>
        <p:spPr>
          <a:xfrm>
            <a:off x="9666681" y="6101181"/>
            <a:ext cx="10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97E470-1C16-4F3B-83C3-A148CD76F917}"/>
              </a:ext>
            </a:extLst>
          </p:cNvPr>
          <p:cNvSpPr txBox="1"/>
          <p:nvPr/>
        </p:nvSpPr>
        <p:spPr>
          <a:xfrm>
            <a:off x="1625049" y="2876926"/>
            <a:ext cx="164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study: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9BD2D5-7C74-453D-AC76-5FC79D8E2BBD}"/>
              </a:ext>
            </a:extLst>
          </p:cNvPr>
          <p:cNvSpPr/>
          <p:nvPr/>
        </p:nvSpPr>
        <p:spPr>
          <a:xfrm>
            <a:off x="1676654" y="5291696"/>
            <a:ext cx="1592435" cy="3468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9DA0BC-71F4-4FC7-A5E8-F7F7BF4A3A7F}"/>
              </a:ext>
            </a:extLst>
          </p:cNvPr>
          <p:cNvCxnSpPr>
            <a:cxnSpLocks/>
          </p:cNvCxnSpPr>
          <p:nvPr/>
        </p:nvCxnSpPr>
        <p:spPr>
          <a:xfrm>
            <a:off x="1526741" y="3886350"/>
            <a:ext cx="3236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DFD4704-DAD2-45DE-AC17-81C2161658C0}"/>
              </a:ext>
            </a:extLst>
          </p:cNvPr>
          <p:cNvSpPr txBox="1"/>
          <p:nvPr/>
        </p:nvSpPr>
        <p:spPr>
          <a:xfrm>
            <a:off x="1599453" y="4063828"/>
            <a:ext cx="26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MobProg</a:t>
            </a:r>
            <a:r>
              <a:rPr lang="en-US" dirty="0"/>
              <a:t>?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6B62380F-2A43-43F3-BC7B-F82DBA92024B}"/>
              </a:ext>
            </a:extLst>
          </p:cNvPr>
          <p:cNvSpPr/>
          <p:nvPr/>
        </p:nvSpPr>
        <p:spPr>
          <a:xfrm rot="10800000">
            <a:off x="6877877" y="3546164"/>
            <a:ext cx="265557" cy="2918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DD4778-33EA-4393-BBE2-BF2D6D7DEC4C}"/>
              </a:ext>
            </a:extLst>
          </p:cNvPr>
          <p:cNvSpPr txBox="1"/>
          <p:nvPr/>
        </p:nvSpPr>
        <p:spPr>
          <a:xfrm>
            <a:off x="1590257" y="4763531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CE803-55A6-48F3-AB48-CC3418D9D446}"/>
              </a:ext>
            </a:extLst>
          </p:cNvPr>
          <p:cNvSpPr txBox="1"/>
          <p:nvPr/>
        </p:nvSpPr>
        <p:spPr>
          <a:xfrm>
            <a:off x="8812489" y="3418002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belajar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820333-16C7-45E3-B58A-3B083188A4B4}"/>
              </a:ext>
            </a:extLst>
          </p:cNvPr>
          <p:cNvSpPr/>
          <p:nvPr/>
        </p:nvSpPr>
        <p:spPr>
          <a:xfrm>
            <a:off x="8772941" y="3924961"/>
            <a:ext cx="1592435" cy="3468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C3E59D-6029-480C-8B82-997CF67DE4F3}"/>
              </a:ext>
            </a:extLst>
          </p:cNvPr>
          <p:cNvSpPr/>
          <p:nvPr/>
        </p:nvSpPr>
        <p:spPr>
          <a:xfrm>
            <a:off x="8900155" y="2951585"/>
            <a:ext cx="118423" cy="1373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D60910-0869-4BFE-9F62-62D28796C37D}"/>
              </a:ext>
            </a:extLst>
          </p:cNvPr>
          <p:cNvSpPr txBox="1"/>
          <p:nvPr/>
        </p:nvSpPr>
        <p:spPr>
          <a:xfrm>
            <a:off x="8772941" y="2566751"/>
            <a:ext cx="26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MobProg</a:t>
            </a:r>
            <a:r>
              <a:rPr lang="en-US" dirty="0"/>
              <a:t>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1DD6A9-B299-49A4-B3E5-9B24D90B1582}"/>
              </a:ext>
            </a:extLst>
          </p:cNvPr>
          <p:cNvSpPr txBox="1"/>
          <p:nvPr/>
        </p:nvSpPr>
        <p:spPr>
          <a:xfrm>
            <a:off x="9018578" y="2881759"/>
            <a:ext cx="1176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Menyenangkan</a:t>
            </a:r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45D743-6E99-4241-B136-8095E645957E}"/>
              </a:ext>
            </a:extLst>
          </p:cNvPr>
          <p:cNvSpPr/>
          <p:nvPr/>
        </p:nvSpPr>
        <p:spPr>
          <a:xfrm>
            <a:off x="8900155" y="3166579"/>
            <a:ext cx="118423" cy="1373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91C67D-1B1E-473B-84D1-212EBADDC4FB}"/>
              </a:ext>
            </a:extLst>
          </p:cNvPr>
          <p:cNvSpPr txBox="1"/>
          <p:nvPr/>
        </p:nvSpPr>
        <p:spPr>
          <a:xfrm>
            <a:off x="9018578" y="3096753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Menantang</a:t>
            </a:r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3866EB-B29F-48AA-9FCC-00A008A0F06A}"/>
              </a:ext>
            </a:extLst>
          </p:cNvPr>
          <p:cNvSpPr/>
          <p:nvPr/>
        </p:nvSpPr>
        <p:spPr>
          <a:xfrm>
            <a:off x="10407830" y="2934645"/>
            <a:ext cx="118423" cy="1373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BF16A-9523-4656-99EA-1CDCB29DB6CE}"/>
              </a:ext>
            </a:extLst>
          </p:cNvPr>
          <p:cNvSpPr txBox="1"/>
          <p:nvPr/>
        </p:nvSpPr>
        <p:spPr>
          <a:xfrm>
            <a:off x="10526253" y="2864819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Mudah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31B54D-1B22-4525-A7BA-89AC5F628E39}"/>
              </a:ext>
            </a:extLst>
          </p:cNvPr>
          <p:cNvSpPr/>
          <p:nvPr/>
        </p:nvSpPr>
        <p:spPr>
          <a:xfrm>
            <a:off x="10433523" y="3189623"/>
            <a:ext cx="118423" cy="1373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9531CD-6A50-4577-8900-B4202BEB1AC2}"/>
              </a:ext>
            </a:extLst>
          </p:cNvPr>
          <p:cNvSpPr txBox="1"/>
          <p:nvPr/>
        </p:nvSpPr>
        <p:spPr>
          <a:xfrm>
            <a:off x="10551946" y="3119797"/>
            <a:ext cx="77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Terpaksa</a:t>
            </a:r>
            <a:endParaRPr lang="en-US" sz="1200" dirty="0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E1CEBC5B-24B6-4B72-A954-E7C3B10C1E8B}"/>
              </a:ext>
            </a:extLst>
          </p:cNvPr>
          <p:cNvSpPr/>
          <p:nvPr/>
        </p:nvSpPr>
        <p:spPr>
          <a:xfrm>
            <a:off x="10679557" y="3518521"/>
            <a:ext cx="232228" cy="210397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FB3C6CCE-ED94-4102-A295-4D8611B664BD}"/>
              </a:ext>
            </a:extLst>
          </p:cNvPr>
          <p:cNvSpPr/>
          <p:nvPr/>
        </p:nvSpPr>
        <p:spPr>
          <a:xfrm>
            <a:off x="10831957" y="3518521"/>
            <a:ext cx="232228" cy="210397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E482E336-AFDD-4BE4-BA55-593E856C1BE3}"/>
              </a:ext>
            </a:extLst>
          </p:cNvPr>
          <p:cNvSpPr/>
          <p:nvPr/>
        </p:nvSpPr>
        <p:spPr>
          <a:xfrm>
            <a:off x="10984357" y="3518521"/>
            <a:ext cx="232228" cy="210397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1C450E33-C296-4A98-84FB-50942A13ED25}"/>
              </a:ext>
            </a:extLst>
          </p:cNvPr>
          <p:cNvSpPr/>
          <p:nvPr/>
        </p:nvSpPr>
        <p:spPr>
          <a:xfrm>
            <a:off x="11136757" y="3518521"/>
            <a:ext cx="232228" cy="210397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5AAA3D65-F51D-405F-B46F-37197925B7CA}"/>
              </a:ext>
            </a:extLst>
          </p:cNvPr>
          <p:cNvSpPr/>
          <p:nvPr/>
        </p:nvSpPr>
        <p:spPr>
          <a:xfrm>
            <a:off x="11289157" y="3518521"/>
            <a:ext cx="232228" cy="210397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C423CE-59A0-4D3F-B59A-A93008AFD025}"/>
              </a:ext>
            </a:extLst>
          </p:cNvPr>
          <p:cNvSpPr txBox="1"/>
          <p:nvPr/>
        </p:nvSpPr>
        <p:spPr>
          <a:xfrm>
            <a:off x="5911895" y="1765580"/>
            <a:ext cx="15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 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C0C8AF-B911-4BE3-93EF-6ED6D621D8E5}"/>
              </a:ext>
            </a:extLst>
          </p:cNvPr>
          <p:cNvSpPr txBox="1"/>
          <p:nvPr/>
        </p:nvSpPr>
        <p:spPr>
          <a:xfrm>
            <a:off x="9464574" y="176558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6EF7A30-7DAE-44D6-BF83-E5A997C825D6}"/>
              </a:ext>
            </a:extLst>
          </p:cNvPr>
          <p:cNvCxnSpPr/>
          <p:nvPr/>
        </p:nvCxnSpPr>
        <p:spPr>
          <a:xfrm flipV="1">
            <a:off x="3145083" y="2325090"/>
            <a:ext cx="2283260" cy="12476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F72114E-89D7-4B4C-BE07-F44C50CB829B}"/>
              </a:ext>
            </a:extLst>
          </p:cNvPr>
          <p:cNvCxnSpPr>
            <a:cxnSpLocks/>
          </p:cNvCxnSpPr>
          <p:nvPr/>
        </p:nvCxnSpPr>
        <p:spPr>
          <a:xfrm flipV="1">
            <a:off x="3193723" y="4818067"/>
            <a:ext cx="5935763" cy="649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1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D437-52C3-49B9-8EB8-38150DE2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Android Activity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B288D-DA5A-4190-BD80-013FFB5F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084"/>
            <a:ext cx="4812224" cy="4829302"/>
          </a:xfrm>
        </p:spPr>
        <p:txBody>
          <a:bodyPr/>
          <a:lstStyle/>
          <a:p>
            <a:r>
              <a:rPr lang="en-US" b="1" dirty="0"/>
              <a:t>Android Activity Lifecycle</a:t>
            </a:r>
            <a:r>
              <a:rPr lang="en-US" dirty="0"/>
              <a:t> is controlled by 7 methods of </a:t>
            </a:r>
            <a:r>
              <a:rPr lang="en-US" dirty="0" err="1"/>
              <a:t>android.app.Activity</a:t>
            </a:r>
            <a:r>
              <a:rPr lang="en-US" dirty="0"/>
              <a:t> class. The android Activity is the subclass of </a:t>
            </a:r>
            <a:r>
              <a:rPr lang="en-US" dirty="0" err="1"/>
              <a:t>ContextThemeWrapper</a:t>
            </a:r>
            <a:r>
              <a:rPr lang="en-US" dirty="0"/>
              <a:t> class.</a:t>
            </a:r>
          </a:p>
          <a:p>
            <a:r>
              <a:rPr lang="en-US" dirty="0"/>
              <a:t>An activity is the single screen in android. It is like window or frame of Java.</a:t>
            </a:r>
          </a:p>
          <a:p>
            <a:r>
              <a:rPr lang="en-US" dirty="0"/>
              <a:t>By the help of activity, you can place all your UI components or widgets in a single screen.</a:t>
            </a:r>
          </a:p>
          <a:p>
            <a:r>
              <a:rPr lang="en-US" dirty="0"/>
              <a:t>The 7 lifecycle method of Activity describes how activity will behave at different states.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245CBE-6E99-4113-9AC3-FA6080439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3235"/>
              </p:ext>
            </p:extLst>
          </p:nvPr>
        </p:nvGraphicFramePr>
        <p:xfrm>
          <a:off x="6358180" y="1624084"/>
          <a:ext cx="5654208" cy="3581400"/>
        </p:xfrm>
        <a:graphic>
          <a:graphicData uri="http://schemas.openxmlformats.org/drawingml/2006/table">
            <a:tbl>
              <a:tblPr/>
              <a:tblGrid>
                <a:gridCol w="1530458">
                  <a:extLst>
                    <a:ext uri="{9D8B030D-6E8A-4147-A177-3AD203B41FA5}">
                      <a16:colId xmlns:a16="http://schemas.microsoft.com/office/drawing/2014/main" val="1590506485"/>
                    </a:ext>
                  </a:extLst>
                </a:gridCol>
                <a:gridCol w="4123750">
                  <a:extLst>
                    <a:ext uri="{9D8B030D-6E8A-4147-A177-3AD203B41FA5}">
                      <a16:colId xmlns:a16="http://schemas.microsoft.com/office/drawing/2014/main" val="2694689209"/>
                    </a:ext>
                  </a:extLst>
                </a:gridCol>
              </a:tblGrid>
              <a:tr h="37049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84202" marR="84202" marT="84202" marB="84202">
                    <a:lnL w="9525" cap="flat" cmpd="sng" algn="ctr">
                      <a:solidFill>
                        <a:srgbClr val="C8F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F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F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4202" marR="84202" marT="84202" marB="84202">
                    <a:lnL w="9525" cap="flat" cmpd="sng" algn="ctr">
                      <a:solidFill>
                        <a:srgbClr val="C8F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F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F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08461"/>
                  </a:ext>
                </a:extLst>
              </a:tr>
              <a:tr h="31435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onCreate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35" marR="56135" marT="56135" marB="561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called when activity is first created.</a:t>
                      </a:r>
                    </a:p>
                  </a:txBody>
                  <a:tcPr marL="56135" marR="56135" marT="56135" marB="561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795073"/>
                  </a:ext>
                </a:extLst>
              </a:tr>
              <a:tr h="5164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onStart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35" marR="56135" marT="56135" marB="561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called when activity is becoming visible to the user.</a:t>
                      </a:r>
                    </a:p>
                  </a:txBody>
                  <a:tcPr marL="56135" marR="56135" marT="56135" marB="561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55752"/>
                  </a:ext>
                </a:extLst>
              </a:tr>
              <a:tr h="5164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onResume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35" marR="56135" marT="56135" marB="561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called when activity will start interacting with the user.</a:t>
                      </a:r>
                    </a:p>
                  </a:txBody>
                  <a:tcPr marL="56135" marR="56135" marT="56135" marB="561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15262"/>
                  </a:ext>
                </a:extLst>
              </a:tr>
              <a:tr h="5164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onPause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35" marR="56135" marT="56135" marB="561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called when activity is not visible to the user.</a:t>
                      </a:r>
                    </a:p>
                  </a:txBody>
                  <a:tcPr marL="56135" marR="56135" marT="56135" marB="561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90918"/>
                  </a:ext>
                </a:extLst>
              </a:tr>
              <a:tr h="5164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onStop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35" marR="56135" marT="56135" marB="561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called when activity is no longer visible to the user.</a:t>
                      </a:r>
                    </a:p>
                  </a:txBody>
                  <a:tcPr marL="56135" marR="56135" marT="56135" marB="561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8557"/>
                  </a:ext>
                </a:extLst>
              </a:tr>
              <a:tr h="5164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onRestart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35" marR="56135" marT="56135" marB="561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called after your activity is stopped, prior to start.</a:t>
                      </a:r>
                    </a:p>
                  </a:txBody>
                  <a:tcPr marL="56135" marR="56135" marT="56135" marB="561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463130"/>
                  </a:ext>
                </a:extLst>
              </a:tr>
              <a:tr h="31435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onDestroy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35" marR="56135" marT="56135" marB="561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called before the activity is destroyed.</a:t>
                      </a:r>
                    </a:p>
                  </a:txBody>
                  <a:tcPr marL="56135" marR="56135" marT="56135" marB="561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41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80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53A6-A13F-4F4B-98FE-B140741F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D7F0-3785-483B-89D3-4A443316E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084"/>
            <a:ext cx="4331776" cy="4829302"/>
          </a:xfrm>
        </p:spPr>
        <p:txBody>
          <a:bodyPr/>
          <a:lstStyle/>
          <a:p>
            <a:r>
              <a:rPr lang="en-US" dirty="0"/>
              <a:t>There are 3 activities in one application, </a:t>
            </a:r>
            <a:r>
              <a:rPr lang="en-US" dirty="0" err="1"/>
              <a:t>namd</a:t>
            </a:r>
            <a:r>
              <a:rPr lang="en-US" dirty="0"/>
              <a:t> A, B, and C.</a:t>
            </a:r>
          </a:p>
          <a:p>
            <a:r>
              <a:rPr lang="en-US" dirty="0"/>
              <a:t>If activity A is </a:t>
            </a:r>
            <a:r>
              <a:rPr lang="en-US" dirty="0" err="1"/>
              <a:t>onPause</a:t>
            </a:r>
            <a:r>
              <a:rPr lang="en-US" dirty="0"/>
              <a:t>() state, and activity B is </a:t>
            </a:r>
            <a:r>
              <a:rPr lang="en-US" dirty="0" err="1"/>
              <a:t>onResume</a:t>
            </a:r>
            <a:r>
              <a:rPr lang="en-US" dirty="0"/>
              <a:t>() state and call activity C, so what the current state of all activities?</a:t>
            </a:r>
          </a:p>
          <a:p>
            <a:pPr lvl="1"/>
            <a:r>
              <a:rPr lang="en-US" dirty="0"/>
              <a:t>Activity A?</a:t>
            </a:r>
          </a:p>
          <a:p>
            <a:pPr lvl="1"/>
            <a:r>
              <a:rPr lang="en-US" dirty="0"/>
              <a:t>Activity B?</a:t>
            </a:r>
          </a:p>
          <a:p>
            <a:pPr lvl="1"/>
            <a:r>
              <a:rPr lang="en-US" dirty="0"/>
              <a:t>Activity C?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android activity lifecycle">
            <a:extLst>
              <a:ext uri="{FF2B5EF4-FFF2-40B4-BE49-F238E27FC236}">
                <a16:creationId xmlns:a16="http://schemas.microsoft.com/office/drawing/2014/main" id="{C4C2B002-3090-4CAE-8B3F-2CC01231A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3061"/>
            <a:ext cx="4981575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28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B17B-C327-4C5A-8443-4FD4C3C6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706676-9273-4923-8964-B5E0A9F40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146"/>
          <a:stretch/>
        </p:blipFill>
        <p:spPr>
          <a:xfrm>
            <a:off x="1371600" y="1639511"/>
            <a:ext cx="4288456" cy="443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616894-6356-4715-B202-1602DE48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80" y="1639511"/>
            <a:ext cx="3896269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5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DC7A-F42B-4386-AA37-DEDD6ECD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Android Intent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5C2F-6A69-445E-9874-4B12137E5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Android Intent is the message that is passed between components such as activities, content providers, broadcast receivers, services etc.</a:t>
            </a:r>
          </a:p>
          <a:p>
            <a:r>
              <a:rPr lang="en-US" dirty="0"/>
              <a:t>It is generally used with </a:t>
            </a:r>
            <a:r>
              <a:rPr lang="en-US" dirty="0" err="1"/>
              <a:t>startActivity</a:t>
            </a:r>
            <a:r>
              <a:rPr lang="en-US" dirty="0"/>
              <a:t>() method to invoke activity, broadcast receivers etc.</a:t>
            </a:r>
          </a:p>
          <a:p>
            <a:r>
              <a:rPr lang="en-US" dirty="0"/>
              <a:t>The dictionary meaning of intent is intention or purpose. So, it can be described as the intention to do action.</a:t>
            </a:r>
          </a:p>
          <a:p>
            <a:r>
              <a:rPr lang="en-US" dirty="0"/>
              <a:t>The Labeled Intent is the subclass of </a:t>
            </a:r>
            <a:r>
              <a:rPr lang="en-US" dirty="0" err="1"/>
              <a:t>android.content.Intent</a:t>
            </a:r>
            <a:r>
              <a:rPr lang="en-US" dirty="0"/>
              <a:t> class.</a:t>
            </a:r>
          </a:p>
          <a:p>
            <a:r>
              <a:rPr lang="en-US" dirty="0"/>
              <a:t>Android intents are mainly used to:</a:t>
            </a:r>
          </a:p>
          <a:p>
            <a:pPr lvl="1"/>
            <a:r>
              <a:rPr lang="en-US" dirty="0"/>
              <a:t>Start the service</a:t>
            </a:r>
          </a:p>
          <a:p>
            <a:pPr lvl="1"/>
            <a:r>
              <a:rPr lang="en-US" dirty="0"/>
              <a:t>Launch an activity</a:t>
            </a:r>
          </a:p>
          <a:p>
            <a:pPr lvl="1"/>
            <a:r>
              <a:rPr lang="en-US" dirty="0"/>
              <a:t>Display a web page</a:t>
            </a:r>
          </a:p>
          <a:p>
            <a:pPr lvl="1"/>
            <a:r>
              <a:rPr lang="en-US" dirty="0"/>
              <a:t>Display a list of contacts</a:t>
            </a:r>
          </a:p>
          <a:p>
            <a:pPr lvl="1"/>
            <a:r>
              <a:rPr lang="en-US" dirty="0"/>
              <a:t>Broadcast a message</a:t>
            </a:r>
          </a:p>
          <a:p>
            <a:pPr lvl="1"/>
            <a:r>
              <a:rPr lang="en-US" dirty="0"/>
              <a:t>Dial a phone call etc.</a:t>
            </a:r>
          </a:p>
        </p:txBody>
      </p:sp>
    </p:spTree>
    <p:extLst>
      <p:ext uri="{BB962C8B-B14F-4D97-AF65-F5344CB8AC3E}">
        <p14:creationId xmlns:p14="http://schemas.microsoft.com/office/powerpoint/2010/main" val="137203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5CC4-9140-4719-BC45-46B8EDFE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Android Intents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70F1D-C8BB-48B6-AFF1-355BE9FCF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types of intents in android: implicit and explicit.</a:t>
            </a:r>
          </a:p>
          <a:p>
            <a:pPr marL="0" indent="0">
              <a:buNone/>
            </a:pPr>
            <a:r>
              <a:rPr lang="en-US" dirty="0"/>
              <a:t>1) Implicit Intent</a:t>
            </a:r>
          </a:p>
          <a:p>
            <a:pPr marL="0" indent="0">
              <a:buNone/>
            </a:pPr>
            <a:r>
              <a:rPr lang="en-US" b="1" dirty="0"/>
              <a:t>Implicit Intent</a:t>
            </a:r>
            <a:r>
              <a:rPr lang="en-US" dirty="0"/>
              <a:t> doesn't </a:t>
            </a:r>
            <a:r>
              <a:rPr lang="en-US" dirty="0" err="1"/>
              <a:t>specifiy</a:t>
            </a:r>
            <a:r>
              <a:rPr lang="en-US" dirty="0"/>
              <a:t> the component. In such case, intent provides information of available components provided by the system that is to be invoked.</a:t>
            </a:r>
          </a:p>
          <a:p>
            <a:pPr marL="0" indent="0">
              <a:buNone/>
            </a:pPr>
            <a:r>
              <a:rPr lang="en-US" dirty="0"/>
              <a:t>For example, you may write the following code to view the webpage.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 intent=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Intent(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Intent.ACTION_VIEW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intent.setData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Uri.parse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"http://www.javatpoint.com"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  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(intent);  </a:t>
            </a:r>
          </a:p>
          <a:p>
            <a:pPr marL="0" indent="0">
              <a:buNone/>
            </a:pPr>
            <a:r>
              <a:rPr lang="en-US" dirty="0"/>
              <a:t>2) Explicit Intent</a:t>
            </a:r>
          </a:p>
          <a:p>
            <a:pPr marL="0" indent="0">
              <a:buNone/>
            </a:pPr>
            <a:r>
              <a:rPr lang="en-US" b="1" dirty="0"/>
              <a:t>Explicit Intent</a:t>
            </a:r>
            <a:r>
              <a:rPr lang="en-US" dirty="0"/>
              <a:t> specifies the component. In such case, intent provides the external class to be invoked.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Intent(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ActivityTwo.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9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A964-8CA8-4669-9E4B-542A8B4F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Intent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954D-693C-44E9-BA65-B2400CA3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Activity {  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@Override  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(Bundle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 {  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R.layout.activity_main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editText1=(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(R.id.editText1);  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Button button1=(Button)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(R.id.button1);  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button1.setOnClickListener(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OnClickListener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 {  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@Override  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(View arg0) {  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String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=editText1.getText().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Intent intent=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Intent(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Intent.ACTION_VIEW,Uri.parse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));  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(intent);  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  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});  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56078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9CBF-35AE-41C3-A035-127B7FFC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C467-1DAB-48FB-9328-92DAF63C2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F42F2-2F25-4349-A430-9BCB0AC9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70" y="528836"/>
            <a:ext cx="3276600" cy="592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5F221E-B506-49F6-BFDB-656C027AE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449" y="528836"/>
            <a:ext cx="32766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1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92D5-E19C-4B0D-99DD-51409448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Explicit Intent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82E17A-A5F9-44C9-8D5E-C7FF5D39E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734" y="1539869"/>
            <a:ext cx="3837817" cy="4039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4A3F1C-7431-41B5-AA8B-2A57BEB4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16" y="1528549"/>
            <a:ext cx="4384312" cy="4050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E8C8AB-4EE4-4CB7-A81F-F969516FD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6593" y="1528549"/>
            <a:ext cx="2539155" cy="234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057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19875</TotalTime>
  <Words>488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Franklin Gothic Book</vt:lpstr>
      <vt:lpstr>Times New Roman</vt:lpstr>
      <vt:lpstr>Verdana</vt:lpstr>
      <vt:lpstr>Crop</vt:lpstr>
      <vt:lpstr>Mobile Programming</vt:lpstr>
      <vt:lpstr>1. Android Activity Lifecycle</vt:lpstr>
      <vt:lpstr>Problem1</vt:lpstr>
      <vt:lpstr>PowerPoint Presentation</vt:lpstr>
      <vt:lpstr>2. Android Intent Tutorial</vt:lpstr>
      <vt:lpstr>Types of Android Intents </vt:lpstr>
      <vt:lpstr>Implicit Intent Example</vt:lpstr>
      <vt:lpstr>PowerPoint Presentation</vt:lpstr>
      <vt:lpstr>3. Explicit Intent Example</vt:lpstr>
      <vt:lpstr>Explicit Intent Example</vt:lpstr>
      <vt:lpstr>Problem1</vt:lpstr>
      <vt:lpstr>4. Activities and Results</vt:lpstr>
      <vt:lpstr>PowerPoint Presentation</vt:lpstr>
      <vt:lpstr>PowerPoint Presentation</vt:lpstr>
      <vt:lpstr>Problem2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dc:creator>David Habsara Hareva</dc:creator>
  <cp:lastModifiedBy>David Habsara Hareva</cp:lastModifiedBy>
  <cp:revision>157</cp:revision>
  <dcterms:created xsi:type="dcterms:W3CDTF">2017-08-09T08:17:01Z</dcterms:created>
  <dcterms:modified xsi:type="dcterms:W3CDTF">2017-09-20T08:27:56Z</dcterms:modified>
</cp:coreProperties>
</file>