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1"/>
  </p:notesMasterIdLst>
  <p:sldIdLst>
    <p:sldId id="256" r:id="rId2"/>
    <p:sldId id="267" r:id="rId3"/>
    <p:sldId id="268" r:id="rId4"/>
    <p:sldId id="270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0590" autoAdjust="0"/>
  </p:normalViewPr>
  <p:slideViewPr>
    <p:cSldViewPr snapToGrid="0">
      <p:cViewPr>
        <p:scale>
          <a:sx n="50" d="100"/>
          <a:sy n="50" d="100"/>
        </p:scale>
        <p:origin x="14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E658F-1891-4712-B99B-72BEE42E314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CB3E-216F-4285-99A2-6D52D93F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237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4084"/>
            <a:ext cx="9601200" cy="4829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671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1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9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5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05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1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B41998-40D1-41E7-B4D9-3EEA02901AA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20EFB4-B952-4D44-B157-E4732AD98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3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2CD-A00F-48A3-93B0-42B4EF24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005CE-C7AA-4A45-9477-F6C26C008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Menu</a:t>
            </a:r>
          </a:p>
          <a:p>
            <a:r>
              <a:rPr lang="en-US" dirty="0"/>
              <a:t>Dr. David Hareva</a:t>
            </a:r>
          </a:p>
        </p:txBody>
      </p:sp>
    </p:spTree>
    <p:extLst>
      <p:ext uri="{BB962C8B-B14F-4D97-AF65-F5344CB8AC3E}">
        <p14:creationId xmlns:p14="http://schemas.microsoft.com/office/powerpoint/2010/main" val="7543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67F3-842B-4940-B037-375B70B9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D791-22F8-41E2-9FAA-4C71854C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5275943" cy="48293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Rather than building activity's options menu during </a:t>
            </a:r>
            <a:r>
              <a:rPr lang="en-US" b="1" dirty="0" err="1"/>
              <a:t>onCreate</a:t>
            </a:r>
            <a:r>
              <a:rPr lang="en-US" b="1" dirty="0"/>
              <a:t>()</a:t>
            </a:r>
            <a:r>
              <a:rPr lang="en-US" dirty="0"/>
              <a:t>, the way we wire up the rest of our UI, we instead need to implement </a:t>
            </a:r>
            <a:r>
              <a:rPr lang="en-US" b="1" dirty="0" err="1"/>
              <a:t>onCreateOptionsMenu</a:t>
            </a:r>
            <a:r>
              <a:rPr lang="en-US" b="1" dirty="0"/>
              <a:t>()</a:t>
            </a:r>
            <a:r>
              <a:rPr lang="en-US" dirty="0"/>
              <a:t>. This callback receives an instance of Menu.</a:t>
            </a:r>
          </a:p>
          <a:p>
            <a:r>
              <a:rPr lang="en-US" dirty="0"/>
              <a:t>The first thing we should do is chain upward to the superclass (</a:t>
            </a:r>
            <a:r>
              <a:rPr lang="en-US" b="1" dirty="0" err="1"/>
              <a:t>super.onCreateOptionsMenu</a:t>
            </a:r>
            <a:r>
              <a:rPr lang="en-US" b="1" dirty="0"/>
              <a:t>(menu)</a:t>
            </a:r>
            <a:r>
              <a:rPr lang="en-US" dirty="0"/>
              <a:t>), so the Android framework can add in any menu choices it feels are necessary. Then we can go about adding our own options.</a:t>
            </a:r>
          </a:p>
          <a:p>
            <a:r>
              <a:rPr lang="en-US" dirty="0"/>
              <a:t>in </a:t>
            </a:r>
            <a:r>
              <a:rPr lang="en-US" b="1" dirty="0" err="1"/>
              <a:t>onCreateOptionsMenu</a:t>
            </a:r>
            <a:r>
              <a:rPr lang="en-US" b="1" dirty="0"/>
              <a:t>()</a:t>
            </a:r>
            <a:r>
              <a:rPr lang="en-US" dirty="0"/>
              <a:t>. Alternatively, we can implement </a:t>
            </a:r>
            <a:r>
              <a:rPr lang="en-US" b="1" dirty="0" err="1"/>
              <a:t>onPrepareOptionsMenu</a:t>
            </a:r>
            <a:r>
              <a:rPr lang="en-US" b="1" dirty="0"/>
              <a:t>()</a:t>
            </a:r>
            <a:r>
              <a:rPr lang="en-US" dirty="0"/>
              <a:t>, which is called just before displaying the menu each time it is requested.</a:t>
            </a:r>
          </a:p>
          <a:p>
            <a:r>
              <a:rPr lang="en-US" dirty="0"/>
              <a:t>Given that we have received a Menu object via </a:t>
            </a:r>
            <a:r>
              <a:rPr lang="en-US" b="1" dirty="0" err="1"/>
              <a:t>onCreateOptionsMenu</a:t>
            </a:r>
            <a:r>
              <a:rPr lang="en-US" b="1" dirty="0"/>
              <a:t>()</a:t>
            </a:r>
            <a:r>
              <a:rPr lang="en-US" dirty="0"/>
              <a:t>, we add menu choices by calling </a:t>
            </a:r>
            <a:r>
              <a:rPr lang="en-US" b="1" dirty="0"/>
              <a:t>add()</a:t>
            </a:r>
            <a:r>
              <a:rPr lang="en-US" dirty="0"/>
              <a:t>. There are many flavors of this method, which require some combination of the parameters (cont.)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5744A-08DE-4162-B3FC-D92B9DA2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005" y="1397921"/>
            <a:ext cx="3905795" cy="4039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24510-AA4C-4742-8899-725E7D5E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5532620"/>
            <a:ext cx="278168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B21-E02A-471D-B834-71E08BCE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1_b. Adding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3194-27D0-4D42-9D1D-7765B8E1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9818914" cy="345591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group identifier (</a:t>
            </a:r>
            <a:r>
              <a:rPr lang="en-US" dirty="0" err="1"/>
              <a:t>groupId</a:t>
            </a:r>
            <a:r>
              <a:rPr lang="en-US" dirty="0"/>
              <a:t>): </a:t>
            </a:r>
            <a:br>
              <a:rPr lang="en-US" dirty="0"/>
            </a:br>
            <a:r>
              <a:rPr lang="en-US" dirty="0"/>
              <a:t>This should be NONE unless we are creating a specific grouped set of menu choices for use with </a:t>
            </a:r>
            <a:r>
              <a:rPr lang="en-US" b="1" dirty="0" err="1"/>
              <a:t>setGroupCheckable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choice identifier (</a:t>
            </a:r>
            <a:r>
              <a:rPr lang="en-US" dirty="0" err="1"/>
              <a:t>itemId</a:t>
            </a:r>
            <a:r>
              <a:rPr lang="en-US" dirty="0"/>
              <a:t>): </a:t>
            </a:r>
            <a:br>
              <a:rPr lang="en-US" dirty="0"/>
            </a:br>
            <a:r>
              <a:rPr lang="en-US" dirty="0"/>
              <a:t>This is for use in identifying this choice in the </a:t>
            </a:r>
            <a:r>
              <a:rPr lang="en-US" b="1" dirty="0" err="1"/>
              <a:t>onOptionsItemSelected</a:t>
            </a:r>
            <a:r>
              <a:rPr lang="en-US" b="1" dirty="0"/>
              <a:t>()</a:t>
            </a:r>
            <a:r>
              <a:rPr lang="en-US" dirty="0"/>
              <a:t> callback when a menu choice is selected.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order identifier (order): </a:t>
            </a:r>
            <a:br>
              <a:rPr lang="en-US" dirty="0"/>
            </a:br>
            <a:r>
              <a:rPr lang="en-US" dirty="0"/>
              <a:t>To indicate where this menu choice should be slotted if the menu has Android-supplied choices alongside our own; for now, just use NONE.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text of the menu choice, as a String or a resource ID (title).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Icons can also be added to items that appears in the Icon Menu with </a:t>
            </a:r>
            <a:r>
              <a:rPr lang="en-US" b="1" dirty="0" err="1"/>
              <a:t>setIcon</a:t>
            </a:r>
            <a:r>
              <a:rPr lang="en-US" b="1" dirty="0"/>
              <a:t>()</a:t>
            </a:r>
            <a:r>
              <a:rPr lang="en-US" dirty="0"/>
              <a:t>. For example, if we modify one of the line in the Java code above after put icon into </a:t>
            </a:r>
            <a:r>
              <a:rPr lang="en-US" b="1" dirty="0"/>
              <a:t>res/drawable/</a:t>
            </a:r>
            <a:r>
              <a:rPr lang="en-US" dirty="0"/>
              <a:t>: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7604B6-67E9-4E04-BAFB-D0AAA992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85440"/>
            <a:ext cx="6262914" cy="51803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(0, MENU_QUIT, 0, "Quit")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(0, MENU_QUIT, 0, "Quit").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R.drawable.ic_quit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86FF-3C6E-48E3-99E5-05FA441F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 Menu </a:t>
            </a:r>
            <a:r>
              <a:rPr lang="en-US" dirty="0" err="1"/>
              <a:t>inflater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4AAA-14F6-4822-8BFB-B7CC221B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31" y="1778640"/>
            <a:ext cx="4506686" cy="22512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Instead of instantiating a Menu in our application code, we should define a menu and all its items in an XML menu resource, then inflate the menu resource (load it as a programmable object) in our application code. Using a menu resource to define our menu is a good practice because it separates the content for the menu from our application code. It's also easier to visualize the structure and content of a menu in XML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29B30-7D13-420B-AF80-B1658760D9E3}"/>
              </a:ext>
            </a:extLst>
          </p:cNvPr>
          <p:cNvSpPr/>
          <p:nvPr/>
        </p:nvSpPr>
        <p:spPr>
          <a:xfrm>
            <a:off x="6620536" y="302359"/>
            <a:ext cx="5311322" cy="655564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OptionsMenuActivity</a:t>
            </a:r>
            <a:r>
              <a:rPr lang="en-US" sz="1200" dirty="0"/>
              <a:t> extends Activity {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private static final </a:t>
            </a:r>
            <a:r>
              <a:rPr lang="en-US" sz="1200" dirty="0" err="1"/>
              <a:t>int</a:t>
            </a:r>
            <a:r>
              <a:rPr lang="en-US" sz="1200" dirty="0"/>
              <a:t> MENU_NEW_GAME = </a:t>
            </a:r>
            <a:r>
              <a:rPr lang="en-US" sz="1200" dirty="0" err="1"/>
              <a:t>Menu.FIRST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static final </a:t>
            </a:r>
            <a:r>
              <a:rPr lang="en-US" sz="1200" dirty="0" err="1"/>
              <a:t>int</a:t>
            </a:r>
            <a:r>
              <a:rPr lang="en-US" sz="1200" dirty="0"/>
              <a:t> MENU_QUIT = </a:t>
            </a:r>
            <a:r>
              <a:rPr lang="en-US" sz="1200" dirty="0" err="1"/>
              <a:t>Menu.FIRST</a:t>
            </a:r>
            <a:r>
              <a:rPr lang="en-US" sz="1200" dirty="0"/>
              <a:t> + 1;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   /** Called when the activity is first created. */</a:t>
            </a:r>
          </a:p>
          <a:p>
            <a:r>
              <a:rPr lang="en-US" sz="1200" dirty="0"/>
              <a:t>    @Override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super.onCreate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R.layout.main</a:t>
            </a:r>
            <a:r>
              <a:rPr lang="en-US" sz="1200" dirty="0"/>
              <a:t>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@Override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onCreateOptionsMenu</a:t>
            </a:r>
            <a:r>
              <a:rPr lang="en-US" sz="1200" dirty="0"/>
              <a:t>(Menu menu)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MenuInflater</a:t>
            </a:r>
            <a:r>
              <a:rPr lang="en-US" sz="1200" dirty="0"/>
              <a:t> </a:t>
            </a:r>
            <a:r>
              <a:rPr lang="en-US" sz="1200" dirty="0" err="1"/>
              <a:t>inflater</a:t>
            </a:r>
            <a:r>
              <a:rPr lang="en-US" sz="1200" dirty="0"/>
              <a:t> = </a:t>
            </a:r>
            <a:r>
              <a:rPr lang="en-US" sz="1200" dirty="0" err="1"/>
              <a:t>getMenuInflater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inflater.inflate</a:t>
            </a:r>
            <a:r>
              <a:rPr lang="en-US" sz="1200" dirty="0"/>
              <a:t>(</a:t>
            </a:r>
            <a:r>
              <a:rPr lang="en-US" sz="1200" dirty="0" err="1"/>
              <a:t>R.menu.my_menu</a:t>
            </a:r>
            <a:r>
              <a:rPr lang="en-US" sz="1200" dirty="0"/>
              <a:t>, menu);</a:t>
            </a:r>
          </a:p>
          <a:p>
            <a:r>
              <a:rPr lang="en-US" sz="1200" dirty="0"/>
              <a:t>        return true;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/* Handles item selections */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onOptionsItemSelected</a:t>
            </a:r>
            <a:r>
              <a:rPr lang="en-US" sz="1200" dirty="0"/>
              <a:t>(</a:t>
            </a:r>
            <a:r>
              <a:rPr lang="en-US" sz="1200" dirty="0" err="1"/>
              <a:t>MenuItem</a:t>
            </a:r>
            <a:r>
              <a:rPr lang="en-US" sz="1200" dirty="0"/>
              <a:t> item) {    </a:t>
            </a:r>
          </a:p>
          <a:p>
            <a:r>
              <a:rPr lang="en-US" sz="1200" dirty="0"/>
              <a:t>    	switch (</a:t>
            </a:r>
            <a:r>
              <a:rPr lang="en-US" sz="1200" dirty="0" err="1"/>
              <a:t>item.getItemId</a:t>
            </a:r>
            <a:r>
              <a:rPr lang="en-US" sz="1200" dirty="0"/>
              <a:t>()) {    </a:t>
            </a:r>
          </a:p>
          <a:p>
            <a:r>
              <a:rPr lang="en-US" sz="1200" dirty="0"/>
              <a:t>    		case MENU_NEW_GAME:        </a:t>
            </a:r>
          </a:p>
          <a:p>
            <a:r>
              <a:rPr lang="en-US" sz="1200" dirty="0"/>
              <a:t>    			</a:t>
            </a:r>
            <a:r>
              <a:rPr lang="en-US" sz="1200" dirty="0" err="1"/>
              <a:t>newGame</a:t>
            </a:r>
            <a:r>
              <a:rPr lang="en-US" sz="1200" dirty="0"/>
              <a:t>();        </a:t>
            </a:r>
          </a:p>
          <a:p>
            <a:r>
              <a:rPr lang="en-US" sz="1200" dirty="0"/>
              <a:t>    			return true;    </a:t>
            </a:r>
          </a:p>
          <a:p>
            <a:r>
              <a:rPr lang="en-US" sz="1200" dirty="0"/>
              <a:t>    		case MENU_QUIT:        </a:t>
            </a:r>
          </a:p>
          <a:p>
            <a:r>
              <a:rPr lang="en-US" sz="1200" dirty="0"/>
              <a:t>    			quit();        </a:t>
            </a:r>
          </a:p>
          <a:p>
            <a:r>
              <a:rPr lang="en-US" sz="1200" dirty="0"/>
              <a:t>    			return true;    </a:t>
            </a:r>
          </a:p>
          <a:p>
            <a:r>
              <a:rPr lang="en-US" sz="1200" dirty="0"/>
              <a:t>    	}    </a:t>
            </a:r>
          </a:p>
          <a:p>
            <a:r>
              <a:rPr lang="en-US" sz="1200" dirty="0"/>
              <a:t>    	return false;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newGame</a:t>
            </a:r>
            <a:r>
              <a:rPr lang="en-US" sz="1200" dirty="0"/>
              <a:t>() {}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public void quit() {}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78972-773E-4A67-9F05-6771076E0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2" r="29517" b="18016"/>
          <a:stretch/>
        </p:blipFill>
        <p:spPr>
          <a:xfrm>
            <a:off x="9031762" y="4826299"/>
            <a:ext cx="3160238" cy="178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DC578-ADB4-42B8-AC27-5DDD99D4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31" y="4826299"/>
            <a:ext cx="3336120" cy="16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8DC2-0012-4BD2-833B-282B164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Android Context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3604F-4FAE-4F14-A30B-EBBE4E85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1" y="2095500"/>
            <a:ext cx="2633922" cy="47624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6B8D8F-703C-4205-BFE5-592197422E89}"/>
              </a:ext>
            </a:extLst>
          </p:cNvPr>
          <p:cNvSpPr/>
          <p:nvPr/>
        </p:nvSpPr>
        <p:spPr>
          <a:xfrm>
            <a:off x="1479195" y="3319376"/>
            <a:ext cx="46516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File: activity_main.xml</a:t>
            </a:r>
            <a:endParaRPr lang="en-US" b="1" dirty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200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en-US" sz="12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ListView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android:id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"@+id/listView1"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android:layout_width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</a:rPr>
              <a:t>match_parent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android:layout_height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</a:rPr>
              <a:t>wrap_content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android:layout_alignParentLeft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"true"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android:layout_alignParentTop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"true"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android:layout_marginLeft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"66dp"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android:layout_marginTop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</a:rPr>
              <a:t>"53dp"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200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en-US" sz="12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ListView</a:t>
            </a:r>
            <a:r>
              <a:rPr lang="en-US" sz="1200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27599-9F44-4ED5-AB4A-F2638445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56" y="2095499"/>
            <a:ext cx="2633922" cy="47624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A684-94A9-474B-9293-AD42039D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624084"/>
            <a:ext cx="5391150" cy="1557266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Android context menu appears when user press long click on the element. It is also known as floating menu. It doesn't support item shortcuts and icons.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1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94DDC9-697E-431A-9F5D-E882D6DDD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0156" y="563205"/>
            <a:ext cx="9508210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[]={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Ajeng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"Nathania"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Ririn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Abimayu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Yosua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adapter=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,android.R.layout.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.setAdapter(adapter);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Register the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 Context menu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registerForContextMenu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onCreateContextMenu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menu, View v,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ContextMenu.ContextMenuInfo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.onCreateContextMenu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(menu, v,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menu.setHeaderTitle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The Action"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order, title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///@Override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onContextItemSelected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"calling code"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"sending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code"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F87-4178-4FEE-9CE7-1CF116F2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Android Popup Menu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0158-0C73-4F1D-8394-A7E87F52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5551714" cy="4829302"/>
          </a:xfrm>
        </p:spPr>
        <p:txBody>
          <a:bodyPr/>
          <a:lstStyle/>
          <a:p>
            <a:r>
              <a:rPr lang="en-US" dirty="0"/>
              <a:t>Android Popup Menu displays the menu below the anchor text if space is available otherwise above the anchor text. It disappears if you click outside the popup menu.</a:t>
            </a:r>
          </a:p>
          <a:p>
            <a:r>
              <a:rPr lang="en-US" dirty="0"/>
              <a:t>The </a:t>
            </a:r>
            <a:r>
              <a:rPr lang="en-US" dirty="0" err="1"/>
              <a:t>android.widget.PopupMenu</a:t>
            </a:r>
            <a:r>
              <a:rPr lang="en-US" dirty="0"/>
              <a:t> is the direct subclass of </a:t>
            </a:r>
            <a:r>
              <a:rPr lang="en-US" dirty="0" err="1"/>
              <a:t>java.lang.Object</a:t>
            </a:r>
            <a:r>
              <a:rPr lang="en-US" dirty="0"/>
              <a:t>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EC4D1-0EC5-42F8-B375-541340C1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22" y="1528549"/>
            <a:ext cx="2378756" cy="4301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AC61A-C2D0-4CA4-A746-40AAD1AD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86" y="1528549"/>
            <a:ext cx="2393042" cy="432695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8C3764B-A175-4234-937E-ED37A693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50" y="4102097"/>
            <a:ext cx="4557486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"@+id/one"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"@+id/two"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"@+id/three"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7AAD5-BC93-40CE-ADE1-BC465CC92B90}"/>
              </a:ext>
            </a:extLst>
          </p:cNvPr>
          <p:cNvSpPr txBox="1"/>
          <p:nvPr/>
        </p:nvSpPr>
        <p:spPr>
          <a:xfrm>
            <a:off x="1176450" y="3683397"/>
            <a:ext cx="25319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Res/Menu/Popup_menu.xml</a:t>
            </a:r>
          </a:p>
        </p:txBody>
      </p:sp>
    </p:spTree>
    <p:extLst>
      <p:ext uri="{BB962C8B-B14F-4D97-AF65-F5344CB8AC3E}">
        <p14:creationId xmlns:p14="http://schemas.microsoft.com/office/powerpoint/2010/main" val="22461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1FA4F2-4384-4A7B-AB98-B6111CCA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04" y="574285"/>
            <a:ext cx="817359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ED18-4842-4295-8E47-247D6845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Problem1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4600-D07A-4C47-9859-7BB4E4D6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084"/>
            <a:ext cx="4813300" cy="4829302"/>
          </a:xfrm>
        </p:spPr>
        <p:txBody>
          <a:bodyPr>
            <a:normAutofit/>
          </a:bodyPr>
          <a:lstStyle/>
          <a:p>
            <a:r>
              <a:rPr lang="en-US" sz="3000" dirty="0"/>
              <a:t>Menu popup call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43379-5AAB-441A-B370-56BE8ED5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75263"/>
            <a:ext cx="2363566" cy="4273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57386-4B2A-453C-AD71-EF2051E1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67" y="2275263"/>
            <a:ext cx="2363566" cy="427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52FAE-DE81-496A-B674-582D418A5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041" y="2261899"/>
            <a:ext cx="2370958" cy="42870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B596E1-1C44-4B34-9985-59E66FE2D42A}"/>
              </a:ext>
            </a:extLst>
          </p:cNvPr>
          <p:cNvCxnSpPr>
            <a:cxnSpLocks/>
          </p:cNvCxnSpPr>
          <p:nvPr/>
        </p:nvCxnSpPr>
        <p:spPr>
          <a:xfrm flipV="1">
            <a:off x="4804475" y="5253926"/>
            <a:ext cx="2960176" cy="991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1AFC8D-34EE-468E-8598-40CA336DC4CA}"/>
              </a:ext>
            </a:extLst>
          </p:cNvPr>
          <p:cNvCxnSpPr>
            <a:cxnSpLocks/>
          </p:cNvCxnSpPr>
          <p:nvPr/>
        </p:nvCxnSpPr>
        <p:spPr>
          <a:xfrm>
            <a:off x="2392123" y="3608523"/>
            <a:ext cx="2014351" cy="912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65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20232</TotalTime>
  <Words>293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Franklin Gothic Book</vt:lpstr>
      <vt:lpstr>Verdana</vt:lpstr>
      <vt:lpstr>Crop</vt:lpstr>
      <vt:lpstr>Mobile Programming</vt:lpstr>
      <vt:lpstr>1. Option Menu</vt:lpstr>
      <vt:lpstr>1_b. Adding Icons</vt:lpstr>
      <vt:lpstr>1.C Menu inflater</vt:lpstr>
      <vt:lpstr>2. Android Context Menu</vt:lpstr>
      <vt:lpstr>PowerPoint Presentation</vt:lpstr>
      <vt:lpstr>3. Android Popup Menu </vt:lpstr>
      <vt:lpstr>PowerPoint Presentation</vt:lpstr>
      <vt:lpstr>4. Problem1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David Habsara Hareva</dc:creator>
  <cp:lastModifiedBy>David Habsara Hareva</cp:lastModifiedBy>
  <cp:revision>202</cp:revision>
  <dcterms:created xsi:type="dcterms:W3CDTF">2017-08-09T08:17:01Z</dcterms:created>
  <dcterms:modified xsi:type="dcterms:W3CDTF">2017-10-06T04:48:50Z</dcterms:modified>
</cp:coreProperties>
</file>