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aleway"/>
      <p:regular r:id="rId52"/>
      <p:bold r:id="rId53"/>
      <p:italic r:id="rId54"/>
      <p:boldItalic r:id="rId55"/>
    </p:embeddedFont>
    <p:embeddedFont>
      <p:font typeface="Raleway ExtraBold"/>
      <p:bold r:id="rId56"/>
      <p:boldItalic r:id="rId57"/>
    </p:embeddedFont>
    <p:embeddedFont>
      <p:font typeface="Raleway Light"/>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B724705-8AB8-42B4-A3E5-B0F15E574643}">
  <a:tblStyle styleId="{CB724705-8AB8-42B4-A3E5-B0F15E5746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1" Type="http://schemas.openxmlformats.org/officeDocument/2006/relationships/font" Target="fonts/RalewayLight-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alewayLight-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5.xml"/><Relationship Id="rId55" Type="http://schemas.openxmlformats.org/officeDocument/2006/relationships/font" Target="fonts/Raleway-boldItalic.fntdata"/><Relationship Id="rId10" Type="http://schemas.openxmlformats.org/officeDocument/2006/relationships/slide" Target="slides/slide4.xml"/><Relationship Id="rId54" Type="http://schemas.openxmlformats.org/officeDocument/2006/relationships/font" Target="fonts/Raleway-italic.fntdata"/><Relationship Id="rId13" Type="http://schemas.openxmlformats.org/officeDocument/2006/relationships/slide" Target="slides/slide7.xml"/><Relationship Id="rId57" Type="http://schemas.openxmlformats.org/officeDocument/2006/relationships/font" Target="fonts/RalewayExtraBold-boldItalic.fntdata"/><Relationship Id="rId12" Type="http://schemas.openxmlformats.org/officeDocument/2006/relationships/slide" Target="slides/slide6.xml"/><Relationship Id="rId56" Type="http://schemas.openxmlformats.org/officeDocument/2006/relationships/font" Target="fonts/RalewayExtraBold-bold.fntdata"/><Relationship Id="rId15" Type="http://schemas.openxmlformats.org/officeDocument/2006/relationships/slide" Target="slides/slide9.xml"/><Relationship Id="rId59" Type="http://schemas.openxmlformats.org/officeDocument/2006/relationships/font" Target="fonts/RalewayLight-bold.fntdata"/><Relationship Id="rId14" Type="http://schemas.openxmlformats.org/officeDocument/2006/relationships/slide" Target="slides/slide8.xml"/><Relationship Id="rId58" Type="http://schemas.openxmlformats.org/officeDocument/2006/relationships/font" Target="fonts/RalewayLigh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599f6064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599f6064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561213642e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561213642e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61213642e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61213642e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61213642e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61213642e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61213642e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61213642e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61213642e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61213642e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61213642e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61213642e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61213642e_1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61213642e_1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61213642e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61213642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1213642e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1213642e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61939e79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61939e79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599f6064a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599f6064a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61213642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61213642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61213642e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61213642e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61939e7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61939e7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61213642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61213642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61213642e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61213642e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561939e79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561939e79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56121364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56121364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61213642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61213642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61213642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61213642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61213642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61213642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561213642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61213642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561213642e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561213642e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5a3c8fe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55a3c8fe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5a3c8fed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5a3c8fed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55a3c8fed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55a3c8fed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5a3c8fed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55a3c8fed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55a3c8fed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55a3c8fed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5a3c8fed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5a3c8fed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61939e7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61939e7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5a3c8fed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5a3c8fed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61939e79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61939e79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610f9b8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610f9b8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61939e79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61939e79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61939e7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61939e7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61213642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561213642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61213642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61213642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561213642e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561213642e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61939e79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61939e79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61213642e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61213642e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610f9b84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610f9b84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61213642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61213642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61213642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61213642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61213642e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61213642e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FB600"/>
        </a:solidFill>
      </p:bgPr>
    </p:bg>
    <p:spTree>
      <p:nvGrpSpPr>
        <p:cNvPr id="9" name="Shape 9"/>
        <p:cNvGrpSpPr/>
        <p:nvPr/>
      </p:nvGrpSpPr>
      <p:grpSpPr>
        <a:xfrm>
          <a:off x="0" y="0"/>
          <a:ext cx="0" cy="0"/>
          <a:chOff x="0" y="0"/>
          <a:chExt cx="0" cy="0"/>
        </a:xfrm>
      </p:grpSpPr>
      <p:sp>
        <p:nvSpPr>
          <p:cNvPr id="10" name="Google Shape;10;p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3287213"/>
            <a:ext cx="7772400" cy="1159800"/>
          </a:xfrm>
          <a:prstGeom prst="rect">
            <a:avLst/>
          </a:prstGeom>
        </p:spPr>
        <p:txBody>
          <a:bodyPr anchorCtr="0" anchor="b" bIns="91425" lIns="91425" spcFirstLastPara="1" rIns="91425" wrap="square" tIns="91425"/>
          <a:lstStyle>
            <a:lvl1pPr lvl="0">
              <a:spcBef>
                <a:spcPts val="0"/>
              </a:spcBef>
              <a:spcAft>
                <a:spcPts val="0"/>
              </a:spcAft>
              <a:buClr>
                <a:srgbClr val="FFFFFF"/>
              </a:buClr>
              <a:buSzPts val="6000"/>
              <a:buNone/>
              <a:defRPr sz="6000">
                <a:solidFill>
                  <a:srgbClr val="FFFFFF"/>
                </a:solidFill>
              </a:defRPr>
            </a:lvl1pPr>
            <a:lvl2pPr lvl="1">
              <a:spcBef>
                <a:spcPts val="0"/>
              </a:spcBef>
              <a:spcAft>
                <a:spcPts val="0"/>
              </a:spcAft>
              <a:buClr>
                <a:srgbClr val="FFFFFF"/>
              </a:buClr>
              <a:buSzPts val="6000"/>
              <a:buNone/>
              <a:defRPr sz="6000">
                <a:solidFill>
                  <a:srgbClr val="FFFFFF"/>
                </a:solidFill>
              </a:defRPr>
            </a:lvl2pPr>
            <a:lvl3pPr lvl="2">
              <a:spcBef>
                <a:spcPts val="0"/>
              </a:spcBef>
              <a:spcAft>
                <a:spcPts val="0"/>
              </a:spcAft>
              <a:buClr>
                <a:srgbClr val="FFFFFF"/>
              </a:buClr>
              <a:buSzPts val="6000"/>
              <a:buNone/>
              <a:defRPr sz="6000">
                <a:solidFill>
                  <a:srgbClr val="FFFFFF"/>
                </a:solidFill>
              </a:defRPr>
            </a:lvl3pPr>
            <a:lvl4pPr lvl="3">
              <a:spcBef>
                <a:spcPts val="0"/>
              </a:spcBef>
              <a:spcAft>
                <a:spcPts val="0"/>
              </a:spcAft>
              <a:buClr>
                <a:srgbClr val="FFFFFF"/>
              </a:buClr>
              <a:buSzPts val="6000"/>
              <a:buNone/>
              <a:defRPr sz="6000">
                <a:solidFill>
                  <a:srgbClr val="FFFFFF"/>
                </a:solidFill>
              </a:defRPr>
            </a:lvl4pPr>
            <a:lvl5pPr lvl="4">
              <a:spcBef>
                <a:spcPts val="0"/>
              </a:spcBef>
              <a:spcAft>
                <a:spcPts val="0"/>
              </a:spcAft>
              <a:buClr>
                <a:srgbClr val="FFFFFF"/>
              </a:buClr>
              <a:buSzPts val="6000"/>
              <a:buNone/>
              <a:defRPr sz="6000">
                <a:solidFill>
                  <a:srgbClr val="FFFFFF"/>
                </a:solidFill>
              </a:defRPr>
            </a:lvl5pPr>
            <a:lvl6pPr lvl="5">
              <a:spcBef>
                <a:spcPts val="0"/>
              </a:spcBef>
              <a:spcAft>
                <a:spcPts val="0"/>
              </a:spcAft>
              <a:buClr>
                <a:srgbClr val="FFFFFF"/>
              </a:buClr>
              <a:buSzPts val="6000"/>
              <a:buNone/>
              <a:defRPr sz="6000">
                <a:solidFill>
                  <a:srgbClr val="FFFFFF"/>
                </a:solidFill>
              </a:defRPr>
            </a:lvl6pPr>
            <a:lvl7pPr lvl="6">
              <a:spcBef>
                <a:spcPts val="0"/>
              </a:spcBef>
              <a:spcAft>
                <a:spcPts val="0"/>
              </a:spcAft>
              <a:buClr>
                <a:srgbClr val="FFFFFF"/>
              </a:buClr>
              <a:buSzPts val="6000"/>
              <a:buNone/>
              <a:defRPr sz="6000">
                <a:solidFill>
                  <a:srgbClr val="FFFFFF"/>
                </a:solidFill>
              </a:defRPr>
            </a:lvl7pPr>
            <a:lvl8pPr lvl="7">
              <a:spcBef>
                <a:spcPts val="0"/>
              </a:spcBef>
              <a:spcAft>
                <a:spcPts val="0"/>
              </a:spcAft>
              <a:buClr>
                <a:srgbClr val="FFFFFF"/>
              </a:buClr>
              <a:buSzPts val="6000"/>
              <a:buNone/>
              <a:defRPr sz="6000">
                <a:solidFill>
                  <a:srgbClr val="FFFFFF"/>
                </a:solidFill>
              </a:defRPr>
            </a:lvl8pPr>
            <a:lvl9pPr lvl="8">
              <a:spcBef>
                <a:spcPts val="0"/>
              </a:spcBef>
              <a:spcAft>
                <a:spcPts val="0"/>
              </a:spcAft>
              <a:buClr>
                <a:srgbClr val="FFFFFF"/>
              </a:buClr>
              <a:buSzPts val="6000"/>
              <a:buNone/>
              <a:defRPr sz="60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ed">
  <p:cSld name="BLANK_1">
    <p:bg>
      <p:bgPr>
        <a:solidFill>
          <a:srgbClr val="FFB600"/>
        </a:solidFill>
      </p:bgPr>
    </p:bg>
    <p:spTree>
      <p:nvGrpSpPr>
        <p:cNvPr id="50" name="Shape 50"/>
        <p:cNvGrpSpPr/>
        <p:nvPr/>
      </p:nvGrpSpPr>
      <p:grpSpPr>
        <a:xfrm>
          <a:off x="0" y="0"/>
          <a:ext cx="0" cy="0"/>
          <a:chOff x="0" y="0"/>
          <a:chExt cx="0" cy="0"/>
        </a:xfrm>
      </p:grpSpPr>
      <p:sp>
        <p:nvSpPr>
          <p:cNvPr id="51" name="Google Shape;51;p1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1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FFFF"/>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53" name="Shape 53"/>
        <p:cNvGrpSpPr/>
        <p:nvPr/>
      </p:nvGrpSpPr>
      <p:grpSpPr>
        <a:xfrm>
          <a:off x="0" y="0"/>
          <a:ext cx="0" cy="0"/>
          <a:chOff x="0" y="0"/>
          <a:chExt cx="0" cy="0"/>
        </a:xfrm>
      </p:grpSpPr>
      <p:sp>
        <p:nvSpPr>
          <p:cNvPr id="54" name="Google Shape;54;p1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2"/>
          <p:cNvSpPr txBox="1"/>
          <p:nvPr>
            <p:ph type="ctrTitle"/>
          </p:nvPr>
        </p:nvSpPr>
        <p:spPr>
          <a:xfrm>
            <a:off x="390525" y="1819275"/>
            <a:ext cx="8222100" cy="933600"/>
          </a:xfrm>
          <a:prstGeom prst="rect">
            <a:avLst/>
          </a:prstGeom>
        </p:spPr>
        <p:txBody>
          <a:bodyPr anchorCtr="0" anchor="t"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7" name="Google Shape;57;p12"/>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8" name="Google Shape;58;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FFB600"/>
        </a:solidFill>
      </p:bgPr>
    </p:bg>
    <p:spTree>
      <p:nvGrpSpPr>
        <p:cNvPr id="12" name="Shape 12"/>
        <p:cNvGrpSpPr/>
        <p:nvPr/>
      </p:nvGrpSpPr>
      <p:grpSpPr>
        <a:xfrm>
          <a:off x="0" y="0"/>
          <a:ext cx="0" cy="0"/>
          <a:chOff x="0" y="0"/>
          <a:chExt cx="0" cy="0"/>
        </a:xfrm>
      </p:grpSpPr>
      <p:sp>
        <p:nvSpPr>
          <p:cNvPr id="13" name="Google Shape;13;p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685800" y="2726342"/>
            <a:ext cx="7772400" cy="1159800"/>
          </a:xfrm>
          <a:prstGeom prst="rect">
            <a:avLst/>
          </a:prstGeom>
        </p:spPr>
        <p:txBody>
          <a:bodyPr anchorCtr="0" anchor="b"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3830653"/>
            <a:ext cx="7772400" cy="784800"/>
          </a:xfrm>
          <a:prstGeom prst="rect">
            <a:avLst/>
          </a:prstGeom>
        </p:spPr>
        <p:txBody>
          <a:bodyPr anchorCtr="0" anchor="t" bIns="91425" lIns="91425" spcFirstLastPara="1" rIns="91425" wrap="square" tIns="91425"/>
          <a:lstStyle>
            <a:lvl1pPr lvl="0" rtl="0">
              <a:spcBef>
                <a:spcPts val="0"/>
              </a:spcBef>
              <a:spcAft>
                <a:spcPts val="0"/>
              </a:spcAft>
              <a:buClr>
                <a:srgbClr val="FFFFFF"/>
              </a:buClr>
              <a:buSzPts val="1800"/>
              <a:buNone/>
              <a:defRPr>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solidFill>
          <a:srgbClr val="FFB600"/>
        </a:solidFill>
      </p:bgPr>
    </p:bg>
    <p:spTree>
      <p:nvGrpSpPr>
        <p:cNvPr id="16" name="Shape 16"/>
        <p:cNvGrpSpPr/>
        <p:nvPr/>
      </p:nvGrpSpPr>
      <p:grpSpPr>
        <a:xfrm>
          <a:off x="0" y="0"/>
          <a:ext cx="0" cy="0"/>
          <a:chOff x="0" y="0"/>
          <a:chExt cx="0" cy="0"/>
        </a:xfrm>
      </p:grpSpPr>
      <p:sp>
        <p:nvSpPr>
          <p:cNvPr id="17" name="Google Shape;17;p4"/>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434343"/>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1757200" y="2161800"/>
            <a:ext cx="5629800" cy="819900"/>
          </a:xfrm>
          <a:prstGeom prst="rect">
            <a:avLst/>
          </a:prstGeom>
        </p:spPr>
        <p:txBody>
          <a:bodyPr anchorCtr="0" anchor="ctr" bIns="91425" lIns="91425" spcFirstLastPara="1" rIns="91425" wrap="square" tIns="91425"/>
          <a:lstStyle>
            <a:lvl1pPr indent="-419100" lvl="0" marL="457200" rtl="0" algn="ctr">
              <a:spcBef>
                <a:spcPts val="600"/>
              </a:spcBef>
              <a:spcAft>
                <a:spcPts val="0"/>
              </a:spcAft>
              <a:buClr>
                <a:srgbClr val="434343"/>
              </a:buClr>
              <a:buSzPts val="3000"/>
              <a:buChar char="●"/>
              <a:defRPr i="1" sz="3000">
                <a:solidFill>
                  <a:srgbClr val="434343"/>
                </a:solidFill>
              </a:defRPr>
            </a:lvl1pPr>
            <a:lvl2pPr indent="-419100" lvl="1" marL="914400" rtl="0" algn="ctr">
              <a:spcBef>
                <a:spcPts val="0"/>
              </a:spcBef>
              <a:spcAft>
                <a:spcPts val="0"/>
              </a:spcAft>
              <a:buClr>
                <a:srgbClr val="434343"/>
              </a:buClr>
              <a:buSzPts val="3000"/>
              <a:buChar char="○"/>
              <a:defRPr i="1" sz="3000">
                <a:solidFill>
                  <a:srgbClr val="434343"/>
                </a:solidFill>
              </a:defRPr>
            </a:lvl2pPr>
            <a:lvl3pPr indent="-419100" lvl="2" marL="1371600" rtl="0" algn="ctr">
              <a:spcBef>
                <a:spcPts val="0"/>
              </a:spcBef>
              <a:spcAft>
                <a:spcPts val="0"/>
              </a:spcAft>
              <a:buClr>
                <a:srgbClr val="434343"/>
              </a:buClr>
              <a:buSzPts val="3000"/>
              <a:buChar char="■"/>
              <a:defRPr i="1" sz="3000">
                <a:solidFill>
                  <a:srgbClr val="434343"/>
                </a:solidFill>
              </a:defRPr>
            </a:lvl3pPr>
            <a:lvl4pPr indent="-419100" lvl="3" marL="1828800" rtl="0" algn="ctr">
              <a:spcBef>
                <a:spcPts val="0"/>
              </a:spcBef>
              <a:spcAft>
                <a:spcPts val="0"/>
              </a:spcAft>
              <a:buClr>
                <a:srgbClr val="434343"/>
              </a:buClr>
              <a:buSzPts val="3000"/>
              <a:buChar char="●"/>
              <a:defRPr i="1" sz="3000">
                <a:solidFill>
                  <a:srgbClr val="434343"/>
                </a:solidFill>
              </a:defRPr>
            </a:lvl4pPr>
            <a:lvl5pPr indent="-419100" lvl="4" marL="2286000" rtl="0" algn="ctr">
              <a:spcBef>
                <a:spcPts val="0"/>
              </a:spcBef>
              <a:spcAft>
                <a:spcPts val="0"/>
              </a:spcAft>
              <a:buClr>
                <a:srgbClr val="434343"/>
              </a:buClr>
              <a:buSzPts val="3000"/>
              <a:buChar char="○"/>
              <a:defRPr i="1" sz="3000">
                <a:solidFill>
                  <a:srgbClr val="434343"/>
                </a:solidFill>
              </a:defRPr>
            </a:lvl5pPr>
            <a:lvl6pPr indent="-419100" lvl="5" marL="2743200" rtl="0" algn="ctr">
              <a:spcBef>
                <a:spcPts val="0"/>
              </a:spcBef>
              <a:spcAft>
                <a:spcPts val="0"/>
              </a:spcAft>
              <a:buClr>
                <a:srgbClr val="434343"/>
              </a:buClr>
              <a:buSzPts val="3000"/>
              <a:buChar char="■"/>
              <a:defRPr i="1" sz="3000">
                <a:solidFill>
                  <a:srgbClr val="434343"/>
                </a:solidFill>
              </a:defRPr>
            </a:lvl6pPr>
            <a:lvl7pPr indent="-419100" lvl="6" marL="3200400" rtl="0" algn="ctr">
              <a:spcBef>
                <a:spcPts val="0"/>
              </a:spcBef>
              <a:spcAft>
                <a:spcPts val="0"/>
              </a:spcAft>
              <a:buClr>
                <a:srgbClr val="434343"/>
              </a:buClr>
              <a:buSzPts val="3000"/>
              <a:buChar char="●"/>
              <a:defRPr i="1" sz="3000">
                <a:solidFill>
                  <a:srgbClr val="434343"/>
                </a:solidFill>
              </a:defRPr>
            </a:lvl7pPr>
            <a:lvl8pPr indent="-419100" lvl="7" marL="3657600" rtl="0" algn="ctr">
              <a:spcBef>
                <a:spcPts val="0"/>
              </a:spcBef>
              <a:spcAft>
                <a:spcPts val="0"/>
              </a:spcAft>
              <a:buClr>
                <a:srgbClr val="434343"/>
              </a:buClr>
              <a:buSzPts val="3000"/>
              <a:buChar char="○"/>
              <a:defRPr i="1" sz="3000">
                <a:solidFill>
                  <a:srgbClr val="434343"/>
                </a:solidFill>
              </a:defRPr>
            </a:lvl8pPr>
            <a:lvl9pPr indent="-419100" lvl="8" marL="4114800" algn="ctr">
              <a:spcBef>
                <a:spcPts val="0"/>
              </a:spcBef>
              <a:spcAft>
                <a:spcPts val="0"/>
              </a:spcAft>
              <a:buClr>
                <a:srgbClr val="434343"/>
              </a:buClr>
              <a:buSzPts val="3000"/>
              <a:buChar char="■"/>
              <a:defRPr i="1" sz="3000">
                <a:solidFill>
                  <a:srgbClr val="434343"/>
                </a:solidFill>
              </a:defRPr>
            </a:lvl9pPr>
          </a:lstStyle>
          <a:p/>
        </p:txBody>
      </p:sp>
      <p:sp>
        <p:nvSpPr>
          <p:cNvPr id="19" name="Google Shape;19;p4"/>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solidFill>
                  <a:srgbClr val="434343"/>
                </a:solidFill>
                <a:latin typeface="Raleway"/>
                <a:ea typeface="Raleway"/>
                <a:cs typeface="Raleway"/>
                <a:sym typeface="Raleway"/>
              </a:rPr>
              <a:t>“</a:t>
            </a:r>
            <a:endParaRPr b="1" sz="12000">
              <a:solidFill>
                <a:srgbClr val="434343"/>
              </a:solidFill>
              <a:latin typeface="Raleway"/>
              <a:ea typeface="Raleway"/>
              <a:cs typeface="Raleway"/>
              <a:sym typeface="Raleway"/>
            </a:endParaRPr>
          </a:p>
        </p:txBody>
      </p:sp>
      <p:sp>
        <p:nvSpPr>
          <p:cNvPr id="20" name="Google Shape;20;p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4" name="Google Shape;24;p5"/>
          <p:cNvSpPr txBox="1"/>
          <p:nvPr>
            <p:ph idx="1" type="body"/>
          </p:nvPr>
        </p:nvSpPr>
        <p:spPr>
          <a:xfrm>
            <a:off x="922000" y="1885951"/>
            <a:ext cx="6866100" cy="2366100"/>
          </a:xfrm>
          <a:prstGeom prst="rect">
            <a:avLst/>
          </a:prstGeom>
        </p:spPr>
        <p:txBody>
          <a:bodyPr anchorCtr="0" anchor="t" bIns="91425" lIns="91425" spcFirstLastPara="1" rIns="91425" wrap="square" tIns="91425"/>
          <a:lstStyle>
            <a:lvl1pPr indent="-342900" lvl="0" marL="457200">
              <a:spcBef>
                <a:spcPts val="600"/>
              </a:spcBef>
              <a:spcAft>
                <a:spcPts val="0"/>
              </a:spcAft>
              <a:buClr>
                <a:srgbClr val="FFB600"/>
              </a:buClr>
              <a:buSzPts val="1800"/>
              <a:buChar char="●"/>
              <a:defRPr/>
            </a:lvl1pPr>
            <a:lvl2pPr indent="-342900" lvl="1" marL="914400">
              <a:spcBef>
                <a:spcPts val="0"/>
              </a:spcBef>
              <a:spcAft>
                <a:spcPts val="0"/>
              </a:spcAft>
              <a:buClr>
                <a:srgbClr val="FFB600"/>
              </a:buClr>
              <a:buSzPts val="1800"/>
              <a:buChar char="○"/>
              <a:defRPr/>
            </a:lvl2pPr>
            <a:lvl3pPr indent="-342900" lvl="2" marL="1371600">
              <a:spcBef>
                <a:spcPts val="0"/>
              </a:spcBef>
              <a:spcAft>
                <a:spcPts val="0"/>
              </a:spcAft>
              <a:buClr>
                <a:srgbClr val="FFB600"/>
              </a:buClr>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9" name="Google Shape;29;p6"/>
          <p:cNvSpPr txBox="1"/>
          <p:nvPr>
            <p:ph idx="1" type="body"/>
          </p:nvPr>
        </p:nvSpPr>
        <p:spPr>
          <a:xfrm>
            <a:off x="922000" y="1887378"/>
            <a:ext cx="3543300" cy="30276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0" name="Google Shape;30;p6"/>
          <p:cNvSpPr txBox="1"/>
          <p:nvPr>
            <p:ph idx="2" type="body"/>
          </p:nvPr>
        </p:nvSpPr>
        <p:spPr>
          <a:xfrm>
            <a:off x="4678687" y="1887378"/>
            <a:ext cx="3543300" cy="3027600"/>
          </a:xfrm>
          <a:prstGeom prst="rect">
            <a:avLst/>
          </a:prstGeom>
        </p:spPr>
        <p:txBody>
          <a:bodyPr anchorCtr="0" anchor="t" bIns="91425" lIns="91425" spcFirstLastPara="1" rIns="91425" wrap="square" tIns="91425"/>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1" name="Google Shape;31;p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35" name="Google Shape;35;p7"/>
          <p:cNvSpPr txBox="1"/>
          <p:nvPr>
            <p:ph idx="1" type="body"/>
          </p:nvPr>
        </p:nvSpPr>
        <p:spPr>
          <a:xfrm>
            <a:off x="922000"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6" name="Google Shape;36;p7"/>
          <p:cNvSpPr txBox="1"/>
          <p:nvPr>
            <p:ph idx="2" type="body"/>
          </p:nvPr>
        </p:nvSpPr>
        <p:spPr>
          <a:xfrm>
            <a:off x="3373778"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7" name="Google Shape;37;p7"/>
          <p:cNvSpPr txBox="1"/>
          <p:nvPr>
            <p:ph idx="3" type="body"/>
          </p:nvPr>
        </p:nvSpPr>
        <p:spPr>
          <a:xfrm>
            <a:off x="5825557" y="1930500"/>
            <a:ext cx="2332200" cy="2919000"/>
          </a:xfrm>
          <a:prstGeom prst="rect">
            <a:avLst/>
          </a:prstGeom>
        </p:spPr>
        <p:txBody>
          <a:bodyPr anchorCtr="0" anchor="t" bIns="91425" lIns="91425" spcFirstLastPara="1" rIns="91425" wrap="square" tIns="91425"/>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8" name="Google Shape;38;p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922000" y="891775"/>
            <a:ext cx="6866100" cy="857400"/>
          </a:xfrm>
          <a:prstGeom prst="rect">
            <a:avLst/>
          </a:prstGeom>
        </p:spPr>
        <p:txBody>
          <a:bodyPr anchorCtr="0" anchor="t" bIns="91425" lIns="91425" spcFirstLastPara="1" rIns="91425" wrap="square" tIns="91425"/>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42" name="Google Shape;42;p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idx="1" type="body"/>
          </p:nvPr>
        </p:nvSpPr>
        <p:spPr>
          <a:xfrm>
            <a:off x="457200" y="4253909"/>
            <a:ext cx="8229600" cy="5196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1400"/>
              <a:buNone/>
              <a:defRPr sz="1400"/>
            </a:lvl1pPr>
          </a:lstStyle>
          <a:p/>
        </p:txBody>
      </p:sp>
      <p:sp>
        <p:nvSpPr>
          <p:cNvPr id="46" name="Google Shape;46;p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7" name="Shape 47"/>
        <p:cNvGrpSpPr/>
        <p:nvPr/>
      </p:nvGrpSpPr>
      <p:grpSpPr>
        <a:xfrm>
          <a:off x="0" y="0"/>
          <a:ext cx="0" cy="0"/>
          <a:chOff x="0" y="0"/>
          <a:chExt cx="0" cy="0"/>
        </a:xfrm>
      </p:grpSpPr>
      <p:sp>
        <p:nvSpPr>
          <p:cNvPr id="48" name="Google Shape;48;p1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rgbClr val="FFB6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lstStyle>
            <a:lvl1pPr lvl="0">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1pPr>
            <a:lvl2pPr lvl="1">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2pPr>
            <a:lvl3pPr lvl="2">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3pPr>
            <a:lvl4pPr lvl="3">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4pPr>
            <a:lvl5pPr lvl="4">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5pPr>
            <a:lvl6pPr lvl="5">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6pPr>
            <a:lvl7pPr lvl="6">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7pPr>
            <a:lvl8pPr lvl="7">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8pPr>
            <a:lvl9pPr lvl="8">
              <a:spcBef>
                <a:spcPts val="0"/>
              </a:spcBef>
              <a:spcAft>
                <a:spcPts val="0"/>
              </a:spcAft>
              <a:buClr>
                <a:srgbClr val="434343"/>
              </a:buClr>
              <a:buSzPts val="5800"/>
              <a:buFont typeface="Raleway ExtraBold"/>
              <a:buNone/>
              <a:defRPr sz="5800">
                <a:solidFill>
                  <a:srgbClr val="434343"/>
                </a:solidFill>
                <a:latin typeface="Raleway ExtraBold"/>
                <a:ea typeface="Raleway ExtraBold"/>
                <a:cs typeface="Raleway ExtraBold"/>
                <a:sym typeface="Raleway ExtraBold"/>
              </a:defRPr>
            </a:lvl9pPr>
          </a:lstStyle>
          <a:p/>
        </p:txBody>
      </p:sp>
      <p:sp>
        <p:nvSpPr>
          <p:cNvPr id="7" name="Google Shape;7;p1"/>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lstStyle>
            <a:lvl1pPr indent="-342900" lvl="0" marL="457200">
              <a:spcBef>
                <a:spcPts val="60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1pPr>
            <a:lvl2pPr indent="-342900" lvl="1" marL="9144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2pPr>
            <a:lvl3pPr indent="-342900" lvl="2" marL="1371600">
              <a:spcBef>
                <a:spcPts val="0"/>
              </a:spcBef>
              <a:spcAft>
                <a:spcPts val="0"/>
              </a:spcAft>
              <a:buClr>
                <a:srgbClr val="FFB600"/>
              </a:buClr>
              <a:buSzPts val="1800"/>
              <a:buFont typeface="Raleway Light"/>
              <a:buChar char="■"/>
              <a:defRPr sz="1800">
                <a:solidFill>
                  <a:srgbClr val="666666"/>
                </a:solidFill>
                <a:latin typeface="Raleway Light"/>
                <a:ea typeface="Raleway Light"/>
                <a:cs typeface="Raleway Light"/>
                <a:sym typeface="Raleway Light"/>
              </a:defRPr>
            </a:lvl3pPr>
            <a:lvl4pPr indent="-342900" lvl="3" marL="18288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4pPr>
            <a:lvl5pPr indent="-342900" lvl="4" marL="22860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5pPr>
            <a:lvl6pPr indent="-342900" lvl="5" marL="27432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6pPr>
            <a:lvl7pPr indent="-342900" lvl="6" marL="32004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7pPr>
            <a:lvl8pPr indent="-342900" lvl="7" marL="36576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8pPr>
            <a:lvl9pPr indent="-342900" lvl="8" marL="4114800">
              <a:spcBef>
                <a:spcPts val="0"/>
              </a:spcBef>
              <a:spcAft>
                <a:spcPts val="0"/>
              </a:spcAft>
              <a:buClr>
                <a:srgbClr val="666666"/>
              </a:buClr>
              <a:buSzPts val="1800"/>
              <a:buFont typeface="Raleway Light"/>
              <a:buChar char="■"/>
              <a:defRPr sz="1800">
                <a:solidFill>
                  <a:srgbClr val="666666"/>
                </a:solidFill>
                <a:latin typeface="Raleway Light"/>
                <a:ea typeface="Raleway Light"/>
                <a:cs typeface="Raleway Light"/>
                <a:sym typeface="Raleway Light"/>
              </a:defRPr>
            </a:lvl9pPr>
          </a:lstStyle>
          <a:p/>
        </p:txBody>
      </p:sp>
      <p:sp>
        <p:nvSpPr>
          <p:cNvPr id="8" name="Google Shape;8;p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lvl="0" algn="ctr">
              <a:buNone/>
              <a:defRPr sz="1300">
                <a:solidFill>
                  <a:srgbClr val="FFB600"/>
                </a:solidFill>
                <a:latin typeface="Raleway ExtraBold"/>
                <a:ea typeface="Raleway ExtraBold"/>
                <a:cs typeface="Raleway ExtraBold"/>
                <a:sym typeface="Raleway ExtraBold"/>
              </a:defRPr>
            </a:lvl1pPr>
            <a:lvl2pPr lvl="1" algn="ctr">
              <a:buNone/>
              <a:defRPr sz="1300">
                <a:solidFill>
                  <a:srgbClr val="FFB600"/>
                </a:solidFill>
                <a:latin typeface="Raleway ExtraBold"/>
                <a:ea typeface="Raleway ExtraBold"/>
                <a:cs typeface="Raleway ExtraBold"/>
                <a:sym typeface="Raleway ExtraBold"/>
              </a:defRPr>
            </a:lvl2pPr>
            <a:lvl3pPr lvl="2" algn="ctr">
              <a:buNone/>
              <a:defRPr sz="1300">
                <a:solidFill>
                  <a:srgbClr val="FFB600"/>
                </a:solidFill>
                <a:latin typeface="Raleway ExtraBold"/>
                <a:ea typeface="Raleway ExtraBold"/>
                <a:cs typeface="Raleway ExtraBold"/>
                <a:sym typeface="Raleway ExtraBold"/>
              </a:defRPr>
            </a:lvl3pPr>
            <a:lvl4pPr lvl="3" algn="ctr">
              <a:buNone/>
              <a:defRPr sz="1300">
                <a:solidFill>
                  <a:srgbClr val="FFB600"/>
                </a:solidFill>
                <a:latin typeface="Raleway ExtraBold"/>
                <a:ea typeface="Raleway ExtraBold"/>
                <a:cs typeface="Raleway ExtraBold"/>
                <a:sym typeface="Raleway ExtraBold"/>
              </a:defRPr>
            </a:lvl4pPr>
            <a:lvl5pPr lvl="4" algn="ctr">
              <a:buNone/>
              <a:defRPr sz="1300">
                <a:solidFill>
                  <a:srgbClr val="FFB600"/>
                </a:solidFill>
                <a:latin typeface="Raleway ExtraBold"/>
                <a:ea typeface="Raleway ExtraBold"/>
                <a:cs typeface="Raleway ExtraBold"/>
                <a:sym typeface="Raleway ExtraBold"/>
              </a:defRPr>
            </a:lvl5pPr>
            <a:lvl6pPr lvl="5" algn="ctr">
              <a:buNone/>
              <a:defRPr sz="1300">
                <a:solidFill>
                  <a:srgbClr val="FFB600"/>
                </a:solidFill>
                <a:latin typeface="Raleway ExtraBold"/>
                <a:ea typeface="Raleway ExtraBold"/>
                <a:cs typeface="Raleway ExtraBold"/>
                <a:sym typeface="Raleway ExtraBold"/>
              </a:defRPr>
            </a:lvl6pPr>
            <a:lvl7pPr lvl="6" algn="ctr">
              <a:buNone/>
              <a:defRPr sz="1300">
                <a:solidFill>
                  <a:srgbClr val="FFB600"/>
                </a:solidFill>
                <a:latin typeface="Raleway ExtraBold"/>
                <a:ea typeface="Raleway ExtraBold"/>
                <a:cs typeface="Raleway ExtraBold"/>
                <a:sym typeface="Raleway ExtraBold"/>
              </a:defRPr>
            </a:lvl7pPr>
            <a:lvl8pPr lvl="7" algn="ctr">
              <a:buNone/>
              <a:defRPr sz="1300">
                <a:solidFill>
                  <a:srgbClr val="FFB600"/>
                </a:solidFill>
                <a:latin typeface="Raleway ExtraBold"/>
                <a:ea typeface="Raleway ExtraBold"/>
                <a:cs typeface="Raleway ExtraBold"/>
                <a:sym typeface="Raleway ExtraBold"/>
              </a:defRPr>
            </a:lvl8pPr>
            <a:lvl9pPr lvl="8" algn="ctr">
              <a:buNone/>
              <a:defRPr sz="1300">
                <a:solidFill>
                  <a:srgbClr val="FFB600"/>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push dir="r"/>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685800" y="2250488"/>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1"/>
                </a:solidFill>
              </a:rPr>
              <a:t>“Date-a-Scientist”</a:t>
            </a:r>
            <a:br>
              <a:rPr lang="en">
                <a:solidFill>
                  <a:schemeClr val="lt1"/>
                </a:solidFill>
              </a:rPr>
            </a:br>
            <a:r>
              <a:rPr lang="en" sz="5500"/>
              <a:t>C</a:t>
            </a:r>
            <a:r>
              <a:rPr lang="en" sz="5500"/>
              <a:t>apstone Project</a:t>
            </a:r>
            <a:endParaRPr sz="5500"/>
          </a:p>
        </p:txBody>
      </p:sp>
      <p:sp>
        <p:nvSpPr>
          <p:cNvPr id="64" name="Google Shape;64;p13"/>
          <p:cNvSpPr txBox="1"/>
          <p:nvPr/>
        </p:nvSpPr>
        <p:spPr>
          <a:xfrm>
            <a:off x="685800" y="3448825"/>
            <a:ext cx="4420800" cy="8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Raleway"/>
                <a:ea typeface="Raleway"/>
                <a:cs typeface="Raleway"/>
                <a:sym typeface="Raleway"/>
              </a:rPr>
              <a:t>Machine Learning Fundamentals</a:t>
            </a:r>
            <a:br>
              <a:rPr lang="en">
                <a:solidFill>
                  <a:srgbClr val="FFFFFF"/>
                </a:solidFill>
                <a:latin typeface="Raleway Light"/>
                <a:ea typeface="Raleway Light"/>
                <a:cs typeface="Raleway Light"/>
                <a:sym typeface="Raleway Light"/>
              </a:rPr>
            </a:br>
            <a:r>
              <a:rPr b="1" lang="en">
                <a:solidFill>
                  <a:srgbClr val="FFFFFF"/>
                </a:solidFill>
                <a:latin typeface="Raleway"/>
                <a:ea typeface="Raleway"/>
                <a:cs typeface="Raleway"/>
                <a:sym typeface="Raleway"/>
              </a:rPr>
              <a:t>Created by Sarah Stepak.</a:t>
            </a:r>
            <a:endParaRPr b="1">
              <a:solidFill>
                <a:srgbClr val="FFFFFF"/>
              </a:solidFill>
              <a:latin typeface="Raleway"/>
              <a:ea typeface="Raleway"/>
              <a:cs typeface="Raleway"/>
              <a:sym typeface="Raleway"/>
            </a:endParaRPr>
          </a:p>
          <a:p>
            <a:pPr indent="0" lvl="0" marL="0" rtl="0" algn="l">
              <a:spcBef>
                <a:spcPts val="0"/>
              </a:spcBef>
              <a:spcAft>
                <a:spcPts val="0"/>
              </a:spcAft>
              <a:buNone/>
            </a:pPr>
            <a:r>
              <a:rPr b="1" lang="en">
                <a:solidFill>
                  <a:srgbClr val="FFFFFF"/>
                </a:solidFill>
                <a:latin typeface="Raleway"/>
                <a:ea typeface="Raleway"/>
                <a:cs typeface="Raleway"/>
                <a:sym typeface="Raleway"/>
              </a:rPr>
              <a:t>April 8th, 2019.</a:t>
            </a:r>
            <a:endParaRPr b="1">
              <a:solidFill>
                <a:srgbClr val="FFFFFF"/>
              </a:solidFill>
              <a:latin typeface="Raleway"/>
              <a:ea typeface="Raleway"/>
              <a:cs typeface="Raleway"/>
              <a:sym typeface="Raleway"/>
            </a:endParaRPr>
          </a:p>
        </p:txBody>
      </p:sp>
      <p:pic>
        <p:nvPicPr>
          <p:cNvPr id="65" name="Google Shape;65;p13"/>
          <p:cNvPicPr preferRelativeResize="0"/>
          <p:nvPr/>
        </p:nvPicPr>
        <p:blipFill>
          <a:blip r:embed="rId3">
            <a:alphaModFix/>
          </a:blip>
          <a:stretch>
            <a:fillRect/>
          </a:stretch>
        </p:blipFill>
        <p:spPr>
          <a:xfrm>
            <a:off x="7979252" y="400936"/>
            <a:ext cx="849750" cy="7707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922000" y="6631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rinks_data code</a:t>
            </a:r>
            <a:endParaRPr/>
          </a:p>
        </p:txBody>
      </p:sp>
      <p:sp>
        <p:nvSpPr>
          <p:cNvPr id="121" name="Google Shape;121;p22"/>
          <p:cNvSpPr txBox="1"/>
          <p:nvPr>
            <p:ph idx="1" type="body"/>
          </p:nvPr>
        </p:nvSpPr>
        <p:spPr>
          <a:xfrm>
            <a:off x="922000" y="1276350"/>
            <a:ext cx="6866100" cy="3370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df = pd.read_csv("profiles.csv")</a:t>
            </a:r>
            <a:endParaRPr/>
          </a:p>
          <a:p>
            <a:pPr indent="0" lvl="0" marL="0" rtl="0" algn="l">
              <a:spcBef>
                <a:spcPts val="600"/>
              </a:spcBef>
              <a:spcAft>
                <a:spcPts val="0"/>
              </a:spcAft>
              <a:buClr>
                <a:schemeClr val="dk1"/>
              </a:buClr>
              <a:buSzPts val="1100"/>
              <a:buFont typeface="Arial"/>
              <a:buNone/>
            </a:pPr>
            <a:r>
              <a:rPr lang="en"/>
              <a:t>drink_mapping = {"desperately":0.1666,</a:t>
            </a:r>
            <a:endParaRPr/>
          </a:p>
          <a:p>
            <a:pPr indent="0" lvl="0" marL="0" rtl="0" algn="l">
              <a:spcBef>
                <a:spcPts val="600"/>
              </a:spcBef>
              <a:spcAft>
                <a:spcPts val="0"/>
              </a:spcAft>
              <a:buClr>
                <a:schemeClr val="dk1"/>
              </a:buClr>
              <a:buSzPts val="1100"/>
              <a:buFont typeface="Arial"/>
              <a:buNone/>
            </a:pPr>
            <a:r>
              <a:rPr lang="en"/>
              <a:t>             			"very often":0.3333,</a:t>
            </a:r>
            <a:endParaRPr/>
          </a:p>
          <a:p>
            <a:pPr indent="0" lvl="0" marL="0" rtl="0" algn="l">
              <a:spcBef>
                <a:spcPts val="600"/>
              </a:spcBef>
              <a:spcAft>
                <a:spcPts val="0"/>
              </a:spcAft>
              <a:buClr>
                <a:schemeClr val="dk1"/>
              </a:buClr>
              <a:buSzPts val="1100"/>
              <a:buFont typeface="Arial"/>
              <a:buNone/>
            </a:pPr>
            <a:r>
              <a:rPr lang="en"/>
              <a:t>             			"often":0.5,</a:t>
            </a:r>
            <a:endParaRPr/>
          </a:p>
          <a:p>
            <a:pPr indent="0" lvl="0" marL="0" rtl="0" algn="l">
              <a:spcBef>
                <a:spcPts val="600"/>
              </a:spcBef>
              <a:spcAft>
                <a:spcPts val="0"/>
              </a:spcAft>
              <a:buClr>
                <a:schemeClr val="dk1"/>
              </a:buClr>
              <a:buSzPts val="1100"/>
              <a:buFont typeface="Arial"/>
              <a:buNone/>
            </a:pPr>
            <a:r>
              <a:rPr lang="en"/>
              <a:t>             			"socially":0.6666,</a:t>
            </a:r>
            <a:endParaRPr/>
          </a:p>
          <a:p>
            <a:pPr indent="0" lvl="0" marL="0" rtl="0" algn="l">
              <a:spcBef>
                <a:spcPts val="600"/>
              </a:spcBef>
              <a:spcAft>
                <a:spcPts val="0"/>
              </a:spcAft>
              <a:buClr>
                <a:schemeClr val="dk1"/>
              </a:buClr>
              <a:buSzPts val="1100"/>
              <a:buFont typeface="Arial"/>
              <a:buNone/>
            </a:pPr>
            <a:r>
              <a:rPr lang="en"/>
              <a:t>             			"rarely":0.8333,</a:t>
            </a:r>
            <a:endParaRPr/>
          </a:p>
          <a:p>
            <a:pPr indent="0" lvl="0" marL="0" rtl="0" algn="l">
              <a:spcBef>
                <a:spcPts val="600"/>
              </a:spcBef>
              <a:spcAft>
                <a:spcPts val="0"/>
              </a:spcAft>
              <a:buNone/>
            </a:pPr>
            <a:r>
              <a:rPr lang="en"/>
              <a:t>             			"not at all":1}</a:t>
            </a:r>
            <a:endParaRPr/>
          </a:p>
          <a:p>
            <a:pPr indent="0" lvl="0" marL="0" rtl="0" algn="l">
              <a:spcBef>
                <a:spcPts val="600"/>
              </a:spcBef>
              <a:spcAft>
                <a:spcPts val="0"/>
              </a:spcAft>
              <a:buNone/>
            </a:pPr>
            <a:r>
              <a:rPr lang="en"/>
              <a:t>df["drinks_data"] = df.drinks.map(drink_mapping)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482500" y="520975"/>
            <a:ext cx="82335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The drugs_data Column</a:t>
            </a:r>
            <a:endParaRPr sz="4400"/>
          </a:p>
        </p:txBody>
      </p:sp>
      <p:graphicFrame>
        <p:nvGraphicFramePr>
          <p:cNvPr id="127" name="Google Shape;127;p23"/>
          <p:cNvGraphicFramePr/>
          <p:nvPr/>
        </p:nvGraphicFramePr>
        <p:xfrm>
          <a:off x="5618675" y="2165513"/>
          <a:ext cx="3000000" cy="3000000"/>
        </p:xfrm>
        <a:graphic>
          <a:graphicData uri="http://schemas.openxmlformats.org/drawingml/2006/table">
            <a:tbl>
              <a:tblPr>
                <a:noFill/>
                <a:tableStyleId>{CB724705-8AB8-42B4-A3E5-B0F15E574643}</a:tableStyleId>
              </a:tblPr>
              <a:tblGrid>
                <a:gridCol w="1366250"/>
                <a:gridCol w="1366250"/>
              </a:tblGrid>
              <a:tr h="434050">
                <a:tc>
                  <a:txBody>
                    <a:bodyPr>
                      <a:noAutofit/>
                    </a:bodyPr>
                    <a:lstStyle/>
                    <a:p>
                      <a:pPr indent="0" lvl="0" marL="0" rtl="0" algn="ctr">
                        <a:spcBef>
                          <a:spcPts val="0"/>
                        </a:spcBef>
                        <a:spcAft>
                          <a:spcPts val="0"/>
                        </a:spcAft>
                        <a:buNone/>
                      </a:pPr>
                      <a:r>
                        <a:rPr b="1" lang="en">
                          <a:solidFill>
                            <a:srgbClr val="434343"/>
                          </a:solidFill>
                          <a:latin typeface="Raleway"/>
                          <a:ea typeface="Raleway"/>
                          <a:cs typeface="Raleway"/>
                          <a:sym typeface="Raleway"/>
                        </a:rPr>
                        <a:t>d</a:t>
                      </a:r>
                      <a:r>
                        <a:rPr b="1" lang="en">
                          <a:solidFill>
                            <a:srgbClr val="434343"/>
                          </a:solidFill>
                          <a:latin typeface="Raleway"/>
                          <a:ea typeface="Raleway"/>
                          <a:cs typeface="Raleway"/>
                          <a:sym typeface="Raleway"/>
                        </a:rPr>
                        <a:t>rugs</a:t>
                      </a:r>
                      <a:endParaRPr b="1">
                        <a:solidFill>
                          <a:srgbClr val="434343"/>
                        </a:solidFill>
                        <a:latin typeface="Raleway"/>
                        <a:ea typeface="Raleway"/>
                        <a:cs typeface="Raleway"/>
                        <a:sym typeface="Raleway"/>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b="1" lang="en">
                          <a:solidFill>
                            <a:srgbClr val="434343"/>
                          </a:solidFill>
                          <a:latin typeface="Raleway"/>
                          <a:ea typeface="Raleway"/>
                          <a:cs typeface="Raleway"/>
                          <a:sym typeface="Raleway"/>
                        </a:rPr>
                        <a:t>d</a:t>
                      </a:r>
                      <a:r>
                        <a:rPr b="1" lang="en">
                          <a:solidFill>
                            <a:srgbClr val="434343"/>
                          </a:solidFill>
                          <a:latin typeface="Raleway"/>
                          <a:ea typeface="Raleway"/>
                          <a:cs typeface="Raleway"/>
                          <a:sym typeface="Raleway"/>
                        </a:rPr>
                        <a:t>rugs_data</a:t>
                      </a:r>
                      <a:endParaRPr b="1">
                        <a:solidFill>
                          <a:srgbClr val="434343"/>
                        </a:solidFill>
                        <a:latin typeface="Raleway"/>
                        <a:ea typeface="Raleway"/>
                        <a:cs typeface="Raleway"/>
                        <a:sym typeface="Raleway"/>
                      </a:endParaRPr>
                    </a:p>
                  </a:txBody>
                  <a:tcPr marT="91425" marB="91425" marR="91425" marL="91425">
                    <a:solidFill>
                      <a:srgbClr val="FFE599"/>
                    </a:solidFill>
                  </a:tcPr>
                </a:tc>
              </a:tr>
              <a:tr h="438275">
                <a:tc>
                  <a:txBody>
                    <a:bodyPr>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"often"</a:t>
                      </a:r>
                      <a:endParaRPr sz="1200">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0.3333</a:t>
                      </a:r>
                      <a:endParaRPr sz="1200">
                        <a:solidFill>
                          <a:srgbClr val="434343"/>
                        </a:solidFill>
                        <a:latin typeface="Times New Roman"/>
                        <a:ea typeface="Times New Roman"/>
                        <a:cs typeface="Times New Roman"/>
                        <a:sym typeface="Times New Roman"/>
                      </a:endParaRPr>
                    </a:p>
                  </a:txBody>
                  <a:tcPr marT="91425" marB="91425" marR="91425" marL="91425"/>
                </a:tc>
              </a:tr>
              <a:tr h="438275">
                <a:tc>
                  <a:txBody>
                    <a:bodyPr>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"sometimes"</a:t>
                      </a:r>
                      <a:endParaRPr sz="1200">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0.6666</a:t>
                      </a:r>
                      <a:endParaRPr sz="1200">
                        <a:solidFill>
                          <a:srgbClr val="434343"/>
                        </a:solidFill>
                        <a:latin typeface="Times New Roman"/>
                        <a:ea typeface="Times New Roman"/>
                        <a:cs typeface="Times New Roman"/>
                        <a:sym typeface="Times New Roman"/>
                      </a:endParaRPr>
                    </a:p>
                  </a:txBody>
                  <a:tcPr marT="91425" marB="91425" marR="91425" marL="91425"/>
                </a:tc>
              </a:tr>
              <a:tr h="438275">
                <a:tc>
                  <a:txBody>
                    <a:bodyPr>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"never"</a:t>
                      </a:r>
                      <a:endParaRPr sz="1200">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1</a:t>
                      </a:r>
                      <a:endParaRPr sz="1200">
                        <a:solidFill>
                          <a:srgbClr val="434343"/>
                        </a:solidFill>
                        <a:latin typeface="Times New Roman"/>
                        <a:ea typeface="Times New Roman"/>
                        <a:cs typeface="Times New Roman"/>
                        <a:sym typeface="Times New Roman"/>
                      </a:endParaRPr>
                    </a:p>
                  </a:txBody>
                  <a:tcPr marT="91425" marB="91425" marR="91425" marL="91425"/>
                </a:tc>
              </a:tr>
            </a:tbl>
          </a:graphicData>
        </a:graphic>
      </p:graphicFrame>
      <p:sp>
        <p:nvSpPr>
          <p:cNvPr id="128" name="Google Shape;128;p23"/>
          <p:cNvSpPr txBox="1"/>
          <p:nvPr/>
        </p:nvSpPr>
        <p:spPr>
          <a:xfrm>
            <a:off x="777250" y="1799310"/>
            <a:ext cx="4649100" cy="24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aleway Light"/>
                <a:ea typeface="Raleway Light"/>
                <a:cs typeface="Raleway Light"/>
                <a:sym typeface="Raleway Light"/>
              </a:rPr>
              <a:t>The way I created this column was by declaring a new column in df called “drugs_data.” I then mapped all the values of drinks to a numerical value, each based on the overall health as the “drugs_data” column values. </a:t>
            </a:r>
            <a:endParaRPr>
              <a:latin typeface="Raleway Light"/>
              <a:ea typeface="Raleway Light"/>
              <a:cs typeface="Raleway Light"/>
              <a:sym typeface="Raleway Light"/>
            </a:endParaRPr>
          </a:p>
          <a:p>
            <a:pPr indent="0" lvl="0" marL="0" rtl="0" algn="l">
              <a:spcBef>
                <a:spcPts val="0"/>
              </a:spcBef>
              <a:spcAft>
                <a:spcPts val="0"/>
              </a:spcAft>
              <a:buNone/>
            </a:pPr>
            <a:r>
              <a:rPr lang="en">
                <a:latin typeface="Raleway Light"/>
                <a:ea typeface="Raleway Light"/>
                <a:cs typeface="Raleway Light"/>
                <a:sym typeface="Raleway Light"/>
              </a:rPr>
              <a:t>These numeric values are stored in an array called drugs_mapping. The scores are based on the overall health formula. Doing drugs is also very bad for your health, and so If a user does drugs “often,” they would get the lowest score of 0333. However, If a user does not use drugs, they would get a 1. The code for creating this column is located on the next slide.</a:t>
            </a:r>
            <a:endParaRPr>
              <a:latin typeface="Raleway Light"/>
              <a:ea typeface="Raleway Light"/>
              <a:cs typeface="Raleway Light"/>
              <a:sym typeface="Raleway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922000" y="6631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drugs_data code</a:t>
            </a:r>
            <a:endParaRPr/>
          </a:p>
        </p:txBody>
      </p:sp>
      <p:sp>
        <p:nvSpPr>
          <p:cNvPr id="134" name="Google Shape;134;p24"/>
          <p:cNvSpPr txBox="1"/>
          <p:nvPr>
            <p:ph idx="1" type="body"/>
          </p:nvPr>
        </p:nvSpPr>
        <p:spPr>
          <a:xfrm>
            <a:off x="922000" y="1647150"/>
            <a:ext cx="6866100" cy="246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chemeClr val="dk2"/>
              </a:solidFill>
            </a:endParaRPr>
          </a:p>
          <a:p>
            <a:pPr indent="0" lvl="0" marL="0" rtl="0" algn="l">
              <a:spcBef>
                <a:spcPts val="600"/>
              </a:spcBef>
              <a:spcAft>
                <a:spcPts val="0"/>
              </a:spcAft>
              <a:buNone/>
            </a:pPr>
            <a:r>
              <a:rPr lang="en">
                <a:solidFill>
                  <a:schemeClr val="dk2"/>
                </a:solidFill>
              </a:rPr>
              <a:t>df = pd.read_csv("profiles.csv")</a:t>
            </a:r>
            <a:endParaRPr/>
          </a:p>
          <a:p>
            <a:pPr indent="0" lvl="0" marL="0" rtl="0" algn="l">
              <a:spcBef>
                <a:spcPts val="600"/>
              </a:spcBef>
              <a:spcAft>
                <a:spcPts val="0"/>
              </a:spcAft>
              <a:buClr>
                <a:schemeClr val="dk1"/>
              </a:buClr>
              <a:buSzPts val="1100"/>
              <a:buFont typeface="Arial"/>
              <a:buNone/>
            </a:pPr>
            <a:r>
              <a:rPr lang="en"/>
              <a:t>drugs_mapping = {"often":0.3333,</a:t>
            </a:r>
            <a:endParaRPr/>
          </a:p>
          <a:p>
            <a:pPr indent="0" lvl="0" marL="0" rtl="0" algn="l">
              <a:spcBef>
                <a:spcPts val="600"/>
              </a:spcBef>
              <a:spcAft>
                <a:spcPts val="0"/>
              </a:spcAft>
              <a:buClr>
                <a:schemeClr val="dk1"/>
              </a:buClr>
              <a:buSzPts val="1100"/>
              <a:buFont typeface="Arial"/>
              <a:buNone/>
            </a:pPr>
            <a:r>
              <a:rPr lang="en"/>
              <a:t>             			 "sometimes":0.6666,</a:t>
            </a:r>
            <a:endParaRPr/>
          </a:p>
          <a:p>
            <a:pPr indent="0" lvl="0" marL="0" rtl="0" algn="l">
              <a:spcBef>
                <a:spcPts val="600"/>
              </a:spcBef>
              <a:spcAft>
                <a:spcPts val="0"/>
              </a:spcAft>
              <a:buNone/>
            </a:pPr>
            <a:r>
              <a:rPr lang="en"/>
              <a:t>             		 	 "never":1}</a:t>
            </a:r>
            <a:endParaRPr/>
          </a:p>
          <a:p>
            <a:pPr indent="0" lvl="0" marL="0" rtl="0" algn="l">
              <a:spcBef>
                <a:spcPts val="600"/>
              </a:spcBef>
              <a:spcAft>
                <a:spcPts val="0"/>
              </a:spcAft>
              <a:buNone/>
            </a:pPr>
            <a:r>
              <a:rPr lang="en"/>
              <a:t>df["drugs_data"] = df.drinks.map(drugs_mapping)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1060050" y="1164900"/>
            <a:ext cx="70239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a:t>
            </a:r>
            <a:r>
              <a:rPr lang="en"/>
              <a:t> a Machine Learning </a:t>
            </a:r>
            <a:r>
              <a:rPr lang="en"/>
              <a:t>Algorithm</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Regression</a:t>
            </a:r>
            <a:endParaRPr/>
          </a:p>
        </p:txBody>
      </p:sp>
      <p:sp>
        <p:nvSpPr>
          <p:cNvPr id="145" name="Google Shape;145;p26"/>
          <p:cNvSpPr txBox="1"/>
          <p:nvPr>
            <p:ph idx="1" type="body"/>
          </p:nvPr>
        </p:nvSpPr>
        <p:spPr>
          <a:xfrm>
            <a:off x="922000" y="2571750"/>
            <a:ext cx="6866100" cy="1154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machine learning </a:t>
            </a:r>
            <a:r>
              <a:rPr lang="en"/>
              <a:t>algorithm</a:t>
            </a:r>
            <a:r>
              <a:rPr lang="en"/>
              <a:t> I chose for this problem was regression. I chose not to use classification because I was predicting a number, not a </a:t>
            </a:r>
            <a:r>
              <a:rPr lang="en"/>
              <a:t>category</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922000" y="434575"/>
            <a:ext cx="68661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Comparing Regression Techniques </a:t>
            </a:r>
            <a:endParaRPr/>
          </a:p>
        </p:txBody>
      </p:sp>
      <p:sp>
        <p:nvSpPr>
          <p:cNvPr id="151" name="Google Shape;151;p27"/>
          <p:cNvSpPr txBox="1"/>
          <p:nvPr>
            <p:ph idx="1" type="body"/>
          </p:nvPr>
        </p:nvSpPr>
        <p:spPr>
          <a:xfrm>
            <a:off x="922000" y="2346375"/>
            <a:ext cx="3543300" cy="229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This technique only requires you to pass two </a:t>
            </a:r>
            <a:r>
              <a:rPr lang="en" sz="1500"/>
              <a:t>arguments when</a:t>
            </a:r>
            <a:r>
              <a:rPr lang="en" sz="1500"/>
              <a:t> </a:t>
            </a:r>
            <a:r>
              <a:rPr lang="en" sz="1500"/>
              <a:t>imported</a:t>
            </a:r>
            <a:r>
              <a:rPr lang="en" sz="1500"/>
              <a:t> from sklearn; as the </a:t>
            </a:r>
            <a:r>
              <a:rPr lang="en" sz="1500"/>
              <a:t>mathematical</a:t>
            </a:r>
            <a:r>
              <a:rPr lang="en" sz="1500"/>
              <a:t> function is rather simple. However, you must then chose a way to fit the data; min-max or z-score. Each carry a set of their own issues, which may come up depending on the type of data you are analyzing.</a:t>
            </a:r>
            <a:endParaRPr sz="1500"/>
          </a:p>
        </p:txBody>
      </p:sp>
      <p:sp>
        <p:nvSpPr>
          <p:cNvPr id="152" name="Google Shape;152;p27"/>
          <p:cNvSpPr txBox="1"/>
          <p:nvPr>
            <p:ph idx="2" type="body"/>
          </p:nvPr>
        </p:nvSpPr>
        <p:spPr>
          <a:xfrm>
            <a:off x="4678675" y="2270175"/>
            <a:ext cx="3543300" cy="224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technique requires quite a few arguments. The mathematical function is rather complex, as it comes with error handling. However, this technique has the ability to normalizes the data, in order to have the best possible fit.</a:t>
            </a:r>
            <a:endParaRPr/>
          </a:p>
        </p:txBody>
      </p:sp>
      <p:sp>
        <p:nvSpPr>
          <p:cNvPr id="153" name="Google Shape;153;p27"/>
          <p:cNvSpPr txBox="1"/>
          <p:nvPr/>
        </p:nvSpPr>
        <p:spPr>
          <a:xfrm>
            <a:off x="922000" y="1887375"/>
            <a:ext cx="35433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34343"/>
                </a:solidFill>
                <a:latin typeface="Raleway"/>
                <a:ea typeface="Raleway"/>
                <a:cs typeface="Raleway"/>
                <a:sym typeface="Raleway"/>
              </a:rPr>
              <a:t>Multiple-Linear Simplicity</a:t>
            </a:r>
            <a:endParaRPr b="1" sz="2000">
              <a:solidFill>
                <a:srgbClr val="434343"/>
              </a:solidFill>
              <a:latin typeface="Raleway"/>
              <a:ea typeface="Raleway"/>
              <a:cs typeface="Raleway"/>
              <a:sym typeface="Raleway"/>
            </a:endParaRPr>
          </a:p>
        </p:txBody>
      </p:sp>
      <p:sp>
        <p:nvSpPr>
          <p:cNvPr id="154" name="Google Shape;154;p27"/>
          <p:cNvSpPr txBox="1"/>
          <p:nvPr/>
        </p:nvSpPr>
        <p:spPr>
          <a:xfrm>
            <a:off x="4678675" y="1887375"/>
            <a:ext cx="35433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34343"/>
                </a:solidFill>
                <a:latin typeface="Raleway"/>
                <a:ea typeface="Raleway"/>
                <a:cs typeface="Raleway"/>
                <a:sym typeface="Raleway"/>
              </a:rPr>
              <a:t>Ridge </a:t>
            </a:r>
            <a:r>
              <a:rPr b="1" lang="en" sz="2000">
                <a:solidFill>
                  <a:srgbClr val="434343"/>
                </a:solidFill>
                <a:latin typeface="Raleway"/>
                <a:ea typeface="Raleway"/>
                <a:cs typeface="Raleway"/>
                <a:sym typeface="Raleway"/>
              </a:rPr>
              <a:t> Simplicity</a:t>
            </a:r>
            <a:endParaRPr>
              <a:solidFill>
                <a:srgbClr val="434343"/>
              </a:solidFill>
              <a:latin typeface="Raleway Light"/>
              <a:ea typeface="Raleway Light"/>
              <a:cs typeface="Raleway Light"/>
              <a:sym typeface="Raleway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87425" y="597175"/>
            <a:ext cx="8328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Comparing</a:t>
            </a:r>
            <a:r>
              <a:rPr lang="en" sz="3600"/>
              <a:t> </a:t>
            </a:r>
            <a:r>
              <a:rPr lang="en" sz="3600"/>
              <a:t>Regression Techniques Continued </a:t>
            </a:r>
            <a:endParaRPr sz="3600"/>
          </a:p>
        </p:txBody>
      </p:sp>
      <p:graphicFrame>
        <p:nvGraphicFramePr>
          <p:cNvPr id="160" name="Google Shape;160;p28"/>
          <p:cNvGraphicFramePr/>
          <p:nvPr/>
        </p:nvGraphicFramePr>
        <p:xfrm>
          <a:off x="922050" y="2622575"/>
          <a:ext cx="3000000" cy="3000000"/>
        </p:xfrm>
        <a:graphic>
          <a:graphicData uri="http://schemas.openxmlformats.org/drawingml/2006/table">
            <a:tbl>
              <a:tblPr>
                <a:noFill/>
                <a:tableStyleId>{CB724705-8AB8-42B4-A3E5-B0F15E574643}</a:tableStyleId>
              </a:tblPr>
              <a:tblGrid>
                <a:gridCol w="1532800"/>
                <a:gridCol w="1532800"/>
              </a:tblGrid>
              <a:tr h="502475">
                <a:tc>
                  <a:txBody>
                    <a:bodyPr>
                      <a:noAutofit/>
                    </a:bodyPr>
                    <a:lstStyle/>
                    <a:p>
                      <a:pPr indent="0" lvl="0" marL="0" rtl="0" algn="ctr">
                        <a:spcBef>
                          <a:spcPts val="600"/>
                        </a:spcBef>
                        <a:spcAft>
                          <a:spcPts val="0"/>
                        </a:spcAft>
                        <a:buNone/>
                      </a:pPr>
                      <a:r>
                        <a:rPr lang="en" sz="1800">
                          <a:solidFill>
                            <a:schemeClr val="dk2"/>
                          </a:solidFill>
                          <a:latin typeface="Raleway Light"/>
                          <a:ea typeface="Raleway Light"/>
                          <a:cs typeface="Raleway Light"/>
                          <a:sym typeface="Raleway Light"/>
                        </a:rPr>
                        <a:t>Run-Time</a:t>
                      </a:r>
                      <a:endParaRPr sz="1800">
                        <a:solidFill>
                          <a:schemeClr val="dk2"/>
                        </a:solidFill>
                        <a:latin typeface="Raleway Light"/>
                        <a:ea typeface="Raleway Light"/>
                        <a:cs typeface="Raleway Light"/>
                        <a:sym typeface="Raleway Light"/>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a:solidFill>
                            <a:srgbClr val="434343"/>
                          </a:solidFill>
                          <a:latin typeface="Times New Roman"/>
                          <a:ea typeface="Times New Roman"/>
                          <a:cs typeface="Times New Roman"/>
                          <a:sym typeface="Times New Roman"/>
                        </a:rPr>
                        <a:t>7.253 s</a:t>
                      </a:r>
                      <a:endParaRPr>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2475">
                <a:tc>
                  <a:txBody>
                    <a:bodyPr>
                      <a:noAutofit/>
                    </a:bodyPr>
                    <a:lstStyle/>
                    <a:p>
                      <a:pPr indent="0" lvl="0" marL="0" rtl="0" algn="ctr">
                        <a:spcBef>
                          <a:spcPts val="600"/>
                        </a:spcBef>
                        <a:spcAft>
                          <a:spcPts val="0"/>
                        </a:spcAft>
                        <a:buNone/>
                      </a:pPr>
                      <a:r>
                        <a:rPr lang="en" sz="1800">
                          <a:solidFill>
                            <a:schemeClr val="dk2"/>
                          </a:solidFill>
                          <a:latin typeface="Raleway Light"/>
                          <a:ea typeface="Raleway Light"/>
                          <a:cs typeface="Raleway Light"/>
                          <a:sym typeface="Raleway Light"/>
                        </a:rPr>
                        <a:t>Accuracy </a:t>
                      </a:r>
                      <a:r>
                        <a:rPr lang="en">
                          <a:solidFill>
                            <a:schemeClr val="dk2"/>
                          </a:solidFill>
                          <a:latin typeface="Raleway Light"/>
                          <a:ea typeface="Raleway Light"/>
                          <a:cs typeface="Raleway Light"/>
                          <a:sym typeface="Raleway Light"/>
                        </a:rPr>
                        <a:t>(overall health)</a:t>
                      </a:r>
                      <a:endParaRPr>
                        <a:solidFill>
                          <a:schemeClr val="dk2"/>
                        </a:solidFill>
                        <a:latin typeface="Raleway Light"/>
                        <a:ea typeface="Raleway Light"/>
                        <a:cs typeface="Raleway Light"/>
                        <a:sym typeface="Raleway Light"/>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434343"/>
                          </a:solidFill>
                          <a:latin typeface="Times New Roman"/>
                          <a:ea typeface="Times New Roman"/>
                          <a:cs typeface="Times New Roman"/>
                          <a:sym typeface="Times New Roman"/>
                        </a:rPr>
                        <a:t>3.1522 %</a:t>
                      </a:r>
                      <a:endParaRPr>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2475">
                <a:tc>
                  <a:txBody>
                    <a:bodyPr>
                      <a:noAutofit/>
                    </a:bodyPr>
                    <a:lstStyle/>
                    <a:p>
                      <a:pPr indent="0" lvl="0" marL="0" rtl="0" algn="ctr">
                        <a:spcBef>
                          <a:spcPts val="600"/>
                        </a:spcBef>
                        <a:spcAft>
                          <a:spcPts val="0"/>
                        </a:spcAft>
                        <a:buNone/>
                      </a:pPr>
                      <a:r>
                        <a:rPr lang="en" sz="1800">
                          <a:solidFill>
                            <a:schemeClr val="dk2"/>
                          </a:solidFill>
                          <a:latin typeface="Raleway Light"/>
                          <a:ea typeface="Raleway Light"/>
                          <a:cs typeface="Raleway Light"/>
                          <a:sym typeface="Raleway Light"/>
                        </a:rPr>
                        <a:t>Precision</a:t>
                      </a:r>
                      <a:endParaRPr sz="1800">
                        <a:solidFill>
                          <a:schemeClr val="dk2"/>
                        </a:solidFill>
                        <a:latin typeface="Raleway Light"/>
                        <a:ea typeface="Raleway Light"/>
                        <a:cs typeface="Raleway Light"/>
                        <a:sym typeface="Raleway Light"/>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Clr>
                          <a:schemeClr val="dk1"/>
                        </a:buClr>
                        <a:buSzPts val="1100"/>
                        <a:buFont typeface="Arial"/>
                        <a:buNone/>
                      </a:pPr>
                      <a:r>
                        <a:rPr lang="en">
                          <a:solidFill>
                            <a:srgbClr val="434343"/>
                          </a:solidFill>
                          <a:latin typeface="Times New Roman"/>
                          <a:ea typeface="Times New Roman"/>
                          <a:cs typeface="Times New Roman"/>
                          <a:sym typeface="Times New Roman"/>
                        </a:rPr>
                        <a:t>3.3017 %</a:t>
                      </a:r>
                      <a:endParaRPr>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61" name="Google Shape;161;p28"/>
          <p:cNvGraphicFramePr/>
          <p:nvPr/>
        </p:nvGraphicFramePr>
        <p:xfrm>
          <a:off x="5189250" y="2622575"/>
          <a:ext cx="3000000" cy="3000000"/>
        </p:xfrm>
        <a:graphic>
          <a:graphicData uri="http://schemas.openxmlformats.org/drawingml/2006/table">
            <a:tbl>
              <a:tblPr>
                <a:noFill/>
                <a:tableStyleId>{CB724705-8AB8-42B4-A3E5-B0F15E574643}</a:tableStyleId>
              </a:tblPr>
              <a:tblGrid>
                <a:gridCol w="1532800"/>
                <a:gridCol w="1532800"/>
              </a:tblGrid>
              <a:tr h="381000">
                <a:tc>
                  <a:txBody>
                    <a:bodyPr>
                      <a:noAutofit/>
                    </a:bodyPr>
                    <a:lstStyle/>
                    <a:p>
                      <a:pPr indent="0" lvl="0" marL="0" rtl="0" algn="ctr">
                        <a:spcBef>
                          <a:spcPts val="600"/>
                        </a:spcBef>
                        <a:spcAft>
                          <a:spcPts val="0"/>
                        </a:spcAft>
                        <a:buNone/>
                      </a:pPr>
                      <a:r>
                        <a:rPr lang="en" sz="1800">
                          <a:solidFill>
                            <a:srgbClr val="434343"/>
                          </a:solidFill>
                          <a:latin typeface="Raleway Light"/>
                          <a:ea typeface="Raleway Light"/>
                          <a:cs typeface="Raleway Light"/>
                          <a:sym typeface="Raleway Light"/>
                        </a:rPr>
                        <a:t>Run-Time</a:t>
                      </a:r>
                      <a:endParaRPr sz="1800">
                        <a:solidFill>
                          <a:srgbClr val="434343"/>
                        </a:solidFill>
                        <a:latin typeface="Raleway Light"/>
                        <a:ea typeface="Raleway Light"/>
                        <a:cs typeface="Raleway Light"/>
                        <a:sym typeface="Raleway Light"/>
                      </a:endParaRPr>
                    </a:p>
                  </a:txBody>
                  <a:tcPr marT="91425" marB="91425" marR="91425" marL="91425"/>
                </a:tc>
                <a:tc>
                  <a:txBody>
                    <a:bodyPr>
                      <a:noAutofit/>
                    </a:bodyPr>
                    <a:lstStyle/>
                    <a:p>
                      <a:pPr indent="0" lvl="0" marL="0" rtl="0" algn="ctr">
                        <a:spcBef>
                          <a:spcPts val="0"/>
                        </a:spcBef>
                        <a:spcAft>
                          <a:spcPts val="0"/>
                        </a:spcAft>
                        <a:buNone/>
                      </a:pPr>
                      <a:r>
                        <a:rPr lang="en">
                          <a:solidFill>
                            <a:srgbClr val="434343"/>
                          </a:solidFill>
                          <a:latin typeface="Times New Roman"/>
                          <a:ea typeface="Times New Roman"/>
                          <a:cs typeface="Times New Roman"/>
                          <a:sym typeface="Times New Roman"/>
                        </a:rPr>
                        <a:t>8.176 s</a:t>
                      </a:r>
                      <a:endParaRPr>
                        <a:solidFill>
                          <a:srgbClr val="434343"/>
                        </a:solidFill>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rtl="0" algn="ctr">
                        <a:spcBef>
                          <a:spcPts val="600"/>
                        </a:spcBef>
                        <a:spcAft>
                          <a:spcPts val="0"/>
                        </a:spcAft>
                        <a:buNone/>
                      </a:pPr>
                      <a:r>
                        <a:rPr lang="en" sz="1800">
                          <a:solidFill>
                            <a:srgbClr val="434343"/>
                          </a:solidFill>
                          <a:latin typeface="Raleway Light"/>
                          <a:ea typeface="Raleway Light"/>
                          <a:cs typeface="Raleway Light"/>
                          <a:sym typeface="Raleway Light"/>
                        </a:rPr>
                        <a:t>Accuracy</a:t>
                      </a:r>
                      <a:br>
                        <a:rPr lang="en" sz="1800">
                          <a:solidFill>
                            <a:srgbClr val="434343"/>
                          </a:solidFill>
                          <a:latin typeface="Raleway Light"/>
                          <a:ea typeface="Raleway Light"/>
                          <a:cs typeface="Raleway Light"/>
                          <a:sym typeface="Raleway Light"/>
                        </a:rPr>
                      </a:br>
                      <a:r>
                        <a:rPr lang="en">
                          <a:solidFill>
                            <a:schemeClr val="dk2"/>
                          </a:solidFill>
                          <a:latin typeface="Raleway Light"/>
                          <a:ea typeface="Raleway Light"/>
                          <a:cs typeface="Raleway Light"/>
                          <a:sym typeface="Raleway Light"/>
                        </a:rPr>
                        <a:t>(overall health)</a:t>
                      </a:r>
                      <a:endParaRPr sz="1800">
                        <a:solidFill>
                          <a:srgbClr val="434343"/>
                        </a:solidFill>
                        <a:latin typeface="Raleway Light"/>
                        <a:ea typeface="Raleway Light"/>
                        <a:cs typeface="Raleway Light"/>
                        <a:sym typeface="Raleway Light"/>
                      </a:endParaRPr>
                    </a:p>
                  </a:txBody>
                  <a:tcPr marT="91425" marB="91425" marR="91425" marL="91425"/>
                </a:tc>
                <a:tc>
                  <a:txBody>
                    <a:bodyPr>
                      <a:noAutofit/>
                    </a:bodyPr>
                    <a:lstStyle/>
                    <a:p>
                      <a:pPr indent="0" lvl="0" marL="0" rtl="0" algn="ctr">
                        <a:spcBef>
                          <a:spcPts val="0"/>
                        </a:spcBef>
                        <a:spcAft>
                          <a:spcPts val="0"/>
                        </a:spcAft>
                        <a:buNone/>
                      </a:pPr>
                      <a:r>
                        <a:t/>
                      </a:r>
                      <a:endParaRPr>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rgbClr val="434343"/>
                          </a:solidFill>
                          <a:latin typeface="Times New Roman"/>
                          <a:ea typeface="Times New Roman"/>
                          <a:cs typeface="Times New Roman"/>
                          <a:sym typeface="Times New Roman"/>
                        </a:rPr>
                        <a:t>10.5037 %</a:t>
                      </a:r>
                      <a:endParaRPr>
                        <a:solidFill>
                          <a:srgbClr val="434343"/>
                        </a:solidFill>
                        <a:latin typeface="Times New Roman"/>
                        <a:ea typeface="Times New Roman"/>
                        <a:cs typeface="Times New Roman"/>
                        <a:sym typeface="Times New Roman"/>
                      </a:endParaRPr>
                    </a:p>
                  </a:txBody>
                  <a:tcPr marT="91425" marB="91425" marR="91425" marL="91425"/>
                </a:tc>
              </a:tr>
              <a:tr h="381000">
                <a:tc>
                  <a:txBody>
                    <a:bodyPr>
                      <a:noAutofit/>
                    </a:bodyPr>
                    <a:lstStyle/>
                    <a:p>
                      <a:pPr indent="0" lvl="0" marL="0" rtl="0" algn="ctr">
                        <a:spcBef>
                          <a:spcPts val="600"/>
                        </a:spcBef>
                        <a:spcAft>
                          <a:spcPts val="0"/>
                        </a:spcAft>
                        <a:buNone/>
                      </a:pPr>
                      <a:r>
                        <a:rPr lang="en" sz="1800">
                          <a:solidFill>
                            <a:srgbClr val="434343"/>
                          </a:solidFill>
                          <a:latin typeface="Raleway Light"/>
                          <a:ea typeface="Raleway Light"/>
                          <a:cs typeface="Raleway Light"/>
                          <a:sym typeface="Raleway Light"/>
                        </a:rPr>
                        <a:t>Precision</a:t>
                      </a:r>
                      <a:endParaRPr sz="1800">
                        <a:solidFill>
                          <a:srgbClr val="434343"/>
                        </a:solidFill>
                        <a:latin typeface="Raleway Light"/>
                        <a:ea typeface="Raleway Light"/>
                        <a:cs typeface="Raleway Light"/>
                        <a:sym typeface="Raleway Light"/>
                      </a:endParaRPr>
                    </a:p>
                  </a:txBody>
                  <a:tcPr marT="91425" marB="91425" marR="91425" marL="91425"/>
                </a:tc>
                <a:tc>
                  <a:txBody>
                    <a:bodyPr>
                      <a:noAutofit/>
                    </a:bodyPr>
                    <a:lstStyle/>
                    <a:p>
                      <a:pPr indent="0" lvl="0" marL="0" rtl="0" algn="ctr">
                        <a:spcBef>
                          <a:spcPts val="0"/>
                        </a:spcBef>
                        <a:spcAft>
                          <a:spcPts val="0"/>
                        </a:spcAft>
                        <a:buNone/>
                      </a:pPr>
                      <a:r>
                        <a:rPr lang="en">
                          <a:solidFill>
                            <a:srgbClr val="434343"/>
                          </a:solidFill>
                          <a:latin typeface="Times New Roman"/>
                          <a:ea typeface="Times New Roman"/>
                          <a:cs typeface="Times New Roman"/>
                          <a:sym typeface="Times New Roman"/>
                        </a:rPr>
                        <a:t>9.6420 %</a:t>
                      </a:r>
                      <a:endParaRPr>
                        <a:solidFill>
                          <a:srgbClr val="434343"/>
                        </a:solidFill>
                        <a:latin typeface="Times New Roman"/>
                        <a:ea typeface="Times New Roman"/>
                        <a:cs typeface="Times New Roman"/>
                        <a:sym typeface="Times New Roman"/>
                      </a:endParaRPr>
                    </a:p>
                  </a:txBody>
                  <a:tcPr marT="91425" marB="91425" marR="91425" marL="91425"/>
                </a:tc>
              </a:tr>
            </a:tbl>
          </a:graphicData>
        </a:graphic>
      </p:graphicFrame>
      <p:sp>
        <p:nvSpPr>
          <p:cNvPr id="162" name="Google Shape;162;p28"/>
          <p:cNvSpPr txBox="1"/>
          <p:nvPr/>
        </p:nvSpPr>
        <p:spPr>
          <a:xfrm>
            <a:off x="919450" y="2087375"/>
            <a:ext cx="30708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34343"/>
                </a:solidFill>
                <a:latin typeface="Raleway"/>
                <a:ea typeface="Raleway"/>
                <a:cs typeface="Raleway"/>
                <a:sym typeface="Raleway"/>
              </a:rPr>
              <a:t>Multiple-Linear</a:t>
            </a:r>
            <a:endParaRPr b="1" sz="2000">
              <a:solidFill>
                <a:srgbClr val="434343"/>
              </a:solidFill>
              <a:latin typeface="Raleway"/>
              <a:ea typeface="Raleway"/>
              <a:cs typeface="Raleway"/>
              <a:sym typeface="Raleway"/>
            </a:endParaRPr>
          </a:p>
        </p:txBody>
      </p:sp>
      <p:sp>
        <p:nvSpPr>
          <p:cNvPr id="163" name="Google Shape;163;p28"/>
          <p:cNvSpPr txBox="1"/>
          <p:nvPr/>
        </p:nvSpPr>
        <p:spPr>
          <a:xfrm>
            <a:off x="5186650" y="2087375"/>
            <a:ext cx="30708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rgbClr val="434343"/>
                </a:solidFill>
                <a:latin typeface="Raleway"/>
                <a:ea typeface="Raleway"/>
                <a:cs typeface="Raleway"/>
                <a:sym typeface="Raleway"/>
              </a:rPr>
              <a:t>Ridge</a:t>
            </a:r>
            <a:endParaRPr>
              <a:solidFill>
                <a:srgbClr val="434343"/>
              </a:solidFill>
              <a:latin typeface="Raleway Light"/>
              <a:ea typeface="Raleway Light"/>
              <a:cs typeface="Raleway Light"/>
              <a:sym typeface="Raleway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9"/>
          <p:cNvSpPr txBox="1"/>
          <p:nvPr>
            <p:ph type="ctrTitle"/>
          </p:nvPr>
        </p:nvSpPr>
        <p:spPr>
          <a:xfrm>
            <a:off x="390525" y="1819275"/>
            <a:ext cx="8222100" cy="9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Predictions Using a Ridge Regression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pic>
        <p:nvPicPr>
          <p:cNvPr id="173" name="Google Shape;173;p30"/>
          <p:cNvPicPr preferRelativeResize="0"/>
          <p:nvPr/>
        </p:nvPicPr>
        <p:blipFill rotWithShape="1">
          <a:blip r:embed="rId3">
            <a:alphaModFix/>
          </a:blip>
          <a:srcRect b="2483" l="7711" r="8282" t="7223"/>
          <a:stretch/>
        </p:blipFill>
        <p:spPr>
          <a:xfrm>
            <a:off x="663125" y="1700550"/>
            <a:ext cx="5155926" cy="2700100"/>
          </a:xfrm>
          <a:prstGeom prst="rect">
            <a:avLst/>
          </a:prstGeom>
          <a:noFill/>
          <a:ln>
            <a:noFill/>
          </a:ln>
        </p:spPr>
      </p:pic>
      <p:graphicFrame>
        <p:nvGraphicFramePr>
          <p:cNvPr id="174" name="Google Shape;174;p30"/>
          <p:cNvGraphicFramePr/>
          <p:nvPr/>
        </p:nvGraphicFramePr>
        <p:xfrm>
          <a:off x="6003300" y="2367800"/>
          <a:ext cx="3000000" cy="3000000"/>
        </p:xfrm>
        <a:graphic>
          <a:graphicData uri="http://schemas.openxmlformats.org/drawingml/2006/table">
            <a:tbl>
              <a:tblPr>
                <a:noFill/>
                <a:tableStyleId>{CB724705-8AB8-42B4-A3E5-B0F15E574643}</a:tableStyleId>
              </a:tblPr>
              <a:tblGrid>
                <a:gridCol w="1094100"/>
                <a:gridCol w="1094100"/>
              </a:tblGrid>
              <a:tr h="617075">
                <a:tc>
                  <a:txBody>
                    <a:bodyPr>
                      <a:noAutofit/>
                    </a:bodyPr>
                    <a:lstStyle/>
                    <a:p>
                      <a:pPr indent="0" lvl="0" marL="0" rtl="0" algn="ctr">
                        <a:spcBef>
                          <a:spcPts val="0"/>
                        </a:spcBef>
                        <a:spcAft>
                          <a:spcPts val="0"/>
                        </a:spcAft>
                        <a:buNone/>
                      </a:pPr>
                      <a:r>
                        <a:rPr lang="en">
                          <a:solidFill>
                            <a:srgbClr val="434343"/>
                          </a:solidFill>
                          <a:latin typeface="Raleway"/>
                          <a:ea typeface="Raleway"/>
                          <a:cs typeface="Raleway"/>
                          <a:sym typeface="Raleway"/>
                        </a:rPr>
                        <a:t>Accuracy</a:t>
                      </a:r>
                      <a:endParaRPr>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a:solidFill>
                            <a:srgbClr val="434343"/>
                          </a:solidFill>
                          <a:latin typeface="Times New Roman"/>
                          <a:ea typeface="Times New Roman"/>
                          <a:cs typeface="Times New Roman"/>
                          <a:sym typeface="Times New Roman"/>
                        </a:rPr>
                        <a:t>3.3017 </a:t>
                      </a:r>
                      <a:r>
                        <a:rPr lang="en">
                          <a:solidFill>
                            <a:srgbClr val="434343"/>
                          </a:solidFill>
                          <a:latin typeface="Times New Roman"/>
                          <a:ea typeface="Times New Roman"/>
                          <a:cs typeface="Times New Roman"/>
                          <a:sym typeface="Times New Roman"/>
                        </a:rPr>
                        <a:t>%</a:t>
                      </a:r>
                      <a:endParaRPr>
                        <a:solidFill>
                          <a:srgbClr val="434343"/>
                        </a:solidFill>
                        <a:latin typeface="Times New Roman"/>
                        <a:ea typeface="Times New Roman"/>
                        <a:cs typeface="Times New Roman"/>
                        <a:sym typeface="Times New Roman"/>
                      </a:endParaRPr>
                    </a:p>
                  </a:txBody>
                  <a:tcPr marT="91425" marB="91425" marR="91425" marL="91425"/>
                </a:tc>
              </a:tr>
              <a:tr h="617075">
                <a:tc>
                  <a:txBody>
                    <a:bodyPr>
                      <a:noAutofit/>
                    </a:bodyPr>
                    <a:lstStyle/>
                    <a:p>
                      <a:pPr indent="0" lvl="0" marL="0" rtl="0" algn="ctr">
                        <a:spcBef>
                          <a:spcPts val="0"/>
                        </a:spcBef>
                        <a:spcAft>
                          <a:spcPts val="0"/>
                        </a:spcAft>
                        <a:buNone/>
                      </a:pPr>
                      <a:r>
                        <a:rPr lang="en">
                          <a:solidFill>
                            <a:srgbClr val="434343"/>
                          </a:solidFill>
                          <a:latin typeface="Raleway"/>
                          <a:ea typeface="Raleway"/>
                          <a:cs typeface="Raleway"/>
                          <a:sym typeface="Raleway"/>
                        </a:rPr>
                        <a:t>Precision</a:t>
                      </a:r>
                      <a:endParaRPr>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a:solidFill>
                            <a:srgbClr val="434343"/>
                          </a:solidFill>
                          <a:latin typeface="Times New Roman"/>
                          <a:ea typeface="Times New Roman"/>
                          <a:cs typeface="Times New Roman"/>
                          <a:sym typeface="Times New Roman"/>
                        </a:rPr>
                        <a:t>3.1521 %</a:t>
                      </a:r>
                      <a:endParaRPr>
                        <a:solidFill>
                          <a:srgbClr val="434343"/>
                        </a:solidFill>
                        <a:latin typeface="Times New Roman"/>
                        <a:ea typeface="Times New Roman"/>
                        <a:cs typeface="Times New Roman"/>
                        <a:sym typeface="Times New Roman"/>
                      </a:endParaRPr>
                    </a:p>
                  </a:txBody>
                  <a:tcPr marT="91425" marB="91425" marR="91425" marL="91425"/>
                </a:tc>
              </a:tr>
              <a:tr h="617075">
                <a:tc>
                  <a:txBody>
                    <a:bodyPr>
                      <a:noAutofit/>
                    </a:bodyPr>
                    <a:lstStyle/>
                    <a:p>
                      <a:pPr indent="0" lvl="0" marL="0" rtl="0" algn="ctr">
                        <a:spcBef>
                          <a:spcPts val="0"/>
                        </a:spcBef>
                        <a:spcAft>
                          <a:spcPts val="0"/>
                        </a:spcAft>
                        <a:buNone/>
                      </a:pPr>
                      <a:r>
                        <a:rPr lang="en">
                          <a:solidFill>
                            <a:srgbClr val="434343"/>
                          </a:solidFill>
                          <a:latin typeface="Raleway"/>
                          <a:ea typeface="Raleway"/>
                          <a:cs typeface="Raleway"/>
                          <a:sym typeface="Raleway"/>
                        </a:rPr>
                        <a:t>Run-Time</a:t>
                      </a:r>
                      <a:endParaRPr>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a:solidFill>
                            <a:srgbClr val="434343"/>
                          </a:solidFill>
                          <a:latin typeface="Times New Roman"/>
                          <a:ea typeface="Times New Roman"/>
                          <a:cs typeface="Times New Roman"/>
                          <a:sym typeface="Times New Roman"/>
                        </a:rPr>
                        <a:t>7.605 s</a:t>
                      </a:r>
                      <a:endParaRPr>
                        <a:solidFill>
                          <a:srgbClr val="434343"/>
                        </a:solidFill>
                        <a:latin typeface="Times New Roman"/>
                        <a:ea typeface="Times New Roman"/>
                        <a:cs typeface="Times New Roman"/>
                        <a:sym typeface="Times New Roman"/>
                      </a:endParaRPr>
                    </a:p>
                  </a:txBody>
                  <a:tcPr marT="91425" marB="91425" marR="91425" marL="91425"/>
                </a:tc>
              </a:tr>
            </a:tbl>
          </a:graphicData>
        </a:graphic>
      </p:graphicFrame>
      <p:sp>
        <p:nvSpPr>
          <p:cNvPr id="175" name="Google Shape;175;p30"/>
          <p:cNvSpPr txBox="1"/>
          <p:nvPr/>
        </p:nvSpPr>
        <p:spPr>
          <a:xfrm>
            <a:off x="6003300" y="1832600"/>
            <a:ext cx="21882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34343"/>
                </a:solidFill>
                <a:latin typeface="Raleway"/>
                <a:ea typeface="Raleway"/>
                <a:cs typeface="Raleway"/>
                <a:sym typeface="Raleway"/>
              </a:rPr>
              <a:t>Key Points</a:t>
            </a:r>
            <a:endParaRPr>
              <a:solidFill>
                <a:srgbClr val="434343"/>
              </a:solidFill>
              <a:latin typeface="Raleway Light"/>
              <a:ea typeface="Raleway Light"/>
              <a:cs typeface="Raleway Light"/>
              <a:sym typeface="Raleway Light"/>
            </a:endParaRPr>
          </a:p>
        </p:txBody>
      </p:sp>
      <p:sp>
        <p:nvSpPr>
          <p:cNvPr id="176" name="Google Shape;176;p30"/>
          <p:cNvSpPr txBox="1"/>
          <p:nvPr>
            <p:ph idx="4294967295" type="title"/>
          </p:nvPr>
        </p:nvSpPr>
        <p:spPr>
          <a:xfrm>
            <a:off x="387425" y="597175"/>
            <a:ext cx="8328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Age Predicted Using Physical Health</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id="181" name="Google Shape;181;p31"/>
          <p:cNvPicPr preferRelativeResize="0"/>
          <p:nvPr/>
        </p:nvPicPr>
        <p:blipFill rotWithShape="1">
          <a:blip r:embed="rId3">
            <a:alphaModFix/>
          </a:blip>
          <a:srcRect b="2483" l="7711" r="8282" t="7223"/>
          <a:stretch/>
        </p:blipFill>
        <p:spPr>
          <a:xfrm>
            <a:off x="663125" y="1950087"/>
            <a:ext cx="3534971" cy="1851225"/>
          </a:xfrm>
          <a:prstGeom prst="rect">
            <a:avLst/>
          </a:prstGeom>
          <a:noFill/>
          <a:ln>
            <a:noFill/>
          </a:ln>
        </p:spPr>
      </p:pic>
      <p:sp>
        <p:nvSpPr>
          <p:cNvPr id="182" name="Google Shape;182;p31"/>
          <p:cNvSpPr txBox="1"/>
          <p:nvPr>
            <p:ph idx="4294967295" type="title"/>
          </p:nvPr>
        </p:nvSpPr>
        <p:spPr>
          <a:xfrm>
            <a:off x="387425" y="597175"/>
            <a:ext cx="8328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Age Predicted Using Physical Health</a:t>
            </a:r>
            <a:endParaRPr sz="3600"/>
          </a:p>
        </p:txBody>
      </p:sp>
      <p:sp>
        <p:nvSpPr>
          <p:cNvPr id="183" name="Google Shape;183;p31"/>
          <p:cNvSpPr txBox="1"/>
          <p:nvPr/>
        </p:nvSpPr>
        <p:spPr>
          <a:xfrm>
            <a:off x="4380550" y="2051925"/>
            <a:ext cx="4069200" cy="15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Light"/>
                <a:ea typeface="Raleway Light"/>
                <a:cs typeface="Raleway Light"/>
                <a:sym typeface="Raleway Light"/>
              </a:rPr>
              <a:t>The model currently in discussion shows to bunch up between the ages 32 and 34, and </a:t>
            </a:r>
            <a:r>
              <a:rPr lang="en">
                <a:latin typeface="Raleway Light"/>
                <a:ea typeface="Raleway Light"/>
                <a:cs typeface="Raleway Light"/>
                <a:sym typeface="Raleway Light"/>
              </a:rPr>
              <a:t>steadily</a:t>
            </a:r>
            <a:r>
              <a:rPr lang="en">
                <a:latin typeface="Raleway Light"/>
                <a:ea typeface="Raleway Light"/>
                <a:cs typeface="Raleway Light"/>
                <a:sym typeface="Raleway Light"/>
              </a:rPr>
              <a:t> declines all the way to the </a:t>
            </a:r>
            <a:r>
              <a:rPr lang="en">
                <a:latin typeface="Raleway Light"/>
                <a:ea typeface="Raleway Light"/>
                <a:cs typeface="Raleway Light"/>
                <a:sym typeface="Raleway Light"/>
              </a:rPr>
              <a:t>approximate</a:t>
            </a:r>
            <a:r>
              <a:rPr lang="en">
                <a:latin typeface="Raleway Light"/>
                <a:ea typeface="Raleway Light"/>
                <a:cs typeface="Raleway Light"/>
                <a:sym typeface="Raleway Light"/>
              </a:rPr>
              <a:t> age of 28. This seems to happen at the ages between 41 and 18. </a:t>
            </a:r>
            <a:r>
              <a:rPr lang="en">
                <a:solidFill>
                  <a:schemeClr val="dk1"/>
                </a:solidFill>
                <a:latin typeface="Raleway Light"/>
                <a:ea typeface="Raleway Light"/>
                <a:cs typeface="Raleway Light"/>
                <a:sym typeface="Raleway Light"/>
              </a:rPr>
              <a:t>This model is about 3% more accurate. </a:t>
            </a:r>
            <a:r>
              <a:rPr lang="en">
                <a:latin typeface="Raleway Light"/>
                <a:ea typeface="Raleway Light"/>
                <a:cs typeface="Raleway Light"/>
                <a:sym typeface="Raleway Light"/>
              </a:rPr>
              <a:t>This image has also been scaled on the following slide for your better viewing. </a:t>
            </a:r>
            <a:endParaRPr>
              <a:latin typeface="Raleway Light"/>
              <a:ea typeface="Raleway Light"/>
              <a:cs typeface="Raleway Light"/>
              <a:sym typeface="Raleway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922000" y="7393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graphicFrame>
        <p:nvGraphicFramePr>
          <p:cNvPr id="71" name="Google Shape;71;p14"/>
          <p:cNvGraphicFramePr/>
          <p:nvPr/>
        </p:nvGraphicFramePr>
        <p:xfrm>
          <a:off x="922000" y="1848675"/>
          <a:ext cx="3000000" cy="3000000"/>
        </p:xfrm>
        <a:graphic>
          <a:graphicData uri="http://schemas.openxmlformats.org/drawingml/2006/table">
            <a:tbl>
              <a:tblPr>
                <a:noFill/>
                <a:tableStyleId>{CB724705-8AB8-42B4-A3E5-B0F15E574643}</a:tableStyleId>
              </a:tblPr>
              <a:tblGrid>
                <a:gridCol w="3619500"/>
                <a:gridCol w="3619500"/>
              </a:tblGrid>
              <a:tr h="381000">
                <a:tc>
                  <a:txBody>
                    <a:bodyPr>
                      <a:noAutofit/>
                    </a:bodyPr>
                    <a:lstStyle/>
                    <a:p>
                      <a:pPr indent="0" lvl="0" marL="0" rtl="0" algn="l">
                        <a:spcBef>
                          <a:spcPts val="0"/>
                        </a:spcBef>
                        <a:spcAft>
                          <a:spcPts val="0"/>
                        </a:spcAft>
                        <a:buNone/>
                      </a:pPr>
                      <a:r>
                        <a:rPr b="1" lang="en"/>
                        <a:t>Question 1:</a:t>
                      </a:r>
                      <a:r>
                        <a:rPr lang="en"/>
                        <a:t> Is it possible to determine age based on health factors? </a:t>
                      </a:r>
                      <a:r>
                        <a:rPr lang="en" sz="1200">
                          <a:solidFill>
                            <a:schemeClr val="dk1"/>
                          </a:solidFill>
                        </a:rPr>
                        <a:t>…. Slides # 3-24</a:t>
                      </a:r>
                      <a:endParaRPr/>
                    </a:p>
                  </a:txBody>
                  <a:tcPr marT="91425" marB="91425" marR="91425" marL="91425"/>
                </a:tc>
                <a:tc>
                  <a:txBody>
                    <a:bodyPr>
                      <a:noAutofit/>
                    </a:bodyPr>
                    <a:lstStyle/>
                    <a:p>
                      <a:pPr indent="0" lvl="0" marL="0" rtl="0" algn="l">
                        <a:spcBef>
                          <a:spcPts val="0"/>
                        </a:spcBef>
                        <a:spcAft>
                          <a:spcPts val="0"/>
                        </a:spcAft>
                        <a:buNone/>
                      </a:pPr>
                      <a:r>
                        <a:rPr b="1" lang="en"/>
                        <a:t>Question 2:</a:t>
                      </a:r>
                      <a:r>
                        <a:rPr lang="en"/>
                        <a:t> </a:t>
                      </a:r>
                      <a:r>
                        <a:rPr lang="en" sz="1100"/>
                        <a:t>Is it possible to determine gender based on star sign and body type?</a:t>
                      </a:r>
                      <a:r>
                        <a:rPr lang="en">
                          <a:solidFill>
                            <a:schemeClr val="dk1"/>
                          </a:solidFill>
                        </a:rPr>
                        <a:t> </a:t>
                      </a:r>
                      <a:r>
                        <a:rPr lang="en" sz="1200">
                          <a:solidFill>
                            <a:schemeClr val="dk1"/>
                          </a:solidFill>
                        </a:rPr>
                        <a:t>…. Slides #28-44.</a:t>
                      </a:r>
                      <a:endParaRPr/>
                    </a:p>
                  </a:txBody>
                  <a:tcPr marT="91425" marB="91425" marR="91425" marL="91425"/>
                </a:tc>
              </a:tr>
              <a:tr h="381000">
                <a:tc>
                  <a:txBody>
                    <a:bodyPr>
                      <a:noAutofit/>
                    </a:bodyPr>
                    <a:lstStyle/>
                    <a:p>
                      <a:pPr indent="0" lvl="0" marL="0" rtl="0" algn="l">
                        <a:spcBef>
                          <a:spcPts val="600"/>
                        </a:spcBef>
                        <a:spcAft>
                          <a:spcPts val="0"/>
                        </a:spcAft>
                        <a:buClr>
                          <a:schemeClr val="dk1"/>
                        </a:buClr>
                        <a:buSzPts val="1100"/>
                        <a:buFont typeface="Arial"/>
                        <a:buNone/>
                      </a:pPr>
                      <a:r>
                        <a:rPr lang="en" sz="1200">
                          <a:solidFill>
                            <a:schemeClr val="dk1"/>
                          </a:solidFill>
                        </a:rPr>
                        <a:t>How I arrived at my question…. Slide #5.</a:t>
                      </a:r>
                      <a:endParaRPr sz="1200">
                        <a:solidFill>
                          <a:schemeClr val="dk1"/>
                        </a:solidFill>
                      </a:endParaRPr>
                    </a:p>
                    <a:p>
                      <a:pPr indent="0" lvl="0" marL="0" rtl="0" algn="l">
                        <a:spcBef>
                          <a:spcPts val="600"/>
                        </a:spcBef>
                        <a:spcAft>
                          <a:spcPts val="0"/>
                        </a:spcAft>
                        <a:buClr>
                          <a:schemeClr val="dk1"/>
                        </a:buClr>
                        <a:buSzPts val="1100"/>
                        <a:buFont typeface="Arial"/>
                        <a:buNone/>
                      </a:pPr>
                      <a:r>
                        <a:rPr lang="en" sz="1200">
                          <a:solidFill>
                            <a:schemeClr val="dk1"/>
                          </a:solidFill>
                        </a:rPr>
                        <a:t>Exploration of the Dataset…. Slides #6-8.</a:t>
                      </a:r>
                      <a:endParaRPr sz="1200">
                        <a:solidFill>
                          <a:schemeClr val="dk1"/>
                        </a:solidFill>
                      </a:endParaRPr>
                    </a:p>
                    <a:p>
                      <a:pPr indent="0" lvl="0" marL="0" rtl="0" algn="l">
                        <a:spcBef>
                          <a:spcPts val="600"/>
                        </a:spcBef>
                        <a:spcAft>
                          <a:spcPts val="0"/>
                        </a:spcAft>
                        <a:buClr>
                          <a:schemeClr val="dk1"/>
                        </a:buClr>
                        <a:buSzPts val="1100"/>
                        <a:buFont typeface="Arial"/>
                        <a:buNone/>
                      </a:pPr>
                      <a:r>
                        <a:rPr lang="en" sz="1200">
                          <a:solidFill>
                            <a:schemeClr val="dk1"/>
                          </a:solidFill>
                        </a:rPr>
                        <a:t>Augmenting the Dataset…. Slides #9-12.</a:t>
                      </a:r>
                      <a:endParaRPr sz="1200">
                        <a:solidFill>
                          <a:schemeClr val="dk1"/>
                        </a:solidFill>
                      </a:endParaRPr>
                    </a:p>
                    <a:p>
                      <a:pPr indent="0" lvl="0" marL="0" rtl="0" algn="l">
                        <a:spcBef>
                          <a:spcPts val="600"/>
                        </a:spcBef>
                        <a:spcAft>
                          <a:spcPts val="0"/>
                        </a:spcAft>
                        <a:buClr>
                          <a:schemeClr val="dk1"/>
                        </a:buClr>
                        <a:buSzPts val="1100"/>
                        <a:buFont typeface="Arial"/>
                        <a:buNone/>
                      </a:pPr>
                      <a:r>
                        <a:rPr lang="en" sz="1200">
                          <a:solidFill>
                            <a:schemeClr val="dk1"/>
                          </a:solidFill>
                        </a:rPr>
                        <a:t>Regression Approaches…. Slides #13-16.</a:t>
                      </a:r>
                      <a:endParaRPr sz="1200">
                        <a:solidFill>
                          <a:schemeClr val="dk1"/>
                        </a:solidFill>
                      </a:endParaRPr>
                    </a:p>
                    <a:p>
                      <a:pPr indent="0" lvl="0" marL="0" rtl="0" algn="l">
                        <a:spcBef>
                          <a:spcPts val="600"/>
                        </a:spcBef>
                        <a:spcAft>
                          <a:spcPts val="0"/>
                        </a:spcAft>
                        <a:buClr>
                          <a:schemeClr val="dk1"/>
                        </a:buClr>
                        <a:buSzPts val="1100"/>
                        <a:buFont typeface="Arial"/>
                        <a:buNone/>
                      </a:pPr>
                      <a:r>
                        <a:rPr lang="en" sz="1200">
                          <a:solidFill>
                            <a:schemeClr val="dk1"/>
                          </a:solidFill>
                        </a:rPr>
                        <a:t>Data Visualizations…. Slides #17-27.</a:t>
                      </a:r>
                      <a:endParaRPr sz="1200">
                        <a:solidFill>
                          <a:schemeClr val="dk1"/>
                        </a:solidFill>
                      </a:endParaRPr>
                    </a:p>
                    <a:p>
                      <a:pPr indent="0" lvl="0" marL="0" rtl="0" algn="l">
                        <a:spcBef>
                          <a:spcPts val="600"/>
                        </a:spcBef>
                        <a:spcAft>
                          <a:spcPts val="0"/>
                        </a:spcAft>
                        <a:buClr>
                          <a:schemeClr val="dk1"/>
                        </a:buClr>
                        <a:buSzPts val="1100"/>
                        <a:buFont typeface="Arial"/>
                        <a:buNone/>
                      </a:pPr>
                      <a:r>
                        <a:rPr lang="en" sz="1200">
                          <a:solidFill>
                            <a:schemeClr val="dk1"/>
                          </a:solidFill>
                        </a:rPr>
                        <a:t>Conclusions/Next steps…. Slide #27.</a:t>
                      </a:r>
                      <a:endParaRPr/>
                    </a:p>
                  </a:txBody>
                  <a:tcPr marT="91425" marB="91425" marR="91425" marL="91425"/>
                </a:tc>
                <a:tc>
                  <a:txBody>
                    <a:bodyPr>
                      <a:noAutofit/>
                    </a:bodyPr>
                    <a:lstStyle/>
                    <a:p>
                      <a:pPr indent="0" lvl="0" marL="0" rtl="0" algn="l">
                        <a:spcBef>
                          <a:spcPts val="600"/>
                        </a:spcBef>
                        <a:spcAft>
                          <a:spcPts val="0"/>
                        </a:spcAft>
                        <a:buClr>
                          <a:schemeClr val="dk1"/>
                        </a:buClr>
                        <a:buSzPts val="1100"/>
                        <a:buFont typeface="Arial"/>
                        <a:buNone/>
                      </a:pPr>
                      <a:r>
                        <a:rPr lang="en" sz="1200">
                          <a:solidFill>
                            <a:schemeClr val="dk1"/>
                          </a:solidFill>
                        </a:rPr>
                        <a:t>How I arrived at my question…. Slide #30.</a:t>
                      </a:r>
                      <a:endParaRPr sz="1200">
                        <a:solidFill>
                          <a:schemeClr val="dk1"/>
                        </a:solidFill>
                      </a:endParaRPr>
                    </a:p>
                    <a:p>
                      <a:pPr indent="0" lvl="0" marL="0" rtl="0" algn="l">
                        <a:spcBef>
                          <a:spcPts val="600"/>
                        </a:spcBef>
                        <a:spcAft>
                          <a:spcPts val="0"/>
                        </a:spcAft>
                        <a:buClr>
                          <a:schemeClr val="dk1"/>
                        </a:buClr>
                        <a:buSzPts val="1100"/>
                        <a:buFont typeface="Arial"/>
                        <a:buNone/>
                      </a:pPr>
                      <a:r>
                        <a:rPr lang="en" sz="1200">
                          <a:solidFill>
                            <a:schemeClr val="dk1"/>
                          </a:solidFill>
                        </a:rPr>
                        <a:t>Exploration of the Dataset…. Slide #31.</a:t>
                      </a:r>
                      <a:endParaRPr sz="1200">
                        <a:solidFill>
                          <a:schemeClr val="dk1"/>
                        </a:solidFill>
                      </a:endParaRPr>
                    </a:p>
                    <a:p>
                      <a:pPr indent="0" lvl="0" marL="0" rtl="0" algn="l">
                        <a:spcBef>
                          <a:spcPts val="600"/>
                        </a:spcBef>
                        <a:spcAft>
                          <a:spcPts val="0"/>
                        </a:spcAft>
                        <a:buClr>
                          <a:schemeClr val="dk1"/>
                        </a:buClr>
                        <a:buSzPts val="1100"/>
                        <a:buFont typeface="Arial"/>
                        <a:buNone/>
                      </a:pPr>
                      <a:r>
                        <a:rPr lang="en" sz="1200">
                          <a:solidFill>
                            <a:schemeClr val="dk1"/>
                          </a:solidFill>
                        </a:rPr>
                        <a:t>Augmenting the Dataset…. Slides #32-33.</a:t>
                      </a:r>
                      <a:endParaRPr sz="1200">
                        <a:solidFill>
                          <a:schemeClr val="dk1"/>
                        </a:solidFill>
                      </a:endParaRPr>
                    </a:p>
                    <a:p>
                      <a:pPr indent="0" lvl="0" marL="0" rtl="0" algn="l">
                        <a:spcBef>
                          <a:spcPts val="600"/>
                        </a:spcBef>
                        <a:spcAft>
                          <a:spcPts val="0"/>
                        </a:spcAft>
                        <a:buClr>
                          <a:schemeClr val="dk1"/>
                        </a:buClr>
                        <a:buSzPts val="1100"/>
                        <a:buFont typeface="Arial"/>
                        <a:buNone/>
                      </a:pPr>
                      <a:r>
                        <a:rPr lang="en" sz="1200">
                          <a:solidFill>
                            <a:schemeClr val="dk1"/>
                          </a:solidFill>
                        </a:rPr>
                        <a:t>Classification Approaches…. Slides #34-37.</a:t>
                      </a:r>
                      <a:endParaRPr sz="1200">
                        <a:solidFill>
                          <a:schemeClr val="dk1"/>
                        </a:solidFill>
                      </a:endParaRPr>
                    </a:p>
                    <a:p>
                      <a:pPr indent="0" lvl="0" marL="0" rtl="0" algn="l">
                        <a:spcBef>
                          <a:spcPts val="600"/>
                        </a:spcBef>
                        <a:spcAft>
                          <a:spcPts val="0"/>
                        </a:spcAft>
                        <a:buClr>
                          <a:schemeClr val="dk1"/>
                        </a:buClr>
                        <a:buSzPts val="1100"/>
                        <a:buFont typeface="Arial"/>
                        <a:buNone/>
                      </a:pPr>
                      <a:r>
                        <a:rPr lang="en" sz="1200">
                          <a:solidFill>
                            <a:schemeClr val="dk1"/>
                          </a:solidFill>
                        </a:rPr>
                        <a:t>Data Visualizations…. Slides # 38-41.</a:t>
                      </a:r>
                      <a:endParaRPr sz="1200">
                        <a:solidFill>
                          <a:schemeClr val="dk1"/>
                        </a:solidFill>
                      </a:endParaRPr>
                    </a:p>
                    <a:p>
                      <a:pPr indent="0" lvl="0" marL="0" rtl="0" algn="l">
                        <a:spcBef>
                          <a:spcPts val="600"/>
                        </a:spcBef>
                        <a:spcAft>
                          <a:spcPts val="0"/>
                        </a:spcAft>
                        <a:buClr>
                          <a:schemeClr val="dk1"/>
                        </a:buClr>
                        <a:buSzPts val="1100"/>
                        <a:buFont typeface="Arial"/>
                        <a:buNone/>
                      </a:pPr>
                      <a:r>
                        <a:rPr lang="en" sz="1200">
                          <a:solidFill>
                            <a:schemeClr val="dk1"/>
                          </a:solidFill>
                        </a:rPr>
                        <a:t>Conclusions/Next steps…. Slide # 42.</a:t>
                      </a:r>
                      <a:endParaRPr/>
                    </a:p>
                  </a:txBody>
                  <a:tcPr marT="91425" marB="91425" marR="91425" marL="91425"/>
                </a:tc>
              </a:tr>
            </a:tbl>
          </a:graphicData>
        </a:graphic>
      </p:graphicFrame>
      <p:sp>
        <p:nvSpPr>
          <p:cNvPr id="72" name="Google Shape;72;p14"/>
          <p:cNvSpPr txBox="1"/>
          <p:nvPr/>
        </p:nvSpPr>
        <p:spPr>
          <a:xfrm>
            <a:off x="922000" y="4147950"/>
            <a:ext cx="7239000" cy="3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Light"/>
                <a:ea typeface="Raleway Light"/>
                <a:cs typeface="Raleway Light"/>
                <a:sym typeface="Raleway Light"/>
              </a:rPr>
              <a:t>Overall Conclusion</a:t>
            </a:r>
            <a:r>
              <a:rPr lang="en" sz="1200">
                <a:solidFill>
                  <a:schemeClr val="dk1"/>
                </a:solidFill>
              </a:rPr>
              <a:t>…. Slides #43-45.</a:t>
            </a:r>
            <a:endParaRPr>
              <a:latin typeface="Raleway Light"/>
              <a:ea typeface="Raleway Light"/>
              <a:cs typeface="Raleway Light"/>
              <a:sym typeface="Raleway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2"/>
          <p:cNvSpPr txBox="1"/>
          <p:nvPr>
            <p:ph idx="1" type="body"/>
          </p:nvPr>
        </p:nvSpPr>
        <p:spPr>
          <a:xfrm>
            <a:off x="457200" y="42539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Figure 1: Age Predicted By Physical Health Factors, Scaled.</a:t>
            </a:r>
            <a:endParaRPr/>
          </a:p>
        </p:txBody>
      </p:sp>
      <p:pic>
        <p:nvPicPr>
          <p:cNvPr id="189" name="Google Shape;189;p32"/>
          <p:cNvPicPr preferRelativeResize="0"/>
          <p:nvPr/>
        </p:nvPicPr>
        <p:blipFill rotWithShape="1">
          <a:blip r:embed="rId3">
            <a:alphaModFix/>
          </a:blip>
          <a:srcRect b="3526" l="8406" r="9017" t="7876"/>
          <a:stretch/>
        </p:blipFill>
        <p:spPr>
          <a:xfrm>
            <a:off x="862675" y="560800"/>
            <a:ext cx="7402501" cy="38007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graphicFrame>
        <p:nvGraphicFramePr>
          <p:cNvPr id="194" name="Google Shape;194;p33"/>
          <p:cNvGraphicFramePr/>
          <p:nvPr/>
        </p:nvGraphicFramePr>
        <p:xfrm>
          <a:off x="6003300" y="2367800"/>
          <a:ext cx="3000000" cy="3000000"/>
        </p:xfrm>
        <a:graphic>
          <a:graphicData uri="http://schemas.openxmlformats.org/drawingml/2006/table">
            <a:tbl>
              <a:tblPr>
                <a:noFill/>
                <a:tableStyleId>{CB724705-8AB8-42B4-A3E5-B0F15E574643}</a:tableStyleId>
              </a:tblPr>
              <a:tblGrid>
                <a:gridCol w="1094100"/>
                <a:gridCol w="1094100"/>
              </a:tblGrid>
              <a:tr h="617075">
                <a:tc>
                  <a:txBody>
                    <a:bodyPr>
                      <a:noAutofit/>
                    </a:bodyPr>
                    <a:lstStyle/>
                    <a:p>
                      <a:pPr indent="0" lvl="0" marL="0" rtl="0" algn="ctr">
                        <a:spcBef>
                          <a:spcPts val="0"/>
                        </a:spcBef>
                        <a:spcAft>
                          <a:spcPts val="0"/>
                        </a:spcAft>
                        <a:buNone/>
                      </a:pPr>
                      <a:r>
                        <a:rPr lang="en">
                          <a:solidFill>
                            <a:srgbClr val="434343"/>
                          </a:solidFill>
                          <a:latin typeface="Raleway"/>
                          <a:ea typeface="Raleway"/>
                          <a:cs typeface="Raleway"/>
                          <a:sym typeface="Raleway"/>
                        </a:rPr>
                        <a:t>Accuracy</a:t>
                      </a:r>
                      <a:endParaRPr>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a:solidFill>
                            <a:srgbClr val="434343"/>
                          </a:solidFill>
                          <a:latin typeface="Times New Roman"/>
                          <a:ea typeface="Times New Roman"/>
                          <a:cs typeface="Times New Roman"/>
                          <a:sym typeface="Times New Roman"/>
                        </a:rPr>
                        <a:t>8.6707 %</a:t>
                      </a:r>
                      <a:endParaRPr>
                        <a:solidFill>
                          <a:srgbClr val="434343"/>
                        </a:solidFill>
                        <a:latin typeface="Times New Roman"/>
                        <a:ea typeface="Times New Roman"/>
                        <a:cs typeface="Times New Roman"/>
                        <a:sym typeface="Times New Roman"/>
                      </a:endParaRPr>
                    </a:p>
                  </a:txBody>
                  <a:tcPr marT="91425" marB="91425" marR="91425" marL="91425"/>
                </a:tc>
              </a:tr>
              <a:tr h="617075">
                <a:tc>
                  <a:txBody>
                    <a:bodyPr>
                      <a:noAutofit/>
                    </a:bodyPr>
                    <a:lstStyle/>
                    <a:p>
                      <a:pPr indent="0" lvl="0" marL="0" rtl="0" algn="ctr">
                        <a:spcBef>
                          <a:spcPts val="0"/>
                        </a:spcBef>
                        <a:spcAft>
                          <a:spcPts val="0"/>
                        </a:spcAft>
                        <a:buNone/>
                      </a:pPr>
                      <a:r>
                        <a:rPr lang="en">
                          <a:solidFill>
                            <a:srgbClr val="434343"/>
                          </a:solidFill>
                          <a:latin typeface="Raleway"/>
                          <a:ea typeface="Raleway"/>
                          <a:cs typeface="Raleway"/>
                          <a:sym typeface="Raleway"/>
                        </a:rPr>
                        <a:t>Precision</a:t>
                      </a:r>
                      <a:endParaRPr>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a:solidFill>
                            <a:srgbClr val="434343"/>
                          </a:solidFill>
                          <a:latin typeface="Times New Roman"/>
                          <a:ea typeface="Times New Roman"/>
                          <a:cs typeface="Times New Roman"/>
                          <a:sym typeface="Times New Roman"/>
                        </a:rPr>
                        <a:t>7.8410 %</a:t>
                      </a:r>
                      <a:endParaRPr>
                        <a:solidFill>
                          <a:srgbClr val="434343"/>
                        </a:solidFill>
                        <a:latin typeface="Times New Roman"/>
                        <a:ea typeface="Times New Roman"/>
                        <a:cs typeface="Times New Roman"/>
                        <a:sym typeface="Times New Roman"/>
                      </a:endParaRPr>
                    </a:p>
                  </a:txBody>
                  <a:tcPr marT="91425" marB="91425" marR="91425" marL="91425"/>
                </a:tc>
              </a:tr>
              <a:tr h="617075">
                <a:tc>
                  <a:txBody>
                    <a:bodyPr>
                      <a:noAutofit/>
                    </a:bodyPr>
                    <a:lstStyle/>
                    <a:p>
                      <a:pPr indent="0" lvl="0" marL="0" rtl="0" algn="ctr">
                        <a:spcBef>
                          <a:spcPts val="0"/>
                        </a:spcBef>
                        <a:spcAft>
                          <a:spcPts val="0"/>
                        </a:spcAft>
                        <a:buNone/>
                      </a:pPr>
                      <a:r>
                        <a:rPr lang="en">
                          <a:solidFill>
                            <a:srgbClr val="434343"/>
                          </a:solidFill>
                          <a:latin typeface="Raleway"/>
                          <a:ea typeface="Raleway"/>
                          <a:cs typeface="Raleway"/>
                          <a:sym typeface="Raleway"/>
                        </a:rPr>
                        <a:t>Run-Time</a:t>
                      </a:r>
                      <a:endParaRPr>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a:solidFill>
                            <a:srgbClr val="434343"/>
                          </a:solidFill>
                          <a:latin typeface="Times New Roman"/>
                          <a:ea typeface="Times New Roman"/>
                          <a:cs typeface="Times New Roman"/>
                          <a:sym typeface="Times New Roman"/>
                        </a:rPr>
                        <a:t>8.29 s</a:t>
                      </a:r>
                      <a:endParaRPr>
                        <a:solidFill>
                          <a:srgbClr val="434343"/>
                        </a:solidFill>
                        <a:latin typeface="Times New Roman"/>
                        <a:ea typeface="Times New Roman"/>
                        <a:cs typeface="Times New Roman"/>
                        <a:sym typeface="Times New Roman"/>
                      </a:endParaRPr>
                    </a:p>
                  </a:txBody>
                  <a:tcPr marT="91425" marB="91425" marR="91425" marL="91425"/>
                </a:tc>
              </a:tr>
            </a:tbl>
          </a:graphicData>
        </a:graphic>
      </p:graphicFrame>
      <p:sp>
        <p:nvSpPr>
          <p:cNvPr id="195" name="Google Shape;195;p33"/>
          <p:cNvSpPr txBox="1"/>
          <p:nvPr/>
        </p:nvSpPr>
        <p:spPr>
          <a:xfrm>
            <a:off x="6003300" y="1832600"/>
            <a:ext cx="21882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34343"/>
                </a:solidFill>
                <a:latin typeface="Raleway"/>
                <a:ea typeface="Raleway"/>
                <a:cs typeface="Raleway"/>
                <a:sym typeface="Raleway"/>
              </a:rPr>
              <a:t>Key Points</a:t>
            </a:r>
            <a:endParaRPr>
              <a:solidFill>
                <a:srgbClr val="434343"/>
              </a:solidFill>
              <a:latin typeface="Raleway Light"/>
              <a:ea typeface="Raleway Light"/>
              <a:cs typeface="Raleway Light"/>
              <a:sym typeface="Raleway Light"/>
            </a:endParaRPr>
          </a:p>
        </p:txBody>
      </p:sp>
      <p:sp>
        <p:nvSpPr>
          <p:cNvPr id="196" name="Google Shape;196;p33"/>
          <p:cNvSpPr txBox="1"/>
          <p:nvPr>
            <p:ph idx="4294967295" type="title"/>
          </p:nvPr>
        </p:nvSpPr>
        <p:spPr>
          <a:xfrm>
            <a:off x="387425" y="597175"/>
            <a:ext cx="8328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Age Predicted Using Mental Health</a:t>
            </a:r>
            <a:endParaRPr sz="3600"/>
          </a:p>
        </p:txBody>
      </p:sp>
      <p:pic>
        <p:nvPicPr>
          <p:cNvPr id="197" name="Google Shape;197;p33"/>
          <p:cNvPicPr preferRelativeResize="0"/>
          <p:nvPr/>
        </p:nvPicPr>
        <p:blipFill>
          <a:blip r:embed="rId3">
            <a:alphaModFix/>
          </a:blip>
          <a:stretch>
            <a:fillRect/>
          </a:stretch>
        </p:blipFill>
        <p:spPr>
          <a:xfrm>
            <a:off x="881800" y="1678250"/>
            <a:ext cx="4740499" cy="2704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4"/>
          <p:cNvSpPr txBox="1"/>
          <p:nvPr>
            <p:ph idx="4294967295" type="title"/>
          </p:nvPr>
        </p:nvSpPr>
        <p:spPr>
          <a:xfrm>
            <a:off x="387425" y="597175"/>
            <a:ext cx="8328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Age Predicted Using Mental Health</a:t>
            </a:r>
            <a:endParaRPr sz="3600"/>
          </a:p>
        </p:txBody>
      </p:sp>
      <p:pic>
        <p:nvPicPr>
          <p:cNvPr id="203" name="Google Shape;203;p34"/>
          <p:cNvPicPr preferRelativeResize="0"/>
          <p:nvPr/>
        </p:nvPicPr>
        <p:blipFill>
          <a:blip r:embed="rId3">
            <a:alphaModFix/>
          </a:blip>
          <a:stretch>
            <a:fillRect/>
          </a:stretch>
        </p:blipFill>
        <p:spPr>
          <a:xfrm>
            <a:off x="853275" y="1917738"/>
            <a:ext cx="3120675" cy="1780075"/>
          </a:xfrm>
          <a:prstGeom prst="rect">
            <a:avLst/>
          </a:prstGeom>
          <a:noFill/>
          <a:ln>
            <a:noFill/>
          </a:ln>
        </p:spPr>
      </p:pic>
      <p:sp>
        <p:nvSpPr>
          <p:cNvPr id="204" name="Google Shape;204;p34"/>
          <p:cNvSpPr txBox="1"/>
          <p:nvPr/>
        </p:nvSpPr>
        <p:spPr>
          <a:xfrm>
            <a:off x="4380550" y="2051925"/>
            <a:ext cx="4069200" cy="15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Light"/>
                <a:ea typeface="Raleway Light"/>
                <a:cs typeface="Raleway Light"/>
                <a:sym typeface="Raleway Light"/>
              </a:rPr>
              <a:t>The model currently in discussion shows to incline from between the ages 18 to 41, starting at the age of 29 all the way up to the age 39. This model is about 5% more accurate than the previous model, and shows to have a better precision as well. This image is scaled on the following slide for your better viewing. </a:t>
            </a:r>
            <a:endParaRPr>
              <a:latin typeface="Raleway Light"/>
              <a:ea typeface="Raleway Light"/>
              <a:cs typeface="Raleway Light"/>
              <a:sym typeface="Raleway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5"/>
          <p:cNvSpPr txBox="1"/>
          <p:nvPr>
            <p:ph idx="1" type="body"/>
          </p:nvPr>
        </p:nvSpPr>
        <p:spPr>
          <a:xfrm>
            <a:off x="457200" y="42539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Figure 2: Age Predicted by Mental Health Factors. Scaled.</a:t>
            </a:r>
            <a:endParaRPr/>
          </a:p>
        </p:txBody>
      </p:sp>
      <p:pic>
        <p:nvPicPr>
          <p:cNvPr id="210" name="Google Shape;210;p35"/>
          <p:cNvPicPr preferRelativeResize="0"/>
          <p:nvPr/>
        </p:nvPicPr>
        <p:blipFill>
          <a:blip r:embed="rId3">
            <a:alphaModFix/>
          </a:blip>
          <a:stretch>
            <a:fillRect/>
          </a:stretch>
        </p:blipFill>
        <p:spPr>
          <a:xfrm>
            <a:off x="1007100" y="466150"/>
            <a:ext cx="7129811" cy="394910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graphicFrame>
        <p:nvGraphicFramePr>
          <p:cNvPr id="215" name="Google Shape;215;p36"/>
          <p:cNvGraphicFramePr/>
          <p:nvPr/>
        </p:nvGraphicFramePr>
        <p:xfrm>
          <a:off x="6003300" y="2367800"/>
          <a:ext cx="3000000" cy="3000000"/>
        </p:xfrm>
        <a:graphic>
          <a:graphicData uri="http://schemas.openxmlformats.org/drawingml/2006/table">
            <a:tbl>
              <a:tblPr>
                <a:noFill/>
                <a:tableStyleId>{CB724705-8AB8-42B4-A3E5-B0F15E574643}</a:tableStyleId>
              </a:tblPr>
              <a:tblGrid>
                <a:gridCol w="1094100"/>
                <a:gridCol w="1094100"/>
              </a:tblGrid>
              <a:tr h="617075">
                <a:tc>
                  <a:txBody>
                    <a:bodyPr>
                      <a:noAutofit/>
                    </a:bodyPr>
                    <a:lstStyle/>
                    <a:p>
                      <a:pPr indent="0" lvl="0" marL="0" rtl="0" algn="ctr">
                        <a:spcBef>
                          <a:spcPts val="0"/>
                        </a:spcBef>
                        <a:spcAft>
                          <a:spcPts val="0"/>
                        </a:spcAft>
                        <a:buNone/>
                      </a:pPr>
                      <a:r>
                        <a:rPr lang="en">
                          <a:latin typeface="Raleway"/>
                          <a:ea typeface="Raleway"/>
                          <a:cs typeface="Raleway"/>
                          <a:sym typeface="Raleway"/>
                        </a:rPr>
                        <a:t>Accuracy</a:t>
                      </a:r>
                      <a:endParaRPr>
                        <a:latin typeface="Raleway"/>
                        <a:ea typeface="Raleway"/>
                        <a:cs typeface="Raleway"/>
                        <a:sym typeface="Raleway"/>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Clr>
                          <a:schemeClr val="dk1"/>
                        </a:buClr>
                        <a:buSzPts val="1100"/>
                        <a:buFont typeface="Arial"/>
                        <a:buNone/>
                      </a:pPr>
                      <a:r>
                        <a:rPr lang="en">
                          <a:solidFill>
                            <a:srgbClr val="434343"/>
                          </a:solidFill>
                          <a:latin typeface="Times New Roman"/>
                          <a:ea typeface="Times New Roman"/>
                          <a:cs typeface="Times New Roman"/>
                          <a:sym typeface="Times New Roman"/>
                        </a:rPr>
                        <a:t>10.5037 %</a:t>
                      </a:r>
                      <a:endParaRPr>
                        <a:solidFill>
                          <a:srgbClr val="434343"/>
                        </a:solidFill>
                        <a:latin typeface="Times New Roman"/>
                        <a:ea typeface="Times New Roman"/>
                        <a:cs typeface="Times New Roman"/>
                        <a:sym typeface="Times New Roman"/>
                      </a:endParaRPr>
                    </a:p>
                    <a:p>
                      <a:pPr indent="0" lvl="0" marL="0" rtl="0" algn="ctr">
                        <a:spcBef>
                          <a:spcPts val="0"/>
                        </a:spcBef>
                        <a:spcAft>
                          <a:spcPts val="0"/>
                        </a:spcAft>
                        <a:buNone/>
                      </a:pPr>
                      <a:r>
                        <a:t/>
                      </a:r>
                      <a:endParaRPr>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7075">
                <a:tc>
                  <a:txBody>
                    <a:bodyPr>
                      <a:noAutofit/>
                    </a:bodyPr>
                    <a:lstStyle/>
                    <a:p>
                      <a:pPr indent="0" lvl="0" marL="0" rtl="0" algn="ctr">
                        <a:spcBef>
                          <a:spcPts val="0"/>
                        </a:spcBef>
                        <a:spcAft>
                          <a:spcPts val="0"/>
                        </a:spcAft>
                        <a:buNone/>
                      </a:pPr>
                      <a:r>
                        <a:rPr lang="en">
                          <a:latin typeface="Raleway"/>
                          <a:ea typeface="Raleway"/>
                          <a:cs typeface="Raleway"/>
                          <a:sym typeface="Raleway"/>
                        </a:rPr>
                        <a:t>Precision</a:t>
                      </a:r>
                      <a:endParaRPr>
                        <a:latin typeface="Raleway"/>
                        <a:ea typeface="Raleway"/>
                        <a:cs typeface="Raleway"/>
                        <a:sym typeface="Raleway"/>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Clr>
                          <a:schemeClr val="dk1"/>
                        </a:buClr>
                        <a:buSzPts val="1100"/>
                        <a:buFont typeface="Arial"/>
                        <a:buNone/>
                      </a:pPr>
                      <a:r>
                        <a:rPr lang="en">
                          <a:solidFill>
                            <a:srgbClr val="434343"/>
                          </a:solidFill>
                          <a:latin typeface="Times New Roman"/>
                          <a:ea typeface="Times New Roman"/>
                          <a:cs typeface="Times New Roman"/>
                          <a:sym typeface="Times New Roman"/>
                        </a:rPr>
                        <a:t>9.6420 %</a:t>
                      </a:r>
                      <a:endParaRPr>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17075">
                <a:tc>
                  <a:txBody>
                    <a:bodyPr>
                      <a:noAutofit/>
                    </a:bodyPr>
                    <a:lstStyle/>
                    <a:p>
                      <a:pPr indent="0" lvl="0" marL="0" rtl="0" algn="ctr">
                        <a:spcBef>
                          <a:spcPts val="0"/>
                        </a:spcBef>
                        <a:spcAft>
                          <a:spcPts val="0"/>
                        </a:spcAft>
                        <a:buNone/>
                      </a:pPr>
                      <a:r>
                        <a:rPr lang="en">
                          <a:latin typeface="Raleway"/>
                          <a:ea typeface="Raleway"/>
                          <a:cs typeface="Raleway"/>
                          <a:sym typeface="Raleway"/>
                        </a:rPr>
                        <a:t>Run-Time</a:t>
                      </a:r>
                      <a:endParaRPr>
                        <a:latin typeface="Raleway"/>
                        <a:ea typeface="Raleway"/>
                        <a:cs typeface="Raleway"/>
                        <a:sym typeface="Raleway"/>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Clr>
                          <a:schemeClr val="dk1"/>
                        </a:buClr>
                        <a:buSzPts val="1100"/>
                        <a:buFont typeface="Arial"/>
                        <a:buNone/>
                      </a:pPr>
                      <a:r>
                        <a:rPr lang="en">
                          <a:solidFill>
                            <a:srgbClr val="434343"/>
                          </a:solidFill>
                          <a:latin typeface="Times New Roman"/>
                          <a:ea typeface="Times New Roman"/>
                          <a:cs typeface="Times New Roman"/>
                          <a:sym typeface="Times New Roman"/>
                        </a:rPr>
                        <a:t>8.176 s</a:t>
                      </a:r>
                      <a:endParaRPr>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6" name="Google Shape;216;p36"/>
          <p:cNvSpPr txBox="1"/>
          <p:nvPr/>
        </p:nvSpPr>
        <p:spPr>
          <a:xfrm>
            <a:off x="6003300" y="1832600"/>
            <a:ext cx="21882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34343"/>
                </a:solidFill>
                <a:latin typeface="Raleway"/>
                <a:ea typeface="Raleway"/>
                <a:cs typeface="Raleway"/>
                <a:sym typeface="Raleway"/>
              </a:rPr>
              <a:t>Key Points</a:t>
            </a:r>
            <a:endParaRPr>
              <a:solidFill>
                <a:srgbClr val="434343"/>
              </a:solidFill>
              <a:latin typeface="Raleway Light"/>
              <a:ea typeface="Raleway Light"/>
              <a:cs typeface="Raleway Light"/>
              <a:sym typeface="Raleway Light"/>
            </a:endParaRPr>
          </a:p>
        </p:txBody>
      </p:sp>
      <p:sp>
        <p:nvSpPr>
          <p:cNvPr id="217" name="Google Shape;217;p36"/>
          <p:cNvSpPr txBox="1"/>
          <p:nvPr>
            <p:ph idx="4294967295" type="title"/>
          </p:nvPr>
        </p:nvSpPr>
        <p:spPr>
          <a:xfrm>
            <a:off x="387425" y="597175"/>
            <a:ext cx="8328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Age Predicted Using Overall Health</a:t>
            </a:r>
            <a:endParaRPr sz="3600"/>
          </a:p>
        </p:txBody>
      </p:sp>
      <p:pic>
        <p:nvPicPr>
          <p:cNvPr id="218" name="Google Shape;218;p36"/>
          <p:cNvPicPr preferRelativeResize="0"/>
          <p:nvPr/>
        </p:nvPicPr>
        <p:blipFill rotWithShape="1">
          <a:blip r:embed="rId3">
            <a:alphaModFix/>
          </a:blip>
          <a:srcRect b="2760" l="6902" r="8301" t="5208"/>
          <a:stretch/>
        </p:blipFill>
        <p:spPr>
          <a:xfrm>
            <a:off x="672350" y="1644500"/>
            <a:ext cx="5211676" cy="2726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7"/>
          <p:cNvSpPr txBox="1"/>
          <p:nvPr>
            <p:ph idx="4294967295" type="title"/>
          </p:nvPr>
        </p:nvSpPr>
        <p:spPr>
          <a:xfrm>
            <a:off x="387425" y="749575"/>
            <a:ext cx="8328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Age Predicted Using Overall Health</a:t>
            </a:r>
            <a:endParaRPr sz="3600"/>
          </a:p>
        </p:txBody>
      </p:sp>
      <p:pic>
        <p:nvPicPr>
          <p:cNvPr id="224" name="Google Shape;224;p37"/>
          <p:cNvPicPr preferRelativeResize="0"/>
          <p:nvPr/>
        </p:nvPicPr>
        <p:blipFill rotWithShape="1">
          <a:blip r:embed="rId3">
            <a:alphaModFix/>
          </a:blip>
          <a:srcRect b="2760" l="6902" r="8301" t="5208"/>
          <a:stretch/>
        </p:blipFill>
        <p:spPr>
          <a:xfrm>
            <a:off x="624525" y="1996275"/>
            <a:ext cx="3685125" cy="1927901"/>
          </a:xfrm>
          <a:prstGeom prst="rect">
            <a:avLst/>
          </a:prstGeom>
          <a:noFill/>
          <a:ln>
            <a:noFill/>
          </a:ln>
        </p:spPr>
      </p:pic>
      <p:sp>
        <p:nvSpPr>
          <p:cNvPr id="225" name="Google Shape;225;p37"/>
          <p:cNvSpPr txBox="1"/>
          <p:nvPr/>
        </p:nvSpPr>
        <p:spPr>
          <a:xfrm>
            <a:off x="4380550" y="2051925"/>
            <a:ext cx="4069200" cy="151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Light"/>
                <a:ea typeface="Raleway Light"/>
                <a:cs typeface="Raleway Light"/>
                <a:sym typeface="Raleway Light"/>
              </a:rPr>
              <a:t>The model uses all the mapped data created in order to classify age. It appears to have a path of a square root function. This model is about 10% accurate in total, with a 9% precision as well. I would not classify this model, or its children models as a </a:t>
            </a:r>
            <a:r>
              <a:rPr lang="en">
                <a:latin typeface="Raleway Light"/>
                <a:ea typeface="Raleway Light"/>
                <a:cs typeface="Raleway Light"/>
                <a:sym typeface="Raleway Light"/>
              </a:rPr>
              <a:t>source</a:t>
            </a:r>
            <a:r>
              <a:rPr lang="en">
                <a:latin typeface="Raleway Light"/>
                <a:ea typeface="Raleway Light"/>
                <a:cs typeface="Raleway Light"/>
                <a:sym typeface="Raleway Light"/>
              </a:rPr>
              <a:t> of accuracy. This image is scaled on the following slide for your better viewing. </a:t>
            </a:r>
            <a:endParaRPr>
              <a:latin typeface="Raleway Light"/>
              <a:ea typeface="Raleway Light"/>
              <a:cs typeface="Raleway Light"/>
              <a:sym typeface="Raleway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8"/>
          <p:cNvSpPr txBox="1"/>
          <p:nvPr/>
        </p:nvSpPr>
        <p:spPr>
          <a:xfrm>
            <a:off x="5643975" y="6384450"/>
            <a:ext cx="7356600" cy="8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aleway Light"/>
              <a:ea typeface="Raleway Light"/>
              <a:cs typeface="Raleway Light"/>
              <a:sym typeface="Raleway Light"/>
            </a:endParaRPr>
          </a:p>
        </p:txBody>
      </p:sp>
      <p:sp>
        <p:nvSpPr>
          <p:cNvPr id="231" name="Google Shape;231;p38"/>
          <p:cNvSpPr txBox="1"/>
          <p:nvPr>
            <p:ph idx="1" type="body"/>
          </p:nvPr>
        </p:nvSpPr>
        <p:spPr>
          <a:xfrm>
            <a:off x="457200" y="42539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Clr>
                <a:schemeClr val="dk1"/>
              </a:buClr>
              <a:buSzPts val="1100"/>
              <a:buFont typeface="Arial"/>
              <a:buNone/>
            </a:pPr>
            <a:r>
              <a:rPr lang="en">
                <a:solidFill>
                  <a:schemeClr val="dk2"/>
                </a:solidFill>
              </a:rPr>
              <a:t>Figure 3: Age Predicted By Overall Health Factors. Scaled.</a:t>
            </a:r>
            <a:endParaRPr/>
          </a:p>
        </p:txBody>
      </p:sp>
      <p:pic>
        <p:nvPicPr>
          <p:cNvPr id="232" name="Google Shape;232;p38"/>
          <p:cNvPicPr preferRelativeResize="0"/>
          <p:nvPr/>
        </p:nvPicPr>
        <p:blipFill rotWithShape="1">
          <a:blip r:embed="rId3">
            <a:alphaModFix/>
          </a:blip>
          <a:srcRect b="2760" l="6902" r="8301" t="5208"/>
          <a:stretch/>
        </p:blipFill>
        <p:spPr>
          <a:xfrm>
            <a:off x="995875" y="501525"/>
            <a:ext cx="7356599" cy="384865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922000" y="511450"/>
            <a:ext cx="72297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to #1,</a:t>
            </a:r>
            <a:endParaRPr/>
          </a:p>
        </p:txBody>
      </p:sp>
      <p:sp>
        <p:nvSpPr>
          <p:cNvPr id="238" name="Google Shape;238;p39"/>
          <p:cNvSpPr txBox="1"/>
          <p:nvPr>
            <p:ph idx="1" type="body"/>
          </p:nvPr>
        </p:nvSpPr>
        <p:spPr>
          <a:xfrm>
            <a:off x="922000" y="1362775"/>
            <a:ext cx="6866100" cy="3055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asking the question, “Is it possible to predict age based on health?” The answer is no, due to a low 10% accuracy, partly due to the dataset I currently have. Age is a topic which involves a numerous amount of factors, and I only used eleven. My next steps would be to research more regression methods to see which would fit the model even better, or to take a step back at how I’m classifying health. </a:t>
            </a:r>
            <a:r>
              <a:rPr lang="en"/>
              <a:t>If I were to have more data, I would like to have more data regarding health such as:</a:t>
            </a:r>
            <a:r>
              <a:rPr lang="en"/>
              <a:t> If the user plays sports, if the user has any injuries, how many friends the user has, if the user is disabled, if the user is introverted or extroverted, </a:t>
            </a:r>
            <a:r>
              <a:rPr lang="en"/>
              <a:t>e</a:t>
            </a:r>
            <a:r>
              <a:rPr lang="en"/>
              <a:t>tc</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0"/>
          <p:cNvSpPr txBox="1"/>
          <p:nvPr>
            <p:ph type="ctrTitle"/>
          </p:nvPr>
        </p:nvSpPr>
        <p:spPr>
          <a:xfrm>
            <a:off x="685800" y="2726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244" name="Google Shape;244;p40"/>
          <p:cNvSpPr txBox="1"/>
          <p:nvPr>
            <p:ph idx="1" type="subTitle"/>
          </p:nvPr>
        </p:nvSpPr>
        <p:spPr>
          <a:xfrm>
            <a:off x="685800" y="3830653"/>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Raleway"/>
                <a:ea typeface="Raleway"/>
                <a:cs typeface="Raleway"/>
                <a:sym typeface="Raleway"/>
              </a:rPr>
              <a:t>Can you predict gender?</a:t>
            </a:r>
            <a:endParaRPr b="1">
              <a:solidFill>
                <a:srgbClr val="434343"/>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1"/>
          <p:cNvSpPr txBox="1"/>
          <p:nvPr>
            <p:ph idx="1" type="body"/>
          </p:nvPr>
        </p:nvSpPr>
        <p:spPr>
          <a:xfrm>
            <a:off x="1757200" y="2161800"/>
            <a:ext cx="56298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Is it possible to predict gender, based on the person’s sign and their body type?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ctrTitle"/>
          </p:nvPr>
        </p:nvSpPr>
        <p:spPr>
          <a:xfrm>
            <a:off x="685800" y="2726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78" name="Google Shape;78;p15"/>
          <p:cNvSpPr txBox="1"/>
          <p:nvPr>
            <p:ph idx="1" type="subTitle"/>
          </p:nvPr>
        </p:nvSpPr>
        <p:spPr>
          <a:xfrm>
            <a:off x="685800" y="3830653"/>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434343"/>
                </a:solidFill>
                <a:latin typeface="Raleway"/>
                <a:ea typeface="Raleway"/>
                <a:cs typeface="Raleway"/>
                <a:sym typeface="Raleway"/>
              </a:rPr>
              <a:t>Can you predict age on health?</a:t>
            </a:r>
            <a:endParaRPr b="1">
              <a:solidFill>
                <a:srgbClr val="434343"/>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501525" y="739375"/>
            <a:ext cx="82239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How I Came Up With This Question</a:t>
            </a:r>
            <a:endParaRPr sz="4800"/>
          </a:p>
        </p:txBody>
      </p:sp>
      <p:sp>
        <p:nvSpPr>
          <p:cNvPr id="255" name="Google Shape;255;p42"/>
          <p:cNvSpPr txBox="1"/>
          <p:nvPr>
            <p:ph idx="1" type="body"/>
          </p:nvPr>
        </p:nvSpPr>
        <p:spPr>
          <a:xfrm>
            <a:off x="976875" y="2346375"/>
            <a:ext cx="6811200" cy="213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 was looking at a summer internship on this </a:t>
            </a:r>
            <a:r>
              <a:rPr lang="en"/>
              <a:t>company's</a:t>
            </a:r>
            <a:r>
              <a:rPr lang="en"/>
              <a:t> website where they predicted the most random things using astrology. (ie: Plug in your star sign and we’ll tell you if you are going to have this medical issue.) I decided to be a little more </a:t>
            </a:r>
            <a:r>
              <a:rPr lang="en"/>
              <a:t>civil</a:t>
            </a:r>
            <a:r>
              <a:rPr lang="en"/>
              <a:t>, and I simply wanted to know if it was possible to predict gender using astrology. There were too few independent variables for my liking, and so I added body type.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800"/>
              <a:t>Exploring the Dataset</a:t>
            </a:r>
            <a:endParaRPr sz="48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61" name="Google Shape;261;p43"/>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434343"/>
                </a:solidFill>
              </a:rPr>
              <a:t>Due to the fact that I had created this question after I completed my first, I did not explore all that much with the data. I pulled in my values from body_type_data, and simply called df.sign.value_count(). Value_count() would get me all the possible values a user could input for their star sign. I used this method as well for the users gender. The following slides will show you how I mapped the users gender data into a useable value. </a:t>
            </a:r>
            <a:endParaRPr>
              <a:solidFill>
                <a:srgbClr val="434343"/>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455250" y="825200"/>
            <a:ext cx="82335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The gender_data Column</a:t>
            </a:r>
            <a:endParaRPr sz="4400"/>
          </a:p>
        </p:txBody>
      </p:sp>
      <p:graphicFrame>
        <p:nvGraphicFramePr>
          <p:cNvPr id="267" name="Google Shape;267;p44"/>
          <p:cNvGraphicFramePr/>
          <p:nvPr/>
        </p:nvGraphicFramePr>
        <p:xfrm>
          <a:off x="836450" y="2384650"/>
          <a:ext cx="3000000" cy="3000000"/>
        </p:xfrm>
        <a:graphic>
          <a:graphicData uri="http://schemas.openxmlformats.org/drawingml/2006/table">
            <a:tbl>
              <a:tblPr>
                <a:noFill/>
                <a:tableStyleId>{CB724705-8AB8-42B4-A3E5-B0F15E574643}</a:tableStyleId>
              </a:tblPr>
              <a:tblGrid>
                <a:gridCol w="1366250"/>
                <a:gridCol w="1366250"/>
              </a:tblGrid>
              <a:tr h="434050">
                <a:tc>
                  <a:txBody>
                    <a:bodyPr>
                      <a:noAutofit/>
                    </a:bodyPr>
                    <a:lstStyle/>
                    <a:p>
                      <a:pPr indent="0" lvl="0" marL="0" rtl="0" algn="ctr">
                        <a:spcBef>
                          <a:spcPts val="0"/>
                        </a:spcBef>
                        <a:spcAft>
                          <a:spcPts val="0"/>
                        </a:spcAft>
                        <a:buNone/>
                      </a:pPr>
                      <a:r>
                        <a:rPr b="1" lang="en">
                          <a:solidFill>
                            <a:srgbClr val="434343"/>
                          </a:solidFill>
                          <a:latin typeface="Raleway"/>
                          <a:ea typeface="Raleway"/>
                          <a:cs typeface="Raleway"/>
                          <a:sym typeface="Raleway"/>
                        </a:rPr>
                        <a:t>sex</a:t>
                      </a:r>
                      <a:endParaRPr b="1">
                        <a:solidFill>
                          <a:srgbClr val="434343"/>
                        </a:solidFill>
                        <a:latin typeface="Raleway"/>
                        <a:ea typeface="Raleway"/>
                        <a:cs typeface="Raleway"/>
                        <a:sym typeface="Raleway"/>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b="1" lang="en">
                          <a:solidFill>
                            <a:srgbClr val="434343"/>
                          </a:solidFill>
                          <a:latin typeface="Raleway"/>
                          <a:ea typeface="Raleway"/>
                          <a:cs typeface="Raleway"/>
                          <a:sym typeface="Raleway"/>
                        </a:rPr>
                        <a:t>gender</a:t>
                      </a:r>
                      <a:r>
                        <a:rPr b="1" lang="en">
                          <a:solidFill>
                            <a:srgbClr val="434343"/>
                          </a:solidFill>
                          <a:latin typeface="Raleway"/>
                          <a:ea typeface="Raleway"/>
                          <a:cs typeface="Raleway"/>
                          <a:sym typeface="Raleway"/>
                        </a:rPr>
                        <a:t>_data</a:t>
                      </a:r>
                      <a:endParaRPr b="1">
                        <a:solidFill>
                          <a:srgbClr val="434343"/>
                        </a:solidFill>
                        <a:latin typeface="Raleway"/>
                        <a:ea typeface="Raleway"/>
                        <a:cs typeface="Raleway"/>
                        <a:sym typeface="Raleway"/>
                      </a:endParaRPr>
                    </a:p>
                  </a:txBody>
                  <a:tcPr marT="91425" marB="91425" marR="91425" marL="91425">
                    <a:solidFill>
                      <a:srgbClr val="FFE599"/>
                    </a:solidFill>
                  </a:tcPr>
                </a:tc>
              </a:tr>
              <a:tr h="438275">
                <a:tc>
                  <a:txBody>
                    <a:bodyPr>
                      <a:noAutofit/>
                    </a:bodyPr>
                    <a:lstStyle/>
                    <a:p>
                      <a:pPr indent="0" lvl="0" marL="0" rtl="0" algn="ctr">
                        <a:spcBef>
                          <a:spcPts val="0"/>
                        </a:spcBef>
                        <a:spcAft>
                          <a:spcPts val="0"/>
                        </a:spcAft>
                        <a:buNone/>
                      </a:pPr>
                      <a:r>
                        <a:rPr lang="en"/>
                        <a:t>m</a:t>
                      </a:r>
                      <a:endParaRPr/>
                    </a:p>
                  </a:txBody>
                  <a:tcPr marT="91425" marB="91425" marR="91425" marL="91425"/>
                </a:tc>
                <a:tc>
                  <a:txBody>
                    <a:bodyPr>
                      <a:noAutofit/>
                    </a:bodyPr>
                    <a:lstStyle/>
                    <a:p>
                      <a:pPr indent="0" lvl="0" marL="0" rtl="0" algn="ctr">
                        <a:spcBef>
                          <a:spcPts val="0"/>
                        </a:spcBef>
                        <a:spcAft>
                          <a:spcPts val="0"/>
                        </a:spcAft>
                        <a:buNone/>
                      </a:pPr>
                      <a:r>
                        <a:rPr lang="en"/>
                        <a:t>0</a:t>
                      </a:r>
                      <a:endParaRPr/>
                    </a:p>
                  </a:txBody>
                  <a:tcPr marT="91425" marB="91425" marR="91425" marL="91425"/>
                </a:tc>
              </a:tr>
              <a:tr h="438275">
                <a:tc>
                  <a:txBody>
                    <a:bodyPr>
                      <a:noAutofit/>
                    </a:bodyPr>
                    <a:lstStyle/>
                    <a:p>
                      <a:pPr indent="0" lvl="0" marL="0" rtl="0" algn="ctr">
                        <a:spcBef>
                          <a:spcPts val="0"/>
                        </a:spcBef>
                        <a:spcAft>
                          <a:spcPts val="0"/>
                        </a:spcAft>
                        <a:buNone/>
                      </a:pPr>
                      <a:r>
                        <a:rPr lang="en"/>
                        <a:t>f</a:t>
                      </a:r>
                      <a:endParaRPr/>
                    </a:p>
                  </a:txBody>
                  <a:tcPr marT="91425" marB="91425" marR="91425" marL="91425"/>
                </a:tc>
                <a:tc>
                  <a:txBody>
                    <a:bodyPr>
                      <a:noAutofit/>
                    </a:bodyPr>
                    <a:lstStyle/>
                    <a:p>
                      <a:pPr indent="0" lvl="0" marL="0" rtl="0" algn="ctr">
                        <a:spcBef>
                          <a:spcPts val="0"/>
                        </a:spcBef>
                        <a:spcAft>
                          <a:spcPts val="0"/>
                        </a:spcAft>
                        <a:buNone/>
                      </a:pPr>
                      <a:r>
                        <a:rPr lang="en"/>
                        <a:t>1</a:t>
                      </a:r>
                      <a:endParaRPr/>
                    </a:p>
                  </a:txBody>
                  <a:tcPr marT="91425" marB="91425" marR="91425" marL="91425"/>
                </a:tc>
              </a:tr>
            </a:tbl>
          </a:graphicData>
        </a:graphic>
      </p:graphicFrame>
      <p:sp>
        <p:nvSpPr>
          <p:cNvPr id="268" name="Google Shape;268;p44"/>
          <p:cNvSpPr txBox="1"/>
          <p:nvPr/>
        </p:nvSpPr>
        <p:spPr>
          <a:xfrm>
            <a:off x="3781550" y="2075000"/>
            <a:ext cx="4649100" cy="19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Light"/>
                <a:ea typeface="Raleway Light"/>
                <a:cs typeface="Raleway Light"/>
                <a:sym typeface="Raleway Light"/>
              </a:rPr>
              <a:t>The way I created this column was by declaring a new column in df called “gender_data.” I had decided to map all the values to m and f to be 0 and 1, If the user identified as “male” they would have a 0 mapped to their location in the column. If the user identified as “female” they would then have a 1 mapped. I did this so I wouldn’t have to worry about collecting these values later when I plotted my graph. The following slide shows the code used for this event.</a:t>
            </a:r>
            <a:endParaRPr>
              <a:latin typeface="Raleway Light"/>
              <a:ea typeface="Raleway Light"/>
              <a:cs typeface="Raleway Light"/>
              <a:sym typeface="Raleway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922000" y="6631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gender</a:t>
            </a:r>
            <a:r>
              <a:rPr lang="en"/>
              <a:t>_data code</a:t>
            </a:r>
            <a:endParaRPr/>
          </a:p>
        </p:txBody>
      </p:sp>
      <p:sp>
        <p:nvSpPr>
          <p:cNvPr id="274" name="Google Shape;274;p45"/>
          <p:cNvSpPr txBox="1"/>
          <p:nvPr>
            <p:ph idx="1" type="body"/>
          </p:nvPr>
        </p:nvSpPr>
        <p:spPr>
          <a:xfrm>
            <a:off x="922000" y="1618200"/>
            <a:ext cx="6866100" cy="2286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df = pd.read_csv("profiles.csv")</a:t>
            </a:r>
            <a:endParaRPr>
              <a:solidFill>
                <a:schemeClr val="dk2"/>
              </a:solidFill>
            </a:endParaRPr>
          </a:p>
          <a:p>
            <a:pPr indent="0" lvl="0" marL="0" rtl="0" algn="l">
              <a:spcBef>
                <a:spcPts val="600"/>
              </a:spcBef>
              <a:spcAft>
                <a:spcPts val="0"/>
              </a:spcAft>
              <a:buClr>
                <a:schemeClr val="dk1"/>
              </a:buClr>
              <a:buSzPts val="1100"/>
              <a:buFont typeface="Arial"/>
              <a:buNone/>
            </a:pPr>
            <a:r>
              <a:t/>
            </a:r>
            <a:endParaRPr>
              <a:solidFill>
                <a:schemeClr val="dk2"/>
              </a:solidFill>
            </a:endParaRPr>
          </a:p>
          <a:p>
            <a:pPr indent="0" lvl="0" marL="0" rtl="0" algn="l">
              <a:spcBef>
                <a:spcPts val="600"/>
              </a:spcBef>
              <a:spcAft>
                <a:spcPts val="0"/>
              </a:spcAft>
              <a:buClr>
                <a:schemeClr val="dk1"/>
              </a:buClr>
              <a:buSzPts val="1100"/>
              <a:buFont typeface="Arial"/>
              <a:buNone/>
            </a:pPr>
            <a:r>
              <a:rPr lang="en"/>
              <a:t>sex_mapping = </a:t>
            </a:r>
            <a:r>
              <a:rPr lang="en"/>
              <a:t>{"m":0, "f":1}</a:t>
            </a:r>
            <a:endParaRPr/>
          </a:p>
          <a:p>
            <a:pPr indent="0" lvl="0" marL="0" rtl="0" algn="l">
              <a:spcBef>
                <a:spcPts val="600"/>
              </a:spcBef>
              <a:spcAft>
                <a:spcPts val="0"/>
              </a:spcAft>
              <a:buNone/>
            </a:pPr>
            <a:r>
              <a:rPr lang="en"/>
              <a:t>df["gender_data"] = df.sex.map(sex_mapping)</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6"/>
          <p:cNvSpPr txBox="1"/>
          <p:nvPr>
            <p:ph type="title"/>
          </p:nvPr>
        </p:nvSpPr>
        <p:spPr>
          <a:xfrm>
            <a:off x="1060050" y="1164900"/>
            <a:ext cx="7023900" cy="28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Machine Learning Algorithm.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a:t>
            </a:r>
            <a:endParaRPr/>
          </a:p>
        </p:txBody>
      </p:sp>
      <p:sp>
        <p:nvSpPr>
          <p:cNvPr id="285" name="Google Shape;285;p47"/>
          <p:cNvSpPr txBox="1"/>
          <p:nvPr>
            <p:ph idx="1" type="body"/>
          </p:nvPr>
        </p:nvSpPr>
        <p:spPr>
          <a:xfrm>
            <a:off x="922000" y="2571750"/>
            <a:ext cx="6866100" cy="1154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machine learning algorithm I chose for this problem was classification. I chose not to use regression because I was predicting a category, not a large ranged specific number.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922000" y="434575"/>
            <a:ext cx="68661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t>Comparing Classification Techniques </a:t>
            </a:r>
            <a:endParaRPr/>
          </a:p>
        </p:txBody>
      </p:sp>
      <p:sp>
        <p:nvSpPr>
          <p:cNvPr id="291" name="Google Shape;291;p48"/>
          <p:cNvSpPr txBox="1"/>
          <p:nvPr>
            <p:ph idx="1" type="body"/>
          </p:nvPr>
        </p:nvSpPr>
        <p:spPr>
          <a:xfrm>
            <a:off x="922000" y="2346375"/>
            <a:ext cx="3543300" cy="229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500"/>
              <a:t>K-Neighbors proved to be the simpler method between the two, due to it’s quick run time and the fact that the developer would only have to worry about one argument, rather than multiple.</a:t>
            </a:r>
            <a:endParaRPr sz="1500"/>
          </a:p>
        </p:txBody>
      </p:sp>
      <p:sp>
        <p:nvSpPr>
          <p:cNvPr id="292" name="Google Shape;292;p48"/>
          <p:cNvSpPr txBox="1"/>
          <p:nvPr>
            <p:ph idx="2" type="body"/>
          </p:nvPr>
        </p:nvSpPr>
        <p:spPr>
          <a:xfrm>
            <a:off x="4678675" y="2346375"/>
            <a:ext cx="3543300" cy="224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t>The support vector classification is not a good choice for this data. It takes nearly 10 times the amount of time K-Neighbors needs to run. While it was nice that it easily declared a vector for the </a:t>
            </a:r>
            <a:r>
              <a:rPr lang="en" sz="1400"/>
              <a:t>difference</a:t>
            </a:r>
            <a:r>
              <a:rPr lang="en" sz="1400"/>
              <a:t> between the two sets, It had a lot of variables a developer would have to look out for when they implemented it. Ie, the type of </a:t>
            </a:r>
            <a:r>
              <a:rPr lang="en" sz="1400"/>
              <a:t>kernel</a:t>
            </a:r>
            <a:r>
              <a:rPr lang="en" sz="1400"/>
              <a:t> used, and the data behind it.</a:t>
            </a:r>
            <a:endParaRPr sz="1400"/>
          </a:p>
        </p:txBody>
      </p:sp>
      <p:sp>
        <p:nvSpPr>
          <p:cNvPr id="293" name="Google Shape;293;p48"/>
          <p:cNvSpPr txBox="1"/>
          <p:nvPr/>
        </p:nvSpPr>
        <p:spPr>
          <a:xfrm>
            <a:off x="922000" y="1887375"/>
            <a:ext cx="35433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34343"/>
                </a:solidFill>
                <a:latin typeface="Raleway"/>
                <a:ea typeface="Raleway"/>
                <a:cs typeface="Raleway"/>
                <a:sym typeface="Raleway"/>
              </a:rPr>
              <a:t>K-Neighbors </a:t>
            </a:r>
            <a:r>
              <a:rPr b="1" lang="en" sz="2000">
                <a:solidFill>
                  <a:srgbClr val="434343"/>
                </a:solidFill>
                <a:latin typeface="Raleway"/>
                <a:ea typeface="Raleway"/>
                <a:cs typeface="Raleway"/>
                <a:sym typeface="Raleway"/>
              </a:rPr>
              <a:t>Simplicity</a:t>
            </a:r>
            <a:endParaRPr b="1" sz="2000">
              <a:solidFill>
                <a:srgbClr val="434343"/>
              </a:solidFill>
              <a:latin typeface="Raleway"/>
              <a:ea typeface="Raleway"/>
              <a:cs typeface="Raleway"/>
              <a:sym typeface="Raleway"/>
            </a:endParaRPr>
          </a:p>
        </p:txBody>
      </p:sp>
      <p:sp>
        <p:nvSpPr>
          <p:cNvPr id="294" name="Google Shape;294;p48"/>
          <p:cNvSpPr txBox="1"/>
          <p:nvPr/>
        </p:nvSpPr>
        <p:spPr>
          <a:xfrm>
            <a:off x="4678675" y="1887375"/>
            <a:ext cx="35433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rgbClr val="434343"/>
                </a:solidFill>
                <a:latin typeface="Raleway"/>
                <a:ea typeface="Raleway"/>
                <a:cs typeface="Raleway"/>
                <a:sym typeface="Raleway"/>
              </a:rPr>
              <a:t>Support Vector Simplicity</a:t>
            </a:r>
            <a:endParaRPr>
              <a:solidFill>
                <a:srgbClr val="434343"/>
              </a:solidFill>
              <a:latin typeface="Raleway Light"/>
              <a:ea typeface="Raleway Light"/>
              <a:cs typeface="Raleway Light"/>
              <a:sym typeface="Raleway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9"/>
          <p:cNvSpPr txBox="1"/>
          <p:nvPr>
            <p:ph type="title"/>
          </p:nvPr>
        </p:nvSpPr>
        <p:spPr>
          <a:xfrm>
            <a:off x="387425" y="444775"/>
            <a:ext cx="8328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Comparing Classification Techniques Continued </a:t>
            </a:r>
            <a:endParaRPr sz="3600"/>
          </a:p>
        </p:txBody>
      </p:sp>
      <p:graphicFrame>
        <p:nvGraphicFramePr>
          <p:cNvPr id="300" name="Google Shape;300;p49"/>
          <p:cNvGraphicFramePr/>
          <p:nvPr/>
        </p:nvGraphicFramePr>
        <p:xfrm>
          <a:off x="924675" y="2241565"/>
          <a:ext cx="3000000" cy="3000000"/>
        </p:xfrm>
        <a:graphic>
          <a:graphicData uri="http://schemas.openxmlformats.org/drawingml/2006/table">
            <a:tbl>
              <a:tblPr>
                <a:noFill/>
                <a:tableStyleId>{CB724705-8AB8-42B4-A3E5-B0F15E574643}</a:tableStyleId>
              </a:tblPr>
              <a:tblGrid>
                <a:gridCol w="1532800"/>
                <a:gridCol w="1532800"/>
              </a:tblGrid>
              <a:tr h="307375">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Run-Time</a:t>
                      </a:r>
                      <a:endParaRPr sz="1200">
                        <a:solidFill>
                          <a:schemeClr val="dk2"/>
                        </a:solidFill>
                        <a:latin typeface="Raleway Light"/>
                        <a:ea typeface="Raleway Light"/>
                        <a:cs typeface="Raleway Light"/>
                        <a:sym typeface="Raleway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8.864 s</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7700">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Accuracy </a:t>
                      </a:r>
                      <a:endParaRPr sz="1200">
                        <a:solidFill>
                          <a:schemeClr val="dk2"/>
                        </a:solidFill>
                        <a:latin typeface="Raleway Light"/>
                        <a:ea typeface="Raleway Light"/>
                        <a:cs typeface="Raleway Light"/>
                        <a:sym typeface="Raleway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66.05 %</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7375">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F1 - Score</a:t>
                      </a:r>
                      <a:endParaRPr sz="1200">
                        <a:solidFill>
                          <a:schemeClr val="dk2"/>
                        </a:solidFill>
                        <a:latin typeface="Raleway Light"/>
                        <a:ea typeface="Raleway Light"/>
                        <a:cs typeface="Raleway Light"/>
                        <a:sym typeface="Raleway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Times New Roman"/>
                          <a:ea typeface="Times New Roman"/>
                          <a:cs typeface="Times New Roman"/>
                          <a:sym typeface="Times New Roman"/>
                        </a:rPr>
                        <a:t>47.30 %</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Precision</a:t>
                      </a:r>
                      <a:endParaRPr sz="1200">
                        <a:solidFill>
                          <a:schemeClr val="dk2"/>
                        </a:solidFill>
                        <a:latin typeface="Raleway Light"/>
                        <a:ea typeface="Raleway Light"/>
                        <a:cs typeface="Raleway Light"/>
                        <a:sym typeface="Raleway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Times New Roman"/>
                          <a:ea typeface="Times New Roman"/>
                          <a:cs typeface="Times New Roman"/>
                          <a:sym typeface="Times New Roman"/>
                        </a:rPr>
                        <a:t>63.98 %</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Recall</a:t>
                      </a:r>
                      <a:endParaRPr sz="1200">
                        <a:solidFill>
                          <a:schemeClr val="dk2"/>
                        </a:solidFill>
                        <a:latin typeface="Raleway Light"/>
                        <a:ea typeface="Raleway Light"/>
                        <a:cs typeface="Raleway Light"/>
                        <a:sym typeface="Raleway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Times New Roman"/>
                          <a:ea typeface="Times New Roman"/>
                          <a:cs typeface="Times New Roman"/>
                          <a:sym typeface="Times New Roman"/>
                        </a:rPr>
                        <a:t>37.52 %</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01" name="Google Shape;301;p49"/>
          <p:cNvSpPr txBox="1"/>
          <p:nvPr/>
        </p:nvSpPr>
        <p:spPr>
          <a:xfrm>
            <a:off x="919450" y="1706375"/>
            <a:ext cx="30708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34343"/>
                </a:solidFill>
                <a:latin typeface="Raleway"/>
                <a:ea typeface="Raleway"/>
                <a:cs typeface="Raleway"/>
                <a:sym typeface="Raleway"/>
              </a:rPr>
              <a:t>K-Neighbors</a:t>
            </a:r>
            <a:endParaRPr b="1" sz="2000">
              <a:solidFill>
                <a:srgbClr val="434343"/>
              </a:solidFill>
              <a:latin typeface="Raleway"/>
              <a:ea typeface="Raleway"/>
              <a:cs typeface="Raleway"/>
              <a:sym typeface="Raleway"/>
            </a:endParaRPr>
          </a:p>
        </p:txBody>
      </p:sp>
      <p:sp>
        <p:nvSpPr>
          <p:cNvPr id="302" name="Google Shape;302;p49"/>
          <p:cNvSpPr txBox="1"/>
          <p:nvPr/>
        </p:nvSpPr>
        <p:spPr>
          <a:xfrm>
            <a:off x="5186650" y="1706375"/>
            <a:ext cx="30708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000">
                <a:solidFill>
                  <a:srgbClr val="434343"/>
                </a:solidFill>
                <a:latin typeface="Raleway"/>
                <a:ea typeface="Raleway"/>
                <a:cs typeface="Raleway"/>
                <a:sym typeface="Raleway"/>
              </a:rPr>
              <a:t>Support Vector</a:t>
            </a:r>
            <a:endParaRPr>
              <a:solidFill>
                <a:srgbClr val="434343"/>
              </a:solidFill>
              <a:latin typeface="Raleway Light"/>
              <a:ea typeface="Raleway Light"/>
              <a:cs typeface="Raleway Light"/>
              <a:sym typeface="Raleway Light"/>
            </a:endParaRPr>
          </a:p>
        </p:txBody>
      </p:sp>
      <p:graphicFrame>
        <p:nvGraphicFramePr>
          <p:cNvPr id="303" name="Google Shape;303;p49"/>
          <p:cNvGraphicFramePr/>
          <p:nvPr/>
        </p:nvGraphicFramePr>
        <p:xfrm>
          <a:off x="5191875" y="2241565"/>
          <a:ext cx="3000000" cy="3000000"/>
        </p:xfrm>
        <a:graphic>
          <a:graphicData uri="http://schemas.openxmlformats.org/drawingml/2006/table">
            <a:tbl>
              <a:tblPr>
                <a:noFill/>
                <a:tableStyleId>{CB724705-8AB8-42B4-A3E5-B0F15E574643}</a:tableStyleId>
              </a:tblPr>
              <a:tblGrid>
                <a:gridCol w="1532800"/>
                <a:gridCol w="1532800"/>
              </a:tblGrid>
              <a:tr h="307375">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Run-Time</a:t>
                      </a:r>
                      <a:endParaRPr sz="1200">
                        <a:solidFill>
                          <a:schemeClr val="dk2"/>
                        </a:solidFill>
                        <a:latin typeface="Raleway Light"/>
                        <a:ea typeface="Raleway Light"/>
                        <a:cs typeface="Raleway Light"/>
                        <a:sym typeface="Raleway Light"/>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83.339 s</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7700">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Accuracy </a:t>
                      </a:r>
                      <a:endParaRPr sz="1200">
                        <a:solidFill>
                          <a:schemeClr val="dk2"/>
                        </a:solidFill>
                        <a:latin typeface="Raleway Light"/>
                        <a:ea typeface="Raleway Light"/>
                        <a:cs typeface="Raleway Light"/>
                        <a:sym typeface="Raleway Light"/>
                      </a:endParaRPr>
                    </a:p>
                  </a:txBody>
                  <a:tcPr marT="91425" marB="91425" marR="91425" marL="91425">
                    <a:lnR cap="flat" cmpd="sng" w="9525">
                      <a:solidFill>
                        <a:srgbClr val="9E9E9E"/>
                      </a:solidFill>
                      <a:prstDash val="solid"/>
                      <a:round/>
                      <a:headEnd len="sm" w="sm" type="none"/>
                      <a:tailEnd len="sm" w="sm" type="none"/>
                    </a:lnR>
                  </a:tcPr>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63.85 %</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7375">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F1 - Score</a:t>
                      </a:r>
                      <a:endParaRPr sz="1200">
                        <a:solidFill>
                          <a:schemeClr val="dk2"/>
                        </a:solidFill>
                        <a:latin typeface="Raleway Light"/>
                        <a:ea typeface="Raleway Light"/>
                        <a:cs typeface="Raleway Light"/>
                        <a:sym typeface="Raleway Light"/>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Times New Roman"/>
                          <a:ea typeface="Times New Roman"/>
                          <a:cs typeface="Times New Roman"/>
                          <a:sym typeface="Times New Roman"/>
                        </a:rPr>
                        <a:t>46.80 %</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Precision</a:t>
                      </a:r>
                      <a:endParaRPr sz="1200">
                        <a:solidFill>
                          <a:schemeClr val="dk2"/>
                        </a:solidFill>
                        <a:latin typeface="Raleway Light"/>
                        <a:ea typeface="Raleway Light"/>
                        <a:cs typeface="Raleway Light"/>
                        <a:sym typeface="Raleway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Times New Roman"/>
                          <a:ea typeface="Times New Roman"/>
                          <a:cs typeface="Times New Roman"/>
                          <a:sym typeface="Times New Roman"/>
                        </a:rPr>
                        <a:t>58.16 %</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Recall</a:t>
                      </a:r>
                      <a:endParaRPr sz="1200">
                        <a:solidFill>
                          <a:schemeClr val="dk2"/>
                        </a:solidFill>
                        <a:latin typeface="Raleway Light"/>
                        <a:ea typeface="Raleway Light"/>
                        <a:cs typeface="Raleway Light"/>
                        <a:sym typeface="Raleway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Times New Roman"/>
                          <a:ea typeface="Times New Roman"/>
                          <a:cs typeface="Times New Roman"/>
                          <a:sym typeface="Times New Roman"/>
                        </a:rPr>
                        <a:t>39.15 %</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0"/>
          <p:cNvSpPr txBox="1"/>
          <p:nvPr>
            <p:ph type="ctrTitle"/>
          </p:nvPr>
        </p:nvSpPr>
        <p:spPr>
          <a:xfrm>
            <a:off x="622600" y="1395450"/>
            <a:ext cx="7114200" cy="23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Predictions Using a K-Neighbors Classification Model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51"/>
          <p:cNvSpPr txBox="1"/>
          <p:nvPr>
            <p:ph idx="4294967295" type="title"/>
          </p:nvPr>
        </p:nvSpPr>
        <p:spPr>
          <a:xfrm>
            <a:off x="387425" y="368575"/>
            <a:ext cx="8328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Gender</a:t>
            </a:r>
            <a:r>
              <a:rPr lang="en" sz="3600"/>
              <a:t> Predicted Using Star Sign and Body Type</a:t>
            </a:r>
            <a:endParaRPr sz="3600"/>
          </a:p>
        </p:txBody>
      </p:sp>
      <p:pic>
        <p:nvPicPr>
          <p:cNvPr id="314" name="Google Shape;314;p51"/>
          <p:cNvPicPr preferRelativeResize="0"/>
          <p:nvPr/>
        </p:nvPicPr>
        <p:blipFill rotWithShape="1">
          <a:blip r:embed="rId3">
            <a:alphaModFix/>
          </a:blip>
          <a:srcRect b="0" l="3704" r="7886" t="5953"/>
          <a:stretch/>
        </p:blipFill>
        <p:spPr>
          <a:xfrm>
            <a:off x="814825" y="1742175"/>
            <a:ext cx="3717426" cy="2939700"/>
          </a:xfrm>
          <a:prstGeom prst="rect">
            <a:avLst/>
          </a:prstGeom>
          <a:noFill/>
          <a:ln>
            <a:noFill/>
          </a:ln>
        </p:spPr>
      </p:pic>
      <p:graphicFrame>
        <p:nvGraphicFramePr>
          <p:cNvPr id="315" name="Google Shape;315;p51"/>
          <p:cNvGraphicFramePr/>
          <p:nvPr/>
        </p:nvGraphicFramePr>
        <p:xfrm>
          <a:off x="5115675" y="2698765"/>
          <a:ext cx="3000000" cy="3000000"/>
        </p:xfrm>
        <a:graphic>
          <a:graphicData uri="http://schemas.openxmlformats.org/drawingml/2006/table">
            <a:tbl>
              <a:tblPr>
                <a:noFill/>
                <a:tableStyleId>{CB724705-8AB8-42B4-A3E5-B0F15E574643}</a:tableStyleId>
              </a:tblPr>
              <a:tblGrid>
                <a:gridCol w="1532800"/>
                <a:gridCol w="1532800"/>
              </a:tblGrid>
              <a:tr h="307375">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Run-Time</a:t>
                      </a:r>
                      <a:endParaRPr sz="1200">
                        <a:solidFill>
                          <a:schemeClr val="dk2"/>
                        </a:solidFill>
                        <a:latin typeface="Raleway Light"/>
                        <a:ea typeface="Raleway Light"/>
                        <a:cs typeface="Raleway Light"/>
                        <a:sym typeface="Raleway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8.864 s</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27700">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Accuracy </a:t>
                      </a:r>
                      <a:endParaRPr sz="1200">
                        <a:solidFill>
                          <a:schemeClr val="dk2"/>
                        </a:solidFill>
                        <a:latin typeface="Raleway Light"/>
                        <a:ea typeface="Raleway Light"/>
                        <a:cs typeface="Raleway Light"/>
                        <a:sym typeface="Raleway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66.05 %</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57175">
                <a:tc>
                  <a:txBody>
                    <a:bodyPr>
                      <a:noAutofit/>
                    </a:bodyPr>
                    <a:lstStyle/>
                    <a:p>
                      <a:pPr indent="0" lvl="0" marL="0" rtl="0" algn="ctr">
                        <a:spcBef>
                          <a:spcPts val="600"/>
                        </a:spcBef>
                        <a:spcAft>
                          <a:spcPts val="0"/>
                        </a:spcAft>
                        <a:buNone/>
                      </a:pPr>
                      <a:r>
                        <a:rPr lang="en" sz="1200">
                          <a:solidFill>
                            <a:schemeClr val="dk2"/>
                          </a:solidFill>
                          <a:latin typeface="Raleway Light"/>
                          <a:ea typeface="Raleway Light"/>
                          <a:cs typeface="Raleway Light"/>
                          <a:sym typeface="Raleway Light"/>
                        </a:rPr>
                        <a:t>Precision</a:t>
                      </a:r>
                      <a:endParaRPr sz="1200">
                        <a:solidFill>
                          <a:schemeClr val="dk2"/>
                        </a:solidFill>
                        <a:latin typeface="Raleway Light"/>
                        <a:ea typeface="Raleway Light"/>
                        <a:cs typeface="Raleway Light"/>
                        <a:sym typeface="Raleway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noAutofit/>
                    </a:bodyPr>
                    <a:lstStyle/>
                    <a:p>
                      <a:pPr indent="0" lvl="0" marL="0" rtl="0" algn="ctr">
                        <a:spcBef>
                          <a:spcPts val="0"/>
                        </a:spcBef>
                        <a:spcAft>
                          <a:spcPts val="0"/>
                        </a:spcAft>
                        <a:buClr>
                          <a:schemeClr val="dk1"/>
                        </a:buClr>
                        <a:buSzPts val="1100"/>
                        <a:buFont typeface="Arial"/>
                        <a:buNone/>
                      </a:pPr>
                      <a:r>
                        <a:rPr lang="en" sz="1200">
                          <a:solidFill>
                            <a:srgbClr val="434343"/>
                          </a:solidFill>
                          <a:latin typeface="Times New Roman"/>
                          <a:ea typeface="Times New Roman"/>
                          <a:cs typeface="Times New Roman"/>
                          <a:sym typeface="Times New Roman"/>
                        </a:rPr>
                        <a:t>63.98 %</a:t>
                      </a:r>
                      <a:endParaRPr sz="1200">
                        <a:solidFill>
                          <a:srgbClr val="434343"/>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16" name="Google Shape;316;p51"/>
          <p:cNvSpPr txBox="1"/>
          <p:nvPr/>
        </p:nvSpPr>
        <p:spPr>
          <a:xfrm>
            <a:off x="5110450" y="2163575"/>
            <a:ext cx="3070800" cy="535200"/>
          </a:xfrm>
          <a:prstGeom prst="rect">
            <a:avLst/>
          </a:prstGeom>
          <a:solidFill>
            <a:srgbClr val="FFE599"/>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434343"/>
                </a:solidFill>
                <a:latin typeface="Raleway"/>
                <a:ea typeface="Raleway"/>
                <a:cs typeface="Raleway"/>
                <a:sym typeface="Raleway"/>
              </a:rPr>
              <a:t>Key Points</a:t>
            </a:r>
            <a:endParaRPr b="1" sz="2000">
              <a:solidFill>
                <a:srgbClr val="434343"/>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1757200" y="2161800"/>
            <a:ext cx="5629800" cy="819900"/>
          </a:xfrm>
          <a:prstGeom prst="rect">
            <a:avLst/>
          </a:prstGeom>
        </p:spPr>
        <p:txBody>
          <a:bodyPr anchorCtr="0" anchor="ctr" bIns="91425" lIns="91425" spcFirstLastPara="1" rIns="91425" wrap="square" tIns="91425">
            <a:noAutofit/>
          </a:bodyPr>
          <a:lstStyle/>
          <a:p>
            <a:pPr indent="0" lvl="0" marL="0" rtl="0" algn="ctr">
              <a:spcBef>
                <a:spcPts val="600"/>
              </a:spcBef>
              <a:spcAft>
                <a:spcPts val="0"/>
              </a:spcAft>
              <a:buNone/>
            </a:pPr>
            <a:r>
              <a:rPr lang="en"/>
              <a:t>Is it possible to determine age based on physical </a:t>
            </a:r>
            <a:r>
              <a:rPr lang="en"/>
              <a:t>and/or  </a:t>
            </a:r>
            <a:r>
              <a:rPr lang="en"/>
              <a:t>mental factors?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2"/>
          <p:cNvSpPr txBox="1"/>
          <p:nvPr>
            <p:ph idx="4294967295" type="title"/>
          </p:nvPr>
        </p:nvSpPr>
        <p:spPr>
          <a:xfrm>
            <a:off x="387425" y="368575"/>
            <a:ext cx="83286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Gender Predicted Using Star Sign and Body Type</a:t>
            </a:r>
            <a:endParaRPr sz="3600"/>
          </a:p>
        </p:txBody>
      </p:sp>
      <p:pic>
        <p:nvPicPr>
          <p:cNvPr id="322" name="Google Shape;322;p52"/>
          <p:cNvPicPr preferRelativeResize="0"/>
          <p:nvPr/>
        </p:nvPicPr>
        <p:blipFill rotWithShape="1">
          <a:blip r:embed="rId3">
            <a:alphaModFix/>
          </a:blip>
          <a:srcRect b="0" l="3704" r="7886" t="5953"/>
          <a:stretch/>
        </p:blipFill>
        <p:spPr>
          <a:xfrm>
            <a:off x="814825" y="1742175"/>
            <a:ext cx="3527675" cy="2789650"/>
          </a:xfrm>
          <a:prstGeom prst="rect">
            <a:avLst/>
          </a:prstGeom>
          <a:noFill/>
          <a:ln>
            <a:noFill/>
          </a:ln>
        </p:spPr>
      </p:pic>
      <p:sp>
        <p:nvSpPr>
          <p:cNvPr id="323" name="Google Shape;323;p52"/>
          <p:cNvSpPr txBox="1"/>
          <p:nvPr/>
        </p:nvSpPr>
        <p:spPr>
          <a:xfrm>
            <a:off x="4380550" y="2051925"/>
            <a:ext cx="4069200" cy="20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Light"/>
                <a:ea typeface="Raleway Light"/>
                <a:cs typeface="Raleway Light"/>
                <a:sym typeface="Raleway Light"/>
              </a:rPr>
              <a:t>The model uses all the mapped data created in order to classify gender. It appears to have a rather unique path. This model is about 66% accurate in total, with a 63% precision as well. I would classify this model as a source of accuracy. This image is scaled on the following slide for your better viewing. </a:t>
            </a:r>
            <a:endParaRPr>
              <a:latin typeface="Raleway Light"/>
              <a:ea typeface="Raleway Light"/>
              <a:cs typeface="Raleway Light"/>
              <a:sym typeface="Raleway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53"/>
          <p:cNvSpPr txBox="1"/>
          <p:nvPr>
            <p:ph idx="1" type="body"/>
          </p:nvPr>
        </p:nvSpPr>
        <p:spPr>
          <a:xfrm>
            <a:off x="457200" y="4253909"/>
            <a:ext cx="8229600" cy="519600"/>
          </a:xfrm>
          <a:prstGeom prst="rect">
            <a:avLst/>
          </a:prstGeom>
        </p:spPr>
        <p:txBody>
          <a:bodyPr anchorCtr="0" anchor="t" bIns="91425" lIns="91425" spcFirstLastPara="1" rIns="91425" wrap="square" tIns="91425">
            <a:noAutofit/>
          </a:bodyPr>
          <a:lstStyle/>
          <a:p>
            <a:pPr indent="0" lvl="0" marL="0" rtl="0" algn="ctr">
              <a:spcBef>
                <a:spcPts val="360"/>
              </a:spcBef>
              <a:spcAft>
                <a:spcPts val="0"/>
              </a:spcAft>
              <a:buNone/>
            </a:pPr>
            <a:r>
              <a:rPr lang="en"/>
              <a:t>Figure 4: Actual vs Predicted Gender scaled</a:t>
            </a:r>
            <a:endParaRPr/>
          </a:p>
        </p:txBody>
      </p:sp>
      <p:pic>
        <p:nvPicPr>
          <p:cNvPr id="329" name="Google Shape;329;p53"/>
          <p:cNvPicPr preferRelativeResize="0"/>
          <p:nvPr/>
        </p:nvPicPr>
        <p:blipFill rotWithShape="1">
          <a:blip r:embed="rId3">
            <a:alphaModFix/>
          </a:blip>
          <a:srcRect b="0" l="3704" r="7886" t="5953"/>
          <a:stretch/>
        </p:blipFill>
        <p:spPr>
          <a:xfrm>
            <a:off x="2165300" y="539825"/>
            <a:ext cx="4696650" cy="3714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922000" y="482975"/>
            <a:ext cx="74919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to #2,</a:t>
            </a:r>
            <a:endParaRPr/>
          </a:p>
        </p:txBody>
      </p:sp>
      <p:sp>
        <p:nvSpPr>
          <p:cNvPr id="335" name="Google Shape;335;p54"/>
          <p:cNvSpPr txBox="1"/>
          <p:nvPr>
            <p:ph idx="1" type="body"/>
          </p:nvPr>
        </p:nvSpPr>
        <p:spPr>
          <a:xfrm>
            <a:off x="922000" y="138870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overall conclusion, with a preliminary answer to your initial question(s), When asked “Is it possible to predict a users gender based on star sign and body type?” I would say that yes it is possible. The model here has a better accuracy than a coin toss, at a whopping 66%. My next steps would be to see if there was a better independent variable, alongside with the users star sign, in order to improve accuracy. If I had more data to better answer my question, I would like more data based on the users gender. There are users in the world who do not identify as “male” or “female,” and as a result of that, I would love to see where that data would take 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5"/>
          <p:cNvSpPr txBox="1"/>
          <p:nvPr>
            <p:ph type="ctrTitle"/>
          </p:nvPr>
        </p:nvSpPr>
        <p:spPr>
          <a:xfrm>
            <a:off x="685800" y="272634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Final Thoughts</a:t>
            </a:r>
            <a:endParaRPr/>
          </a:p>
        </p:txBody>
      </p:sp>
      <p:sp>
        <p:nvSpPr>
          <p:cNvPr id="341" name="Google Shape;341;p55"/>
          <p:cNvSpPr txBox="1"/>
          <p:nvPr>
            <p:ph idx="1" type="subTitle"/>
          </p:nvPr>
        </p:nvSpPr>
        <p:spPr>
          <a:xfrm>
            <a:off x="685800" y="3830653"/>
            <a:ext cx="7772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aleway"/>
                <a:ea typeface="Raleway"/>
                <a:cs typeface="Raleway"/>
                <a:sym typeface="Raleway"/>
              </a:rPr>
              <a:t>An overall conclusion.</a:t>
            </a:r>
            <a:endParaRPr b="1">
              <a:latin typeface="Raleway"/>
              <a:ea typeface="Raleway"/>
              <a:cs typeface="Raleway"/>
              <a:sym typeface="Raleway"/>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A</a:t>
            </a:r>
            <a:r>
              <a:rPr lang="en" sz="4800"/>
              <a:t>n overall conclusion.</a:t>
            </a:r>
            <a:endParaRPr sz="4800"/>
          </a:p>
        </p:txBody>
      </p:sp>
      <p:sp>
        <p:nvSpPr>
          <p:cNvPr id="347" name="Google Shape;347;p56"/>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Overall, it is possible to answer question 2 with the current data that I have. However, for problem 1, I would say otherwise. Age can be affected by a numerous amount of health factors, and the data here is only a fraction.</a:t>
            </a:r>
            <a:r>
              <a:rPr lang="en"/>
              <a:t> My next steps would be finding better independent variables for a better accuracy, or to go back and look at the logic behind question 1. If I were to have more data, I would love to have data </a:t>
            </a:r>
            <a:r>
              <a:rPr lang="en"/>
              <a:t>regarding</a:t>
            </a:r>
            <a:r>
              <a:rPr lang="en"/>
              <a:t> health and/or gender.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57"/>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501525" y="510775"/>
            <a:ext cx="82239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How I Came Up With This Question</a:t>
            </a:r>
            <a:endParaRPr sz="4800"/>
          </a:p>
        </p:txBody>
      </p:sp>
      <p:sp>
        <p:nvSpPr>
          <p:cNvPr id="89" name="Google Shape;89;p17"/>
          <p:cNvSpPr txBox="1"/>
          <p:nvPr>
            <p:ph idx="1" type="body"/>
          </p:nvPr>
        </p:nvSpPr>
        <p:spPr>
          <a:xfrm>
            <a:off x="976875" y="1965375"/>
            <a:ext cx="6811200" cy="2861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I first started the capstone project, I was greeted with many columns of data. The first few I noticed however, were all the ones related to a users overall health. Shortly after, I had </a:t>
            </a:r>
            <a:r>
              <a:rPr lang="en"/>
              <a:t>received</a:t>
            </a:r>
            <a:r>
              <a:rPr lang="en"/>
              <a:t> a message stating that I had rugby practice later that day. This led me to think about some of the players on my team who are very healthy, and how much older they were </a:t>
            </a:r>
            <a:r>
              <a:rPr lang="en"/>
              <a:t>compared</a:t>
            </a:r>
            <a:r>
              <a:rPr lang="en"/>
              <a:t> to me. I quickly than began to look at all the value counts to df.body_type, because I wanted to see if there was a </a:t>
            </a:r>
            <a:r>
              <a:rPr lang="en"/>
              <a:t>correlation</a:t>
            </a:r>
            <a:r>
              <a:rPr lang="en"/>
              <a:t> between health and age; the rest is history.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800"/>
              <a:t>Exploring the Dataset</a:t>
            </a:r>
            <a:endParaRPr sz="48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5" name="Google Shape;95;p18"/>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434343"/>
                </a:solidFill>
              </a:rPr>
              <a:t>I determined that overall user health would be classified under two health factors: physical and mental.</a:t>
            </a:r>
            <a:endParaRPr>
              <a:solidFill>
                <a:srgbClr val="434343"/>
              </a:solidFill>
            </a:endParaRPr>
          </a:p>
          <a:p>
            <a:pPr indent="0" lvl="0" marL="0" rtl="0" algn="l">
              <a:spcBef>
                <a:spcPts val="600"/>
              </a:spcBef>
              <a:spcAft>
                <a:spcPts val="0"/>
              </a:spcAft>
              <a:buNone/>
            </a:pPr>
            <a:r>
              <a:rPr lang="en">
                <a:solidFill>
                  <a:srgbClr val="434343"/>
                </a:solidFill>
              </a:rPr>
              <a:t>Firstly, physical health factors included topics under: body type, diet, drug history, height, as well as their smoking history.</a:t>
            </a:r>
            <a:endParaRPr>
              <a:solidFill>
                <a:srgbClr val="434343"/>
              </a:solidFill>
            </a:endParaRPr>
          </a:p>
          <a:p>
            <a:pPr indent="0" lvl="0" marL="0" rtl="0" algn="l">
              <a:spcBef>
                <a:spcPts val="600"/>
              </a:spcBef>
              <a:spcAft>
                <a:spcPts val="0"/>
              </a:spcAft>
              <a:buNone/>
            </a:pPr>
            <a:r>
              <a:rPr lang="en">
                <a:solidFill>
                  <a:srgbClr val="434343"/>
                </a:solidFill>
              </a:rPr>
              <a:t>Mental health </a:t>
            </a:r>
            <a:r>
              <a:rPr lang="en">
                <a:solidFill>
                  <a:srgbClr val="434343"/>
                </a:solidFill>
              </a:rPr>
              <a:t>factors</a:t>
            </a:r>
            <a:r>
              <a:rPr lang="en">
                <a:solidFill>
                  <a:srgbClr val="434343"/>
                </a:solidFill>
              </a:rPr>
              <a:t> would include: The users education, t</a:t>
            </a:r>
            <a:r>
              <a:rPr lang="en">
                <a:solidFill>
                  <a:srgbClr val="434343"/>
                </a:solidFill>
              </a:rPr>
              <a:t>he users income level,</a:t>
            </a:r>
            <a:r>
              <a:rPr lang="en">
                <a:solidFill>
                  <a:srgbClr val="434343"/>
                </a:solidFill>
              </a:rPr>
              <a:t> </a:t>
            </a:r>
            <a:r>
              <a:rPr lang="en">
                <a:solidFill>
                  <a:srgbClr val="434343"/>
                </a:solidFill>
              </a:rPr>
              <a:t>the user’s profession, </a:t>
            </a:r>
            <a:r>
              <a:rPr lang="en">
                <a:solidFill>
                  <a:srgbClr val="434343"/>
                </a:solidFill>
              </a:rPr>
              <a:t>if the user has or wants pets, as well as</a:t>
            </a:r>
            <a:r>
              <a:rPr lang="en">
                <a:solidFill>
                  <a:srgbClr val="434343"/>
                </a:solidFill>
              </a:rPr>
              <a:t> if the user </a:t>
            </a:r>
            <a:r>
              <a:rPr lang="en">
                <a:solidFill>
                  <a:srgbClr val="434343"/>
                </a:solidFill>
              </a:rPr>
              <a:t>wanted children.</a:t>
            </a:r>
            <a:endParaRPr>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922000" y="7393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800"/>
              <a:t>Exploring Continued</a:t>
            </a:r>
            <a:endParaRPr/>
          </a:p>
        </p:txBody>
      </p:sp>
      <p:sp>
        <p:nvSpPr>
          <p:cNvPr id="101" name="Google Shape;101;p19"/>
          <p:cNvSpPr txBox="1"/>
          <p:nvPr>
            <p:ph idx="1" type="body"/>
          </p:nvPr>
        </p:nvSpPr>
        <p:spPr>
          <a:xfrm>
            <a:off x="922000" y="1581150"/>
            <a:ext cx="6866100" cy="1344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order to use the data within the data set, I had to create ten new </a:t>
            </a:r>
            <a:r>
              <a:rPr lang="en"/>
              <a:t>columns. Each column would give a score based on overall health; the higher the score, the better the health. The following formula shows how I calculated this. Note: An items health rank was determined over how healthy it was compared to the set.</a:t>
            </a:r>
            <a:endParaRPr/>
          </a:p>
        </p:txBody>
      </p:sp>
      <p:sp>
        <p:nvSpPr>
          <p:cNvPr id="102" name="Google Shape;102;p19"/>
          <p:cNvSpPr txBox="1"/>
          <p:nvPr/>
        </p:nvSpPr>
        <p:spPr>
          <a:xfrm>
            <a:off x="1052950" y="3296825"/>
            <a:ext cx="6735000" cy="138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FFB600"/>
                </a:solidFill>
                <a:latin typeface="Raleway"/>
                <a:ea typeface="Raleway"/>
                <a:cs typeface="Raleway"/>
                <a:sym typeface="Raleway"/>
              </a:rPr>
              <a:t>                                      Health Ranking</a:t>
            </a:r>
            <a:endParaRPr b="1" sz="2400">
              <a:solidFill>
                <a:srgbClr val="FFB600"/>
              </a:solidFill>
              <a:latin typeface="Raleway"/>
              <a:ea typeface="Raleway"/>
              <a:cs typeface="Raleway"/>
              <a:sym typeface="Raleway"/>
            </a:endParaRPr>
          </a:p>
          <a:p>
            <a:pPr indent="0" lvl="0" marL="0" rtl="0" algn="ctr">
              <a:spcBef>
                <a:spcPts val="0"/>
              </a:spcBef>
              <a:spcAft>
                <a:spcPts val="0"/>
              </a:spcAft>
              <a:buNone/>
            </a:pPr>
            <a:r>
              <a:rPr b="1" lang="en" sz="2400">
                <a:solidFill>
                  <a:srgbClr val="FFB600"/>
                </a:solidFill>
                <a:latin typeface="Raleway"/>
                <a:ea typeface="Raleway"/>
                <a:cs typeface="Raleway"/>
                <a:sym typeface="Raleway"/>
              </a:rPr>
              <a:t>Overall Health  = 	-------------------</a:t>
            </a:r>
            <a:br>
              <a:rPr b="1" lang="en" sz="2400">
                <a:solidFill>
                  <a:srgbClr val="FFB600"/>
                </a:solidFill>
                <a:latin typeface="Raleway"/>
                <a:ea typeface="Raleway"/>
                <a:cs typeface="Raleway"/>
                <a:sym typeface="Raleway"/>
              </a:rPr>
            </a:br>
            <a:r>
              <a:rPr b="1" lang="en" sz="2400">
                <a:solidFill>
                  <a:srgbClr val="FFB600"/>
                </a:solidFill>
                <a:latin typeface="Raleway"/>
                <a:ea typeface="Raleway"/>
                <a:cs typeface="Raleway"/>
                <a:sym typeface="Raleway"/>
              </a:rPr>
              <a:t>				              Total Items in the Set</a:t>
            </a:r>
            <a:endParaRPr b="1" sz="2400">
              <a:solidFill>
                <a:srgbClr val="FFB600"/>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800"/>
              <a:t>Exploring Continued</a:t>
            </a:r>
            <a:endParaRPr/>
          </a:p>
        </p:txBody>
      </p:sp>
      <p:sp>
        <p:nvSpPr>
          <p:cNvPr id="108" name="Google Shape;108;p20"/>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Overall, there were eleven new data tables created in order to store the new numeric values of the set. The </a:t>
            </a:r>
            <a:r>
              <a:rPr lang="en"/>
              <a:t>twelfth</a:t>
            </a:r>
            <a:r>
              <a:rPr lang="en"/>
              <a:t> column was created to normalize the data.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following slides will show you two of the eleven numeric data tables, their </a:t>
            </a:r>
            <a:r>
              <a:rPr lang="en"/>
              <a:t>associated</a:t>
            </a:r>
            <a:r>
              <a:rPr lang="en"/>
              <a:t> values, as well as give an </a:t>
            </a:r>
            <a:r>
              <a:rPr lang="en"/>
              <a:t>explanation</a:t>
            </a: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482500" y="520975"/>
            <a:ext cx="82335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The drinks_data Column</a:t>
            </a:r>
            <a:endParaRPr sz="4400"/>
          </a:p>
        </p:txBody>
      </p:sp>
      <p:graphicFrame>
        <p:nvGraphicFramePr>
          <p:cNvPr id="114" name="Google Shape;114;p21"/>
          <p:cNvGraphicFramePr/>
          <p:nvPr/>
        </p:nvGraphicFramePr>
        <p:xfrm>
          <a:off x="922000" y="1498775"/>
          <a:ext cx="3000000" cy="3000000"/>
        </p:xfrm>
        <a:graphic>
          <a:graphicData uri="http://schemas.openxmlformats.org/drawingml/2006/table">
            <a:tbl>
              <a:tblPr>
                <a:noFill/>
                <a:tableStyleId>{CB724705-8AB8-42B4-A3E5-B0F15E574643}</a:tableStyleId>
              </a:tblPr>
              <a:tblGrid>
                <a:gridCol w="1366250"/>
                <a:gridCol w="1366250"/>
              </a:tblGrid>
              <a:tr h="434050">
                <a:tc>
                  <a:txBody>
                    <a:bodyPr>
                      <a:noAutofit/>
                    </a:bodyPr>
                    <a:lstStyle/>
                    <a:p>
                      <a:pPr indent="0" lvl="0" marL="0" rtl="0" algn="ctr">
                        <a:spcBef>
                          <a:spcPts val="0"/>
                        </a:spcBef>
                        <a:spcAft>
                          <a:spcPts val="0"/>
                        </a:spcAft>
                        <a:buNone/>
                      </a:pPr>
                      <a:r>
                        <a:rPr b="1" lang="en">
                          <a:solidFill>
                            <a:srgbClr val="434343"/>
                          </a:solidFill>
                          <a:latin typeface="Raleway"/>
                          <a:ea typeface="Raleway"/>
                          <a:cs typeface="Raleway"/>
                          <a:sym typeface="Raleway"/>
                        </a:rPr>
                        <a:t>d</a:t>
                      </a:r>
                      <a:r>
                        <a:rPr b="1" lang="en">
                          <a:solidFill>
                            <a:srgbClr val="434343"/>
                          </a:solidFill>
                          <a:latin typeface="Raleway"/>
                          <a:ea typeface="Raleway"/>
                          <a:cs typeface="Raleway"/>
                          <a:sym typeface="Raleway"/>
                        </a:rPr>
                        <a:t>rinks</a:t>
                      </a:r>
                      <a:endParaRPr b="1">
                        <a:solidFill>
                          <a:srgbClr val="434343"/>
                        </a:solidFill>
                        <a:latin typeface="Raleway"/>
                        <a:ea typeface="Raleway"/>
                        <a:cs typeface="Raleway"/>
                        <a:sym typeface="Raleway"/>
                      </a:endParaRPr>
                    </a:p>
                  </a:txBody>
                  <a:tcPr marT="91425" marB="91425" marR="91425" marL="91425">
                    <a:solidFill>
                      <a:srgbClr val="FFE599"/>
                    </a:solidFill>
                  </a:tcPr>
                </a:tc>
                <a:tc>
                  <a:txBody>
                    <a:bodyPr>
                      <a:noAutofit/>
                    </a:bodyPr>
                    <a:lstStyle/>
                    <a:p>
                      <a:pPr indent="0" lvl="0" marL="0" rtl="0" algn="ctr">
                        <a:spcBef>
                          <a:spcPts val="0"/>
                        </a:spcBef>
                        <a:spcAft>
                          <a:spcPts val="0"/>
                        </a:spcAft>
                        <a:buNone/>
                      </a:pPr>
                      <a:r>
                        <a:rPr b="1" lang="en">
                          <a:solidFill>
                            <a:srgbClr val="434343"/>
                          </a:solidFill>
                          <a:latin typeface="Raleway"/>
                          <a:ea typeface="Raleway"/>
                          <a:cs typeface="Raleway"/>
                          <a:sym typeface="Raleway"/>
                        </a:rPr>
                        <a:t>d</a:t>
                      </a:r>
                      <a:r>
                        <a:rPr b="1" lang="en">
                          <a:solidFill>
                            <a:srgbClr val="434343"/>
                          </a:solidFill>
                          <a:latin typeface="Raleway"/>
                          <a:ea typeface="Raleway"/>
                          <a:cs typeface="Raleway"/>
                          <a:sym typeface="Raleway"/>
                        </a:rPr>
                        <a:t>rinks_data</a:t>
                      </a:r>
                      <a:endParaRPr b="1">
                        <a:solidFill>
                          <a:srgbClr val="434343"/>
                        </a:solidFill>
                        <a:latin typeface="Raleway"/>
                        <a:ea typeface="Raleway"/>
                        <a:cs typeface="Raleway"/>
                        <a:sym typeface="Raleway"/>
                      </a:endParaRPr>
                    </a:p>
                  </a:txBody>
                  <a:tcPr marT="91425" marB="91425" marR="91425" marL="91425">
                    <a:solidFill>
                      <a:srgbClr val="FFE599"/>
                    </a:solidFill>
                  </a:tcPr>
                </a:tc>
              </a:tr>
              <a:tr h="438275">
                <a:tc>
                  <a:txBody>
                    <a:bodyPr>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"desperately"</a:t>
                      </a:r>
                      <a:endParaRPr sz="1200">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0.1666</a:t>
                      </a:r>
                      <a:endParaRPr sz="1200">
                        <a:solidFill>
                          <a:srgbClr val="434343"/>
                        </a:solidFill>
                        <a:latin typeface="Times New Roman"/>
                        <a:ea typeface="Times New Roman"/>
                        <a:cs typeface="Times New Roman"/>
                        <a:sym typeface="Times New Roman"/>
                      </a:endParaRPr>
                    </a:p>
                  </a:txBody>
                  <a:tcPr marT="91425" marB="91425" marR="91425" marL="91425"/>
                </a:tc>
              </a:tr>
              <a:tr h="438275">
                <a:tc>
                  <a:txBody>
                    <a:bodyPr>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"very often"</a:t>
                      </a:r>
                      <a:endParaRPr sz="1200">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0.3333</a:t>
                      </a:r>
                      <a:endParaRPr sz="1200">
                        <a:solidFill>
                          <a:srgbClr val="434343"/>
                        </a:solidFill>
                        <a:latin typeface="Times New Roman"/>
                        <a:ea typeface="Times New Roman"/>
                        <a:cs typeface="Times New Roman"/>
                        <a:sym typeface="Times New Roman"/>
                      </a:endParaRPr>
                    </a:p>
                  </a:txBody>
                  <a:tcPr marT="91425" marB="91425" marR="91425" marL="91425"/>
                </a:tc>
              </a:tr>
              <a:tr h="438275">
                <a:tc>
                  <a:txBody>
                    <a:bodyPr>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"often"</a:t>
                      </a:r>
                      <a:endParaRPr sz="1200">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0.5</a:t>
                      </a:r>
                      <a:endParaRPr sz="1200">
                        <a:solidFill>
                          <a:srgbClr val="434343"/>
                        </a:solidFill>
                        <a:latin typeface="Times New Roman"/>
                        <a:ea typeface="Times New Roman"/>
                        <a:cs typeface="Times New Roman"/>
                        <a:sym typeface="Times New Roman"/>
                      </a:endParaRPr>
                    </a:p>
                  </a:txBody>
                  <a:tcPr marT="91425" marB="91425" marR="91425" marL="91425"/>
                </a:tc>
              </a:tr>
              <a:tr h="438275">
                <a:tc>
                  <a:txBody>
                    <a:bodyPr>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"socially"</a:t>
                      </a:r>
                      <a:endParaRPr sz="1200">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0.6666</a:t>
                      </a:r>
                      <a:endParaRPr sz="1200">
                        <a:solidFill>
                          <a:srgbClr val="434343"/>
                        </a:solidFill>
                        <a:latin typeface="Times New Roman"/>
                        <a:ea typeface="Times New Roman"/>
                        <a:cs typeface="Times New Roman"/>
                        <a:sym typeface="Times New Roman"/>
                      </a:endParaRPr>
                    </a:p>
                  </a:txBody>
                  <a:tcPr marT="91425" marB="91425" marR="91425" marL="91425"/>
                </a:tc>
              </a:tr>
              <a:tr h="438275">
                <a:tc>
                  <a:txBody>
                    <a:bodyPr>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"rarely"</a:t>
                      </a:r>
                      <a:endParaRPr sz="1200">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0.8333</a:t>
                      </a:r>
                      <a:endParaRPr sz="1200">
                        <a:solidFill>
                          <a:srgbClr val="434343"/>
                        </a:solidFill>
                        <a:latin typeface="Times New Roman"/>
                        <a:ea typeface="Times New Roman"/>
                        <a:cs typeface="Times New Roman"/>
                        <a:sym typeface="Times New Roman"/>
                      </a:endParaRPr>
                    </a:p>
                  </a:txBody>
                  <a:tcPr marT="91425" marB="91425" marR="91425" marL="91425"/>
                </a:tc>
              </a:tr>
              <a:tr h="438275">
                <a:tc>
                  <a:txBody>
                    <a:bodyPr>
                      <a:noAutofit/>
                    </a:bodyPr>
                    <a:lstStyle/>
                    <a:p>
                      <a:pPr indent="0" lvl="0" marL="0" rtl="0" algn="ctr">
                        <a:spcBef>
                          <a:spcPts val="0"/>
                        </a:spcBef>
                        <a:spcAft>
                          <a:spcPts val="0"/>
                        </a:spcAft>
                        <a:buNone/>
                      </a:pPr>
                      <a:r>
                        <a:rPr lang="en" sz="1200">
                          <a:solidFill>
                            <a:srgbClr val="434343"/>
                          </a:solidFill>
                          <a:latin typeface="Raleway"/>
                          <a:ea typeface="Raleway"/>
                          <a:cs typeface="Raleway"/>
                          <a:sym typeface="Raleway"/>
                        </a:rPr>
                        <a:t>"not at all"</a:t>
                      </a:r>
                      <a:endParaRPr sz="1200">
                        <a:solidFill>
                          <a:srgbClr val="434343"/>
                        </a:solidFill>
                        <a:latin typeface="Raleway"/>
                        <a:ea typeface="Raleway"/>
                        <a:cs typeface="Raleway"/>
                        <a:sym typeface="Raleway"/>
                      </a:endParaRPr>
                    </a:p>
                  </a:txBody>
                  <a:tcPr marT="91425" marB="91425" marR="91425" marL="91425"/>
                </a:tc>
                <a:tc>
                  <a:txBody>
                    <a:bodyPr>
                      <a:noAutofit/>
                    </a:bodyPr>
                    <a:lstStyle/>
                    <a:p>
                      <a:pPr indent="0" lvl="0" marL="0" rtl="0" algn="ctr">
                        <a:spcBef>
                          <a:spcPts val="0"/>
                        </a:spcBef>
                        <a:spcAft>
                          <a:spcPts val="0"/>
                        </a:spcAft>
                        <a:buNone/>
                      </a:pPr>
                      <a:r>
                        <a:rPr lang="en" sz="1200">
                          <a:solidFill>
                            <a:srgbClr val="434343"/>
                          </a:solidFill>
                          <a:latin typeface="Times New Roman"/>
                          <a:ea typeface="Times New Roman"/>
                          <a:cs typeface="Times New Roman"/>
                          <a:sym typeface="Times New Roman"/>
                        </a:rPr>
                        <a:t>1</a:t>
                      </a:r>
                      <a:endParaRPr sz="1200">
                        <a:solidFill>
                          <a:srgbClr val="434343"/>
                        </a:solidFill>
                        <a:latin typeface="Times New Roman"/>
                        <a:ea typeface="Times New Roman"/>
                        <a:cs typeface="Times New Roman"/>
                        <a:sym typeface="Times New Roman"/>
                      </a:endParaRPr>
                    </a:p>
                  </a:txBody>
                  <a:tcPr marT="91425" marB="91425" marR="91425" marL="91425"/>
                </a:tc>
              </a:tr>
            </a:tbl>
          </a:graphicData>
        </a:graphic>
      </p:graphicFrame>
      <p:sp>
        <p:nvSpPr>
          <p:cNvPr id="115" name="Google Shape;115;p21"/>
          <p:cNvSpPr txBox="1"/>
          <p:nvPr/>
        </p:nvSpPr>
        <p:spPr>
          <a:xfrm>
            <a:off x="3791075" y="1518800"/>
            <a:ext cx="4649100" cy="30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aleway Light"/>
                <a:ea typeface="Raleway Light"/>
                <a:cs typeface="Raleway Light"/>
                <a:sym typeface="Raleway Light"/>
              </a:rPr>
              <a:t>The way I created this column was by declaring a new column in df called “drinks_data.” I then mapped all the values of drinks to a numerical value, each based on the </a:t>
            </a:r>
            <a:r>
              <a:rPr lang="en">
                <a:latin typeface="Raleway Light"/>
                <a:ea typeface="Raleway Light"/>
                <a:cs typeface="Raleway Light"/>
                <a:sym typeface="Raleway Light"/>
              </a:rPr>
              <a:t>overall</a:t>
            </a:r>
            <a:r>
              <a:rPr lang="en">
                <a:latin typeface="Raleway Light"/>
                <a:ea typeface="Raleway Light"/>
                <a:cs typeface="Raleway Light"/>
                <a:sym typeface="Raleway Light"/>
              </a:rPr>
              <a:t> health as the “drinks_data” column values. </a:t>
            </a:r>
            <a:endParaRPr>
              <a:latin typeface="Raleway Light"/>
              <a:ea typeface="Raleway Light"/>
              <a:cs typeface="Raleway Light"/>
              <a:sym typeface="Raleway Light"/>
            </a:endParaRPr>
          </a:p>
          <a:p>
            <a:pPr indent="0" lvl="0" marL="0" rtl="0" algn="l">
              <a:spcBef>
                <a:spcPts val="0"/>
              </a:spcBef>
              <a:spcAft>
                <a:spcPts val="0"/>
              </a:spcAft>
              <a:buNone/>
            </a:pPr>
            <a:r>
              <a:rPr lang="en">
                <a:latin typeface="Raleway Light"/>
                <a:ea typeface="Raleway Light"/>
                <a:cs typeface="Raleway Light"/>
                <a:sym typeface="Raleway Light"/>
              </a:rPr>
              <a:t>Drinking is very bad for you, so the highest score (1) a user could get would be if they do not drink. On the </a:t>
            </a:r>
            <a:r>
              <a:rPr lang="en">
                <a:latin typeface="Raleway Light"/>
                <a:ea typeface="Raleway Light"/>
                <a:cs typeface="Raleway Light"/>
                <a:sym typeface="Raleway Light"/>
              </a:rPr>
              <a:t>other hand</a:t>
            </a:r>
            <a:r>
              <a:rPr lang="en">
                <a:latin typeface="Raleway Light"/>
                <a:ea typeface="Raleway Light"/>
                <a:cs typeface="Raleway Light"/>
                <a:sym typeface="Raleway Light"/>
              </a:rPr>
              <a:t>, if a user inputted “</a:t>
            </a:r>
            <a:r>
              <a:rPr lang="en">
                <a:latin typeface="Raleway Light"/>
                <a:ea typeface="Raleway Light"/>
                <a:cs typeface="Raleway Light"/>
                <a:sym typeface="Raleway Light"/>
              </a:rPr>
              <a:t>desperately</a:t>
            </a:r>
            <a:r>
              <a:rPr lang="en">
                <a:latin typeface="Raleway Light"/>
                <a:ea typeface="Raleway Light"/>
                <a:cs typeface="Raleway Light"/>
                <a:sym typeface="Raleway Light"/>
              </a:rPr>
              <a:t>” as a response, they would get the lowest score possible. These scores are stored in an array called drink_mapping. For each of these inputs, there is a score </a:t>
            </a:r>
            <a:r>
              <a:rPr lang="en">
                <a:latin typeface="Raleway Light"/>
                <a:ea typeface="Raleway Light"/>
                <a:cs typeface="Raleway Light"/>
                <a:sym typeface="Raleway Light"/>
              </a:rPr>
              <a:t>associated</a:t>
            </a:r>
            <a:r>
              <a:rPr lang="en">
                <a:latin typeface="Raleway Light"/>
                <a:ea typeface="Raleway Light"/>
                <a:cs typeface="Raleway Light"/>
                <a:sym typeface="Raleway Light"/>
              </a:rPr>
              <a:t> with that value, based on the overall health formula. The following slide has the code I used to map and create the drinks_data column.</a:t>
            </a:r>
            <a:endParaRPr>
              <a:latin typeface="Raleway Light"/>
              <a:ea typeface="Raleway Light"/>
              <a:cs typeface="Raleway Light"/>
              <a:sym typeface="Raleway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liv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