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59" r:id="rId4"/>
    <p:sldId id="264" r:id="rId5"/>
    <p:sldId id="263" r:id="rId6"/>
    <p:sldId id="277" r:id="rId7"/>
    <p:sldId id="282" r:id="rId8"/>
    <p:sldId id="283" r:id="rId9"/>
    <p:sldId id="258" r:id="rId10"/>
    <p:sldId id="279" r:id="rId11"/>
    <p:sldId id="281" r:id="rId12"/>
    <p:sldId id="284" r:id="rId13"/>
    <p:sldId id="280" r:id="rId14"/>
    <p:sldId id="286" r:id="rId15"/>
    <p:sldId id="285" r:id="rId16"/>
    <p:sldId id="271" r:id="rId17"/>
  </p:sldIdLst>
  <p:sldSz cx="18288000" cy="10287000"/>
  <p:notesSz cx="6858000" cy="9144000"/>
  <p:embeddedFontLst>
    <p:embeddedFont>
      <p:font typeface="Cabin" panose="020B0604020202020204" charset="0"/>
      <p:regular r:id="rId18"/>
    </p:embeddedFont>
    <p:embeddedFont>
      <p:font typeface="Muli Bold" panose="020B0604020202020204" charset="0"/>
      <p:regular r:id="rId19"/>
    </p:embeddedFont>
    <p:embeddedFont>
      <p:font typeface="Muli Ultra-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3.svg"/><Relationship Id="rId7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svg"/><Relationship Id="rId7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2.xml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.sv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.svg"/><Relationship Id="rId7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2.xml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1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38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3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5.svg"/><Relationship Id="rId5" Type="http://schemas.openxmlformats.org/officeDocument/2006/relationships/image" Target="../media/image6.png"/><Relationship Id="rId10" Type="http://schemas.openxmlformats.org/officeDocument/2006/relationships/image" Target="../media/image14.png"/><Relationship Id="rId4" Type="http://schemas.openxmlformats.org/officeDocument/2006/relationships/image" Target="../media/image13.svg"/><Relationship Id="rId9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slide" Target="slide2.xml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7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svg"/><Relationship Id="rId11" Type="http://schemas.openxmlformats.org/officeDocument/2006/relationships/image" Target="../media/image3.svg"/><Relationship Id="rId5" Type="http://schemas.openxmlformats.org/officeDocument/2006/relationships/image" Target="../media/image21.png"/><Relationship Id="rId10" Type="http://schemas.openxmlformats.org/officeDocument/2006/relationships/image" Target="../media/image2.png"/><Relationship Id="rId4" Type="http://schemas.openxmlformats.org/officeDocument/2006/relationships/image" Target="../media/image20.svg"/><Relationship Id="rId9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svg"/><Relationship Id="rId7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svg"/><Relationship Id="rId7" Type="http://schemas.openxmlformats.org/officeDocument/2006/relationships/image" Target="../media/image2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slide" Target="slide2.xml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1315441"/>
            <a:ext cx="9009410" cy="6082798"/>
            <a:chOff x="0" y="0"/>
            <a:chExt cx="3286657" cy="221902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2219021"/>
            </a:xfrm>
            <a:custGeom>
              <a:avLst/>
              <a:gdLst/>
              <a:ahLst/>
              <a:cxnLst/>
              <a:rect l="l" t="t" r="r" b="b"/>
              <a:pathLst>
                <a:path w="3286657" h="2219021">
                  <a:moveTo>
                    <a:pt x="0" y="0"/>
                  </a:moveTo>
                  <a:lnTo>
                    <a:pt x="3286657" y="0"/>
                  </a:lnTo>
                  <a:lnTo>
                    <a:pt x="3286657" y="2219021"/>
                  </a:lnTo>
                  <a:lnTo>
                    <a:pt x="0" y="221902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-2156129" y="8872350"/>
            <a:ext cx="6662470" cy="1611106"/>
          </a:xfrm>
          <a:custGeom>
            <a:avLst/>
            <a:gdLst/>
            <a:ahLst/>
            <a:cxnLst/>
            <a:rect l="l" t="t" r="r" b="b"/>
            <a:pathLst>
              <a:path w="6662470" h="1611106">
                <a:moveTo>
                  <a:pt x="6662470" y="0"/>
                </a:moveTo>
                <a:lnTo>
                  <a:pt x="0" y="0"/>
                </a:lnTo>
                <a:lnTo>
                  <a:pt x="0" y="1611107"/>
                </a:lnTo>
                <a:lnTo>
                  <a:pt x="6662470" y="1611107"/>
                </a:lnTo>
                <a:lnTo>
                  <a:pt x="666247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4791434" y="-196457"/>
            <a:ext cx="5652695" cy="1366924"/>
          </a:xfrm>
          <a:custGeom>
            <a:avLst/>
            <a:gdLst/>
            <a:ahLst/>
            <a:cxnLst/>
            <a:rect l="l" t="t" r="r" b="b"/>
            <a:pathLst>
              <a:path w="5652695" h="1366924">
                <a:moveTo>
                  <a:pt x="5652695" y="0"/>
                </a:moveTo>
                <a:lnTo>
                  <a:pt x="0" y="0"/>
                </a:lnTo>
                <a:lnTo>
                  <a:pt x="0" y="1366925"/>
                </a:lnTo>
                <a:lnTo>
                  <a:pt x="5652695" y="1366925"/>
                </a:lnTo>
                <a:lnTo>
                  <a:pt x="565269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0261150" y="1315441"/>
            <a:ext cx="7087021" cy="7701883"/>
            <a:chOff x="0" y="0"/>
            <a:chExt cx="2585364" cy="28096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85364" cy="2809668"/>
            </a:xfrm>
            <a:custGeom>
              <a:avLst/>
              <a:gdLst/>
              <a:ahLst/>
              <a:cxnLst/>
              <a:rect l="l" t="t" r="r" b="b"/>
              <a:pathLst>
                <a:path w="2585364" h="2809668">
                  <a:moveTo>
                    <a:pt x="0" y="0"/>
                  </a:moveTo>
                  <a:lnTo>
                    <a:pt x="2585364" y="0"/>
                  </a:lnTo>
                  <a:lnTo>
                    <a:pt x="2585364" y="2809668"/>
                  </a:lnTo>
                  <a:lnTo>
                    <a:pt x="0" y="280966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692016" y="4401714"/>
            <a:ext cx="6225288" cy="3893634"/>
          </a:xfrm>
          <a:custGeom>
            <a:avLst/>
            <a:gdLst/>
            <a:ahLst/>
            <a:cxnLst/>
            <a:rect l="l" t="t" r="r" b="b"/>
            <a:pathLst>
              <a:path w="6225288" h="3893634">
                <a:moveTo>
                  <a:pt x="0" y="0"/>
                </a:moveTo>
                <a:lnTo>
                  <a:pt x="6225288" y="0"/>
                </a:lnTo>
                <a:lnTo>
                  <a:pt x="6225288" y="3893634"/>
                </a:lnTo>
                <a:lnTo>
                  <a:pt x="0" y="389363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16100246" y="3001723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 rot="-203414">
            <a:off x="11173930" y="3499519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4"/>
                </a:lnTo>
                <a:lnTo>
                  <a:pt x="0" y="4615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887383" y="8090431"/>
            <a:ext cx="3544008" cy="926893"/>
            <a:chOff x="0" y="0"/>
            <a:chExt cx="4725344" cy="1235858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4725344" cy="1235858"/>
              <a:chOff x="0" y="0"/>
              <a:chExt cx="1292864" cy="338133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1292864" cy="338133"/>
              </a:xfrm>
              <a:custGeom>
                <a:avLst/>
                <a:gdLst/>
                <a:ahLst/>
                <a:cxnLst/>
                <a:rect l="l" t="t" r="r" b="b"/>
                <a:pathLst>
                  <a:path w="1292864" h="338133">
                    <a:moveTo>
                      <a:pt x="0" y="0"/>
                    </a:moveTo>
                    <a:lnTo>
                      <a:pt x="1292864" y="0"/>
                    </a:lnTo>
                    <a:lnTo>
                      <a:pt x="1292864" y="338133"/>
                    </a:lnTo>
                    <a:lnTo>
                      <a:pt x="0" y="338133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" name="Freeform 20"/>
            <p:cNvSpPr/>
            <p:nvPr/>
          </p:nvSpPr>
          <p:spPr>
            <a:xfrm>
              <a:off x="289760" y="288340"/>
              <a:ext cx="974589" cy="659177"/>
            </a:xfrm>
            <a:custGeom>
              <a:avLst/>
              <a:gdLst/>
              <a:ahLst/>
              <a:cxnLst/>
              <a:rect l="l" t="t" r="r" b="b"/>
              <a:pathLst>
                <a:path w="974589" h="659177">
                  <a:moveTo>
                    <a:pt x="0" y="0"/>
                  </a:moveTo>
                  <a:lnTo>
                    <a:pt x="974589" y="0"/>
                  </a:lnTo>
                  <a:lnTo>
                    <a:pt x="974589" y="659177"/>
                  </a:lnTo>
                  <a:lnTo>
                    <a:pt x="0" y="6591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583848" y="422772"/>
              <a:ext cx="2836341" cy="3522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239"/>
                </a:lnSpc>
                <a:spcBef>
                  <a:spcPct val="0"/>
                </a:spcBef>
              </a:pPr>
              <a:r>
                <a:rPr lang="en-US" sz="1599" dirty="0" err="1">
                  <a:solidFill>
                    <a:srgbClr val="000000"/>
                  </a:solidFill>
                  <a:latin typeface="Cabin"/>
                </a:rPr>
                <a:t>Nhóm</a:t>
              </a:r>
              <a:r>
                <a:rPr lang="en-US" sz="1599" dirty="0">
                  <a:solidFill>
                    <a:srgbClr val="000000"/>
                  </a:solidFill>
                  <a:latin typeface="Cabin"/>
                </a:rPr>
                <a:t> 10</a:t>
              </a:r>
            </a:p>
          </p:txBody>
        </p:sp>
      </p:grpSp>
      <p:sp>
        <p:nvSpPr>
          <p:cNvPr id="22" name="Freeform 22"/>
          <p:cNvSpPr/>
          <p:nvPr/>
        </p:nvSpPr>
        <p:spPr>
          <a:xfrm>
            <a:off x="12690344" y="1991652"/>
            <a:ext cx="2228632" cy="1815322"/>
          </a:xfrm>
          <a:custGeom>
            <a:avLst/>
            <a:gdLst/>
            <a:ahLst/>
            <a:cxnLst/>
            <a:rect l="l" t="t" r="r" b="b"/>
            <a:pathLst>
              <a:path w="2228632" h="1815322">
                <a:moveTo>
                  <a:pt x="0" y="0"/>
                </a:moveTo>
                <a:lnTo>
                  <a:pt x="2228632" y="0"/>
                </a:lnTo>
                <a:lnTo>
                  <a:pt x="2228632" y="1815322"/>
                </a:lnTo>
                <a:lnTo>
                  <a:pt x="0" y="181532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3" name="Group 23"/>
          <p:cNvGrpSpPr/>
          <p:nvPr/>
        </p:nvGrpSpPr>
        <p:grpSpPr>
          <a:xfrm>
            <a:off x="1437079" y="2334692"/>
            <a:ext cx="7946241" cy="4130635"/>
            <a:chOff x="0" y="0"/>
            <a:chExt cx="10594989" cy="5507514"/>
          </a:xfrm>
        </p:grpSpPr>
        <p:sp>
          <p:nvSpPr>
            <p:cNvPr id="24" name="TextBox 24"/>
            <p:cNvSpPr txBox="1"/>
            <p:nvPr/>
          </p:nvSpPr>
          <p:spPr>
            <a:xfrm>
              <a:off x="0" y="0"/>
              <a:ext cx="10594989" cy="220692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13589"/>
                </a:lnSpc>
              </a:pPr>
              <a:r>
                <a:rPr lang="en-US" sz="11324" spc="-169" dirty="0">
                  <a:solidFill>
                    <a:srgbClr val="003EA8"/>
                  </a:solidFill>
                  <a:latin typeface="Muli Bold"/>
                </a:rPr>
                <a:t>Project 1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4953259"/>
              <a:ext cx="10594989" cy="5542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359"/>
                </a:lnSpc>
              </a:pP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Khai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thác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dữ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liệu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văn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bản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và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ứng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799" dirty="0" err="1">
                  <a:solidFill>
                    <a:srgbClr val="000000"/>
                  </a:solidFill>
                  <a:latin typeface="Cabin"/>
                </a:rPr>
                <a:t>dụng</a:t>
              </a:r>
              <a:r>
                <a:rPr lang="en-US" sz="2799" dirty="0">
                  <a:solidFill>
                    <a:srgbClr val="000000"/>
                  </a:solidFill>
                  <a:latin typeface="Cabin"/>
                </a:rPr>
                <a:t> - 21CNTThuc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Kết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quả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2.2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4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8" name="Picture 1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64FF6F9-B906-89CF-F02E-AEA4FD8A2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970" y="3563605"/>
            <a:ext cx="7933717" cy="5421086"/>
          </a:xfrm>
          <a:prstGeom prst="rect">
            <a:avLst/>
          </a:prstGeom>
        </p:spPr>
      </p:pic>
      <p:pic>
        <p:nvPicPr>
          <p:cNvPr id="20" name="Picture 1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F25814C-AEDE-0004-57F3-6DB2A962F5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901" y="3563605"/>
            <a:ext cx="7441840" cy="532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02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Kết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quả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2.2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4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0EFE50CF-DD0B-6E78-6872-E5C3CE979BC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5" y="3257585"/>
            <a:ext cx="7326927" cy="5708862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DB42817-BD76-7695-9846-E95E9E2EA33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7487" y="3284257"/>
            <a:ext cx="7173253" cy="555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32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680808"/>
            <a:ext cx="16439375" cy="2515864"/>
            <a:chOff x="0" y="0"/>
            <a:chExt cx="5997128" cy="12782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7129" cy="1278204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 dirty="0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Quay </a:t>
              </a:r>
              <a:r>
                <a:rPr lang="en-US" sz="1824" u="sng" dirty="0" err="1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lại</a:t>
              </a:r>
              <a:r>
                <a:rPr lang="en-US" sz="1824" u="sng" dirty="0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 Trang </a:t>
              </a:r>
              <a:r>
                <a:rPr lang="en-US" sz="1824" u="sng" dirty="0" err="1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Chương</a:t>
              </a:r>
              <a:r>
                <a:rPr lang="en-US" sz="1824" u="sng" dirty="0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 </a:t>
              </a:r>
              <a:r>
                <a:rPr lang="en-US" sz="1824" u="sng" dirty="0" err="1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trình</a:t>
              </a:r>
              <a:endParaRPr lang="en-US" sz="1824" u="sng" dirty="0">
                <a:solidFill>
                  <a:srgbClr val="003EA8"/>
                </a:solidFill>
                <a:latin typeface="Cabin"/>
                <a:hlinkClick r:id="rId3" action="ppaction://hlinksldjump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1989663" y="8797919"/>
            <a:ext cx="7147788" cy="1728465"/>
          </a:xfrm>
          <a:custGeom>
            <a:avLst/>
            <a:gdLst/>
            <a:ahLst/>
            <a:cxnLst/>
            <a:rect l="l" t="t" r="r" b="b"/>
            <a:pathLst>
              <a:path w="7147788" h="1728465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1702764" y="89422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460195" y="1247996"/>
            <a:ext cx="13395565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 dirty="0" err="1">
                <a:solidFill>
                  <a:srgbClr val="003EA8"/>
                </a:solidFill>
                <a:latin typeface="Muli Bold"/>
              </a:rPr>
              <a:t>Nhận</a:t>
            </a:r>
            <a:r>
              <a:rPr lang="en-US" sz="81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8100" dirty="0" err="1">
                <a:solidFill>
                  <a:srgbClr val="003EA8"/>
                </a:solidFill>
                <a:latin typeface="Muli Bold"/>
              </a:rPr>
              <a:t>xét</a:t>
            </a:r>
            <a:r>
              <a:rPr lang="en-US" sz="8100" dirty="0">
                <a:solidFill>
                  <a:srgbClr val="003EA8"/>
                </a:solidFill>
                <a:latin typeface="Muli Bold"/>
              </a:rPr>
              <a:t> 2.2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BDB018-C8B2-C76A-5F36-92E296A9B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75444"/>
              </p:ext>
            </p:extLst>
          </p:nvPr>
        </p:nvGraphicFramePr>
        <p:xfrm>
          <a:off x="1880877" y="4184920"/>
          <a:ext cx="14554200" cy="413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100">
                  <a:extLst>
                    <a:ext uri="{9D8B030D-6E8A-4147-A177-3AD203B41FA5}">
                      <a16:colId xmlns:a16="http://schemas.microsoft.com/office/drawing/2014/main" val="305095437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638395517"/>
                    </a:ext>
                  </a:extLst>
                </a:gridCol>
              </a:tblGrid>
              <a:tr h="131503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Thuận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lợi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Khó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khăn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390234"/>
                  </a:ext>
                </a:extLst>
              </a:tr>
              <a:tr h="28174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sai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khiến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kéo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dài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việc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thể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chạy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khi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dưới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200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dòng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4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0370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Kết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quả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2.3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4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28" name="Picture 4" descr="Không có mô tả.">
            <a:extLst>
              <a:ext uri="{FF2B5EF4-FFF2-40B4-BE49-F238E27FC236}">
                <a16:creationId xmlns:a16="http://schemas.microsoft.com/office/drawing/2014/main" id="{0370BAFD-3099-CB34-9022-684CD6550E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63" t="13152" r="25318" b="7955"/>
          <a:stretch/>
        </p:blipFill>
        <p:spPr bwMode="auto">
          <a:xfrm>
            <a:off x="952009" y="3021289"/>
            <a:ext cx="8114306" cy="575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hông có mô tả.">
            <a:extLst>
              <a:ext uri="{FF2B5EF4-FFF2-40B4-BE49-F238E27FC236}">
                <a16:creationId xmlns:a16="http://schemas.microsoft.com/office/drawing/2014/main" id="{194794DE-3994-A06B-F490-761478905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2" t="14568" r="30376" b="11449"/>
          <a:stretch/>
        </p:blipFill>
        <p:spPr bwMode="auto">
          <a:xfrm>
            <a:off x="9569245" y="3028002"/>
            <a:ext cx="7810992" cy="5754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43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Kết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quả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2.3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4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050" name="Picture 2" descr="Không có mô tả.">
            <a:extLst>
              <a:ext uri="{FF2B5EF4-FFF2-40B4-BE49-F238E27FC236}">
                <a16:creationId xmlns:a16="http://schemas.microsoft.com/office/drawing/2014/main" id="{F922427A-247F-D240-6218-03F31650B7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1" t="12876" r="30573" b="13920"/>
          <a:stretch/>
        </p:blipFill>
        <p:spPr bwMode="auto">
          <a:xfrm>
            <a:off x="905495" y="3088843"/>
            <a:ext cx="7933705" cy="576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Không có mô tả.">
            <a:extLst>
              <a:ext uri="{FF2B5EF4-FFF2-40B4-BE49-F238E27FC236}">
                <a16:creationId xmlns:a16="http://schemas.microsoft.com/office/drawing/2014/main" id="{E504B554-875B-4905-CD6A-055EA9386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6" t="13456" r="29987" b="13200"/>
          <a:stretch/>
        </p:blipFill>
        <p:spPr bwMode="auto">
          <a:xfrm>
            <a:off x="9448803" y="3234999"/>
            <a:ext cx="7677436" cy="56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5996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680808"/>
            <a:ext cx="16439375" cy="2515864"/>
            <a:chOff x="0" y="0"/>
            <a:chExt cx="5997128" cy="12782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7129" cy="1278204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 dirty="0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Quay </a:t>
              </a:r>
              <a:r>
                <a:rPr lang="en-US" sz="1824" u="sng" dirty="0" err="1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lại</a:t>
              </a:r>
              <a:r>
                <a:rPr lang="en-US" sz="1824" u="sng" dirty="0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 Trang </a:t>
              </a:r>
              <a:r>
                <a:rPr lang="en-US" sz="1824" u="sng" dirty="0" err="1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Chương</a:t>
              </a:r>
              <a:r>
                <a:rPr lang="en-US" sz="1824" u="sng" dirty="0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 </a:t>
              </a:r>
              <a:r>
                <a:rPr lang="en-US" sz="1824" u="sng" dirty="0" err="1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trình</a:t>
              </a:r>
              <a:endParaRPr lang="en-US" sz="1824" u="sng" dirty="0">
                <a:solidFill>
                  <a:srgbClr val="003EA8"/>
                </a:solidFill>
                <a:latin typeface="Cabin"/>
                <a:hlinkClick r:id="rId3" action="ppaction://hlinksldjump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1989663" y="8797919"/>
            <a:ext cx="7147788" cy="1728465"/>
          </a:xfrm>
          <a:custGeom>
            <a:avLst/>
            <a:gdLst/>
            <a:ahLst/>
            <a:cxnLst/>
            <a:rect l="l" t="t" r="r" b="b"/>
            <a:pathLst>
              <a:path w="7147788" h="1728465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1702764" y="89422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460195" y="1247996"/>
            <a:ext cx="13395565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 dirty="0" err="1">
                <a:solidFill>
                  <a:srgbClr val="003EA8"/>
                </a:solidFill>
                <a:latin typeface="Muli Bold"/>
              </a:rPr>
              <a:t>Nhận</a:t>
            </a:r>
            <a:r>
              <a:rPr lang="en-US" sz="81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8100" dirty="0" err="1">
                <a:solidFill>
                  <a:srgbClr val="003EA8"/>
                </a:solidFill>
                <a:latin typeface="Muli Bold"/>
              </a:rPr>
              <a:t>xét</a:t>
            </a:r>
            <a:r>
              <a:rPr lang="en-US" sz="8100" dirty="0">
                <a:solidFill>
                  <a:srgbClr val="003EA8"/>
                </a:solidFill>
                <a:latin typeface="Muli Bold"/>
              </a:rPr>
              <a:t> 2.3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BDB018-C8B2-C76A-5F36-92E296A9B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420930"/>
              </p:ext>
            </p:extLst>
          </p:nvPr>
        </p:nvGraphicFramePr>
        <p:xfrm>
          <a:off x="1880877" y="4184920"/>
          <a:ext cx="14554200" cy="413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100">
                  <a:extLst>
                    <a:ext uri="{9D8B030D-6E8A-4147-A177-3AD203B41FA5}">
                      <a16:colId xmlns:a16="http://schemas.microsoft.com/office/drawing/2014/main" val="305095437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638395517"/>
                    </a:ext>
                  </a:extLst>
                </a:gridCol>
              </a:tblGrid>
              <a:tr h="131503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Thuận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lợi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Khó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khăn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390234"/>
                  </a:ext>
                </a:extLst>
              </a:tr>
              <a:tr h="2817417"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vi-VN" sz="2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BERT là mô hình được phát triển với nhiều kiểu mô hình anh em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vi-VN" sz="2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khác nhau, nên có rất nhiều lựa chọn thử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Thời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gian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chạy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khá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lâu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43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550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321297" y="3556502"/>
            <a:ext cx="9009410" cy="5777998"/>
            <a:chOff x="0" y="0"/>
            <a:chExt cx="3286657" cy="210782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2107829"/>
            </a:xfrm>
            <a:custGeom>
              <a:avLst/>
              <a:gdLst/>
              <a:ahLst/>
              <a:cxnLst/>
              <a:rect l="l" t="t" r="r" b="b"/>
              <a:pathLst>
                <a:path w="3286657" h="2107829">
                  <a:moveTo>
                    <a:pt x="0" y="0"/>
                  </a:moveTo>
                  <a:lnTo>
                    <a:pt x="3286657" y="0"/>
                  </a:lnTo>
                  <a:lnTo>
                    <a:pt x="3286657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5495" y="3556502"/>
            <a:ext cx="7087021" cy="5777998"/>
            <a:chOff x="0" y="0"/>
            <a:chExt cx="2585364" cy="21078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85364" cy="2107829"/>
            </a:xfrm>
            <a:custGeom>
              <a:avLst/>
              <a:gdLst/>
              <a:ahLst/>
              <a:cxnLst/>
              <a:rect l="l" t="t" r="r" b="b"/>
              <a:pathLst>
                <a:path w="2585364" h="2107829">
                  <a:moveTo>
                    <a:pt x="0" y="0"/>
                  </a:moveTo>
                  <a:lnTo>
                    <a:pt x="2585364" y="0"/>
                  </a:lnTo>
                  <a:lnTo>
                    <a:pt x="2585364" y="2107829"/>
                  </a:lnTo>
                  <a:lnTo>
                    <a:pt x="0" y="21078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05495" y="973442"/>
            <a:ext cx="16425212" cy="1919447"/>
            <a:chOff x="0" y="0"/>
            <a:chExt cx="5991962" cy="70022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991962" cy="700219"/>
            </a:xfrm>
            <a:custGeom>
              <a:avLst/>
              <a:gdLst/>
              <a:ahLst/>
              <a:cxnLst/>
              <a:rect l="l" t="t" r="r" b="b"/>
              <a:pathLst>
                <a:path w="5991962" h="700219">
                  <a:moveTo>
                    <a:pt x="0" y="0"/>
                  </a:moveTo>
                  <a:lnTo>
                    <a:pt x="5991962" y="0"/>
                  </a:lnTo>
                  <a:lnTo>
                    <a:pt x="5991962" y="700219"/>
                  </a:lnTo>
                  <a:lnTo>
                    <a:pt x="0" y="70021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>
            <a:off x="2215145" y="3953364"/>
            <a:ext cx="4467721" cy="4984273"/>
          </a:xfrm>
          <a:custGeom>
            <a:avLst/>
            <a:gdLst/>
            <a:ahLst/>
            <a:cxnLst/>
            <a:rect l="l" t="t" r="r" b="b"/>
            <a:pathLst>
              <a:path w="4467721" h="4984273">
                <a:moveTo>
                  <a:pt x="0" y="0"/>
                </a:moveTo>
                <a:lnTo>
                  <a:pt x="4467721" y="0"/>
                </a:lnTo>
                <a:lnTo>
                  <a:pt x="4467721" y="4984274"/>
                </a:lnTo>
                <a:lnTo>
                  <a:pt x="0" y="49842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3927887" y="1247365"/>
            <a:ext cx="10200643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>
                <a:solidFill>
                  <a:srgbClr val="003EA8"/>
                </a:solidFill>
                <a:latin typeface="Muli Bold"/>
              </a:rPr>
              <a:t>The End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952021" y="6046872"/>
            <a:ext cx="7747962" cy="412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3600" dirty="0" err="1">
                <a:solidFill>
                  <a:srgbClr val="000000"/>
                </a:solidFill>
                <a:latin typeface="Cabin"/>
              </a:rPr>
              <a:t>Cảm</a:t>
            </a:r>
            <a:r>
              <a:rPr lang="en-US" sz="36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bin"/>
              </a:rPr>
              <a:t>ơn</a:t>
            </a:r>
            <a:r>
              <a:rPr lang="en-US" sz="36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bin"/>
              </a:rPr>
              <a:t>thầy</a:t>
            </a:r>
            <a:r>
              <a:rPr lang="en-US" sz="36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bin"/>
              </a:rPr>
              <a:t>và</a:t>
            </a:r>
            <a:r>
              <a:rPr lang="en-US" sz="36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bin"/>
              </a:rPr>
              <a:t>các</a:t>
            </a:r>
            <a:r>
              <a:rPr lang="en-US" sz="36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bin"/>
              </a:rPr>
              <a:t>bạn</a:t>
            </a:r>
            <a:r>
              <a:rPr lang="en-US" sz="36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bin"/>
              </a:rPr>
              <a:t>đã</a:t>
            </a:r>
            <a:r>
              <a:rPr lang="en-US" sz="36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bin"/>
              </a:rPr>
              <a:t>lắng</a:t>
            </a:r>
            <a:r>
              <a:rPr lang="en-US" sz="3600" dirty="0">
                <a:solidFill>
                  <a:srgbClr val="000000"/>
                </a:solidFill>
                <a:latin typeface="Cabin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Cabin"/>
              </a:rPr>
              <a:t>nghe</a:t>
            </a:r>
            <a:endParaRPr lang="en-US" sz="3600" dirty="0">
              <a:solidFill>
                <a:srgbClr val="000000"/>
              </a:solidFill>
              <a:latin typeface="Cabin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-517834" y="389330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>
            <a:off x="14826857" y="8505307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994337" y="5619813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1" name="Freeform 21"/>
          <p:cNvSpPr/>
          <p:nvPr/>
        </p:nvSpPr>
        <p:spPr>
          <a:xfrm>
            <a:off x="6462058" y="4510359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625957" y="2915205"/>
            <a:ext cx="7724783" cy="5768744"/>
            <a:chOff x="0" y="0"/>
            <a:chExt cx="2818022" cy="21044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818022" cy="2104453"/>
            </a:xfrm>
            <a:custGeom>
              <a:avLst/>
              <a:gdLst/>
              <a:ahLst/>
              <a:cxnLst/>
              <a:rect l="l" t="t" r="r" b="b"/>
              <a:pathLst>
                <a:path w="2818022" h="2104453">
                  <a:moveTo>
                    <a:pt x="0" y="0"/>
                  </a:moveTo>
                  <a:lnTo>
                    <a:pt x="2818022" y="0"/>
                  </a:lnTo>
                  <a:lnTo>
                    <a:pt x="2818022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26069" y="2915205"/>
            <a:ext cx="8358265" cy="5768744"/>
            <a:chOff x="0" y="0"/>
            <a:chExt cx="3049118" cy="21044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049118" cy="2104453"/>
            </a:xfrm>
            <a:custGeom>
              <a:avLst/>
              <a:gdLst/>
              <a:ahLst/>
              <a:cxnLst/>
              <a:rect l="l" t="t" r="r" b="b"/>
              <a:pathLst>
                <a:path w="3049118" h="2104453">
                  <a:moveTo>
                    <a:pt x="0" y="0"/>
                  </a:moveTo>
                  <a:lnTo>
                    <a:pt x="3049118" y="0"/>
                  </a:lnTo>
                  <a:lnTo>
                    <a:pt x="3049118" y="2104453"/>
                  </a:lnTo>
                  <a:lnTo>
                    <a:pt x="0" y="210445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Freeform 9"/>
          <p:cNvSpPr/>
          <p:nvPr/>
        </p:nvSpPr>
        <p:spPr>
          <a:xfrm>
            <a:off x="10231960" y="3545972"/>
            <a:ext cx="5778474" cy="4507210"/>
          </a:xfrm>
          <a:custGeom>
            <a:avLst/>
            <a:gdLst/>
            <a:ahLst/>
            <a:cxnLst/>
            <a:rect l="l" t="t" r="r" b="b"/>
            <a:pathLst>
              <a:path w="5778474" h="4507210">
                <a:moveTo>
                  <a:pt x="0" y="0"/>
                </a:moveTo>
                <a:lnTo>
                  <a:pt x="5778474" y="0"/>
                </a:lnTo>
                <a:lnTo>
                  <a:pt x="5778474" y="4507210"/>
                </a:lnTo>
                <a:lnTo>
                  <a:pt x="0" y="45072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203414">
            <a:off x="16137868" y="4585735"/>
            <a:ext cx="417336" cy="598331"/>
          </a:xfrm>
          <a:custGeom>
            <a:avLst/>
            <a:gdLst/>
            <a:ahLst/>
            <a:cxnLst/>
            <a:rect l="l" t="t" r="r" b="b"/>
            <a:pathLst>
              <a:path w="417336" h="598331">
                <a:moveTo>
                  <a:pt x="0" y="0"/>
                </a:moveTo>
                <a:lnTo>
                  <a:pt x="417336" y="0"/>
                </a:lnTo>
                <a:lnTo>
                  <a:pt x="417336" y="598330"/>
                </a:lnTo>
                <a:lnTo>
                  <a:pt x="0" y="59833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Giới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thiệu</a:t>
            </a:r>
            <a:endParaRPr lang="en-US" sz="9000" dirty="0">
              <a:solidFill>
                <a:srgbClr val="003EA8"/>
              </a:solidFill>
              <a:latin typeface="Muli Bold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7" name="Group 17"/>
          <p:cNvGrpSpPr/>
          <p:nvPr/>
        </p:nvGrpSpPr>
        <p:grpSpPr>
          <a:xfrm>
            <a:off x="1606922" y="3274496"/>
            <a:ext cx="6868115" cy="2565816"/>
            <a:chOff x="0" y="-28575"/>
            <a:chExt cx="9157487" cy="3421089"/>
          </a:xfrm>
        </p:grpSpPr>
        <p:sp>
          <p:nvSpPr>
            <p:cNvPr id="22" name="TextBox 22"/>
            <p:cNvSpPr txBox="1"/>
            <p:nvPr/>
          </p:nvSpPr>
          <p:spPr>
            <a:xfrm>
              <a:off x="0" y="944321"/>
              <a:ext cx="9157487" cy="24481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20127318 - Phan </a:t>
              </a:r>
              <a:r>
                <a:rPr lang="en-US" sz="2199" dirty="0" err="1">
                  <a:solidFill>
                    <a:srgbClr val="000000"/>
                  </a:solidFill>
                  <a:latin typeface="Cabin"/>
                </a:rPr>
                <a:t>Trí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Cabin"/>
                </a:rPr>
                <a:t>Tài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</a:t>
              </a: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20127385 - </a:t>
              </a:r>
              <a:r>
                <a:rPr lang="en-US" sz="2199" dirty="0" err="1">
                  <a:solidFill>
                    <a:srgbClr val="000000"/>
                  </a:solidFill>
                  <a:latin typeface="Cabin"/>
                </a:rPr>
                <a:t>Huỳnh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Hoàng Gia Uy</a:t>
              </a: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20127568 - </a:t>
              </a:r>
              <a:r>
                <a:rPr lang="en-US" sz="2199" dirty="0" err="1">
                  <a:solidFill>
                    <a:srgbClr val="000000"/>
                  </a:solidFill>
                  <a:latin typeface="Cabin"/>
                </a:rPr>
                <a:t>Nguyễn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Cabin"/>
                </a:rPr>
                <a:t>Hữu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Nam</a:t>
              </a: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21127257 - </a:t>
              </a:r>
              <a:r>
                <a:rPr lang="en-US" sz="2199" dirty="0" err="1">
                  <a:solidFill>
                    <a:srgbClr val="000000"/>
                  </a:solidFill>
                  <a:latin typeface="Cabin"/>
                </a:rPr>
                <a:t>Phạm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en-US" sz="2199" dirty="0" err="1">
                  <a:solidFill>
                    <a:srgbClr val="000000"/>
                  </a:solidFill>
                  <a:latin typeface="Cabin"/>
                </a:rPr>
                <a:t>Trần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Minh Duy</a:t>
              </a: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21127326 - Cao Trung </a:t>
              </a:r>
              <a:r>
                <a:rPr lang="en-US" sz="2199" dirty="0" err="1">
                  <a:solidFill>
                    <a:srgbClr val="000000"/>
                  </a:solidFill>
                  <a:latin typeface="Cabin"/>
                </a:rPr>
                <a:t>Kiên</a:t>
              </a:r>
              <a:endParaRPr lang="en-US" sz="2199" dirty="0">
                <a:solidFill>
                  <a:srgbClr val="000000"/>
                </a:solidFill>
                <a:latin typeface="Cabin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28575"/>
              <a:ext cx="9157487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en-US" sz="3500" dirty="0" err="1">
                  <a:solidFill>
                    <a:srgbClr val="003EA8"/>
                  </a:solidFill>
                  <a:latin typeface="Muli Bold"/>
                </a:rPr>
                <a:t>Nhóm</a:t>
              </a:r>
              <a:r>
                <a:rPr lang="en-US" sz="3500" dirty="0">
                  <a:solidFill>
                    <a:srgbClr val="003EA8"/>
                  </a:solidFill>
                  <a:latin typeface="Muli Bold"/>
                </a:rPr>
                <a:t> 10</a:t>
              </a:r>
            </a:p>
          </p:txBody>
        </p:sp>
      </p:grpSp>
      <p:sp>
        <p:nvSpPr>
          <p:cNvPr id="24" name="Freeform 24"/>
          <p:cNvSpPr/>
          <p:nvPr/>
        </p:nvSpPr>
        <p:spPr>
          <a:xfrm rot="-203414">
            <a:off x="11489227" y="4583034"/>
            <a:ext cx="321948" cy="461574"/>
          </a:xfrm>
          <a:custGeom>
            <a:avLst/>
            <a:gdLst/>
            <a:ahLst/>
            <a:cxnLst/>
            <a:rect l="l" t="t" r="r" b="b"/>
            <a:pathLst>
              <a:path w="321948" h="461574">
                <a:moveTo>
                  <a:pt x="0" y="0"/>
                </a:moveTo>
                <a:lnTo>
                  <a:pt x="321948" y="0"/>
                </a:lnTo>
                <a:lnTo>
                  <a:pt x="321948" y="461575"/>
                </a:lnTo>
                <a:lnTo>
                  <a:pt x="0" y="4615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9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639295" y="608352"/>
            <a:ext cx="9009410" cy="1907038"/>
            <a:chOff x="0" y="0"/>
            <a:chExt cx="328665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286657" cy="695693"/>
            </a:xfrm>
            <a:custGeom>
              <a:avLst/>
              <a:gdLst/>
              <a:ahLst/>
              <a:cxnLst/>
              <a:rect l="l" t="t" r="r" b="b"/>
              <a:pathLst>
                <a:path w="3286657" h="695693">
                  <a:moveTo>
                    <a:pt x="0" y="0"/>
                  </a:moveTo>
                  <a:lnTo>
                    <a:pt x="3286657" y="0"/>
                  </a:lnTo>
                  <a:lnTo>
                    <a:pt x="328665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5495" y="2915205"/>
            <a:ext cx="9009410" cy="5787794"/>
            <a:chOff x="0" y="0"/>
            <a:chExt cx="3286657" cy="21114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286657" cy="2111403"/>
            </a:xfrm>
            <a:custGeom>
              <a:avLst/>
              <a:gdLst/>
              <a:ahLst/>
              <a:cxnLst/>
              <a:rect l="l" t="t" r="r" b="b"/>
              <a:pathLst>
                <a:path w="3286657" h="2111403">
                  <a:moveTo>
                    <a:pt x="0" y="0"/>
                  </a:moveTo>
                  <a:lnTo>
                    <a:pt x="3286657" y="0"/>
                  </a:lnTo>
                  <a:lnTo>
                    <a:pt x="3286657" y="2111403"/>
                  </a:lnTo>
                  <a:lnTo>
                    <a:pt x="0" y="21114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279591" y="771803"/>
            <a:ext cx="7049083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0800"/>
              </a:lnSpc>
              <a:spcBef>
                <a:spcPct val="0"/>
              </a:spcBef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DeBERTa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</a:p>
        </p:txBody>
      </p:sp>
      <p:sp>
        <p:nvSpPr>
          <p:cNvPr id="19" name="Freeform 19"/>
          <p:cNvSpPr/>
          <p:nvPr/>
        </p:nvSpPr>
        <p:spPr>
          <a:xfrm>
            <a:off x="15301511" y="-207276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8" y="0"/>
                </a:lnTo>
                <a:lnTo>
                  <a:pt x="4876558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 rot="-10800000">
            <a:off x="8469322" y="9150674"/>
            <a:ext cx="4876557" cy="1728961"/>
          </a:xfrm>
          <a:custGeom>
            <a:avLst/>
            <a:gdLst/>
            <a:ahLst/>
            <a:cxnLst/>
            <a:rect l="l" t="t" r="r" b="b"/>
            <a:pathLst>
              <a:path w="4876557" h="1728961">
                <a:moveTo>
                  <a:pt x="0" y="0"/>
                </a:moveTo>
                <a:lnTo>
                  <a:pt x="4876557" y="0"/>
                </a:lnTo>
                <a:lnTo>
                  <a:pt x="4876557" y="1728961"/>
                </a:lnTo>
                <a:lnTo>
                  <a:pt x="0" y="17289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2" name="Group 22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5" action="ppaction://hlinksldjump"/>
                </a:rPr>
                <a:t>Quay lại Trang Chương trình</a:t>
              </a:r>
            </a:p>
          </p:txBody>
        </p:sp>
      </p:grpSp>
      <p:sp>
        <p:nvSpPr>
          <p:cNvPr id="25" name="Freeform 25"/>
          <p:cNvSpPr/>
          <p:nvPr/>
        </p:nvSpPr>
        <p:spPr>
          <a:xfrm>
            <a:off x="295787" y="29178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5" y="0"/>
                </a:lnTo>
                <a:lnTo>
                  <a:pt x="441615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792A8D07-AD95-B542-CFCF-C1BBAF86D92F}"/>
              </a:ext>
            </a:extLst>
          </p:cNvPr>
          <p:cNvSpPr txBox="1"/>
          <p:nvPr/>
        </p:nvSpPr>
        <p:spPr>
          <a:xfrm>
            <a:off x="2161002" y="3635429"/>
            <a:ext cx="6493180" cy="4471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37489" lvl="1">
              <a:lnSpc>
                <a:spcPts val="2859"/>
              </a:lnSpc>
            </a:pPr>
            <a:r>
              <a:rPr lang="en-US" sz="3200" dirty="0">
                <a:solidFill>
                  <a:srgbClr val="000000"/>
                </a:solidFill>
                <a:latin typeface="Cabin"/>
              </a:rPr>
              <a:t>	</a:t>
            </a:r>
            <a:r>
              <a:rPr lang="vi-VN" sz="3200" dirty="0">
                <a:solidFill>
                  <a:srgbClr val="000000"/>
                </a:solidFill>
                <a:latin typeface="Cabin"/>
              </a:rPr>
              <a:t>Mô hình này dựa trên hai mô hình nổi tiếng khác là BERT của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vi-VN" sz="3200" dirty="0">
                <a:solidFill>
                  <a:srgbClr val="000000"/>
                </a:solidFill>
                <a:latin typeface="Cabin"/>
              </a:rPr>
              <a:t>Google (phát hành vào năm 2018) và RoBERTa của Facebook (phát hành vào năm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vi-VN" sz="3200" dirty="0">
                <a:solidFill>
                  <a:srgbClr val="000000"/>
                </a:solidFill>
                <a:latin typeface="Cabin"/>
              </a:rPr>
              <a:t>2019). 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237489" lvl="1">
              <a:lnSpc>
                <a:spcPts val="2859"/>
              </a:lnSpc>
            </a:pPr>
            <a:endParaRPr lang="en-US" sz="3200" dirty="0">
              <a:solidFill>
                <a:srgbClr val="000000"/>
              </a:solidFill>
              <a:latin typeface="Cabin"/>
            </a:endParaRPr>
          </a:p>
          <a:p>
            <a:pPr marL="237489" lvl="1">
              <a:lnSpc>
                <a:spcPts val="2859"/>
              </a:lnSpc>
            </a:pPr>
            <a:r>
              <a:rPr lang="en-US" sz="3200" dirty="0">
                <a:solidFill>
                  <a:srgbClr val="000000"/>
                </a:solidFill>
                <a:latin typeface="Cabin"/>
              </a:rPr>
              <a:t>	</a:t>
            </a:r>
            <a:r>
              <a:rPr lang="vi-VN" sz="3200" dirty="0">
                <a:solidFill>
                  <a:srgbClr val="000000"/>
                </a:solidFill>
                <a:latin typeface="Cabin"/>
              </a:rPr>
              <a:t>Được công bố vào năm 2020, nó đã thu hút sự chú ý trong cộng đồng xử lý ngôn ngữ tự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vi-VN" sz="3200" dirty="0">
                <a:solidFill>
                  <a:srgbClr val="000000"/>
                </a:solidFill>
                <a:latin typeface="Cabin"/>
              </a:rPr>
              <a:t>nhiên (NLP) và đã được sử dụng trong nhiều nhiệm vụ khác nhau như MNLI, SQuAD v2.0 và</a:t>
            </a:r>
            <a:r>
              <a:rPr lang="en-US" sz="3200" dirty="0">
                <a:solidFill>
                  <a:srgbClr val="000000"/>
                </a:solidFill>
                <a:latin typeface="Cabin"/>
              </a:rPr>
              <a:t> </a:t>
            </a:r>
            <a:r>
              <a:rPr lang="vi-VN" sz="3200" dirty="0">
                <a:solidFill>
                  <a:srgbClr val="000000"/>
                </a:solidFill>
                <a:latin typeface="Cabin"/>
              </a:rPr>
              <a:t>RACE.</a:t>
            </a:r>
            <a:endParaRPr lang="en-US" sz="3200" dirty="0">
              <a:solidFill>
                <a:srgbClr val="000000"/>
              </a:solidFill>
              <a:latin typeface="Cabin"/>
            </a:endParaRPr>
          </a:p>
        </p:txBody>
      </p:sp>
      <p:pic>
        <p:nvPicPr>
          <p:cNvPr id="1026" name="Picture 2" descr="DeBERTA V3: Generative AI Model">
            <a:extLst>
              <a:ext uri="{FF2B5EF4-FFF2-40B4-BE49-F238E27FC236}">
                <a16:creationId xmlns:a16="http://schemas.microsoft.com/office/drawing/2014/main" id="{D15CEDEC-9B48-D64E-7900-225B8BD3F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0712" y="3839207"/>
            <a:ext cx="8051984" cy="398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483315" y="2914053"/>
            <a:ext cx="13867425" cy="2229447"/>
            <a:chOff x="0" y="0"/>
            <a:chExt cx="5058874" cy="5796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58875" cy="579678"/>
            </a:xfrm>
            <a:custGeom>
              <a:avLst/>
              <a:gdLst/>
              <a:ahLst/>
              <a:cxnLst/>
              <a:rect l="l" t="t" r="r" b="b"/>
              <a:pathLst>
                <a:path w="5058875" h="579678">
                  <a:moveTo>
                    <a:pt x="0" y="0"/>
                  </a:moveTo>
                  <a:lnTo>
                    <a:pt x="5058875" y="0"/>
                  </a:lnTo>
                  <a:lnTo>
                    <a:pt x="5058875" y="579678"/>
                  </a:lnTo>
                  <a:lnTo>
                    <a:pt x="0" y="5796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466316" y="5783928"/>
            <a:ext cx="13867425" cy="1906519"/>
            <a:chOff x="0" y="0"/>
            <a:chExt cx="5058874" cy="57967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58875" cy="579678"/>
            </a:xfrm>
            <a:custGeom>
              <a:avLst/>
              <a:gdLst/>
              <a:ahLst/>
              <a:cxnLst/>
              <a:rect l="l" t="t" r="r" b="b"/>
              <a:pathLst>
                <a:path w="5058875" h="579678">
                  <a:moveTo>
                    <a:pt x="0" y="0"/>
                  </a:moveTo>
                  <a:lnTo>
                    <a:pt x="5058875" y="0"/>
                  </a:lnTo>
                  <a:lnTo>
                    <a:pt x="5058875" y="579678"/>
                  </a:lnTo>
                  <a:lnTo>
                    <a:pt x="0" y="57967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05495" y="2914053"/>
            <a:ext cx="1903745" cy="1589019"/>
            <a:chOff x="0" y="0"/>
            <a:chExt cx="2538326" cy="2118692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2538326" cy="2118692"/>
              <a:chOff x="0" y="0"/>
              <a:chExt cx="694491" cy="57967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94491" cy="579678"/>
              </a:xfrm>
              <a:custGeom>
                <a:avLst/>
                <a:gdLst/>
                <a:ahLst/>
                <a:cxnLst/>
                <a:rect l="l" t="t" r="r" b="b"/>
                <a:pathLst>
                  <a:path w="694491" h="579678">
                    <a:moveTo>
                      <a:pt x="0" y="0"/>
                    </a:moveTo>
                    <a:lnTo>
                      <a:pt x="694491" y="0"/>
                    </a:lnTo>
                    <a:lnTo>
                      <a:pt x="694491" y="579678"/>
                    </a:lnTo>
                    <a:lnTo>
                      <a:pt x="0" y="57967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Freeform 14"/>
            <p:cNvSpPr/>
            <p:nvPr/>
          </p:nvSpPr>
          <p:spPr>
            <a:xfrm>
              <a:off x="651649" y="248767"/>
              <a:ext cx="1235028" cy="1621159"/>
            </a:xfrm>
            <a:custGeom>
              <a:avLst/>
              <a:gdLst/>
              <a:ahLst/>
              <a:cxnLst/>
              <a:rect l="l" t="t" r="r" b="b"/>
              <a:pathLst>
                <a:path w="1235028" h="1621159">
                  <a:moveTo>
                    <a:pt x="0" y="0"/>
                  </a:moveTo>
                  <a:lnTo>
                    <a:pt x="1235028" y="0"/>
                  </a:lnTo>
                  <a:lnTo>
                    <a:pt x="1235028" y="1621158"/>
                  </a:lnTo>
                  <a:lnTo>
                    <a:pt x="0" y="16211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05495" y="5783929"/>
            <a:ext cx="1903745" cy="1589019"/>
            <a:chOff x="0" y="0"/>
            <a:chExt cx="2538326" cy="2118692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2538326" cy="2118692"/>
              <a:chOff x="0" y="0"/>
              <a:chExt cx="694491" cy="579678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94491" cy="579678"/>
              </a:xfrm>
              <a:custGeom>
                <a:avLst/>
                <a:gdLst/>
                <a:ahLst/>
                <a:cxnLst/>
                <a:rect l="l" t="t" r="r" b="b"/>
                <a:pathLst>
                  <a:path w="694491" h="579678">
                    <a:moveTo>
                      <a:pt x="0" y="0"/>
                    </a:moveTo>
                    <a:lnTo>
                      <a:pt x="694491" y="0"/>
                    </a:lnTo>
                    <a:lnTo>
                      <a:pt x="694491" y="579678"/>
                    </a:lnTo>
                    <a:lnTo>
                      <a:pt x="0" y="57967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Freeform 18"/>
            <p:cNvSpPr/>
            <p:nvPr/>
          </p:nvSpPr>
          <p:spPr>
            <a:xfrm>
              <a:off x="495450" y="260744"/>
              <a:ext cx="1547426" cy="1516477"/>
            </a:xfrm>
            <a:custGeom>
              <a:avLst/>
              <a:gdLst/>
              <a:ahLst/>
              <a:cxnLst/>
              <a:rect l="l" t="t" r="r" b="b"/>
              <a:pathLst>
                <a:path w="1547426" h="1516477">
                  <a:moveTo>
                    <a:pt x="0" y="0"/>
                  </a:moveTo>
                  <a:lnTo>
                    <a:pt x="1547426" y="0"/>
                  </a:lnTo>
                  <a:lnTo>
                    <a:pt x="1547426" y="1516477"/>
                  </a:lnTo>
                  <a:lnTo>
                    <a:pt x="0" y="15164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Freeform 23"/>
          <p:cNvSpPr/>
          <p:nvPr/>
        </p:nvSpPr>
        <p:spPr>
          <a:xfrm flipH="1">
            <a:off x="14232334" y="3708562"/>
            <a:ext cx="4405713" cy="7525286"/>
          </a:xfrm>
          <a:custGeom>
            <a:avLst/>
            <a:gdLst/>
            <a:ahLst/>
            <a:cxnLst/>
            <a:rect l="l" t="t" r="r" b="b"/>
            <a:pathLst>
              <a:path w="4405713" h="7525286">
                <a:moveTo>
                  <a:pt x="4405713" y="0"/>
                </a:moveTo>
                <a:lnTo>
                  <a:pt x="0" y="0"/>
                </a:lnTo>
                <a:lnTo>
                  <a:pt x="0" y="7525287"/>
                </a:lnTo>
                <a:lnTo>
                  <a:pt x="4405713" y="7525287"/>
                </a:lnTo>
                <a:lnTo>
                  <a:pt x="440571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539370" y="952494"/>
            <a:ext cx="15288790" cy="13849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Điểm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nổi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bật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của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DeBERTa</a:t>
            </a:r>
            <a:endParaRPr lang="en-US" sz="9000" dirty="0">
              <a:solidFill>
                <a:srgbClr val="003EA8"/>
              </a:solidFill>
              <a:latin typeface="Muli Bold"/>
            </a:endParaRPr>
          </a:p>
        </p:txBody>
      </p:sp>
      <p:grpSp>
        <p:nvGrpSpPr>
          <p:cNvPr id="25" name="Group 25"/>
          <p:cNvGrpSpPr/>
          <p:nvPr/>
        </p:nvGrpSpPr>
        <p:grpSpPr>
          <a:xfrm>
            <a:off x="3859018" y="3242252"/>
            <a:ext cx="10152508" cy="1725094"/>
            <a:chOff x="0" y="-28575"/>
            <a:chExt cx="13536677" cy="2300124"/>
          </a:xfrm>
        </p:grpSpPr>
        <p:sp>
          <p:nvSpPr>
            <p:cNvPr id="26" name="TextBox 26"/>
            <p:cNvSpPr txBox="1"/>
            <p:nvPr/>
          </p:nvSpPr>
          <p:spPr>
            <a:xfrm>
              <a:off x="0" y="-28575"/>
              <a:ext cx="13536677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vi-VN" sz="3500" dirty="0">
                  <a:solidFill>
                    <a:srgbClr val="003EA8"/>
                  </a:solidFill>
                  <a:latin typeface="Muli Ultra-Bold"/>
                </a:rPr>
                <a:t>Cơ chế chú ý không bị vướng víu</a:t>
              </a:r>
              <a:endParaRPr lang="en-US" sz="3500" dirty="0">
                <a:solidFill>
                  <a:srgbClr val="003EA8"/>
                </a:solidFill>
                <a:latin typeface="Muli Ultra-Bold"/>
              </a:endParaRP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815083"/>
              <a:ext cx="13536677" cy="14564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vi-VN" sz="2199" dirty="0">
                  <a:solidFill>
                    <a:srgbClr val="000000"/>
                  </a:solidFill>
                  <a:latin typeface="Cabin"/>
                </a:rPr>
                <a:t>Mỗi từ được biểu diễn bằng hai vector, một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vi-VN" sz="2199" dirty="0">
                  <a:solidFill>
                    <a:srgbClr val="000000"/>
                  </a:solidFill>
                  <a:latin typeface="Cabin"/>
                </a:rPr>
                <a:t>vector mã hóa nội dung và một vector mã hóa vị trí. Trọng số chú ý giữa các từ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vi-VN" sz="2199" dirty="0">
                  <a:solidFill>
                    <a:srgbClr val="000000"/>
                  </a:solidFill>
                  <a:latin typeface="Cabin"/>
                </a:rPr>
                <a:t>được tính toán bằng ma trận không bị vướng víu về nội dung và vị trí tương đối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vi-VN" sz="2199" dirty="0">
                  <a:solidFill>
                    <a:srgbClr val="000000"/>
                  </a:solidFill>
                  <a:latin typeface="Cabin"/>
                </a:rPr>
                <a:t>của chúng.</a:t>
              </a:r>
              <a:endParaRPr lang="en-US" sz="2199" dirty="0">
                <a:solidFill>
                  <a:srgbClr val="000000"/>
                </a:solidFill>
                <a:latin typeface="Cabin"/>
              </a:endParaRP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3859018" y="5982742"/>
            <a:ext cx="10152508" cy="1353198"/>
            <a:chOff x="0" y="-28575"/>
            <a:chExt cx="13536677" cy="1804263"/>
          </a:xfrm>
        </p:grpSpPr>
        <p:sp>
          <p:nvSpPr>
            <p:cNvPr id="29" name="TextBox 29"/>
            <p:cNvSpPr txBox="1"/>
            <p:nvPr/>
          </p:nvSpPr>
          <p:spPr>
            <a:xfrm>
              <a:off x="0" y="-28575"/>
              <a:ext cx="13536677" cy="731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550"/>
                </a:lnSpc>
              </a:pPr>
              <a:r>
                <a:rPr lang="vi-VN" sz="3500" dirty="0">
                  <a:solidFill>
                    <a:srgbClr val="003EA8"/>
                  </a:solidFill>
                  <a:latin typeface="Muli Ultra-Bold"/>
                </a:rPr>
                <a:t>Mô hình giải mã tăng cường</a:t>
              </a:r>
              <a:endParaRPr lang="en-US" sz="3500" dirty="0">
                <a:solidFill>
                  <a:srgbClr val="003EA8"/>
                </a:solidFill>
                <a:latin typeface="Muli Ultra-Bold"/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815083"/>
              <a:ext cx="13536677" cy="960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vi-VN" sz="2199" dirty="0">
                  <a:solidFill>
                    <a:srgbClr val="000000"/>
                  </a:solidFill>
                  <a:latin typeface="Cabin"/>
                </a:rPr>
                <a:t>DeBERTa sử dụng một giải mã tăng cường để dự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</a:t>
              </a:r>
              <a:r>
                <a:rPr lang="vi-VN" sz="2199" dirty="0">
                  <a:solidFill>
                    <a:srgbClr val="000000"/>
                  </a:solidFill>
                  <a:latin typeface="Cabin"/>
                </a:rPr>
                <a:t>đoán các từ bị che khuất trong quá trình huấn luyện mô hình.</a:t>
              </a:r>
              <a:endParaRPr lang="en-US" sz="2199" dirty="0">
                <a:solidFill>
                  <a:srgbClr val="000000"/>
                </a:solidFill>
                <a:latin typeface="Cabin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" name="TextBox 37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9" action="ppaction://hlinksldjump"/>
                </a:rPr>
                <a:t>Quay lại Trang Chương trình</a:t>
              </a:r>
            </a:p>
          </p:txBody>
        </p:sp>
      </p:grpSp>
      <p:sp>
        <p:nvSpPr>
          <p:cNvPr id="38" name="Freeform 38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9" name="Freeform 39"/>
          <p:cNvSpPr/>
          <p:nvPr/>
        </p:nvSpPr>
        <p:spPr>
          <a:xfrm>
            <a:off x="463879" y="-156776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0" name="Freeform 40"/>
          <p:cNvSpPr/>
          <p:nvPr/>
        </p:nvSpPr>
        <p:spPr>
          <a:xfrm>
            <a:off x="14011526" y="8735435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0"/>
                </a:lnTo>
                <a:lnTo>
                  <a:pt x="0" y="63314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657204"/>
            <a:ext cx="16436355" cy="1907038"/>
            <a:chOff x="0" y="0"/>
            <a:chExt cx="5996027" cy="6956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6027" cy="695693"/>
            </a:xfrm>
            <a:custGeom>
              <a:avLst/>
              <a:gdLst/>
              <a:ahLst/>
              <a:cxnLst/>
              <a:rect l="l" t="t" r="r" b="b"/>
              <a:pathLst>
                <a:path w="5996027" h="695693">
                  <a:moveTo>
                    <a:pt x="0" y="0"/>
                  </a:moveTo>
                  <a:lnTo>
                    <a:pt x="5996027" y="0"/>
                  </a:lnTo>
                  <a:lnTo>
                    <a:pt x="5996027" y="695693"/>
                  </a:lnTo>
                  <a:lnTo>
                    <a:pt x="0" y="6956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05495" y="2924154"/>
            <a:ext cx="16436355" cy="5768915"/>
            <a:chOff x="0" y="0"/>
            <a:chExt cx="5996027" cy="210451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996027" cy="2104516"/>
            </a:xfrm>
            <a:custGeom>
              <a:avLst/>
              <a:gdLst/>
              <a:ahLst/>
              <a:cxnLst/>
              <a:rect l="l" t="t" r="r" b="b"/>
              <a:pathLst>
                <a:path w="5996027" h="2104516">
                  <a:moveTo>
                    <a:pt x="0" y="0"/>
                  </a:moveTo>
                  <a:lnTo>
                    <a:pt x="5996027" y="0"/>
                  </a:lnTo>
                  <a:lnTo>
                    <a:pt x="5996027" y="2104516"/>
                  </a:lnTo>
                  <a:lnTo>
                    <a:pt x="0" y="210451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355197" y="569798"/>
            <a:ext cx="13505366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00"/>
              </a:lnSpc>
            </a:pPr>
            <a:r>
              <a:rPr lang="en-US" sz="6000" dirty="0">
                <a:solidFill>
                  <a:srgbClr val="003EA8"/>
                </a:solidFill>
                <a:latin typeface="Muli Bold"/>
              </a:rPr>
              <a:t>So </a:t>
            </a:r>
            <a:r>
              <a:rPr lang="en-US" sz="6000" dirty="0" err="1">
                <a:solidFill>
                  <a:srgbClr val="003EA8"/>
                </a:solidFill>
                <a:latin typeface="Muli Bold"/>
              </a:rPr>
              <a:t>sánh</a:t>
            </a:r>
            <a:r>
              <a:rPr lang="en-US" sz="6000" dirty="0">
                <a:solidFill>
                  <a:srgbClr val="003EA8"/>
                </a:solidFill>
                <a:latin typeface="Muli Bold"/>
              </a:rPr>
              <a:t>	</a:t>
            </a:r>
          </a:p>
          <a:p>
            <a:pPr algn="ctr">
              <a:lnSpc>
                <a:spcPts val="8100"/>
              </a:lnSpc>
            </a:pPr>
            <a:r>
              <a:rPr lang="pt-BR" sz="6000" dirty="0">
                <a:solidFill>
                  <a:srgbClr val="003EA8"/>
                </a:solidFill>
                <a:latin typeface="Muli Bold"/>
              </a:rPr>
              <a:t>RoBERTa-Large và DeBERTa</a:t>
            </a:r>
            <a:endParaRPr lang="en-US" sz="6000" dirty="0">
              <a:solidFill>
                <a:srgbClr val="003EA8"/>
              </a:solidFill>
              <a:latin typeface="Muli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524000" y="3198812"/>
            <a:ext cx="4558769" cy="4555524"/>
            <a:chOff x="0" y="9525"/>
            <a:chExt cx="6078358" cy="177732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9525"/>
              <a:ext cx="5867249" cy="194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3400" dirty="0">
                  <a:solidFill>
                    <a:srgbClr val="003EA8"/>
                  </a:solidFill>
                  <a:latin typeface="Muli Bold"/>
                </a:rPr>
                <a:t>MNLI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211109" y="490107"/>
              <a:ext cx="5867249" cy="12967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vi-VN" sz="2199" dirty="0">
                  <a:solidFill>
                    <a:srgbClr val="000000"/>
                  </a:solidFill>
                  <a:latin typeface="Cabin"/>
                </a:rPr>
                <a:t>DeBERTa đã đạt được điểm số cao hơn so với RoBERTa-Large trên tập dữ liệu kiểm tra của MNLI, cho thấy khả năng hiểu ngôn ngữ và mối quan hệ ngữ cảnh tốt hơn.</a:t>
              </a:r>
              <a:endParaRPr lang="en-US" sz="2199" dirty="0">
                <a:solidFill>
                  <a:srgbClr val="000000"/>
                </a:solidFill>
                <a:latin typeface="Cabin"/>
              </a:endParaRP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endParaRPr lang="en-US" sz="2199" dirty="0">
                <a:solidFill>
                  <a:srgbClr val="000000"/>
                </a:solidFill>
                <a:latin typeface="Cabin"/>
              </a:endParaRP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vi-VN" sz="2199" dirty="0">
                  <a:solidFill>
                    <a:srgbClr val="000000"/>
                  </a:solidFill>
                  <a:latin typeface="Cabin"/>
                </a:rPr>
                <a:t>DeBERTa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: 89.5%</a:t>
              </a: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vi-VN" sz="2199" dirty="0">
                  <a:solidFill>
                    <a:srgbClr val="000000"/>
                  </a:solidFill>
                  <a:latin typeface="Cabin"/>
                </a:rPr>
                <a:t>RoBERTa-Large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: 88.9%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6829932" y="3245578"/>
            <a:ext cx="4516020" cy="4507304"/>
            <a:chOff x="0" y="9525"/>
            <a:chExt cx="6021360" cy="1506871"/>
          </a:xfrm>
        </p:grpSpPr>
        <p:sp>
          <p:nvSpPr>
            <p:cNvPr id="15" name="TextBox 15"/>
            <p:cNvSpPr txBox="1"/>
            <p:nvPr/>
          </p:nvSpPr>
          <p:spPr>
            <a:xfrm>
              <a:off x="0" y="9525"/>
              <a:ext cx="6021360" cy="16666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3400" dirty="0" err="1">
                  <a:solidFill>
                    <a:srgbClr val="003EA8"/>
                  </a:solidFill>
                  <a:latin typeface="Muli Bold"/>
                </a:rPr>
                <a:t>SQuAD</a:t>
              </a:r>
              <a:r>
                <a:rPr lang="en-US" sz="3400" dirty="0">
                  <a:solidFill>
                    <a:srgbClr val="003EA8"/>
                  </a:solidFill>
                  <a:latin typeface="Muli Bold"/>
                </a:rPr>
                <a:t> v2.0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405215"/>
              <a:ext cx="6021360" cy="11111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vi-VN" sz="2199" dirty="0">
                  <a:solidFill>
                    <a:srgbClr val="000000"/>
                  </a:solidFill>
                  <a:latin typeface="Cabin"/>
                </a:rPr>
                <a:t>DeBERTa thường cho kết quả tốt hơn so với RoBERTa-Large đối với nhiệm vụ trả lời câu hỏi dựa trên một đoạn văn bản.</a:t>
              </a:r>
              <a:endParaRPr lang="en-US" sz="2199" dirty="0">
                <a:solidFill>
                  <a:srgbClr val="000000"/>
                </a:solidFill>
                <a:latin typeface="Cabin"/>
              </a:endParaRP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endParaRPr lang="en-US" sz="2199" dirty="0">
                <a:solidFill>
                  <a:srgbClr val="000000"/>
                </a:solidFill>
                <a:latin typeface="Cabin"/>
              </a:endParaRP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endParaRPr lang="en-US" sz="2199" dirty="0">
                <a:solidFill>
                  <a:srgbClr val="000000"/>
                </a:solidFill>
                <a:latin typeface="Cabin"/>
              </a:endParaRPr>
            </a:p>
            <a:p>
              <a:pPr marL="237489" lvl="1">
                <a:lnSpc>
                  <a:spcPts val="2859"/>
                </a:lnSpc>
              </a:pP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F1-score</a:t>
              </a: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vi-VN" sz="2199" dirty="0">
                  <a:solidFill>
                    <a:srgbClr val="000000"/>
                  </a:solidFill>
                  <a:latin typeface="Cabin"/>
                </a:rPr>
                <a:t>DeBERTa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: 88</a:t>
              </a: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vi-VN" sz="2199" dirty="0">
                  <a:solidFill>
                    <a:srgbClr val="000000"/>
                  </a:solidFill>
                  <a:latin typeface="Cabin"/>
                </a:rPr>
                <a:t>RoBERTa-Large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: 86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093115" y="3256481"/>
            <a:ext cx="4501572" cy="4498867"/>
            <a:chOff x="0" y="9525"/>
            <a:chExt cx="6002096" cy="1500238"/>
          </a:xfrm>
        </p:grpSpPr>
        <p:sp>
          <p:nvSpPr>
            <p:cNvPr id="18" name="TextBox 18"/>
            <p:cNvSpPr txBox="1"/>
            <p:nvPr/>
          </p:nvSpPr>
          <p:spPr>
            <a:xfrm>
              <a:off x="0" y="9525"/>
              <a:ext cx="6002096" cy="1662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080"/>
                </a:lnSpc>
              </a:pPr>
              <a:r>
                <a:rPr lang="en-US" sz="3400" dirty="0">
                  <a:solidFill>
                    <a:srgbClr val="003EA8"/>
                  </a:solidFill>
                  <a:latin typeface="Muli Bold"/>
                </a:rPr>
                <a:t>RACE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401398"/>
              <a:ext cx="6002096" cy="11083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vi-VN" sz="2199" dirty="0">
                  <a:solidFill>
                    <a:srgbClr val="000000"/>
                  </a:solidFill>
                  <a:latin typeface="Cabin"/>
                </a:rPr>
                <a:t>DeBERTa đã thể hiện khả năng hiểu ngôn ngữ và xử lý đọc hiểu tốt hơn so với RoBERTa-Large.</a:t>
              </a:r>
              <a:endParaRPr lang="en-US" sz="2199" dirty="0">
                <a:solidFill>
                  <a:srgbClr val="000000"/>
                </a:solidFill>
                <a:latin typeface="Cabin"/>
              </a:endParaRP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endParaRPr lang="en-US" sz="2199" dirty="0">
                <a:solidFill>
                  <a:srgbClr val="000000"/>
                </a:solidFill>
                <a:latin typeface="Cabin"/>
              </a:endParaRP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endParaRPr lang="en-US" sz="2199" dirty="0">
                <a:solidFill>
                  <a:srgbClr val="000000"/>
                </a:solidFill>
                <a:latin typeface="Cabin"/>
              </a:endParaRP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endParaRPr lang="en-US" sz="2199" dirty="0">
                <a:solidFill>
                  <a:srgbClr val="000000"/>
                </a:solidFill>
                <a:latin typeface="Cabin"/>
              </a:endParaRP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endParaRPr lang="en-US" sz="2199" dirty="0">
                <a:solidFill>
                  <a:srgbClr val="000000"/>
                </a:solidFill>
                <a:latin typeface="Cabin"/>
              </a:endParaRP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vi-VN" sz="2199" dirty="0">
                  <a:solidFill>
                    <a:srgbClr val="000000"/>
                  </a:solidFill>
                  <a:latin typeface="Cabin"/>
                </a:rPr>
                <a:t>DeBERTa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: 83%</a:t>
              </a:r>
            </a:p>
            <a:p>
              <a:pPr marL="474979" lvl="1" indent="-237490">
                <a:lnSpc>
                  <a:spcPts val="2859"/>
                </a:lnSpc>
                <a:buFont typeface="Arial"/>
                <a:buChar char="•"/>
              </a:pPr>
              <a:r>
                <a:rPr lang="vi-VN" sz="2199" dirty="0">
                  <a:solidFill>
                    <a:srgbClr val="000000"/>
                  </a:solidFill>
                  <a:latin typeface="Cabin"/>
                </a:rPr>
                <a:t>RoBERTa-Large</a:t>
              </a:r>
              <a:r>
                <a:rPr lang="en-US" sz="2199" dirty="0">
                  <a:solidFill>
                    <a:srgbClr val="000000"/>
                  </a:solidFill>
                  <a:latin typeface="Cabin"/>
                </a:rPr>
                <a:t> : 80%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7374448" y="9044945"/>
            <a:ext cx="3539104" cy="617207"/>
            <a:chOff x="0" y="0"/>
            <a:chExt cx="4718805" cy="822943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Quay lại Trang Chương trình</a:t>
              </a:r>
            </a:p>
          </p:txBody>
        </p:sp>
      </p:grpSp>
      <p:sp>
        <p:nvSpPr>
          <p:cNvPr id="24" name="Freeform 24"/>
          <p:cNvSpPr/>
          <p:nvPr/>
        </p:nvSpPr>
        <p:spPr>
          <a:xfrm flipH="1">
            <a:off x="15484919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4585506" y="0"/>
                </a:moveTo>
                <a:lnTo>
                  <a:pt x="0" y="0"/>
                </a:lnTo>
                <a:lnTo>
                  <a:pt x="0" y="1625770"/>
                </a:lnTo>
                <a:lnTo>
                  <a:pt x="4585506" y="1625770"/>
                </a:lnTo>
                <a:lnTo>
                  <a:pt x="458550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5" name="Freeform 25"/>
          <p:cNvSpPr/>
          <p:nvPr/>
        </p:nvSpPr>
        <p:spPr>
          <a:xfrm>
            <a:off x="-1782425" y="8123782"/>
            <a:ext cx="4585506" cy="1625770"/>
          </a:xfrm>
          <a:custGeom>
            <a:avLst/>
            <a:gdLst/>
            <a:ahLst/>
            <a:cxnLst/>
            <a:rect l="l" t="t" r="r" b="b"/>
            <a:pathLst>
              <a:path w="4585506" h="1625770">
                <a:moveTo>
                  <a:pt x="0" y="0"/>
                </a:moveTo>
                <a:lnTo>
                  <a:pt x="4585506" y="0"/>
                </a:lnTo>
                <a:lnTo>
                  <a:pt x="4585506" y="1625770"/>
                </a:lnTo>
                <a:lnTo>
                  <a:pt x="0" y="1625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 rot="641794">
            <a:off x="8923192" y="-178822"/>
            <a:ext cx="441616" cy="633141"/>
          </a:xfrm>
          <a:custGeom>
            <a:avLst/>
            <a:gdLst/>
            <a:ahLst/>
            <a:cxnLst/>
            <a:rect l="l" t="t" r="r" b="b"/>
            <a:pathLst>
              <a:path w="441616" h="633141">
                <a:moveTo>
                  <a:pt x="0" y="0"/>
                </a:moveTo>
                <a:lnTo>
                  <a:pt x="441616" y="0"/>
                </a:lnTo>
                <a:lnTo>
                  <a:pt x="441616" y="633141"/>
                </a:lnTo>
                <a:lnTo>
                  <a:pt x="0" y="63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Kết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quả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2.1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4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15610B4-5BA8-413D-3F95-BD00C9C3C7B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133" y="4124508"/>
            <a:ext cx="15323967" cy="251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360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Kết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quả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2.1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4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7" name="Picture 6" descr="A graph of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12787A7E-7A96-5903-55F4-90315430E5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95" y="3315009"/>
            <a:ext cx="7705413" cy="4871753"/>
          </a:xfrm>
          <a:prstGeom prst="rect">
            <a:avLst/>
          </a:prstGeom>
        </p:spPr>
      </p:pic>
      <p:pic>
        <p:nvPicPr>
          <p:cNvPr id="9" name="Picture 8" descr="A graph with blue lines&#10;&#10;Description automatically generated">
            <a:extLst>
              <a:ext uri="{FF2B5EF4-FFF2-40B4-BE49-F238E27FC236}">
                <a16:creationId xmlns:a16="http://schemas.microsoft.com/office/drawing/2014/main" id="{9DCFA500-2497-1566-E7C0-467981F242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894" y="3315009"/>
            <a:ext cx="7689902" cy="487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540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905495" y="657204"/>
            <a:ext cx="16445245" cy="1906519"/>
            <a:chOff x="0" y="0"/>
            <a:chExt cx="5999270" cy="69550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9270" cy="695503"/>
            </a:xfrm>
            <a:custGeom>
              <a:avLst/>
              <a:gdLst/>
              <a:ahLst/>
              <a:cxnLst/>
              <a:rect l="l" t="t" r="r" b="b"/>
              <a:pathLst>
                <a:path w="5999270" h="695503">
                  <a:moveTo>
                    <a:pt x="0" y="0"/>
                  </a:moveTo>
                  <a:lnTo>
                    <a:pt x="5999270" y="0"/>
                  </a:lnTo>
                  <a:lnTo>
                    <a:pt x="5999270" y="695503"/>
                  </a:lnTo>
                  <a:lnTo>
                    <a:pt x="0" y="69550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908900" y="3235000"/>
            <a:ext cx="121908" cy="12190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055579" y="7995212"/>
            <a:ext cx="121908" cy="12190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3343782" y="924697"/>
            <a:ext cx="11600436" cy="1371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 dirty="0" err="1">
                <a:solidFill>
                  <a:srgbClr val="003EA8"/>
                </a:solidFill>
                <a:latin typeface="Muli Bold"/>
              </a:rPr>
              <a:t>Kết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9000" dirty="0" err="1">
                <a:solidFill>
                  <a:srgbClr val="003EA8"/>
                </a:solidFill>
                <a:latin typeface="Muli Bold"/>
              </a:rPr>
              <a:t>quả</a:t>
            </a:r>
            <a:r>
              <a:rPr lang="en-US" sz="9000" dirty="0">
                <a:solidFill>
                  <a:srgbClr val="003EA8"/>
                </a:solidFill>
                <a:latin typeface="Muli Bold"/>
              </a:rPr>
              <a:t> 2.1</a:t>
            </a:r>
          </a:p>
        </p:txBody>
      </p:sp>
      <p:sp>
        <p:nvSpPr>
          <p:cNvPr id="16" name="Freeform 16"/>
          <p:cNvSpPr/>
          <p:nvPr/>
        </p:nvSpPr>
        <p:spPr>
          <a:xfrm>
            <a:off x="-1276562" y="-156776"/>
            <a:ext cx="6732164" cy="1627960"/>
          </a:xfrm>
          <a:custGeom>
            <a:avLst/>
            <a:gdLst/>
            <a:ahLst/>
            <a:cxnLst/>
            <a:rect l="l" t="t" r="r" b="b"/>
            <a:pathLst>
              <a:path w="6732164" h="1627960">
                <a:moveTo>
                  <a:pt x="0" y="0"/>
                </a:moveTo>
                <a:lnTo>
                  <a:pt x="6732164" y="0"/>
                </a:lnTo>
                <a:lnTo>
                  <a:pt x="6732164" y="1627960"/>
                </a:lnTo>
                <a:lnTo>
                  <a:pt x="0" y="16279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5" name="Group 25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>
                  <a:solidFill>
                    <a:srgbClr val="003EA8"/>
                  </a:solidFill>
                  <a:latin typeface="Cabin"/>
                  <a:hlinkClick r:id="rId4" action="ppaction://hlinksldjump"/>
                </a:rPr>
                <a:t>Quay lại Trang Chương trình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-278358">
            <a:off x="13186236" y="8430575"/>
            <a:ext cx="5868613" cy="1845945"/>
          </a:xfrm>
          <a:custGeom>
            <a:avLst/>
            <a:gdLst/>
            <a:ahLst/>
            <a:cxnLst/>
            <a:rect l="l" t="t" r="r" b="b"/>
            <a:pathLst>
              <a:path w="5868613" h="1845945">
                <a:moveTo>
                  <a:pt x="0" y="0"/>
                </a:moveTo>
                <a:lnTo>
                  <a:pt x="5868612" y="0"/>
                </a:lnTo>
                <a:lnTo>
                  <a:pt x="5868612" y="1845946"/>
                </a:lnTo>
                <a:lnTo>
                  <a:pt x="0" y="184594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5" descr="A blue and orange pie chart&#10;&#10;Description automatically generated">
            <a:extLst>
              <a:ext uri="{FF2B5EF4-FFF2-40B4-BE49-F238E27FC236}">
                <a16:creationId xmlns:a16="http://schemas.microsoft.com/office/drawing/2014/main" id="{234C1780-4994-A863-0DF6-A5A35BD2D5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39" y="3287351"/>
            <a:ext cx="5313599" cy="5420512"/>
          </a:xfrm>
          <a:prstGeom prst="rect">
            <a:avLst/>
          </a:prstGeom>
        </p:spPr>
      </p:pic>
      <p:pic>
        <p:nvPicPr>
          <p:cNvPr id="10" name="Picture 9" descr="A graph with blue lines&#10;&#10;Description automatically generated">
            <a:extLst>
              <a:ext uri="{FF2B5EF4-FFF2-40B4-BE49-F238E27FC236}">
                <a16:creationId xmlns:a16="http://schemas.microsoft.com/office/drawing/2014/main" id="{B1542A32-496B-BEF6-8A40-64145B09AE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450" y="3295954"/>
            <a:ext cx="8522768" cy="541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2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4354" r="-1468" b="-560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905495" y="680808"/>
            <a:ext cx="16439375" cy="2515864"/>
            <a:chOff x="0" y="0"/>
            <a:chExt cx="5997128" cy="127820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997129" cy="1278204"/>
            </a:xfrm>
            <a:custGeom>
              <a:avLst/>
              <a:gdLst/>
              <a:ahLst/>
              <a:cxnLst/>
              <a:rect l="l" t="t" r="r" b="b"/>
              <a:pathLst>
                <a:path w="5997129" h="1278204">
                  <a:moveTo>
                    <a:pt x="0" y="0"/>
                  </a:moveTo>
                  <a:lnTo>
                    <a:pt x="5997129" y="0"/>
                  </a:lnTo>
                  <a:lnTo>
                    <a:pt x="5997129" y="1278204"/>
                  </a:lnTo>
                  <a:lnTo>
                    <a:pt x="0" y="12782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95970" y="9044945"/>
            <a:ext cx="3539104" cy="617207"/>
            <a:chOff x="0" y="0"/>
            <a:chExt cx="4718805" cy="822943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4718805" cy="822943"/>
              <a:chOff x="0" y="0"/>
              <a:chExt cx="1291075" cy="22515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291075" cy="225159"/>
              </a:xfrm>
              <a:custGeom>
                <a:avLst/>
                <a:gdLst/>
                <a:ahLst/>
                <a:cxnLst/>
                <a:rect l="l" t="t" r="r" b="b"/>
                <a:pathLst>
                  <a:path w="1291075" h="225159">
                    <a:moveTo>
                      <a:pt x="0" y="0"/>
                    </a:moveTo>
                    <a:lnTo>
                      <a:pt x="1291075" y="0"/>
                    </a:lnTo>
                    <a:lnTo>
                      <a:pt x="1291075" y="225159"/>
                    </a:lnTo>
                    <a:lnTo>
                      <a:pt x="0" y="22515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307158" y="226475"/>
              <a:ext cx="4104490" cy="4080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54"/>
                </a:lnSpc>
              </a:pPr>
              <a:r>
                <a:rPr lang="en-US" sz="1824" u="sng" dirty="0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Quay </a:t>
              </a:r>
              <a:r>
                <a:rPr lang="en-US" sz="1824" u="sng" dirty="0" err="1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lại</a:t>
              </a:r>
              <a:r>
                <a:rPr lang="en-US" sz="1824" u="sng" dirty="0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 Trang </a:t>
              </a:r>
              <a:r>
                <a:rPr lang="en-US" sz="1824" u="sng" dirty="0" err="1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Chương</a:t>
              </a:r>
              <a:r>
                <a:rPr lang="en-US" sz="1824" u="sng" dirty="0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 </a:t>
              </a:r>
              <a:r>
                <a:rPr lang="en-US" sz="1824" u="sng" dirty="0" err="1">
                  <a:solidFill>
                    <a:srgbClr val="003EA8"/>
                  </a:solidFill>
                  <a:latin typeface="Cabin"/>
                  <a:hlinkClick r:id="rId3" action="ppaction://hlinksldjump"/>
                </a:rPr>
                <a:t>trình</a:t>
              </a:r>
              <a:endParaRPr lang="en-US" sz="1824" u="sng" dirty="0">
                <a:solidFill>
                  <a:srgbClr val="003EA8"/>
                </a:solidFill>
                <a:latin typeface="Cabin"/>
                <a:hlinkClick r:id="rId3" action="ppaction://hlinksldjump"/>
              </a:endParaRPr>
            </a:p>
          </p:txBody>
        </p:sp>
      </p:grpSp>
      <p:sp>
        <p:nvSpPr>
          <p:cNvPr id="10" name="Freeform 10"/>
          <p:cNvSpPr/>
          <p:nvPr/>
        </p:nvSpPr>
        <p:spPr>
          <a:xfrm>
            <a:off x="11989663" y="8797919"/>
            <a:ext cx="7147788" cy="1728465"/>
          </a:xfrm>
          <a:custGeom>
            <a:avLst/>
            <a:gdLst/>
            <a:ahLst/>
            <a:cxnLst/>
            <a:rect l="l" t="t" r="r" b="b"/>
            <a:pathLst>
              <a:path w="7147788" h="1728465">
                <a:moveTo>
                  <a:pt x="0" y="0"/>
                </a:moveTo>
                <a:lnTo>
                  <a:pt x="7147788" y="0"/>
                </a:lnTo>
                <a:lnTo>
                  <a:pt x="7147788" y="1728465"/>
                </a:lnTo>
                <a:lnTo>
                  <a:pt x="0" y="17284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>
            <a:off x="11702764" y="89422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9"/>
                </a:lnTo>
                <a:lnTo>
                  <a:pt x="0" y="8226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3318882" y="-411324"/>
            <a:ext cx="573798" cy="822649"/>
          </a:xfrm>
          <a:custGeom>
            <a:avLst/>
            <a:gdLst/>
            <a:ahLst/>
            <a:cxnLst/>
            <a:rect l="l" t="t" r="r" b="b"/>
            <a:pathLst>
              <a:path w="573798" h="822649">
                <a:moveTo>
                  <a:pt x="0" y="0"/>
                </a:moveTo>
                <a:lnTo>
                  <a:pt x="573798" y="0"/>
                </a:lnTo>
                <a:lnTo>
                  <a:pt x="573798" y="822648"/>
                </a:lnTo>
                <a:lnTo>
                  <a:pt x="0" y="8226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 13"/>
          <p:cNvSpPr/>
          <p:nvPr/>
        </p:nvSpPr>
        <p:spPr>
          <a:xfrm>
            <a:off x="-608297" y="158885"/>
            <a:ext cx="3927179" cy="1392364"/>
          </a:xfrm>
          <a:custGeom>
            <a:avLst/>
            <a:gdLst/>
            <a:ahLst/>
            <a:cxnLst/>
            <a:rect l="l" t="t" r="r" b="b"/>
            <a:pathLst>
              <a:path w="3927179" h="1392364">
                <a:moveTo>
                  <a:pt x="0" y="0"/>
                </a:moveTo>
                <a:lnTo>
                  <a:pt x="3927179" y="0"/>
                </a:lnTo>
                <a:lnTo>
                  <a:pt x="3927179" y="1392363"/>
                </a:lnTo>
                <a:lnTo>
                  <a:pt x="0" y="13923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2460195" y="1247996"/>
            <a:ext cx="13395565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20"/>
              </a:lnSpc>
            </a:pPr>
            <a:r>
              <a:rPr lang="en-US" sz="8100" dirty="0" err="1">
                <a:solidFill>
                  <a:srgbClr val="003EA8"/>
                </a:solidFill>
                <a:latin typeface="Muli Bold"/>
              </a:rPr>
              <a:t>Nhận</a:t>
            </a:r>
            <a:r>
              <a:rPr lang="en-US" sz="8100" dirty="0">
                <a:solidFill>
                  <a:srgbClr val="003EA8"/>
                </a:solidFill>
                <a:latin typeface="Muli Bold"/>
              </a:rPr>
              <a:t> </a:t>
            </a:r>
            <a:r>
              <a:rPr lang="en-US" sz="8100" dirty="0" err="1">
                <a:solidFill>
                  <a:srgbClr val="003EA8"/>
                </a:solidFill>
                <a:latin typeface="Muli Bold"/>
              </a:rPr>
              <a:t>xét</a:t>
            </a:r>
            <a:r>
              <a:rPr lang="en-US" sz="8100" dirty="0">
                <a:solidFill>
                  <a:srgbClr val="003EA8"/>
                </a:solidFill>
                <a:latin typeface="Muli Bold"/>
              </a:rPr>
              <a:t> 2.2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BDB018-C8B2-C76A-5F36-92E296A9B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233158"/>
              </p:ext>
            </p:extLst>
          </p:nvPr>
        </p:nvGraphicFramePr>
        <p:xfrm>
          <a:off x="1880877" y="4184920"/>
          <a:ext cx="14554200" cy="413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7100">
                  <a:extLst>
                    <a:ext uri="{9D8B030D-6E8A-4147-A177-3AD203B41FA5}">
                      <a16:colId xmlns:a16="http://schemas.microsoft.com/office/drawing/2014/main" val="3050954371"/>
                    </a:ext>
                  </a:extLst>
                </a:gridCol>
                <a:gridCol w="7277100">
                  <a:extLst>
                    <a:ext uri="{9D8B030D-6E8A-4147-A177-3AD203B41FA5}">
                      <a16:colId xmlns:a16="http://schemas.microsoft.com/office/drawing/2014/main" val="638395517"/>
                    </a:ext>
                  </a:extLst>
                </a:gridCol>
              </a:tblGrid>
              <a:tr h="131503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Thuận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lợi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Khó</a:t>
                      </a:r>
                      <a:r>
                        <a:rPr lang="en-US" sz="3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khăn</a:t>
                      </a:r>
                      <a:endParaRPr lang="en-US" sz="32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390234"/>
                  </a:ext>
                </a:extLst>
              </a:tr>
              <a:tr h="2817417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Tốt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vi-VN" sz="2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Gặp rắc rối trong việc tìm kiếm biểu đồ cho các phân tích, mô tả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2434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526</Words>
  <Application>Microsoft Office PowerPoint</Application>
  <PresentationFormat>Custom</PresentationFormat>
  <Paragraphs>80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Muli Ultra-Bold</vt:lpstr>
      <vt:lpstr>Calibri</vt:lpstr>
      <vt:lpstr>Cabin</vt:lpstr>
      <vt:lpstr>Muli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Xanh hải quân Trắng Đen Vẽ nguệch ngoạc Kế hoạch Kinh doanh Bản thuyết trình Kinh doanh</dc:title>
  <dc:creator>Cao Trung Kiên</dc:creator>
  <cp:lastModifiedBy>PHAN TRÍ TÀI</cp:lastModifiedBy>
  <cp:revision>11</cp:revision>
  <dcterms:created xsi:type="dcterms:W3CDTF">2006-08-16T00:00:00Z</dcterms:created>
  <dcterms:modified xsi:type="dcterms:W3CDTF">2024-03-13T08:03:07Z</dcterms:modified>
  <dc:identifier>DAF_RQJNLCY</dc:identifier>
</cp:coreProperties>
</file>