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9" r:id="rId4"/>
    <p:sldId id="292" r:id="rId5"/>
    <p:sldId id="289" r:id="rId6"/>
    <p:sldId id="293" r:id="rId7"/>
    <p:sldId id="277" r:id="rId8"/>
    <p:sldId id="283" r:id="rId9"/>
    <p:sldId id="303" r:id="rId10"/>
    <p:sldId id="308" r:id="rId11"/>
    <p:sldId id="279" r:id="rId12"/>
    <p:sldId id="298" r:id="rId13"/>
    <p:sldId id="297" r:id="rId14"/>
    <p:sldId id="307" r:id="rId15"/>
    <p:sldId id="304" r:id="rId16"/>
    <p:sldId id="302" r:id="rId17"/>
    <p:sldId id="309" r:id="rId18"/>
    <p:sldId id="310" r:id="rId19"/>
    <p:sldId id="263" r:id="rId20"/>
    <p:sldId id="306" r:id="rId21"/>
    <p:sldId id="271" r:id="rId22"/>
  </p:sldIdLst>
  <p:sldSz cx="18288000" cy="10287000"/>
  <p:notesSz cx="6858000" cy="9144000"/>
  <p:embeddedFontLst>
    <p:embeddedFont>
      <p:font typeface="Cabin" panose="020B0604020202020204" charset="0"/>
      <p:regular r:id="rId24"/>
    </p:embeddedFont>
    <p:embeddedFont>
      <p:font typeface="Muli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DC4DD-77C5-4F84-A51B-1546589D3ABA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39AE-862F-48C9-A9A7-C971F8CF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6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39AE-862F-48C9-A9A7-C971F8CF7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6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5.sv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sv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slide" Target="slide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1315441"/>
            <a:ext cx="9009410" cy="6082798"/>
            <a:chOff x="0" y="0"/>
            <a:chExt cx="3286657" cy="2219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219021"/>
            </a:xfrm>
            <a:custGeom>
              <a:avLst/>
              <a:gdLst/>
              <a:ahLst/>
              <a:cxnLst/>
              <a:rect l="l" t="t" r="r" b="b"/>
              <a:pathLst>
                <a:path w="3286657" h="2219021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2156129" y="8872350"/>
            <a:ext cx="6662470" cy="1611106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261150" y="1315441"/>
            <a:ext cx="7087021" cy="7701883"/>
            <a:chOff x="0" y="0"/>
            <a:chExt cx="2585364" cy="28096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692016" y="4401714"/>
            <a:ext cx="6225288" cy="3893634"/>
          </a:xfrm>
          <a:custGeom>
            <a:avLst/>
            <a:gdLst/>
            <a:ahLst/>
            <a:cxnLst/>
            <a:rect l="l" t="t" r="r" b="b"/>
            <a:pathLst>
              <a:path w="6225288" h="3893634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00246" y="300172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203414">
            <a:off x="11173930" y="3499519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887383" y="8090431"/>
            <a:ext cx="3544008" cy="926893"/>
            <a:chOff x="0" y="0"/>
            <a:chExt cx="4725344" cy="123585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4725344" cy="1235858"/>
              <a:chOff x="0" y="0"/>
              <a:chExt cx="1292864" cy="33813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92864" cy="338133"/>
              </a:xfrm>
              <a:custGeom>
                <a:avLst/>
                <a:gdLst/>
                <a:ahLst/>
                <a:cxnLst/>
                <a:rect l="l" t="t" r="r" b="b"/>
                <a:pathLst>
                  <a:path w="1292864" h="338133">
                    <a:moveTo>
                      <a:pt x="0" y="0"/>
                    </a:moveTo>
                    <a:lnTo>
                      <a:pt x="1292864" y="0"/>
                    </a:lnTo>
                    <a:lnTo>
                      <a:pt x="1292864" y="338133"/>
                    </a:lnTo>
                    <a:lnTo>
                      <a:pt x="0" y="33813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289760" y="288340"/>
              <a:ext cx="974589" cy="659177"/>
            </a:xfrm>
            <a:custGeom>
              <a:avLst/>
              <a:gdLst/>
              <a:ahLst/>
              <a:cxnLst/>
              <a:rect l="l" t="t" r="r" b="b"/>
              <a:pathLst>
                <a:path w="974589" h="659177">
                  <a:moveTo>
                    <a:pt x="0" y="0"/>
                  </a:moveTo>
                  <a:lnTo>
                    <a:pt x="974589" y="0"/>
                  </a:lnTo>
                  <a:lnTo>
                    <a:pt x="974589" y="659177"/>
                  </a:lnTo>
                  <a:lnTo>
                    <a:pt x="0" y="659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583848" y="422772"/>
              <a:ext cx="2836341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  <a:spcBef>
                  <a:spcPct val="0"/>
                </a:spcBef>
              </a:pPr>
              <a:r>
                <a:rPr lang="en-US" sz="1599" dirty="0" err="1">
                  <a:solidFill>
                    <a:srgbClr val="000000"/>
                  </a:solidFill>
                  <a:latin typeface="Cabin"/>
                </a:rPr>
                <a:t>Nhóm</a:t>
              </a:r>
              <a:r>
                <a:rPr lang="en-US" sz="1599" dirty="0">
                  <a:solidFill>
                    <a:srgbClr val="000000"/>
                  </a:solidFill>
                  <a:latin typeface="Cabin"/>
                </a:rPr>
                <a:t> 10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2690344" y="1991652"/>
            <a:ext cx="2228632" cy="1815322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437079" y="2334692"/>
            <a:ext cx="7946241" cy="4130635"/>
            <a:chOff x="0" y="0"/>
            <a:chExt cx="10594989" cy="5507514"/>
          </a:xfrm>
        </p:grpSpPr>
        <p:sp>
          <p:nvSpPr>
            <p:cNvPr id="24" name="TextBox 24"/>
            <p:cNvSpPr txBox="1"/>
            <p:nvPr/>
          </p:nvSpPr>
          <p:spPr>
            <a:xfrm>
              <a:off x="0" y="0"/>
              <a:ext cx="10594989" cy="2206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589"/>
                </a:lnSpc>
              </a:pPr>
              <a:r>
                <a:rPr lang="en-US" sz="11324" spc="-169">
                  <a:solidFill>
                    <a:srgbClr val="003EA8"/>
                  </a:solidFill>
                  <a:latin typeface="Muli Bold"/>
                </a:rPr>
                <a:t>Project 2</a:t>
              </a:r>
              <a:endParaRPr lang="en-US" sz="11324" spc="-169" dirty="0">
                <a:solidFill>
                  <a:srgbClr val="003EA8"/>
                </a:solidFill>
                <a:latin typeface="Muli 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4953259"/>
              <a:ext cx="10594989" cy="554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Khai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thác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dữ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liệu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văn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bản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và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ứng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dụng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- 21CNTThuc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4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639295" y="608352"/>
            <a:ext cx="9009410" cy="1907038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1054" y="2802194"/>
            <a:ext cx="16613450" cy="6018240"/>
            <a:chOff x="-14524" y="32168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-14524" y="32168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619458" y="889293"/>
            <a:ext cx="704908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PhoBERT</a:t>
            </a:r>
            <a:endParaRPr lang="en-US" sz="90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846932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5" action="ppaction://hlinksldjump"/>
                </a:rPr>
                <a:t>Quay lại Trang Chương trình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792A8D07-AD95-B542-CFCF-C1BBAF86D92F}"/>
              </a:ext>
            </a:extLst>
          </p:cNvPr>
          <p:cNvSpPr txBox="1"/>
          <p:nvPr/>
        </p:nvSpPr>
        <p:spPr>
          <a:xfrm>
            <a:off x="1398587" y="3088353"/>
            <a:ext cx="15637661" cy="5087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489" lvl="1">
              <a:lnSpc>
                <a:spcPct val="150000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</a:rPr>
              <a:t>	-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PhoBert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có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một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số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điểm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chính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như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sau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:</a:t>
            </a: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00000"/>
                </a:solidFill>
                <a:latin typeface="Cabin"/>
              </a:rPr>
              <a:t>Pre-trained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cho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tiếng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Việt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 err="1">
                <a:solidFill>
                  <a:srgbClr val="000000"/>
                </a:solidFill>
                <a:latin typeface="Cabin"/>
              </a:rPr>
              <a:t>Kiến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trúc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và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cách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tiếp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cận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giống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RoBERTa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Phiên bản và số lượng transformers block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 err="1">
                <a:solidFill>
                  <a:srgbClr val="000000"/>
                </a:solidFill>
                <a:latin typeface="Cabin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huấn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luyện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 err="1">
                <a:solidFill>
                  <a:srgbClr val="000000"/>
                </a:solidFill>
                <a:latin typeface="Cabin"/>
              </a:rPr>
              <a:t>Tiền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xử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lý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liệu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200" dirty="0" err="1">
                <a:solidFill>
                  <a:srgbClr val="000000"/>
                </a:solidFill>
                <a:latin typeface="Cabin"/>
              </a:rPr>
              <a:t>Huấn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luyện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chỉ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dụng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Masked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52070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phoBERT</a:t>
            </a:r>
            <a:endParaRPr lang="en-US" sz="90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" name="image2.png" descr="A screenshot of a computer&#10;&#10;Description automatically generated">
            <a:extLst>
              <a:ext uri="{FF2B5EF4-FFF2-40B4-BE49-F238E27FC236}">
                <a16:creationId xmlns:a16="http://schemas.microsoft.com/office/drawing/2014/main" id="{F6CAEB2A-732B-490D-E57F-6B6E032B40B5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584090" y="2557578"/>
            <a:ext cx="11088053" cy="606805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5990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phoBERT</a:t>
            </a:r>
            <a:endParaRPr lang="en-US" sz="90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DCB4C-FD08-B4F8-573C-50F1BC28E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188" y="3526764"/>
            <a:ext cx="16173858" cy="404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02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4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639295" y="608352"/>
            <a:ext cx="9009410" cy="1907038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1054" y="2802194"/>
            <a:ext cx="16613450" cy="6018240"/>
            <a:chOff x="-14524" y="32168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-14524" y="32168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619458" y="889293"/>
            <a:ext cx="704908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Electra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846932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5" action="ppaction://hlinksldjump"/>
                </a:rPr>
                <a:t>Quay lại Trang Chương trình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792A8D07-AD95-B542-CFCF-C1BBAF86D92F}"/>
              </a:ext>
            </a:extLst>
          </p:cNvPr>
          <p:cNvSpPr txBox="1"/>
          <p:nvPr/>
        </p:nvSpPr>
        <p:spPr>
          <a:xfrm>
            <a:off x="1398587" y="3088353"/>
            <a:ext cx="15637661" cy="2871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4689" lvl="1" indent="-457200">
              <a:lnSpc>
                <a:spcPct val="150000"/>
              </a:lnSpc>
              <a:buFontTx/>
              <a:buChar char="-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ELECTRA sử dụng một nhiệm vụ pretrain mới mang tên phát hiện token bị thay thế (RTD). 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694689" lvl="1" indent="-457200">
              <a:lnSpc>
                <a:spcPct val="150000"/>
              </a:lnSpc>
              <a:buFontTx/>
              <a:buChar char="-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Nhiệm vụ này kết hợp cả hai điểm mạnh của các mô hình LM và MLM. </a:t>
            </a:r>
          </a:p>
          <a:p>
            <a:pPr marL="237489" lvl="1">
              <a:lnSpc>
                <a:spcPct val="150000"/>
              </a:lnSpc>
            </a:pPr>
            <a:endParaRPr lang="vi-VN" sz="3200" dirty="0">
              <a:solidFill>
                <a:srgbClr val="000000"/>
              </a:solidFill>
              <a:latin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2017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55197" y="569798"/>
            <a:ext cx="13505366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000" dirty="0">
                <a:solidFill>
                  <a:srgbClr val="003EA8"/>
                </a:solidFill>
                <a:latin typeface="Muli Bold"/>
              </a:rPr>
              <a:t>So </a:t>
            </a:r>
            <a:r>
              <a:rPr lang="en-US" sz="6000" dirty="0" err="1">
                <a:solidFill>
                  <a:srgbClr val="003EA8"/>
                </a:solidFill>
                <a:latin typeface="Muli Bold"/>
              </a:rPr>
              <a:t>sánh</a:t>
            </a:r>
            <a:r>
              <a:rPr lang="en-US" sz="6000" dirty="0">
                <a:solidFill>
                  <a:srgbClr val="003EA8"/>
                </a:solidFill>
                <a:latin typeface="Muli Bold"/>
              </a:rPr>
              <a:t>	</a:t>
            </a:r>
          </a:p>
          <a:p>
            <a:pPr algn="ctr">
              <a:lnSpc>
                <a:spcPts val="8100"/>
              </a:lnSpc>
            </a:pPr>
            <a:r>
              <a:rPr lang="pt-BR" sz="6000" dirty="0">
                <a:solidFill>
                  <a:srgbClr val="003EA8"/>
                </a:solidFill>
                <a:latin typeface="Muli Bold"/>
              </a:rPr>
              <a:t>Electra và các mô hình khác</a:t>
            </a:r>
            <a:endParaRPr lang="en-US" sz="6000" dirty="0">
              <a:solidFill>
                <a:srgbClr val="003EA8"/>
              </a:solidFill>
              <a:latin typeface="Muli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Quay lại Trang Chương trình</a:t>
              </a:r>
            </a:p>
          </p:txBody>
        </p:sp>
      </p:grpSp>
      <p:sp>
        <p:nvSpPr>
          <p:cNvPr id="24" name="Freeform 24"/>
          <p:cNvSpPr/>
          <p:nvPr/>
        </p:nvSpPr>
        <p:spPr>
          <a:xfrm flipH="1">
            <a:off x="15484919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-1782425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641794">
            <a:off x="8923192" y="-17882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471CA7-FDE9-E3EF-2C30-5F2823F3A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72203"/>
              </p:ext>
            </p:extLst>
          </p:nvPr>
        </p:nvGraphicFramePr>
        <p:xfrm>
          <a:off x="2287980" y="3304494"/>
          <a:ext cx="13639800" cy="487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9900">
                  <a:extLst>
                    <a:ext uri="{9D8B030D-6E8A-4147-A177-3AD203B41FA5}">
                      <a16:colId xmlns:a16="http://schemas.microsoft.com/office/drawing/2014/main" val="947405852"/>
                    </a:ext>
                  </a:extLst>
                </a:gridCol>
                <a:gridCol w="6819900">
                  <a:extLst>
                    <a:ext uri="{9D8B030D-6E8A-4147-A177-3AD203B41FA5}">
                      <a16:colId xmlns:a16="http://schemas.microsoft.com/office/drawing/2014/main" val="504053131"/>
                    </a:ext>
                  </a:extLst>
                </a:gridCol>
              </a:tblGrid>
              <a:tr h="81698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Mô</a:t>
                      </a:r>
                      <a:r>
                        <a:rPr lang="en-US" sz="3200" dirty="0"/>
                        <a:t> </a:t>
                      </a:r>
                      <a:r>
                        <a:rPr lang="en-US" sz="3200" dirty="0" err="1"/>
                        <a:t>hình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Squad 2.0 test set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198246"/>
                  </a:ext>
                </a:extLst>
              </a:tr>
              <a:tr h="793419">
                <a:tc>
                  <a:txBody>
                    <a:bodyPr/>
                    <a:lstStyle/>
                    <a:p>
                      <a:pPr algn="l"/>
                      <a:r>
                        <a:rPr lang="en-US" sz="2400" b="0" i="1" dirty="0">
                          <a:effectLst/>
                        </a:rPr>
                        <a:t>ELECTRA-Large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effectLst/>
                        </a:rPr>
                        <a:t>88.7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206223"/>
                  </a:ext>
                </a:extLst>
              </a:tr>
              <a:tr h="816987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ALBERT-xxlarge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effectLst/>
                        </a:rPr>
                        <a:t>88.1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764230"/>
                  </a:ext>
                </a:extLst>
              </a:tr>
              <a:tr h="816987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XLNet-Large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effectLst/>
                        </a:rPr>
                        <a:t>87.9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209670"/>
                  </a:ext>
                </a:extLst>
              </a:tr>
              <a:tr h="816987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RoBERTa-Large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effectLst/>
                        </a:rPr>
                        <a:t>86.8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101586"/>
                  </a:ext>
                </a:extLst>
              </a:tr>
              <a:tr h="816987">
                <a:tc>
                  <a:txBody>
                    <a:bodyPr/>
                    <a:lstStyle/>
                    <a:p>
                      <a:pPr algn="l"/>
                      <a:r>
                        <a:rPr lang="en-US" sz="2400" b="0">
                          <a:effectLst/>
                        </a:rPr>
                        <a:t>BERT-Large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effectLst/>
                        </a:rPr>
                        <a:t>80.0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6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1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Electra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F5DC4-73C8-3185-7B2E-A5EBF84F0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684" y="2466153"/>
            <a:ext cx="10262865" cy="62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Electra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3D2B1BC-80A9-8527-A5A5-752380AEA4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339" y="3377703"/>
            <a:ext cx="16208488" cy="4052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042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hông có mô tả.">
            <a:extLst>
              <a:ext uri="{FF2B5EF4-FFF2-40B4-BE49-F238E27FC236}">
                <a16:creationId xmlns:a16="http://schemas.microsoft.com/office/drawing/2014/main" id="{69EEBD97-9D53-8140-C5D5-28C958A22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5288"/>
            <a:ext cx="18288000" cy="695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A10BA6CE-6FD9-DE3C-91BC-ADBACEB0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9425"/>
            <a:ext cx="18288000" cy="678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80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7618" y="2932676"/>
            <a:ext cx="16436355" cy="5768915"/>
            <a:chOff x="0" y="0"/>
            <a:chExt cx="5996027" cy="21045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6027" cy="2104516"/>
            </a:xfrm>
            <a:custGeom>
              <a:avLst/>
              <a:gdLst/>
              <a:ahLst/>
              <a:cxnLst/>
              <a:rect l="l" t="t" r="r" b="b"/>
              <a:pathLst>
                <a:path w="5996027" h="2104516">
                  <a:moveTo>
                    <a:pt x="0" y="0"/>
                  </a:moveTo>
                  <a:lnTo>
                    <a:pt x="5996027" y="0"/>
                  </a:lnTo>
                  <a:lnTo>
                    <a:pt x="5996027" y="2104516"/>
                  </a:lnTo>
                  <a:lnTo>
                    <a:pt x="0" y="2104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55197" y="569798"/>
            <a:ext cx="13505366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000" dirty="0" err="1">
                <a:solidFill>
                  <a:srgbClr val="003EA8"/>
                </a:solidFill>
                <a:latin typeface="Muli Bold"/>
              </a:rPr>
              <a:t>Nhận</a:t>
            </a:r>
            <a:r>
              <a:rPr lang="en-US" sz="6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6000" dirty="0" err="1">
                <a:solidFill>
                  <a:srgbClr val="003EA8"/>
                </a:solidFill>
                <a:latin typeface="Muli Bold"/>
              </a:rPr>
              <a:t>xét</a:t>
            </a:r>
            <a:r>
              <a:rPr lang="en-US" sz="6000" dirty="0">
                <a:solidFill>
                  <a:srgbClr val="003EA8"/>
                </a:solidFill>
                <a:latin typeface="Muli Bold"/>
              </a:rPr>
              <a:t>	</a:t>
            </a:r>
          </a:p>
          <a:p>
            <a:pPr algn="ctr">
              <a:lnSpc>
                <a:spcPts val="8100"/>
              </a:lnSpc>
            </a:pPr>
            <a:r>
              <a:rPr lang="pt-BR" sz="6000" dirty="0">
                <a:solidFill>
                  <a:srgbClr val="003EA8"/>
                </a:solidFill>
                <a:latin typeface="Muli Bold"/>
              </a:rPr>
              <a:t>phoBERT và Electra</a:t>
            </a:r>
            <a:endParaRPr lang="en-US" sz="60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872822" y="5143500"/>
            <a:ext cx="8470116" cy="764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0389" lvl="1" indent="-342900">
              <a:lnSpc>
                <a:spcPts val="2859"/>
              </a:lnSpc>
              <a:buFont typeface="Courier New" panose="02070309020205020404" pitchFamily="49" charset="0"/>
              <a:buChar char="o"/>
            </a:pPr>
            <a:r>
              <a:rPr lang="vi-VN" sz="3600" dirty="0">
                <a:solidFill>
                  <a:srgbClr val="000000"/>
                </a:solidFill>
                <a:latin typeface="Cabin"/>
              </a:rPr>
              <a:t>Mô hình chạy mượt và nhanh</a:t>
            </a:r>
            <a:endParaRPr lang="en-US" sz="3600" dirty="0">
              <a:solidFill>
                <a:srgbClr val="000000"/>
              </a:solidFill>
              <a:latin typeface="Cabin"/>
            </a:endParaRPr>
          </a:p>
          <a:p>
            <a:pPr marL="580389" lvl="1" indent="-342900">
              <a:lnSpc>
                <a:spcPts val="2859"/>
              </a:lnSpc>
              <a:buFont typeface="Courier New" panose="02070309020205020404" pitchFamily="49" charset="0"/>
              <a:buChar char="o"/>
            </a:pPr>
            <a:r>
              <a:rPr lang="en-US" sz="3600" dirty="0">
                <a:solidFill>
                  <a:srgbClr val="000000"/>
                </a:solidFill>
                <a:latin typeface="Cabin"/>
              </a:rPr>
              <a:t>K</a:t>
            </a:r>
            <a:r>
              <a:rPr lang="vi-VN" sz="3600" dirty="0">
                <a:solidFill>
                  <a:srgbClr val="000000"/>
                </a:solidFill>
                <a:latin typeface="Cabin"/>
              </a:rPr>
              <a:t>hông cần phải tiền xử lý dữ liệu thêm</a:t>
            </a:r>
            <a:endParaRPr lang="en-US" sz="3600" dirty="0">
              <a:solidFill>
                <a:srgbClr val="000000"/>
              </a:solidFill>
              <a:latin typeface="Cabin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Quay lại Trang Chương trình</a:t>
              </a:r>
            </a:p>
          </p:txBody>
        </p:sp>
      </p:grpSp>
      <p:sp>
        <p:nvSpPr>
          <p:cNvPr id="24" name="Freeform 24"/>
          <p:cNvSpPr/>
          <p:nvPr/>
        </p:nvSpPr>
        <p:spPr>
          <a:xfrm flipH="1">
            <a:off x="15484919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-1782425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641794">
            <a:off x="8923192" y="-17882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9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25957" y="2915205"/>
            <a:ext cx="7724783" cy="5768744"/>
            <a:chOff x="0" y="0"/>
            <a:chExt cx="2818022" cy="21044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8022" cy="2104453"/>
            </a:xfrm>
            <a:custGeom>
              <a:avLst/>
              <a:gdLst/>
              <a:ahLst/>
              <a:cxnLst/>
              <a:rect l="l" t="t" r="r" b="b"/>
              <a:pathLst>
                <a:path w="2818022" h="2104453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6069" y="2915205"/>
            <a:ext cx="8358265" cy="5768744"/>
            <a:chOff x="0" y="0"/>
            <a:chExt cx="3049118" cy="21044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49118" cy="2104453"/>
            </a:xfrm>
            <a:custGeom>
              <a:avLst/>
              <a:gdLst/>
              <a:ahLst/>
              <a:cxnLst/>
              <a:rect l="l" t="t" r="r" b="b"/>
              <a:pathLst>
                <a:path w="3049118" h="2104453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10231960" y="3545972"/>
            <a:ext cx="5778474" cy="4507210"/>
          </a:xfrm>
          <a:custGeom>
            <a:avLst/>
            <a:gdLst/>
            <a:ahLst/>
            <a:cxnLst/>
            <a:rect l="l" t="t" r="r" b="b"/>
            <a:pathLst>
              <a:path w="5778474" h="4507210">
                <a:moveTo>
                  <a:pt x="0" y="0"/>
                </a:moveTo>
                <a:lnTo>
                  <a:pt x="5778474" y="0"/>
                </a:lnTo>
                <a:lnTo>
                  <a:pt x="5778474" y="4507210"/>
                </a:lnTo>
                <a:lnTo>
                  <a:pt x="0" y="4507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203414">
            <a:off x="16137868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Giới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thiệu</a:t>
            </a:r>
            <a:endParaRPr lang="en-US" sz="90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606922" y="3274496"/>
            <a:ext cx="6868115" cy="2589154"/>
            <a:chOff x="0" y="-28575"/>
            <a:chExt cx="9157487" cy="3452207"/>
          </a:xfrm>
        </p:grpSpPr>
        <p:sp>
          <p:nvSpPr>
            <p:cNvPr id="22" name="TextBox 22"/>
            <p:cNvSpPr txBox="1"/>
            <p:nvPr/>
          </p:nvSpPr>
          <p:spPr>
            <a:xfrm>
              <a:off x="0" y="944321"/>
              <a:ext cx="9157487" cy="2479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20127318 - Phan </a:t>
              </a:r>
              <a:r>
                <a:rPr lang="en-US" sz="3200" dirty="0" err="1">
                  <a:solidFill>
                    <a:srgbClr val="000000"/>
                  </a:solidFill>
                  <a:latin typeface="Cabin"/>
                </a:rPr>
                <a:t>Trí</a:t>
              </a: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Cabin"/>
                </a:rPr>
                <a:t>Tài</a:t>
              </a: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 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20127385 - </a:t>
              </a:r>
              <a:r>
                <a:rPr lang="en-US" sz="3200" dirty="0" err="1">
                  <a:solidFill>
                    <a:srgbClr val="000000"/>
                  </a:solidFill>
                  <a:latin typeface="Cabin"/>
                </a:rPr>
                <a:t>Huỳnh</a:t>
              </a: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 Hoàng Gia Uy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20127568 - </a:t>
              </a:r>
              <a:r>
                <a:rPr lang="en-US" sz="3200" dirty="0" err="1">
                  <a:solidFill>
                    <a:srgbClr val="000000"/>
                  </a:solidFill>
                  <a:latin typeface="Cabin"/>
                </a:rPr>
                <a:t>Nguyễn</a:t>
              </a: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Cabin"/>
                </a:rPr>
                <a:t>Hữu</a:t>
              </a: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 Nam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21127257 - </a:t>
              </a:r>
              <a:r>
                <a:rPr lang="en-US" sz="3200" dirty="0" err="1">
                  <a:solidFill>
                    <a:srgbClr val="000000"/>
                  </a:solidFill>
                  <a:latin typeface="Cabin"/>
                </a:rPr>
                <a:t>Phạm</a:t>
              </a: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3200" dirty="0" err="1">
                  <a:solidFill>
                    <a:srgbClr val="000000"/>
                  </a:solidFill>
                  <a:latin typeface="Cabin"/>
                </a:rPr>
                <a:t>Trần</a:t>
              </a: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 Minh Duy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3200" dirty="0">
                  <a:solidFill>
                    <a:srgbClr val="000000"/>
                  </a:solidFill>
                  <a:latin typeface="Cabin"/>
                </a:rPr>
                <a:t>21127326 - Cao Trung </a:t>
              </a:r>
              <a:r>
                <a:rPr lang="en-US" sz="3200" dirty="0" err="1">
                  <a:solidFill>
                    <a:srgbClr val="000000"/>
                  </a:solidFill>
                  <a:latin typeface="Cabin"/>
                </a:rPr>
                <a:t>Kiên</a:t>
              </a:r>
              <a:endParaRPr lang="en-US" sz="3200" dirty="0">
                <a:solidFill>
                  <a:srgbClr val="000000"/>
                </a:solidFill>
                <a:latin typeface="Cabin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9157487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 err="1">
                  <a:solidFill>
                    <a:srgbClr val="003EA8"/>
                  </a:solidFill>
                  <a:latin typeface="Muli Bold"/>
                </a:rPr>
                <a:t>Nhóm</a:t>
              </a: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 10</a:t>
              </a:r>
            </a:p>
          </p:txBody>
        </p:sp>
      </p:grp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9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55197" y="569798"/>
            <a:ext cx="13505366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000" dirty="0">
                <a:solidFill>
                  <a:srgbClr val="003EA8"/>
                </a:solidFill>
                <a:latin typeface="Muli Bold"/>
              </a:rPr>
              <a:t>So </a:t>
            </a:r>
            <a:r>
              <a:rPr lang="en-US" sz="6000" dirty="0" err="1">
                <a:solidFill>
                  <a:srgbClr val="003EA8"/>
                </a:solidFill>
                <a:latin typeface="Muli Bold"/>
              </a:rPr>
              <a:t>sánh</a:t>
            </a:r>
            <a:r>
              <a:rPr lang="en-US" sz="6000" dirty="0">
                <a:solidFill>
                  <a:srgbClr val="003EA8"/>
                </a:solidFill>
                <a:latin typeface="Muli Bold"/>
              </a:rPr>
              <a:t>	</a:t>
            </a:r>
          </a:p>
          <a:p>
            <a:pPr algn="ctr">
              <a:lnSpc>
                <a:spcPts val="8100"/>
              </a:lnSpc>
            </a:pPr>
            <a:r>
              <a:rPr lang="pt-BR" sz="6000" dirty="0">
                <a:solidFill>
                  <a:srgbClr val="003EA8"/>
                </a:solidFill>
                <a:latin typeface="Muli Bold"/>
              </a:rPr>
              <a:t>phoBERT và Electra</a:t>
            </a:r>
            <a:endParaRPr lang="en-US" sz="6000" dirty="0">
              <a:solidFill>
                <a:srgbClr val="003EA8"/>
              </a:solidFill>
              <a:latin typeface="Muli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Quay lại Trang Chương trình</a:t>
              </a:r>
            </a:p>
          </p:txBody>
        </p:sp>
      </p:grpSp>
      <p:sp>
        <p:nvSpPr>
          <p:cNvPr id="24" name="Freeform 24"/>
          <p:cNvSpPr/>
          <p:nvPr/>
        </p:nvSpPr>
        <p:spPr>
          <a:xfrm flipH="1">
            <a:off x="15484919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-1782425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641794">
            <a:off x="8923192" y="-17882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DF4064-524D-929B-D8F8-25C9D334B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672567"/>
              </p:ext>
            </p:extLst>
          </p:nvPr>
        </p:nvGraphicFramePr>
        <p:xfrm>
          <a:off x="1934070" y="3741994"/>
          <a:ext cx="13868400" cy="427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0">
                  <a:extLst>
                    <a:ext uri="{9D8B030D-6E8A-4147-A177-3AD203B41FA5}">
                      <a16:colId xmlns:a16="http://schemas.microsoft.com/office/drawing/2014/main" val="3932401976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1261562518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905245938"/>
                    </a:ext>
                  </a:extLst>
                </a:gridCol>
              </a:tblGrid>
              <a:tr h="106865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phoBERT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Electra</a:t>
                      </a:r>
                    </a:p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067901"/>
                  </a:ext>
                </a:extLst>
              </a:tr>
              <a:tr h="1068659">
                <a:tc>
                  <a:txBody>
                    <a:bodyPr/>
                    <a:lstStyle/>
                    <a:p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Độ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chính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xác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r>
                        <a:rPr lang="vi-VN" sz="20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ao, nhưng số lần huấn luyện sai cũng cao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Thấp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hơn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48679"/>
                  </a:ext>
                </a:extLst>
              </a:tr>
              <a:tr h="1068659">
                <a:tc>
                  <a:txBody>
                    <a:bodyPr/>
                    <a:lstStyle/>
                    <a:p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eval_loss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training_loss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ổn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 và đôi khi mất ổn định khi qua các bước kiểm tra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6174"/>
                  </a:ext>
                </a:extLst>
              </a:tr>
              <a:tr h="1068659">
                <a:tc>
                  <a:txBody>
                    <a:bodyPr/>
                    <a:lstStyle/>
                    <a:p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Tính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chính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xác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qua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câu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thử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err="1">
                          <a:solidFill>
                            <a:schemeClr val="tx1"/>
                          </a:solidFill>
                        </a:rPr>
                        <a:t>nghiệm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Thấp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1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9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321297" y="3556502"/>
            <a:ext cx="9009410" cy="5777998"/>
            <a:chOff x="0" y="0"/>
            <a:chExt cx="3286657" cy="21078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107829"/>
            </a:xfrm>
            <a:custGeom>
              <a:avLst/>
              <a:gdLst/>
              <a:ahLst/>
              <a:cxnLst/>
              <a:rect l="l" t="t" r="r" b="b"/>
              <a:pathLst>
                <a:path w="3286657" h="2107829">
                  <a:moveTo>
                    <a:pt x="0" y="0"/>
                  </a:moveTo>
                  <a:lnTo>
                    <a:pt x="3286657" y="0"/>
                  </a:lnTo>
                  <a:lnTo>
                    <a:pt x="3286657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495" y="3556502"/>
            <a:ext cx="7087021" cy="5777998"/>
            <a:chOff x="0" y="0"/>
            <a:chExt cx="2585364" cy="21078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85364" cy="2107829"/>
            </a:xfrm>
            <a:custGeom>
              <a:avLst/>
              <a:gdLst/>
              <a:ahLst/>
              <a:cxnLst/>
              <a:rect l="l" t="t" r="r" b="b"/>
              <a:pathLst>
                <a:path w="2585364" h="2107829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05495" y="973442"/>
            <a:ext cx="16425212" cy="1919447"/>
            <a:chOff x="0" y="0"/>
            <a:chExt cx="5991962" cy="7002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991962" cy="700219"/>
            </a:xfrm>
            <a:custGeom>
              <a:avLst/>
              <a:gdLst/>
              <a:ahLst/>
              <a:cxnLst/>
              <a:rect l="l" t="t" r="r" b="b"/>
              <a:pathLst>
                <a:path w="5991962" h="700219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2215145" y="3953364"/>
            <a:ext cx="4467721" cy="4984273"/>
          </a:xfrm>
          <a:custGeom>
            <a:avLst/>
            <a:gdLst/>
            <a:ahLst/>
            <a:cxnLst/>
            <a:rect l="l" t="t" r="r" b="b"/>
            <a:pathLst>
              <a:path w="4467721" h="4984273">
                <a:moveTo>
                  <a:pt x="0" y="0"/>
                </a:moveTo>
                <a:lnTo>
                  <a:pt x="4467721" y="0"/>
                </a:lnTo>
                <a:lnTo>
                  <a:pt x="4467721" y="4984274"/>
                </a:lnTo>
                <a:lnTo>
                  <a:pt x="0" y="498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927887" y="1247365"/>
            <a:ext cx="1020064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The End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52021" y="6046872"/>
            <a:ext cx="7747962" cy="41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3600" dirty="0" err="1">
                <a:solidFill>
                  <a:srgbClr val="000000"/>
                </a:solidFill>
                <a:latin typeface="Cabin"/>
              </a:rPr>
              <a:t>Cảm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ơn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thầy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bạn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đã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lắng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nghe</a:t>
            </a:r>
            <a:endParaRPr lang="en-US" sz="3600" dirty="0">
              <a:solidFill>
                <a:srgbClr val="000000"/>
              </a:solidFill>
              <a:latin typeface="Cabin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-517834" y="389330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4826857" y="8505307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994337" y="561981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6462058" y="451035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4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639295" y="608352"/>
            <a:ext cx="9009410" cy="1907038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1054" y="2802194"/>
            <a:ext cx="16613450" cy="6018240"/>
            <a:chOff x="-14524" y="32168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-14524" y="32168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619458" y="889293"/>
            <a:ext cx="704908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EDA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846932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5" action="ppaction://hlinksldjump"/>
                </a:rPr>
                <a:t>Quay lại Trang Chương trình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792A8D07-AD95-B542-CFCF-C1BBAF86D92F}"/>
              </a:ext>
            </a:extLst>
          </p:cNvPr>
          <p:cNvSpPr txBox="1"/>
          <p:nvPr/>
        </p:nvSpPr>
        <p:spPr>
          <a:xfrm>
            <a:off x="1398587" y="3088353"/>
            <a:ext cx="15637661" cy="5958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489" lvl="1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</a:rPr>
              <a:t>	- </a:t>
            </a:r>
            <a:r>
              <a:rPr lang="vi-VN" sz="3200" dirty="0">
                <a:solidFill>
                  <a:srgbClr val="000000"/>
                </a:solidFill>
                <a:latin typeface="Cabin"/>
              </a:rPr>
              <a:t>EDA là quá trình khám phá dữ liệu để hiểu rõ về chúng trước khi áp dụng các phương pháp phức tạp hơn như xây dựng mô hình dự đoán.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237489" lvl="1">
              <a:lnSpc>
                <a:spcPts val="2859"/>
              </a:lnSpc>
            </a:pP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237489" lvl="1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</a:rPr>
              <a:t>	-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bước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thực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hiện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EDA:</a:t>
            </a:r>
          </a:p>
          <a:p>
            <a:pPr marL="3437889" lvl="8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			 	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Thu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thập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liệu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3437889" lvl="8">
              <a:lnSpc>
                <a:spcPts val="2859"/>
              </a:lnSpc>
            </a:pP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3437889" lvl="8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			 	</a:t>
            </a:r>
            <a:r>
              <a:rPr lang="en-US" sz="3200" dirty="0" err="1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Kiểm</a:t>
            </a: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tra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liệu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3437889" lvl="8">
              <a:lnSpc>
                <a:spcPts val="2859"/>
              </a:lnSpc>
            </a:pP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3437889" lvl="8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			 	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Xử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lý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liệu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3437889" lvl="8">
              <a:lnSpc>
                <a:spcPts val="2859"/>
              </a:lnSpc>
            </a:pP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3437889" lvl="8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			 	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Trực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quan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dữ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liệu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3437889" lvl="8">
              <a:lnSpc>
                <a:spcPts val="2859"/>
              </a:lnSpc>
            </a:pPr>
            <a:endParaRPr lang="en-US" sz="3200" dirty="0">
              <a:solidFill>
                <a:srgbClr val="000000"/>
              </a:solidFill>
              <a:latin typeface="Cabin"/>
              <a:sym typeface="Wingdings 2" panose="05020102010507070707" pitchFamily="18" charset="2"/>
            </a:endParaRPr>
          </a:p>
          <a:p>
            <a:pPr marL="3437889" lvl="8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				</a:t>
            </a:r>
            <a:r>
              <a:rPr lang="en-US" sz="3200" dirty="0" err="1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Đúc</a:t>
            </a: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kết</a:t>
            </a: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 </a:t>
            </a:r>
          </a:p>
          <a:p>
            <a:pPr marL="3437889" lvl="8">
              <a:lnSpc>
                <a:spcPts val="2859"/>
              </a:lnSpc>
            </a:pPr>
            <a:endParaRPr lang="en-US" sz="3200" dirty="0">
              <a:solidFill>
                <a:srgbClr val="000000"/>
              </a:solidFill>
              <a:latin typeface="Cabin"/>
              <a:sym typeface="Wingdings 2" panose="05020102010507070707" pitchFamily="18" charset="2"/>
            </a:endParaRPr>
          </a:p>
          <a:p>
            <a:pPr marL="3437889" lvl="8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			 	</a:t>
            </a:r>
            <a:r>
              <a:rPr lang="en-US" sz="3200" dirty="0" err="1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Báo</a:t>
            </a: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cáo</a:t>
            </a: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kết</a:t>
            </a:r>
            <a:r>
              <a:rPr lang="en-US" sz="3200" dirty="0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  <a:sym typeface="Wingdings 2" panose="05020102010507070707" pitchFamily="18" charset="2"/>
              </a:rPr>
              <a:t>quả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237489" lvl="1">
              <a:lnSpc>
                <a:spcPts val="2859"/>
              </a:lnSpc>
            </a:pPr>
            <a:endParaRPr lang="en-US" sz="3200" dirty="0">
              <a:solidFill>
                <a:srgbClr val="000000"/>
              </a:solidFill>
              <a:latin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EDA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4D432F19-5075-D85B-070D-49D490E97DE5}"/>
              </a:ext>
            </a:extLst>
          </p:cNvPr>
          <p:cNvSpPr txBox="1"/>
          <p:nvPr/>
        </p:nvSpPr>
        <p:spPr>
          <a:xfrm>
            <a:off x="1828800" y="2587342"/>
            <a:ext cx="10896600" cy="380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4689" lvl="1" indent="-457200">
              <a:lnSpc>
                <a:spcPts val="2859"/>
              </a:lnSpc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Tính trung bình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dài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câu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hỏi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và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đoạn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văn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66933-8EE4-903B-D83D-6CA60F7670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520" y="3377703"/>
            <a:ext cx="10854612" cy="1709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4CDDE-D986-82D4-D465-16CB14437B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9520" y="5419566"/>
            <a:ext cx="12312280" cy="329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5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EDA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DB7AA-44EE-8202-CA50-1BC2934ED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520" y="3405971"/>
            <a:ext cx="14524713" cy="5194144"/>
          </a:xfrm>
          <a:prstGeom prst="rect">
            <a:avLst/>
          </a:prstGeom>
        </p:spPr>
      </p:pic>
      <p:sp>
        <p:nvSpPr>
          <p:cNvPr id="10" name="TextBox 22">
            <a:extLst>
              <a:ext uri="{FF2B5EF4-FFF2-40B4-BE49-F238E27FC236}">
                <a16:creationId xmlns:a16="http://schemas.microsoft.com/office/drawing/2014/main" id="{4D432F19-5075-D85B-070D-49D490E97DE5}"/>
              </a:ext>
            </a:extLst>
          </p:cNvPr>
          <p:cNvSpPr txBox="1"/>
          <p:nvPr/>
        </p:nvSpPr>
        <p:spPr>
          <a:xfrm>
            <a:off x="1828800" y="2587342"/>
            <a:ext cx="10896600" cy="380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4689" lvl="1" indent="-457200">
              <a:lnSpc>
                <a:spcPts val="2859"/>
              </a:lnSpc>
              <a:buFont typeface="Arial" panose="020B0604020202020204" pitchFamily="34" charset="0"/>
              <a:buChar char="•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Tính trung bình số lượng câu hỏi trong mỗi đoạn văn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03589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EDA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4D432F19-5075-D85B-070D-49D490E97DE5}"/>
              </a:ext>
            </a:extLst>
          </p:cNvPr>
          <p:cNvSpPr txBox="1"/>
          <p:nvPr/>
        </p:nvSpPr>
        <p:spPr>
          <a:xfrm>
            <a:off x="1828800" y="4097338"/>
            <a:ext cx="10896600" cy="380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4689" lvl="1" indent="-457200">
              <a:lnSpc>
                <a:spcPts val="285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bin"/>
              </a:rPr>
              <a:t>Kết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quả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trả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về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8B97F-1706-DC01-273E-69BBF25E9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9520" y="4797984"/>
            <a:ext cx="14826880" cy="20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6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EDA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" name="image6.png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2CCFAF96-6BA4-3C7C-28E4-0D1E174D70C5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126339" y="2527359"/>
            <a:ext cx="11600436" cy="6121342"/>
          </a:xfrm>
          <a:prstGeom prst="rect">
            <a:avLst/>
          </a:prstGeom>
          <a:ln/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E676F516-F6E3-312C-7556-673E1D63B9A4}"/>
              </a:ext>
            </a:extLst>
          </p:cNvPr>
          <p:cNvSpPr txBox="1"/>
          <p:nvPr/>
        </p:nvSpPr>
        <p:spPr>
          <a:xfrm>
            <a:off x="13121197" y="2794895"/>
            <a:ext cx="4114800" cy="1124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4689" lvl="1" indent="-457200">
              <a:lnSpc>
                <a:spcPts val="285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bin"/>
              </a:rPr>
              <a:t>Biểu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đồ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thể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hiện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độ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dài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câu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hỏi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và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đoạn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văn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36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EDA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5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" name="image5.png" descr="A blue square with white text&#10;&#10;Description automatically generated">
            <a:extLst>
              <a:ext uri="{FF2B5EF4-FFF2-40B4-BE49-F238E27FC236}">
                <a16:creationId xmlns:a16="http://schemas.microsoft.com/office/drawing/2014/main" id="{5CCAE1B1-65C8-6189-D583-DDDB98F703DE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368701" y="2362489"/>
            <a:ext cx="7010400" cy="6819128"/>
          </a:xfrm>
          <a:prstGeom prst="rect">
            <a:avLst/>
          </a:prstGeom>
          <a:ln/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9A00F95B-103B-D8DD-B990-8FCC56C89B5A}"/>
              </a:ext>
            </a:extLst>
          </p:cNvPr>
          <p:cNvSpPr txBox="1"/>
          <p:nvPr/>
        </p:nvSpPr>
        <p:spPr>
          <a:xfrm>
            <a:off x="9903984" y="2831216"/>
            <a:ext cx="4114800" cy="75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4689" lvl="1" indent="-457200">
              <a:lnSpc>
                <a:spcPts val="285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bin"/>
              </a:rPr>
              <a:t>Bảng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thống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kê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phân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bố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của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bin"/>
              </a:rPr>
              <a:t>nhãn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52162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4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996046" y="414394"/>
            <a:ext cx="10295905" cy="1907038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1054" y="2802194"/>
            <a:ext cx="16613450" cy="6018240"/>
            <a:chOff x="-14524" y="32168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-14524" y="32168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105400" y="643130"/>
            <a:ext cx="7865403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Nhận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xét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EDA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846932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5" action="ppaction://hlinksldjump"/>
                </a:rPr>
                <a:t>Quay lại Trang Chương trình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792A8D07-AD95-B542-CFCF-C1BBAF86D92F}"/>
              </a:ext>
            </a:extLst>
          </p:cNvPr>
          <p:cNvSpPr txBox="1"/>
          <p:nvPr/>
        </p:nvSpPr>
        <p:spPr>
          <a:xfrm>
            <a:off x="1398587" y="3637001"/>
            <a:ext cx="15637661" cy="4348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Dữ liệu có sự đa dạng về độ dài của câu hỏi và đoạn văn.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Phân bố của nhãn cần được cân nhắc để xây dựng mô hình hiệu quả.</a:t>
            </a: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Tất cả các đoạn văn đều có thể trích xuất ra đáp án dựa trên câu hỏi được hỏi (dựa vào bảng phân bố của nhãn)</a:t>
            </a: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Trung bình độ dài câu hỏi khoảng 62 từ, độ dài đoạn văn khoảng 792 từ</a:t>
            </a:r>
          </a:p>
          <a:p>
            <a:pPr marL="694689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3200" dirty="0">
                <a:solidFill>
                  <a:srgbClr val="000000"/>
                </a:solidFill>
                <a:latin typeface="Cabin"/>
              </a:rPr>
              <a:t>Trung bình số lượng câu hỏi trong đoạn văn khoảng 4 câu hỏi</a:t>
            </a:r>
          </a:p>
        </p:txBody>
      </p:sp>
    </p:spTree>
    <p:extLst>
      <p:ext uri="{BB962C8B-B14F-4D97-AF65-F5344CB8AC3E}">
        <p14:creationId xmlns:p14="http://schemas.microsoft.com/office/powerpoint/2010/main" val="140463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593</Words>
  <Application>Microsoft Office PowerPoint</Application>
  <PresentationFormat>Custom</PresentationFormat>
  <Paragraphs>107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Cabin</vt:lpstr>
      <vt:lpstr>Aptos</vt:lpstr>
      <vt:lpstr>Muli Bold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hải quân Trắng Đen Vẽ nguệch ngoạc Kế hoạch Kinh doanh Bản thuyết trình Kinh doanh</dc:title>
  <dc:creator>Cao Trung Kiên</dc:creator>
  <cp:lastModifiedBy>PHAN TRÍ TÀI</cp:lastModifiedBy>
  <cp:revision>21</cp:revision>
  <dcterms:created xsi:type="dcterms:W3CDTF">2006-08-16T00:00:00Z</dcterms:created>
  <dcterms:modified xsi:type="dcterms:W3CDTF">2024-04-30T11:36:02Z</dcterms:modified>
  <dc:identifier>DAF_RQJNLCY</dc:identifier>
</cp:coreProperties>
</file>