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6" r:id="rId1"/>
  </p:sldMasterIdLst>
  <p:notesMasterIdLst>
    <p:notesMasterId r:id="rId21"/>
  </p:notesMasterIdLst>
  <p:handoutMasterIdLst>
    <p:handoutMasterId r:id="rId22"/>
  </p:handoutMasterIdLst>
  <p:sldIdLst>
    <p:sldId id="256" r:id="rId2"/>
    <p:sldId id="258" r:id="rId3"/>
    <p:sldId id="257" r:id="rId4"/>
    <p:sldId id="259" r:id="rId5"/>
    <p:sldId id="262" r:id="rId6"/>
    <p:sldId id="303" r:id="rId7"/>
    <p:sldId id="275" r:id="rId8"/>
    <p:sldId id="276" r:id="rId9"/>
    <p:sldId id="263" r:id="rId10"/>
    <p:sldId id="260" r:id="rId11"/>
    <p:sldId id="296" r:id="rId12"/>
    <p:sldId id="297" r:id="rId13"/>
    <p:sldId id="298" r:id="rId14"/>
    <p:sldId id="299" r:id="rId15"/>
    <p:sldId id="300" r:id="rId16"/>
    <p:sldId id="301" r:id="rId17"/>
    <p:sldId id="302" r:id="rId18"/>
    <p:sldId id="305" r:id="rId19"/>
    <p:sldId id="274" r:id="rId20"/>
  </p:sldIdLst>
  <p:sldSz cx="9144000" cy="5143500" type="screen16x9"/>
  <p:notesSz cx="6858000" cy="9144000"/>
  <p:embeddedFontLst>
    <p:embeddedFont>
      <p:font typeface="Bree Serif" panose="020B0604020202020204" charset="0"/>
      <p:regular r:id="rId23"/>
    </p:embeddedFont>
    <p:embeddedFont>
      <p:font typeface="Impact" panose="020B0806030902050204" pitchFamily="34" charset="0"/>
      <p:regular r:id="rId24"/>
    </p:embeddedFont>
    <p:embeddedFont>
      <p:font typeface="Roboto Black" panose="02000000000000000000" pitchFamily="2" charset="0"/>
      <p:bold r:id="rId25"/>
      <p:boldItalic r:id="rId26"/>
    </p:embeddedFont>
    <p:embeddedFont>
      <p:font typeface="Roboto Light" panose="02000000000000000000" pitchFamily="2" charset="0"/>
      <p:regular r:id="rId27"/>
      <p:bold r:id="rId28"/>
      <p:italic r:id="rId29"/>
      <p:boldItalic r:id="rId30"/>
    </p:embeddedFont>
    <p:embeddedFont>
      <p:font typeface="Roboto Mono Thin" panose="00000009000000000000" pitchFamily="49" charset="0"/>
      <p:regular r:id="rId31"/>
      <p:bold r:id="rId32"/>
      <p:italic r:id="rId33"/>
      <p:boldItalic r:id="rId34"/>
    </p:embeddedFont>
    <p:embeddedFont>
      <p:font typeface="Roboto Thin"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497AC7-34F7-4FAD-B8D1-C685722E06CA}">
  <a:tblStyle styleId="{72497AC7-34F7-4FAD-B8D1-C685722E06C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18" autoAdjust="0"/>
  </p:normalViewPr>
  <p:slideViewPr>
    <p:cSldViewPr snapToGrid="0">
      <p:cViewPr varScale="1">
        <p:scale>
          <a:sx n="108" d="100"/>
          <a:sy n="108" d="100"/>
        </p:scale>
        <p:origin x="13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presProps" Target="presProps.xml"/><Relationship Id="rId21" Type="http://schemas.openxmlformats.org/officeDocument/2006/relationships/notesMaster" Target="notesMasters/notesMaster1.xml"/><Relationship Id="rId34" Type="http://schemas.openxmlformats.org/officeDocument/2006/relationships/font" Target="fonts/font12.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BE4D93-B805-4A6D-86D3-FAFF829123A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vi-VN"/>
              <a:t>Trường Đại học Khoa học - Tự nhiên</a:t>
            </a:r>
            <a:endParaRPr lang="en-US"/>
          </a:p>
        </p:txBody>
      </p:sp>
      <p:sp>
        <p:nvSpPr>
          <p:cNvPr id="3" name="Date Placeholder 2">
            <a:extLst>
              <a:ext uri="{FF2B5EF4-FFF2-40B4-BE49-F238E27FC236}">
                <a16:creationId xmlns:a16="http://schemas.microsoft.com/office/drawing/2014/main" id="{CD420818-D0CA-2B47-1D0E-A173621A2FE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1B6422-DD30-4B9C-9E3F-822C60F0793E}" type="datetimeFigureOut">
              <a:rPr lang="en-US" smtClean="0"/>
              <a:t>4/22/2023</a:t>
            </a:fld>
            <a:endParaRPr lang="en-US"/>
          </a:p>
        </p:txBody>
      </p:sp>
      <p:sp>
        <p:nvSpPr>
          <p:cNvPr id="4" name="Footer Placeholder 3">
            <a:extLst>
              <a:ext uri="{FF2B5EF4-FFF2-40B4-BE49-F238E27FC236}">
                <a16:creationId xmlns:a16="http://schemas.microsoft.com/office/drawing/2014/main" id="{BFFA445F-E0EB-6429-09E0-1EE4767A9F6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Lớp CSC15003_20MMT - CNTThuc</a:t>
            </a:r>
          </a:p>
        </p:txBody>
      </p:sp>
      <p:sp>
        <p:nvSpPr>
          <p:cNvPr id="5" name="Slide Number Placeholder 4">
            <a:extLst>
              <a:ext uri="{FF2B5EF4-FFF2-40B4-BE49-F238E27FC236}">
                <a16:creationId xmlns:a16="http://schemas.microsoft.com/office/drawing/2014/main" id="{E4B64058-3EF3-4DC6-5C44-1B84C9BCF09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44A3E2-F88D-486A-82B0-8E497485A831}" type="slidenum">
              <a:rPr lang="en-US" smtClean="0"/>
              <a:t>‹#›</a:t>
            </a:fld>
            <a:endParaRPr lang="en-US"/>
          </a:p>
        </p:txBody>
      </p:sp>
    </p:spTree>
    <p:extLst>
      <p:ext uri="{BB962C8B-B14F-4D97-AF65-F5344CB8AC3E}">
        <p14:creationId xmlns:p14="http://schemas.microsoft.com/office/powerpoint/2010/main" val="6695511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75426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29753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2178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7468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23412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5454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2738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453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3104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7"/>
        <p:cNvGrpSpPr/>
        <p:nvPr/>
      </p:nvGrpSpPr>
      <p:grpSpPr>
        <a:xfrm>
          <a:off x="0" y="0"/>
          <a:ext cx="0" cy="0"/>
          <a:chOff x="0" y="0"/>
          <a:chExt cx="0" cy="0"/>
        </a:xfrm>
      </p:grpSpPr>
      <p:sp>
        <p:nvSpPr>
          <p:cNvPr id="1278" name="Google Shape;1278;g5d5c1b5eee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9" name="Google Shape;1279;g5d5c1b5ee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g5d5c1b5eee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5" name="Google Shape;1285;g5d5c1b5eee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REDITS">
  <p:cSld name="TITLE_1_1_2_1_1">
    <p:bg>
      <p:bgPr>
        <a:gradFill>
          <a:gsLst>
            <a:gs pos="0">
              <a:srgbClr val="052643"/>
            </a:gs>
            <a:gs pos="100000">
              <a:srgbClr val="041523"/>
            </a:gs>
          </a:gsLst>
          <a:path path="circle">
            <a:fillToRect l="50000" t="50000" r="50000" b="50000"/>
          </a:path>
          <a:tileRect/>
        </a:gradFill>
        <a:effectLst/>
      </p:bgPr>
    </p:bg>
    <p:spTree>
      <p:nvGrpSpPr>
        <p:cNvPr id="1" name="Shape 88"/>
        <p:cNvGrpSpPr/>
        <p:nvPr/>
      </p:nvGrpSpPr>
      <p:grpSpPr>
        <a:xfrm>
          <a:off x="0" y="0"/>
          <a:ext cx="0" cy="0"/>
          <a:chOff x="0" y="0"/>
          <a:chExt cx="0" cy="0"/>
        </a:xfrm>
      </p:grpSpPr>
      <p:sp>
        <p:nvSpPr>
          <p:cNvPr id="89" name="Google Shape;89;p15"/>
          <p:cNvSpPr/>
          <p:nvPr/>
        </p:nvSpPr>
        <p:spPr>
          <a:xfrm>
            <a:off x="-349375" y="1621200"/>
            <a:ext cx="6832200" cy="293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txBox="1">
            <a:spLocks noGrp="1"/>
          </p:cNvSpPr>
          <p:nvPr>
            <p:ph type="body" idx="1"/>
          </p:nvPr>
        </p:nvSpPr>
        <p:spPr>
          <a:xfrm>
            <a:off x="810000" y="2169000"/>
            <a:ext cx="8520600" cy="3416400"/>
          </a:xfrm>
          <a:prstGeom prst="rect">
            <a:avLst/>
          </a:prstGeom>
        </p:spPr>
        <p:txBody>
          <a:bodyPr spcFirstLastPara="1" wrap="square" lIns="91425" tIns="91425" rIns="91425" bIns="91425" anchor="t" anchorCtr="0">
            <a:noAutofit/>
          </a:bodyPr>
          <a:lstStyle>
            <a:lvl1pPr marL="457200" lvl="0" indent="-292100" rtl="0">
              <a:lnSpc>
                <a:spcPct val="115000"/>
              </a:lnSpc>
              <a:spcBef>
                <a:spcPts val="0"/>
              </a:spcBef>
              <a:spcAft>
                <a:spcPts val="0"/>
              </a:spcAft>
              <a:buClr>
                <a:srgbClr val="161234"/>
              </a:buClr>
              <a:buSzPts val="1000"/>
              <a:buChar char="●"/>
              <a:defRPr sz="1000">
                <a:solidFill>
                  <a:srgbClr val="161234"/>
                </a:solidFill>
              </a:defRPr>
            </a:lvl1pPr>
            <a:lvl2pPr marL="914400" lvl="1" indent="-292100" rtl="0">
              <a:lnSpc>
                <a:spcPct val="115000"/>
              </a:lnSpc>
              <a:spcBef>
                <a:spcPts val="1600"/>
              </a:spcBef>
              <a:spcAft>
                <a:spcPts val="0"/>
              </a:spcAft>
              <a:buClr>
                <a:srgbClr val="161234"/>
              </a:buClr>
              <a:buSzPts val="1000"/>
              <a:buChar char="○"/>
              <a:defRPr sz="1000">
                <a:solidFill>
                  <a:srgbClr val="161234"/>
                </a:solidFill>
              </a:defRPr>
            </a:lvl2pPr>
            <a:lvl3pPr marL="1371600" lvl="2" indent="-292100" rtl="0">
              <a:lnSpc>
                <a:spcPct val="115000"/>
              </a:lnSpc>
              <a:spcBef>
                <a:spcPts val="1600"/>
              </a:spcBef>
              <a:spcAft>
                <a:spcPts val="0"/>
              </a:spcAft>
              <a:buClr>
                <a:srgbClr val="161234"/>
              </a:buClr>
              <a:buSzPts val="1000"/>
              <a:buChar char="■"/>
              <a:defRPr sz="1000">
                <a:solidFill>
                  <a:srgbClr val="161234"/>
                </a:solidFill>
              </a:defRPr>
            </a:lvl3pPr>
            <a:lvl4pPr marL="1828800" lvl="3" indent="-292100" rtl="0">
              <a:lnSpc>
                <a:spcPct val="115000"/>
              </a:lnSpc>
              <a:spcBef>
                <a:spcPts val="1600"/>
              </a:spcBef>
              <a:spcAft>
                <a:spcPts val="0"/>
              </a:spcAft>
              <a:buClr>
                <a:srgbClr val="161234"/>
              </a:buClr>
              <a:buSzPts val="1000"/>
              <a:buChar char="●"/>
              <a:defRPr sz="1000">
                <a:solidFill>
                  <a:srgbClr val="161234"/>
                </a:solidFill>
              </a:defRPr>
            </a:lvl4pPr>
            <a:lvl5pPr marL="2286000" lvl="4" indent="-292100" rtl="0">
              <a:lnSpc>
                <a:spcPct val="115000"/>
              </a:lnSpc>
              <a:spcBef>
                <a:spcPts val="1600"/>
              </a:spcBef>
              <a:spcAft>
                <a:spcPts val="0"/>
              </a:spcAft>
              <a:buClr>
                <a:srgbClr val="161234"/>
              </a:buClr>
              <a:buSzPts val="1000"/>
              <a:buChar char="○"/>
              <a:defRPr sz="1000">
                <a:solidFill>
                  <a:srgbClr val="161234"/>
                </a:solidFill>
              </a:defRPr>
            </a:lvl5pPr>
            <a:lvl6pPr marL="2743200" lvl="5" indent="-292100" rtl="0">
              <a:lnSpc>
                <a:spcPct val="115000"/>
              </a:lnSpc>
              <a:spcBef>
                <a:spcPts val="1600"/>
              </a:spcBef>
              <a:spcAft>
                <a:spcPts val="0"/>
              </a:spcAft>
              <a:buClr>
                <a:srgbClr val="161234"/>
              </a:buClr>
              <a:buSzPts val="1000"/>
              <a:buChar char="■"/>
              <a:defRPr sz="1000">
                <a:solidFill>
                  <a:srgbClr val="161234"/>
                </a:solidFill>
              </a:defRPr>
            </a:lvl6pPr>
            <a:lvl7pPr marL="3200400" lvl="6" indent="-292100" rtl="0">
              <a:lnSpc>
                <a:spcPct val="115000"/>
              </a:lnSpc>
              <a:spcBef>
                <a:spcPts val="1600"/>
              </a:spcBef>
              <a:spcAft>
                <a:spcPts val="0"/>
              </a:spcAft>
              <a:buClr>
                <a:srgbClr val="161234"/>
              </a:buClr>
              <a:buSzPts val="1000"/>
              <a:buChar char="●"/>
              <a:defRPr sz="1000">
                <a:solidFill>
                  <a:srgbClr val="161234"/>
                </a:solidFill>
              </a:defRPr>
            </a:lvl7pPr>
            <a:lvl8pPr marL="3657600" lvl="7" indent="-292100" rtl="0">
              <a:lnSpc>
                <a:spcPct val="115000"/>
              </a:lnSpc>
              <a:spcBef>
                <a:spcPts val="1600"/>
              </a:spcBef>
              <a:spcAft>
                <a:spcPts val="0"/>
              </a:spcAft>
              <a:buClr>
                <a:srgbClr val="161234"/>
              </a:buClr>
              <a:buSzPts val="1000"/>
              <a:buChar char="○"/>
              <a:defRPr sz="1000">
                <a:solidFill>
                  <a:srgbClr val="161234"/>
                </a:solidFill>
              </a:defRPr>
            </a:lvl8pPr>
            <a:lvl9pPr marL="4114800" lvl="8" indent="-292100" rtl="0">
              <a:lnSpc>
                <a:spcPct val="115000"/>
              </a:lnSpc>
              <a:spcBef>
                <a:spcPts val="1600"/>
              </a:spcBef>
              <a:spcAft>
                <a:spcPts val="1600"/>
              </a:spcAft>
              <a:buClr>
                <a:srgbClr val="161234"/>
              </a:buClr>
              <a:buSzPts val="1000"/>
              <a:buChar char="■"/>
              <a:defRPr sz="1000">
                <a:solidFill>
                  <a:srgbClr val="161234"/>
                </a:solidFill>
              </a:defRPr>
            </a:lvl9pPr>
          </a:lstStyle>
          <a:p>
            <a:endParaRPr/>
          </a:p>
        </p:txBody>
      </p:sp>
      <p:sp>
        <p:nvSpPr>
          <p:cNvPr id="91" name="Google Shape;91;p15"/>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5200"/>
              <a:buNone/>
              <a:defRPr sz="5200">
                <a:solidFill>
                  <a:srgbClr val="FFFFFF"/>
                </a:solidFill>
              </a:defRPr>
            </a:lvl2pPr>
            <a:lvl3pPr lvl="2" rtl="0">
              <a:spcBef>
                <a:spcPts val="0"/>
              </a:spcBef>
              <a:spcAft>
                <a:spcPts val="0"/>
              </a:spcAft>
              <a:buClr>
                <a:srgbClr val="FFFFFF"/>
              </a:buClr>
              <a:buSzPts val="5200"/>
              <a:buNone/>
              <a:defRPr sz="5200">
                <a:solidFill>
                  <a:srgbClr val="FFFFFF"/>
                </a:solidFill>
              </a:defRPr>
            </a:lvl3pPr>
            <a:lvl4pPr lvl="3" rtl="0">
              <a:spcBef>
                <a:spcPts val="0"/>
              </a:spcBef>
              <a:spcAft>
                <a:spcPts val="0"/>
              </a:spcAft>
              <a:buClr>
                <a:srgbClr val="FFFFFF"/>
              </a:buClr>
              <a:buSzPts val="5200"/>
              <a:buNone/>
              <a:defRPr sz="5200">
                <a:solidFill>
                  <a:srgbClr val="FFFFFF"/>
                </a:solidFill>
              </a:defRPr>
            </a:lvl4pPr>
            <a:lvl5pPr lvl="4" rtl="0">
              <a:spcBef>
                <a:spcPts val="0"/>
              </a:spcBef>
              <a:spcAft>
                <a:spcPts val="0"/>
              </a:spcAft>
              <a:buClr>
                <a:srgbClr val="FFFFFF"/>
              </a:buClr>
              <a:buSzPts val="5200"/>
              <a:buNone/>
              <a:defRPr sz="5200">
                <a:solidFill>
                  <a:srgbClr val="FFFFFF"/>
                </a:solidFill>
              </a:defRPr>
            </a:lvl5pPr>
            <a:lvl6pPr lvl="5" rtl="0">
              <a:spcBef>
                <a:spcPts val="0"/>
              </a:spcBef>
              <a:spcAft>
                <a:spcPts val="0"/>
              </a:spcAft>
              <a:buClr>
                <a:srgbClr val="FFFFFF"/>
              </a:buClr>
              <a:buSzPts val="5200"/>
              <a:buNone/>
              <a:defRPr sz="5200">
                <a:solidFill>
                  <a:srgbClr val="FFFFFF"/>
                </a:solidFill>
              </a:defRPr>
            </a:lvl6pPr>
            <a:lvl7pPr lvl="6" rtl="0">
              <a:spcBef>
                <a:spcPts val="0"/>
              </a:spcBef>
              <a:spcAft>
                <a:spcPts val="0"/>
              </a:spcAft>
              <a:buClr>
                <a:srgbClr val="FFFFFF"/>
              </a:buClr>
              <a:buSzPts val="5200"/>
              <a:buNone/>
              <a:defRPr sz="5200">
                <a:solidFill>
                  <a:srgbClr val="FFFFFF"/>
                </a:solidFill>
              </a:defRPr>
            </a:lvl7pPr>
            <a:lvl8pPr lvl="7" rtl="0">
              <a:spcBef>
                <a:spcPts val="0"/>
              </a:spcBef>
              <a:spcAft>
                <a:spcPts val="0"/>
              </a:spcAft>
              <a:buClr>
                <a:srgbClr val="FFFFFF"/>
              </a:buClr>
              <a:buSzPts val="5200"/>
              <a:buNone/>
              <a:defRPr sz="5200">
                <a:solidFill>
                  <a:srgbClr val="FFFFFF"/>
                </a:solidFill>
              </a:defRPr>
            </a:lvl8pPr>
            <a:lvl9pPr lvl="8"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RESOURCES">
  <p:cSld name="TITLE_1_1_2_1_1_1">
    <p:bg>
      <p:bgPr>
        <a:solidFill>
          <a:schemeClr val="accent1"/>
        </a:solidFill>
        <a:effectLst/>
      </p:bgPr>
    </p:bg>
    <p:spTree>
      <p:nvGrpSpPr>
        <p:cNvPr id="1" name="Shape 92"/>
        <p:cNvGrpSpPr/>
        <p:nvPr/>
      </p:nvGrpSpPr>
      <p:grpSpPr>
        <a:xfrm>
          <a:off x="0" y="0"/>
          <a:ext cx="0" cy="0"/>
          <a:chOff x="0" y="0"/>
          <a:chExt cx="0" cy="0"/>
        </a:xfrm>
      </p:grpSpPr>
      <p:sp>
        <p:nvSpPr>
          <p:cNvPr id="93" name="Google Shape;93;p16"/>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6"/>
          <p:cNvSpPr txBox="1">
            <a:spLocks noGrp="1"/>
          </p:cNvSpPr>
          <p:nvPr>
            <p:ph type="body" idx="1"/>
          </p:nvPr>
        </p:nvSpPr>
        <p:spPr>
          <a:xfrm>
            <a:off x="810000" y="1478150"/>
            <a:ext cx="8520600" cy="3416400"/>
          </a:xfrm>
          <a:prstGeom prst="rect">
            <a:avLst/>
          </a:prstGeom>
        </p:spPr>
        <p:txBody>
          <a:bodyPr spcFirstLastPara="1" wrap="square" lIns="91425" tIns="91425" rIns="91425" bIns="91425" anchor="t" anchorCtr="0">
            <a:noAutofit/>
          </a:bodyPr>
          <a:lstStyle>
            <a:lvl1pPr marL="457200" lvl="0" indent="-279400" rtl="0">
              <a:lnSpc>
                <a:spcPct val="115000"/>
              </a:lnSpc>
              <a:spcBef>
                <a:spcPts val="0"/>
              </a:spcBef>
              <a:spcAft>
                <a:spcPts val="0"/>
              </a:spcAft>
              <a:buClr>
                <a:srgbClr val="1EFFC1"/>
              </a:buClr>
              <a:buSzPts val="800"/>
              <a:buChar char="●"/>
              <a:defRPr sz="800">
                <a:solidFill>
                  <a:srgbClr val="1EFFC1"/>
                </a:solidFill>
              </a:defRPr>
            </a:lvl1pPr>
            <a:lvl2pPr marL="914400" lvl="1" indent="-279400" rtl="0">
              <a:lnSpc>
                <a:spcPct val="115000"/>
              </a:lnSpc>
              <a:spcBef>
                <a:spcPts val="1600"/>
              </a:spcBef>
              <a:spcAft>
                <a:spcPts val="0"/>
              </a:spcAft>
              <a:buClr>
                <a:srgbClr val="1EFFC1"/>
              </a:buClr>
              <a:buSzPts val="800"/>
              <a:buChar char="○"/>
              <a:defRPr sz="800">
                <a:solidFill>
                  <a:srgbClr val="1EFFC1"/>
                </a:solidFill>
              </a:defRPr>
            </a:lvl2pPr>
            <a:lvl3pPr marL="1371600" lvl="2" indent="-279400" rtl="0">
              <a:lnSpc>
                <a:spcPct val="115000"/>
              </a:lnSpc>
              <a:spcBef>
                <a:spcPts val="1600"/>
              </a:spcBef>
              <a:spcAft>
                <a:spcPts val="0"/>
              </a:spcAft>
              <a:buClr>
                <a:srgbClr val="1EFFC1"/>
              </a:buClr>
              <a:buSzPts val="800"/>
              <a:buChar char="■"/>
              <a:defRPr sz="800">
                <a:solidFill>
                  <a:srgbClr val="1EFFC1"/>
                </a:solidFill>
              </a:defRPr>
            </a:lvl3pPr>
            <a:lvl4pPr marL="1828800" lvl="3" indent="-279400" rtl="0">
              <a:lnSpc>
                <a:spcPct val="115000"/>
              </a:lnSpc>
              <a:spcBef>
                <a:spcPts val="1600"/>
              </a:spcBef>
              <a:spcAft>
                <a:spcPts val="0"/>
              </a:spcAft>
              <a:buClr>
                <a:srgbClr val="1EFFC1"/>
              </a:buClr>
              <a:buSzPts val="800"/>
              <a:buChar char="●"/>
              <a:defRPr sz="800">
                <a:solidFill>
                  <a:srgbClr val="1EFFC1"/>
                </a:solidFill>
              </a:defRPr>
            </a:lvl4pPr>
            <a:lvl5pPr marL="2286000" lvl="4" indent="-279400" rtl="0">
              <a:lnSpc>
                <a:spcPct val="115000"/>
              </a:lnSpc>
              <a:spcBef>
                <a:spcPts val="1600"/>
              </a:spcBef>
              <a:spcAft>
                <a:spcPts val="0"/>
              </a:spcAft>
              <a:buClr>
                <a:srgbClr val="1EFFC1"/>
              </a:buClr>
              <a:buSzPts val="800"/>
              <a:buChar char="○"/>
              <a:defRPr sz="800">
                <a:solidFill>
                  <a:srgbClr val="1EFFC1"/>
                </a:solidFill>
              </a:defRPr>
            </a:lvl5pPr>
            <a:lvl6pPr marL="2743200" lvl="5" indent="-279400" rtl="0">
              <a:lnSpc>
                <a:spcPct val="115000"/>
              </a:lnSpc>
              <a:spcBef>
                <a:spcPts val="1600"/>
              </a:spcBef>
              <a:spcAft>
                <a:spcPts val="0"/>
              </a:spcAft>
              <a:buClr>
                <a:srgbClr val="1EFFC1"/>
              </a:buClr>
              <a:buSzPts val="800"/>
              <a:buChar char="■"/>
              <a:defRPr sz="800">
                <a:solidFill>
                  <a:srgbClr val="1EFFC1"/>
                </a:solidFill>
              </a:defRPr>
            </a:lvl6pPr>
            <a:lvl7pPr marL="3200400" lvl="6" indent="-279400" rtl="0">
              <a:lnSpc>
                <a:spcPct val="115000"/>
              </a:lnSpc>
              <a:spcBef>
                <a:spcPts val="1600"/>
              </a:spcBef>
              <a:spcAft>
                <a:spcPts val="0"/>
              </a:spcAft>
              <a:buClr>
                <a:srgbClr val="1EFFC1"/>
              </a:buClr>
              <a:buSzPts val="800"/>
              <a:buChar char="●"/>
              <a:defRPr sz="800">
                <a:solidFill>
                  <a:srgbClr val="1EFFC1"/>
                </a:solidFill>
              </a:defRPr>
            </a:lvl7pPr>
            <a:lvl8pPr marL="3657600" lvl="7" indent="-279400" rtl="0">
              <a:lnSpc>
                <a:spcPct val="115000"/>
              </a:lnSpc>
              <a:spcBef>
                <a:spcPts val="1600"/>
              </a:spcBef>
              <a:spcAft>
                <a:spcPts val="0"/>
              </a:spcAft>
              <a:buClr>
                <a:srgbClr val="1EFFC1"/>
              </a:buClr>
              <a:buSzPts val="800"/>
              <a:buChar char="○"/>
              <a:defRPr sz="800">
                <a:solidFill>
                  <a:srgbClr val="1EFFC1"/>
                </a:solidFill>
              </a:defRPr>
            </a:lvl8pPr>
            <a:lvl9pPr marL="4114800" lvl="8" indent="-279400" rtl="0">
              <a:lnSpc>
                <a:spcPct val="115000"/>
              </a:lnSpc>
              <a:spcBef>
                <a:spcPts val="1600"/>
              </a:spcBef>
              <a:spcAft>
                <a:spcPts val="1600"/>
              </a:spcAft>
              <a:buClr>
                <a:srgbClr val="1EFFC1"/>
              </a:buClr>
              <a:buSzPts val="800"/>
              <a:buChar char="■"/>
              <a:defRPr sz="800">
                <a:solidFill>
                  <a:srgbClr val="1EFFC1"/>
                </a:solidFill>
              </a:defRPr>
            </a:lvl9pPr>
          </a:lstStyle>
          <a:p>
            <a:endParaRPr/>
          </a:p>
        </p:txBody>
      </p:sp>
      <p:sp>
        <p:nvSpPr>
          <p:cNvPr id="95" name="Google Shape;95;p16"/>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rtl="0">
              <a:spcBef>
                <a:spcPts val="0"/>
              </a:spcBef>
              <a:spcAft>
                <a:spcPts val="0"/>
              </a:spcAft>
              <a:buClr>
                <a:srgbClr val="161234"/>
              </a:buClr>
              <a:buSzPts val="5200"/>
              <a:buNone/>
              <a:defRPr sz="5200">
                <a:solidFill>
                  <a:srgbClr val="161234"/>
                </a:solidFill>
              </a:defRPr>
            </a:lvl2pPr>
            <a:lvl3pPr lvl="2" rtl="0">
              <a:spcBef>
                <a:spcPts val="0"/>
              </a:spcBef>
              <a:spcAft>
                <a:spcPts val="0"/>
              </a:spcAft>
              <a:buClr>
                <a:srgbClr val="161234"/>
              </a:buClr>
              <a:buSzPts val="5200"/>
              <a:buNone/>
              <a:defRPr sz="5200">
                <a:solidFill>
                  <a:srgbClr val="161234"/>
                </a:solidFill>
              </a:defRPr>
            </a:lvl3pPr>
            <a:lvl4pPr lvl="3" rtl="0">
              <a:spcBef>
                <a:spcPts val="0"/>
              </a:spcBef>
              <a:spcAft>
                <a:spcPts val="0"/>
              </a:spcAft>
              <a:buClr>
                <a:srgbClr val="161234"/>
              </a:buClr>
              <a:buSzPts val="5200"/>
              <a:buNone/>
              <a:defRPr sz="5200">
                <a:solidFill>
                  <a:srgbClr val="161234"/>
                </a:solidFill>
              </a:defRPr>
            </a:lvl4pPr>
            <a:lvl5pPr lvl="4" rtl="0">
              <a:spcBef>
                <a:spcPts val="0"/>
              </a:spcBef>
              <a:spcAft>
                <a:spcPts val="0"/>
              </a:spcAft>
              <a:buClr>
                <a:srgbClr val="161234"/>
              </a:buClr>
              <a:buSzPts val="5200"/>
              <a:buNone/>
              <a:defRPr sz="5200">
                <a:solidFill>
                  <a:srgbClr val="161234"/>
                </a:solidFill>
              </a:defRPr>
            </a:lvl5pPr>
            <a:lvl6pPr lvl="5" rtl="0">
              <a:spcBef>
                <a:spcPts val="0"/>
              </a:spcBef>
              <a:spcAft>
                <a:spcPts val="0"/>
              </a:spcAft>
              <a:buClr>
                <a:srgbClr val="161234"/>
              </a:buClr>
              <a:buSzPts val="5200"/>
              <a:buNone/>
              <a:defRPr sz="5200">
                <a:solidFill>
                  <a:srgbClr val="161234"/>
                </a:solidFill>
              </a:defRPr>
            </a:lvl6pPr>
            <a:lvl7pPr lvl="6" rtl="0">
              <a:spcBef>
                <a:spcPts val="0"/>
              </a:spcBef>
              <a:spcAft>
                <a:spcPts val="0"/>
              </a:spcAft>
              <a:buClr>
                <a:srgbClr val="161234"/>
              </a:buClr>
              <a:buSzPts val="5200"/>
              <a:buNone/>
              <a:defRPr sz="5200">
                <a:solidFill>
                  <a:srgbClr val="161234"/>
                </a:solidFill>
              </a:defRPr>
            </a:lvl7pPr>
            <a:lvl8pPr lvl="7" rtl="0">
              <a:spcBef>
                <a:spcPts val="0"/>
              </a:spcBef>
              <a:spcAft>
                <a:spcPts val="0"/>
              </a:spcAft>
              <a:buClr>
                <a:srgbClr val="161234"/>
              </a:buClr>
              <a:buSzPts val="5200"/>
              <a:buNone/>
              <a:defRPr sz="5200">
                <a:solidFill>
                  <a:srgbClr val="161234"/>
                </a:solidFill>
              </a:defRPr>
            </a:lvl8pPr>
            <a:lvl9pPr lvl="8" rtl="0">
              <a:spcBef>
                <a:spcPts val="0"/>
              </a:spcBef>
              <a:spcAft>
                <a:spcPts val="0"/>
              </a:spcAft>
              <a:buClr>
                <a:srgbClr val="161234"/>
              </a:buClr>
              <a:buSzPts val="5200"/>
              <a:buNone/>
              <a:defRPr sz="5200">
                <a:solidFill>
                  <a:srgbClr val="161234"/>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localhost:8080/"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hyperlink" Target="http://localhost:8080/login/oauth2/code/google" TargetMode="External"/><Relationship Id="rId4" Type="http://schemas.openxmlformats.org/officeDocument/2006/relationships/hyperlink" Target="http://localhost:8080/login/oauth2/code/github"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4jE18qtzhCw&amp;ab_channel=babs"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mailto:addyouremail@freepik.com"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4878986" y="3058374"/>
            <a:ext cx="3765376" cy="1218251"/>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SEMINAR – TOPIC 2</a:t>
            </a:r>
            <a:endParaRPr dirty="0">
              <a:solidFill>
                <a:schemeClr val="accent1"/>
              </a:solidFill>
            </a:endParaRPr>
          </a:p>
          <a:p>
            <a:pPr marL="0" lvl="0" indent="0" algn="r" rtl="0">
              <a:spcBef>
                <a:spcPts val="0"/>
              </a:spcBef>
              <a:spcAft>
                <a:spcPts val="0"/>
              </a:spcAft>
              <a:buNone/>
            </a:pPr>
            <a:r>
              <a:rPr lang="es" dirty="0">
                <a:solidFill>
                  <a:schemeClr val="accent1"/>
                </a:solidFill>
              </a:rPr>
              <a:t>SINGLE SIGN - ON</a:t>
            </a:r>
            <a:endParaRPr dirty="0">
              <a:solidFill>
                <a:schemeClr val="accent1"/>
              </a:solidFill>
            </a:endParaRPr>
          </a:p>
        </p:txBody>
      </p:sp>
      <p:sp>
        <p:nvSpPr>
          <p:cNvPr id="110" name="Google Shape;110;p22"/>
          <p:cNvSpPr txBox="1">
            <a:spLocks noGrp="1"/>
          </p:cNvSpPr>
          <p:nvPr>
            <p:ph type="subTitle" idx="1"/>
          </p:nvPr>
        </p:nvSpPr>
        <p:spPr>
          <a:xfrm>
            <a:off x="5111253" y="4238039"/>
            <a:ext cx="3129600" cy="53824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dirty="0"/>
              <a:t>Lớp CSC15003_20MMT - CNTThuc</a:t>
            </a:r>
            <a:endParaRPr dirty="0"/>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09;p22">
            <a:extLst>
              <a:ext uri="{FF2B5EF4-FFF2-40B4-BE49-F238E27FC236}">
                <a16:creationId xmlns:a16="http://schemas.microsoft.com/office/drawing/2014/main" id="{503ADFF5-9D67-2728-5E32-ED0D575F98ED}"/>
              </a:ext>
            </a:extLst>
          </p:cNvPr>
          <p:cNvSpPr txBox="1">
            <a:spLocks/>
          </p:cNvSpPr>
          <p:nvPr/>
        </p:nvSpPr>
        <p:spPr>
          <a:xfrm>
            <a:off x="3982330" y="1361951"/>
            <a:ext cx="3765376" cy="121825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r>
              <a:rPr lang="en-US" dirty="0">
                <a:solidFill>
                  <a:schemeClr val="accent1"/>
                </a:solidFill>
              </a:rPr>
              <a:t>NHÓM 14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FFFFFF"/>
                </a:solidFill>
              </a:rPr>
              <a:t>SOCIAL LOGIN</a:t>
            </a:r>
            <a:endParaRPr dirty="0">
              <a:solidFill>
                <a:srgbClr val="FFFFFF"/>
              </a:solidFill>
            </a:endParaRPr>
          </a:p>
        </p:txBody>
      </p:sp>
      <p:sp>
        <p:nvSpPr>
          <p:cNvPr id="297" name="Google Shape;297;p26"/>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indent="0"/>
            <a:r>
              <a:rPr lang="en-US" sz="1200" dirty="0">
                <a:effectLst/>
                <a:latin typeface="Roboto Light" panose="02000000000000000000" pitchFamily="2" charset="0"/>
                <a:ea typeface="Roboto Light" panose="02000000000000000000" pitchFamily="2" charset="0"/>
                <a:cs typeface="Roboto Light" panose="02000000000000000000" pitchFamily="2" charset="0"/>
              </a:rPr>
              <a:t>Social login </a:t>
            </a:r>
            <a:r>
              <a:rPr lang="en-US" sz="1200" dirty="0" err="1">
                <a:effectLst/>
                <a:latin typeface="Roboto Light" panose="02000000000000000000" pitchFamily="2" charset="0"/>
                <a:ea typeface="Roboto Light" panose="02000000000000000000" pitchFamily="2" charset="0"/>
                <a:cs typeface="Roboto Light" panose="02000000000000000000" pitchFamily="2" charset="0"/>
              </a:rPr>
              <a:t>cũng</a:t>
            </a:r>
            <a:r>
              <a:rPr lang="en-US" sz="12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200" dirty="0" err="1">
                <a:effectLst/>
                <a:latin typeface="Roboto Light" panose="02000000000000000000" pitchFamily="2" charset="0"/>
                <a:ea typeface="Roboto Light" panose="02000000000000000000" pitchFamily="2" charset="0"/>
                <a:cs typeface="Roboto Light" panose="02000000000000000000" pitchFamily="2" charset="0"/>
              </a:rPr>
              <a:t>là</a:t>
            </a:r>
            <a:r>
              <a:rPr lang="en-US" sz="12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200" dirty="0" err="1">
                <a:effectLst/>
                <a:latin typeface="Roboto Light" panose="02000000000000000000" pitchFamily="2" charset="0"/>
                <a:ea typeface="Roboto Light" panose="02000000000000000000" pitchFamily="2" charset="0"/>
                <a:cs typeface="Roboto Light" panose="02000000000000000000" pitchFamily="2" charset="0"/>
              </a:rPr>
              <a:t>một</a:t>
            </a:r>
            <a:r>
              <a:rPr lang="en-US" sz="12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200" dirty="0" err="1">
                <a:effectLst/>
                <a:latin typeface="Roboto Light" panose="02000000000000000000" pitchFamily="2" charset="0"/>
                <a:ea typeface="Roboto Light" panose="02000000000000000000" pitchFamily="2" charset="0"/>
                <a:cs typeface="Roboto Light" panose="02000000000000000000" pitchFamily="2" charset="0"/>
              </a:rPr>
              <a:t>dạng</a:t>
            </a:r>
            <a:r>
              <a:rPr lang="en-US" sz="12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200" dirty="0" err="1">
                <a:effectLst/>
                <a:latin typeface="Roboto Light" panose="02000000000000000000" pitchFamily="2" charset="0"/>
                <a:ea typeface="Roboto Light" panose="02000000000000000000" pitchFamily="2" charset="0"/>
                <a:cs typeface="Roboto Light" panose="02000000000000000000" pitchFamily="2" charset="0"/>
              </a:rPr>
              <a:t>của</a:t>
            </a:r>
            <a:r>
              <a:rPr lang="en-US" sz="1200" dirty="0">
                <a:effectLst/>
                <a:latin typeface="Roboto Light" panose="02000000000000000000" pitchFamily="2" charset="0"/>
                <a:ea typeface="Roboto Light" panose="02000000000000000000" pitchFamily="2" charset="0"/>
                <a:cs typeface="Roboto Light" panose="02000000000000000000" pitchFamily="2" charset="0"/>
              </a:rPr>
              <a:t> single sign-on (SSO), </a:t>
            </a:r>
            <a:r>
              <a:rPr lang="en-US" sz="1200" dirty="0" err="1">
                <a:effectLst/>
                <a:latin typeface="Roboto Light" panose="02000000000000000000" pitchFamily="2" charset="0"/>
                <a:ea typeface="Roboto Light" panose="02000000000000000000" pitchFamily="2" charset="0"/>
                <a:cs typeface="Roboto Light" panose="02000000000000000000" pitchFamily="2" charset="0"/>
              </a:rPr>
              <a:t>cho</a:t>
            </a:r>
            <a:r>
              <a:rPr lang="en-US" sz="12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200" dirty="0" err="1">
                <a:effectLst/>
                <a:latin typeface="Roboto Light" panose="02000000000000000000" pitchFamily="2" charset="0"/>
                <a:ea typeface="Roboto Light" panose="02000000000000000000" pitchFamily="2" charset="0"/>
                <a:cs typeface="Roboto Light" panose="02000000000000000000" pitchFamily="2" charset="0"/>
              </a:rPr>
              <a:t>phép</a:t>
            </a:r>
            <a:r>
              <a:rPr lang="en-US" sz="12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200" dirty="0" err="1">
                <a:effectLst/>
                <a:latin typeface="Roboto Light" panose="02000000000000000000" pitchFamily="2" charset="0"/>
                <a:ea typeface="Roboto Light" panose="02000000000000000000" pitchFamily="2" charset="0"/>
                <a:cs typeface="Roboto Light" panose="02000000000000000000" pitchFamily="2" charset="0"/>
              </a:rPr>
              <a:t>người</a:t>
            </a:r>
            <a:r>
              <a:rPr lang="en-US" sz="12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200" dirty="0" err="1">
                <a:effectLst/>
                <a:latin typeface="Roboto Light" panose="02000000000000000000" pitchFamily="2" charset="0"/>
                <a:ea typeface="Roboto Light" panose="02000000000000000000" pitchFamily="2" charset="0"/>
                <a:cs typeface="Roboto Light" panose="02000000000000000000" pitchFamily="2" charset="0"/>
              </a:rPr>
              <a:t>dùng</a:t>
            </a:r>
            <a:r>
              <a:rPr lang="en-US" sz="12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200" dirty="0" err="1">
                <a:effectLst/>
                <a:latin typeface="Roboto Light" panose="02000000000000000000" pitchFamily="2" charset="0"/>
                <a:ea typeface="Roboto Light" panose="02000000000000000000" pitchFamily="2" charset="0"/>
                <a:cs typeface="Roboto Light" panose="02000000000000000000" pitchFamily="2" charset="0"/>
              </a:rPr>
              <a:t>đăng</a:t>
            </a:r>
            <a:r>
              <a:rPr lang="en-US" sz="12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200" dirty="0" err="1">
                <a:effectLst/>
                <a:latin typeface="Roboto Light" panose="02000000000000000000" pitchFamily="2" charset="0"/>
                <a:ea typeface="Roboto Light" panose="02000000000000000000" pitchFamily="2" charset="0"/>
                <a:cs typeface="Roboto Light" panose="02000000000000000000" pitchFamily="2" charset="0"/>
              </a:rPr>
              <a:t>nhập</a:t>
            </a:r>
            <a:r>
              <a:rPr lang="en-US" sz="12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200" dirty="0" err="1">
                <a:effectLst/>
                <a:latin typeface="Roboto Light" panose="02000000000000000000" pitchFamily="2" charset="0"/>
                <a:ea typeface="Roboto Light" panose="02000000000000000000" pitchFamily="2" charset="0"/>
                <a:cs typeface="Roboto Light" panose="02000000000000000000" pitchFamily="2" charset="0"/>
              </a:rPr>
              <a:t>vào</a:t>
            </a:r>
            <a:r>
              <a:rPr lang="en-US" sz="12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200" dirty="0" err="1">
                <a:effectLst/>
                <a:latin typeface="Roboto Light" panose="02000000000000000000" pitchFamily="2" charset="0"/>
                <a:ea typeface="Roboto Light" panose="02000000000000000000" pitchFamily="2" charset="0"/>
                <a:cs typeface="Roboto Light" panose="02000000000000000000" pitchFamily="2" charset="0"/>
              </a:rPr>
              <a:t>một</a:t>
            </a:r>
            <a:r>
              <a:rPr lang="en-US" sz="12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200" dirty="0" err="1">
                <a:effectLst/>
                <a:latin typeface="Roboto Light" panose="02000000000000000000" pitchFamily="2" charset="0"/>
                <a:ea typeface="Roboto Light" panose="02000000000000000000" pitchFamily="2" charset="0"/>
                <a:cs typeface="Roboto Light" panose="02000000000000000000" pitchFamily="2" charset="0"/>
              </a:rPr>
              <a:t>ứng</a:t>
            </a:r>
            <a:r>
              <a:rPr lang="en-US" sz="12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200" dirty="0" err="1">
                <a:effectLst/>
                <a:latin typeface="Roboto Light" panose="02000000000000000000" pitchFamily="2" charset="0"/>
                <a:ea typeface="Roboto Light" panose="02000000000000000000" pitchFamily="2" charset="0"/>
                <a:cs typeface="Roboto Light" panose="02000000000000000000" pitchFamily="2" charset="0"/>
              </a:rPr>
              <a:t>dụng</a:t>
            </a:r>
            <a:r>
              <a:rPr lang="en-US" sz="12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200" dirty="0" err="1">
                <a:effectLst/>
                <a:latin typeface="Roboto Light" panose="02000000000000000000" pitchFamily="2" charset="0"/>
                <a:ea typeface="Roboto Light" panose="02000000000000000000" pitchFamily="2" charset="0"/>
                <a:cs typeface="Roboto Light" panose="02000000000000000000" pitchFamily="2" charset="0"/>
              </a:rPr>
              <a:t>hoặc</a:t>
            </a:r>
            <a:r>
              <a:rPr lang="en-US" sz="12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200" dirty="0" err="1">
                <a:effectLst/>
                <a:latin typeface="Roboto Light" panose="02000000000000000000" pitchFamily="2" charset="0"/>
                <a:ea typeface="Roboto Light" panose="02000000000000000000" pitchFamily="2" charset="0"/>
                <a:cs typeface="Roboto Light" panose="02000000000000000000" pitchFamily="2" charset="0"/>
              </a:rPr>
              <a:t>trang</a:t>
            </a:r>
            <a:r>
              <a:rPr lang="en-US" sz="1200" dirty="0">
                <a:effectLst/>
                <a:latin typeface="Roboto Light" panose="02000000000000000000" pitchFamily="2" charset="0"/>
                <a:ea typeface="Roboto Light" panose="02000000000000000000" pitchFamily="2" charset="0"/>
                <a:cs typeface="Roboto Light" panose="02000000000000000000" pitchFamily="2" charset="0"/>
              </a:rPr>
              <a:t> web </a:t>
            </a:r>
            <a:r>
              <a:rPr lang="en-US" sz="1200" dirty="0" err="1">
                <a:effectLst/>
                <a:latin typeface="Roboto Light" panose="02000000000000000000" pitchFamily="2" charset="0"/>
                <a:ea typeface="Roboto Light" panose="02000000000000000000" pitchFamily="2" charset="0"/>
                <a:cs typeface="Roboto Light" panose="02000000000000000000" pitchFamily="2" charset="0"/>
              </a:rPr>
              <a:t>bằng</a:t>
            </a:r>
            <a:r>
              <a:rPr lang="en-US" sz="12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200" dirty="0" err="1">
                <a:effectLst/>
                <a:latin typeface="Roboto Light" panose="02000000000000000000" pitchFamily="2" charset="0"/>
                <a:ea typeface="Roboto Light" panose="02000000000000000000" pitchFamily="2" charset="0"/>
                <a:cs typeface="Roboto Light" panose="02000000000000000000" pitchFamily="2" charset="0"/>
              </a:rPr>
              <a:t>các</a:t>
            </a:r>
            <a:r>
              <a:rPr lang="en-US" sz="12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200" dirty="0" err="1">
                <a:effectLst/>
                <a:latin typeface="Roboto Light" panose="02000000000000000000" pitchFamily="2" charset="0"/>
                <a:ea typeface="Roboto Light" panose="02000000000000000000" pitchFamily="2" charset="0"/>
                <a:cs typeface="Roboto Light" panose="02000000000000000000" pitchFamily="2" charset="0"/>
              </a:rPr>
              <a:t>tài</a:t>
            </a:r>
            <a:r>
              <a:rPr lang="en-US" sz="12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200" dirty="0" err="1">
                <a:effectLst/>
                <a:latin typeface="Roboto Light" panose="02000000000000000000" pitchFamily="2" charset="0"/>
                <a:ea typeface="Roboto Light" panose="02000000000000000000" pitchFamily="2" charset="0"/>
                <a:cs typeface="Roboto Light" panose="02000000000000000000" pitchFamily="2" charset="0"/>
              </a:rPr>
              <a:t>khoản</a:t>
            </a:r>
            <a:r>
              <a:rPr lang="en-US" sz="12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200" dirty="0" err="1">
                <a:effectLst/>
                <a:latin typeface="Roboto Light" panose="02000000000000000000" pitchFamily="2" charset="0"/>
                <a:ea typeface="Roboto Light" panose="02000000000000000000" pitchFamily="2" charset="0"/>
                <a:cs typeface="Roboto Light" panose="02000000000000000000" pitchFamily="2" charset="0"/>
              </a:rPr>
              <a:t>mạng</a:t>
            </a:r>
            <a:r>
              <a:rPr lang="en-US" sz="12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200" dirty="0" err="1">
                <a:effectLst/>
                <a:latin typeface="Roboto Light" panose="02000000000000000000" pitchFamily="2" charset="0"/>
                <a:ea typeface="Roboto Light" panose="02000000000000000000" pitchFamily="2" charset="0"/>
                <a:cs typeface="Roboto Light" panose="02000000000000000000" pitchFamily="2" charset="0"/>
              </a:rPr>
              <a:t>xã</a:t>
            </a:r>
            <a:r>
              <a:rPr lang="en-US" sz="12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200" dirty="0" err="1">
                <a:effectLst/>
                <a:latin typeface="Roboto Light" panose="02000000000000000000" pitchFamily="2" charset="0"/>
                <a:ea typeface="Roboto Light" panose="02000000000000000000" pitchFamily="2" charset="0"/>
                <a:cs typeface="Roboto Light" panose="02000000000000000000" pitchFamily="2" charset="0"/>
              </a:rPr>
              <a:t>hội</a:t>
            </a:r>
            <a:r>
              <a:rPr lang="en-US" sz="12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200" dirty="0" err="1">
                <a:effectLst/>
                <a:latin typeface="Roboto Light" panose="02000000000000000000" pitchFamily="2" charset="0"/>
                <a:ea typeface="Roboto Light" panose="02000000000000000000" pitchFamily="2" charset="0"/>
                <a:cs typeface="Roboto Light" panose="02000000000000000000" pitchFamily="2" charset="0"/>
              </a:rPr>
              <a:t>của</a:t>
            </a:r>
            <a:r>
              <a:rPr lang="en-US" sz="12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200" dirty="0" err="1">
                <a:effectLst/>
                <a:latin typeface="Roboto Light" panose="02000000000000000000" pitchFamily="2" charset="0"/>
                <a:ea typeface="Roboto Light" panose="02000000000000000000" pitchFamily="2" charset="0"/>
                <a:cs typeface="Roboto Light" panose="02000000000000000000" pitchFamily="2" charset="0"/>
              </a:rPr>
              <a:t>họ</a:t>
            </a:r>
            <a:r>
              <a:rPr lang="en-US" sz="12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200" dirty="0" err="1">
                <a:effectLst/>
                <a:latin typeface="Roboto Light" panose="02000000000000000000" pitchFamily="2" charset="0"/>
                <a:ea typeface="Roboto Light" panose="02000000000000000000" pitchFamily="2" charset="0"/>
                <a:cs typeface="Roboto Light" panose="02000000000000000000" pitchFamily="2" charset="0"/>
              </a:rPr>
              <a:t>thay</a:t>
            </a:r>
            <a:r>
              <a:rPr lang="en-US" sz="12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200" dirty="0" err="1">
                <a:effectLst/>
                <a:latin typeface="Roboto Light" panose="02000000000000000000" pitchFamily="2" charset="0"/>
                <a:ea typeface="Roboto Light" panose="02000000000000000000" pitchFamily="2" charset="0"/>
                <a:cs typeface="Roboto Light" panose="02000000000000000000" pitchFamily="2" charset="0"/>
              </a:rPr>
              <a:t>vì</a:t>
            </a:r>
            <a:r>
              <a:rPr lang="en-US" sz="12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200" dirty="0" err="1">
                <a:effectLst/>
                <a:latin typeface="Roboto Light" panose="02000000000000000000" pitchFamily="2" charset="0"/>
                <a:ea typeface="Roboto Light" panose="02000000000000000000" pitchFamily="2" charset="0"/>
                <a:cs typeface="Roboto Light" panose="02000000000000000000" pitchFamily="2" charset="0"/>
              </a:rPr>
              <a:t>phải</a:t>
            </a:r>
            <a:r>
              <a:rPr lang="en-US" sz="12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200" dirty="0" err="1">
                <a:effectLst/>
                <a:latin typeface="Roboto Light" panose="02000000000000000000" pitchFamily="2" charset="0"/>
                <a:ea typeface="Roboto Light" panose="02000000000000000000" pitchFamily="2" charset="0"/>
                <a:cs typeface="Roboto Light" panose="02000000000000000000" pitchFamily="2" charset="0"/>
              </a:rPr>
              <a:t>tạo</a:t>
            </a:r>
            <a:r>
              <a:rPr lang="en-US" sz="12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200" dirty="0" err="1">
                <a:effectLst/>
                <a:latin typeface="Roboto Light" panose="02000000000000000000" pitchFamily="2" charset="0"/>
                <a:ea typeface="Roboto Light" panose="02000000000000000000" pitchFamily="2" charset="0"/>
                <a:cs typeface="Roboto Light" panose="02000000000000000000" pitchFamily="2" charset="0"/>
              </a:rPr>
              <a:t>tài</a:t>
            </a:r>
            <a:r>
              <a:rPr lang="en-US" sz="12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200" dirty="0" err="1">
                <a:effectLst/>
                <a:latin typeface="Roboto Light" panose="02000000000000000000" pitchFamily="2" charset="0"/>
                <a:ea typeface="Roboto Light" panose="02000000000000000000" pitchFamily="2" charset="0"/>
                <a:cs typeface="Roboto Light" panose="02000000000000000000" pitchFamily="2" charset="0"/>
              </a:rPr>
              <a:t>khoản</a:t>
            </a:r>
            <a:r>
              <a:rPr lang="en-US" sz="12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200" dirty="0" err="1">
                <a:effectLst/>
                <a:latin typeface="Roboto Light" panose="02000000000000000000" pitchFamily="2" charset="0"/>
                <a:ea typeface="Roboto Light" panose="02000000000000000000" pitchFamily="2" charset="0"/>
                <a:cs typeface="Roboto Light" panose="02000000000000000000" pitchFamily="2" charset="0"/>
              </a:rPr>
              <a:t>mới</a:t>
            </a:r>
            <a:r>
              <a:rPr lang="en-US" sz="12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200" dirty="0" err="1">
                <a:effectLst/>
                <a:latin typeface="Roboto Light" panose="02000000000000000000" pitchFamily="2" charset="0"/>
                <a:ea typeface="Roboto Light" panose="02000000000000000000" pitchFamily="2" charset="0"/>
                <a:cs typeface="Roboto Light" panose="02000000000000000000" pitchFamily="2" charset="0"/>
              </a:rPr>
              <a:t>hoặc</a:t>
            </a:r>
            <a:r>
              <a:rPr lang="en-US" sz="12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200" dirty="0" err="1">
                <a:effectLst/>
                <a:latin typeface="Roboto Light" panose="02000000000000000000" pitchFamily="2" charset="0"/>
                <a:ea typeface="Roboto Light" panose="02000000000000000000" pitchFamily="2" charset="0"/>
                <a:cs typeface="Roboto Light" panose="02000000000000000000" pitchFamily="2" charset="0"/>
              </a:rPr>
              <a:t>đăng</a:t>
            </a:r>
            <a:r>
              <a:rPr lang="en-US" sz="12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200" dirty="0" err="1">
                <a:effectLst/>
                <a:latin typeface="Roboto Light" panose="02000000000000000000" pitchFamily="2" charset="0"/>
                <a:ea typeface="Roboto Light" panose="02000000000000000000" pitchFamily="2" charset="0"/>
                <a:cs typeface="Roboto Light" panose="02000000000000000000" pitchFamily="2" charset="0"/>
              </a:rPr>
              <a:t>nhập</a:t>
            </a:r>
            <a:r>
              <a:rPr lang="en-US" sz="12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200" dirty="0" err="1">
                <a:effectLst/>
                <a:latin typeface="Roboto Light" panose="02000000000000000000" pitchFamily="2" charset="0"/>
                <a:ea typeface="Roboto Light" panose="02000000000000000000" pitchFamily="2" charset="0"/>
                <a:cs typeface="Roboto Light" panose="02000000000000000000" pitchFamily="2" charset="0"/>
              </a:rPr>
              <a:t>bằng</a:t>
            </a:r>
            <a:r>
              <a:rPr lang="en-US" sz="12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200" dirty="0" err="1">
                <a:effectLst/>
                <a:latin typeface="Roboto Light" panose="02000000000000000000" pitchFamily="2" charset="0"/>
                <a:ea typeface="Roboto Light" panose="02000000000000000000" pitchFamily="2" charset="0"/>
                <a:cs typeface="Roboto Light" panose="02000000000000000000" pitchFamily="2" charset="0"/>
              </a:rPr>
              <a:t>thông</a:t>
            </a:r>
            <a:r>
              <a:rPr lang="en-US" sz="1200" dirty="0">
                <a:effectLst/>
                <a:latin typeface="Roboto Light" panose="02000000000000000000" pitchFamily="2" charset="0"/>
                <a:ea typeface="Roboto Light" panose="02000000000000000000" pitchFamily="2" charset="0"/>
                <a:cs typeface="Roboto Light" panose="02000000000000000000" pitchFamily="2" charset="0"/>
              </a:rPr>
              <a:t> tin </a:t>
            </a:r>
            <a:r>
              <a:rPr lang="en-US" sz="1200" dirty="0" err="1">
                <a:effectLst/>
                <a:latin typeface="Roboto Light" panose="02000000000000000000" pitchFamily="2" charset="0"/>
                <a:ea typeface="Roboto Light" panose="02000000000000000000" pitchFamily="2" charset="0"/>
                <a:cs typeface="Roboto Light" panose="02000000000000000000" pitchFamily="2" charset="0"/>
              </a:rPr>
              <a:t>đăng</a:t>
            </a:r>
            <a:r>
              <a:rPr lang="en-US" sz="12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200" dirty="0" err="1">
                <a:effectLst/>
                <a:latin typeface="Roboto Light" panose="02000000000000000000" pitchFamily="2" charset="0"/>
                <a:ea typeface="Roboto Light" panose="02000000000000000000" pitchFamily="2" charset="0"/>
                <a:cs typeface="Roboto Light" panose="02000000000000000000" pitchFamily="2" charset="0"/>
              </a:rPr>
              <a:t>nhập</a:t>
            </a:r>
            <a:r>
              <a:rPr lang="en-US" sz="12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200" dirty="0" err="1">
                <a:effectLst/>
                <a:latin typeface="Roboto Light" panose="02000000000000000000" pitchFamily="2" charset="0"/>
                <a:ea typeface="Roboto Light" panose="02000000000000000000" pitchFamily="2" charset="0"/>
                <a:cs typeface="Roboto Light" panose="02000000000000000000" pitchFamily="2" charset="0"/>
              </a:rPr>
              <a:t>truyền</a:t>
            </a:r>
            <a:r>
              <a:rPr lang="en-US" sz="12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200" dirty="0" err="1">
                <a:effectLst/>
                <a:latin typeface="Roboto Light" panose="02000000000000000000" pitchFamily="2" charset="0"/>
                <a:ea typeface="Roboto Light" panose="02000000000000000000" pitchFamily="2" charset="0"/>
                <a:cs typeface="Roboto Light" panose="02000000000000000000" pitchFamily="2" charset="0"/>
              </a:rPr>
              <a:t>thống</a:t>
            </a:r>
            <a:r>
              <a:rPr lang="en-US" sz="12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200" dirty="0" err="1">
                <a:effectLst/>
                <a:latin typeface="Roboto Light" panose="02000000000000000000" pitchFamily="2" charset="0"/>
                <a:ea typeface="Roboto Light" panose="02000000000000000000" pitchFamily="2" charset="0"/>
                <a:cs typeface="Roboto Light" panose="02000000000000000000" pitchFamily="2" charset="0"/>
              </a:rPr>
              <a:t>như</a:t>
            </a:r>
            <a:r>
              <a:rPr lang="en-US" sz="1200" dirty="0">
                <a:effectLst/>
                <a:latin typeface="Roboto Light" panose="02000000000000000000" pitchFamily="2" charset="0"/>
                <a:ea typeface="Roboto Light" panose="02000000000000000000" pitchFamily="2" charset="0"/>
                <a:cs typeface="Roboto Light" panose="02000000000000000000" pitchFamily="2" charset="0"/>
              </a:rPr>
              <a:t> email </a:t>
            </a:r>
            <a:r>
              <a:rPr lang="en-US" sz="1200" dirty="0" err="1">
                <a:effectLst/>
                <a:latin typeface="Roboto Light" panose="02000000000000000000" pitchFamily="2" charset="0"/>
                <a:ea typeface="Roboto Light" panose="02000000000000000000" pitchFamily="2" charset="0"/>
                <a:cs typeface="Roboto Light" panose="02000000000000000000" pitchFamily="2" charset="0"/>
              </a:rPr>
              <a:t>và</a:t>
            </a:r>
            <a:r>
              <a:rPr lang="en-US" sz="12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200" dirty="0" err="1">
                <a:effectLst/>
                <a:latin typeface="Roboto Light" panose="02000000000000000000" pitchFamily="2" charset="0"/>
                <a:ea typeface="Roboto Light" panose="02000000000000000000" pitchFamily="2" charset="0"/>
                <a:cs typeface="Roboto Light" panose="02000000000000000000" pitchFamily="2" charset="0"/>
              </a:rPr>
              <a:t>mật</a:t>
            </a:r>
            <a:r>
              <a:rPr lang="en-US" sz="12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200" dirty="0" err="1">
                <a:effectLst/>
                <a:latin typeface="Roboto Light" panose="02000000000000000000" pitchFamily="2" charset="0"/>
                <a:ea typeface="Roboto Light" panose="02000000000000000000" pitchFamily="2" charset="0"/>
                <a:cs typeface="Roboto Light" panose="02000000000000000000" pitchFamily="2" charset="0"/>
              </a:rPr>
              <a:t>khẩu</a:t>
            </a:r>
            <a:r>
              <a:rPr lang="en-US" sz="1200" dirty="0">
                <a:effectLst/>
                <a:latin typeface="Roboto Light" panose="02000000000000000000" pitchFamily="2" charset="0"/>
                <a:ea typeface="Roboto Light" panose="02000000000000000000" pitchFamily="2" charset="0"/>
                <a:cs typeface="Roboto Light" panose="02000000000000000000" pitchFamily="2" charset="0"/>
              </a:rPr>
              <a:t>. </a:t>
            </a:r>
          </a:p>
          <a:p>
            <a:pPr marL="0" lvl="0" indent="0" algn="l" rtl="0">
              <a:spcBef>
                <a:spcPts val="0"/>
              </a:spcBef>
              <a:spcAft>
                <a:spcPts val="0"/>
              </a:spcAft>
              <a:buNone/>
            </a:pPr>
            <a:endParaRPr lang="en-US" dirty="0">
              <a:solidFill>
                <a:srgbClr val="FFFFFF"/>
              </a:solidFill>
            </a:endParaRPr>
          </a:p>
        </p:txBody>
      </p:sp>
      <p:cxnSp>
        <p:nvCxnSpPr>
          <p:cNvPr id="298" name="Google Shape;298;p26"/>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6"/>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6"/>
          <p:cNvGrpSpPr/>
          <p:nvPr/>
        </p:nvGrpSpPr>
        <p:grpSpPr>
          <a:xfrm>
            <a:off x="2624430" y="1068391"/>
            <a:ext cx="373819" cy="412843"/>
            <a:chOff x="3040350" y="1113200"/>
            <a:chExt cx="1704600" cy="1882550"/>
          </a:xfrm>
        </p:grpSpPr>
        <p:sp>
          <p:nvSpPr>
            <p:cNvPr id="347" name="Google Shape;347;p26"/>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8" name="Google Shape;348;p26"/>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9" name="Google Shape;349;p26"/>
          <p:cNvGrpSpPr/>
          <p:nvPr/>
        </p:nvGrpSpPr>
        <p:grpSpPr>
          <a:xfrm>
            <a:off x="3390291" y="1782576"/>
            <a:ext cx="406573" cy="402537"/>
            <a:chOff x="462200" y="569000"/>
            <a:chExt cx="1901650" cy="1882775"/>
          </a:xfrm>
        </p:grpSpPr>
        <p:sp>
          <p:nvSpPr>
            <p:cNvPr id="350" name="Google Shape;350;p26"/>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26"/>
          <p:cNvGrpSpPr/>
          <p:nvPr/>
        </p:nvGrpSpPr>
        <p:grpSpPr>
          <a:xfrm>
            <a:off x="3208667" y="3620568"/>
            <a:ext cx="372185" cy="370679"/>
            <a:chOff x="4991125" y="2436850"/>
            <a:chExt cx="1890225" cy="1882575"/>
          </a:xfrm>
        </p:grpSpPr>
        <p:sp>
          <p:nvSpPr>
            <p:cNvPr id="355" name="Google Shape;355;p26"/>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26"/>
          <p:cNvGrpSpPr/>
          <p:nvPr/>
        </p:nvGrpSpPr>
        <p:grpSpPr>
          <a:xfrm>
            <a:off x="1112845" y="3454559"/>
            <a:ext cx="372245" cy="369356"/>
            <a:chOff x="5249675" y="238125"/>
            <a:chExt cx="1897275" cy="1882550"/>
          </a:xfrm>
        </p:grpSpPr>
        <p:sp>
          <p:nvSpPr>
            <p:cNvPr id="360" name="Google Shape;360;p26"/>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26"/>
          <p:cNvGrpSpPr/>
          <p:nvPr/>
        </p:nvGrpSpPr>
        <p:grpSpPr>
          <a:xfrm>
            <a:off x="1126337" y="1869842"/>
            <a:ext cx="357689" cy="347177"/>
            <a:chOff x="2652075" y="3639925"/>
            <a:chExt cx="1882575" cy="1827250"/>
          </a:xfrm>
        </p:grpSpPr>
        <p:sp>
          <p:nvSpPr>
            <p:cNvPr id="366" name="Google Shape;366;p26"/>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116749"/>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ƯU ĐIỂM VÀ NHƯỢC ĐIỂM CỦA SOCIAL LOGIN</a:t>
            </a:r>
            <a:endParaRPr dirty="0"/>
          </a:p>
        </p:txBody>
      </p:sp>
      <p:sp>
        <p:nvSpPr>
          <p:cNvPr id="278" name="Google Shape;278;p25"/>
          <p:cNvSpPr txBox="1">
            <a:spLocks noGrp="1"/>
          </p:cNvSpPr>
          <p:nvPr>
            <p:ph type="subTitle" idx="3"/>
          </p:nvPr>
        </p:nvSpPr>
        <p:spPr>
          <a:xfrm>
            <a:off x="311700" y="723349"/>
            <a:ext cx="8520600" cy="3858317"/>
          </a:xfrm>
          <a:prstGeom prst="rect">
            <a:avLst/>
          </a:prstGeom>
        </p:spPr>
        <p:txBody>
          <a:bodyPr spcFirstLastPara="1" wrap="square" lIns="91425" tIns="91425" rIns="91425" bIns="91425" anchor="t" anchorCtr="0">
            <a:noAutofit/>
          </a:bodyPr>
          <a:lstStyle/>
          <a:p>
            <a:pPr marL="342900" marR="0" lvl="0" indent="-342900" algn="just">
              <a:lnSpc>
                <a:spcPct val="115000"/>
              </a:lnSpc>
              <a:spcBef>
                <a:spcPts val="0"/>
              </a:spcBef>
              <a:spcAft>
                <a:spcPts val="0"/>
              </a:spcAft>
              <a:buFont typeface="Wingdings" panose="05000000000000000000" pitchFamily="2" charset="2"/>
              <a:buChar char="q"/>
            </a:pPr>
            <a:r>
              <a:rPr lang="vi-VN" sz="1400" b="1" dirty="0">
                <a:latin typeface="Roboto Light" panose="02000000000000000000" pitchFamily="2" charset="0"/>
                <a:ea typeface="Roboto Light" panose="02000000000000000000" pitchFamily="2" charset="0"/>
                <a:cs typeface="Roboto Light" panose="02000000000000000000" pitchFamily="2" charset="0"/>
              </a:rPr>
              <a:t>Ưu</a:t>
            </a:r>
            <a:r>
              <a:rPr lang="en-US" sz="1400" b="1" dirty="0">
                <a:latin typeface="Roboto Light" panose="02000000000000000000" pitchFamily="2" charset="0"/>
                <a:ea typeface="Roboto Light" panose="02000000000000000000" pitchFamily="2" charset="0"/>
                <a:cs typeface="Roboto Light" panose="02000000000000000000" pitchFamily="2" charset="0"/>
              </a:rPr>
              <a:t> </a:t>
            </a:r>
            <a:r>
              <a:rPr lang="en-US" sz="1400" b="1" dirty="0" err="1">
                <a:latin typeface="Roboto Light" panose="02000000000000000000" pitchFamily="2" charset="0"/>
                <a:ea typeface="Roboto Light" panose="02000000000000000000" pitchFamily="2" charset="0"/>
                <a:cs typeface="Roboto Light" panose="02000000000000000000" pitchFamily="2" charset="0"/>
              </a:rPr>
              <a:t>điểm</a:t>
            </a:r>
            <a:r>
              <a:rPr lang="en-US" sz="1400" b="1" dirty="0">
                <a:latin typeface="Roboto Light" panose="02000000000000000000" pitchFamily="2" charset="0"/>
                <a:ea typeface="Roboto Light" panose="02000000000000000000" pitchFamily="2" charset="0"/>
                <a:cs typeface="Roboto Light" panose="02000000000000000000" pitchFamily="2" charset="0"/>
              </a:rPr>
              <a:t>:</a:t>
            </a:r>
          </a:p>
          <a:p>
            <a:pPr marL="285750" marR="0" lvl="0" indent="-285750" algn="just">
              <a:lnSpc>
                <a:spcPct val="115000"/>
              </a:lnSpc>
              <a:spcBef>
                <a:spcPts val="0"/>
              </a:spcBef>
              <a:spcAft>
                <a:spcPts val="0"/>
              </a:spcAft>
              <a:buFont typeface="Wingdings" panose="05000000000000000000" pitchFamily="2" charset="2"/>
              <a:buChar char="ü"/>
            </a:pPr>
            <a:r>
              <a:rPr lang="en-US" sz="1400" dirty="0" err="1">
                <a:latin typeface="Roboto Light" panose="02000000000000000000" pitchFamily="2" charset="0"/>
                <a:ea typeface="Roboto Light" panose="02000000000000000000" pitchFamily="2" charset="0"/>
                <a:cs typeface="Roboto Light" panose="02000000000000000000" pitchFamily="2" charset="0"/>
              </a:rPr>
              <a:t>Giảm</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số</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lượng</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tên</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đăng</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nhập</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và</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mật</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khẩu</a:t>
            </a:r>
            <a:r>
              <a:rPr lang="en-US" sz="1400" dirty="0">
                <a:latin typeface="Roboto Light" panose="02000000000000000000" pitchFamily="2" charset="0"/>
                <a:ea typeface="Roboto Light" panose="02000000000000000000" pitchFamily="2" charset="0"/>
                <a:cs typeface="Roboto Light" panose="02000000000000000000" pitchFamily="2" charset="0"/>
              </a:rPr>
              <a:t>.</a:t>
            </a:r>
          </a:p>
          <a:p>
            <a:pPr marL="285750" marR="0" lvl="0" indent="-285750" algn="just">
              <a:lnSpc>
                <a:spcPct val="115000"/>
              </a:lnSpc>
              <a:spcBef>
                <a:spcPts val="0"/>
              </a:spcBef>
              <a:spcAft>
                <a:spcPts val="0"/>
              </a:spcAft>
              <a:buFont typeface="Wingdings" panose="05000000000000000000" pitchFamily="2" charset="2"/>
              <a:buChar char="ü"/>
            </a:pPr>
            <a:endParaRPr lang="en-US" sz="1400" dirty="0">
              <a:latin typeface="Roboto Light" panose="02000000000000000000" pitchFamily="2" charset="0"/>
              <a:ea typeface="Roboto Light" panose="02000000000000000000" pitchFamily="2" charset="0"/>
              <a:cs typeface="Roboto Light" panose="02000000000000000000" pitchFamily="2" charset="0"/>
            </a:endParaRPr>
          </a:p>
          <a:p>
            <a:pPr marL="285750" marR="0" lvl="0" indent="-285750" algn="just">
              <a:lnSpc>
                <a:spcPct val="115000"/>
              </a:lnSpc>
              <a:spcBef>
                <a:spcPts val="0"/>
              </a:spcBef>
              <a:spcAft>
                <a:spcPts val="0"/>
              </a:spcAft>
              <a:buFont typeface="Wingdings" panose="05000000000000000000" pitchFamily="2" charset="2"/>
              <a:buChar char="ü"/>
            </a:pPr>
            <a:r>
              <a:rPr lang="en-US" sz="1400" dirty="0" err="1">
                <a:latin typeface="Roboto Light" panose="02000000000000000000" pitchFamily="2" charset="0"/>
                <a:ea typeface="Roboto Light" panose="02000000000000000000" pitchFamily="2" charset="0"/>
                <a:cs typeface="Roboto Light" panose="02000000000000000000" pitchFamily="2" charset="0"/>
              </a:rPr>
              <a:t>Giảm</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thiểu</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sự</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cản</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trở</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của</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các</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bước</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đăng</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nhập</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và</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đăng</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ký</a:t>
            </a:r>
            <a:r>
              <a:rPr lang="en-US" sz="1400" dirty="0">
                <a:latin typeface="Roboto Light" panose="02000000000000000000" pitchFamily="2" charset="0"/>
                <a:ea typeface="Roboto Light" panose="02000000000000000000" pitchFamily="2" charset="0"/>
                <a:cs typeface="Roboto Light" panose="02000000000000000000" pitchFamily="2" charset="0"/>
              </a:rPr>
              <a:t>.</a:t>
            </a:r>
          </a:p>
          <a:p>
            <a:pPr marL="285750" marR="0" lvl="0" indent="-285750" algn="just">
              <a:lnSpc>
                <a:spcPct val="115000"/>
              </a:lnSpc>
              <a:spcBef>
                <a:spcPts val="0"/>
              </a:spcBef>
              <a:spcAft>
                <a:spcPts val="0"/>
              </a:spcAft>
              <a:buFont typeface="Wingdings" panose="05000000000000000000" pitchFamily="2" charset="2"/>
              <a:buChar char="ü"/>
            </a:pPr>
            <a:endParaRPr lang="en-US" sz="1400" dirty="0">
              <a:latin typeface="Roboto Light" panose="02000000000000000000" pitchFamily="2" charset="0"/>
              <a:ea typeface="Roboto Light" panose="02000000000000000000" pitchFamily="2" charset="0"/>
              <a:cs typeface="Roboto Light" panose="02000000000000000000" pitchFamily="2" charset="0"/>
            </a:endParaRPr>
          </a:p>
          <a:p>
            <a:pPr marL="285750" marR="0" lvl="0" indent="-285750" algn="just">
              <a:lnSpc>
                <a:spcPct val="115000"/>
              </a:lnSpc>
              <a:spcBef>
                <a:spcPts val="0"/>
              </a:spcBef>
              <a:spcAft>
                <a:spcPts val="0"/>
              </a:spcAft>
              <a:buFont typeface="Wingdings" panose="05000000000000000000" pitchFamily="2" charset="2"/>
              <a:buChar char="ü"/>
            </a:pPr>
            <a:r>
              <a:rPr lang="en-US" sz="1400" dirty="0" err="1">
                <a:latin typeface="Roboto Light" panose="02000000000000000000" pitchFamily="2" charset="0"/>
                <a:ea typeface="Roboto Light" panose="02000000000000000000" pitchFamily="2" charset="0"/>
                <a:cs typeface="Roboto Light" panose="02000000000000000000" pitchFamily="2" charset="0"/>
              </a:rPr>
              <a:t>Giảm</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thiểu</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sự</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phân</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tán</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thông</a:t>
            </a:r>
            <a:r>
              <a:rPr lang="en-US" sz="1400" dirty="0">
                <a:latin typeface="Roboto Light" panose="02000000000000000000" pitchFamily="2" charset="0"/>
                <a:ea typeface="Roboto Light" panose="02000000000000000000" pitchFamily="2" charset="0"/>
                <a:cs typeface="Roboto Light" panose="02000000000000000000" pitchFamily="2" charset="0"/>
              </a:rPr>
              <a:t> tin </a:t>
            </a:r>
            <a:r>
              <a:rPr lang="en-US" sz="1400" dirty="0" err="1">
                <a:latin typeface="Roboto Light" panose="02000000000000000000" pitchFamily="2" charset="0"/>
                <a:ea typeface="Roboto Light" panose="02000000000000000000" pitchFamily="2" charset="0"/>
                <a:cs typeface="Roboto Light" panose="02000000000000000000" pitchFamily="2" charset="0"/>
              </a:rPr>
              <a:t>người</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a:latin typeface="Roboto Light" panose="02000000000000000000" pitchFamily="2" charset="0"/>
                <a:ea typeface="Roboto Light" panose="02000000000000000000" pitchFamily="2" charset="0"/>
                <a:cs typeface="Roboto Light" panose="02000000000000000000" pitchFamily="2" charset="0"/>
              </a:rPr>
              <a:t>dùng.</a:t>
            </a:r>
            <a:endParaRPr lang="en-US" sz="1400" dirty="0">
              <a:latin typeface="Roboto Light" panose="02000000000000000000" pitchFamily="2" charset="0"/>
              <a:ea typeface="Roboto Light" panose="02000000000000000000" pitchFamily="2" charset="0"/>
              <a:cs typeface="Roboto Light" panose="02000000000000000000" pitchFamily="2" charset="0"/>
            </a:endParaRPr>
          </a:p>
          <a:p>
            <a:pPr marL="0" marR="0" lvl="0" indent="0" algn="just">
              <a:lnSpc>
                <a:spcPct val="115000"/>
              </a:lnSpc>
              <a:spcBef>
                <a:spcPts val="0"/>
              </a:spcBef>
              <a:spcAft>
                <a:spcPts val="0"/>
              </a:spcAft>
            </a:pPr>
            <a:endParaRPr lang="en-US" sz="1400" dirty="0">
              <a:latin typeface="Roboto Light" panose="02000000000000000000" pitchFamily="2" charset="0"/>
              <a:ea typeface="Roboto Light" panose="02000000000000000000" pitchFamily="2" charset="0"/>
              <a:cs typeface="Roboto Light" panose="02000000000000000000" pitchFamily="2" charset="0"/>
            </a:endParaRPr>
          </a:p>
          <a:p>
            <a:pPr marL="285750" marR="0" lvl="0" indent="-285750" algn="just">
              <a:lnSpc>
                <a:spcPct val="115000"/>
              </a:lnSpc>
              <a:spcBef>
                <a:spcPts val="0"/>
              </a:spcBef>
              <a:spcAft>
                <a:spcPts val="0"/>
              </a:spcAft>
              <a:buFont typeface="Wingdings" panose="05000000000000000000" pitchFamily="2" charset="2"/>
              <a:buChar char="q"/>
            </a:pPr>
            <a:r>
              <a:rPr lang="en-US" sz="1400" b="1" dirty="0" err="1">
                <a:latin typeface="Roboto Light" panose="02000000000000000000" pitchFamily="2" charset="0"/>
                <a:ea typeface="Roboto Light" panose="02000000000000000000" pitchFamily="2" charset="0"/>
                <a:cs typeface="Roboto Light" panose="02000000000000000000" pitchFamily="2" charset="0"/>
              </a:rPr>
              <a:t>Nhược</a:t>
            </a:r>
            <a:r>
              <a:rPr lang="en-US" sz="1400" b="1" dirty="0">
                <a:latin typeface="Roboto Light" panose="02000000000000000000" pitchFamily="2" charset="0"/>
                <a:ea typeface="Roboto Light" panose="02000000000000000000" pitchFamily="2" charset="0"/>
                <a:cs typeface="Roboto Light" panose="02000000000000000000" pitchFamily="2" charset="0"/>
              </a:rPr>
              <a:t> </a:t>
            </a:r>
            <a:r>
              <a:rPr lang="en-US" sz="1400" b="1" dirty="0" err="1">
                <a:latin typeface="Roboto Light" panose="02000000000000000000" pitchFamily="2" charset="0"/>
                <a:ea typeface="Roboto Light" panose="02000000000000000000" pitchFamily="2" charset="0"/>
                <a:cs typeface="Roboto Light" panose="02000000000000000000" pitchFamily="2" charset="0"/>
              </a:rPr>
              <a:t>điểm</a:t>
            </a:r>
            <a:r>
              <a:rPr lang="en-US" sz="1400" b="1" dirty="0">
                <a:latin typeface="Roboto Light" panose="02000000000000000000" pitchFamily="2" charset="0"/>
                <a:ea typeface="Roboto Light" panose="02000000000000000000" pitchFamily="2" charset="0"/>
                <a:cs typeface="Roboto Light" panose="02000000000000000000" pitchFamily="2" charset="0"/>
              </a:rPr>
              <a:t>:</a:t>
            </a:r>
          </a:p>
          <a:p>
            <a:pPr marL="285750" marR="0" lvl="0" indent="-285750" algn="just">
              <a:lnSpc>
                <a:spcPct val="115000"/>
              </a:lnSpc>
              <a:spcBef>
                <a:spcPts val="0"/>
              </a:spcBef>
              <a:spcAft>
                <a:spcPts val="0"/>
              </a:spcAft>
              <a:buFont typeface="Wingdings" panose="05000000000000000000" pitchFamily="2" charset="2"/>
              <a:buChar char="ü"/>
            </a:pPr>
            <a:r>
              <a:rPr lang="en-US" sz="1400" dirty="0" err="1">
                <a:effectLst/>
                <a:latin typeface="Roboto Light" panose="02000000000000000000" pitchFamily="2" charset="0"/>
                <a:ea typeface="Roboto Light" panose="02000000000000000000" pitchFamily="2" charset="0"/>
                <a:cs typeface="Roboto Light" panose="02000000000000000000" pitchFamily="2" charset="0"/>
              </a:rPr>
              <a:t>Phát</a:t>
            </a:r>
            <a:r>
              <a:rPr lang="en-US" sz="14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400" dirty="0" err="1">
                <a:effectLst/>
                <a:latin typeface="Roboto Light" panose="02000000000000000000" pitchFamily="2" charset="0"/>
                <a:ea typeface="Roboto Light" panose="02000000000000000000" pitchFamily="2" charset="0"/>
                <a:cs typeface="Roboto Light" panose="02000000000000000000" pitchFamily="2" charset="0"/>
              </a:rPr>
              <a:t>sinh</a:t>
            </a:r>
            <a:r>
              <a:rPr lang="en-US" sz="14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400" dirty="0" err="1">
                <a:effectLst/>
                <a:latin typeface="Roboto Light" panose="02000000000000000000" pitchFamily="2" charset="0"/>
                <a:ea typeface="Roboto Light" panose="02000000000000000000" pitchFamily="2" charset="0"/>
                <a:cs typeface="Roboto Light" panose="02000000000000000000" pitchFamily="2" charset="0"/>
              </a:rPr>
              <a:t>thêm</a:t>
            </a:r>
            <a:r>
              <a:rPr lang="en-US" sz="14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400" dirty="0" err="1">
                <a:effectLst/>
                <a:latin typeface="Roboto Light" panose="02000000000000000000" pitchFamily="2" charset="0"/>
                <a:ea typeface="Roboto Light" panose="02000000000000000000" pitchFamily="2" charset="0"/>
                <a:cs typeface="Roboto Light" panose="02000000000000000000" pitchFamily="2" charset="0"/>
              </a:rPr>
              <a:t>các</a:t>
            </a:r>
            <a:r>
              <a:rPr lang="en-US" sz="1400" dirty="0">
                <a:effectLst/>
                <a:latin typeface="Roboto Light" panose="02000000000000000000" pitchFamily="2" charset="0"/>
                <a:ea typeface="Roboto Light" panose="02000000000000000000" pitchFamily="2" charset="0"/>
                <a:cs typeface="Roboto Light" panose="02000000000000000000" pitchFamily="2" charset="0"/>
              </a:rPr>
              <a:t> chi </a:t>
            </a:r>
            <a:r>
              <a:rPr lang="en-US" sz="1400" dirty="0" err="1">
                <a:effectLst/>
                <a:latin typeface="Roboto Light" panose="02000000000000000000" pitchFamily="2" charset="0"/>
                <a:ea typeface="Roboto Light" panose="02000000000000000000" pitchFamily="2" charset="0"/>
                <a:cs typeface="Roboto Light" panose="02000000000000000000" pitchFamily="2" charset="0"/>
              </a:rPr>
              <a:t>phí</a:t>
            </a:r>
            <a:r>
              <a:rPr lang="en-US" sz="14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400" dirty="0" err="1">
                <a:effectLst/>
                <a:latin typeface="Roboto Light" panose="02000000000000000000" pitchFamily="2" charset="0"/>
                <a:ea typeface="Roboto Light" panose="02000000000000000000" pitchFamily="2" charset="0"/>
                <a:cs typeface="Roboto Light" panose="02000000000000000000" pitchFamily="2" charset="0"/>
              </a:rPr>
              <a:t>phát</a:t>
            </a:r>
            <a:r>
              <a:rPr lang="en-US" sz="14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400" dirty="0" err="1">
                <a:effectLst/>
                <a:latin typeface="Roboto Light" panose="02000000000000000000" pitchFamily="2" charset="0"/>
                <a:ea typeface="Roboto Light" panose="02000000000000000000" pitchFamily="2" charset="0"/>
                <a:cs typeface="Roboto Light" panose="02000000000000000000" pitchFamily="2" charset="0"/>
              </a:rPr>
              <a:t>triển</a:t>
            </a:r>
            <a:r>
              <a:rPr lang="en-US" sz="14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400" dirty="0" err="1">
                <a:effectLst/>
                <a:latin typeface="Roboto Light" panose="02000000000000000000" pitchFamily="2" charset="0"/>
                <a:ea typeface="Roboto Light" panose="02000000000000000000" pitchFamily="2" charset="0"/>
                <a:cs typeface="Roboto Light" panose="02000000000000000000" pitchFamily="2" charset="0"/>
              </a:rPr>
              <a:t>khi</a:t>
            </a:r>
            <a:r>
              <a:rPr lang="en-US" sz="14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400" dirty="0" err="1">
                <a:effectLst/>
                <a:latin typeface="Roboto Light" panose="02000000000000000000" pitchFamily="2" charset="0"/>
                <a:ea typeface="Roboto Light" panose="02000000000000000000" pitchFamily="2" charset="0"/>
                <a:cs typeface="Roboto Light" panose="02000000000000000000" pitchFamily="2" charset="0"/>
              </a:rPr>
              <a:t>thông</a:t>
            </a:r>
            <a:r>
              <a:rPr lang="en-US" sz="1400" dirty="0">
                <a:effectLst/>
                <a:latin typeface="Roboto Light" panose="02000000000000000000" pitchFamily="2" charset="0"/>
                <a:ea typeface="Roboto Light" panose="02000000000000000000" pitchFamily="2" charset="0"/>
                <a:cs typeface="Roboto Light" panose="02000000000000000000" pitchFamily="2" charset="0"/>
              </a:rPr>
              <a:t> qua server </a:t>
            </a:r>
            <a:r>
              <a:rPr lang="en-US" sz="1400" dirty="0" err="1">
                <a:effectLst/>
                <a:latin typeface="Roboto Light" panose="02000000000000000000" pitchFamily="2" charset="0"/>
                <a:ea typeface="Roboto Light" panose="02000000000000000000" pitchFamily="2" charset="0"/>
                <a:cs typeface="Roboto Light" panose="02000000000000000000" pitchFamily="2" charset="0"/>
              </a:rPr>
              <a:t>bên</a:t>
            </a:r>
            <a:r>
              <a:rPr lang="en-US" sz="14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400" dirty="0" err="1">
                <a:effectLst/>
                <a:latin typeface="Roboto Light" panose="02000000000000000000" pitchFamily="2" charset="0"/>
                <a:ea typeface="Roboto Light" panose="02000000000000000000" pitchFamily="2" charset="0"/>
                <a:cs typeface="Roboto Light" panose="02000000000000000000" pitchFamily="2" charset="0"/>
              </a:rPr>
              <a:t>thứ</a:t>
            </a:r>
            <a:r>
              <a:rPr lang="en-US" sz="14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400" dirty="0" err="1">
                <a:effectLst/>
                <a:latin typeface="Roboto Light" panose="02000000000000000000" pitchFamily="2" charset="0"/>
                <a:ea typeface="Roboto Light" panose="02000000000000000000" pitchFamily="2" charset="0"/>
                <a:cs typeface="Roboto Light" panose="02000000000000000000" pitchFamily="2" charset="0"/>
              </a:rPr>
              <a:t>ba</a:t>
            </a:r>
            <a:r>
              <a:rPr lang="en-US" sz="1400" dirty="0">
                <a:effectLst/>
                <a:latin typeface="Roboto Light" panose="02000000000000000000" pitchFamily="2" charset="0"/>
                <a:ea typeface="Roboto Light" panose="02000000000000000000" pitchFamily="2" charset="0"/>
                <a:cs typeface="Roboto Light" panose="02000000000000000000" pitchFamily="2" charset="0"/>
              </a:rPr>
              <a:t>.</a:t>
            </a:r>
          </a:p>
          <a:p>
            <a:pPr marL="285750" marR="0" lvl="0" indent="-285750" algn="just">
              <a:lnSpc>
                <a:spcPct val="115000"/>
              </a:lnSpc>
              <a:spcBef>
                <a:spcPts val="0"/>
              </a:spcBef>
              <a:spcAft>
                <a:spcPts val="0"/>
              </a:spcAft>
              <a:buFont typeface="Wingdings" panose="05000000000000000000" pitchFamily="2" charset="2"/>
              <a:buChar char="ü"/>
            </a:pPr>
            <a:endParaRPr lang="en-US" sz="1400" dirty="0">
              <a:effectLst/>
              <a:latin typeface="Roboto Light" panose="02000000000000000000" pitchFamily="2" charset="0"/>
              <a:ea typeface="Roboto Light" panose="02000000000000000000" pitchFamily="2" charset="0"/>
              <a:cs typeface="Roboto Light" panose="02000000000000000000" pitchFamily="2" charset="0"/>
            </a:endParaRPr>
          </a:p>
          <a:p>
            <a:pPr marL="285750" marR="0" lvl="0" indent="-285750" algn="just">
              <a:lnSpc>
                <a:spcPct val="115000"/>
              </a:lnSpc>
              <a:spcBef>
                <a:spcPts val="0"/>
              </a:spcBef>
              <a:spcAft>
                <a:spcPts val="0"/>
              </a:spcAft>
              <a:buFont typeface="Wingdings" panose="05000000000000000000" pitchFamily="2" charset="2"/>
              <a:buChar char="ü"/>
            </a:pPr>
            <a:r>
              <a:rPr lang="en-US" sz="1400" dirty="0" err="1">
                <a:latin typeface="Roboto Light" panose="02000000000000000000" pitchFamily="2" charset="0"/>
                <a:ea typeface="Roboto Light" panose="02000000000000000000" pitchFamily="2" charset="0"/>
                <a:cs typeface="Roboto Light" panose="02000000000000000000" pitchFamily="2" charset="0"/>
              </a:rPr>
              <a:t>Phải</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phụ</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thuộc</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vào</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bên</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cung</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cấp</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dịch</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vụ</a:t>
            </a:r>
            <a:r>
              <a:rPr lang="en-US" sz="1400" dirty="0">
                <a:latin typeface="Roboto Light" panose="02000000000000000000" pitchFamily="2" charset="0"/>
                <a:ea typeface="Roboto Light" panose="02000000000000000000" pitchFamily="2" charset="0"/>
                <a:cs typeface="Roboto Light" panose="02000000000000000000" pitchFamily="2" charset="0"/>
              </a:rPr>
              <a:t> SSO.</a:t>
            </a:r>
          </a:p>
          <a:p>
            <a:pPr marL="285750" marR="0" lvl="0" indent="-285750" algn="just">
              <a:lnSpc>
                <a:spcPct val="115000"/>
              </a:lnSpc>
              <a:spcBef>
                <a:spcPts val="0"/>
              </a:spcBef>
              <a:spcAft>
                <a:spcPts val="0"/>
              </a:spcAft>
              <a:buFont typeface="Wingdings" panose="05000000000000000000" pitchFamily="2" charset="2"/>
              <a:buChar char="ü"/>
            </a:pPr>
            <a:endParaRPr lang="en-US" sz="1400" dirty="0">
              <a:latin typeface="Roboto Light" panose="02000000000000000000" pitchFamily="2" charset="0"/>
              <a:ea typeface="Roboto Light" panose="02000000000000000000" pitchFamily="2" charset="0"/>
              <a:cs typeface="Roboto Light" panose="02000000000000000000" pitchFamily="2" charset="0"/>
            </a:endParaRPr>
          </a:p>
          <a:p>
            <a:pPr marL="285750" marR="0" lvl="0" indent="-285750" algn="just">
              <a:lnSpc>
                <a:spcPct val="115000"/>
              </a:lnSpc>
              <a:spcBef>
                <a:spcPts val="0"/>
              </a:spcBef>
              <a:spcAft>
                <a:spcPts val="0"/>
              </a:spcAft>
              <a:buFont typeface="Wingdings" panose="05000000000000000000" pitchFamily="2" charset="2"/>
              <a:buChar char="ü"/>
            </a:pPr>
            <a:r>
              <a:rPr lang="en-US" sz="1400" dirty="0" err="1">
                <a:latin typeface="Roboto Light" panose="02000000000000000000" pitchFamily="2" charset="0"/>
                <a:ea typeface="Roboto Light" panose="02000000000000000000" pitchFamily="2" charset="0"/>
                <a:cs typeface="Roboto Light" panose="02000000000000000000" pitchFamily="2" charset="0"/>
              </a:rPr>
              <a:t>Các</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ứng</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dụng</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và</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trang</a:t>
            </a:r>
            <a:r>
              <a:rPr lang="en-US" sz="1400" dirty="0">
                <a:latin typeface="Roboto Light" panose="02000000000000000000" pitchFamily="2" charset="0"/>
                <a:ea typeface="Roboto Light" panose="02000000000000000000" pitchFamily="2" charset="0"/>
                <a:cs typeface="Roboto Light" panose="02000000000000000000" pitchFamily="2" charset="0"/>
              </a:rPr>
              <a:t> web </a:t>
            </a:r>
            <a:r>
              <a:rPr lang="en-US" sz="1400" dirty="0" err="1">
                <a:latin typeface="Roboto Light" panose="02000000000000000000" pitchFamily="2" charset="0"/>
                <a:ea typeface="Roboto Light" panose="02000000000000000000" pitchFamily="2" charset="0"/>
                <a:cs typeface="Roboto Light" panose="02000000000000000000" pitchFamily="2" charset="0"/>
              </a:rPr>
              <a:t>phải</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được</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tích</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hợp</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với</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các</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nhà</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cung</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cấp</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dịch</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vụ</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mạng</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xã</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hội</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khác</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nhau</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để</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hỗ</a:t>
            </a:r>
            <a:r>
              <a:rPr lang="en-US" sz="1400" dirty="0">
                <a:latin typeface="Roboto Light" panose="02000000000000000000" pitchFamily="2" charset="0"/>
                <a:ea typeface="Roboto Light" panose="02000000000000000000" pitchFamily="2" charset="0"/>
                <a:cs typeface="Roboto Light" panose="02000000000000000000" pitchFamily="2" charset="0"/>
              </a:rPr>
              <a:t> </a:t>
            </a:r>
            <a:r>
              <a:rPr lang="en-US" sz="1400" dirty="0" err="1">
                <a:latin typeface="Roboto Light" panose="02000000000000000000" pitchFamily="2" charset="0"/>
                <a:ea typeface="Roboto Light" panose="02000000000000000000" pitchFamily="2" charset="0"/>
                <a:cs typeface="Roboto Light" panose="02000000000000000000" pitchFamily="2" charset="0"/>
              </a:rPr>
              <a:t>trợ</a:t>
            </a:r>
            <a:r>
              <a:rPr lang="en-US" sz="1400" dirty="0">
                <a:latin typeface="Roboto Light" panose="02000000000000000000" pitchFamily="2" charset="0"/>
                <a:ea typeface="Roboto Light" panose="02000000000000000000" pitchFamily="2" charset="0"/>
                <a:cs typeface="Roboto Light" panose="02000000000000000000" pitchFamily="2" charset="0"/>
              </a:rPr>
              <a:t> Social Login.</a:t>
            </a:r>
          </a:p>
          <a:p>
            <a:pPr marL="285750" marR="0" lvl="0" indent="-285750" algn="just">
              <a:lnSpc>
                <a:spcPct val="115000"/>
              </a:lnSpc>
              <a:spcBef>
                <a:spcPts val="0"/>
              </a:spcBef>
              <a:spcAft>
                <a:spcPts val="0"/>
              </a:spcAft>
              <a:buFont typeface="Wingdings" panose="05000000000000000000" pitchFamily="2" charset="2"/>
              <a:buChar char="ü"/>
            </a:pPr>
            <a:endParaRPr lang="en-US" sz="1400" dirty="0">
              <a:latin typeface="Roboto Light" panose="02000000000000000000" pitchFamily="2" charset="0"/>
              <a:ea typeface="Roboto Light" panose="02000000000000000000" pitchFamily="2" charset="0"/>
              <a:cs typeface="Roboto Light" panose="02000000000000000000" pitchFamily="2" charset="0"/>
            </a:endParaRPr>
          </a:p>
          <a:p>
            <a:pPr marL="285750" indent="-285750" algn="just">
              <a:lnSpc>
                <a:spcPct val="115000"/>
              </a:lnSpc>
              <a:buFont typeface="Wingdings" panose="05000000000000000000" pitchFamily="2" charset="2"/>
              <a:buChar char="ü"/>
            </a:pPr>
            <a:r>
              <a:rPr lang="en-US" sz="1400" dirty="0" err="1">
                <a:effectLst/>
                <a:latin typeface="Roboto Light" panose="02000000000000000000" pitchFamily="2" charset="0"/>
                <a:ea typeface="Roboto Light" panose="02000000000000000000" pitchFamily="2" charset="0"/>
                <a:cs typeface="Roboto Light" panose="02000000000000000000" pitchFamily="2" charset="0"/>
              </a:rPr>
              <a:t>Việc</a:t>
            </a:r>
            <a:r>
              <a:rPr lang="en-US" sz="14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400" dirty="0" err="1">
                <a:effectLst/>
                <a:latin typeface="Roboto Light" panose="02000000000000000000" pitchFamily="2" charset="0"/>
                <a:ea typeface="Roboto Light" panose="02000000000000000000" pitchFamily="2" charset="0"/>
                <a:cs typeface="Roboto Light" panose="02000000000000000000" pitchFamily="2" charset="0"/>
              </a:rPr>
              <a:t>phụ</a:t>
            </a:r>
            <a:r>
              <a:rPr lang="en-US" sz="14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400" dirty="0" err="1">
                <a:effectLst/>
                <a:latin typeface="Roboto Light" panose="02000000000000000000" pitchFamily="2" charset="0"/>
                <a:ea typeface="Roboto Light" panose="02000000000000000000" pitchFamily="2" charset="0"/>
                <a:cs typeface="Roboto Light" panose="02000000000000000000" pitchFamily="2" charset="0"/>
              </a:rPr>
              <a:t>thuộc</a:t>
            </a:r>
            <a:r>
              <a:rPr lang="en-US" sz="14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400" dirty="0" err="1">
                <a:effectLst/>
                <a:latin typeface="Roboto Light" panose="02000000000000000000" pitchFamily="2" charset="0"/>
                <a:ea typeface="Roboto Light" panose="02000000000000000000" pitchFamily="2" charset="0"/>
                <a:cs typeface="Roboto Light" panose="02000000000000000000" pitchFamily="2" charset="0"/>
              </a:rPr>
              <a:t>vào</a:t>
            </a:r>
            <a:r>
              <a:rPr lang="en-US" sz="14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400" dirty="0" err="1">
                <a:effectLst/>
                <a:latin typeface="Roboto Light" panose="02000000000000000000" pitchFamily="2" charset="0"/>
                <a:ea typeface="Roboto Light" panose="02000000000000000000" pitchFamily="2" charset="0"/>
                <a:cs typeface="Roboto Light" panose="02000000000000000000" pitchFamily="2" charset="0"/>
              </a:rPr>
              <a:t>một</a:t>
            </a:r>
            <a:r>
              <a:rPr lang="en-US" sz="14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400" dirty="0" err="1">
                <a:effectLst/>
                <a:latin typeface="Roboto Light" panose="02000000000000000000" pitchFamily="2" charset="0"/>
                <a:ea typeface="Roboto Light" panose="02000000000000000000" pitchFamily="2" charset="0"/>
                <a:cs typeface="Roboto Light" panose="02000000000000000000" pitchFamily="2" charset="0"/>
              </a:rPr>
              <a:t>số</a:t>
            </a:r>
            <a:r>
              <a:rPr lang="en-US" sz="14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400" dirty="0" err="1">
                <a:effectLst/>
                <a:latin typeface="Roboto Light" panose="02000000000000000000" pitchFamily="2" charset="0"/>
                <a:ea typeface="Roboto Light" panose="02000000000000000000" pitchFamily="2" charset="0"/>
                <a:cs typeface="Roboto Light" panose="02000000000000000000" pitchFamily="2" charset="0"/>
              </a:rPr>
              <a:t>nền</a:t>
            </a:r>
            <a:r>
              <a:rPr lang="en-US" sz="14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400" dirty="0" err="1">
                <a:effectLst/>
                <a:latin typeface="Roboto Light" panose="02000000000000000000" pitchFamily="2" charset="0"/>
                <a:ea typeface="Roboto Light" panose="02000000000000000000" pitchFamily="2" charset="0"/>
                <a:cs typeface="Roboto Light" panose="02000000000000000000" pitchFamily="2" charset="0"/>
              </a:rPr>
              <a:t>tảng</a:t>
            </a:r>
            <a:r>
              <a:rPr lang="en-US" sz="14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400" dirty="0" err="1">
                <a:effectLst/>
                <a:latin typeface="Roboto Light" panose="02000000000000000000" pitchFamily="2" charset="0"/>
                <a:ea typeface="Roboto Light" panose="02000000000000000000" pitchFamily="2" charset="0"/>
                <a:cs typeface="Roboto Light" panose="02000000000000000000" pitchFamily="2" charset="0"/>
              </a:rPr>
              <a:t>mạng</a:t>
            </a:r>
            <a:r>
              <a:rPr lang="en-US" sz="14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400" dirty="0" err="1">
                <a:effectLst/>
                <a:latin typeface="Roboto Light" panose="02000000000000000000" pitchFamily="2" charset="0"/>
                <a:ea typeface="Roboto Light" panose="02000000000000000000" pitchFamily="2" charset="0"/>
                <a:cs typeface="Roboto Light" panose="02000000000000000000" pitchFamily="2" charset="0"/>
              </a:rPr>
              <a:t>xã</a:t>
            </a:r>
            <a:r>
              <a:rPr lang="en-US" sz="14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400" dirty="0" err="1">
                <a:effectLst/>
                <a:latin typeface="Roboto Light" panose="02000000000000000000" pitchFamily="2" charset="0"/>
                <a:ea typeface="Roboto Light" panose="02000000000000000000" pitchFamily="2" charset="0"/>
                <a:cs typeface="Roboto Light" panose="02000000000000000000" pitchFamily="2" charset="0"/>
              </a:rPr>
              <a:t>hội</a:t>
            </a:r>
            <a:r>
              <a:rPr lang="en-US" sz="14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400" dirty="0" err="1">
                <a:effectLst/>
                <a:latin typeface="Roboto Light" panose="02000000000000000000" pitchFamily="2" charset="0"/>
                <a:ea typeface="Roboto Light" panose="02000000000000000000" pitchFamily="2" charset="0"/>
                <a:cs typeface="Roboto Light" panose="02000000000000000000" pitchFamily="2" charset="0"/>
              </a:rPr>
              <a:t>lớn</a:t>
            </a:r>
            <a:r>
              <a:rPr lang="en-US" sz="14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400" dirty="0" err="1">
                <a:effectLst/>
                <a:latin typeface="Roboto Light" panose="02000000000000000000" pitchFamily="2" charset="0"/>
                <a:ea typeface="Roboto Light" panose="02000000000000000000" pitchFamily="2" charset="0"/>
                <a:cs typeface="Roboto Light" panose="02000000000000000000" pitchFamily="2" charset="0"/>
              </a:rPr>
              <a:t>có</a:t>
            </a:r>
            <a:r>
              <a:rPr lang="en-US" sz="14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400" dirty="0" err="1">
                <a:effectLst/>
                <a:latin typeface="Roboto Light" panose="02000000000000000000" pitchFamily="2" charset="0"/>
                <a:ea typeface="Roboto Light" panose="02000000000000000000" pitchFamily="2" charset="0"/>
                <a:cs typeface="Roboto Light" panose="02000000000000000000" pitchFamily="2" charset="0"/>
              </a:rPr>
              <a:t>thể</a:t>
            </a:r>
            <a:r>
              <a:rPr lang="en-US" sz="14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400" dirty="0" err="1">
                <a:effectLst/>
                <a:latin typeface="Roboto Light" panose="02000000000000000000" pitchFamily="2" charset="0"/>
                <a:ea typeface="Roboto Light" panose="02000000000000000000" pitchFamily="2" charset="0"/>
                <a:cs typeface="Roboto Light" panose="02000000000000000000" pitchFamily="2" charset="0"/>
              </a:rPr>
              <a:t>làm</a:t>
            </a:r>
            <a:r>
              <a:rPr lang="en-US" sz="14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400" dirty="0" err="1">
                <a:effectLst/>
                <a:latin typeface="Roboto Light" panose="02000000000000000000" pitchFamily="2" charset="0"/>
                <a:ea typeface="Roboto Light" panose="02000000000000000000" pitchFamily="2" charset="0"/>
                <a:cs typeface="Roboto Light" panose="02000000000000000000" pitchFamily="2" charset="0"/>
              </a:rPr>
              <a:t>cho</a:t>
            </a:r>
            <a:r>
              <a:rPr lang="en-US" sz="14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400" dirty="0" err="1">
                <a:effectLst/>
                <a:latin typeface="Roboto Light" panose="02000000000000000000" pitchFamily="2" charset="0"/>
                <a:ea typeface="Roboto Light" panose="02000000000000000000" pitchFamily="2" charset="0"/>
                <a:cs typeface="Roboto Light" panose="02000000000000000000" pitchFamily="2" charset="0"/>
              </a:rPr>
              <a:t>việc</a:t>
            </a:r>
            <a:r>
              <a:rPr lang="en-US" sz="14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400" dirty="0" err="1">
                <a:effectLst/>
                <a:latin typeface="Roboto Light" panose="02000000000000000000" pitchFamily="2" charset="0"/>
                <a:ea typeface="Roboto Light" panose="02000000000000000000" pitchFamily="2" charset="0"/>
                <a:cs typeface="Roboto Light" panose="02000000000000000000" pitchFamily="2" charset="0"/>
              </a:rPr>
              <a:t>đăng</a:t>
            </a:r>
            <a:r>
              <a:rPr lang="en-US" sz="14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400" dirty="0" err="1">
                <a:effectLst/>
                <a:latin typeface="Roboto Light" panose="02000000000000000000" pitchFamily="2" charset="0"/>
                <a:ea typeface="Roboto Light" panose="02000000000000000000" pitchFamily="2" charset="0"/>
                <a:cs typeface="Roboto Light" panose="02000000000000000000" pitchFamily="2" charset="0"/>
              </a:rPr>
              <a:t>nhập</a:t>
            </a:r>
            <a:r>
              <a:rPr lang="en-US" sz="14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400" dirty="0" err="1">
                <a:effectLst/>
                <a:latin typeface="Roboto Light" panose="02000000000000000000" pitchFamily="2" charset="0"/>
                <a:ea typeface="Roboto Light" panose="02000000000000000000" pitchFamily="2" charset="0"/>
                <a:cs typeface="Roboto Light" panose="02000000000000000000" pitchFamily="2" charset="0"/>
              </a:rPr>
              <a:t>trở</a:t>
            </a:r>
            <a:r>
              <a:rPr lang="en-US" sz="14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400" dirty="0" err="1">
                <a:effectLst/>
                <a:latin typeface="Roboto Light" panose="02000000000000000000" pitchFamily="2" charset="0"/>
                <a:ea typeface="Roboto Light" panose="02000000000000000000" pitchFamily="2" charset="0"/>
                <a:cs typeface="Roboto Light" panose="02000000000000000000" pitchFamily="2" charset="0"/>
              </a:rPr>
              <a:t>nên</a:t>
            </a:r>
            <a:r>
              <a:rPr lang="en-US" sz="14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400" dirty="0" err="1">
                <a:effectLst/>
                <a:latin typeface="Roboto Light" panose="02000000000000000000" pitchFamily="2" charset="0"/>
                <a:ea typeface="Roboto Light" panose="02000000000000000000" pitchFamily="2" charset="0"/>
                <a:cs typeface="Roboto Light" panose="02000000000000000000" pitchFamily="2" charset="0"/>
              </a:rPr>
              <a:t>khó</a:t>
            </a:r>
            <a:r>
              <a:rPr lang="en-US" sz="14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400" dirty="0" err="1">
                <a:effectLst/>
                <a:latin typeface="Roboto Light" panose="02000000000000000000" pitchFamily="2" charset="0"/>
                <a:ea typeface="Roboto Light" panose="02000000000000000000" pitchFamily="2" charset="0"/>
                <a:cs typeface="Roboto Light" panose="02000000000000000000" pitchFamily="2" charset="0"/>
              </a:rPr>
              <a:t>khăn</a:t>
            </a:r>
            <a:r>
              <a:rPr lang="en-US" sz="14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400" dirty="0" err="1">
                <a:effectLst/>
                <a:latin typeface="Roboto Light" panose="02000000000000000000" pitchFamily="2" charset="0"/>
                <a:ea typeface="Roboto Light" panose="02000000000000000000" pitchFamily="2" charset="0"/>
                <a:cs typeface="Roboto Light" panose="02000000000000000000" pitchFamily="2" charset="0"/>
              </a:rPr>
              <a:t>hơn</a:t>
            </a:r>
            <a:r>
              <a:rPr lang="en-US" sz="14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400" dirty="0" err="1">
                <a:effectLst/>
                <a:latin typeface="Roboto Light" panose="02000000000000000000" pitchFamily="2" charset="0"/>
                <a:ea typeface="Roboto Light" panose="02000000000000000000" pitchFamily="2" charset="0"/>
                <a:cs typeface="Roboto Light" panose="02000000000000000000" pitchFamily="2" charset="0"/>
              </a:rPr>
              <a:t>nếu</a:t>
            </a:r>
            <a:r>
              <a:rPr lang="en-US" sz="14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400" dirty="0" err="1">
                <a:effectLst/>
                <a:latin typeface="Roboto Light" panose="02000000000000000000" pitchFamily="2" charset="0"/>
                <a:ea typeface="Roboto Light" panose="02000000000000000000" pitchFamily="2" charset="0"/>
                <a:cs typeface="Roboto Light" panose="02000000000000000000" pitchFamily="2" charset="0"/>
              </a:rPr>
              <a:t>nhà</a:t>
            </a:r>
            <a:r>
              <a:rPr lang="en-US" sz="14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400" dirty="0" err="1">
                <a:effectLst/>
                <a:latin typeface="Roboto Light" panose="02000000000000000000" pitchFamily="2" charset="0"/>
                <a:ea typeface="Roboto Light" panose="02000000000000000000" pitchFamily="2" charset="0"/>
                <a:cs typeface="Roboto Light" panose="02000000000000000000" pitchFamily="2" charset="0"/>
              </a:rPr>
              <a:t>cung</a:t>
            </a:r>
            <a:r>
              <a:rPr lang="en-US" sz="14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400" dirty="0" err="1">
                <a:effectLst/>
                <a:latin typeface="Roboto Light" panose="02000000000000000000" pitchFamily="2" charset="0"/>
                <a:ea typeface="Roboto Light" panose="02000000000000000000" pitchFamily="2" charset="0"/>
                <a:cs typeface="Roboto Light" panose="02000000000000000000" pitchFamily="2" charset="0"/>
              </a:rPr>
              <a:t>cấp</a:t>
            </a:r>
            <a:r>
              <a:rPr lang="en-US" sz="14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400" dirty="0" err="1">
                <a:effectLst/>
                <a:latin typeface="Roboto Light" panose="02000000000000000000" pitchFamily="2" charset="0"/>
                <a:ea typeface="Roboto Light" panose="02000000000000000000" pitchFamily="2" charset="0"/>
                <a:cs typeface="Roboto Light" panose="02000000000000000000" pitchFamily="2" charset="0"/>
              </a:rPr>
              <a:t>dịch</a:t>
            </a:r>
            <a:r>
              <a:rPr lang="en-US" sz="14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400" dirty="0" err="1">
                <a:effectLst/>
                <a:latin typeface="Roboto Light" panose="02000000000000000000" pitchFamily="2" charset="0"/>
                <a:ea typeface="Roboto Light" panose="02000000000000000000" pitchFamily="2" charset="0"/>
                <a:cs typeface="Roboto Light" panose="02000000000000000000" pitchFamily="2" charset="0"/>
              </a:rPr>
              <a:t>vụ</a:t>
            </a:r>
            <a:r>
              <a:rPr lang="en-US" sz="14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400" dirty="0" err="1">
                <a:effectLst/>
                <a:latin typeface="Roboto Light" panose="02000000000000000000" pitchFamily="2" charset="0"/>
                <a:ea typeface="Roboto Light" panose="02000000000000000000" pitchFamily="2" charset="0"/>
                <a:cs typeface="Roboto Light" panose="02000000000000000000" pitchFamily="2" charset="0"/>
              </a:rPr>
              <a:t>đó</a:t>
            </a:r>
            <a:r>
              <a:rPr lang="en-US" sz="14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400" dirty="0" err="1">
                <a:effectLst/>
                <a:latin typeface="Roboto Light" panose="02000000000000000000" pitchFamily="2" charset="0"/>
                <a:ea typeface="Roboto Light" panose="02000000000000000000" pitchFamily="2" charset="0"/>
                <a:cs typeface="Roboto Light" panose="02000000000000000000" pitchFamily="2" charset="0"/>
              </a:rPr>
              <a:t>gặp</a:t>
            </a:r>
            <a:r>
              <a:rPr lang="en-US" sz="14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400" dirty="0" err="1">
                <a:effectLst/>
                <a:latin typeface="Roboto Light" panose="02000000000000000000" pitchFamily="2" charset="0"/>
                <a:ea typeface="Roboto Light" panose="02000000000000000000" pitchFamily="2" charset="0"/>
                <a:cs typeface="Roboto Light" panose="02000000000000000000" pitchFamily="2" charset="0"/>
              </a:rPr>
              <a:t>sự</a:t>
            </a:r>
            <a:r>
              <a:rPr lang="en-US" sz="1400" dirty="0">
                <a:effectLst/>
                <a:latin typeface="Roboto Light" panose="02000000000000000000" pitchFamily="2" charset="0"/>
                <a:ea typeface="Roboto Light" panose="02000000000000000000" pitchFamily="2" charset="0"/>
                <a:cs typeface="Roboto Light" panose="02000000000000000000" pitchFamily="2" charset="0"/>
              </a:rPr>
              <a:t> </a:t>
            </a:r>
            <a:r>
              <a:rPr lang="en-US" sz="1400" dirty="0" err="1">
                <a:effectLst/>
                <a:latin typeface="Roboto Light" panose="02000000000000000000" pitchFamily="2" charset="0"/>
                <a:ea typeface="Roboto Light" panose="02000000000000000000" pitchFamily="2" charset="0"/>
                <a:cs typeface="Roboto Light" panose="02000000000000000000" pitchFamily="2" charset="0"/>
              </a:rPr>
              <a:t>cố</a:t>
            </a:r>
            <a:r>
              <a:rPr lang="en-US" sz="1400" dirty="0">
                <a:effectLst/>
                <a:latin typeface="Roboto Light" panose="02000000000000000000" pitchFamily="2" charset="0"/>
                <a:ea typeface="Roboto Light" panose="02000000000000000000" pitchFamily="2" charset="0"/>
                <a:cs typeface="Roboto Light" panose="02000000000000000000" pitchFamily="2" charset="0"/>
              </a:rPr>
              <a:t>.</a:t>
            </a:r>
          </a:p>
          <a:p>
            <a:pPr marL="285750" marR="0" lvl="0" indent="-285750" algn="l">
              <a:lnSpc>
                <a:spcPct val="115000"/>
              </a:lnSpc>
              <a:spcBef>
                <a:spcPts val="0"/>
              </a:spcBef>
              <a:spcAft>
                <a:spcPts val="0"/>
              </a:spcAft>
              <a:buFont typeface="Wingdings" panose="05000000000000000000" pitchFamily="2" charset="2"/>
              <a:buChar char="ü"/>
            </a:pPr>
            <a:endParaRPr lang="en-US" sz="1400" dirty="0">
              <a:latin typeface="Roboto Light" panose="02000000000000000000" pitchFamily="2" charset="0"/>
              <a:ea typeface="Roboto Light" panose="02000000000000000000" pitchFamily="2" charset="0"/>
              <a:cs typeface="Roboto Light" panose="02000000000000000000" pitchFamily="2" charset="0"/>
            </a:endParaRPr>
          </a:p>
          <a:p>
            <a:pPr marL="285750" marR="0" lvl="0" indent="-285750" algn="l">
              <a:lnSpc>
                <a:spcPct val="115000"/>
              </a:lnSpc>
              <a:spcBef>
                <a:spcPts val="0"/>
              </a:spcBef>
              <a:spcAft>
                <a:spcPts val="0"/>
              </a:spcAft>
              <a:buFont typeface="Wingdings" panose="05000000000000000000" pitchFamily="2" charset="2"/>
              <a:buChar char="ü"/>
            </a:pPr>
            <a:endParaRPr lang="en-US" sz="1400" dirty="0">
              <a:latin typeface="Roboto Light" panose="02000000000000000000" pitchFamily="2" charset="0"/>
              <a:ea typeface="Roboto Light" panose="02000000000000000000" pitchFamily="2" charset="0"/>
              <a:cs typeface="Roboto Light" panose="02000000000000000000" pitchFamily="2" charset="0"/>
            </a:endParaRPr>
          </a:p>
          <a:p>
            <a:pPr marL="285750" marR="0" lvl="0" indent="-285750" algn="l">
              <a:lnSpc>
                <a:spcPct val="115000"/>
              </a:lnSpc>
              <a:spcBef>
                <a:spcPts val="0"/>
              </a:spcBef>
              <a:spcAft>
                <a:spcPts val="0"/>
              </a:spcAft>
              <a:buFont typeface="Wingdings" panose="05000000000000000000" pitchFamily="2" charset="2"/>
              <a:buChar char="ü"/>
            </a:pPr>
            <a:endParaRPr lang="en-US" sz="1400" dirty="0">
              <a:latin typeface="Roboto Light" panose="02000000000000000000" pitchFamily="2" charset="0"/>
              <a:ea typeface="Roboto Light" panose="02000000000000000000" pitchFamily="2" charset="0"/>
              <a:cs typeface="Roboto Light" panose="02000000000000000000" pitchFamily="2" charset="0"/>
            </a:endParaRPr>
          </a:p>
        </p:txBody>
      </p:sp>
      <p:cxnSp>
        <p:nvCxnSpPr>
          <p:cNvPr id="291" name="Google Shape;291;p25"/>
          <p:cNvCxnSpPr/>
          <p:nvPr/>
        </p:nvCxnSpPr>
        <p:spPr>
          <a:xfrm>
            <a:off x="311700" y="666113"/>
            <a:ext cx="852060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768298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116749"/>
            <a:ext cx="8520600" cy="606600"/>
          </a:xfrm>
          <a:prstGeom prst="rect">
            <a:avLst/>
          </a:prstGeom>
        </p:spPr>
        <p:txBody>
          <a:bodyPr spcFirstLastPara="1" wrap="square" lIns="91425" tIns="91425" rIns="91425" bIns="91425" anchor="b" anchorCtr="0">
            <a:noAutofit/>
          </a:bodyPr>
          <a:lstStyle/>
          <a:p>
            <a:r>
              <a:rPr lang="es" b="1" dirty="0"/>
              <a:t>VAI TRÒ TRONG </a:t>
            </a:r>
            <a:r>
              <a:rPr lang="en-US" b="1" dirty="0" err="1">
                <a:effectLst/>
                <a:latin typeface="Roboto Black" panose="02000000000000000000" pitchFamily="2" charset="0"/>
                <a:ea typeface="Roboto Black" panose="02000000000000000000" pitchFamily="2" charset="0"/>
                <a:cs typeface="Roboto Black" panose="02000000000000000000" pitchFamily="2" charset="0"/>
              </a:rPr>
              <a:t>Oauth</a:t>
            </a:r>
            <a:r>
              <a:rPr lang="en-US" b="1" dirty="0">
                <a:effectLst/>
                <a:latin typeface="Roboto Black" panose="02000000000000000000" pitchFamily="2" charset="0"/>
                <a:ea typeface="Roboto Black" panose="02000000000000000000" pitchFamily="2" charset="0"/>
                <a:cs typeface="Roboto Black" panose="02000000000000000000" pitchFamily="2" charset="0"/>
              </a:rPr>
              <a:t> 2.0</a:t>
            </a:r>
            <a:endParaRPr b="1" dirty="0">
              <a:latin typeface="Roboto Black" panose="02000000000000000000" pitchFamily="2" charset="0"/>
              <a:ea typeface="Roboto Black" panose="02000000000000000000" pitchFamily="2" charset="0"/>
              <a:cs typeface="Roboto Black" panose="02000000000000000000" pitchFamily="2" charset="0"/>
            </a:endParaRPr>
          </a:p>
        </p:txBody>
      </p:sp>
      <p:sp>
        <p:nvSpPr>
          <p:cNvPr id="278" name="Google Shape;278;p25"/>
          <p:cNvSpPr txBox="1">
            <a:spLocks noGrp="1"/>
          </p:cNvSpPr>
          <p:nvPr>
            <p:ph type="subTitle" idx="3"/>
          </p:nvPr>
        </p:nvSpPr>
        <p:spPr>
          <a:xfrm>
            <a:off x="311700" y="953808"/>
            <a:ext cx="8520600" cy="3858317"/>
          </a:xfrm>
          <a:prstGeom prst="rect">
            <a:avLst/>
          </a:prstGeom>
        </p:spPr>
        <p:txBody>
          <a:bodyPr spcFirstLastPara="1" wrap="square" lIns="91425" tIns="91425" rIns="91425" bIns="91425" anchor="t" anchorCtr="0">
            <a:noAutofit/>
          </a:bodyPr>
          <a:lstStyle/>
          <a:p>
            <a:pPr marL="457200" marR="0" indent="457200" algn="l">
              <a:lnSpc>
                <a:spcPct val="115000"/>
              </a:lnSpc>
              <a:spcBef>
                <a:spcPts val="0"/>
              </a:spcBef>
              <a:spcAft>
                <a:spcPts val="0"/>
              </a:spcAft>
            </a:pPr>
            <a:r>
              <a:rPr lang="en-US"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Resource Owner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sở</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hữu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muốn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phép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họ</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l">
              <a:lnSpc>
                <a:spcPct val="115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Client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muốn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sử</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OAuth, Client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phải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đăng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cung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cấp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OAuth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nhận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được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Client ID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Client Secret.</a:t>
            </a:r>
          </a:p>
          <a:p>
            <a:pPr marL="457200" marR="0" indent="457200" algn="l">
              <a:lnSpc>
                <a:spcPct val="115000"/>
              </a:lnSpc>
              <a:spcBef>
                <a:spcPts val="0"/>
              </a:spcBef>
              <a:spcAft>
                <a:spcPts val="1000"/>
              </a:spcAft>
            </a:pPr>
            <a:r>
              <a:rPr lang="en-US"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Authorization Server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Máy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chủ</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quản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ủy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quyền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truy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nguyên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người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marL="457200" marR="0" indent="457200" algn="l">
              <a:lnSpc>
                <a:spcPct val="115000"/>
              </a:lnSpc>
              <a:spcBef>
                <a:spcPts val="0"/>
              </a:spcBef>
              <a:spcAft>
                <a:spcPts val="1000"/>
              </a:spcAft>
            </a:pPr>
            <a:r>
              <a:rPr lang="en-US" sz="1800" b="1" dirty="0">
                <a:solidFill>
                  <a:srgbClr val="FF0000"/>
                </a:solidFill>
                <a:effectLst/>
                <a:latin typeface="Times New Roman" panose="02020603050405020304" pitchFamily="18" charset="0"/>
                <a:ea typeface="Calibri" panose="020F0502020204030204" pitchFamily="34" charset="0"/>
              </a:rPr>
              <a:t>Resource Server</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Dịch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vụ</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trực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tuyến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cung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cấp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tài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nguyên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ứng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dụng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của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bên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thứ</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ba</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muốn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truy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cập</a:t>
            </a:r>
            <a:r>
              <a:rPr lang="en-US" sz="1800" dirty="0">
                <a:effectLst/>
                <a:latin typeface="Times New Roman" panose="02020603050405020304" pitchFamily="18" charset="0"/>
                <a:ea typeface="Calibri" panose="020F0502020204030204" pitchFamily="34" charset="0"/>
              </a:rPr>
              <a:t>. </a:t>
            </a:r>
            <a:endParaRPr sz="1400" dirty="0">
              <a:latin typeface="Roboto Light" panose="02000000000000000000" pitchFamily="2" charset="0"/>
              <a:ea typeface="Roboto Light" panose="02000000000000000000" pitchFamily="2" charset="0"/>
              <a:cs typeface="Roboto Light" panose="02000000000000000000" pitchFamily="2" charset="0"/>
            </a:endParaRPr>
          </a:p>
        </p:txBody>
      </p:sp>
      <p:cxnSp>
        <p:nvCxnSpPr>
          <p:cNvPr id="291" name="Google Shape;291;p25"/>
          <p:cNvCxnSpPr/>
          <p:nvPr/>
        </p:nvCxnSpPr>
        <p:spPr>
          <a:xfrm>
            <a:off x="311700" y="666113"/>
            <a:ext cx="852060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1150744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116749"/>
            <a:ext cx="8520600" cy="606600"/>
          </a:xfrm>
          <a:prstGeom prst="rect">
            <a:avLst/>
          </a:prstGeom>
        </p:spPr>
        <p:txBody>
          <a:bodyPr spcFirstLastPara="1" wrap="square" lIns="91425" tIns="91425" rIns="91425" bIns="91425" anchor="b" anchorCtr="0">
            <a:noAutofit/>
          </a:bodyPr>
          <a:lstStyle/>
          <a:p>
            <a:r>
              <a:rPr lang="es" b="1" dirty="0"/>
              <a:t>VAI TRÒ TRONG </a:t>
            </a:r>
            <a:r>
              <a:rPr lang="en-US" b="1" dirty="0" err="1">
                <a:effectLst/>
                <a:latin typeface="Roboto Black" panose="02000000000000000000" pitchFamily="2" charset="0"/>
                <a:ea typeface="Roboto Black" panose="02000000000000000000" pitchFamily="2" charset="0"/>
                <a:cs typeface="Roboto Black" panose="02000000000000000000" pitchFamily="2" charset="0"/>
              </a:rPr>
              <a:t>Oauth</a:t>
            </a:r>
            <a:r>
              <a:rPr lang="en-US" b="1" dirty="0">
                <a:effectLst/>
                <a:latin typeface="Roboto Black" panose="02000000000000000000" pitchFamily="2" charset="0"/>
                <a:ea typeface="Roboto Black" panose="02000000000000000000" pitchFamily="2" charset="0"/>
                <a:cs typeface="Roboto Black" panose="02000000000000000000" pitchFamily="2" charset="0"/>
              </a:rPr>
              <a:t> 2.0</a:t>
            </a:r>
            <a:endParaRPr b="1" dirty="0">
              <a:latin typeface="Roboto Black" panose="02000000000000000000" pitchFamily="2" charset="0"/>
              <a:ea typeface="Roboto Black" panose="02000000000000000000" pitchFamily="2" charset="0"/>
              <a:cs typeface="Roboto Black" panose="02000000000000000000" pitchFamily="2" charset="0"/>
            </a:endParaRPr>
          </a:p>
        </p:txBody>
      </p:sp>
      <p:cxnSp>
        <p:nvCxnSpPr>
          <p:cNvPr id="291" name="Google Shape;291;p25"/>
          <p:cNvCxnSpPr/>
          <p:nvPr/>
        </p:nvCxnSpPr>
        <p:spPr>
          <a:xfrm>
            <a:off x="311700" y="666113"/>
            <a:ext cx="8520600" cy="0"/>
          </a:xfrm>
          <a:prstGeom prst="straightConnector1">
            <a:avLst/>
          </a:prstGeom>
          <a:noFill/>
          <a:ln w="9525" cap="flat" cmpd="sng">
            <a:solidFill>
              <a:schemeClr val="accent1"/>
            </a:solidFill>
            <a:prstDash val="solid"/>
            <a:round/>
            <a:headEnd type="none" w="med" len="med"/>
            <a:tailEnd type="none" w="med" len="med"/>
          </a:ln>
        </p:spPr>
      </p:cxnSp>
      <p:sp>
        <p:nvSpPr>
          <p:cNvPr id="3" name="Subtitle 2">
            <a:extLst>
              <a:ext uri="{FF2B5EF4-FFF2-40B4-BE49-F238E27FC236}">
                <a16:creationId xmlns:a16="http://schemas.microsoft.com/office/drawing/2014/main" id="{318980F9-D8F7-8628-0727-A593C26C5C50}"/>
              </a:ext>
            </a:extLst>
          </p:cNvPr>
          <p:cNvSpPr>
            <a:spLocks noGrp="1"/>
          </p:cNvSpPr>
          <p:nvPr>
            <p:ph type="subTitle" idx="3"/>
          </p:nvPr>
        </p:nvSpPr>
        <p:spPr/>
        <p:txBody>
          <a:bodyPr/>
          <a:lstStyle/>
          <a:p>
            <a:endParaRPr lang="en-US" dirty="0"/>
          </a:p>
        </p:txBody>
      </p:sp>
      <p:pic>
        <p:nvPicPr>
          <p:cNvPr id="4" name="Picture 3" descr="Diagram&#10;&#10;Description automatically generated">
            <a:extLst>
              <a:ext uri="{FF2B5EF4-FFF2-40B4-BE49-F238E27FC236}">
                <a16:creationId xmlns:a16="http://schemas.microsoft.com/office/drawing/2014/main" id="{25057882-FB3F-EA81-8F54-59A1D18CB84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46861" y="1173482"/>
            <a:ext cx="5463540" cy="3303905"/>
          </a:xfrm>
          <a:prstGeom prst="rect">
            <a:avLst/>
          </a:prstGeom>
          <a:noFill/>
          <a:ln>
            <a:noFill/>
          </a:ln>
        </p:spPr>
      </p:pic>
    </p:spTree>
    <p:extLst>
      <p:ext uri="{BB962C8B-B14F-4D97-AF65-F5344CB8AC3E}">
        <p14:creationId xmlns:p14="http://schemas.microsoft.com/office/powerpoint/2010/main" val="1863495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116749"/>
            <a:ext cx="8520600" cy="606600"/>
          </a:xfrm>
          <a:prstGeom prst="rect">
            <a:avLst/>
          </a:prstGeom>
        </p:spPr>
        <p:txBody>
          <a:bodyPr spcFirstLastPara="1" wrap="square" lIns="91425" tIns="91425" rIns="91425" bIns="91425" anchor="b" anchorCtr="0">
            <a:noAutofit/>
          </a:bodyPr>
          <a:lstStyle/>
          <a:p>
            <a:r>
              <a:rPr lang="en-US" b="1" dirty="0">
                <a:latin typeface="Roboto Black" panose="02000000000000000000" pitchFamily="2" charset="0"/>
                <a:ea typeface="Roboto Black" panose="02000000000000000000" pitchFamily="2" charset="0"/>
                <a:cs typeface="Roboto Black" panose="02000000000000000000" pitchFamily="2" charset="0"/>
              </a:rPr>
              <a:t>MÃ GIẢ</a:t>
            </a:r>
            <a:endParaRPr b="1" dirty="0">
              <a:latin typeface="Roboto Black" panose="02000000000000000000" pitchFamily="2" charset="0"/>
              <a:ea typeface="Roboto Black" panose="02000000000000000000" pitchFamily="2" charset="0"/>
              <a:cs typeface="Roboto Black" panose="02000000000000000000" pitchFamily="2" charset="0"/>
            </a:endParaRPr>
          </a:p>
        </p:txBody>
      </p:sp>
      <p:sp>
        <p:nvSpPr>
          <p:cNvPr id="278" name="Google Shape;278;p25"/>
          <p:cNvSpPr txBox="1">
            <a:spLocks noGrp="1"/>
          </p:cNvSpPr>
          <p:nvPr>
            <p:ph type="subTitle" idx="3"/>
          </p:nvPr>
        </p:nvSpPr>
        <p:spPr>
          <a:xfrm>
            <a:off x="311700" y="953808"/>
            <a:ext cx="8520600" cy="3858317"/>
          </a:xfrm>
          <a:prstGeom prst="rect">
            <a:avLst/>
          </a:prstGeom>
        </p:spPr>
        <p:txBody>
          <a:bodyPr spcFirstLastPara="1" wrap="square" lIns="91425" tIns="91425" rIns="91425" bIns="91425" anchor="t" anchorCtr="0">
            <a:noAutofit/>
          </a:bodyPr>
          <a:lstStyle/>
          <a:p>
            <a:pPr marL="457200" marR="0" lvl="1" indent="0" algn="l">
              <a:lnSpc>
                <a:spcPct val="115000"/>
              </a:lnSpc>
              <a:spcBef>
                <a:spcPts val="0"/>
              </a:spcBef>
              <a:spcAft>
                <a:spcPts val="1000"/>
              </a:spcAft>
            </a:pPr>
            <a:r>
              <a:rPr lang="en-US" sz="2000" u="sng" dirty="0">
                <a:effectLst/>
                <a:latin typeface="Times New Roman" panose="02020603050405020304" pitchFamily="18" charset="0"/>
                <a:ea typeface="Calibri" panose="020F0502020204030204" pitchFamily="34" charset="0"/>
                <a:cs typeface="Times New Roman" panose="02020603050405020304" pitchFamily="18" charset="0"/>
              </a:rPr>
              <a:t>A. </a:t>
            </a:r>
            <a:r>
              <a:rPr lang="en-US" sz="2000" u="sng" dirty="0" err="1">
                <a:effectLst/>
                <a:latin typeface="Times New Roman" panose="02020603050405020304" pitchFamily="18" charset="0"/>
                <a:ea typeface="Calibri" panose="020F0502020204030204" pitchFamily="34" charset="0"/>
                <a:cs typeface="Times New Roman" panose="02020603050405020304" pitchFamily="18" charset="0"/>
              </a:rPr>
              <a:t>Đăng</a:t>
            </a:r>
            <a:r>
              <a:rPr lang="en-US" sz="2000"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u="sng" dirty="0" err="1">
                <a:effectLst/>
                <a:latin typeface="Times New Roman" panose="02020603050405020304" pitchFamily="18" charset="0"/>
                <a:ea typeface="Calibri" panose="020F0502020204030204" pitchFamily="34" charset="0"/>
                <a:cs typeface="Times New Roman" panose="02020603050405020304" pitchFamily="18" charset="0"/>
              </a:rPr>
              <a:t>ký</a:t>
            </a:r>
            <a:r>
              <a:rPr lang="en-US" sz="2000"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u="sng" dirty="0" err="1">
                <a:effectLst/>
                <a:latin typeface="Times New Roman" panose="02020603050405020304" pitchFamily="18" charset="0"/>
                <a:ea typeface="Calibri" panose="020F0502020204030204" pitchFamily="34" charset="0"/>
                <a:cs typeface="Times New Roman" panose="02020603050405020304" pitchFamily="18" charset="0"/>
              </a:rPr>
              <a:t>ứng</a:t>
            </a:r>
            <a:r>
              <a:rPr lang="en-US" sz="2000"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u="sng" dirty="0" err="1">
                <a:effectLst/>
                <a:latin typeface="Times New Roman" panose="02020603050405020304" pitchFamily="18" charset="0"/>
                <a:ea typeface="Calibri" panose="020F0502020204030204" pitchFamily="34" charset="0"/>
                <a:cs typeface="Times New Roman" panose="02020603050405020304" pitchFamily="18" charset="0"/>
              </a:rPr>
              <a:t>dụng</a:t>
            </a:r>
            <a:r>
              <a:rPr lang="en-US" sz="2000"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u="sng"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2000" u="sng" dirty="0">
                <a:effectLst/>
                <a:latin typeface="Times New Roman" panose="02020603050405020304" pitchFamily="18" charset="0"/>
                <a:ea typeface="Calibri" panose="020F0502020204030204" pitchFamily="34" charset="0"/>
                <a:cs typeface="Times New Roman" panose="02020603050405020304" pitchFamily="18" charset="0"/>
              </a:rPr>
              <a:t> OAuth2 Provider</a:t>
            </a:r>
          </a:p>
          <a:p>
            <a:pPr marL="457200" marR="0" lvl="1" indent="0" algn="l">
              <a:lnSpc>
                <a:spcPct val="115000"/>
              </a:lnSpc>
              <a:spcBef>
                <a:spcPts val="0"/>
              </a:spcBef>
              <a:spcAft>
                <a:spcPts val="100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228600">
              <a:lnSpc>
                <a:spcPct val="115000"/>
              </a:lnSpc>
              <a:spcBef>
                <a:spcPts val="0"/>
              </a:spcBef>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SET Homepage URL = </a:t>
            </a:r>
            <a:r>
              <a:rPr lang="en-US" sz="16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http://localhost:8080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228600">
              <a:lnSpc>
                <a:spcPct val="115000"/>
              </a:lnSpc>
              <a:spcBef>
                <a:spcPts val="0"/>
              </a:spcBef>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SET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Github</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Authorization callback URL = </a:t>
            </a:r>
            <a:r>
              <a:rPr lang="en-US" sz="16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http://localhost:8080/login/oauth2/code/github</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228600">
              <a:lnSpc>
                <a:spcPct val="115000"/>
              </a:lnSpc>
              <a:spcBef>
                <a:spcPts val="0"/>
              </a:spcBef>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SET Google Authorization callback URL = </a:t>
            </a:r>
            <a:r>
              <a:rPr lang="en-US" sz="16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http://localhost:8080/login/oauth2/code/google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291" name="Google Shape;291;p25"/>
          <p:cNvCxnSpPr/>
          <p:nvPr/>
        </p:nvCxnSpPr>
        <p:spPr>
          <a:xfrm>
            <a:off x="311700" y="666113"/>
            <a:ext cx="852060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079007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116749"/>
            <a:ext cx="8520600" cy="606600"/>
          </a:xfrm>
          <a:prstGeom prst="rect">
            <a:avLst/>
          </a:prstGeom>
        </p:spPr>
        <p:txBody>
          <a:bodyPr spcFirstLastPara="1" wrap="square" lIns="91425" tIns="91425" rIns="91425" bIns="91425" anchor="b" anchorCtr="0">
            <a:noAutofit/>
          </a:bodyPr>
          <a:lstStyle/>
          <a:p>
            <a:r>
              <a:rPr lang="en-US" b="1" dirty="0">
                <a:latin typeface="Roboto Black" panose="02000000000000000000" pitchFamily="2" charset="0"/>
                <a:ea typeface="Roboto Black" panose="02000000000000000000" pitchFamily="2" charset="0"/>
                <a:cs typeface="Roboto Black" panose="02000000000000000000" pitchFamily="2" charset="0"/>
              </a:rPr>
              <a:t>MÃ GIẢ</a:t>
            </a:r>
            <a:endParaRPr b="1" dirty="0">
              <a:latin typeface="Roboto Black" panose="02000000000000000000" pitchFamily="2" charset="0"/>
              <a:ea typeface="Roboto Black" panose="02000000000000000000" pitchFamily="2" charset="0"/>
              <a:cs typeface="Roboto Black" panose="02000000000000000000" pitchFamily="2" charset="0"/>
            </a:endParaRPr>
          </a:p>
        </p:txBody>
      </p:sp>
      <p:sp>
        <p:nvSpPr>
          <p:cNvPr id="278" name="Google Shape;278;p25"/>
          <p:cNvSpPr txBox="1">
            <a:spLocks noGrp="1"/>
          </p:cNvSpPr>
          <p:nvPr>
            <p:ph type="subTitle" idx="3"/>
          </p:nvPr>
        </p:nvSpPr>
        <p:spPr>
          <a:xfrm>
            <a:off x="155850" y="953808"/>
            <a:ext cx="8832300" cy="3858317"/>
          </a:xfrm>
          <a:prstGeom prst="rect">
            <a:avLst/>
          </a:prstGeom>
        </p:spPr>
        <p:txBody>
          <a:bodyPr spcFirstLastPara="1" wrap="square" lIns="91425" tIns="91425" rIns="91425" bIns="91425" anchor="t" anchorCtr="0">
            <a:noAutofit/>
          </a:bodyPr>
          <a:lstStyle/>
          <a:p>
            <a:pPr marL="457200" marR="0" lvl="1" indent="0" algn="l">
              <a:lnSpc>
                <a:spcPct val="115000"/>
              </a:lnSpc>
              <a:spcBef>
                <a:spcPts val="0"/>
              </a:spcBef>
              <a:spcAft>
                <a:spcPts val="1000"/>
              </a:spcAft>
            </a:pPr>
            <a:r>
              <a:rPr lang="en-US" sz="2000" u="sng" dirty="0">
                <a:effectLst/>
                <a:latin typeface="Times New Roman" panose="02020603050405020304" pitchFamily="18" charset="0"/>
                <a:ea typeface="Calibri" panose="020F0502020204030204" pitchFamily="34" charset="0"/>
                <a:cs typeface="Times New Roman" panose="02020603050405020304" pitchFamily="18" charset="0"/>
              </a:rPr>
              <a:t>B. </a:t>
            </a:r>
            <a:r>
              <a:rPr lang="en-US" sz="2000" u="sng"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2000"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u="sng" dirty="0" err="1">
                <a:effectLst/>
                <a:latin typeface="Times New Roman" panose="02020603050405020304" pitchFamily="18" charset="0"/>
                <a:ea typeface="Calibri" panose="020F0502020204030204" pitchFamily="34" charset="0"/>
                <a:cs typeface="Times New Roman" panose="02020603050405020304" pitchFamily="18" charset="0"/>
              </a:rPr>
              <a:t>định</a:t>
            </a:r>
            <a:r>
              <a:rPr lang="en-US" sz="2000"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u="sng" dirty="0" err="1">
                <a:effectLst/>
                <a:latin typeface="Times New Roman" panose="02020603050405020304" pitchFamily="18" charset="0"/>
                <a:ea typeface="Calibri" panose="020F0502020204030204" pitchFamily="34" charset="0"/>
                <a:cs typeface="Times New Roman" panose="02020603050405020304" pitchFamily="18" charset="0"/>
              </a:rPr>
              <a:t>các</a:t>
            </a:r>
            <a:r>
              <a:rPr lang="en-US" sz="2000"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u="sng"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2000" u="sng"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2000" u="sng"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2000"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u="sng"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2000"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u="sng" dirty="0" err="1">
                <a:effectLst/>
                <a:latin typeface="Times New Roman" panose="02020603050405020304" pitchFamily="18" charset="0"/>
                <a:ea typeface="Calibri" panose="020F0502020204030204" pitchFamily="34" charset="0"/>
                <a:cs typeface="Times New Roman" panose="02020603050405020304" pitchFamily="18" charset="0"/>
              </a:rPr>
              <a:t>từ</a:t>
            </a:r>
            <a:r>
              <a:rPr lang="en-US" sz="2000" u="sng" dirty="0">
                <a:effectLst/>
                <a:latin typeface="Times New Roman" panose="02020603050405020304" pitchFamily="18" charset="0"/>
                <a:ea typeface="Calibri" panose="020F0502020204030204" pitchFamily="34" charset="0"/>
                <a:cs typeface="Times New Roman" panose="02020603050405020304" pitchFamily="18" charset="0"/>
              </a:rPr>
              <a:t> OAuth2 Provider (config </a:t>
            </a:r>
            <a:r>
              <a:rPr lang="en-US" sz="2000" u="sng" dirty="0" err="1">
                <a:effectLst/>
                <a:latin typeface="Times New Roman" panose="02020603050405020304" pitchFamily="18" charset="0"/>
                <a:ea typeface="Calibri" panose="020F0502020204030204" pitchFamily="34" charset="0"/>
                <a:cs typeface="Times New Roman" panose="02020603050405020304" pitchFamily="18" charset="0"/>
              </a:rPr>
              <a:t>application.yml</a:t>
            </a:r>
            <a:r>
              <a:rPr lang="en-US" sz="2000" u="sng" dirty="0">
                <a:effectLst/>
                <a:latin typeface="Times New Roman" panose="02020603050405020304" pitchFamily="18" charset="0"/>
                <a:ea typeface="Calibri" panose="020F0502020204030204" pitchFamily="34" charset="0"/>
                <a:cs typeface="Times New Roman" panose="02020603050405020304" pitchFamily="18" charset="0"/>
              </a:rPr>
              <a:t>)</a:t>
            </a:r>
          </a:p>
          <a:p>
            <a:pPr marL="457200" marR="0" lvl="1" indent="0" algn="l">
              <a:lnSpc>
                <a:spcPct val="115000"/>
              </a:lnSpc>
              <a:spcBef>
                <a:spcPts val="0"/>
              </a:spcBef>
              <a:spcAft>
                <a:spcPts val="1000"/>
              </a:spcAft>
            </a:pPr>
            <a:endParaRPr lang="en-US" sz="2000" u="sng"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marR="0">
              <a:lnSpc>
                <a:spcPct val="115000"/>
              </a:lnSpc>
              <a:spcBef>
                <a:spcPts val="0"/>
              </a:spcBef>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SET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Github</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ClientId</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5efbe86270da095f4e71</a:t>
            </a:r>
          </a:p>
          <a:p>
            <a:pPr marL="228600" marR="0">
              <a:lnSpc>
                <a:spcPct val="115000"/>
              </a:lnSpc>
              <a:spcBef>
                <a:spcPts val="0"/>
              </a:spcBef>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SET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Github</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ClientSecret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b0f02576d089ee52d8fc6e1c9ffc0f1a4bd1193e</a:t>
            </a:r>
          </a:p>
          <a:p>
            <a:pPr marL="228600" marR="0">
              <a:lnSpc>
                <a:spcPct val="115000"/>
              </a:lnSpc>
              <a:spcBef>
                <a:spcPts val="0"/>
              </a:spcBef>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SET Google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ClientId</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a:t>
            </a:r>
          </a:p>
          <a:p>
            <a:pPr marL="228600" marR="0">
              <a:lnSpc>
                <a:spcPct val="115000"/>
              </a:lnSpc>
              <a:spcBef>
                <a:spcPts val="0"/>
              </a:spcBef>
              <a:spcAft>
                <a:spcPts val="10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SET Google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ClientSecret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a:t>
            </a:r>
          </a:p>
          <a:p>
            <a:pPr marL="742950" marR="0" lvl="1" indent="-285750">
              <a:lnSpc>
                <a:spcPct val="115000"/>
              </a:lnSpc>
              <a:spcBef>
                <a:spcPts val="0"/>
              </a:spcBef>
              <a:spcAft>
                <a:spcPts val="1000"/>
              </a:spcAft>
              <a:buFont typeface="+mj-lt"/>
              <a:buAutoNum type="alphaLcPeriod"/>
            </a:pP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291" name="Google Shape;291;p25"/>
          <p:cNvCxnSpPr/>
          <p:nvPr/>
        </p:nvCxnSpPr>
        <p:spPr>
          <a:xfrm>
            <a:off x="311700" y="666113"/>
            <a:ext cx="8520600" cy="0"/>
          </a:xfrm>
          <a:prstGeom prst="straightConnector1">
            <a:avLst/>
          </a:prstGeom>
          <a:noFill/>
          <a:ln w="952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4224675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116749"/>
            <a:ext cx="8520600" cy="606600"/>
          </a:xfrm>
          <a:prstGeom prst="rect">
            <a:avLst/>
          </a:prstGeom>
        </p:spPr>
        <p:txBody>
          <a:bodyPr spcFirstLastPara="1" wrap="square" lIns="91425" tIns="91425" rIns="91425" bIns="91425" anchor="b" anchorCtr="0">
            <a:noAutofit/>
          </a:bodyPr>
          <a:lstStyle/>
          <a:p>
            <a:r>
              <a:rPr lang="en-US" b="1" dirty="0">
                <a:latin typeface="Roboto Black" panose="02000000000000000000" pitchFamily="2" charset="0"/>
                <a:ea typeface="Roboto Black" panose="02000000000000000000" pitchFamily="2" charset="0"/>
                <a:cs typeface="Roboto Black" panose="02000000000000000000" pitchFamily="2" charset="0"/>
              </a:rPr>
              <a:t>MÃ GIẢ</a:t>
            </a:r>
            <a:endParaRPr b="1" dirty="0">
              <a:latin typeface="Roboto Black" panose="02000000000000000000" pitchFamily="2" charset="0"/>
              <a:ea typeface="Roboto Black" panose="02000000000000000000" pitchFamily="2" charset="0"/>
              <a:cs typeface="Roboto Black" panose="02000000000000000000" pitchFamily="2" charset="0"/>
            </a:endParaRPr>
          </a:p>
        </p:txBody>
      </p:sp>
      <p:sp>
        <p:nvSpPr>
          <p:cNvPr id="278" name="Google Shape;278;p25"/>
          <p:cNvSpPr txBox="1">
            <a:spLocks noGrp="1"/>
          </p:cNvSpPr>
          <p:nvPr>
            <p:ph type="subTitle" idx="3"/>
          </p:nvPr>
        </p:nvSpPr>
        <p:spPr>
          <a:xfrm>
            <a:off x="311700" y="953809"/>
            <a:ext cx="8520600" cy="675612"/>
          </a:xfrm>
          <a:prstGeom prst="rect">
            <a:avLst/>
          </a:prstGeom>
        </p:spPr>
        <p:txBody>
          <a:bodyPr spcFirstLastPara="1" wrap="square" lIns="91425" tIns="91425" rIns="91425" bIns="91425" anchor="t" anchorCtr="0">
            <a:noAutofit/>
          </a:bodyPr>
          <a:lstStyle/>
          <a:p>
            <a:pPr marL="457200" lvl="1" indent="0" algn="l">
              <a:lnSpc>
                <a:spcPct val="115000"/>
              </a:lnSpc>
              <a:spcAft>
                <a:spcPts val="1000"/>
              </a:spcAft>
            </a:pPr>
            <a:r>
              <a:rPr lang="en-US" sz="2000" u="sng" dirty="0">
                <a:effectLst/>
                <a:latin typeface="Times New Roman" panose="02020603050405020304" pitchFamily="18" charset="0"/>
                <a:ea typeface="Calibri" panose="020F0502020204030204" pitchFamily="34" charset="0"/>
                <a:cs typeface="Times New Roman" panose="02020603050405020304" pitchFamily="18" charset="0"/>
              </a:rPr>
              <a:t>C. Front-end</a:t>
            </a:r>
          </a:p>
        </p:txBody>
      </p:sp>
      <p:cxnSp>
        <p:nvCxnSpPr>
          <p:cNvPr id="291" name="Google Shape;291;p25"/>
          <p:cNvCxnSpPr/>
          <p:nvPr/>
        </p:nvCxnSpPr>
        <p:spPr>
          <a:xfrm>
            <a:off x="311700" y="666113"/>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1028" name="Picture 4" descr="Không có mô tả.">
            <a:extLst>
              <a:ext uri="{FF2B5EF4-FFF2-40B4-BE49-F238E27FC236}">
                <a16:creationId xmlns:a16="http://schemas.microsoft.com/office/drawing/2014/main" id="{9E4CD7C7-557D-169A-5630-57FA684A10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382" y="1744586"/>
            <a:ext cx="7633232" cy="54815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hông có mô tả.">
            <a:extLst>
              <a:ext uri="{FF2B5EF4-FFF2-40B4-BE49-F238E27FC236}">
                <a16:creationId xmlns:a16="http://schemas.microsoft.com/office/drawing/2014/main" id="{424A7950-09A4-8766-EC4A-BF37462944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1019" y="2850762"/>
            <a:ext cx="4101961" cy="14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661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116749"/>
            <a:ext cx="8520600" cy="606600"/>
          </a:xfrm>
          <a:prstGeom prst="rect">
            <a:avLst/>
          </a:prstGeom>
        </p:spPr>
        <p:txBody>
          <a:bodyPr spcFirstLastPara="1" wrap="square" lIns="91425" tIns="91425" rIns="91425" bIns="91425" anchor="b" anchorCtr="0">
            <a:noAutofit/>
          </a:bodyPr>
          <a:lstStyle/>
          <a:p>
            <a:r>
              <a:rPr lang="en-US" b="1" dirty="0">
                <a:latin typeface="Roboto Black" panose="02000000000000000000" pitchFamily="2" charset="0"/>
                <a:ea typeface="Roboto Black" panose="02000000000000000000" pitchFamily="2" charset="0"/>
                <a:cs typeface="Roboto Black" panose="02000000000000000000" pitchFamily="2" charset="0"/>
              </a:rPr>
              <a:t>MÃ GIẢ</a:t>
            </a:r>
            <a:endParaRPr b="1" dirty="0">
              <a:latin typeface="Roboto Black" panose="02000000000000000000" pitchFamily="2" charset="0"/>
              <a:ea typeface="Roboto Black" panose="02000000000000000000" pitchFamily="2" charset="0"/>
              <a:cs typeface="Roboto Black" panose="02000000000000000000" pitchFamily="2" charset="0"/>
            </a:endParaRPr>
          </a:p>
        </p:txBody>
      </p:sp>
      <p:sp>
        <p:nvSpPr>
          <p:cNvPr id="278" name="Google Shape;278;p25"/>
          <p:cNvSpPr txBox="1">
            <a:spLocks noGrp="1"/>
          </p:cNvSpPr>
          <p:nvPr>
            <p:ph type="subTitle" idx="3"/>
          </p:nvPr>
        </p:nvSpPr>
        <p:spPr>
          <a:xfrm>
            <a:off x="311700" y="953809"/>
            <a:ext cx="8520600" cy="675612"/>
          </a:xfrm>
          <a:prstGeom prst="rect">
            <a:avLst/>
          </a:prstGeom>
        </p:spPr>
        <p:txBody>
          <a:bodyPr spcFirstLastPara="1" wrap="square" lIns="91425" tIns="91425" rIns="91425" bIns="91425" anchor="t" anchorCtr="0">
            <a:noAutofit/>
          </a:bodyPr>
          <a:lstStyle/>
          <a:p>
            <a:pPr marL="457200" lvl="1" indent="0" algn="l">
              <a:lnSpc>
                <a:spcPct val="115000"/>
              </a:lnSpc>
              <a:spcAft>
                <a:spcPts val="1000"/>
              </a:spcAft>
            </a:pPr>
            <a:r>
              <a:rPr lang="en-US" sz="2000" u="sng" dirty="0">
                <a:latin typeface="Times New Roman" panose="02020603050405020304" pitchFamily="18" charset="0"/>
                <a:ea typeface="Calibri" panose="020F0502020204030204" pitchFamily="34" charset="0"/>
                <a:cs typeface="Times New Roman" panose="02020603050405020304" pitchFamily="18" charset="0"/>
              </a:rPr>
              <a:t>D. </a:t>
            </a:r>
            <a:r>
              <a:rPr lang="en-US" sz="2000" u="sng" dirty="0" err="1">
                <a:effectLst/>
                <a:latin typeface="Times New Roman" panose="02020603050405020304" pitchFamily="18" charset="0"/>
                <a:ea typeface="Calibri" panose="020F0502020204030204" pitchFamily="34" charset="0"/>
                <a:cs typeface="Times New Roman" panose="02020603050405020304" pitchFamily="18" charset="0"/>
              </a:rPr>
              <a:t>Cấu</a:t>
            </a:r>
            <a:r>
              <a:rPr lang="en-US" sz="2000" u="sng"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u="sng" dirty="0" err="1">
                <a:effectLst/>
                <a:latin typeface="Times New Roman" panose="02020603050405020304" pitchFamily="18" charset="0"/>
                <a:ea typeface="Calibri" panose="020F0502020204030204" pitchFamily="34" charset="0"/>
                <a:cs typeface="Times New Roman" panose="02020603050405020304" pitchFamily="18" charset="0"/>
              </a:rPr>
              <a:t>hình</a:t>
            </a:r>
            <a:r>
              <a:rPr lang="en-US" sz="2000" u="sng" dirty="0">
                <a:effectLst/>
                <a:latin typeface="Times New Roman" panose="02020603050405020304" pitchFamily="18" charset="0"/>
                <a:ea typeface="Calibri" panose="020F0502020204030204" pitchFamily="34" charset="0"/>
                <a:cs typeface="Times New Roman" panose="02020603050405020304" pitchFamily="18" charset="0"/>
              </a:rPr>
              <a:t> Oauth2 Client</a:t>
            </a:r>
          </a:p>
        </p:txBody>
      </p:sp>
      <p:cxnSp>
        <p:nvCxnSpPr>
          <p:cNvPr id="291" name="Google Shape;291;p25"/>
          <p:cNvCxnSpPr/>
          <p:nvPr/>
        </p:nvCxnSpPr>
        <p:spPr>
          <a:xfrm>
            <a:off x="311700" y="666113"/>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2050" name="Picture 2" descr="Không có mô tả.">
            <a:extLst>
              <a:ext uri="{FF2B5EF4-FFF2-40B4-BE49-F238E27FC236}">
                <a16:creationId xmlns:a16="http://schemas.microsoft.com/office/drawing/2014/main" id="{ED4C019C-8FAA-698F-78EC-B8C291A176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117" y="3131153"/>
            <a:ext cx="5481762" cy="163109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Không có mô tả.">
            <a:extLst>
              <a:ext uri="{FF2B5EF4-FFF2-40B4-BE49-F238E27FC236}">
                <a16:creationId xmlns:a16="http://schemas.microsoft.com/office/drawing/2014/main" id="{25D5192F-FEAB-169F-7566-ED42D9386B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762" y="1629421"/>
            <a:ext cx="5854473" cy="1232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647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FFFFFF"/>
                </a:solidFill>
              </a:rPr>
              <a:t>VIDEO DEMO</a:t>
            </a:r>
            <a:endParaRPr dirty="0">
              <a:solidFill>
                <a:srgbClr val="FFFFFF"/>
              </a:solidFill>
            </a:endParaRPr>
          </a:p>
        </p:txBody>
      </p:sp>
      <p:cxnSp>
        <p:nvCxnSpPr>
          <p:cNvPr id="298" name="Google Shape;298;p26"/>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6"/>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6"/>
          <p:cNvGrpSpPr/>
          <p:nvPr/>
        </p:nvGrpSpPr>
        <p:grpSpPr>
          <a:xfrm>
            <a:off x="2624430" y="1068391"/>
            <a:ext cx="373819" cy="412843"/>
            <a:chOff x="3040350" y="1113200"/>
            <a:chExt cx="1704600" cy="1882550"/>
          </a:xfrm>
        </p:grpSpPr>
        <p:sp>
          <p:nvSpPr>
            <p:cNvPr id="347" name="Google Shape;347;p26"/>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8" name="Google Shape;348;p26"/>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9" name="Google Shape;349;p26"/>
          <p:cNvGrpSpPr/>
          <p:nvPr/>
        </p:nvGrpSpPr>
        <p:grpSpPr>
          <a:xfrm>
            <a:off x="3390291" y="1782576"/>
            <a:ext cx="406573" cy="402537"/>
            <a:chOff x="462200" y="569000"/>
            <a:chExt cx="1901650" cy="1882775"/>
          </a:xfrm>
        </p:grpSpPr>
        <p:sp>
          <p:nvSpPr>
            <p:cNvPr id="350" name="Google Shape;350;p26"/>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26"/>
          <p:cNvGrpSpPr/>
          <p:nvPr/>
        </p:nvGrpSpPr>
        <p:grpSpPr>
          <a:xfrm>
            <a:off x="3208667" y="3620568"/>
            <a:ext cx="372185" cy="370679"/>
            <a:chOff x="4991125" y="2436850"/>
            <a:chExt cx="1890225" cy="1882575"/>
          </a:xfrm>
        </p:grpSpPr>
        <p:sp>
          <p:nvSpPr>
            <p:cNvPr id="355" name="Google Shape;355;p26"/>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26"/>
          <p:cNvGrpSpPr/>
          <p:nvPr/>
        </p:nvGrpSpPr>
        <p:grpSpPr>
          <a:xfrm>
            <a:off x="1112845" y="3454559"/>
            <a:ext cx="372245" cy="369356"/>
            <a:chOff x="5249675" y="238125"/>
            <a:chExt cx="1897275" cy="1882550"/>
          </a:xfrm>
        </p:grpSpPr>
        <p:sp>
          <p:nvSpPr>
            <p:cNvPr id="360" name="Google Shape;360;p26"/>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26"/>
          <p:cNvGrpSpPr/>
          <p:nvPr/>
        </p:nvGrpSpPr>
        <p:grpSpPr>
          <a:xfrm>
            <a:off x="1126337" y="1869842"/>
            <a:ext cx="357689" cy="347177"/>
            <a:chOff x="2652075" y="3639925"/>
            <a:chExt cx="1882575" cy="1827250"/>
          </a:xfrm>
        </p:grpSpPr>
        <p:sp>
          <p:nvSpPr>
            <p:cNvPr id="366" name="Google Shape;366;p26"/>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090744E9-DE40-680A-4596-FC4B11728247}"/>
              </a:ext>
            </a:extLst>
          </p:cNvPr>
          <p:cNvSpPr>
            <a:spLocks noGrp="1"/>
          </p:cNvSpPr>
          <p:nvPr>
            <p:ph type="subTitle" idx="1"/>
          </p:nvPr>
        </p:nvSpPr>
        <p:spPr/>
        <p:txBody>
          <a:bodyPr/>
          <a:lstStyle/>
          <a:p>
            <a:r>
              <a:rPr lang="en-US" dirty="0">
                <a:hlinkClick r:id="rId3"/>
              </a:rPr>
              <a:t>https://www.youtube.com/watch?v=4jE18qtzhCw&amp;ab_channel=babs</a:t>
            </a:r>
            <a:r>
              <a:rPr lang="en-US" dirty="0"/>
              <a:t> </a:t>
            </a:r>
          </a:p>
        </p:txBody>
      </p:sp>
    </p:spTree>
    <p:extLst>
      <p:ext uri="{BB962C8B-B14F-4D97-AF65-F5344CB8AC3E}">
        <p14:creationId xmlns:p14="http://schemas.microsoft.com/office/powerpoint/2010/main" val="4275693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t>THANKS!</a:t>
            </a:r>
            <a:endParaRPr/>
          </a:p>
        </p:txBody>
      </p:sp>
      <p:sp>
        <p:nvSpPr>
          <p:cNvPr id="1127" name="Google Shape;1127;p40"/>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000" dirty="0"/>
              <a:t>Does anyone have any question?</a:t>
            </a:r>
            <a:endParaRPr sz="1000" dirty="0"/>
          </a:p>
          <a:p>
            <a:pPr marL="0" lvl="0" indent="0" algn="l" rtl="0">
              <a:spcBef>
                <a:spcPts val="0"/>
              </a:spcBef>
              <a:spcAft>
                <a:spcPts val="0"/>
              </a:spcAft>
              <a:buNone/>
            </a:pPr>
            <a:r>
              <a:rPr lang="es" sz="1000" dirty="0">
                <a:uFill>
                  <a:noFill/>
                </a:uFill>
                <a:hlinkClick r:id="rId3"/>
              </a:rPr>
              <a:t>addyouremail@freepik.com</a:t>
            </a:r>
            <a:endParaRPr sz="1000" dirty="0"/>
          </a:p>
          <a:p>
            <a:pPr marL="0" lvl="0" indent="0" algn="l" rtl="0">
              <a:spcBef>
                <a:spcPts val="0"/>
              </a:spcBef>
              <a:spcAft>
                <a:spcPts val="0"/>
              </a:spcAft>
              <a:buNone/>
            </a:pPr>
            <a:r>
              <a:rPr lang="es" dirty="0"/>
              <a:t>20127420@student.hcmus.edu.vn</a:t>
            </a:r>
          </a:p>
          <a:p>
            <a:pPr marL="0" indent="0"/>
            <a:r>
              <a:rPr lang="en-US" dirty="0"/>
              <a:t>20127569@student.hcmus.edu.vn</a:t>
            </a:r>
            <a:endParaRPr lang="en-US" sz="1000" dirty="0"/>
          </a:p>
          <a:p>
            <a:pPr marL="0" indent="0"/>
            <a:r>
              <a:rPr lang="en-US" dirty="0"/>
              <a:t>20127318@student.hcmus.edu.vn</a:t>
            </a:r>
            <a:endParaRPr lang="en-US" sz="1000" dirty="0"/>
          </a:p>
          <a:p>
            <a:pPr marL="0" indent="0"/>
            <a:r>
              <a:rPr lang="en-US" dirty="0"/>
              <a:t>20127523@student.hcmus.edu.vn</a:t>
            </a:r>
            <a:endParaRPr lang="en-US" sz="1000" dirty="0"/>
          </a:p>
          <a:p>
            <a:pPr marL="0" lvl="0" indent="0" algn="l" rtl="0">
              <a:spcBef>
                <a:spcPts val="0"/>
              </a:spcBef>
              <a:spcAft>
                <a:spcPts val="0"/>
              </a:spcAft>
              <a:buNone/>
            </a:pPr>
            <a:endParaRPr lang="en-US" sz="1000" dirty="0"/>
          </a:p>
        </p:txBody>
      </p:sp>
      <p:grpSp>
        <p:nvGrpSpPr>
          <p:cNvPr id="1128" name="Google Shape;1128;p40"/>
          <p:cNvGrpSpPr/>
          <p:nvPr/>
        </p:nvGrpSpPr>
        <p:grpSpPr>
          <a:xfrm flipH="1">
            <a:off x="-4531426" y="-117297"/>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9" name="Google Shape;1269;p40"/>
          <p:cNvGrpSpPr/>
          <p:nvPr/>
        </p:nvGrpSpPr>
        <p:grpSpPr>
          <a:xfrm>
            <a:off x="4077226" y="3526070"/>
            <a:ext cx="137636" cy="137629"/>
            <a:chOff x="266768" y="1721375"/>
            <a:chExt cx="397907" cy="397887"/>
          </a:xfrm>
        </p:grpSpPr>
        <p:sp>
          <p:nvSpPr>
            <p:cNvPr id="1270" name="Google Shape;1270;p40"/>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0"/>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2" name="Google Shape;1272;p40"/>
          <p:cNvGrpSpPr/>
          <p:nvPr/>
        </p:nvGrpSpPr>
        <p:grpSpPr>
          <a:xfrm>
            <a:off x="4268945" y="3526070"/>
            <a:ext cx="137622" cy="137629"/>
            <a:chOff x="864491" y="1723250"/>
            <a:chExt cx="397866" cy="397887"/>
          </a:xfrm>
        </p:grpSpPr>
        <p:sp>
          <p:nvSpPr>
            <p:cNvPr id="1273" name="Google Shape;1273;p40"/>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0"/>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5" name="Google Shape;1275;p40"/>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a:t>Thành viên</a:t>
            </a:r>
            <a:endParaRPr sz="3000" dirty="0"/>
          </a:p>
        </p:txBody>
      </p:sp>
      <p:sp>
        <p:nvSpPr>
          <p:cNvPr id="263" name="Google Shape;263;p24"/>
          <p:cNvSpPr txBox="1">
            <a:spLocks noGrp="1"/>
          </p:cNvSpPr>
          <p:nvPr>
            <p:ph type="subTitle" idx="1"/>
          </p:nvPr>
        </p:nvSpPr>
        <p:spPr>
          <a:xfrm>
            <a:off x="4893700" y="2663390"/>
            <a:ext cx="4071881" cy="166451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dirty="0" err="1"/>
              <a:t>Nguyễn</a:t>
            </a:r>
            <a:r>
              <a:rPr lang="en-US" sz="1300" dirty="0"/>
              <a:t> </a:t>
            </a:r>
            <a:r>
              <a:rPr lang="en-US" sz="1300" dirty="0" err="1"/>
              <a:t>Trần</a:t>
            </a:r>
            <a:r>
              <a:rPr lang="en-US" sz="1300" dirty="0"/>
              <a:t> Minh </a:t>
            </a:r>
            <a:r>
              <a:rPr lang="en-US" sz="1300" dirty="0" err="1"/>
              <a:t>Tuấn</a:t>
            </a:r>
            <a:r>
              <a:rPr lang="en-US" sz="1300" dirty="0"/>
              <a:t> – 20127420</a:t>
            </a:r>
          </a:p>
          <a:p>
            <a:pPr marL="0" lvl="0" indent="0" algn="l" rtl="0">
              <a:spcBef>
                <a:spcPts val="0"/>
              </a:spcBef>
              <a:spcAft>
                <a:spcPts val="0"/>
              </a:spcAft>
              <a:buNone/>
            </a:pPr>
            <a:endParaRPr lang="en-US" sz="1300" dirty="0"/>
          </a:p>
          <a:p>
            <a:pPr marL="0" lvl="0" indent="0" algn="l" rtl="0">
              <a:spcBef>
                <a:spcPts val="0"/>
              </a:spcBef>
              <a:spcAft>
                <a:spcPts val="0"/>
              </a:spcAft>
              <a:buNone/>
            </a:pPr>
            <a:r>
              <a:rPr lang="en-US" sz="1300" dirty="0" err="1"/>
              <a:t>Tô</a:t>
            </a:r>
            <a:r>
              <a:rPr lang="en-US" sz="1300" dirty="0"/>
              <a:t> </a:t>
            </a:r>
            <a:r>
              <a:rPr lang="en-US" sz="1300" dirty="0" err="1"/>
              <a:t>Đình</a:t>
            </a:r>
            <a:r>
              <a:rPr lang="en-US" sz="1300" dirty="0"/>
              <a:t> </a:t>
            </a:r>
            <a:r>
              <a:rPr lang="en-US" sz="1300" dirty="0" err="1"/>
              <a:t>Phương</a:t>
            </a:r>
            <a:r>
              <a:rPr lang="en-US" sz="1300" dirty="0"/>
              <a:t> Nam – 20127569</a:t>
            </a:r>
          </a:p>
          <a:p>
            <a:pPr marL="0" lvl="0" indent="0" algn="l" rtl="0">
              <a:spcBef>
                <a:spcPts val="0"/>
              </a:spcBef>
              <a:spcAft>
                <a:spcPts val="0"/>
              </a:spcAft>
              <a:buNone/>
            </a:pPr>
            <a:endParaRPr lang="en-US" sz="1300" dirty="0"/>
          </a:p>
          <a:p>
            <a:pPr marL="0" lvl="0" indent="0" algn="l" rtl="0">
              <a:spcBef>
                <a:spcPts val="0"/>
              </a:spcBef>
              <a:spcAft>
                <a:spcPts val="0"/>
              </a:spcAft>
              <a:buNone/>
            </a:pPr>
            <a:r>
              <a:rPr lang="en-US" sz="1300" dirty="0"/>
              <a:t>Phan </a:t>
            </a:r>
            <a:r>
              <a:rPr lang="en-US" sz="1300" dirty="0" err="1"/>
              <a:t>Trí</a:t>
            </a:r>
            <a:r>
              <a:rPr lang="en-US" sz="1300" dirty="0"/>
              <a:t> </a:t>
            </a:r>
            <a:r>
              <a:rPr lang="en-US" sz="1300" dirty="0" err="1"/>
              <a:t>Tài</a:t>
            </a:r>
            <a:r>
              <a:rPr lang="en-US" sz="1300" dirty="0"/>
              <a:t> – 20127318</a:t>
            </a:r>
          </a:p>
          <a:p>
            <a:pPr marL="0" lvl="0" indent="0" algn="l" rtl="0">
              <a:spcBef>
                <a:spcPts val="0"/>
              </a:spcBef>
              <a:spcAft>
                <a:spcPts val="0"/>
              </a:spcAft>
              <a:buNone/>
            </a:pPr>
            <a:endParaRPr lang="en-US" sz="1300" dirty="0"/>
          </a:p>
          <a:p>
            <a:pPr marL="0" lvl="0" indent="0" algn="l" rtl="0">
              <a:spcBef>
                <a:spcPts val="0"/>
              </a:spcBef>
              <a:spcAft>
                <a:spcPts val="0"/>
              </a:spcAft>
              <a:buNone/>
            </a:pPr>
            <a:r>
              <a:rPr lang="en-US" sz="1300" dirty="0" err="1"/>
              <a:t>Phạm</a:t>
            </a:r>
            <a:r>
              <a:rPr lang="en-US" sz="1300" dirty="0"/>
              <a:t> </a:t>
            </a:r>
            <a:r>
              <a:rPr lang="en-US" sz="1300" dirty="0" err="1"/>
              <a:t>Hiếu</a:t>
            </a:r>
            <a:r>
              <a:rPr lang="en-US" sz="1300" dirty="0"/>
              <a:t> </a:t>
            </a:r>
            <a:r>
              <a:rPr lang="en-US" sz="1300" dirty="0" err="1"/>
              <a:t>Khải</a:t>
            </a:r>
            <a:r>
              <a:rPr lang="en-US" sz="1300" dirty="0"/>
              <a:t> - 20127523</a:t>
            </a:r>
            <a:endParaRPr sz="1300" dirty="0"/>
          </a:p>
        </p:txBody>
      </p:sp>
      <p:cxnSp>
        <p:nvCxnSpPr>
          <p:cNvPr id="264" name="Google Shape;264;p24"/>
          <p:cNvCxnSpPr/>
          <p:nvPr/>
        </p:nvCxnSpPr>
        <p:spPr>
          <a:xfrm>
            <a:off x="4969825" y="2283850"/>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1110251" y="1395327"/>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4"/>
          <p:cNvSpPr txBox="1">
            <a:spLocks noGrp="1"/>
          </p:cNvSpPr>
          <p:nvPr>
            <p:ph type="ctrTitle"/>
          </p:nvPr>
        </p:nvSpPr>
        <p:spPr>
          <a:xfrm>
            <a:off x="1047575" y="3192350"/>
            <a:ext cx="24675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48FFD5"/>
                </a:solidFill>
                <a:latin typeface="Impact"/>
                <a:ea typeface="Impact"/>
                <a:cs typeface="Impact"/>
                <a:sym typeface="Impact"/>
              </a:rPr>
              <a:t>NHÓM 14</a:t>
            </a:r>
            <a:endParaRPr dirty="0">
              <a:solidFill>
                <a:srgbClr val="48FFD5"/>
              </a:solidFill>
              <a:latin typeface="Impact"/>
              <a:ea typeface="Impact"/>
              <a:cs typeface="Impact"/>
              <a:sym typeface="Impac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MỤC LỤC</a:t>
            </a:r>
            <a:endParaRPr dirty="0"/>
          </a:p>
        </p:txBody>
      </p:sp>
      <p:sp>
        <p:nvSpPr>
          <p:cNvPr id="220" name="Google Shape;220;p23"/>
          <p:cNvSpPr txBox="1">
            <a:spLocks noGrp="1"/>
          </p:cNvSpPr>
          <p:nvPr>
            <p:ph type="title" idx="2"/>
          </p:nvPr>
        </p:nvSpPr>
        <p:spPr>
          <a:xfrm>
            <a:off x="5167125"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04</a:t>
            </a:r>
            <a:endParaRPr>
              <a:solidFill>
                <a:schemeClr val="accent1"/>
              </a:solidFill>
            </a:endParaRPr>
          </a:p>
        </p:txBody>
      </p:sp>
      <p:sp>
        <p:nvSpPr>
          <p:cNvPr id="222" name="Google Shape;222;p23"/>
          <p:cNvSpPr txBox="1">
            <a:spLocks noGrp="1"/>
          </p:cNvSpPr>
          <p:nvPr>
            <p:ph type="title" idx="4"/>
          </p:nvPr>
        </p:nvSpPr>
        <p:spPr>
          <a:xfrm>
            <a:off x="5167125" y="27979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05</a:t>
            </a:r>
            <a:endParaRPr dirty="0">
              <a:solidFill>
                <a:schemeClr val="accent1"/>
              </a:solidFill>
            </a:endParaRPr>
          </a:p>
        </p:txBody>
      </p:sp>
      <p:sp>
        <p:nvSpPr>
          <p:cNvPr id="224" name="Google Shape;224;p23"/>
          <p:cNvSpPr txBox="1">
            <a:spLocks noGrp="1"/>
          </p:cNvSpPr>
          <p:nvPr>
            <p:ph type="title" idx="6"/>
          </p:nvPr>
        </p:nvSpPr>
        <p:spPr>
          <a:xfrm>
            <a:off x="5167125" y="369470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06</a:t>
            </a:r>
            <a:endParaRPr>
              <a:solidFill>
                <a:schemeClr val="accent1"/>
              </a:solidFill>
            </a:endParaRPr>
          </a:p>
        </p:txBody>
      </p:sp>
      <p:sp>
        <p:nvSpPr>
          <p:cNvPr id="226" name="Google Shape;226;p23"/>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01</a:t>
            </a:r>
            <a:endParaRPr>
              <a:solidFill>
                <a:schemeClr val="accent1"/>
              </a:solidFill>
            </a:endParaRPr>
          </a:p>
        </p:txBody>
      </p:sp>
      <p:sp>
        <p:nvSpPr>
          <p:cNvPr id="228" name="Google Shape;228;p23"/>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30" name="Google Shape;230;p23"/>
          <p:cNvSpPr txBox="1">
            <a:spLocks noGrp="1"/>
          </p:cNvSpPr>
          <p:nvPr>
            <p:ph type="title" idx="15"/>
          </p:nvPr>
        </p:nvSpPr>
        <p:spPr>
          <a:xfrm>
            <a:off x="2827575"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03</a:t>
            </a:r>
            <a:endParaRPr>
              <a:solidFill>
                <a:schemeClr val="accent1"/>
              </a:solidFill>
            </a:endParaRPr>
          </a:p>
        </p:txBody>
      </p:sp>
      <p:sp>
        <p:nvSpPr>
          <p:cNvPr id="231" name="Google Shape;231;p23"/>
          <p:cNvSpPr txBox="1">
            <a:spLocks noGrp="1"/>
          </p:cNvSpPr>
          <p:nvPr>
            <p:ph type="ctrTitle" idx="16"/>
          </p:nvPr>
        </p:nvSpPr>
        <p:spPr>
          <a:xfrm>
            <a:off x="706865" y="22431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Giới Thiệu</a:t>
            </a:r>
            <a:endParaRPr dirty="0"/>
          </a:p>
        </p:txBody>
      </p:sp>
      <p:sp>
        <p:nvSpPr>
          <p:cNvPr id="232" name="Google Shape;232;p23"/>
          <p:cNvSpPr txBox="1">
            <a:spLocks noGrp="1"/>
          </p:cNvSpPr>
          <p:nvPr>
            <p:ph type="ctrTitle" idx="17"/>
          </p:nvPr>
        </p:nvSpPr>
        <p:spPr>
          <a:xfrm>
            <a:off x="706865" y="3118040"/>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t>Cơ chế hoạt động</a:t>
            </a:r>
            <a:endParaRPr dirty="0"/>
          </a:p>
        </p:txBody>
      </p:sp>
      <p:sp>
        <p:nvSpPr>
          <p:cNvPr id="233" name="Google Shape;233;p23"/>
          <p:cNvSpPr txBox="1">
            <a:spLocks noGrp="1"/>
          </p:cNvSpPr>
          <p:nvPr>
            <p:ph type="ctrTitle" idx="18"/>
          </p:nvPr>
        </p:nvSpPr>
        <p:spPr>
          <a:xfrm>
            <a:off x="723975" y="3992917"/>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s" dirty="0"/>
              <a:t>Ưu điển và nhược điểm</a:t>
            </a:r>
            <a:endParaRPr dirty="0"/>
          </a:p>
        </p:txBody>
      </p:sp>
      <p:sp>
        <p:nvSpPr>
          <p:cNvPr id="234" name="Google Shape;234;p23"/>
          <p:cNvSpPr txBox="1">
            <a:spLocks noGrp="1"/>
          </p:cNvSpPr>
          <p:nvPr>
            <p:ph type="ctrTitle" idx="19"/>
          </p:nvPr>
        </p:nvSpPr>
        <p:spPr>
          <a:xfrm>
            <a:off x="6344025" y="2403163"/>
            <a:ext cx="2076000" cy="196200"/>
          </a:xfrm>
          <a:prstGeom prst="rect">
            <a:avLst/>
          </a:prstGeom>
        </p:spPr>
        <p:txBody>
          <a:bodyPr spcFirstLastPara="1" wrap="square" lIns="91425" tIns="91425" rIns="91425" bIns="91425" anchor="b" anchorCtr="0">
            <a:noAutofit/>
          </a:bodyPr>
          <a:lstStyle/>
          <a:p>
            <a:pPr>
              <a:buClr>
                <a:schemeClr val="dk1"/>
              </a:buClr>
              <a:buSzPts val="1100"/>
            </a:pPr>
            <a:r>
              <a:rPr lang="en-US" dirty="0" err="1"/>
              <a:t>Các</a:t>
            </a:r>
            <a:r>
              <a:rPr lang="en-US" dirty="0"/>
              <a:t> </a:t>
            </a:r>
            <a:r>
              <a:rPr lang="en-US" dirty="0" err="1"/>
              <a:t>loại</a:t>
            </a:r>
            <a:r>
              <a:rPr lang="en-US" dirty="0"/>
              <a:t> </a:t>
            </a:r>
            <a:r>
              <a:rPr lang="en-US" dirty="0" err="1"/>
              <a:t>cấu</a:t>
            </a:r>
            <a:r>
              <a:rPr lang="en-US" dirty="0"/>
              <a:t> </a:t>
            </a:r>
            <a:r>
              <a:rPr lang="en-US" dirty="0" err="1"/>
              <a:t>hình</a:t>
            </a:r>
            <a:br>
              <a:rPr lang="en-US" dirty="0"/>
            </a:br>
            <a:endParaRPr dirty="0"/>
          </a:p>
        </p:txBody>
      </p:sp>
      <p:sp>
        <p:nvSpPr>
          <p:cNvPr id="235" name="Google Shape;235;p23"/>
          <p:cNvSpPr txBox="1">
            <a:spLocks noGrp="1"/>
          </p:cNvSpPr>
          <p:nvPr>
            <p:ph type="ctrTitle" idx="20"/>
          </p:nvPr>
        </p:nvSpPr>
        <p:spPr>
          <a:xfrm>
            <a:off x="6344025" y="3993982"/>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dirty="0" err="1"/>
              <a:t>Đồ</a:t>
            </a:r>
            <a:r>
              <a:rPr lang="en-US" dirty="0"/>
              <a:t> </a:t>
            </a:r>
            <a:r>
              <a:rPr lang="en-US" dirty="0" err="1"/>
              <a:t>án</a:t>
            </a:r>
            <a:endParaRPr dirty="0"/>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
        <p:nvSpPr>
          <p:cNvPr id="15" name="Title 14">
            <a:extLst>
              <a:ext uri="{FF2B5EF4-FFF2-40B4-BE49-F238E27FC236}">
                <a16:creationId xmlns:a16="http://schemas.microsoft.com/office/drawing/2014/main" id="{B364BC83-9E21-709E-DB99-CB26641D8F38}"/>
              </a:ext>
            </a:extLst>
          </p:cNvPr>
          <p:cNvSpPr>
            <a:spLocks noGrp="1"/>
          </p:cNvSpPr>
          <p:nvPr>
            <p:ph type="ctrTitle" idx="21"/>
          </p:nvPr>
        </p:nvSpPr>
        <p:spPr>
          <a:xfrm>
            <a:off x="6419652" y="3123348"/>
            <a:ext cx="2076000" cy="196200"/>
          </a:xfrm>
        </p:spPr>
        <p:txBody>
          <a:bodyPr/>
          <a:lstStyle/>
          <a:p>
            <a:r>
              <a:rPr lang="en-US" dirty="0"/>
              <a:t>Social Login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SINGLE SIGN-ON (SSO)</a:t>
            </a:r>
            <a:endParaRPr dirty="0"/>
          </a:p>
        </p:txBody>
      </p:sp>
      <p:sp>
        <p:nvSpPr>
          <p:cNvPr id="278" name="Google Shape;278;p25"/>
          <p:cNvSpPr txBox="1">
            <a:spLocks noGrp="1"/>
          </p:cNvSpPr>
          <p:nvPr>
            <p:ph type="subTitle" idx="3"/>
          </p:nvPr>
        </p:nvSpPr>
        <p:spPr>
          <a:xfrm>
            <a:off x="1361965" y="1668778"/>
            <a:ext cx="6420069" cy="2394534"/>
          </a:xfrm>
          <a:prstGeom prst="rect">
            <a:avLst/>
          </a:prstGeom>
        </p:spPr>
        <p:txBody>
          <a:bodyPr spcFirstLastPara="1" wrap="square" lIns="91425" tIns="91425" rIns="91425" bIns="91425" anchor="t" anchorCtr="0">
            <a:noAutofit/>
          </a:bodyPr>
          <a:lstStyle/>
          <a:p>
            <a:pPr marL="0" indent="0" algn="just"/>
            <a:r>
              <a:rPr lang="en-US" sz="2800" dirty="0" err="1">
                <a:latin typeface="Roboto Light" panose="02000000000000000000" pitchFamily="2" charset="0"/>
                <a:ea typeface="Roboto Light" panose="02000000000000000000" pitchFamily="2" charset="0"/>
                <a:cs typeface="Roboto Light" panose="02000000000000000000" pitchFamily="2" charset="0"/>
              </a:rPr>
              <a:t>L</a:t>
            </a:r>
            <a:r>
              <a:rPr lang="en-US" sz="2800" dirty="0" err="1">
                <a:effectLst/>
                <a:latin typeface="Roboto Light" panose="02000000000000000000" pitchFamily="2" charset="0"/>
                <a:ea typeface="Roboto Light" panose="02000000000000000000" pitchFamily="2" charset="0"/>
                <a:cs typeface="Roboto Light" panose="02000000000000000000" pitchFamily="2" charset="0"/>
              </a:rPr>
              <a:t>à</a:t>
            </a:r>
            <a:r>
              <a:rPr lang="en-US" sz="2800" dirty="0">
                <a:effectLst/>
                <a:latin typeface="Roboto Light" panose="02000000000000000000" pitchFamily="2" charset="0"/>
                <a:ea typeface="Roboto Light" panose="02000000000000000000" pitchFamily="2" charset="0"/>
                <a:cs typeface="Roboto Light" panose="02000000000000000000" pitchFamily="2" charset="0"/>
              </a:rPr>
              <a:t> </a:t>
            </a:r>
            <a:r>
              <a:rPr lang="en-US" sz="2800" dirty="0" err="1">
                <a:effectLst/>
                <a:latin typeface="Roboto Light" panose="02000000000000000000" pitchFamily="2" charset="0"/>
                <a:ea typeface="Roboto Light" panose="02000000000000000000" pitchFamily="2" charset="0"/>
                <a:cs typeface="Roboto Light" panose="02000000000000000000" pitchFamily="2" charset="0"/>
              </a:rPr>
              <a:t>cơ</a:t>
            </a:r>
            <a:r>
              <a:rPr lang="en-US" sz="2800" dirty="0">
                <a:effectLst/>
                <a:latin typeface="Roboto Light" panose="02000000000000000000" pitchFamily="2" charset="0"/>
                <a:ea typeface="Roboto Light" panose="02000000000000000000" pitchFamily="2" charset="0"/>
                <a:cs typeface="Roboto Light" panose="02000000000000000000" pitchFamily="2" charset="0"/>
              </a:rPr>
              <a:t> </a:t>
            </a:r>
            <a:r>
              <a:rPr lang="en-US" sz="2800" dirty="0" err="1">
                <a:effectLst/>
                <a:latin typeface="Roboto Light" panose="02000000000000000000" pitchFamily="2" charset="0"/>
                <a:ea typeface="Roboto Light" panose="02000000000000000000" pitchFamily="2" charset="0"/>
                <a:cs typeface="Roboto Light" panose="02000000000000000000" pitchFamily="2" charset="0"/>
              </a:rPr>
              <a:t>chế</a:t>
            </a:r>
            <a:r>
              <a:rPr lang="en-US" sz="2800" dirty="0">
                <a:effectLst/>
                <a:latin typeface="Roboto Light" panose="02000000000000000000" pitchFamily="2" charset="0"/>
                <a:ea typeface="Roboto Light" panose="02000000000000000000" pitchFamily="2" charset="0"/>
                <a:cs typeface="Roboto Light" panose="02000000000000000000" pitchFamily="2" charset="0"/>
              </a:rPr>
              <a:t> </a:t>
            </a:r>
            <a:r>
              <a:rPr lang="en-US" sz="2800" dirty="0" err="1">
                <a:effectLst/>
                <a:latin typeface="Roboto Light" panose="02000000000000000000" pitchFamily="2" charset="0"/>
                <a:ea typeface="Roboto Light" panose="02000000000000000000" pitchFamily="2" charset="0"/>
                <a:cs typeface="Roboto Light" panose="02000000000000000000" pitchFamily="2" charset="0"/>
              </a:rPr>
              <a:t>cho</a:t>
            </a:r>
            <a:r>
              <a:rPr lang="en-US" sz="2800" dirty="0">
                <a:effectLst/>
                <a:latin typeface="Roboto Light" panose="02000000000000000000" pitchFamily="2" charset="0"/>
                <a:ea typeface="Roboto Light" panose="02000000000000000000" pitchFamily="2" charset="0"/>
                <a:cs typeface="Roboto Light" panose="02000000000000000000" pitchFamily="2" charset="0"/>
              </a:rPr>
              <a:t> </a:t>
            </a:r>
            <a:r>
              <a:rPr lang="en-US" sz="2800" dirty="0" err="1">
                <a:effectLst/>
                <a:latin typeface="Roboto Light" panose="02000000000000000000" pitchFamily="2" charset="0"/>
                <a:ea typeface="Roboto Light" panose="02000000000000000000" pitchFamily="2" charset="0"/>
                <a:cs typeface="Roboto Light" panose="02000000000000000000" pitchFamily="2" charset="0"/>
              </a:rPr>
              <a:t>phép</a:t>
            </a:r>
            <a:r>
              <a:rPr lang="en-US" sz="2800" dirty="0">
                <a:effectLst/>
                <a:latin typeface="Roboto Light" panose="02000000000000000000" pitchFamily="2" charset="0"/>
                <a:ea typeface="Roboto Light" panose="02000000000000000000" pitchFamily="2" charset="0"/>
                <a:cs typeface="Roboto Light" panose="02000000000000000000" pitchFamily="2" charset="0"/>
              </a:rPr>
              <a:t> </a:t>
            </a:r>
            <a:r>
              <a:rPr lang="en-US" sz="2800" dirty="0" err="1">
                <a:effectLst/>
                <a:latin typeface="Roboto Light" panose="02000000000000000000" pitchFamily="2" charset="0"/>
                <a:ea typeface="Roboto Light" panose="02000000000000000000" pitchFamily="2" charset="0"/>
                <a:cs typeface="Roboto Light" panose="02000000000000000000" pitchFamily="2" charset="0"/>
              </a:rPr>
              <a:t>người</a:t>
            </a:r>
            <a:r>
              <a:rPr lang="en-US" sz="2800" dirty="0">
                <a:effectLst/>
                <a:latin typeface="Roboto Light" panose="02000000000000000000" pitchFamily="2" charset="0"/>
                <a:ea typeface="Roboto Light" panose="02000000000000000000" pitchFamily="2" charset="0"/>
                <a:cs typeface="Roboto Light" panose="02000000000000000000" pitchFamily="2" charset="0"/>
              </a:rPr>
              <a:t> </a:t>
            </a:r>
            <a:r>
              <a:rPr lang="en-US" sz="2800" dirty="0" err="1">
                <a:effectLst/>
                <a:latin typeface="Roboto Light" panose="02000000000000000000" pitchFamily="2" charset="0"/>
                <a:ea typeface="Roboto Light" panose="02000000000000000000" pitchFamily="2" charset="0"/>
                <a:cs typeface="Roboto Light" panose="02000000000000000000" pitchFamily="2" charset="0"/>
              </a:rPr>
              <a:t>dùng</a:t>
            </a:r>
            <a:r>
              <a:rPr lang="en-US" sz="2800" dirty="0">
                <a:effectLst/>
                <a:latin typeface="Roboto Light" panose="02000000000000000000" pitchFamily="2" charset="0"/>
                <a:ea typeface="Roboto Light" panose="02000000000000000000" pitchFamily="2" charset="0"/>
                <a:cs typeface="Roboto Light" panose="02000000000000000000" pitchFamily="2" charset="0"/>
              </a:rPr>
              <a:t> </a:t>
            </a:r>
            <a:r>
              <a:rPr lang="en-US" sz="2800" dirty="0" err="1">
                <a:effectLst/>
                <a:latin typeface="Roboto Light" panose="02000000000000000000" pitchFamily="2" charset="0"/>
                <a:ea typeface="Roboto Light" panose="02000000000000000000" pitchFamily="2" charset="0"/>
                <a:cs typeface="Roboto Light" panose="02000000000000000000" pitchFamily="2" charset="0"/>
              </a:rPr>
              <a:t>có</a:t>
            </a:r>
            <a:r>
              <a:rPr lang="en-US" sz="2800" dirty="0">
                <a:effectLst/>
                <a:latin typeface="Roboto Light" panose="02000000000000000000" pitchFamily="2" charset="0"/>
                <a:ea typeface="Roboto Light" panose="02000000000000000000" pitchFamily="2" charset="0"/>
                <a:cs typeface="Roboto Light" panose="02000000000000000000" pitchFamily="2" charset="0"/>
              </a:rPr>
              <a:t> </a:t>
            </a:r>
            <a:r>
              <a:rPr lang="en-US" sz="2800" dirty="0" err="1">
                <a:effectLst/>
                <a:latin typeface="Roboto Light" panose="02000000000000000000" pitchFamily="2" charset="0"/>
                <a:ea typeface="Roboto Light" panose="02000000000000000000" pitchFamily="2" charset="0"/>
                <a:cs typeface="Roboto Light" panose="02000000000000000000" pitchFamily="2" charset="0"/>
              </a:rPr>
              <a:t>thể</a:t>
            </a:r>
            <a:r>
              <a:rPr lang="en-US" sz="2800" dirty="0">
                <a:effectLst/>
                <a:latin typeface="Roboto Light" panose="02000000000000000000" pitchFamily="2" charset="0"/>
                <a:ea typeface="Roboto Light" panose="02000000000000000000" pitchFamily="2" charset="0"/>
                <a:cs typeface="Roboto Light" panose="02000000000000000000" pitchFamily="2" charset="0"/>
              </a:rPr>
              <a:t> </a:t>
            </a:r>
            <a:r>
              <a:rPr lang="en-US" sz="2800" dirty="0" err="1">
                <a:effectLst/>
                <a:latin typeface="Roboto Light" panose="02000000000000000000" pitchFamily="2" charset="0"/>
                <a:ea typeface="Roboto Light" panose="02000000000000000000" pitchFamily="2" charset="0"/>
                <a:cs typeface="Roboto Light" panose="02000000000000000000" pitchFamily="2" charset="0"/>
              </a:rPr>
              <a:t>truy</a:t>
            </a:r>
            <a:r>
              <a:rPr lang="en-US" sz="2800" dirty="0">
                <a:effectLst/>
                <a:latin typeface="Roboto Light" panose="02000000000000000000" pitchFamily="2" charset="0"/>
                <a:ea typeface="Roboto Light" panose="02000000000000000000" pitchFamily="2" charset="0"/>
                <a:cs typeface="Roboto Light" panose="02000000000000000000" pitchFamily="2" charset="0"/>
              </a:rPr>
              <a:t> </a:t>
            </a:r>
            <a:r>
              <a:rPr lang="en-US" sz="2800" dirty="0" err="1">
                <a:effectLst/>
                <a:latin typeface="Roboto Light" panose="02000000000000000000" pitchFamily="2" charset="0"/>
                <a:ea typeface="Roboto Light" panose="02000000000000000000" pitchFamily="2" charset="0"/>
                <a:cs typeface="Roboto Light" panose="02000000000000000000" pitchFamily="2" charset="0"/>
              </a:rPr>
              <a:t>cập</a:t>
            </a:r>
            <a:r>
              <a:rPr lang="en-US" sz="2800" dirty="0">
                <a:effectLst/>
                <a:latin typeface="Roboto Light" panose="02000000000000000000" pitchFamily="2" charset="0"/>
                <a:ea typeface="Roboto Light" panose="02000000000000000000" pitchFamily="2" charset="0"/>
                <a:cs typeface="Roboto Light" panose="02000000000000000000" pitchFamily="2" charset="0"/>
              </a:rPr>
              <a:t> </a:t>
            </a:r>
            <a:r>
              <a:rPr lang="en-US" sz="2800" dirty="0" err="1">
                <a:effectLst/>
                <a:latin typeface="Roboto Light" panose="02000000000000000000" pitchFamily="2" charset="0"/>
                <a:ea typeface="Roboto Light" panose="02000000000000000000" pitchFamily="2" charset="0"/>
                <a:cs typeface="Roboto Light" panose="02000000000000000000" pitchFamily="2" charset="0"/>
              </a:rPr>
              <a:t>nhiều</a:t>
            </a:r>
            <a:r>
              <a:rPr lang="en-US" sz="2800" dirty="0">
                <a:effectLst/>
                <a:latin typeface="Roboto Light" panose="02000000000000000000" pitchFamily="2" charset="0"/>
                <a:ea typeface="Roboto Light" panose="02000000000000000000" pitchFamily="2" charset="0"/>
                <a:cs typeface="Roboto Light" panose="02000000000000000000" pitchFamily="2" charset="0"/>
              </a:rPr>
              <a:t> </a:t>
            </a:r>
            <a:r>
              <a:rPr lang="en-US" sz="2800" dirty="0" err="1">
                <a:effectLst/>
                <a:latin typeface="Roboto Light" panose="02000000000000000000" pitchFamily="2" charset="0"/>
                <a:ea typeface="Roboto Light" panose="02000000000000000000" pitchFamily="2" charset="0"/>
                <a:cs typeface="Roboto Light" panose="02000000000000000000" pitchFamily="2" charset="0"/>
              </a:rPr>
              <a:t>trang</a:t>
            </a:r>
            <a:r>
              <a:rPr lang="en-US" sz="2800" dirty="0">
                <a:effectLst/>
                <a:latin typeface="Roboto Light" panose="02000000000000000000" pitchFamily="2" charset="0"/>
                <a:ea typeface="Roboto Light" panose="02000000000000000000" pitchFamily="2" charset="0"/>
                <a:cs typeface="Roboto Light" panose="02000000000000000000" pitchFamily="2" charset="0"/>
              </a:rPr>
              <a:t> web, </a:t>
            </a:r>
            <a:r>
              <a:rPr lang="en-US" sz="2800" dirty="0" err="1">
                <a:effectLst/>
                <a:latin typeface="Roboto Light" panose="02000000000000000000" pitchFamily="2" charset="0"/>
                <a:ea typeface="Roboto Light" panose="02000000000000000000" pitchFamily="2" charset="0"/>
                <a:cs typeface="Roboto Light" panose="02000000000000000000" pitchFamily="2" charset="0"/>
              </a:rPr>
              <a:t>ứng</a:t>
            </a:r>
            <a:r>
              <a:rPr lang="en-US" sz="2800" dirty="0">
                <a:effectLst/>
                <a:latin typeface="Roboto Light" panose="02000000000000000000" pitchFamily="2" charset="0"/>
                <a:ea typeface="Roboto Light" panose="02000000000000000000" pitchFamily="2" charset="0"/>
                <a:cs typeface="Roboto Light" panose="02000000000000000000" pitchFamily="2" charset="0"/>
              </a:rPr>
              <a:t> </a:t>
            </a:r>
            <a:r>
              <a:rPr lang="en-US" sz="2800" dirty="0" err="1">
                <a:effectLst/>
                <a:latin typeface="Roboto Light" panose="02000000000000000000" pitchFamily="2" charset="0"/>
                <a:ea typeface="Roboto Light" panose="02000000000000000000" pitchFamily="2" charset="0"/>
                <a:cs typeface="Roboto Light" panose="02000000000000000000" pitchFamily="2" charset="0"/>
              </a:rPr>
              <a:t>dụng</a:t>
            </a:r>
            <a:r>
              <a:rPr lang="en-US" sz="2800" dirty="0">
                <a:effectLst/>
                <a:latin typeface="Roboto Light" panose="02000000000000000000" pitchFamily="2" charset="0"/>
                <a:ea typeface="Roboto Light" panose="02000000000000000000" pitchFamily="2" charset="0"/>
                <a:cs typeface="Roboto Light" panose="02000000000000000000" pitchFamily="2" charset="0"/>
              </a:rPr>
              <a:t> </a:t>
            </a:r>
            <a:r>
              <a:rPr lang="en-US" sz="2800" dirty="0" err="1">
                <a:effectLst/>
                <a:latin typeface="Roboto Light" panose="02000000000000000000" pitchFamily="2" charset="0"/>
                <a:ea typeface="Roboto Light" panose="02000000000000000000" pitchFamily="2" charset="0"/>
                <a:cs typeface="Roboto Light" panose="02000000000000000000" pitchFamily="2" charset="0"/>
              </a:rPr>
              <a:t>mà</a:t>
            </a:r>
            <a:r>
              <a:rPr lang="en-US" sz="2800" dirty="0">
                <a:effectLst/>
                <a:latin typeface="Roboto Light" panose="02000000000000000000" pitchFamily="2" charset="0"/>
                <a:ea typeface="Roboto Light" panose="02000000000000000000" pitchFamily="2" charset="0"/>
                <a:cs typeface="Roboto Light" panose="02000000000000000000" pitchFamily="2" charset="0"/>
              </a:rPr>
              <a:t> </a:t>
            </a:r>
            <a:r>
              <a:rPr lang="en-US" sz="2800" dirty="0" err="1">
                <a:effectLst/>
                <a:latin typeface="Roboto Light" panose="02000000000000000000" pitchFamily="2" charset="0"/>
                <a:ea typeface="Roboto Light" panose="02000000000000000000" pitchFamily="2" charset="0"/>
                <a:cs typeface="Roboto Light" panose="02000000000000000000" pitchFamily="2" charset="0"/>
              </a:rPr>
              <a:t>chỉ</a:t>
            </a:r>
            <a:r>
              <a:rPr lang="en-US" sz="2800" dirty="0">
                <a:effectLst/>
                <a:latin typeface="Roboto Light" panose="02000000000000000000" pitchFamily="2" charset="0"/>
                <a:ea typeface="Roboto Light" panose="02000000000000000000" pitchFamily="2" charset="0"/>
                <a:cs typeface="Roboto Light" panose="02000000000000000000" pitchFamily="2" charset="0"/>
              </a:rPr>
              <a:t> </a:t>
            </a:r>
            <a:r>
              <a:rPr lang="en-US" sz="2800" dirty="0" err="1">
                <a:effectLst/>
                <a:latin typeface="Roboto Light" panose="02000000000000000000" pitchFamily="2" charset="0"/>
                <a:ea typeface="Roboto Light" panose="02000000000000000000" pitchFamily="2" charset="0"/>
                <a:cs typeface="Roboto Light" panose="02000000000000000000" pitchFamily="2" charset="0"/>
              </a:rPr>
              <a:t>cần</a:t>
            </a:r>
            <a:r>
              <a:rPr lang="en-US" sz="2800" dirty="0">
                <a:effectLst/>
                <a:latin typeface="Roboto Light" panose="02000000000000000000" pitchFamily="2" charset="0"/>
                <a:ea typeface="Roboto Light" panose="02000000000000000000" pitchFamily="2" charset="0"/>
                <a:cs typeface="Roboto Light" panose="02000000000000000000" pitchFamily="2" charset="0"/>
              </a:rPr>
              <a:t> </a:t>
            </a:r>
            <a:r>
              <a:rPr lang="en-US" sz="2800" dirty="0" err="1">
                <a:effectLst/>
                <a:latin typeface="Roboto Light" panose="02000000000000000000" pitchFamily="2" charset="0"/>
                <a:ea typeface="Roboto Light" panose="02000000000000000000" pitchFamily="2" charset="0"/>
                <a:cs typeface="Roboto Light" panose="02000000000000000000" pitchFamily="2" charset="0"/>
              </a:rPr>
              <a:t>đăng</a:t>
            </a:r>
            <a:r>
              <a:rPr lang="en-US" sz="2800" dirty="0">
                <a:effectLst/>
                <a:latin typeface="Roboto Light" panose="02000000000000000000" pitchFamily="2" charset="0"/>
                <a:ea typeface="Roboto Light" panose="02000000000000000000" pitchFamily="2" charset="0"/>
                <a:cs typeface="Roboto Light" panose="02000000000000000000" pitchFamily="2" charset="0"/>
              </a:rPr>
              <a:t> </a:t>
            </a:r>
            <a:r>
              <a:rPr lang="en-US" sz="2800" dirty="0" err="1">
                <a:effectLst/>
                <a:latin typeface="Roboto Light" panose="02000000000000000000" pitchFamily="2" charset="0"/>
                <a:ea typeface="Roboto Light" panose="02000000000000000000" pitchFamily="2" charset="0"/>
                <a:cs typeface="Roboto Light" panose="02000000000000000000" pitchFamily="2" charset="0"/>
              </a:rPr>
              <a:t>nhập</a:t>
            </a:r>
            <a:r>
              <a:rPr lang="en-US" sz="2800" dirty="0">
                <a:effectLst/>
                <a:latin typeface="Roboto Light" panose="02000000000000000000" pitchFamily="2" charset="0"/>
                <a:ea typeface="Roboto Light" panose="02000000000000000000" pitchFamily="2" charset="0"/>
                <a:cs typeface="Roboto Light" panose="02000000000000000000" pitchFamily="2" charset="0"/>
              </a:rPr>
              <a:t> </a:t>
            </a:r>
            <a:r>
              <a:rPr lang="en-US" sz="2800" dirty="0" err="1">
                <a:effectLst/>
                <a:latin typeface="Roboto Light" panose="02000000000000000000" pitchFamily="2" charset="0"/>
                <a:ea typeface="Roboto Light" panose="02000000000000000000" pitchFamily="2" charset="0"/>
                <a:cs typeface="Roboto Light" panose="02000000000000000000" pitchFamily="2" charset="0"/>
              </a:rPr>
              <a:t>một</a:t>
            </a:r>
            <a:r>
              <a:rPr lang="en-US" sz="2800" dirty="0">
                <a:effectLst/>
                <a:latin typeface="Roboto Light" panose="02000000000000000000" pitchFamily="2" charset="0"/>
                <a:ea typeface="Roboto Light" panose="02000000000000000000" pitchFamily="2" charset="0"/>
                <a:cs typeface="Roboto Light" panose="02000000000000000000" pitchFamily="2" charset="0"/>
              </a:rPr>
              <a:t> </a:t>
            </a:r>
            <a:r>
              <a:rPr lang="en-US" sz="2800" dirty="0" err="1">
                <a:effectLst/>
                <a:latin typeface="Roboto Light" panose="02000000000000000000" pitchFamily="2" charset="0"/>
                <a:ea typeface="Roboto Light" panose="02000000000000000000" pitchFamily="2" charset="0"/>
                <a:cs typeface="Roboto Light" panose="02000000000000000000" pitchFamily="2" charset="0"/>
              </a:rPr>
              <a:t>lần</a:t>
            </a:r>
            <a:r>
              <a:rPr lang="en-US" sz="2800" dirty="0">
                <a:effectLst/>
                <a:latin typeface="Roboto Light" panose="02000000000000000000" pitchFamily="2" charset="0"/>
                <a:ea typeface="Roboto Light" panose="02000000000000000000" pitchFamily="2" charset="0"/>
                <a:cs typeface="Roboto Light" panose="02000000000000000000" pitchFamily="2" charset="0"/>
              </a:rPr>
              <a:t>. </a:t>
            </a:r>
          </a:p>
          <a:p>
            <a:pPr marL="0" lvl="0" indent="0" algn="ctr" rtl="0">
              <a:spcBef>
                <a:spcPts val="0"/>
              </a:spcBef>
              <a:spcAft>
                <a:spcPts val="0"/>
              </a:spcAft>
              <a:buNone/>
            </a:pPr>
            <a:endParaRPr lang="vi-VN"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p:cNvGrpSpPr/>
        <p:nvPr/>
      </p:nvGrpSpPr>
      <p:grpSpPr>
        <a:xfrm>
          <a:off x="0" y="0"/>
          <a:ext cx="0" cy="0"/>
          <a:chOff x="0" y="0"/>
          <a:chExt cx="0" cy="0"/>
        </a:xfrm>
      </p:grpSpPr>
      <p:sp>
        <p:nvSpPr>
          <p:cNvPr id="400" name="Google Shape;400;p28"/>
          <p:cNvSpPr/>
          <p:nvPr/>
        </p:nvSpPr>
        <p:spPr>
          <a:xfrm>
            <a:off x="1336225" y="33048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401" name="Google Shape;401;p28"/>
          <p:cNvSpPr/>
          <p:nvPr/>
        </p:nvSpPr>
        <p:spPr>
          <a:xfrm>
            <a:off x="1336225" y="260353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402" name="Google Shape;402;p28"/>
          <p:cNvSpPr/>
          <p:nvPr/>
        </p:nvSpPr>
        <p:spPr>
          <a:xfrm>
            <a:off x="1336225" y="19021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3" name="Google Shape;403;p28"/>
          <p:cNvSpPr txBox="1">
            <a:spLocks noGrp="1"/>
          </p:cNvSpPr>
          <p:nvPr>
            <p:ph type="ctrTitle" idx="4"/>
          </p:nvPr>
        </p:nvSpPr>
        <p:spPr>
          <a:xfrm>
            <a:off x="133814" y="554133"/>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rgbClr val="FFFFFF"/>
                </a:solidFill>
              </a:rPr>
              <a:t>CƠ CHẾ HOẠT ĐỘNG</a:t>
            </a:r>
            <a:endParaRPr dirty="0">
              <a:solidFill>
                <a:srgbClr val="FFFFFF"/>
              </a:solidFill>
            </a:endParaRPr>
          </a:p>
        </p:txBody>
      </p:sp>
      <p:sp>
        <p:nvSpPr>
          <p:cNvPr id="404" name="Google Shape;404;p28"/>
          <p:cNvSpPr txBox="1">
            <a:spLocks noGrp="1"/>
          </p:cNvSpPr>
          <p:nvPr>
            <p:ph type="ctrTitle"/>
          </p:nvPr>
        </p:nvSpPr>
        <p:spPr>
          <a:xfrm>
            <a:off x="1557931" y="2087899"/>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dk1"/>
                </a:solidFill>
              </a:rPr>
              <a:t>XÁC THỰC (Authentication)</a:t>
            </a:r>
            <a:endParaRPr dirty="0">
              <a:solidFill>
                <a:schemeClr val="dk1"/>
              </a:solidFill>
            </a:endParaRPr>
          </a:p>
        </p:txBody>
      </p:sp>
      <p:sp>
        <p:nvSpPr>
          <p:cNvPr id="405" name="Google Shape;405;p28"/>
          <p:cNvSpPr txBox="1">
            <a:spLocks noGrp="1"/>
          </p:cNvSpPr>
          <p:nvPr>
            <p:ph type="ctrTitle" idx="2"/>
          </p:nvPr>
        </p:nvSpPr>
        <p:spPr>
          <a:xfrm>
            <a:off x="1354893" y="3661619"/>
            <a:ext cx="2412781" cy="4571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dk1"/>
                </a:solidFill>
              </a:rPr>
              <a:t>TRAO ĐỔI THÔNG TIN NGƯỜi ĐÙNG (User attribute exchange)</a:t>
            </a:r>
            <a:endParaRPr dirty="0">
              <a:solidFill>
                <a:schemeClr val="dk1"/>
              </a:solidFill>
            </a:endParaRPr>
          </a:p>
        </p:txBody>
      </p:sp>
      <p:sp>
        <p:nvSpPr>
          <p:cNvPr id="406" name="Google Shape;406;p28"/>
          <p:cNvSpPr txBox="1">
            <a:spLocks noGrp="1"/>
          </p:cNvSpPr>
          <p:nvPr>
            <p:ph type="ctrTitle" idx="3"/>
          </p:nvPr>
        </p:nvSpPr>
        <p:spPr>
          <a:xfrm>
            <a:off x="1557931" y="2789242"/>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dk1"/>
                </a:solidFill>
              </a:rPr>
              <a:t>PHÂN QUYỀN (Authorization)</a:t>
            </a:r>
            <a:endParaRPr dirty="0">
              <a:solidFill>
                <a:schemeClr val="dk1"/>
              </a:solidFill>
            </a:endParaRPr>
          </a:p>
        </p:txBody>
      </p:sp>
      <p:cxnSp>
        <p:nvCxnSpPr>
          <p:cNvPr id="407" name="Google Shape;407;p28"/>
          <p:cNvCxnSpPr>
            <a:cxnSpLocks/>
          </p:cNvCxnSpPr>
          <p:nvPr/>
        </p:nvCxnSpPr>
        <p:spPr>
          <a:xfrm>
            <a:off x="0" y="1197575"/>
            <a:ext cx="3821151" cy="0"/>
          </a:xfrm>
          <a:prstGeom prst="straightConnector1">
            <a:avLst/>
          </a:prstGeom>
          <a:noFill/>
          <a:ln w="9525" cap="flat" cmpd="sng">
            <a:solidFill>
              <a:schemeClr val="accent1"/>
            </a:solidFill>
            <a:prstDash val="solid"/>
            <a:round/>
            <a:headEnd type="none" w="med" len="med"/>
            <a:tailEnd type="none" w="med" len="med"/>
          </a:ln>
        </p:spPr>
      </p:cxnSp>
      <p:sp>
        <p:nvSpPr>
          <p:cNvPr id="419" name="Google Shape;419;p28"/>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21" name="Google Shape;421;p28"/>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22" name="Google Shape;422;p28"/>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5143716" y="274255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4" name="Google Shape;424;p28"/>
          <p:cNvSpPr/>
          <p:nvPr/>
        </p:nvSpPr>
        <p:spPr>
          <a:xfrm>
            <a:off x="5221240" y="283406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5500826" y="353557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7" name="Google Shape;427;p28"/>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8" name="Google Shape;428;p28"/>
          <p:cNvSpPr/>
          <p:nvPr/>
        </p:nvSpPr>
        <p:spPr>
          <a:xfrm>
            <a:off x="5180573" y="35355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5242842" y="36447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5683836" y="329284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5683836" y="310094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6387899" y="310221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6579790" y="318227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5" name="Google Shape;435;p28"/>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6" name="Google Shape;436;p28"/>
          <p:cNvSpPr/>
          <p:nvPr/>
        </p:nvSpPr>
        <p:spPr>
          <a:xfrm>
            <a:off x="6858115" y="136749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7577419" y="173094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7107204" y="183262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7225395" y="224056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01;p28">
            <a:extLst>
              <a:ext uri="{FF2B5EF4-FFF2-40B4-BE49-F238E27FC236}">
                <a16:creationId xmlns:a16="http://schemas.microsoft.com/office/drawing/2014/main" id="{FEA99201-8991-D247-C97A-2EF7CBF175C1}"/>
              </a:ext>
            </a:extLst>
          </p:cNvPr>
          <p:cNvSpPr/>
          <p:nvPr/>
        </p:nvSpPr>
        <p:spPr>
          <a:xfrm>
            <a:off x="1331407" y="4030103"/>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solidFill>
                  <a:schemeClr val="tx1"/>
                </a:solidFill>
                <a:latin typeface="Roboto Black" panose="02000000000000000000" pitchFamily="2" charset="0"/>
                <a:ea typeface="Roboto Black" panose="02000000000000000000" pitchFamily="2" charset="0"/>
                <a:cs typeface="Roboto Black" panose="02000000000000000000" pitchFamily="2" charset="0"/>
              </a:rPr>
              <a:t>QUẢN LÍ NGƯỜI DÙNG (User management)</a:t>
            </a:r>
            <a:endParaRPr sz="1100" dirty="0">
              <a:solidFill>
                <a:schemeClr val="tx1"/>
              </a:solidFill>
              <a:latin typeface="Roboto Black" panose="02000000000000000000" pitchFamily="2" charset="0"/>
              <a:ea typeface="Roboto Black" panose="02000000000000000000" pitchFamily="2" charset="0"/>
              <a:cs typeface="Roboto Black" panose="02000000000000000000"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116749"/>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QUY TRÌNH (SSO)</a:t>
            </a:r>
            <a:endParaRPr dirty="0"/>
          </a:p>
        </p:txBody>
      </p:sp>
      <p:cxnSp>
        <p:nvCxnSpPr>
          <p:cNvPr id="291" name="Google Shape;291;p25"/>
          <p:cNvCxnSpPr/>
          <p:nvPr/>
        </p:nvCxnSpPr>
        <p:spPr>
          <a:xfrm>
            <a:off x="311700" y="666113"/>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078" name="Picture 6">
            <a:extLst>
              <a:ext uri="{FF2B5EF4-FFF2-40B4-BE49-F238E27FC236}">
                <a16:creationId xmlns:a16="http://schemas.microsoft.com/office/drawing/2014/main" id="{3C7D4E4E-DD8A-3254-EB4F-307175C901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934" y="833661"/>
            <a:ext cx="5724132" cy="3993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620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0"/>
        <p:cNvGrpSpPr/>
        <p:nvPr/>
      </p:nvGrpSpPr>
      <p:grpSpPr>
        <a:xfrm>
          <a:off x="0" y="0"/>
          <a:ext cx="0" cy="0"/>
          <a:chOff x="0" y="0"/>
          <a:chExt cx="0" cy="0"/>
        </a:xfrm>
      </p:grpSpPr>
      <p:sp>
        <p:nvSpPr>
          <p:cNvPr id="1281" name="Google Shape;1281;p41"/>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ƯU ĐIỂM (SSO)</a:t>
            </a:r>
          </a:p>
        </p:txBody>
      </p:sp>
      <p:sp>
        <p:nvSpPr>
          <p:cNvPr id="1282" name="Google Shape;1282;p41"/>
          <p:cNvSpPr txBox="1">
            <a:spLocks noGrp="1"/>
          </p:cNvSpPr>
          <p:nvPr>
            <p:ph type="body" idx="1"/>
          </p:nvPr>
        </p:nvSpPr>
        <p:spPr>
          <a:xfrm>
            <a:off x="780264" y="1531435"/>
            <a:ext cx="5293434" cy="3793771"/>
          </a:xfrm>
          <a:prstGeom prst="rect">
            <a:avLst/>
          </a:prstGeom>
        </p:spPr>
        <p:txBody>
          <a:bodyPr spcFirstLastPara="1" wrap="square" lIns="91425" tIns="91425" rIns="91425" bIns="91425" anchor="t" anchorCtr="0">
            <a:noAutofit/>
          </a:bodyPr>
          <a:lstStyle/>
          <a:p>
            <a:pPr algn="l">
              <a:buFont typeface="Wingdings" panose="05000000000000000000" pitchFamily="2" charset="2"/>
              <a:buChar char="q"/>
            </a:pPr>
            <a:r>
              <a:rPr lang="vi-VN" sz="1150" dirty="0">
                <a:solidFill>
                  <a:schemeClr val="tx1"/>
                </a:solidFill>
                <a:latin typeface="arial" panose="020B0604020202020204" pitchFamily="34" charset="0"/>
              </a:rPr>
              <a:t>Tiết kiệm thời gian cho người sử dụng trong việc đăng nhập vào nhiều dịch vụ.</a:t>
            </a:r>
          </a:p>
          <a:p>
            <a:pPr algn="l">
              <a:buFont typeface="Wingdings" panose="05000000000000000000" pitchFamily="2" charset="2"/>
              <a:buChar char="q"/>
            </a:pPr>
            <a:endParaRPr lang="vi-VN" sz="1150" dirty="0">
              <a:solidFill>
                <a:schemeClr val="tx1"/>
              </a:solidFill>
              <a:latin typeface="arial" panose="020B0604020202020204" pitchFamily="34" charset="0"/>
            </a:endParaRPr>
          </a:p>
          <a:p>
            <a:pPr algn="l">
              <a:buFont typeface="Wingdings" panose="05000000000000000000" pitchFamily="2" charset="2"/>
              <a:buChar char="q"/>
            </a:pPr>
            <a:r>
              <a:rPr lang="vi-VN" sz="1150" b="0" i="0" u="none" strike="noStrike" dirty="0">
                <a:solidFill>
                  <a:schemeClr val="tx1"/>
                </a:solidFill>
                <a:effectLst/>
                <a:latin typeface="arial" panose="020B0604020202020204" pitchFamily="34" charset="0"/>
              </a:rPr>
              <a:t>Tăng khả năng bảo mật thông qua việc người dùng không cần phải nhớ nhiều thông tin đăng nhập.</a:t>
            </a:r>
          </a:p>
          <a:p>
            <a:pPr algn="l">
              <a:buFont typeface="Wingdings" panose="05000000000000000000" pitchFamily="2" charset="2"/>
              <a:buChar char="q"/>
            </a:pPr>
            <a:endParaRPr lang="vi-VN" sz="1150" b="0" i="0" u="none" strike="noStrike" dirty="0">
              <a:solidFill>
                <a:schemeClr val="tx1"/>
              </a:solidFill>
              <a:effectLst/>
              <a:latin typeface="arial" panose="020B0604020202020204" pitchFamily="34" charset="0"/>
            </a:endParaRPr>
          </a:p>
          <a:p>
            <a:pPr algn="l">
              <a:buFont typeface="Wingdings" panose="05000000000000000000" pitchFamily="2" charset="2"/>
              <a:buChar char="q"/>
            </a:pPr>
            <a:r>
              <a:rPr lang="vi-VN" sz="1150" b="0" i="0" u="none" strike="noStrike" dirty="0">
                <a:solidFill>
                  <a:schemeClr val="tx1"/>
                </a:solidFill>
                <a:effectLst/>
                <a:latin typeface="arial" panose="020B0604020202020204" pitchFamily="34" charset="0"/>
              </a:rPr>
              <a:t>Giúp cho người quản trị hệ thống tiết kiệm thời gian trong việc tạo lập hay loại bỏ nguời dùng trên hệ thống, cũng như thay đổi quyền của một người hoặc một nhóm nào đó.</a:t>
            </a:r>
          </a:p>
          <a:p>
            <a:pPr algn="l">
              <a:buFont typeface="Wingdings" panose="05000000000000000000" pitchFamily="2" charset="2"/>
              <a:buChar char="q"/>
            </a:pPr>
            <a:endParaRPr lang="vi-VN" sz="1150" b="0" i="0" u="none" strike="noStrike" dirty="0">
              <a:solidFill>
                <a:schemeClr val="tx1"/>
              </a:solidFill>
              <a:effectLst/>
              <a:latin typeface="arial" panose="020B0604020202020204" pitchFamily="34" charset="0"/>
            </a:endParaRPr>
          </a:p>
          <a:p>
            <a:pPr algn="l">
              <a:buFont typeface="Wingdings" panose="05000000000000000000" pitchFamily="2" charset="2"/>
              <a:buChar char="q"/>
            </a:pPr>
            <a:r>
              <a:rPr lang="vi-VN" sz="1150" dirty="0">
                <a:solidFill>
                  <a:schemeClr val="tx1"/>
                </a:solidFill>
                <a:latin typeface="arial" panose="020B0604020202020204" pitchFamily="34" charset="0"/>
              </a:rPr>
              <a:t>Tiết kiệm thời gian khi tái lập mật khẩu cho người dùng.</a:t>
            </a:r>
          </a:p>
          <a:p>
            <a:pPr algn="l">
              <a:buFont typeface="Wingdings" panose="05000000000000000000" pitchFamily="2" charset="2"/>
              <a:buChar char="q"/>
            </a:pPr>
            <a:endParaRPr lang="vi-VN" sz="1150" b="0" i="0" u="none" strike="noStrike" dirty="0">
              <a:solidFill>
                <a:schemeClr val="tx1"/>
              </a:solidFill>
              <a:effectLst/>
              <a:latin typeface="arial" panose="020B0604020202020204" pitchFamily="34" charset="0"/>
            </a:endParaRPr>
          </a:p>
          <a:p>
            <a:pPr algn="l">
              <a:buFont typeface="Wingdings" panose="05000000000000000000" pitchFamily="2" charset="2"/>
              <a:buChar char="q"/>
            </a:pPr>
            <a:r>
              <a:rPr lang="vi-VN" sz="1150" b="0" i="0" u="none" strike="noStrike" dirty="0">
                <a:solidFill>
                  <a:schemeClr val="tx1"/>
                </a:solidFill>
                <a:effectLst/>
                <a:latin typeface="arial" panose="020B0604020202020204" pitchFamily="34" charset="0"/>
              </a:rPr>
              <a:t>Tạo nên sự đồng bộ giữa các dịch vụ và ứng dụng trong cùng một hệ thống thông tin phục vụ người dùng.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8FFD5"/>
        </a:solidFill>
        <a:effectLst/>
      </p:bgPr>
    </p:bg>
    <p:spTree>
      <p:nvGrpSpPr>
        <p:cNvPr id="1" name="Shape 1286"/>
        <p:cNvGrpSpPr/>
        <p:nvPr/>
      </p:nvGrpSpPr>
      <p:grpSpPr>
        <a:xfrm>
          <a:off x="0" y="0"/>
          <a:ext cx="0" cy="0"/>
          <a:chOff x="0" y="0"/>
          <a:chExt cx="0" cy="0"/>
        </a:xfrm>
      </p:grpSpPr>
      <p:sp>
        <p:nvSpPr>
          <p:cNvPr id="1287" name="Google Shape;1287;p42"/>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NHƯỢC ĐIỂM (SSO)</a:t>
            </a:r>
            <a:endParaRPr dirty="0"/>
          </a:p>
        </p:txBody>
      </p:sp>
      <p:sp>
        <p:nvSpPr>
          <p:cNvPr id="1288" name="Google Shape;1288;p42"/>
          <p:cNvSpPr txBox="1">
            <a:spLocks noGrp="1"/>
          </p:cNvSpPr>
          <p:nvPr>
            <p:ph type="body" idx="1"/>
          </p:nvPr>
        </p:nvSpPr>
        <p:spPr>
          <a:xfrm>
            <a:off x="892325" y="1661746"/>
            <a:ext cx="5352907" cy="2926582"/>
          </a:xfrm>
          <a:prstGeom prst="rect">
            <a:avLst/>
          </a:prstGeom>
          <a:noFill/>
        </p:spPr>
        <p:txBody>
          <a:bodyPr spcFirstLastPara="1" wrap="square" lIns="91425" tIns="91425" rIns="91425" bIns="91425" anchor="t" anchorCtr="0">
            <a:noAutofit/>
          </a:bodyPr>
          <a:lstStyle/>
          <a:p>
            <a:pPr marL="342900" lvl="0" indent="-342900">
              <a:buSzPts val="1000"/>
              <a:buFont typeface="Wingdings" panose="05000000000000000000" pitchFamily="2" charset="2"/>
              <a:buChar char="q"/>
              <a:tabLst>
                <a:tab pos="457200" algn="l"/>
              </a:tabLst>
            </a:pPr>
            <a:r>
              <a:rPr lang="en-VN" sz="1200" dirty="0">
                <a:solidFill>
                  <a:schemeClr val="bg1"/>
                </a:solidFill>
                <a:effectLst/>
                <a:latin typeface="+mj-lt"/>
                <a:ea typeface="Roboto Light" panose="02000000000000000000" pitchFamily="2" charset="0"/>
                <a:cs typeface="Roboto Light" panose="02000000000000000000" pitchFamily="2" charset="0"/>
              </a:rPr>
              <a:t>Đòi hỏi cơ sở hạ tầng của toàn bộ hệ thống phải bảo đảm. </a:t>
            </a:r>
          </a:p>
          <a:p>
            <a:pPr marL="171450" lvl="0" indent="-171450">
              <a:buSzPts val="1000"/>
              <a:buFont typeface="Wingdings" panose="05000000000000000000" pitchFamily="2" charset="2"/>
              <a:buChar char="q"/>
              <a:tabLst>
                <a:tab pos="457200" algn="l"/>
              </a:tabLst>
            </a:pPr>
            <a:endParaRPr lang="en-VN" sz="1200" dirty="0">
              <a:solidFill>
                <a:schemeClr val="bg1"/>
              </a:solidFill>
              <a:effectLst/>
              <a:latin typeface="+mj-lt"/>
              <a:ea typeface="Roboto Light" panose="02000000000000000000" pitchFamily="2" charset="0"/>
              <a:cs typeface="Roboto Light" panose="02000000000000000000" pitchFamily="2" charset="0"/>
            </a:endParaRPr>
          </a:p>
          <a:p>
            <a:pPr marL="342900" lvl="0" indent="-342900">
              <a:buSzPts val="1000"/>
              <a:buFont typeface="Wingdings" panose="05000000000000000000" pitchFamily="2" charset="2"/>
              <a:buChar char="q"/>
              <a:tabLst>
                <a:tab pos="457200" algn="l"/>
              </a:tabLst>
            </a:pPr>
            <a:r>
              <a:rPr lang="en-VN" sz="1200" dirty="0">
                <a:solidFill>
                  <a:schemeClr val="bg1"/>
                </a:solidFill>
                <a:effectLst/>
                <a:latin typeface="+mj-lt"/>
                <a:ea typeface="Roboto Light" panose="02000000000000000000" pitchFamily="2" charset="0"/>
                <a:cs typeface="Roboto Light" panose="02000000000000000000" pitchFamily="2" charset="0"/>
              </a:rPr>
              <a:t>Do nhiều domain cùng sử dụng chung cơ sở dữ liệu người dùng nên việc xác thực khi người dùng đăng ký với hệ thống phải chặt chẽ, nếu không sẽ rất dễ vi phạm việc đảm bảo an ninh cho hệ thống. </a:t>
            </a:r>
          </a:p>
          <a:p>
            <a:pPr marL="171450" lvl="0" indent="-171450">
              <a:buSzPts val="1000"/>
              <a:buFont typeface="Wingdings" panose="05000000000000000000" pitchFamily="2" charset="2"/>
              <a:buChar char="q"/>
              <a:tabLst>
                <a:tab pos="457200" algn="l"/>
              </a:tabLst>
            </a:pPr>
            <a:endParaRPr lang="en-VN" sz="1200" dirty="0">
              <a:solidFill>
                <a:schemeClr val="bg1"/>
              </a:solidFill>
              <a:effectLst/>
              <a:latin typeface="+mj-lt"/>
              <a:ea typeface="Roboto Light" panose="02000000000000000000" pitchFamily="2" charset="0"/>
              <a:cs typeface="Roboto Light" panose="02000000000000000000" pitchFamily="2" charset="0"/>
            </a:endParaRPr>
          </a:p>
          <a:p>
            <a:pPr marL="342900" lvl="0" indent="-342900">
              <a:buSzPts val="1000"/>
              <a:buFont typeface="Wingdings" panose="05000000000000000000" pitchFamily="2" charset="2"/>
              <a:buChar char="q"/>
              <a:tabLst>
                <a:tab pos="457200" algn="l"/>
              </a:tabLst>
            </a:pPr>
            <a:r>
              <a:rPr lang="en-VN" sz="1200" dirty="0">
                <a:solidFill>
                  <a:schemeClr val="bg1"/>
                </a:solidFill>
                <a:effectLst/>
                <a:latin typeface="+mj-lt"/>
                <a:ea typeface="Roboto Light" panose="02000000000000000000" pitchFamily="2" charset="0"/>
                <a:cs typeface="Roboto Light" panose="02000000000000000000" pitchFamily="2" charset="0"/>
              </a:rPr>
              <a:t>Cần có cơ chế xác thực đảm bảo khi truyền các thông tin định danh người dùng giữa người sử dụng với các máy chủ dịch vụ khác nhau. </a:t>
            </a:r>
          </a:p>
          <a:p>
            <a:pPr marL="171450" lvl="0" indent="-171450">
              <a:buSzPts val="1000"/>
              <a:buFont typeface="Wingdings" panose="05000000000000000000" pitchFamily="2" charset="2"/>
              <a:buChar char="q"/>
              <a:tabLst>
                <a:tab pos="457200" algn="l"/>
              </a:tabLst>
            </a:pPr>
            <a:endParaRPr lang="en-VN" sz="1200" dirty="0">
              <a:solidFill>
                <a:schemeClr val="bg1"/>
              </a:solidFill>
              <a:effectLst/>
              <a:latin typeface="+mj-lt"/>
              <a:ea typeface="Roboto Light" panose="02000000000000000000" pitchFamily="2" charset="0"/>
              <a:cs typeface="Roboto Light" panose="02000000000000000000" pitchFamily="2" charset="0"/>
            </a:endParaRPr>
          </a:p>
          <a:p>
            <a:pPr marL="342900" lvl="0" indent="-342900">
              <a:buSzPts val="1000"/>
              <a:buFont typeface="Wingdings" panose="05000000000000000000" pitchFamily="2" charset="2"/>
              <a:buChar char="q"/>
              <a:tabLst>
                <a:tab pos="457200" algn="l"/>
              </a:tabLst>
            </a:pPr>
            <a:r>
              <a:rPr lang="en-VN" sz="1200" dirty="0">
                <a:solidFill>
                  <a:schemeClr val="bg1"/>
                </a:solidFill>
                <a:effectLst/>
                <a:latin typeface="+mj-lt"/>
                <a:ea typeface="Roboto Light" panose="02000000000000000000" pitchFamily="2" charset="0"/>
                <a:cs typeface="Roboto Light" panose="02000000000000000000" pitchFamily="2" charset="0"/>
              </a:rPr>
              <a:t>Chi phí để triển khai hệ thống SSO là rất tốn kém, cả về phần mềm, phần cứng lẫn nguồn nhân lực, cần phải có sự tính toán cẩn thận trước khi triển khai. </a:t>
            </a:r>
          </a:p>
          <a:p>
            <a:pPr marL="177800" indent="0" algn="l">
              <a:buNone/>
            </a:pPr>
            <a:endParaRPr lang="vi-VN" sz="1200" b="0" i="0" u="none" strike="noStrike" dirty="0">
              <a:solidFill>
                <a:schemeClr val="bg1"/>
              </a:solidFill>
              <a:effectLst/>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9"/>
          <p:cNvSpPr/>
          <p:nvPr/>
        </p:nvSpPr>
        <p:spPr>
          <a:xfrm rot="10800000">
            <a:off x="5511050" y="190293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rot="10800000">
            <a:off x="5511050" y="2606325"/>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29"/>
          <p:cNvSpPr/>
          <p:nvPr/>
        </p:nvSpPr>
        <p:spPr>
          <a:xfrm rot="10800000">
            <a:off x="5511050" y="33096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29"/>
          <p:cNvSpPr txBox="1">
            <a:spLocks noGrp="1"/>
          </p:cNvSpPr>
          <p:nvPr>
            <p:ph type="ctrTitle" idx="4"/>
          </p:nvPr>
        </p:nvSpPr>
        <p:spPr>
          <a:xfrm>
            <a:off x="1227479" y="547471"/>
            <a:ext cx="7833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FFFFFF"/>
                </a:solidFill>
              </a:rPr>
              <a:t>CÁC </a:t>
            </a:r>
            <a:r>
              <a:rPr lang="es">
                <a:solidFill>
                  <a:srgbClr val="FFFFFF"/>
                </a:solidFill>
              </a:rPr>
              <a:t>LOẠI GIAO THỨC</a:t>
            </a:r>
            <a:endParaRPr dirty="0">
              <a:solidFill>
                <a:srgbClr val="FFFFFF"/>
              </a:solidFill>
            </a:endParaRPr>
          </a:p>
        </p:txBody>
      </p:sp>
      <p:cxnSp>
        <p:nvCxnSpPr>
          <p:cNvPr id="458" name="Google Shape;458;p29"/>
          <p:cNvCxnSpPr>
            <a:cxnSpLocks/>
          </p:cNvCxnSpPr>
          <p:nvPr/>
        </p:nvCxnSpPr>
        <p:spPr>
          <a:xfrm>
            <a:off x="5144429" y="1195336"/>
            <a:ext cx="4078796" cy="0"/>
          </a:xfrm>
          <a:prstGeom prst="straightConnector1">
            <a:avLst/>
          </a:prstGeom>
          <a:noFill/>
          <a:ln w="9525" cap="flat" cmpd="sng">
            <a:solidFill>
              <a:schemeClr val="accent1"/>
            </a:solidFill>
            <a:prstDash val="solid"/>
            <a:round/>
            <a:headEnd type="none" w="med" len="med"/>
            <a:tailEnd type="none" w="med" len="med"/>
          </a:ln>
        </p:spPr>
      </p:cxnSp>
      <p:sp>
        <p:nvSpPr>
          <p:cNvPr id="459" name="Google Shape;459;p29"/>
          <p:cNvSpPr/>
          <p:nvPr/>
        </p:nvSpPr>
        <p:spPr>
          <a:xfrm>
            <a:off x="2634654" y="3249946"/>
            <a:ext cx="621066" cy="619705"/>
          </a:xfrm>
          <a:custGeom>
            <a:avLst/>
            <a:gdLst/>
            <a:ahLst/>
            <a:cxnLst/>
            <a:rect l="l" t="t" r="r" b="b"/>
            <a:pathLst>
              <a:path w="41529" h="41438" extrusionOk="0">
                <a:moveTo>
                  <a:pt x="3025" y="1"/>
                </a:moveTo>
                <a:lnTo>
                  <a:pt x="0" y="41438"/>
                </a:lnTo>
                <a:lnTo>
                  <a:pt x="41529" y="41438"/>
                </a:lnTo>
                <a:lnTo>
                  <a:pt x="38504" y="1"/>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2492071" y="3754486"/>
            <a:ext cx="906228" cy="115168"/>
          </a:xfrm>
          <a:custGeom>
            <a:avLst/>
            <a:gdLst/>
            <a:ahLst/>
            <a:cxnLst/>
            <a:rect l="l" t="t" r="r" b="b"/>
            <a:pathLst>
              <a:path w="60597" h="7701" extrusionOk="0">
                <a:moveTo>
                  <a:pt x="0" y="0"/>
                </a:moveTo>
                <a:lnTo>
                  <a:pt x="0" y="7701"/>
                </a:lnTo>
                <a:lnTo>
                  <a:pt x="60597" y="7701"/>
                </a:lnTo>
                <a:lnTo>
                  <a:pt x="60597" y="0"/>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1402108" y="1357975"/>
            <a:ext cx="3086129" cy="2093521"/>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1483001" y="1440228"/>
            <a:ext cx="2924346" cy="1643839"/>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1402108" y="3173181"/>
            <a:ext cx="3086129" cy="278328"/>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1483001" y="1440228"/>
            <a:ext cx="2924346" cy="120657"/>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1483001" y="1560871"/>
            <a:ext cx="2924346" cy="119296"/>
          </a:xfrm>
          <a:custGeom>
            <a:avLst/>
            <a:gdLst/>
            <a:ahLst/>
            <a:cxnLst/>
            <a:rect l="l" t="t" r="r" b="b"/>
            <a:pathLst>
              <a:path w="195543" h="7977" extrusionOk="0">
                <a:moveTo>
                  <a:pt x="0" y="1"/>
                </a:moveTo>
                <a:lnTo>
                  <a:pt x="0" y="7977"/>
                </a:lnTo>
                <a:lnTo>
                  <a:pt x="195543" y="7977"/>
                </a:lnTo>
                <a:lnTo>
                  <a:pt x="195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3858959" y="1560871"/>
            <a:ext cx="548415" cy="119296"/>
          </a:xfrm>
          <a:custGeom>
            <a:avLst/>
            <a:gdLst/>
            <a:ahLst/>
            <a:cxnLst/>
            <a:rect l="l" t="t" r="r" b="b"/>
            <a:pathLst>
              <a:path w="36671" h="7977" extrusionOk="0">
                <a:moveTo>
                  <a:pt x="1" y="1"/>
                </a:moveTo>
                <a:lnTo>
                  <a:pt x="1" y="7977"/>
                </a:lnTo>
                <a:lnTo>
                  <a:pt x="36671" y="7977"/>
                </a:lnTo>
                <a:lnTo>
                  <a:pt x="366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3453135" y="1560871"/>
            <a:ext cx="407210" cy="119296"/>
          </a:xfrm>
          <a:custGeom>
            <a:avLst/>
            <a:gdLst/>
            <a:ahLst/>
            <a:cxnLst/>
            <a:rect l="l" t="t" r="r" b="b"/>
            <a:pathLst>
              <a:path w="27229" h="7977" extrusionOk="0">
                <a:moveTo>
                  <a:pt x="1" y="1"/>
                </a:moveTo>
                <a:lnTo>
                  <a:pt x="1" y="7977"/>
                </a:lnTo>
                <a:lnTo>
                  <a:pt x="27228" y="7977"/>
                </a:lnTo>
                <a:lnTo>
                  <a:pt x="27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3056913" y="1784345"/>
            <a:ext cx="1257222" cy="316717"/>
          </a:xfrm>
          <a:custGeom>
            <a:avLst/>
            <a:gdLst/>
            <a:ahLst/>
            <a:cxnLst/>
            <a:rect l="l" t="t" r="r" b="b"/>
            <a:pathLst>
              <a:path w="84067" h="21178" extrusionOk="0">
                <a:moveTo>
                  <a:pt x="1" y="1"/>
                </a:moveTo>
                <a:lnTo>
                  <a:pt x="1" y="21178"/>
                </a:lnTo>
                <a:lnTo>
                  <a:pt x="84067" y="21178"/>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3056913" y="2190167"/>
            <a:ext cx="963835" cy="67193"/>
          </a:xfrm>
          <a:custGeom>
            <a:avLst/>
            <a:gdLst/>
            <a:ahLst/>
            <a:cxnLst/>
            <a:rect l="l" t="t" r="r" b="b"/>
            <a:pathLst>
              <a:path w="64449" h="4493" extrusionOk="0">
                <a:moveTo>
                  <a:pt x="1" y="0"/>
                </a:moveTo>
                <a:lnTo>
                  <a:pt x="1" y="4493"/>
                </a:lnTo>
                <a:lnTo>
                  <a:pt x="64448" y="4493"/>
                </a:lnTo>
                <a:lnTo>
                  <a:pt x="64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3056913" y="2336861"/>
            <a:ext cx="1257222" cy="67193"/>
          </a:xfrm>
          <a:custGeom>
            <a:avLst/>
            <a:gdLst/>
            <a:ahLst/>
            <a:cxnLst/>
            <a:rect l="l" t="t" r="r" b="b"/>
            <a:pathLst>
              <a:path w="84067" h="4493"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3056913" y="2483556"/>
            <a:ext cx="1257222" cy="67193"/>
          </a:xfrm>
          <a:custGeom>
            <a:avLst/>
            <a:gdLst/>
            <a:ahLst/>
            <a:cxnLst/>
            <a:rect l="l" t="t" r="r" b="b"/>
            <a:pathLst>
              <a:path w="84067" h="4493" extrusionOk="0">
                <a:moveTo>
                  <a:pt x="1" y="1"/>
                </a:moveTo>
                <a:lnTo>
                  <a:pt x="1" y="4493"/>
                </a:lnTo>
                <a:lnTo>
                  <a:pt x="84067" y="4493"/>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3056913" y="2630251"/>
            <a:ext cx="1257222" cy="67208"/>
          </a:xfrm>
          <a:custGeom>
            <a:avLst/>
            <a:gdLst/>
            <a:ahLst/>
            <a:cxnLst/>
            <a:rect l="l" t="t" r="r" b="b"/>
            <a:pathLst>
              <a:path w="84067" h="4494"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3056913" y="2776960"/>
            <a:ext cx="699236" cy="67193"/>
          </a:xfrm>
          <a:custGeom>
            <a:avLst/>
            <a:gdLst/>
            <a:ahLst/>
            <a:cxnLst/>
            <a:rect l="l" t="t" r="r" b="b"/>
            <a:pathLst>
              <a:path w="46756" h="4493" extrusionOk="0">
                <a:moveTo>
                  <a:pt x="1" y="0"/>
                </a:moveTo>
                <a:lnTo>
                  <a:pt x="1" y="4492"/>
                </a:lnTo>
                <a:lnTo>
                  <a:pt x="46755" y="4492"/>
                </a:lnTo>
                <a:lnTo>
                  <a:pt x="467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3839771" y="2785186"/>
            <a:ext cx="124770" cy="117920"/>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4002917" y="2785186"/>
            <a:ext cx="123409" cy="117920"/>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4166063" y="2785186"/>
            <a:ext cx="123409" cy="117920"/>
          </a:xfrm>
          <a:custGeom>
            <a:avLst/>
            <a:gdLst/>
            <a:ahLst/>
            <a:cxnLst/>
            <a:rect l="l" t="t" r="r" b="b"/>
            <a:pathLst>
              <a:path w="8252" h="7885" extrusionOk="0">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3960415" y="1473129"/>
            <a:ext cx="65817" cy="55498"/>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4082434" y="1473129"/>
            <a:ext cx="64456" cy="55498"/>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4204453" y="1473129"/>
            <a:ext cx="64456" cy="55498"/>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1578968" y="1784345"/>
            <a:ext cx="471636" cy="473012"/>
          </a:xfrm>
          <a:custGeom>
            <a:avLst/>
            <a:gdLst/>
            <a:ahLst/>
            <a:cxnLst/>
            <a:rect l="l" t="t" r="r" b="b"/>
            <a:pathLst>
              <a:path w="31537" h="31629" extrusionOk="0">
                <a:moveTo>
                  <a:pt x="1" y="1"/>
                </a:moveTo>
                <a:lnTo>
                  <a:pt x="1" y="31629"/>
                </a:lnTo>
                <a:lnTo>
                  <a:pt x="31537" y="31629"/>
                </a:lnTo>
                <a:lnTo>
                  <a:pt x="31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1578968" y="2347839"/>
            <a:ext cx="471636" cy="135732"/>
          </a:xfrm>
          <a:custGeom>
            <a:avLst/>
            <a:gdLst/>
            <a:ahLst/>
            <a:cxnLst/>
            <a:rect l="l" t="t" r="r" b="b"/>
            <a:pathLst>
              <a:path w="31537" h="9076" extrusionOk="0">
                <a:moveTo>
                  <a:pt x="1" y="0"/>
                </a:moveTo>
                <a:lnTo>
                  <a:pt x="1" y="9076"/>
                </a:lnTo>
                <a:lnTo>
                  <a:pt x="31537" y="9076"/>
                </a:lnTo>
                <a:lnTo>
                  <a:pt x="315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1578968" y="2550735"/>
            <a:ext cx="471636" cy="50742"/>
          </a:xfrm>
          <a:custGeom>
            <a:avLst/>
            <a:gdLst/>
            <a:ahLst/>
            <a:cxnLst/>
            <a:rect l="l" t="t" r="r" b="b"/>
            <a:pathLst>
              <a:path w="31537" h="3393" extrusionOk="0">
                <a:moveTo>
                  <a:pt x="1" y="1"/>
                </a:moveTo>
                <a:lnTo>
                  <a:pt x="1" y="3393"/>
                </a:lnTo>
                <a:lnTo>
                  <a:pt x="31537" y="3393"/>
                </a:lnTo>
                <a:lnTo>
                  <a:pt x="3153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1578968" y="266316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1578968" y="2776960"/>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1578968" y="2889378"/>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2179478" y="1784345"/>
            <a:ext cx="765023" cy="473012"/>
          </a:xfrm>
          <a:custGeom>
            <a:avLst/>
            <a:gdLst/>
            <a:ahLst/>
            <a:cxnLst/>
            <a:rect l="l" t="t" r="r" b="b"/>
            <a:pathLst>
              <a:path w="51155" h="31629" extrusionOk="0">
                <a:moveTo>
                  <a:pt x="0" y="1"/>
                </a:moveTo>
                <a:lnTo>
                  <a:pt x="0" y="31629"/>
                </a:lnTo>
                <a:lnTo>
                  <a:pt x="51155" y="31629"/>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2179478" y="2347839"/>
            <a:ext cx="765023" cy="135732"/>
          </a:xfrm>
          <a:custGeom>
            <a:avLst/>
            <a:gdLst/>
            <a:ahLst/>
            <a:cxnLst/>
            <a:rect l="l" t="t" r="r" b="b"/>
            <a:pathLst>
              <a:path w="51155" h="9076" extrusionOk="0">
                <a:moveTo>
                  <a:pt x="0" y="0"/>
                </a:moveTo>
                <a:lnTo>
                  <a:pt x="0" y="9076"/>
                </a:lnTo>
                <a:lnTo>
                  <a:pt x="51155" y="9076"/>
                </a:lnTo>
                <a:lnTo>
                  <a:pt x="51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2179478" y="2550735"/>
            <a:ext cx="765023" cy="50742"/>
          </a:xfrm>
          <a:custGeom>
            <a:avLst/>
            <a:gdLst/>
            <a:ahLst/>
            <a:cxnLst/>
            <a:rect l="l" t="t" r="r" b="b"/>
            <a:pathLst>
              <a:path w="51155" h="3393" extrusionOk="0">
                <a:moveTo>
                  <a:pt x="0" y="1"/>
                </a:moveTo>
                <a:lnTo>
                  <a:pt x="0" y="3393"/>
                </a:lnTo>
                <a:lnTo>
                  <a:pt x="51155" y="3393"/>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2179478" y="266316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2179478" y="2776960"/>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2179478" y="2889378"/>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975721" y="2775585"/>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1030562" y="2839951"/>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781050" y="3916256"/>
            <a:ext cx="2474649" cy="174136"/>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1786000" y="3892945"/>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781050" y="3916256"/>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1030562" y="2839951"/>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1030562" y="2920903"/>
            <a:ext cx="1975630" cy="80907"/>
          </a:xfrm>
          <a:custGeom>
            <a:avLst/>
            <a:gdLst/>
            <a:ahLst/>
            <a:cxnLst/>
            <a:rect l="l" t="t" r="r" b="b"/>
            <a:pathLst>
              <a:path w="132105" h="5410" extrusionOk="0">
                <a:moveTo>
                  <a:pt x="1" y="1"/>
                </a:moveTo>
                <a:lnTo>
                  <a:pt x="1" y="5410"/>
                </a:lnTo>
                <a:lnTo>
                  <a:pt x="132104" y="5410"/>
                </a:lnTo>
                <a:lnTo>
                  <a:pt x="132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2636015" y="2920903"/>
            <a:ext cx="370196" cy="80907"/>
          </a:xfrm>
          <a:custGeom>
            <a:avLst/>
            <a:gdLst/>
            <a:ahLst/>
            <a:cxnLst/>
            <a:rect l="l" t="t" r="r" b="b"/>
            <a:pathLst>
              <a:path w="24754" h="5410" extrusionOk="0">
                <a:moveTo>
                  <a:pt x="1" y="1"/>
                </a:moveTo>
                <a:lnTo>
                  <a:pt x="1" y="5410"/>
                </a:lnTo>
                <a:lnTo>
                  <a:pt x="24753" y="5410"/>
                </a:lnTo>
                <a:lnTo>
                  <a:pt x="247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2360451" y="2920903"/>
            <a:ext cx="275576" cy="80907"/>
          </a:xfrm>
          <a:custGeom>
            <a:avLst/>
            <a:gdLst/>
            <a:ahLst/>
            <a:cxnLst/>
            <a:rect l="l" t="t" r="r" b="b"/>
            <a:pathLst>
              <a:path w="18427" h="5410" extrusionOk="0">
                <a:moveTo>
                  <a:pt x="0" y="1"/>
                </a:moveTo>
                <a:lnTo>
                  <a:pt x="0" y="5410"/>
                </a:lnTo>
                <a:lnTo>
                  <a:pt x="18427" y="5410"/>
                </a:lnTo>
                <a:lnTo>
                  <a:pt x="184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2093097" y="3071726"/>
            <a:ext cx="850027" cy="213886"/>
          </a:xfrm>
          <a:custGeom>
            <a:avLst/>
            <a:gdLst/>
            <a:ahLst/>
            <a:cxnLst/>
            <a:rect l="l" t="t" r="r" b="b"/>
            <a:pathLst>
              <a:path w="56839" h="14302" extrusionOk="0">
                <a:moveTo>
                  <a:pt x="1" y="0"/>
                </a:moveTo>
                <a:lnTo>
                  <a:pt x="1" y="14301"/>
                </a:lnTo>
                <a:lnTo>
                  <a:pt x="56839" y="14301"/>
                </a:lnTo>
                <a:lnTo>
                  <a:pt x="568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2093097" y="3345928"/>
            <a:ext cx="651245" cy="45254"/>
          </a:xfrm>
          <a:custGeom>
            <a:avLst/>
            <a:gdLst/>
            <a:ahLst/>
            <a:cxnLst/>
            <a:rect l="l" t="t" r="r" b="b"/>
            <a:pathLst>
              <a:path w="43547" h="3026" extrusionOk="0">
                <a:moveTo>
                  <a:pt x="1" y="0"/>
                </a:moveTo>
                <a:lnTo>
                  <a:pt x="1" y="3025"/>
                </a:lnTo>
                <a:lnTo>
                  <a:pt x="43546" y="3025"/>
                </a:lnTo>
                <a:lnTo>
                  <a:pt x="435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2093097" y="3444631"/>
            <a:ext cx="850027" cy="45254"/>
          </a:xfrm>
          <a:custGeom>
            <a:avLst/>
            <a:gdLst/>
            <a:ahLst/>
            <a:cxnLst/>
            <a:rect l="l" t="t" r="r" b="b"/>
            <a:pathLst>
              <a:path w="56839" h="3026" extrusionOk="0">
                <a:moveTo>
                  <a:pt x="1" y="1"/>
                </a:moveTo>
                <a:lnTo>
                  <a:pt x="1" y="3026"/>
                </a:lnTo>
                <a:lnTo>
                  <a:pt x="56839" y="3026"/>
                </a:lnTo>
                <a:lnTo>
                  <a:pt x="5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2093097" y="3543350"/>
            <a:ext cx="850027" cy="46630"/>
          </a:xfrm>
          <a:custGeom>
            <a:avLst/>
            <a:gdLst/>
            <a:ahLst/>
            <a:cxnLst/>
            <a:rect l="l" t="t" r="r" b="b"/>
            <a:pathLst>
              <a:path w="56839" h="3118" extrusionOk="0">
                <a:moveTo>
                  <a:pt x="1" y="0"/>
                </a:moveTo>
                <a:lnTo>
                  <a:pt x="1" y="3117"/>
                </a:lnTo>
                <a:lnTo>
                  <a:pt x="56839" y="3117"/>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2093097" y="3643430"/>
            <a:ext cx="850027" cy="45254"/>
          </a:xfrm>
          <a:custGeom>
            <a:avLst/>
            <a:gdLst/>
            <a:ahLst/>
            <a:cxnLst/>
            <a:rect l="l" t="t" r="r" b="b"/>
            <a:pathLst>
              <a:path w="56839" h="3026" extrusionOk="0">
                <a:moveTo>
                  <a:pt x="1" y="0"/>
                </a:moveTo>
                <a:lnTo>
                  <a:pt x="1" y="3026"/>
                </a:lnTo>
                <a:lnTo>
                  <a:pt x="56839" y="3026"/>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2093097" y="3742148"/>
            <a:ext cx="473012" cy="45254"/>
          </a:xfrm>
          <a:custGeom>
            <a:avLst/>
            <a:gdLst/>
            <a:ahLst/>
            <a:cxnLst/>
            <a:rect l="l" t="t" r="r" b="b"/>
            <a:pathLst>
              <a:path w="31629" h="3026" extrusionOk="0">
                <a:moveTo>
                  <a:pt x="1" y="0"/>
                </a:moveTo>
                <a:lnTo>
                  <a:pt x="1" y="3025"/>
                </a:lnTo>
                <a:lnTo>
                  <a:pt x="31628" y="3025"/>
                </a:lnTo>
                <a:lnTo>
                  <a:pt x="316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2622316" y="3747622"/>
            <a:ext cx="83643" cy="79531"/>
          </a:xfrm>
          <a:custGeom>
            <a:avLst/>
            <a:gdLst/>
            <a:ahLst/>
            <a:cxnLst/>
            <a:rect l="l" t="t" r="r" b="b"/>
            <a:pathLst>
              <a:path w="5593" h="5318" extrusionOk="0">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2731997" y="3747622"/>
            <a:ext cx="83643" cy="79531"/>
          </a:xfrm>
          <a:custGeom>
            <a:avLst/>
            <a:gdLst/>
            <a:ahLst/>
            <a:cxnLst/>
            <a:rect l="l" t="t" r="r" b="b"/>
            <a:pathLst>
              <a:path w="5593" h="5318" extrusionOk="0">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2843039" y="3747622"/>
            <a:ext cx="83643" cy="79531"/>
          </a:xfrm>
          <a:custGeom>
            <a:avLst/>
            <a:gdLst/>
            <a:ahLst/>
            <a:cxnLst/>
            <a:rect l="l" t="t" r="r" b="b"/>
            <a:pathLst>
              <a:path w="5593" h="5318" extrusionOk="0">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2704569" y="2861950"/>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2785462" y="2861950"/>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2869091" y="2861950"/>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1095004" y="3071726"/>
            <a:ext cx="319454" cy="319454"/>
          </a:xfrm>
          <a:custGeom>
            <a:avLst/>
            <a:gdLst/>
            <a:ahLst/>
            <a:cxnLst/>
            <a:rect l="l" t="t" r="r" b="b"/>
            <a:pathLst>
              <a:path w="21361" h="21361" extrusionOk="0">
                <a:moveTo>
                  <a:pt x="1" y="0"/>
                </a:moveTo>
                <a:lnTo>
                  <a:pt x="1" y="21360"/>
                </a:lnTo>
                <a:lnTo>
                  <a:pt x="21361" y="21360"/>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1095004" y="3451496"/>
            <a:ext cx="319454" cy="91869"/>
          </a:xfrm>
          <a:custGeom>
            <a:avLst/>
            <a:gdLst/>
            <a:ahLst/>
            <a:cxnLst/>
            <a:rect l="l" t="t" r="r" b="b"/>
            <a:pathLst>
              <a:path w="21361" h="6143" extrusionOk="0">
                <a:moveTo>
                  <a:pt x="1" y="0"/>
                </a:moveTo>
                <a:lnTo>
                  <a:pt x="1" y="6142"/>
                </a:lnTo>
                <a:lnTo>
                  <a:pt x="21361" y="614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1095004" y="3589965"/>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1095004" y="3665369"/>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1095004" y="3742148"/>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1095004" y="3817552"/>
            <a:ext cx="319454" cy="34277"/>
          </a:xfrm>
          <a:custGeom>
            <a:avLst/>
            <a:gdLst/>
            <a:ahLst/>
            <a:cxnLst/>
            <a:rect l="l" t="t" r="r" b="b"/>
            <a:pathLst>
              <a:path w="21361" h="2292"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1500827" y="3071726"/>
            <a:ext cx="516875" cy="319454"/>
          </a:xfrm>
          <a:custGeom>
            <a:avLst/>
            <a:gdLst/>
            <a:ahLst/>
            <a:cxnLst/>
            <a:rect l="l" t="t" r="r" b="b"/>
            <a:pathLst>
              <a:path w="34562" h="21361" extrusionOk="0">
                <a:moveTo>
                  <a:pt x="0" y="0"/>
                </a:moveTo>
                <a:lnTo>
                  <a:pt x="0" y="21360"/>
                </a:lnTo>
                <a:lnTo>
                  <a:pt x="34562" y="21360"/>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1500827" y="3451496"/>
            <a:ext cx="516875" cy="91869"/>
          </a:xfrm>
          <a:custGeom>
            <a:avLst/>
            <a:gdLst/>
            <a:ahLst/>
            <a:cxnLst/>
            <a:rect l="l" t="t" r="r" b="b"/>
            <a:pathLst>
              <a:path w="34562" h="6143" extrusionOk="0">
                <a:moveTo>
                  <a:pt x="0" y="0"/>
                </a:moveTo>
                <a:lnTo>
                  <a:pt x="0" y="6142"/>
                </a:lnTo>
                <a:lnTo>
                  <a:pt x="34562" y="6142"/>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1500827" y="3589965"/>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1500827" y="3665369"/>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1500827" y="3742148"/>
            <a:ext cx="516875" cy="34277"/>
          </a:xfrm>
          <a:custGeom>
            <a:avLst/>
            <a:gdLst/>
            <a:ahLst/>
            <a:cxnLst/>
            <a:rect l="l" t="t" r="r" b="b"/>
            <a:pathLst>
              <a:path w="34562" h="2292"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1500827" y="3817552"/>
            <a:ext cx="319454" cy="34277"/>
          </a:xfrm>
          <a:custGeom>
            <a:avLst/>
            <a:gdLst/>
            <a:ahLst/>
            <a:cxnLst/>
            <a:rect l="l" t="t" r="r" b="b"/>
            <a:pathLst>
              <a:path w="21361" h="2292" extrusionOk="0">
                <a:moveTo>
                  <a:pt x="0" y="0"/>
                </a:moveTo>
                <a:lnTo>
                  <a:pt x="0" y="2292"/>
                </a:lnTo>
                <a:lnTo>
                  <a:pt x="21360" y="2292"/>
                </a:lnTo>
                <a:lnTo>
                  <a:pt x="21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a:off x="3299591" y="3340439"/>
            <a:ext cx="1243508" cy="749948"/>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9"/>
          <p:cNvSpPr/>
          <p:nvPr/>
        </p:nvSpPr>
        <p:spPr>
          <a:xfrm>
            <a:off x="3332492" y="3377453"/>
            <a:ext cx="1126979" cy="674545"/>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9"/>
          <p:cNvSpPr/>
          <p:nvPr/>
        </p:nvSpPr>
        <p:spPr>
          <a:xfrm>
            <a:off x="4466330" y="3688331"/>
            <a:ext cx="61719" cy="52791"/>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9"/>
          <p:cNvSpPr/>
          <p:nvPr/>
        </p:nvSpPr>
        <p:spPr>
          <a:xfrm>
            <a:off x="3332492" y="3377453"/>
            <a:ext cx="1126979" cy="57592"/>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4283970" y="3392543"/>
            <a:ext cx="27442" cy="23629"/>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4341562" y="3392543"/>
            <a:ext cx="27427" cy="23629"/>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4400515" y="3392543"/>
            <a:ext cx="27427" cy="23629"/>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3332492" y="3435030"/>
            <a:ext cx="1126979" cy="46630"/>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9"/>
          <p:cNvSpPr/>
          <p:nvPr/>
        </p:nvSpPr>
        <p:spPr>
          <a:xfrm>
            <a:off x="4248332" y="3435030"/>
            <a:ext cx="211150" cy="46630"/>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9"/>
          <p:cNvSpPr/>
          <p:nvPr/>
        </p:nvSpPr>
        <p:spPr>
          <a:xfrm>
            <a:off x="4090659" y="3435030"/>
            <a:ext cx="157686" cy="46630"/>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a:off x="3938475" y="3521411"/>
            <a:ext cx="485350" cy="122033"/>
          </a:xfrm>
          <a:custGeom>
            <a:avLst/>
            <a:gdLst/>
            <a:ahLst/>
            <a:cxnLst/>
            <a:rect l="l" t="t" r="r" b="b"/>
            <a:pathLst>
              <a:path w="32454" h="8160" extrusionOk="0">
                <a:moveTo>
                  <a:pt x="1" y="0"/>
                </a:moveTo>
                <a:lnTo>
                  <a:pt x="1" y="8159"/>
                </a:lnTo>
                <a:lnTo>
                  <a:pt x="32454" y="8159"/>
                </a:lnTo>
                <a:lnTo>
                  <a:pt x="32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9"/>
          <p:cNvSpPr/>
          <p:nvPr/>
        </p:nvSpPr>
        <p:spPr>
          <a:xfrm>
            <a:off x="3938475" y="3677707"/>
            <a:ext cx="371557" cy="26067"/>
          </a:xfrm>
          <a:custGeom>
            <a:avLst/>
            <a:gdLst/>
            <a:ahLst/>
            <a:cxnLst/>
            <a:rect l="l" t="t" r="r" b="b"/>
            <a:pathLst>
              <a:path w="24845" h="1743" extrusionOk="0">
                <a:moveTo>
                  <a:pt x="1" y="0"/>
                </a:moveTo>
                <a:lnTo>
                  <a:pt x="1" y="1742"/>
                </a:lnTo>
                <a:lnTo>
                  <a:pt x="24845" y="1742"/>
                </a:lnTo>
                <a:lnTo>
                  <a:pt x="248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p:nvPr/>
        </p:nvSpPr>
        <p:spPr>
          <a:xfrm>
            <a:off x="3938475" y="3733908"/>
            <a:ext cx="485350" cy="26067"/>
          </a:xfrm>
          <a:custGeom>
            <a:avLst/>
            <a:gdLst/>
            <a:ahLst/>
            <a:cxnLst/>
            <a:rect l="l" t="t" r="r" b="b"/>
            <a:pathLst>
              <a:path w="32454" h="1743" extrusionOk="0">
                <a:moveTo>
                  <a:pt x="1" y="1"/>
                </a:moveTo>
                <a:lnTo>
                  <a:pt x="1" y="1743"/>
                </a:lnTo>
                <a:lnTo>
                  <a:pt x="32454" y="1743"/>
                </a:lnTo>
                <a:lnTo>
                  <a:pt x="32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9"/>
          <p:cNvSpPr/>
          <p:nvPr/>
        </p:nvSpPr>
        <p:spPr>
          <a:xfrm>
            <a:off x="3938475" y="3790124"/>
            <a:ext cx="485350" cy="26067"/>
          </a:xfrm>
          <a:custGeom>
            <a:avLst/>
            <a:gdLst/>
            <a:ahLst/>
            <a:cxnLst/>
            <a:rect l="l" t="t" r="r" b="b"/>
            <a:pathLst>
              <a:path w="32454" h="1743" extrusionOk="0">
                <a:moveTo>
                  <a:pt x="1" y="1"/>
                </a:moveTo>
                <a:lnTo>
                  <a:pt x="1" y="1742"/>
                </a:lnTo>
                <a:lnTo>
                  <a:pt x="32454" y="1742"/>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9"/>
          <p:cNvSpPr/>
          <p:nvPr/>
        </p:nvSpPr>
        <p:spPr>
          <a:xfrm>
            <a:off x="3938475" y="3847702"/>
            <a:ext cx="485350" cy="24706"/>
          </a:xfrm>
          <a:custGeom>
            <a:avLst/>
            <a:gdLst/>
            <a:ahLst/>
            <a:cxnLst/>
            <a:rect l="l" t="t" r="r" b="b"/>
            <a:pathLst>
              <a:path w="32454" h="1652" extrusionOk="0">
                <a:moveTo>
                  <a:pt x="1" y="1"/>
                </a:moveTo>
                <a:lnTo>
                  <a:pt x="1" y="1651"/>
                </a:lnTo>
                <a:lnTo>
                  <a:pt x="32454" y="1651"/>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9"/>
          <p:cNvSpPr/>
          <p:nvPr/>
        </p:nvSpPr>
        <p:spPr>
          <a:xfrm>
            <a:off x="3938475" y="3903918"/>
            <a:ext cx="270102" cy="26067"/>
          </a:xfrm>
          <a:custGeom>
            <a:avLst/>
            <a:gdLst/>
            <a:ahLst/>
            <a:cxnLst/>
            <a:rect l="l" t="t" r="r" b="b"/>
            <a:pathLst>
              <a:path w="18061" h="1743" extrusionOk="0">
                <a:moveTo>
                  <a:pt x="1" y="1"/>
                </a:moveTo>
                <a:lnTo>
                  <a:pt x="1" y="1742"/>
                </a:lnTo>
                <a:lnTo>
                  <a:pt x="18061" y="1742"/>
                </a:lnTo>
                <a:lnTo>
                  <a:pt x="180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9"/>
          <p:cNvSpPr/>
          <p:nvPr/>
        </p:nvSpPr>
        <p:spPr>
          <a:xfrm>
            <a:off x="4240106"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9"/>
          <p:cNvSpPr/>
          <p:nvPr/>
        </p:nvSpPr>
        <p:spPr>
          <a:xfrm>
            <a:off x="4303172"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9"/>
          <p:cNvSpPr/>
          <p:nvPr/>
        </p:nvSpPr>
        <p:spPr>
          <a:xfrm>
            <a:off x="4366238" y="3903905"/>
            <a:ext cx="47991" cy="4526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9"/>
          <p:cNvSpPr/>
          <p:nvPr/>
        </p:nvSpPr>
        <p:spPr>
          <a:xfrm>
            <a:off x="3368145" y="3521411"/>
            <a:ext cx="182346" cy="182361"/>
          </a:xfrm>
          <a:custGeom>
            <a:avLst/>
            <a:gdLst/>
            <a:ahLst/>
            <a:cxnLst/>
            <a:rect l="l" t="t" r="r" b="b"/>
            <a:pathLst>
              <a:path w="12193" h="12194" extrusionOk="0">
                <a:moveTo>
                  <a:pt x="0" y="0"/>
                </a:moveTo>
                <a:lnTo>
                  <a:pt x="0" y="12193"/>
                </a:lnTo>
                <a:lnTo>
                  <a:pt x="12193" y="1219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9"/>
          <p:cNvSpPr/>
          <p:nvPr/>
        </p:nvSpPr>
        <p:spPr>
          <a:xfrm>
            <a:off x="3368145" y="3738036"/>
            <a:ext cx="182346" cy="52103"/>
          </a:xfrm>
          <a:custGeom>
            <a:avLst/>
            <a:gdLst/>
            <a:ahLst/>
            <a:cxnLst/>
            <a:rect l="l" t="t" r="r" b="b"/>
            <a:pathLst>
              <a:path w="12193" h="3484" extrusionOk="0">
                <a:moveTo>
                  <a:pt x="0" y="0"/>
                </a:moveTo>
                <a:lnTo>
                  <a:pt x="0" y="3484"/>
                </a:lnTo>
                <a:lnTo>
                  <a:pt x="12193" y="3484"/>
                </a:lnTo>
                <a:lnTo>
                  <a:pt x="121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9"/>
          <p:cNvSpPr/>
          <p:nvPr/>
        </p:nvSpPr>
        <p:spPr>
          <a:xfrm>
            <a:off x="3368145" y="3816176"/>
            <a:ext cx="182346" cy="192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9"/>
          <p:cNvSpPr/>
          <p:nvPr/>
        </p:nvSpPr>
        <p:spPr>
          <a:xfrm>
            <a:off x="3368145" y="3860054"/>
            <a:ext cx="182346" cy="192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9"/>
          <p:cNvSpPr/>
          <p:nvPr/>
        </p:nvSpPr>
        <p:spPr>
          <a:xfrm>
            <a:off x="3368145" y="3903918"/>
            <a:ext cx="182346" cy="1921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9"/>
          <p:cNvSpPr/>
          <p:nvPr/>
        </p:nvSpPr>
        <p:spPr>
          <a:xfrm>
            <a:off x="3368145"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p:nvPr/>
        </p:nvSpPr>
        <p:spPr>
          <a:xfrm>
            <a:off x="3599846" y="3521411"/>
            <a:ext cx="296139" cy="182361"/>
          </a:xfrm>
          <a:custGeom>
            <a:avLst/>
            <a:gdLst/>
            <a:ahLst/>
            <a:cxnLst/>
            <a:rect l="l" t="t" r="r" b="b"/>
            <a:pathLst>
              <a:path w="19802" h="12194" extrusionOk="0">
                <a:moveTo>
                  <a:pt x="0" y="0"/>
                </a:moveTo>
                <a:lnTo>
                  <a:pt x="0" y="12193"/>
                </a:lnTo>
                <a:lnTo>
                  <a:pt x="19802" y="12193"/>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a:off x="3599846" y="3738036"/>
            <a:ext cx="296139" cy="52103"/>
          </a:xfrm>
          <a:custGeom>
            <a:avLst/>
            <a:gdLst/>
            <a:ahLst/>
            <a:cxnLst/>
            <a:rect l="l" t="t" r="r" b="b"/>
            <a:pathLst>
              <a:path w="19802" h="3484" extrusionOk="0">
                <a:moveTo>
                  <a:pt x="0" y="0"/>
                </a:moveTo>
                <a:lnTo>
                  <a:pt x="0" y="3484"/>
                </a:lnTo>
                <a:lnTo>
                  <a:pt x="19802" y="3484"/>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a:off x="3599846" y="3816176"/>
            <a:ext cx="296139" cy="19202"/>
          </a:xfrm>
          <a:custGeom>
            <a:avLst/>
            <a:gdLst/>
            <a:ahLst/>
            <a:cxnLst/>
            <a:rect l="l" t="t" r="r" b="b"/>
            <a:pathLst>
              <a:path w="19802" h="1284" extrusionOk="0">
                <a:moveTo>
                  <a:pt x="0" y="0"/>
                </a:moveTo>
                <a:lnTo>
                  <a:pt x="0" y="1284"/>
                </a:lnTo>
                <a:lnTo>
                  <a:pt x="19802" y="1284"/>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9"/>
          <p:cNvSpPr/>
          <p:nvPr/>
        </p:nvSpPr>
        <p:spPr>
          <a:xfrm>
            <a:off x="3599846" y="3860054"/>
            <a:ext cx="296139" cy="192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a:off x="3599846" y="3903918"/>
            <a:ext cx="296139" cy="1921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a:off x="3599846"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0E2A47"/>
                </a:solidFill>
              </a:rPr>
              <a:t>SAML</a:t>
            </a:r>
            <a:endParaRPr dirty="0">
              <a:solidFill>
                <a:srgbClr val="0E2A47"/>
              </a:solidFill>
            </a:endParaRPr>
          </a:p>
        </p:txBody>
      </p:sp>
      <p:sp>
        <p:nvSpPr>
          <p:cNvPr id="557" name="Google Shape;557;p29"/>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rgbClr val="0E2A47"/>
                </a:solidFill>
              </a:rPr>
              <a:t>OIDC</a:t>
            </a:r>
            <a:endParaRPr dirty="0">
              <a:solidFill>
                <a:srgbClr val="0E2A47"/>
              </a:solidFill>
            </a:endParaRPr>
          </a:p>
        </p:txBody>
      </p:sp>
      <p:sp>
        <p:nvSpPr>
          <p:cNvPr id="558" name="Google Shape;558;p29"/>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rgbClr val="0E2A47"/>
                </a:solidFill>
              </a:rPr>
              <a:t>OAUTH</a:t>
            </a:r>
            <a:endParaRPr dirty="0">
              <a:solidFill>
                <a:srgbClr val="0E2A47"/>
              </a:solidFill>
            </a:endParaRPr>
          </a:p>
        </p:txBody>
      </p:sp>
      <p:sp>
        <p:nvSpPr>
          <p:cNvPr id="5" name="Google Shape;446;p29">
            <a:extLst>
              <a:ext uri="{FF2B5EF4-FFF2-40B4-BE49-F238E27FC236}">
                <a16:creationId xmlns:a16="http://schemas.microsoft.com/office/drawing/2014/main" id="{BF5C9146-A307-F4E6-01EA-16DEDBD621CD}"/>
              </a:ext>
            </a:extLst>
          </p:cNvPr>
          <p:cNvSpPr/>
          <p:nvPr/>
        </p:nvSpPr>
        <p:spPr>
          <a:xfrm rot="10800000">
            <a:off x="5511050" y="4013050"/>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TextBox 5">
            <a:extLst>
              <a:ext uri="{FF2B5EF4-FFF2-40B4-BE49-F238E27FC236}">
                <a16:creationId xmlns:a16="http://schemas.microsoft.com/office/drawing/2014/main" id="{69E967FE-1FFF-E3F0-4BEB-CB7FF29C542D}"/>
              </a:ext>
            </a:extLst>
          </p:cNvPr>
          <p:cNvSpPr txBox="1"/>
          <p:nvPr/>
        </p:nvSpPr>
        <p:spPr>
          <a:xfrm>
            <a:off x="6674298" y="4065028"/>
            <a:ext cx="930833" cy="261610"/>
          </a:xfrm>
          <a:prstGeom prst="rect">
            <a:avLst/>
          </a:prstGeom>
          <a:noFill/>
        </p:spPr>
        <p:txBody>
          <a:bodyPr wrap="square" rtlCol="0">
            <a:spAutoFit/>
          </a:bodyPr>
          <a:lstStyle/>
          <a:p>
            <a:r>
              <a:rPr lang="en-US" sz="1100" dirty="0">
                <a:latin typeface="Roboto Black" panose="02000000000000000000" pitchFamily="2" charset="0"/>
                <a:ea typeface="Roboto Black" panose="02000000000000000000" pitchFamily="2" charset="0"/>
                <a:cs typeface="Roboto Black" panose="02000000000000000000" pitchFamily="2" charset="0"/>
              </a:rPr>
              <a:t>KERBEROS</a:t>
            </a:r>
          </a:p>
        </p:txBody>
      </p:sp>
    </p:spTree>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910</Words>
  <Application>Microsoft Office PowerPoint</Application>
  <PresentationFormat>On-screen Show (16:9)</PresentationFormat>
  <Paragraphs>108</Paragraphs>
  <Slides>19</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Roboto Light</vt:lpstr>
      <vt:lpstr>Wingdings</vt:lpstr>
      <vt:lpstr>Roboto Mono Thin</vt:lpstr>
      <vt:lpstr>Roboto Black</vt:lpstr>
      <vt:lpstr>Impact</vt:lpstr>
      <vt:lpstr>Arial</vt:lpstr>
      <vt:lpstr>Times New Roman</vt:lpstr>
      <vt:lpstr>Arial</vt:lpstr>
      <vt:lpstr>Roboto Thin</vt:lpstr>
      <vt:lpstr>Bree Serif</vt:lpstr>
      <vt:lpstr>WEB PROPOSAL</vt:lpstr>
      <vt:lpstr>SEMINAR – TOPIC 2 SINGLE SIGN - ON</vt:lpstr>
      <vt:lpstr>Thành viên</vt:lpstr>
      <vt:lpstr>MỤC LỤC</vt:lpstr>
      <vt:lpstr>SINGLE SIGN-ON (SSO)</vt:lpstr>
      <vt:lpstr>CƠ CHẾ HOẠT ĐỘNG</vt:lpstr>
      <vt:lpstr>QUY TRÌNH (SSO)</vt:lpstr>
      <vt:lpstr>ƯU ĐIỂM (SSO)</vt:lpstr>
      <vt:lpstr>NHƯỢC ĐIỂM (SSO)</vt:lpstr>
      <vt:lpstr>CÁC LOẠI GIAO THỨC</vt:lpstr>
      <vt:lpstr>SOCIAL LOGIN</vt:lpstr>
      <vt:lpstr>ƯU ĐIỂM VÀ NHƯỢC ĐIỂM CỦA SOCIAL LOGIN</vt:lpstr>
      <vt:lpstr>VAI TRÒ TRONG Oauth 2.0</vt:lpstr>
      <vt:lpstr>VAI TRÒ TRONG Oauth 2.0</vt:lpstr>
      <vt:lpstr>MÃ GIẢ</vt:lpstr>
      <vt:lpstr>MÃ GIẢ</vt:lpstr>
      <vt:lpstr>MÃ GIẢ</vt:lpstr>
      <vt:lpstr>MÃ GIẢ</vt:lpstr>
      <vt:lpstr>VIDEO DEMO</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 TOPIC 2 SINGLE SIGN - ON</dc:title>
  <cp:lastModifiedBy>PHAN TRÍ TÀI</cp:lastModifiedBy>
  <cp:revision>11</cp:revision>
  <dcterms:modified xsi:type="dcterms:W3CDTF">2023-04-22T02:51:35Z</dcterms:modified>
</cp:coreProperties>
</file>