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63" r:id="rId2"/>
    <p:sldId id="265" r:id="rId3"/>
    <p:sldId id="257" r:id="rId4"/>
    <p:sldId id="295" r:id="rId5"/>
    <p:sldId id="287" r:id="rId6"/>
    <p:sldId id="266" r:id="rId7"/>
    <p:sldId id="280" r:id="rId8"/>
    <p:sldId id="293" r:id="rId9"/>
    <p:sldId id="267" r:id="rId10"/>
    <p:sldId id="291" r:id="rId11"/>
    <p:sldId id="268" r:id="rId12"/>
    <p:sldId id="269" r:id="rId13"/>
    <p:sldId id="270" r:id="rId14"/>
    <p:sldId id="296" r:id="rId15"/>
    <p:sldId id="272" r:id="rId16"/>
    <p:sldId id="273" r:id="rId17"/>
    <p:sldId id="274" r:id="rId18"/>
    <p:sldId id="275" r:id="rId19"/>
    <p:sldId id="271" r:id="rId20"/>
    <p:sldId id="277" r:id="rId21"/>
    <p:sldId id="297" r:id="rId22"/>
    <p:sldId id="276" r:id="rId23"/>
    <p:sldId id="278" r:id="rId24"/>
    <p:sldId id="279" r:id="rId25"/>
    <p:sldId id="281" r:id="rId26"/>
    <p:sldId id="283" r:id="rId27"/>
    <p:sldId id="298" r:id="rId28"/>
    <p:sldId id="282" r:id="rId29"/>
    <p:sldId id="294" r:id="rId30"/>
    <p:sldId id="284" r:id="rId31"/>
    <p:sldId id="289" r:id="rId32"/>
    <p:sldId id="292" r:id="rId33"/>
    <p:sldId id="285" r:id="rId34"/>
    <p:sldId id="286" r:id="rId35"/>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sey Dustin" initials="DD" lastIdx="1" clrIdx="0">
    <p:extLst>
      <p:ext uri="{19B8F6BF-5375-455C-9EA6-DF929625EA0E}">
        <p15:presenceInfo xmlns:p15="http://schemas.microsoft.com/office/powerpoint/2012/main" userId="S::Dustin.Dorsey@LPNT.net::c80f5500-41d5-4335-8d11-840378b994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9C7D2"/>
    <a:srgbClr val="A8A5B0"/>
    <a:srgbClr val="FEF8E8"/>
    <a:srgbClr val="414A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20" autoAdjust="0"/>
  </p:normalViewPr>
  <p:slideViewPr>
    <p:cSldViewPr snapToGrid="0" snapToObjects="1">
      <p:cViewPr varScale="1">
        <p:scale>
          <a:sx n="103" d="100"/>
          <a:sy n="103" d="100"/>
        </p:scale>
        <p:origin x="372" y="96"/>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92A6A-F2E9-4C85-B877-E01603239420}" type="datetimeFigureOut">
              <a:rPr lang="en-US" smtClean="0"/>
              <a:t>9/17/2019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7F34B-7D29-4AE0-929A-011051767B08}" type="slidenum">
              <a:rPr lang="en-US" smtClean="0"/>
              <a:t>‹#›</a:t>
            </a:fld>
            <a:endParaRPr lang="en-US"/>
          </a:p>
        </p:txBody>
      </p:sp>
    </p:spTree>
    <p:extLst>
      <p:ext uri="{BB962C8B-B14F-4D97-AF65-F5344CB8AC3E}">
        <p14:creationId xmlns:p14="http://schemas.microsoft.com/office/powerpoint/2010/main" val="6058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3</a:t>
            </a:fld>
            <a:endParaRPr lang="en-US"/>
          </a:p>
        </p:txBody>
      </p:sp>
    </p:spTree>
    <p:extLst>
      <p:ext uri="{BB962C8B-B14F-4D97-AF65-F5344CB8AC3E}">
        <p14:creationId xmlns:p14="http://schemas.microsoft.com/office/powerpoint/2010/main" val="3116330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Asynchronous (After commit)</a:t>
            </a:r>
          </a:p>
        </p:txBody>
      </p:sp>
      <p:sp>
        <p:nvSpPr>
          <p:cNvPr id="4" name="Slide Number Placeholder 3"/>
          <p:cNvSpPr>
            <a:spLocks noGrp="1"/>
          </p:cNvSpPr>
          <p:nvPr>
            <p:ph type="sldNum" sz="quarter" idx="5"/>
          </p:nvPr>
        </p:nvSpPr>
        <p:spPr/>
        <p:txBody>
          <a:bodyPr/>
          <a:lstStyle/>
          <a:p>
            <a:fld id="{9D47F34B-7D29-4AE0-929A-011051767B08}" type="slidenum">
              <a:rPr lang="en-US" smtClean="0"/>
              <a:t>23</a:t>
            </a:fld>
            <a:endParaRPr lang="en-US"/>
          </a:p>
        </p:txBody>
      </p:sp>
    </p:spTree>
    <p:extLst>
      <p:ext uri="{BB962C8B-B14F-4D97-AF65-F5344CB8AC3E}">
        <p14:creationId xmlns:p14="http://schemas.microsoft.com/office/powerpoint/2010/main" val="564611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24</a:t>
            </a:fld>
            <a:endParaRPr lang="en-US"/>
          </a:p>
        </p:txBody>
      </p:sp>
    </p:spTree>
    <p:extLst>
      <p:ext uri="{BB962C8B-B14F-4D97-AF65-F5344CB8AC3E}">
        <p14:creationId xmlns:p14="http://schemas.microsoft.com/office/powerpoint/2010/main" val="392981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ASYNC_NETWORK_IO – </a:t>
            </a:r>
            <a:r>
              <a:rPr lang="en-US" sz="1200" b="0" i="0" kern="1200" dirty="0">
                <a:solidFill>
                  <a:schemeClr val="tx1"/>
                </a:solidFill>
                <a:effectLst/>
                <a:latin typeface="+mn-lt"/>
                <a:ea typeface="+mn-ea"/>
                <a:cs typeface="+mn-cs"/>
              </a:rPr>
              <a:t>This wait indicates that either the session is waiting for the client application to process the result set and send a signal back to SQL Server that it is ready to process more data (Waiting for Ack). The second is that there may be a network performance issue.</a:t>
            </a:r>
          </a:p>
          <a:p>
            <a:r>
              <a:rPr lang="en-US" sz="1200" b="0" i="0" kern="1200" dirty="0">
                <a:solidFill>
                  <a:schemeClr val="tx1"/>
                </a:solidFill>
                <a:effectLst/>
                <a:latin typeface="+mn-lt"/>
                <a:ea typeface="+mn-ea"/>
                <a:cs typeface="+mn-cs"/>
              </a:rPr>
              <a:t>	* RBAR </a:t>
            </a:r>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25</a:t>
            </a:fld>
            <a:endParaRPr lang="en-US"/>
          </a:p>
        </p:txBody>
      </p:sp>
    </p:spTree>
    <p:extLst>
      <p:ext uri="{BB962C8B-B14F-4D97-AF65-F5344CB8AC3E}">
        <p14:creationId xmlns:p14="http://schemas.microsoft.com/office/powerpoint/2010/main" val="204381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PAGEIOLATCH – Reads</a:t>
            </a:r>
          </a:p>
          <a:p>
            <a:r>
              <a:rPr lang="en-US" dirty="0"/>
              <a:t>WRITELOG, ASYNC_IO_COMPLETION – Writes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PAGEIOLATCH_XX - </a:t>
            </a:r>
            <a:r>
              <a:rPr lang="en-US" sz="1200" b="0" i="0" kern="1200" dirty="0">
                <a:solidFill>
                  <a:schemeClr val="tx1"/>
                </a:solidFill>
                <a:effectLst/>
                <a:latin typeface="+mn-lt"/>
                <a:ea typeface="+mn-ea"/>
                <a:cs typeface="+mn-cs"/>
              </a:rPr>
              <a:t>waiting for a data file page to be brought from disk into the buffer pool so its contents can be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Possible issues: more memory pressure, workload has increased, problems at the IO\subsystem layer, Network latency, separate workload 	creating contention, IO replication/mirroring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(DT- Destroy, EX – Exclusive, KP- Keep, NL- NULL, SH- Shared, UP - Update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WRITELOG – waiting to write the contents of the log cache to disk where the transaction log is stored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IO_COMPLETION – Tasks waiting on I/O to complete, typically non-data pages – Typically seen along with one of these other waits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ASYNC_IO_COMPLETION – Occurs while wait for non-data-file disk I/O (Backups\Restores)</a:t>
            </a:r>
          </a:p>
        </p:txBody>
      </p:sp>
      <p:sp>
        <p:nvSpPr>
          <p:cNvPr id="4" name="Slide Number Placeholder 3"/>
          <p:cNvSpPr>
            <a:spLocks noGrp="1"/>
          </p:cNvSpPr>
          <p:nvPr>
            <p:ph type="sldNum" sz="quarter" idx="5"/>
          </p:nvPr>
        </p:nvSpPr>
        <p:spPr/>
        <p:txBody>
          <a:bodyPr/>
          <a:lstStyle/>
          <a:p>
            <a:fld id="{9D47F34B-7D29-4AE0-929A-011051767B08}" type="slidenum">
              <a:rPr lang="en-US" smtClean="0"/>
              <a:t>26</a:t>
            </a:fld>
            <a:endParaRPr lang="en-US"/>
          </a:p>
        </p:txBody>
      </p:sp>
    </p:spTree>
    <p:extLst>
      <p:ext uri="{BB962C8B-B14F-4D97-AF65-F5344CB8AC3E}">
        <p14:creationId xmlns:p14="http://schemas.microsoft.com/office/powerpoint/2010/main" val="2379722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27</a:t>
            </a:fld>
            <a:endParaRPr lang="en-US"/>
          </a:p>
        </p:txBody>
      </p:sp>
    </p:spTree>
    <p:extLst>
      <p:ext uri="{BB962C8B-B14F-4D97-AF65-F5344CB8AC3E}">
        <p14:creationId xmlns:p14="http://schemas.microsoft.com/office/powerpoint/2010/main" val="2580736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Disk waits can also factor into this</a:t>
            </a:r>
          </a:p>
          <a:p>
            <a:endParaRPr lang="en-US" dirty="0"/>
          </a:p>
          <a:p>
            <a:r>
              <a:rPr lang="en-US" dirty="0"/>
              <a:t>Lock wait also occur in memory, but not tied to memory – locking, blocking, long running transactions. Tied to the query</a:t>
            </a:r>
          </a:p>
          <a:p>
            <a:endParaRPr lang="en-US" dirty="0"/>
          </a:p>
          <a:p>
            <a:r>
              <a:rPr lang="en-US" dirty="0"/>
              <a:t>RESOURCE_SEMAPHORE – Whenever a SQL query runs, memory has to be granted to it. If there is not enough memory available, it will result to this wait. The Resource Semaphore is what grants the memory</a:t>
            </a:r>
          </a:p>
        </p:txBody>
      </p:sp>
      <p:sp>
        <p:nvSpPr>
          <p:cNvPr id="4" name="Slide Number Placeholder 3"/>
          <p:cNvSpPr>
            <a:spLocks noGrp="1"/>
          </p:cNvSpPr>
          <p:nvPr>
            <p:ph type="sldNum" sz="quarter" idx="5"/>
          </p:nvPr>
        </p:nvSpPr>
        <p:spPr/>
        <p:txBody>
          <a:bodyPr/>
          <a:lstStyle/>
          <a:p>
            <a:fld id="{9D47F34B-7D29-4AE0-929A-011051767B08}" type="slidenum">
              <a:rPr lang="en-US" smtClean="0"/>
              <a:t>28</a:t>
            </a:fld>
            <a:endParaRPr lang="en-US"/>
          </a:p>
        </p:txBody>
      </p:sp>
    </p:spTree>
    <p:extLst>
      <p:ext uri="{BB962C8B-B14F-4D97-AF65-F5344CB8AC3E}">
        <p14:creationId xmlns:p14="http://schemas.microsoft.com/office/powerpoint/2010/main" val="212046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29</a:t>
            </a:fld>
            <a:endParaRPr lang="en-US"/>
          </a:p>
        </p:txBody>
      </p:sp>
    </p:spTree>
    <p:extLst>
      <p:ext uri="{BB962C8B-B14F-4D97-AF65-F5344CB8AC3E}">
        <p14:creationId xmlns:p14="http://schemas.microsoft.com/office/powerpoint/2010/main" val="3936344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SOS_SCHEDULER_YIELD – means that the SQLOS is waiting for the CPU scheduler to yield more time. See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	* Do not incorrectly assume that changing MAXDOP or more CPU power is the answer. Could be queries (scan, sorts,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CXPACKET\CXCONSUMER – This oftentimes is not an issue and just indicates that Parallelism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	* Good – Parallelism is occurring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	* Bad wait – You have threads waiting for other to complete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	* In new release, the good wait has been made into its own wait type – CXCONSUMER (2016 SP3 CU3, SQL 2017 CU3, Azure SQL DB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		* You can ignore this one and if you are still seeing high CXPACKET waits it could be a bad plan\statistic issue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High Signal waits can indicate CPU issues</a:t>
            </a:r>
          </a:p>
        </p:txBody>
      </p:sp>
      <p:sp>
        <p:nvSpPr>
          <p:cNvPr id="4" name="Slide Number Placeholder 3"/>
          <p:cNvSpPr>
            <a:spLocks noGrp="1"/>
          </p:cNvSpPr>
          <p:nvPr>
            <p:ph type="sldNum" sz="quarter" idx="5"/>
          </p:nvPr>
        </p:nvSpPr>
        <p:spPr/>
        <p:txBody>
          <a:bodyPr/>
          <a:lstStyle/>
          <a:p>
            <a:fld id="{9D47F34B-7D29-4AE0-929A-011051767B08}" type="slidenum">
              <a:rPr lang="en-US" smtClean="0"/>
              <a:t>30</a:t>
            </a:fld>
            <a:endParaRPr lang="en-US"/>
          </a:p>
        </p:txBody>
      </p:sp>
    </p:spTree>
    <p:extLst>
      <p:ext uri="{BB962C8B-B14F-4D97-AF65-F5344CB8AC3E}">
        <p14:creationId xmlns:p14="http://schemas.microsoft.com/office/powerpoint/2010/main" val="333131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5"/>
          </p:nvPr>
        </p:nvSpPr>
        <p:spPr/>
        <p:txBody>
          <a:bodyPr/>
          <a:lstStyle/>
          <a:p>
            <a:fld id="{9D47F34B-7D29-4AE0-929A-011051767B08}" type="slidenum">
              <a:rPr lang="en-US" smtClean="0"/>
              <a:t>31</a:t>
            </a:fld>
            <a:endParaRPr lang="en-US"/>
          </a:p>
        </p:txBody>
      </p:sp>
    </p:spTree>
    <p:extLst>
      <p:ext uri="{BB962C8B-B14F-4D97-AF65-F5344CB8AC3E}">
        <p14:creationId xmlns:p14="http://schemas.microsoft.com/office/powerpoint/2010/main" val="264720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New thread comes in as Running</a:t>
            </a:r>
          </a:p>
          <a:p>
            <a:pPr marL="228600" indent="-228600">
              <a:buAutoNum type="arabicPeriod"/>
            </a:pPr>
            <a:r>
              <a:rPr lang="en-US" dirty="0"/>
              <a:t>When the thread needs to wait on something, it moves to Suspended</a:t>
            </a:r>
          </a:p>
          <a:p>
            <a:pPr marL="228600" indent="-228600">
              <a:buAutoNum type="arabicPeriod"/>
            </a:pPr>
            <a:r>
              <a:rPr lang="en-US" dirty="0"/>
              <a:t>When the resource it needs become available, it moves to a Runnable state</a:t>
            </a:r>
          </a:p>
          <a:p>
            <a:pPr marL="685800" lvl="1" indent="-228600">
              <a:buAutoNum type="arabicPeriod"/>
            </a:pPr>
            <a:r>
              <a:rPr lang="en-US" dirty="0"/>
              <a:t>First in, first out</a:t>
            </a:r>
          </a:p>
          <a:p>
            <a:pPr marL="228600" indent="-228600">
              <a:buAutoNum type="arabicPeriod"/>
            </a:pPr>
            <a:r>
              <a:rPr lang="en-US" dirty="0"/>
              <a:t>From Runnable, the query will move into a Running State when the CPU is ready to process</a:t>
            </a:r>
          </a:p>
          <a:p>
            <a:pPr marL="228600" indent="-228600">
              <a:buAutoNum type="arabicPeriod"/>
            </a:pPr>
            <a:r>
              <a:rPr lang="en-US" dirty="0"/>
              <a:t>The cycle repeats until the query completes. </a:t>
            </a:r>
          </a:p>
          <a:p>
            <a:pPr marL="228600" indent="-228600">
              <a:buAutoNum type="arabicPeriod"/>
            </a:pPr>
            <a:endParaRPr lang="en-US" dirty="0"/>
          </a:p>
          <a:p>
            <a:pPr marL="0" indent="0">
              <a:buNone/>
            </a:pPr>
            <a:r>
              <a:rPr lang="en-US" dirty="0"/>
              <a:t>Waits are normal and is the way that SQL works</a:t>
            </a:r>
          </a:p>
          <a:p>
            <a:pPr marL="0" indent="0">
              <a:buNone/>
            </a:pPr>
            <a:r>
              <a:rPr lang="en-US" dirty="0"/>
              <a:t>There are 2 types of waits:</a:t>
            </a:r>
          </a:p>
          <a:p>
            <a:pPr marL="228600" indent="-228600">
              <a:buAutoNum type="arabicPeriod"/>
            </a:pPr>
            <a:r>
              <a:rPr lang="en-US" dirty="0"/>
              <a:t>Signal waits</a:t>
            </a:r>
          </a:p>
          <a:p>
            <a:pPr marL="228600" indent="-228600">
              <a:buAutoNum type="arabicPeriod"/>
            </a:pPr>
            <a:r>
              <a:rPr lang="en-US" dirty="0"/>
              <a:t>Resource Waits</a:t>
            </a:r>
          </a:p>
          <a:p>
            <a:pPr marL="228600" indent="-228600">
              <a:buAutoNum type="arabicPeriod"/>
            </a:pPr>
            <a:endParaRPr lang="en-US" dirty="0"/>
          </a:p>
          <a:p>
            <a:pPr marL="0" indent="0">
              <a:buNone/>
            </a:pPr>
            <a:r>
              <a:rPr lang="en-US" dirty="0"/>
              <a:t>The DMV captures the Total Wait, the part you want to look at is the Total Wait minus the Signal wait. This is time spent waiting on a resource to become available. </a:t>
            </a:r>
          </a:p>
        </p:txBody>
      </p:sp>
      <p:sp>
        <p:nvSpPr>
          <p:cNvPr id="4" name="Slide Number Placeholder 3"/>
          <p:cNvSpPr>
            <a:spLocks noGrp="1"/>
          </p:cNvSpPr>
          <p:nvPr>
            <p:ph type="sldNum" sz="quarter" idx="5"/>
          </p:nvPr>
        </p:nvSpPr>
        <p:spPr/>
        <p:txBody>
          <a:bodyPr/>
          <a:lstStyle/>
          <a:p>
            <a:fld id="{9D47F34B-7D29-4AE0-929A-011051767B08}" type="slidenum">
              <a:rPr lang="en-US" smtClean="0"/>
              <a:t>32</a:t>
            </a:fld>
            <a:endParaRPr lang="en-US"/>
          </a:p>
        </p:txBody>
      </p:sp>
    </p:spTree>
    <p:extLst>
      <p:ext uri="{BB962C8B-B14F-4D97-AF65-F5344CB8AC3E}">
        <p14:creationId xmlns:p14="http://schemas.microsoft.com/office/powerpoint/2010/main" val="220906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4</a:t>
            </a:fld>
            <a:endParaRPr lang="en-US"/>
          </a:p>
        </p:txBody>
      </p:sp>
    </p:spTree>
    <p:extLst>
      <p:ext uri="{BB962C8B-B14F-4D97-AF65-F5344CB8AC3E}">
        <p14:creationId xmlns:p14="http://schemas.microsoft.com/office/powerpoint/2010/main" val="1391754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33</a:t>
            </a:fld>
            <a:endParaRPr lang="en-US"/>
          </a:p>
        </p:txBody>
      </p:sp>
    </p:spTree>
    <p:extLst>
      <p:ext uri="{BB962C8B-B14F-4D97-AF65-F5344CB8AC3E}">
        <p14:creationId xmlns:p14="http://schemas.microsoft.com/office/powerpoint/2010/main" val="3104623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34</a:t>
            </a:fld>
            <a:endParaRPr lang="en-US"/>
          </a:p>
        </p:txBody>
      </p:sp>
    </p:spTree>
    <p:extLst>
      <p:ext uri="{BB962C8B-B14F-4D97-AF65-F5344CB8AC3E}">
        <p14:creationId xmlns:p14="http://schemas.microsoft.com/office/powerpoint/2010/main" val="50284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to Blame? The answer is it could be either, but knowing how\where to check is what is important</a:t>
            </a:r>
          </a:p>
        </p:txBody>
      </p:sp>
      <p:sp>
        <p:nvSpPr>
          <p:cNvPr id="4" name="Slide Number Placeholder 3"/>
          <p:cNvSpPr>
            <a:spLocks noGrp="1"/>
          </p:cNvSpPr>
          <p:nvPr>
            <p:ph type="sldNum" sz="quarter" idx="5"/>
          </p:nvPr>
        </p:nvSpPr>
        <p:spPr/>
        <p:txBody>
          <a:bodyPr/>
          <a:lstStyle/>
          <a:p>
            <a:fld id="{9D47F34B-7D29-4AE0-929A-011051767B08}" type="slidenum">
              <a:rPr lang="en-US" smtClean="0"/>
              <a:t>5</a:t>
            </a:fld>
            <a:endParaRPr lang="en-US"/>
          </a:p>
        </p:txBody>
      </p:sp>
    </p:spTree>
    <p:extLst>
      <p:ext uri="{BB962C8B-B14F-4D97-AF65-F5344CB8AC3E}">
        <p14:creationId xmlns:p14="http://schemas.microsoft.com/office/powerpoint/2010/main" val="94179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Server can wait for:</a:t>
            </a:r>
          </a:p>
          <a:p>
            <a:pPr marL="171450" indent="-171450">
              <a:buFont typeface="Arial" panose="020B0604020202020204" pitchFamily="34" charset="0"/>
              <a:buChar char="•"/>
            </a:pPr>
            <a:r>
              <a:rPr lang="en-US" dirty="0"/>
              <a:t>Resources – CPU, memory, Disk, network, locks, etc. </a:t>
            </a:r>
          </a:p>
          <a:p>
            <a:pPr marL="171450" indent="-171450">
              <a:buFont typeface="Arial" panose="020B0604020202020204" pitchFamily="34" charset="0"/>
              <a:buChar char="•"/>
            </a:pPr>
            <a:r>
              <a:rPr lang="en-US" dirty="0"/>
              <a:t>Things outside of SQL – OLEDB, CLR</a:t>
            </a:r>
          </a:p>
          <a:p>
            <a:pPr marL="171450" indent="-171450">
              <a:buFont typeface="Arial" panose="020B0604020202020204" pitchFamily="34" charset="0"/>
              <a:buChar char="•"/>
            </a:pPr>
            <a:r>
              <a:rPr lang="en-US" dirty="0"/>
              <a:t>System Tasks – Trace, full text search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SQL Server does a really good job providing you information on what you are waiting on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6</a:t>
            </a:fld>
            <a:endParaRPr lang="en-US"/>
          </a:p>
        </p:txBody>
      </p:sp>
    </p:spTree>
    <p:extLst>
      <p:ext uri="{BB962C8B-B14F-4D97-AF65-F5344CB8AC3E}">
        <p14:creationId xmlns:p14="http://schemas.microsoft.com/office/powerpoint/2010/main" val="260719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Wait stats are a symptom of an issue…. not a definitive determination of the issue</a:t>
            </a:r>
          </a:p>
          <a:p>
            <a:pPr lvl="0"/>
            <a:r>
              <a:rPr lang="en-US" sz="1200" kern="1200" dirty="0">
                <a:solidFill>
                  <a:schemeClr val="tx1"/>
                </a:solidFill>
                <a:effectLst/>
                <a:latin typeface="+mn-lt"/>
                <a:ea typeface="+mn-ea"/>
                <a:cs typeface="+mn-cs"/>
              </a:rPr>
              <a:t>	* If you go to the doctor with a sickness such as a stomach ache (wait stat), the doctor does not diagnose you with a stomach ache instead 	they would look for the root cause – Kevin Kline\ Paul Randall</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Waits also are a good way to look at overall server performance, not necessarily individual query performance</a:t>
            </a:r>
          </a:p>
          <a:p>
            <a:endParaRPr lang="en-US" dirty="0"/>
          </a:p>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7</a:t>
            </a:fld>
            <a:endParaRPr lang="en-US"/>
          </a:p>
        </p:txBody>
      </p:sp>
    </p:spTree>
    <p:extLst>
      <p:ext uri="{BB962C8B-B14F-4D97-AF65-F5344CB8AC3E}">
        <p14:creationId xmlns:p14="http://schemas.microsoft.com/office/powerpoint/2010/main" val="302049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Waits are normal and how SQL Server works. You will always have a top wait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want to get proactive, you need to use baselines</a:t>
            </a:r>
          </a:p>
          <a:p>
            <a:endParaRPr lang="en-US" dirty="0"/>
          </a:p>
          <a:p>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8</a:t>
            </a:fld>
            <a:endParaRPr lang="en-US"/>
          </a:p>
        </p:txBody>
      </p:sp>
    </p:spTree>
    <p:extLst>
      <p:ext uri="{BB962C8B-B14F-4D97-AF65-F5344CB8AC3E}">
        <p14:creationId xmlns:p14="http://schemas.microsoft.com/office/powerpoint/2010/main" val="113676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New thread comes in as Running</a:t>
            </a:r>
          </a:p>
          <a:p>
            <a:pPr marL="228600" indent="-228600">
              <a:buAutoNum type="arabicPeriod"/>
            </a:pPr>
            <a:r>
              <a:rPr lang="en-US" dirty="0"/>
              <a:t>When the thread needs to wait on something, it moves to Suspended</a:t>
            </a:r>
          </a:p>
          <a:p>
            <a:pPr marL="228600" indent="-228600">
              <a:buAutoNum type="arabicPeriod"/>
            </a:pPr>
            <a:r>
              <a:rPr lang="en-US" dirty="0"/>
              <a:t>When the resource it needs become available, it moves to a Runnable state</a:t>
            </a:r>
          </a:p>
          <a:p>
            <a:pPr marL="685800" lvl="1" indent="-228600">
              <a:buAutoNum type="arabicPeriod"/>
            </a:pPr>
            <a:r>
              <a:rPr lang="en-US" dirty="0"/>
              <a:t>First in, first out</a:t>
            </a:r>
          </a:p>
          <a:p>
            <a:pPr marL="228600" indent="-228600">
              <a:buAutoNum type="arabicPeriod"/>
            </a:pPr>
            <a:r>
              <a:rPr lang="en-US" dirty="0"/>
              <a:t>From Runnable, the query will move into a Running State when the CPU is ready to process</a:t>
            </a:r>
          </a:p>
          <a:p>
            <a:pPr marL="228600" indent="-228600">
              <a:buAutoNum type="arabicPeriod"/>
            </a:pPr>
            <a:r>
              <a:rPr lang="en-US" dirty="0"/>
              <a:t>The cycle repeats until the query completes. </a:t>
            </a:r>
          </a:p>
          <a:p>
            <a:pPr marL="228600" indent="-228600">
              <a:buAutoNum type="arabicPeriod"/>
            </a:pPr>
            <a:endParaRPr lang="en-US" dirty="0"/>
          </a:p>
          <a:p>
            <a:pPr marL="0" indent="0">
              <a:buNone/>
            </a:pPr>
            <a:r>
              <a:rPr lang="en-US" dirty="0"/>
              <a:t>Waits are normal and is the way that SQL works</a:t>
            </a:r>
          </a:p>
          <a:p>
            <a:pPr marL="0" indent="0">
              <a:buNone/>
            </a:pPr>
            <a:r>
              <a:rPr lang="en-US" dirty="0"/>
              <a:t>There are 2 types of waits:</a:t>
            </a:r>
          </a:p>
          <a:p>
            <a:pPr marL="228600" indent="-228600">
              <a:buAutoNum type="arabicPeriod"/>
            </a:pPr>
            <a:r>
              <a:rPr lang="en-US" dirty="0"/>
              <a:t>Signal waits</a:t>
            </a:r>
          </a:p>
          <a:p>
            <a:pPr marL="228600" indent="-228600">
              <a:buAutoNum type="arabicPeriod"/>
            </a:pPr>
            <a:r>
              <a:rPr lang="en-US" dirty="0"/>
              <a:t>Resource Waits</a:t>
            </a:r>
          </a:p>
          <a:p>
            <a:pPr marL="228600" indent="-228600">
              <a:buAutoNum type="arabicPeriod"/>
            </a:pPr>
            <a:endParaRPr lang="en-US" dirty="0"/>
          </a:p>
          <a:p>
            <a:pPr marL="0" indent="0">
              <a:buNone/>
            </a:pPr>
            <a:r>
              <a:rPr lang="en-US" dirty="0"/>
              <a:t>The DMV captures the Total Wait, the part you want to look at is the Total Wait minus the Signal wait. This is time spent waiting on a resource to become available. </a:t>
            </a:r>
          </a:p>
        </p:txBody>
      </p:sp>
      <p:sp>
        <p:nvSpPr>
          <p:cNvPr id="4" name="Slide Number Placeholder 3"/>
          <p:cNvSpPr>
            <a:spLocks noGrp="1"/>
          </p:cNvSpPr>
          <p:nvPr>
            <p:ph type="sldNum" sz="quarter" idx="5"/>
          </p:nvPr>
        </p:nvSpPr>
        <p:spPr/>
        <p:txBody>
          <a:bodyPr/>
          <a:lstStyle/>
          <a:p>
            <a:fld id="{9D47F34B-7D29-4AE0-929A-011051767B08}" type="slidenum">
              <a:rPr lang="en-US" smtClean="0"/>
              <a:t>9</a:t>
            </a:fld>
            <a:endParaRPr lang="en-US"/>
          </a:p>
        </p:txBody>
      </p:sp>
    </p:spTree>
    <p:extLst>
      <p:ext uri="{BB962C8B-B14F-4D97-AF65-F5344CB8AC3E}">
        <p14:creationId xmlns:p14="http://schemas.microsoft.com/office/powerpoint/2010/main" val="25622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9D47F34B-7D29-4AE0-929A-011051767B08}" type="slidenum">
              <a:rPr lang="en-US" smtClean="0"/>
              <a:t>10</a:t>
            </a:fld>
            <a:endParaRPr lang="en-US"/>
          </a:p>
        </p:txBody>
      </p:sp>
    </p:spTree>
    <p:extLst>
      <p:ext uri="{BB962C8B-B14F-4D97-AF65-F5344CB8AC3E}">
        <p14:creationId xmlns:p14="http://schemas.microsoft.com/office/powerpoint/2010/main" val="231560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Synchronous (Before commit)</a:t>
            </a:r>
          </a:p>
        </p:txBody>
      </p:sp>
      <p:sp>
        <p:nvSpPr>
          <p:cNvPr id="4" name="Slide Number Placeholder 3"/>
          <p:cNvSpPr>
            <a:spLocks noGrp="1"/>
          </p:cNvSpPr>
          <p:nvPr>
            <p:ph type="sldNum" sz="quarter" idx="5"/>
          </p:nvPr>
        </p:nvSpPr>
        <p:spPr/>
        <p:txBody>
          <a:bodyPr/>
          <a:lstStyle/>
          <a:p>
            <a:fld id="{9D47F34B-7D29-4AE0-929A-011051767B08}" type="slidenum">
              <a:rPr lang="en-US" smtClean="0"/>
              <a:t>22</a:t>
            </a:fld>
            <a:endParaRPr lang="en-US"/>
          </a:p>
        </p:txBody>
      </p:sp>
    </p:spTree>
    <p:extLst>
      <p:ext uri="{BB962C8B-B14F-4D97-AF65-F5344CB8AC3E}">
        <p14:creationId xmlns:p14="http://schemas.microsoft.com/office/powerpoint/2010/main" val="3307532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70"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p15:clr>
            <a:srgbClr val="F26B43"/>
          </p15:clr>
        </p15:guide>
        <p15:guide id="2" pos="3629">
          <p15:clr>
            <a:srgbClr val="F26B43"/>
          </p15:clr>
        </p15:guide>
        <p15:guide id="3" pos="7030">
          <p15:clr>
            <a:srgbClr val="F26B43"/>
          </p15:clr>
        </p15:guide>
        <p15:guide id="4" pos="227">
          <p15:clr>
            <a:srgbClr val="F26B43"/>
          </p15:clr>
        </p15:guide>
        <p15:guide id="5" orient="horz" pos="227">
          <p15:clr>
            <a:srgbClr val="F26B43"/>
          </p15:clr>
        </p15:guide>
        <p15:guide id="7" orient="horz" pos="680">
          <p15:clr>
            <a:srgbClr val="F26B43"/>
          </p15:clr>
        </p15:guide>
        <p15:guide id="8" orient="horz" pos="907">
          <p15:clr>
            <a:srgbClr val="F26B43"/>
          </p15:clr>
        </p15:guide>
        <p15:guide id="9" orient="horz" pos="3855">
          <p15:clr>
            <a:srgbClr val="F26B43"/>
          </p15:clr>
        </p15:guide>
        <p15:guide id="10" orient="horz" pos="204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ustindorsey" TargetMode="External"/><Relationship Id="rId2" Type="http://schemas.openxmlformats.org/officeDocument/2006/relationships/hyperlink" Target="mailto:Dorsey.Dustin@att.net" TargetMode="Externa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hyperlink" Target="https://github.com/dustin-dorsey" TargetMode="External"/><Relationship Id="rId4" Type="http://schemas.openxmlformats.org/officeDocument/2006/relationships/hyperlink" Target="https://dustindorsey.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www.sqlskills.com/blogs/paul/wait-statistics-or-please-tell-me-where-it-hurts/" TargetMode="External"/><Relationship Id="rId7" Type="http://schemas.openxmlformats.org/officeDocument/2006/relationships/hyperlink" Target="https://sqlperformance.com/2015/03/io-subsystem/monitoring-read-write-latenc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app.spotlightcloud.io/public/waitopedia" TargetMode="External"/><Relationship Id="rId5" Type="http://schemas.openxmlformats.org/officeDocument/2006/relationships/hyperlink" Target="https://www.sqlskills.com/help/waits/" TargetMode="External"/><Relationship Id="rId4" Type="http://schemas.openxmlformats.org/officeDocument/2006/relationships/hyperlink" Target="http://www.sqlskills.com/wp-content/uploads/2014/04/sql-server-performance-tuning-using-wait-statistics-whitepaper.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krishnakumarsql.wordpress.com/2014/08/01/sql-server-thread-cycl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6515" y="472523"/>
            <a:ext cx="10800218" cy="1547813"/>
          </a:xfrm>
        </p:spPr>
        <p:txBody>
          <a:bodyPr/>
          <a:lstStyle/>
          <a:p>
            <a:r>
              <a:rPr lang="en-US" sz="4800" dirty="0"/>
              <a:t>Using Wait Stats to Determine Why My Server is Slow</a:t>
            </a:r>
          </a:p>
        </p:txBody>
      </p:sp>
      <p:sp>
        <p:nvSpPr>
          <p:cNvPr id="3" name="Text Placeholder 2"/>
          <p:cNvSpPr>
            <a:spLocks noGrp="1"/>
          </p:cNvSpPr>
          <p:nvPr>
            <p:ph type="body" sz="quarter" idx="10"/>
          </p:nvPr>
        </p:nvSpPr>
        <p:spPr>
          <a:xfrm>
            <a:off x="361157" y="5400675"/>
            <a:ext cx="10799762" cy="1079500"/>
          </a:xfrm>
        </p:spPr>
        <p:txBody>
          <a:bodyPr/>
          <a:lstStyle/>
          <a:p>
            <a:r>
              <a:rPr lang="en-US" dirty="0"/>
              <a:t>Dustin Dorsey</a:t>
            </a:r>
          </a:p>
        </p:txBody>
      </p:sp>
      <p:sp>
        <p:nvSpPr>
          <p:cNvPr id="4" name="AutoShape 2" descr="Image result for snails">
            <a:extLst>
              <a:ext uri="{FF2B5EF4-FFF2-40B4-BE49-F238E27FC236}">
                <a16:creationId xmlns:a16="http://schemas.microsoft.com/office/drawing/2014/main" id="{C4551276-0820-4CE9-A815-CA9213C57C0D}"/>
              </a:ext>
            </a:extLst>
          </p:cNvPr>
          <p:cNvSpPr>
            <a:spLocks noChangeAspect="1" noChangeArrowheads="1"/>
          </p:cNvSpPr>
          <p:nvPr/>
        </p:nvSpPr>
        <p:spPr bwMode="auto">
          <a:xfrm>
            <a:off x="5607050" y="3087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Related image">
            <a:extLst>
              <a:ext uri="{FF2B5EF4-FFF2-40B4-BE49-F238E27FC236}">
                <a16:creationId xmlns:a16="http://schemas.microsoft.com/office/drawing/2014/main" id="{5C2445AB-B248-4476-B932-19ADBB86D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691" y="1798984"/>
            <a:ext cx="6830702" cy="455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F8D8-C62C-4D6C-8A17-51F97B48AF0D}"/>
              </a:ext>
            </a:extLst>
          </p:cNvPr>
          <p:cNvSpPr>
            <a:spLocks noGrp="1"/>
          </p:cNvSpPr>
          <p:nvPr>
            <p:ph idx="1"/>
          </p:nvPr>
        </p:nvSpPr>
        <p:spPr>
          <a:xfrm>
            <a:off x="360125" y="298174"/>
            <a:ext cx="10800000" cy="5821639"/>
          </a:xfrm>
        </p:spPr>
        <p:txBody>
          <a:bodyPr>
            <a:normAutofit/>
          </a:bodyPr>
          <a:lstStyle/>
          <a:p>
            <a:pPr algn="ctr"/>
            <a:endParaRPr lang="en-US" sz="9600" dirty="0"/>
          </a:p>
          <a:p>
            <a:pPr algn="ctr"/>
            <a:r>
              <a:rPr lang="en-US" sz="9600" dirty="0"/>
              <a:t>Let’s take a look</a:t>
            </a:r>
          </a:p>
        </p:txBody>
      </p:sp>
    </p:spTree>
    <p:extLst>
      <p:ext uri="{BB962C8B-B14F-4D97-AF65-F5344CB8AC3E}">
        <p14:creationId xmlns:p14="http://schemas.microsoft.com/office/powerpoint/2010/main" val="41396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High level query processing</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spTree>
    <p:extLst>
      <p:ext uri="{BB962C8B-B14F-4D97-AF65-F5344CB8AC3E}">
        <p14:creationId xmlns:p14="http://schemas.microsoft.com/office/powerpoint/2010/main" val="250933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SELECT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sp>
        <p:nvSpPr>
          <p:cNvPr id="6" name="TextBox 5">
            <a:extLst>
              <a:ext uri="{FF2B5EF4-FFF2-40B4-BE49-F238E27FC236}">
                <a16:creationId xmlns:a16="http://schemas.microsoft.com/office/drawing/2014/main" id="{285DBBCE-E64A-4EF8-9E13-23CFAD17AF2A}"/>
              </a:ext>
            </a:extLst>
          </p:cNvPr>
          <p:cNvSpPr txBox="1"/>
          <p:nvPr/>
        </p:nvSpPr>
        <p:spPr>
          <a:xfrm>
            <a:off x="1647990" y="3882951"/>
            <a:ext cx="2223301" cy="369332"/>
          </a:xfrm>
          <a:prstGeom prst="rect">
            <a:avLst/>
          </a:prstGeom>
          <a:noFill/>
        </p:spPr>
        <p:txBody>
          <a:bodyPr wrap="none" rtlCol="0">
            <a:spAutoFit/>
          </a:bodyPr>
          <a:lstStyle/>
          <a:p>
            <a:r>
              <a:rPr lang="en-US" dirty="0">
                <a:solidFill>
                  <a:srgbClr val="FF0000"/>
                </a:solidFill>
              </a:rPr>
              <a:t>User sends in Query</a:t>
            </a:r>
          </a:p>
        </p:txBody>
      </p:sp>
    </p:spTree>
    <p:extLst>
      <p:ext uri="{BB962C8B-B14F-4D97-AF65-F5344CB8AC3E}">
        <p14:creationId xmlns:p14="http://schemas.microsoft.com/office/powerpoint/2010/main" val="22299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SELECT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20521" y="3576424"/>
            <a:ext cx="0" cy="4389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62C9704-CC07-421B-A378-304F5BF276DE}"/>
              </a:ext>
            </a:extLst>
          </p:cNvPr>
          <p:cNvSpPr txBox="1"/>
          <p:nvPr/>
        </p:nvSpPr>
        <p:spPr>
          <a:xfrm>
            <a:off x="4420521" y="3576424"/>
            <a:ext cx="3361818" cy="369332"/>
          </a:xfrm>
          <a:prstGeom prst="rect">
            <a:avLst/>
          </a:prstGeom>
          <a:noFill/>
        </p:spPr>
        <p:txBody>
          <a:bodyPr wrap="none" rtlCol="0">
            <a:spAutoFit/>
          </a:bodyPr>
          <a:lstStyle/>
          <a:p>
            <a:r>
              <a:rPr lang="en-US" dirty="0">
                <a:solidFill>
                  <a:srgbClr val="FF0000"/>
                </a:solidFill>
              </a:rPr>
              <a:t>CPU looks for the data in cache</a:t>
            </a:r>
          </a:p>
        </p:txBody>
      </p:sp>
    </p:spTree>
    <p:extLst>
      <p:ext uri="{BB962C8B-B14F-4D97-AF65-F5344CB8AC3E}">
        <p14:creationId xmlns:p14="http://schemas.microsoft.com/office/powerpoint/2010/main" val="131615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SELECT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43086E9-72A2-4839-AB6A-3E0ED6E70570}"/>
              </a:ext>
            </a:extLst>
          </p:cNvPr>
          <p:cNvSpPr txBox="1"/>
          <p:nvPr/>
        </p:nvSpPr>
        <p:spPr>
          <a:xfrm>
            <a:off x="6236804" y="3082140"/>
            <a:ext cx="2891250" cy="923330"/>
          </a:xfrm>
          <a:prstGeom prst="rect">
            <a:avLst/>
          </a:prstGeom>
          <a:noFill/>
        </p:spPr>
        <p:txBody>
          <a:bodyPr wrap="square" rtlCol="0">
            <a:spAutoFit/>
          </a:bodyPr>
          <a:lstStyle/>
          <a:p>
            <a:r>
              <a:rPr lang="en-US" dirty="0">
                <a:solidFill>
                  <a:srgbClr val="FF0000"/>
                </a:solidFill>
              </a:rPr>
              <a:t>If data is not available in memory, it reads it from disk into memory</a:t>
            </a:r>
          </a:p>
        </p:txBody>
      </p:sp>
    </p:spTree>
    <p:extLst>
      <p:ext uri="{BB962C8B-B14F-4D97-AF65-F5344CB8AC3E}">
        <p14:creationId xmlns:p14="http://schemas.microsoft.com/office/powerpoint/2010/main" val="385677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SELECT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0D0928E0-F81E-4488-9283-069FD832CE13}"/>
              </a:ext>
            </a:extLst>
          </p:cNvPr>
          <p:cNvCxnSpPr/>
          <p:nvPr/>
        </p:nvCxnSpPr>
        <p:spPr>
          <a:xfrm>
            <a:off x="6062870" y="4909930"/>
            <a:ext cx="6659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6E106F-A632-4A7B-A9C8-4BA0170FD48D}"/>
              </a:ext>
            </a:extLst>
          </p:cNvPr>
          <p:cNvCxnSpPr/>
          <p:nvPr/>
        </p:nvCxnSpPr>
        <p:spPr>
          <a:xfrm flipH="1">
            <a:off x="6062870" y="5142256"/>
            <a:ext cx="6659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972DBE4-7FE7-4305-939C-956A1868ED4B}"/>
              </a:ext>
            </a:extLst>
          </p:cNvPr>
          <p:cNvCxnSpPr/>
          <p:nvPr/>
        </p:nvCxnSpPr>
        <p:spPr>
          <a:xfrm>
            <a:off x="5357191" y="3578087"/>
            <a:ext cx="0" cy="427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43086E9-72A2-4839-AB6A-3E0ED6E70570}"/>
              </a:ext>
            </a:extLst>
          </p:cNvPr>
          <p:cNvSpPr txBox="1"/>
          <p:nvPr/>
        </p:nvSpPr>
        <p:spPr>
          <a:xfrm>
            <a:off x="6163299" y="2663687"/>
            <a:ext cx="2891250" cy="1200329"/>
          </a:xfrm>
          <a:prstGeom prst="rect">
            <a:avLst/>
          </a:prstGeom>
          <a:noFill/>
        </p:spPr>
        <p:txBody>
          <a:bodyPr wrap="square" rtlCol="0">
            <a:spAutoFit/>
          </a:bodyPr>
          <a:lstStyle/>
          <a:p>
            <a:r>
              <a:rPr lang="en-US" dirty="0">
                <a:solidFill>
                  <a:srgbClr val="FF0000"/>
                </a:solidFill>
              </a:rPr>
              <a:t>Filter through the data, request locks, and</a:t>
            </a:r>
          </a:p>
          <a:p>
            <a:r>
              <a:rPr lang="en-US" dirty="0">
                <a:solidFill>
                  <a:srgbClr val="FF0000"/>
                </a:solidFill>
              </a:rPr>
              <a:t>may do some TempDB</a:t>
            </a:r>
          </a:p>
          <a:p>
            <a:r>
              <a:rPr lang="en-US" dirty="0">
                <a:solidFill>
                  <a:srgbClr val="FF0000"/>
                </a:solidFill>
              </a:rPr>
              <a:t>operations</a:t>
            </a:r>
          </a:p>
        </p:txBody>
      </p:sp>
    </p:spTree>
    <p:extLst>
      <p:ext uri="{BB962C8B-B14F-4D97-AF65-F5344CB8AC3E}">
        <p14:creationId xmlns:p14="http://schemas.microsoft.com/office/powerpoint/2010/main" val="4248505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SELECT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0D0928E0-F81E-4488-9283-069FD832CE13}"/>
              </a:ext>
            </a:extLst>
          </p:cNvPr>
          <p:cNvCxnSpPr/>
          <p:nvPr/>
        </p:nvCxnSpPr>
        <p:spPr>
          <a:xfrm>
            <a:off x="6062870" y="4909930"/>
            <a:ext cx="6659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6E106F-A632-4A7B-A9C8-4BA0170FD48D}"/>
              </a:ext>
            </a:extLst>
          </p:cNvPr>
          <p:cNvCxnSpPr/>
          <p:nvPr/>
        </p:nvCxnSpPr>
        <p:spPr>
          <a:xfrm flipH="1">
            <a:off x="6062870" y="5142256"/>
            <a:ext cx="6659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972DBE4-7FE7-4305-939C-956A1868ED4B}"/>
              </a:ext>
            </a:extLst>
          </p:cNvPr>
          <p:cNvCxnSpPr/>
          <p:nvPr/>
        </p:nvCxnSpPr>
        <p:spPr>
          <a:xfrm>
            <a:off x="5357191" y="3578087"/>
            <a:ext cx="0" cy="427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FDF91CF-D022-467C-97E6-4266AD93D75D}"/>
              </a:ext>
            </a:extLst>
          </p:cNvPr>
          <p:cNvCxnSpPr>
            <a:cxnSpLocks/>
          </p:cNvCxnSpPr>
          <p:nvPr/>
        </p:nvCxnSpPr>
        <p:spPr>
          <a:xfrm flipH="1">
            <a:off x="1798985" y="5328028"/>
            <a:ext cx="19281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E18AB32-5F6C-4AAB-8E2F-2C3808494644}"/>
              </a:ext>
            </a:extLst>
          </p:cNvPr>
          <p:cNvSpPr txBox="1"/>
          <p:nvPr/>
        </p:nvSpPr>
        <p:spPr>
          <a:xfrm>
            <a:off x="3886200" y="5377198"/>
            <a:ext cx="3474028" cy="369332"/>
          </a:xfrm>
          <a:prstGeom prst="rect">
            <a:avLst/>
          </a:prstGeom>
          <a:noFill/>
        </p:spPr>
        <p:txBody>
          <a:bodyPr wrap="none" rtlCol="0">
            <a:spAutoFit/>
          </a:bodyPr>
          <a:lstStyle/>
          <a:p>
            <a:r>
              <a:rPr lang="en-US" dirty="0">
                <a:solidFill>
                  <a:srgbClr val="FF0000"/>
                </a:solidFill>
              </a:rPr>
              <a:t>Results get sent back to the user</a:t>
            </a:r>
          </a:p>
        </p:txBody>
      </p:sp>
      <p:sp>
        <p:nvSpPr>
          <p:cNvPr id="20" name="TextBox 19">
            <a:extLst>
              <a:ext uri="{FF2B5EF4-FFF2-40B4-BE49-F238E27FC236}">
                <a16:creationId xmlns:a16="http://schemas.microsoft.com/office/drawing/2014/main" id="{F9515174-84D9-44D4-9FBA-F5546D99887C}"/>
              </a:ext>
            </a:extLst>
          </p:cNvPr>
          <p:cNvSpPr txBox="1"/>
          <p:nvPr/>
        </p:nvSpPr>
        <p:spPr>
          <a:xfrm>
            <a:off x="665886" y="2868448"/>
            <a:ext cx="2411686" cy="923330"/>
          </a:xfrm>
          <a:prstGeom prst="rect">
            <a:avLst/>
          </a:prstGeom>
          <a:noFill/>
        </p:spPr>
        <p:txBody>
          <a:bodyPr wrap="none" rtlCol="0">
            <a:spAutoFit/>
          </a:bodyPr>
          <a:lstStyle/>
          <a:p>
            <a:r>
              <a:rPr lang="en-US" b="1" dirty="0">
                <a:solidFill>
                  <a:srgbClr val="FF0000"/>
                </a:solidFill>
              </a:rPr>
              <a:t>Each of these arrows</a:t>
            </a:r>
          </a:p>
          <a:p>
            <a:r>
              <a:rPr lang="en-US" b="1" dirty="0">
                <a:solidFill>
                  <a:srgbClr val="FF0000"/>
                </a:solidFill>
              </a:rPr>
              <a:t>represent a place a </a:t>
            </a:r>
          </a:p>
          <a:p>
            <a:r>
              <a:rPr lang="en-US" b="1" dirty="0">
                <a:solidFill>
                  <a:srgbClr val="FF0000"/>
                </a:solidFill>
              </a:rPr>
              <a:t>wait can occur</a:t>
            </a:r>
          </a:p>
        </p:txBody>
      </p:sp>
    </p:spTree>
    <p:extLst>
      <p:ext uri="{BB962C8B-B14F-4D97-AF65-F5344CB8AC3E}">
        <p14:creationId xmlns:p14="http://schemas.microsoft.com/office/powerpoint/2010/main" val="419255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sp>
        <p:nvSpPr>
          <p:cNvPr id="6" name="TextBox 5">
            <a:extLst>
              <a:ext uri="{FF2B5EF4-FFF2-40B4-BE49-F238E27FC236}">
                <a16:creationId xmlns:a16="http://schemas.microsoft.com/office/drawing/2014/main" id="{285DBBCE-E64A-4EF8-9E13-23CFAD17AF2A}"/>
              </a:ext>
            </a:extLst>
          </p:cNvPr>
          <p:cNvSpPr txBox="1"/>
          <p:nvPr/>
        </p:nvSpPr>
        <p:spPr>
          <a:xfrm>
            <a:off x="1647990" y="3882951"/>
            <a:ext cx="2223301" cy="369332"/>
          </a:xfrm>
          <a:prstGeom prst="rect">
            <a:avLst/>
          </a:prstGeom>
          <a:noFill/>
        </p:spPr>
        <p:txBody>
          <a:bodyPr wrap="none" rtlCol="0">
            <a:spAutoFit/>
          </a:bodyPr>
          <a:lstStyle/>
          <a:p>
            <a:r>
              <a:rPr lang="en-US" dirty="0">
                <a:solidFill>
                  <a:srgbClr val="FF0000"/>
                </a:solidFill>
              </a:rPr>
              <a:t>User sends in Query</a:t>
            </a:r>
          </a:p>
        </p:txBody>
      </p:sp>
    </p:spTree>
    <p:extLst>
      <p:ext uri="{BB962C8B-B14F-4D97-AF65-F5344CB8AC3E}">
        <p14:creationId xmlns:p14="http://schemas.microsoft.com/office/powerpoint/2010/main" val="337428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20521" y="3576424"/>
            <a:ext cx="0" cy="4389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62C9704-CC07-421B-A378-304F5BF276DE}"/>
              </a:ext>
            </a:extLst>
          </p:cNvPr>
          <p:cNvSpPr txBox="1"/>
          <p:nvPr/>
        </p:nvSpPr>
        <p:spPr>
          <a:xfrm>
            <a:off x="4420521" y="3576424"/>
            <a:ext cx="3361818" cy="369332"/>
          </a:xfrm>
          <a:prstGeom prst="rect">
            <a:avLst/>
          </a:prstGeom>
          <a:noFill/>
        </p:spPr>
        <p:txBody>
          <a:bodyPr wrap="none" rtlCol="0">
            <a:spAutoFit/>
          </a:bodyPr>
          <a:lstStyle/>
          <a:p>
            <a:r>
              <a:rPr lang="en-US" dirty="0">
                <a:solidFill>
                  <a:srgbClr val="FF0000"/>
                </a:solidFill>
              </a:rPr>
              <a:t>CPU looks for the data in cache</a:t>
            </a:r>
          </a:p>
        </p:txBody>
      </p:sp>
    </p:spTree>
    <p:extLst>
      <p:ext uri="{BB962C8B-B14F-4D97-AF65-F5344CB8AC3E}">
        <p14:creationId xmlns:p14="http://schemas.microsoft.com/office/powerpoint/2010/main" val="225284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7C3A8C9-2447-47AB-A14B-8EFDFCA71CE7}"/>
              </a:ext>
            </a:extLst>
          </p:cNvPr>
          <p:cNvSpPr txBox="1"/>
          <p:nvPr/>
        </p:nvSpPr>
        <p:spPr>
          <a:xfrm>
            <a:off x="4631635" y="5307967"/>
            <a:ext cx="4651513" cy="369332"/>
          </a:xfrm>
          <a:prstGeom prst="rect">
            <a:avLst/>
          </a:prstGeom>
          <a:noFill/>
        </p:spPr>
        <p:txBody>
          <a:bodyPr wrap="square" rtlCol="0">
            <a:spAutoFit/>
          </a:bodyPr>
          <a:lstStyle/>
          <a:p>
            <a:r>
              <a:rPr lang="en-US" dirty="0">
                <a:solidFill>
                  <a:srgbClr val="FF0000"/>
                </a:solidFill>
              </a:rPr>
              <a:t>If not found in cache, then gets it from Disk</a:t>
            </a:r>
          </a:p>
        </p:txBody>
      </p:sp>
    </p:spTree>
    <p:extLst>
      <p:ext uri="{BB962C8B-B14F-4D97-AF65-F5344CB8AC3E}">
        <p14:creationId xmlns:p14="http://schemas.microsoft.com/office/powerpoint/2010/main" val="79172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Who am I?</a:t>
            </a:r>
          </a:p>
        </p:txBody>
      </p:sp>
      <p:sp>
        <p:nvSpPr>
          <p:cNvPr id="2" name="TextBox 1">
            <a:extLst>
              <a:ext uri="{FF2B5EF4-FFF2-40B4-BE49-F238E27FC236}">
                <a16:creationId xmlns:a16="http://schemas.microsoft.com/office/drawing/2014/main" id="{2E4053E2-7BA1-42D2-A1CD-2B823831EA30}"/>
              </a:ext>
            </a:extLst>
          </p:cNvPr>
          <p:cNvSpPr txBox="1"/>
          <p:nvPr/>
        </p:nvSpPr>
        <p:spPr>
          <a:xfrm>
            <a:off x="361037" y="1392572"/>
            <a:ext cx="679477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Director of Data Management for Lifepoint </a:t>
            </a:r>
            <a:r>
              <a:rPr lang="en-US" sz="2400"/>
              <a:t>Health </a:t>
            </a:r>
          </a:p>
          <a:p>
            <a:pPr marL="742950" lvl="1" indent="-285750">
              <a:buFont typeface="Arial" panose="020B0604020202020204" pitchFamily="34" charset="0"/>
              <a:buChar char="•"/>
            </a:pPr>
            <a:r>
              <a:rPr lang="en-US" sz="2400"/>
              <a:t>Email </a:t>
            </a:r>
            <a:r>
              <a:rPr lang="en-US" sz="2400" dirty="0"/>
              <a:t>- </a:t>
            </a:r>
            <a:r>
              <a:rPr lang="en-US" sz="2400" dirty="0">
                <a:hlinkClick r:id="rId2"/>
              </a:rPr>
              <a:t>Dorsey.Dustin@att.net</a:t>
            </a:r>
            <a:endParaRPr lang="en-US" sz="2400" dirty="0"/>
          </a:p>
          <a:p>
            <a:pPr marL="742950" lvl="1" indent="-285750">
              <a:buFont typeface="Arial" panose="020B0604020202020204" pitchFamily="34" charset="0"/>
              <a:buChar char="•"/>
            </a:pPr>
            <a:r>
              <a:rPr lang="en-US" sz="2400" dirty="0"/>
              <a:t>LinkedIn – </a:t>
            </a:r>
            <a:r>
              <a:rPr lang="en-US" sz="2400" dirty="0">
                <a:hlinkClick r:id="rId3"/>
              </a:rPr>
              <a:t>linkedin.com/in/</a:t>
            </a:r>
            <a:r>
              <a:rPr lang="en-US" sz="2400" dirty="0" err="1">
                <a:hlinkClick r:id="rId3"/>
              </a:rPr>
              <a:t>dustindorsey</a:t>
            </a:r>
            <a:endParaRPr lang="en-US" sz="2400" dirty="0"/>
          </a:p>
          <a:p>
            <a:pPr marL="742950" lvl="1" indent="-285750">
              <a:buFont typeface="Arial" panose="020B0604020202020204" pitchFamily="34" charset="0"/>
              <a:buChar char="•"/>
            </a:pPr>
            <a:r>
              <a:rPr lang="en-US" sz="2400" dirty="0"/>
              <a:t>Twitter - @</a:t>
            </a:r>
            <a:r>
              <a:rPr lang="en-US" sz="2400" dirty="0" err="1"/>
              <a:t>sql_dd</a:t>
            </a:r>
            <a:endParaRPr lang="en-US" sz="2400" dirty="0"/>
          </a:p>
          <a:p>
            <a:pPr marL="742950" lvl="1" indent="-285750">
              <a:buFont typeface="Arial" panose="020B0604020202020204" pitchFamily="34" charset="0"/>
              <a:buChar char="•"/>
            </a:pPr>
            <a:r>
              <a:rPr lang="en-US" sz="2400" dirty="0"/>
              <a:t>Blog - </a:t>
            </a:r>
            <a:r>
              <a:rPr lang="en-US" sz="2400" dirty="0">
                <a:hlinkClick r:id="rId4"/>
              </a:rPr>
              <a:t>https://dustindorsey.com/</a:t>
            </a:r>
            <a:r>
              <a:rPr lang="en-US" sz="2400" dirty="0"/>
              <a:t> </a:t>
            </a:r>
          </a:p>
          <a:p>
            <a:pPr marL="742950" lvl="1" indent="-285750">
              <a:buFont typeface="Arial" panose="020B0604020202020204" pitchFamily="34" charset="0"/>
              <a:buChar char="•"/>
            </a:pPr>
            <a:r>
              <a:rPr lang="en-US" sz="2400" dirty="0" err="1"/>
              <a:t>Github</a:t>
            </a:r>
            <a:r>
              <a:rPr lang="en-US" sz="2400" dirty="0"/>
              <a:t> - </a:t>
            </a:r>
            <a:r>
              <a:rPr lang="en-US" sz="2400" dirty="0">
                <a:hlinkClick r:id="rId5"/>
              </a:rPr>
              <a:t>https://github.com/dustin-dorsey</a:t>
            </a:r>
            <a:endParaRPr lang="en-US" sz="2400" dirty="0"/>
          </a:p>
          <a:p>
            <a:pPr marL="285750" indent="-285750">
              <a:buFont typeface="Arial" panose="020B0604020202020204" pitchFamily="34" charset="0"/>
              <a:buChar char="•"/>
            </a:pPr>
            <a:r>
              <a:rPr lang="en-US" sz="2400" dirty="0"/>
              <a:t>I have been working with SQL Server for over a decade in development and administration</a:t>
            </a:r>
          </a:p>
          <a:p>
            <a:pPr marL="285750" indent="-285750">
              <a:buFont typeface="Arial" panose="020B0604020202020204" pitchFamily="34" charset="0"/>
              <a:buChar char="•"/>
            </a:pPr>
            <a:r>
              <a:rPr lang="en-US" sz="2400" dirty="0"/>
              <a:t>Active speaker and blogger</a:t>
            </a:r>
          </a:p>
        </p:txBody>
      </p:sp>
      <p:pic>
        <p:nvPicPr>
          <p:cNvPr id="5" name="Picture 4">
            <a:extLst>
              <a:ext uri="{FF2B5EF4-FFF2-40B4-BE49-F238E27FC236}">
                <a16:creationId xmlns:a16="http://schemas.microsoft.com/office/drawing/2014/main" id="{686181B2-658B-4DF9-BAC8-50368CB6F0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935" y="1530353"/>
            <a:ext cx="2924373" cy="2856590"/>
          </a:xfrm>
          <a:prstGeom prst="rect">
            <a:avLst/>
          </a:prstGeom>
        </p:spPr>
      </p:pic>
    </p:spTree>
    <p:extLst>
      <p:ext uri="{BB962C8B-B14F-4D97-AF65-F5344CB8AC3E}">
        <p14:creationId xmlns:p14="http://schemas.microsoft.com/office/powerpoint/2010/main" val="41419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8A82A42-05B6-483A-ACD9-4840D753249C}"/>
              </a:ext>
            </a:extLst>
          </p:cNvPr>
          <p:cNvCxnSpPr/>
          <p:nvPr/>
        </p:nvCxnSpPr>
        <p:spPr>
          <a:xfrm>
            <a:off x="5367130" y="3578087"/>
            <a:ext cx="0" cy="427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BD290FA-6A16-4760-BEF4-08A2F5251CA8}"/>
              </a:ext>
            </a:extLst>
          </p:cNvPr>
          <p:cNvSpPr txBox="1"/>
          <p:nvPr/>
        </p:nvSpPr>
        <p:spPr>
          <a:xfrm>
            <a:off x="5615609" y="3495078"/>
            <a:ext cx="4701208" cy="646331"/>
          </a:xfrm>
          <a:prstGeom prst="rect">
            <a:avLst/>
          </a:prstGeom>
          <a:noFill/>
        </p:spPr>
        <p:txBody>
          <a:bodyPr wrap="square" rtlCol="0">
            <a:spAutoFit/>
          </a:bodyPr>
          <a:lstStyle/>
          <a:p>
            <a:r>
              <a:rPr lang="en-US" dirty="0">
                <a:solidFill>
                  <a:srgbClr val="FF0000"/>
                </a:solidFill>
              </a:rPr>
              <a:t>Locks are taken on the data (slice</a:t>
            </a:r>
          </a:p>
          <a:p>
            <a:r>
              <a:rPr lang="en-US" dirty="0">
                <a:solidFill>
                  <a:srgbClr val="FF0000"/>
                </a:solidFill>
              </a:rPr>
              <a:t>and dice of data)</a:t>
            </a:r>
          </a:p>
        </p:txBody>
      </p:sp>
    </p:spTree>
    <p:extLst>
      <p:ext uri="{BB962C8B-B14F-4D97-AF65-F5344CB8AC3E}">
        <p14:creationId xmlns:p14="http://schemas.microsoft.com/office/powerpoint/2010/main" val="1495397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8A82A42-05B6-483A-ACD9-4840D753249C}"/>
              </a:ext>
            </a:extLst>
          </p:cNvPr>
          <p:cNvCxnSpPr/>
          <p:nvPr/>
        </p:nvCxnSpPr>
        <p:spPr>
          <a:xfrm>
            <a:off x="5367130" y="3578087"/>
            <a:ext cx="0" cy="427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BD290FA-6A16-4760-BEF4-08A2F5251CA8}"/>
              </a:ext>
            </a:extLst>
          </p:cNvPr>
          <p:cNvSpPr txBox="1"/>
          <p:nvPr/>
        </p:nvSpPr>
        <p:spPr>
          <a:xfrm>
            <a:off x="5923721" y="3495078"/>
            <a:ext cx="3042991" cy="369332"/>
          </a:xfrm>
          <a:prstGeom prst="rect">
            <a:avLst/>
          </a:prstGeom>
          <a:noFill/>
        </p:spPr>
        <p:txBody>
          <a:bodyPr wrap="square" rtlCol="0">
            <a:spAutoFit/>
          </a:bodyPr>
          <a:lstStyle/>
          <a:p>
            <a:r>
              <a:rPr lang="en-US" dirty="0">
                <a:solidFill>
                  <a:srgbClr val="FF0000"/>
                </a:solidFill>
              </a:rPr>
              <a:t>Data is updated in memory </a:t>
            </a:r>
          </a:p>
        </p:txBody>
      </p:sp>
      <p:cxnSp>
        <p:nvCxnSpPr>
          <p:cNvPr id="15" name="Straight Arrow Connector 14">
            <a:extLst>
              <a:ext uri="{FF2B5EF4-FFF2-40B4-BE49-F238E27FC236}">
                <a16:creationId xmlns:a16="http://schemas.microsoft.com/office/drawing/2014/main" id="{A2A5357A-F8E9-4539-9D60-D2BA17B5E0F1}"/>
              </a:ext>
            </a:extLst>
          </p:cNvPr>
          <p:cNvCxnSpPr/>
          <p:nvPr/>
        </p:nvCxnSpPr>
        <p:spPr>
          <a:xfrm flipV="1">
            <a:off x="4926563" y="3578087"/>
            <a:ext cx="0" cy="42738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84150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7C3A8C9-2447-47AB-A14B-8EFDFCA71CE7}"/>
              </a:ext>
            </a:extLst>
          </p:cNvPr>
          <p:cNvSpPr txBox="1"/>
          <p:nvPr/>
        </p:nvSpPr>
        <p:spPr>
          <a:xfrm>
            <a:off x="4472609" y="5290744"/>
            <a:ext cx="4701208" cy="369332"/>
          </a:xfrm>
          <a:prstGeom prst="rect">
            <a:avLst/>
          </a:prstGeom>
          <a:noFill/>
        </p:spPr>
        <p:txBody>
          <a:bodyPr wrap="square" rtlCol="0">
            <a:spAutoFit/>
          </a:bodyPr>
          <a:lstStyle/>
          <a:p>
            <a:r>
              <a:rPr lang="en-US" dirty="0">
                <a:solidFill>
                  <a:srgbClr val="FF0000"/>
                </a:solidFill>
              </a:rPr>
              <a:t>Data is written to the log file synchronously</a:t>
            </a:r>
          </a:p>
        </p:txBody>
      </p:sp>
      <p:cxnSp>
        <p:nvCxnSpPr>
          <p:cNvPr id="6" name="Straight Arrow Connector 5">
            <a:extLst>
              <a:ext uri="{FF2B5EF4-FFF2-40B4-BE49-F238E27FC236}">
                <a16:creationId xmlns:a16="http://schemas.microsoft.com/office/drawing/2014/main" id="{B8A82A42-05B6-483A-ACD9-4840D753249C}"/>
              </a:ext>
            </a:extLst>
          </p:cNvPr>
          <p:cNvCxnSpPr/>
          <p:nvPr/>
        </p:nvCxnSpPr>
        <p:spPr>
          <a:xfrm>
            <a:off x="5367130" y="3578087"/>
            <a:ext cx="0" cy="427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D0606E7-B432-4067-9BF6-D56CC75435EF}"/>
              </a:ext>
            </a:extLst>
          </p:cNvPr>
          <p:cNvCxnSpPr/>
          <p:nvPr/>
        </p:nvCxnSpPr>
        <p:spPr>
          <a:xfrm>
            <a:off x="6062870" y="4959626"/>
            <a:ext cx="6659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7D57B60-DBBC-47FE-AD9D-AADE56D90B49}"/>
              </a:ext>
            </a:extLst>
          </p:cNvPr>
          <p:cNvCxnSpPr/>
          <p:nvPr/>
        </p:nvCxnSpPr>
        <p:spPr>
          <a:xfrm flipV="1">
            <a:off x="4926563" y="3578087"/>
            <a:ext cx="0" cy="42738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68027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7C3A8C9-2447-47AB-A14B-8EFDFCA71CE7}"/>
              </a:ext>
            </a:extLst>
          </p:cNvPr>
          <p:cNvSpPr txBox="1"/>
          <p:nvPr/>
        </p:nvSpPr>
        <p:spPr>
          <a:xfrm>
            <a:off x="4472609" y="5290744"/>
            <a:ext cx="4701208" cy="369332"/>
          </a:xfrm>
          <a:prstGeom prst="rect">
            <a:avLst/>
          </a:prstGeom>
          <a:noFill/>
        </p:spPr>
        <p:txBody>
          <a:bodyPr wrap="square" rtlCol="0">
            <a:spAutoFit/>
          </a:bodyPr>
          <a:lstStyle/>
          <a:p>
            <a:r>
              <a:rPr lang="en-US" dirty="0">
                <a:solidFill>
                  <a:srgbClr val="FF0000"/>
                </a:solidFill>
              </a:rPr>
              <a:t>Data file changes happen asynchronously</a:t>
            </a:r>
          </a:p>
        </p:txBody>
      </p:sp>
      <p:cxnSp>
        <p:nvCxnSpPr>
          <p:cNvPr id="6" name="Straight Arrow Connector 5">
            <a:extLst>
              <a:ext uri="{FF2B5EF4-FFF2-40B4-BE49-F238E27FC236}">
                <a16:creationId xmlns:a16="http://schemas.microsoft.com/office/drawing/2014/main" id="{B8A82A42-05B6-483A-ACD9-4840D753249C}"/>
              </a:ext>
            </a:extLst>
          </p:cNvPr>
          <p:cNvCxnSpPr/>
          <p:nvPr/>
        </p:nvCxnSpPr>
        <p:spPr>
          <a:xfrm>
            <a:off x="5367130" y="3578087"/>
            <a:ext cx="0" cy="427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D0606E7-B432-4067-9BF6-D56CC75435EF}"/>
              </a:ext>
            </a:extLst>
          </p:cNvPr>
          <p:cNvCxnSpPr/>
          <p:nvPr/>
        </p:nvCxnSpPr>
        <p:spPr>
          <a:xfrm>
            <a:off x="6062870" y="4959626"/>
            <a:ext cx="6659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96F6938-5173-4971-A621-12B853E5BF85}"/>
              </a:ext>
            </a:extLst>
          </p:cNvPr>
          <p:cNvCxnSpPr/>
          <p:nvPr/>
        </p:nvCxnSpPr>
        <p:spPr>
          <a:xfrm>
            <a:off x="6062870" y="4408593"/>
            <a:ext cx="665921"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9" name="Straight Arrow Connector 18">
            <a:extLst>
              <a:ext uri="{FF2B5EF4-FFF2-40B4-BE49-F238E27FC236}">
                <a16:creationId xmlns:a16="http://schemas.microsoft.com/office/drawing/2014/main" id="{C0302BF5-EAE8-4E96-85FF-B99A813F4359}"/>
              </a:ext>
            </a:extLst>
          </p:cNvPr>
          <p:cNvCxnSpPr/>
          <p:nvPr/>
        </p:nvCxnSpPr>
        <p:spPr>
          <a:xfrm flipV="1">
            <a:off x="4926563" y="3578087"/>
            <a:ext cx="0" cy="42738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287408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Life of a DELETE, UPDATE, INSERT </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526" y="3825908"/>
            <a:ext cx="1665000" cy="1502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965713" y="4128876"/>
            <a:ext cx="1958008" cy="1107996"/>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3965713" y="2325279"/>
            <a:ext cx="1958008"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828182" y="4141409"/>
            <a:ext cx="1958008" cy="11079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Storage</a:t>
            </a:r>
          </a:p>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3190461" y="1789043"/>
            <a:ext cx="6092687" cy="4025347"/>
          </a:xfrm>
          <a:prstGeom prst="rect">
            <a:avLst/>
          </a:prstGeom>
          <a:no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3" name="TextBox 12">
            <a:extLst>
              <a:ext uri="{FF2B5EF4-FFF2-40B4-BE49-F238E27FC236}">
                <a16:creationId xmlns:a16="http://schemas.microsoft.com/office/drawing/2014/main" id="{20F95D18-5800-459E-8A5E-CE7D5A40F3AE}"/>
              </a:ext>
            </a:extLst>
          </p:cNvPr>
          <p:cNvSpPr txBox="1"/>
          <p:nvPr/>
        </p:nvSpPr>
        <p:spPr>
          <a:xfrm>
            <a:off x="5531160" y="1863634"/>
            <a:ext cx="1297022" cy="369332"/>
          </a:xfrm>
          <a:prstGeom prst="rect">
            <a:avLst/>
          </a:prstGeom>
          <a:noFill/>
        </p:spPr>
        <p:txBody>
          <a:bodyPr wrap="none" rtlCol="0">
            <a:spAutoFit/>
          </a:bodyPr>
          <a:lstStyle/>
          <a:p>
            <a:r>
              <a:rPr lang="en-US" dirty="0"/>
              <a:t>SQL Server</a:t>
            </a:r>
          </a:p>
        </p:txBody>
      </p:sp>
      <p:sp>
        <p:nvSpPr>
          <p:cNvPr id="21" name="TextBox 20">
            <a:extLst>
              <a:ext uri="{FF2B5EF4-FFF2-40B4-BE49-F238E27FC236}">
                <a16:creationId xmlns:a16="http://schemas.microsoft.com/office/drawing/2014/main" id="{1EE133F3-9F16-4454-A4B0-B44FFCD985D9}"/>
              </a:ext>
            </a:extLst>
          </p:cNvPr>
          <p:cNvSpPr txBox="1"/>
          <p:nvPr/>
        </p:nvSpPr>
        <p:spPr>
          <a:xfrm>
            <a:off x="540965" y="5143362"/>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1798984" y="4408593"/>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1729409" y="4248146"/>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4403035" y="3578087"/>
            <a:ext cx="0" cy="427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6555793-B308-4996-B1C2-8229302E23DF}"/>
              </a:ext>
            </a:extLst>
          </p:cNvPr>
          <p:cNvCxnSpPr/>
          <p:nvPr/>
        </p:nvCxnSpPr>
        <p:spPr>
          <a:xfrm flipH="1">
            <a:off x="6062870" y="4721087"/>
            <a:ext cx="66592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7C3A8C9-2447-47AB-A14B-8EFDFCA71CE7}"/>
              </a:ext>
            </a:extLst>
          </p:cNvPr>
          <p:cNvSpPr txBox="1"/>
          <p:nvPr/>
        </p:nvSpPr>
        <p:spPr>
          <a:xfrm>
            <a:off x="3856383" y="5290744"/>
            <a:ext cx="5317434" cy="369332"/>
          </a:xfrm>
          <a:prstGeom prst="rect">
            <a:avLst/>
          </a:prstGeom>
          <a:noFill/>
        </p:spPr>
        <p:txBody>
          <a:bodyPr wrap="square" rtlCol="0">
            <a:spAutoFit/>
          </a:bodyPr>
          <a:lstStyle/>
          <a:p>
            <a:r>
              <a:rPr lang="en-US" dirty="0">
                <a:solidFill>
                  <a:srgbClr val="FF0000"/>
                </a:solidFill>
              </a:rPr>
              <a:t>Results are sent back to the user</a:t>
            </a:r>
          </a:p>
        </p:txBody>
      </p:sp>
      <p:cxnSp>
        <p:nvCxnSpPr>
          <p:cNvPr id="6" name="Straight Arrow Connector 5">
            <a:extLst>
              <a:ext uri="{FF2B5EF4-FFF2-40B4-BE49-F238E27FC236}">
                <a16:creationId xmlns:a16="http://schemas.microsoft.com/office/drawing/2014/main" id="{B8A82A42-05B6-483A-ACD9-4840D753249C}"/>
              </a:ext>
            </a:extLst>
          </p:cNvPr>
          <p:cNvCxnSpPr/>
          <p:nvPr/>
        </p:nvCxnSpPr>
        <p:spPr>
          <a:xfrm>
            <a:off x="5367130" y="3578087"/>
            <a:ext cx="0" cy="427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D0606E7-B432-4067-9BF6-D56CC75435EF}"/>
              </a:ext>
            </a:extLst>
          </p:cNvPr>
          <p:cNvCxnSpPr/>
          <p:nvPr/>
        </p:nvCxnSpPr>
        <p:spPr>
          <a:xfrm>
            <a:off x="6062870" y="4959626"/>
            <a:ext cx="6659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96F6938-5173-4971-A621-12B853E5BF85}"/>
              </a:ext>
            </a:extLst>
          </p:cNvPr>
          <p:cNvCxnSpPr/>
          <p:nvPr/>
        </p:nvCxnSpPr>
        <p:spPr>
          <a:xfrm>
            <a:off x="6062870" y="4408593"/>
            <a:ext cx="665921"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8" name="Straight Arrow Connector 7">
            <a:extLst>
              <a:ext uri="{FF2B5EF4-FFF2-40B4-BE49-F238E27FC236}">
                <a16:creationId xmlns:a16="http://schemas.microsoft.com/office/drawing/2014/main" id="{2B4157E3-8212-47C5-A475-419A75E7A87F}"/>
              </a:ext>
            </a:extLst>
          </p:cNvPr>
          <p:cNvCxnSpPr/>
          <p:nvPr/>
        </p:nvCxnSpPr>
        <p:spPr>
          <a:xfrm flipH="1">
            <a:off x="1873526" y="5290744"/>
            <a:ext cx="17840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F4A0A59-9699-4638-BD74-1D4A95F06543}"/>
              </a:ext>
            </a:extLst>
          </p:cNvPr>
          <p:cNvSpPr txBox="1"/>
          <p:nvPr/>
        </p:nvSpPr>
        <p:spPr>
          <a:xfrm>
            <a:off x="566454" y="2616136"/>
            <a:ext cx="2411686" cy="923330"/>
          </a:xfrm>
          <a:prstGeom prst="rect">
            <a:avLst/>
          </a:prstGeom>
          <a:noFill/>
        </p:spPr>
        <p:txBody>
          <a:bodyPr wrap="none" rtlCol="0">
            <a:spAutoFit/>
          </a:bodyPr>
          <a:lstStyle/>
          <a:p>
            <a:r>
              <a:rPr lang="en-US" b="1" dirty="0">
                <a:solidFill>
                  <a:srgbClr val="FF0000"/>
                </a:solidFill>
              </a:rPr>
              <a:t>Each of these arrows</a:t>
            </a:r>
          </a:p>
          <a:p>
            <a:r>
              <a:rPr lang="en-US" b="1" dirty="0">
                <a:solidFill>
                  <a:srgbClr val="FF0000"/>
                </a:solidFill>
              </a:rPr>
              <a:t>represent a place a </a:t>
            </a:r>
          </a:p>
          <a:p>
            <a:r>
              <a:rPr lang="en-US" b="1" dirty="0">
                <a:solidFill>
                  <a:srgbClr val="FF0000"/>
                </a:solidFill>
              </a:rPr>
              <a:t>wait can occur</a:t>
            </a:r>
          </a:p>
        </p:txBody>
      </p:sp>
      <p:cxnSp>
        <p:nvCxnSpPr>
          <p:cNvPr id="23" name="Straight Arrow Connector 22">
            <a:extLst>
              <a:ext uri="{FF2B5EF4-FFF2-40B4-BE49-F238E27FC236}">
                <a16:creationId xmlns:a16="http://schemas.microsoft.com/office/drawing/2014/main" id="{3BCB080F-C366-46D4-BFC3-90FFF7BF8107}"/>
              </a:ext>
            </a:extLst>
          </p:cNvPr>
          <p:cNvCxnSpPr/>
          <p:nvPr/>
        </p:nvCxnSpPr>
        <p:spPr>
          <a:xfrm flipV="1">
            <a:off x="4926563" y="3578087"/>
            <a:ext cx="0" cy="42738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9718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Network Waits</a:t>
            </a:r>
          </a:p>
        </p:txBody>
      </p:sp>
      <p:pic>
        <p:nvPicPr>
          <p:cNvPr id="3074" name="Picture 2" descr="Image result for user laptop image">
            <a:extLst>
              <a:ext uri="{FF2B5EF4-FFF2-40B4-BE49-F238E27FC236}">
                <a16:creationId xmlns:a16="http://schemas.microsoft.com/office/drawing/2014/main" id="{4845DFE0-B3AD-4CA3-A8AF-A803A656C7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8347" y="2104140"/>
            <a:ext cx="2487365" cy="22440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7CE9B6-458C-4680-BEAF-AECA526EB092}"/>
              </a:ext>
            </a:extLst>
          </p:cNvPr>
          <p:cNvSpPr/>
          <p:nvPr/>
        </p:nvSpPr>
        <p:spPr>
          <a:xfrm>
            <a:off x="4323522" y="3240087"/>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10" name="Rectangle 9">
            <a:extLst>
              <a:ext uri="{FF2B5EF4-FFF2-40B4-BE49-F238E27FC236}">
                <a16:creationId xmlns:a16="http://schemas.microsoft.com/office/drawing/2014/main" id="{59074CA3-2D29-42E4-806F-1D761F5E548E}"/>
              </a:ext>
            </a:extLst>
          </p:cNvPr>
          <p:cNvSpPr/>
          <p:nvPr/>
        </p:nvSpPr>
        <p:spPr>
          <a:xfrm>
            <a:off x="6281530" y="2286493"/>
            <a:ext cx="3250096" cy="2206465"/>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21" name="TextBox 20">
            <a:extLst>
              <a:ext uri="{FF2B5EF4-FFF2-40B4-BE49-F238E27FC236}">
                <a16:creationId xmlns:a16="http://schemas.microsoft.com/office/drawing/2014/main" id="{1EE133F3-9F16-4454-A4B0-B44FFCD985D9}"/>
              </a:ext>
            </a:extLst>
          </p:cNvPr>
          <p:cNvSpPr txBox="1"/>
          <p:nvPr/>
        </p:nvSpPr>
        <p:spPr>
          <a:xfrm>
            <a:off x="2355114" y="4123626"/>
            <a:ext cx="1087157" cy="369332"/>
          </a:xfrm>
          <a:prstGeom prst="rect">
            <a:avLst/>
          </a:prstGeom>
          <a:noFill/>
        </p:spPr>
        <p:txBody>
          <a:bodyPr wrap="none" rtlCol="0">
            <a:spAutoFit/>
          </a:bodyPr>
          <a:lstStyle/>
          <a:p>
            <a:r>
              <a:rPr lang="en-US" dirty="0"/>
              <a:t>End User</a:t>
            </a:r>
          </a:p>
        </p:txBody>
      </p:sp>
      <p:sp>
        <p:nvSpPr>
          <p:cNvPr id="27" name="Arrow: Left-Right 26">
            <a:extLst>
              <a:ext uri="{FF2B5EF4-FFF2-40B4-BE49-F238E27FC236}">
                <a16:creationId xmlns:a16="http://schemas.microsoft.com/office/drawing/2014/main" id="{1C8B33EF-BEBD-4EF2-BCA4-97C77266578D}"/>
              </a:ext>
            </a:extLst>
          </p:cNvPr>
          <p:cNvSpPr/>
          <p:nvPr/>
        </p:nvSpPr>
        <p:spPr>
          <a:xfrm>
            <a:off x="3901628" y="2873255"/>
            <a:ext cx="1858616" cy="733663"/>
          </a:xfrm>
          <a:prstGeom prst="leftRightArrow">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400" dirty="0">
                <a:solidFill>
                  <a:schemeClr val="accent1"/>
                </a:solidFill>
              </a:rPr>
              <a:t>  Network</a:t>
            </a:r>
          </a:p>
        </p:txBody>
      </p:sp>
      <p:cxnSp>
        <p:nvCxnSpPr>
          <p:cNvPr id="5" name="Straight Arrow Connector 4">
            <a:extLst>
              <a:ext uri="{FF2B5EF4-FFF2-40B4-BE49-F238E27FC236}">
                <a16:creationId xmlns:a16="http://schemas.microsoft.com/office/drawing/2014/main" id="{5ABA8180-4212-465E-B17E-7E4EC693F15E}"/>
              </a:ext>
            </a:extLst>
          </p:cNvPr>
          <p:cNvCxnSpPr/>
          <p:nvPr/>
        </p:nvCxnSpPr>
        <p:spPr>
          <a:xfrm>
            <a:off x="3832053" y="2662023"/>
            <a:ext cx="1928191"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a:extLst>
              <a:ext uri="{FF2B5EF4-FFF2-40B4-BE49-F238E27FC236}">
                <a16:creationId xmlns:a16="http://schemas.microsoft.com/office/drawing/2014/main" id="{2B4157E3-8212-47C5-A475-419A75E7A87F}"/>
              </a:ext>
            </a:extLst>
          </p:cNvPr>
          <p:cNvCxnSpPr/>
          <p:nvPr/>
        </p:nvCxnSpPr>
        <p:spPr>
          <a:xfrm flipH="1">
            <a:off x="3938899" y="3825908"/>
            <a:ext cx="17840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33CAE6D-1FEA-4089-A277-55AEF2A58A71}"/>
              </a:ext>
            </a:extLst>
          </p:cNvPr>
          <p:cNvSpPr txBox="1"/>
          <p:nvPr/>
        </p:nvSpPr>
        <p:spPr>
          <a:xfrm>
            <a:off x="7300326" y="3216047"/>
            <a:ext cx="1297022" cy="369332"/>
          </a:xfrm>
          <a:prstGeom prst="rect">
            <a:avLst/>
          </a:prstGeom>
          <a:noFill/>
        </p:spPr>
        <p:txBody>
          <a:bodyPr wrap="none" rtlCol="0">
            <a:spAutoFit/>
          </a:bodyPr>
          <a:lstStyle/>
          <a:p>
            <a:r>
              <a:rPr lang="en-US" dirty="0"/>
              <a:t>SQL Server</a:t>
            </a:r>
          </a:p>
        </p:txBody>
      </p:sp>
      <p:sp>
        <p:nvSpPr>
          <p:cNvPr id="15" name="TextBox 14">
            <a:extLst>
              <a:ext uri="{FF2B5EF4-FFF2-40B4-BE49-F238E27FC236}">
                <a16:creationId xmlns:a16="http://schemas.microsoft.com/office/drawing/2014/main" id="{590CB9DA-930F-46AE-AB81-D0A6709B4FED}"/>
              </a:ext>
            </a:extLst>
          </p:cNvPr>
          <p:cNvSpPr txBox="1"/>
          <p:nvPr/>
        </p:nvSpPr>
        <p:spPr>
          <a:xfrm>
            <a:off x="3677478" y="4870174"/>
            <a:ext cx="2408095" cy="369332"/>
          </a:xfrm>
          <a:prstGeom prst="rect">
            <a:avLst/>
          </a:prstGeom>
          <a:noFill/>
        </p:spPr>
        <p:txBody>
          <a:bodyPr wrap="none" rtlCol="0">
            <a:spAutoFit/>
          </a:bodyPr>
          <a:lstStyle/>
          <a:p>
            <a:r>
              <a:rPr lang="en-US" dirty="0">
                <a:solidFill>
                  <a:srgbClr val="0070C0"/>
                </a:solidFill>
              </a:rPr>
              <a:t>ASYNC_NETWORK_IO</a:t>
            </a:r>
          </a:p>
        </p:txBody>
      </p:sp>
      <p:sp>
        <p:nvSpPr>
          <p:cNvPr id="12" name="TextBox 11">
            <a:extLst>
              <a:ext uri="{FF2B5EF4-FFF2-40B4-BE49-F238E27FC236}">
                <a16:creationId xmlns:a16="http://schemas.microsoft.com/office/drawing/2014/main" id="{6F77B4A1-5168-4A69-AE2F-795A052D9B37}"/>
              </a:ext>
            </a:extLst>
          </p:cNvPr>
          <p:cNvSpPr txBox="1"/>
          <p:nvPr/>
        </p:nvSpPr>
        <p:spPr>
          <a:xfrm>
            <a:off x="7524023" y="4820405"/>
            <a:ext cx="2734851" cy="923330"/>
          </a:xfrm>
          <a:prstGeom prst="rect">
            <a:avLst/>
          </a:prstGeom>
          <a:noFill/>
        </p:spPr>
        <p:txBody>
          <a:bodyPr wrap="none" rtlCol="0">
            <a:spAutoFit/>
          </a:bodyPr>
          <a:lstStyle/>
          <a:p>
            <a:r>
              <a:rPr lang="en-US" b="1" dirty="0"/>
              <a:t>Other things to check:</a:t>
            </a:r>
          </a:p>
          <a:p>
            <a:pPr marL="285750" indent="-285750">
              <a:buFont typeface="Arial" panose="020B0604020202020204" pitchFamily="34" charset="0"/>
              <a:buChar char="•"/>
            </a:pPr>
            <a:r>
              <a:rPr lang="en-US" dirty="0">
                <a:solidFill>
                  <a:schemeClr val="accent6">
                    <a:lumMod val="75000"/>
                  </a:schemeClr>
                </a:solidFill>
              </a:rPr>
              <a:t>Network utilization</a:t>
            </a:r>
          </a:p>
          <a:p>
            <a:pPr marL="285750" indent="-285750">
              <a:buFont typeface="Arial" panose="020B0604020202020204" pitchFamily="34" charset="0"/>
              <a:buChar char="•"/>
            </a:pPr>
            <a:r>
              <a:rPr lang="en-US" dirty="0">
                <a:solidFill>
                  <a:schemeClr val="accent6">
                    <a:lumMod val="75000"/>
                  </a:schemeClr>
                </a:solidFill>
              </a:rPr>
              <a:t>Code that is executing</a:t>
            </a:r>
          </a:p>
        </p:txBody>
      </p:sp>
    </p:spTree>
    <p:extLst>
      <p:ext uri="{BB962C8B-B14F-4D97-AF65-F5344CB8AC3E}">
        <p14:creationId xmlns:p14="http://schemas.microsoft.com/office/powerpoint/2010/main" val="119548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Disk Waits</a:t>
            </a:r>
          </a:p>
        </p:txBody>
      </p:sp>
      <p:sp>
        <p:nvSpPr>
          <p:cNvPr id="4" name="Rectangle 3">
            <a:extLst>
              <a:ext uri="{FF2B5EF4-FFF2-40B4-BE49-F238E27FC236}">
                <a16:creationId xmlns:a16="http://schemas.microsoft.com/office/drawing/2014/main" id="{9F7CE9B6-458C-4680-BEAF-AECA526EB092}"/>
              </a:ext>
            </a:extLst>
          </p:cNvPr>
          <p:cNvSpPr/>
          <p:nvPr/>
        </p:nvSpPr>
        <p:spPr>
          <a:xfrm>
            <a:off x="5158409" y="3081095"/>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1669775" y="2295330"/>
            <a:ext cx="2842592" cy="1846659"/>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a:t>
            </a:r>
          </a:p>
          <a:p>
            <a:pPr algn="l"/>
            <a:r>
              <a:rPr lang="en-US" sz="2400" dirty="0">
                <a:solidFill>
                  <a:schemeClr val="accent1"/>
                </a:solidFill>
              </a:rPr>
              <a:t>             CPU</a:t>
            </a:r>
          </a:p>
          <a:p>
            <a:pPr algn="l"/>
            <a:endParaRPr lang="en-US" sz="2400" dirty="0">
              <a:solidFill>
                <a:schemeClr val="accent1"/>
              </a:solidFill>
            </a:endParaRPr>
          </a:p>
          <a:p>
            <a:pPr algn="l"/>
            <a:endParaRPr lang="en-US" sz="2400" dirty="0">
              <a:solidFill>
                <a:schemeClr val="accent1"/>
              </a:solidFill>
            </a:endParaRPr>
          </a:p>
        </p:txBody>
      </p:sp>
      <p:sp>
        <p:nvSpPr>
          <p:cNvPr id="12" name="Rectangle 11">
            <a:extLst>
              <a:ext uri="{FF2B5EF4-FFF2-40B4-BE49-F238E27FC236}">
                <a16:creationId xmlns:a16="http://schemas.microsoft.com/office/drawing/2014/main" id="{48FDD19F-7450-4008-B063-869E0D7EE1D0}"/>
              </a:ext>
            </a:extLst>
          </p:cNvPr>
          <p:cNvSpPr/>
          <p:nvPr/>
        </p:nvSpPr>
        <p:spPr>
          <a:xfrm>
            <a:off x="6684065" y="2295329"/>
            <a:ext cx="2842592" cy="1846659"/>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a:t>
            </a:r>
          </a:p>
          <a:p>
            <a:pPr algn="l"/>
            <a:r>
              <a:rPr lang="en-US" sz="2400" dirty="0">
                <a:solidFill>
                  <a:schemeClr val="accent1"/>
                </a:solidFill>
              </a:rPr>
              <a:t>           Storage</a:t>
            </a:r>
          </a:p>
          <a:p>
            <a:pPr algn="l"/>
            <a:endParaRPr lang="en-US" sz="2400" dirty="0">
              <a:solidFill>
                <a:schemeClr val="accent1"/>
              </a:solidFill>
            </a:endParaRPr>
          </a:p>
          <a:p>
            <a:pPr algn="l"/>
            <a:endParaRPr lang="en-US" sz="2400" dirty="0">
              <a:solidFill>
                <a:schemeClr val="accent1"/>
              </a:solidFill>
            </a:endParaRPr>
          </a:p>
        </p:txBody>
      </p:sp>
      <p:cxnSp>
        <p:nvCxnSpPr>
          <p:cNvPr id="16" name="Straight Arrow Connector 15">
            <a:extLst>
              <a:ext uri="{FF2B5EF4-FFF2-40B4-BE49-F238E27FC236}">
                <a16:creationId xmlns:a16="http://schemas.microsoft.com/office/drawing/2014/main" id="{56555793-B308-4996-B1C2-8229302E23DF}"/>
              </a:ext>
            </a:extLst>
          </p:cNvPr>
          <p:cNvCxnSpPr>
            <a:cxnSpLocks/>
          </p:cNvCxnSpPr>
          <p:nvPr/>
        </p:nvCxnSpPr>
        <p:spPr>
          <a:xfrm flipH="1">
            <a:off x="4825449" y="3419095"/>
            <a:ext cx="145608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D0606E7-B432-4067-9BF6-D56CC75435EF}"/>
              </a:ext>
            </a:extLst>
          </p:cNvPr>
          <p:cNvCxnSpPr>
            <a:cxnSpLocks/>
          </p:cNvCxnSpPr>
          <p:nvPr/>
        </p:nvCxnSpPr>
        <p:spPr>
          <a:xfrm>
            <a:off x="4825448" y="2922139"/>
            <a:ext cx="14560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09BF3AC-8AA1-4533-958B-802D463C7F4F}"/>
              </a:ext>
            </a:extLst>
          </p:cNvPr>
          <p:cNvSpPr txBox="1"/>
          <p:nvPr/>
        </p:nvSpPr>
        <p:spPr>
          <a:xfrm>
            <a:off x="4512367" y="4638944"/>
            <a:ext cx="2735685" cy="923330"/>
          </a:xfrm>
          <a:prstGeom prst="rect">
            <a:avLst/>
          </a:prstGeom>
          <a:noFill/>
        </p:spPr>
        <p:txBody>
          <a:bodyPr wrap="none" rtlCol="0">
            <a:spAutoFit/>
          </a:bodyPr>
          <a:lstStyle/>
          <a:p>
            <a:r>
              <a:rPr lang="en-US" dirty="0">
                <a:solidFill>
                  <a:srgbClr val="0070C0"/>
                </a:solidFill>
              </a:rPr>
              <a:t>PAGEIOLATCH_</a:t>
            </a:r>
            <a:r>
              <a:rPr lang="en-US" dirty="0">
                <a:solidFill>
                  <a:schemeClr val="accent1">
                    <a:lumMod val="75000"/>
                  </a:schemeClr>
                </a:solidFill>
              </a:rPr>
              <a:t>XX</a:t>
            </a:r>
          </a:p>
          <a:p>
            <a:r>
              <a:rPr lang="en-US" dirty="0">
                <a:solidFill>
                  <a:srgbClr val="0070C0"/>
                </a:solidFill>
              </a:rPr>
              <a:t>WRITELOG</a:t>
            </a:r>
          </a:p>
          <a:p>
            <a:r>
              <a:rPr lang="en-US" dirty="0">
                <a:solidFill>
                  <a:srgbClr val="0070C0"/>
                </a:solidFill>
              </a:rPr>
              <a:t>ASYNC_IO_COMPLETION</a:t>
            </a:r>
          </a:p>
        </p:txBody>
      </p:sp>
      <p:sp>
        <p:nvSpPr>
          <p:cNvPr id="10" name="TextBox 9">
            <a:extLst>
              <a:ext uri="{FF2B5EF4-FFF2-40B4-BE49-F238E27FC236}">
                <a16:creationId xmlns:a16="http://schemas.microsoft.com/office/drawing/2014/main" id="{8C0C0FD6-E726-4F98-A79E-F7DC193F4457}"/>
              </a:ext>
            </a:extLst>
          </p:cNvPr>
          <p:cNvSpPr txBox="1"/>
          <p:nvPr/>
        </p:nvSpPr>
        <p:spPr>
          <a:xfrm>
            <a:off x="566312" y="4634162"/>
            <a:ext cx="3249800" cy="1477328"/>
          </a:xfrm>
          <a:prstGeom prst="rect">
            <a:avLst/>
          </a:prstGeom>
          <a:noFill/>
        </p:spPr>
        <p:txBody>
          <a:bodyPr wrap="none" rtlCol="0">
            <a:spAutoFit/>
          </a:bodyPr>
          <a:lstStyle/>
          <a:p>
            <a:r>
              <a:rPr lang="en-US" b="1" dirty="0"/>
              <a:t>Other things to check:</a:t>
            </a:r>
          </a:p>
          <a:p>
            <a:pPr marL="285750" indent="-285750">
              <a:buFont typeface="Arial" panose="020B0604020202020204" pitchFamily="34" charset="0"/>
              <a:buChar char="•"/>
            </a:pPr>
            <a:r>
              <a:rPr lang="en-US" dirty="0">
                <a:solidFill>
                  <a:schemeClr val="accent6">
                    <a:lumMod val="75000"/>
                  </a:schemeClr>
                </a:solidFill>
              </a:rPr>
              <a:t>System utilization</a:t>
            </a:r>
          </a:p>
          <a:p>
            <a:pPr marL="285750" indent="-285750">
              <a:buFont typeface="Arial" panose="020B0604020202020204" pitchFamily="34" charset="0"/>
              <a:buChar char="•"/>
            </a:pPr>
            <a:r>
              <a:rPr lang="en-US" dirty="0">
                <a:solidFill>
                  <a:schemeClr val="accent6">
                    <a:lumMod val="75000"/>
                  </a:schemeClr>
                </a:solidFill>
              </a:rPr>
              <a:t>Code that is executing</a:t>
            </a:r>
          </a:p>
          <a:p>
            <a:pPr marL="285750" indent="-285750">
              <a:buFont typeface="Arial" panose="020B0604020202020204" pitchFamily="34" charset="0"/>
              <a:buChar char="•"/>
            </a:pPr>
            <a:r>
              <a:rPr lang="en-US" dirty="0">
                <a:solidFill>
                  <a:schemeClr val="accent6">
                    <a:lumMod val="75000"/>
                  </a:schemeClr>
                </a:solidFill>
              </a:rPr>
              <a:t>Disk Latency</a:t>
            </a:r>
          </a:p>
          <a:p>
            <a:pPr marL="285750" indent="-285750">
              <a:buFont typeface="Arial" panose="020B0604020202020204" pitchFamily="34" charset="0"/>
              <a:buChar char="•"/>
            </a:pPr>
            <a:r>
              <a:rPr lang="en-US" dirty="0">
                <a:solidFill>
                  <a:schemeClr val="accent6">
                    <a:lumMod val="75000"/>
                  </a:schemeClr>
                </a:solidFill>
              </a:rPr>
              <a:t>Historical trends (baselines)</a:t>
            </a:r>
          </a:p>
        </p:txBody>
      </p:sp>
    </p:spTree>
    <p:extLst>
      <p:ext uri="{BB962C8B-B14F-4D97-AF65-F5344CB8AC3E}">
        <p14:creationId xmlns:p14="http://schemas.microsoft.com/office/powerpoint/2010/main" val="33295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err="1"/>
              <a:t>Sp_CheckIO</a:t>
            </a:r>
            <a:endParaRPr lang="en-US" dirty="0"/>
          </a:p>
        </p:txBody>
      </p:sp>
      <p:sp>
        <p:nvSpPr>
          <p:cNvPr id="4" name="Rectangle 3">
            <a:extLst>
              <a:ext uri="{FF2B5EF4-FFF2-40B4-BE49-F238E27FC236}">
                <a16:creationId xmlns:a16="http://schemas.microsoft.com/office/drawing/2014/main" id="{9F7CE9B6-458C-4680-BEAF-AECA526EB092}"/>
              </a:ext>
            </a:extLst>
          </p:cNvPr>
          <p:cNvSpPr/>
          <p:nvPr/>
        </p:nvSpPr>
        <p:spPr>
          <a:xfrm>
            <a:off x="5088830" y="3263539"/>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pic>
        <p:nvPicPr>
          <p:cNvPr id="3" name="Picture 2">
            <a:extLst>
              <a:ext uri="{FF2B5EF4-FFF2-40B4-BE49-F238E27FC236}">
                <a16:creationId xmlns:a16="http://schemas.microsoft.com/office/drawing/2014/main" id="{69652515-28BD-45A1-9669-D52785EB2B1A}"/>
              </a:ext>
            </a:extLst>
          </p:cNvPr>
          <p:cNvPicPr>
            <a:picLocks noChangeAspect="1"/>
          </p:cNvPicPr>
          <p:nvPr/>
        </p:nvPicPr>
        <p:blipFill>
          <a:blip r:embed="rId3"/>
          <a:stretch>
            <a:fillRect/>
          </a:stretch>
        </p:blipFill>
        <p:spPr>
          <a:xfrm>
            <a:off x="145256" y="2340926"/>
            <a:ext cx="11229975" cy="2152650"/>
          </a:xfrm>
          <a:prstGeom prst="rect">
            <a:avLst/>
          </a:prstGeom>
        </p:spPr>
      </p:pic>
      <p:sp>
        <p:nvSpPr>
          <p:cNvPr id="8" name="TextBox 7">
            <a:extLst>
              <a:ext uri="{FF2B5EF4-FFF2-40B4-BE49-F238E27FC236}">
                <a16:creationId xmlns:a16="http://schemas.microsoft.com/office/drawing/2014/main" id="{2E167FA3-AEA1-4966-81C9-E4ABFE2888B9}"/>
              </a:ext>
            </a:extLst>
          </p:cNvPr>
          <p:cNvSpPr txBox="1"/>
          <p:nvPr/>
        </p:nvSpPr>
        <p:spPr>
          <a:xfrm>
            <a:off x="145256" y="1537856"/>
            <a:ext cx="10892854" cy="646331"/>
          </a:xfrm>
          <a:prstGeom prst="rect">
            <a:avLst/>
          </a:prstGeom>
          <a:noFill/>
        </p:spPr>
        <p:txBody>
          <a:bodyPr wrap="none" rtlCol="0">
            <a:spAutoFit/>
          </a:bodyPr>
          <a:lstStyle/>
          <a:p>
            <a:r>
              <a:rPr lang="en-US" dirty="0"/>
              <a:t>Stored procedure that uses </a:t>
            </a:r>
            <a:r>
              <a:rPr lang="it-IT" dirty="0"/>
              <a:t>sys.dm_io_virtual_file_stats to track disk latency over a specified length of time</a:t>
            </a:r>
          </a:p>
          <a:p>
            <a:r>
              <a:rPr lang="it-IT" i="1" dirty="0"/>
              <a:t>(modified version of the code found in sp_blitzfirst)</a:t>
            </a:r>
          </a:p>
        </p:txBody>
      </p:sp>
    </p:spTree>
    <p:extLst>
      <p:ext uri="{BB962C8B-B14F-4D97-AF65-F5344CB8AC3E}">
        <p14:creationId xmlns:p14="http://schemas.microsoft.com/office/powerpoint/2010/main" val="1097446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Memory Waits</a:t>
            </a:r>
          </a:p>
        </p:txBody>
      </p:sp>
      <p:sp>
        <p:nvSpPr>
          <p:cNvPr id="4" name="Rectangle 3">
            <a:extLst>
              <a:ext uri="{FF2B5EF4-FFF2-40B4-BE49-F238E27FC236}">
                <a16:creationId xmlns:a16="http://schemas.microsoft.com/office/drawing/2014/main" id="{9F7CE9B6-458C-4680-BEAF-AECA526EB092}"/>
              </a:ext>
            </a:extLst>
          </p:cNvPr>
          <p:cNvSpPr/>
          <p:nvPr/>
        </p:nvSpPr>
        <p:spPr>
          <a:xfrm>
            <a:off x="5088830" y="3263539"/>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4323521" y="4227634"/>
            <a:ext cx="2594107" cy="1123845"/>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CPU</a:t>
            </a:r>
          </a:p>
          <a:p>
            <a:pPr algn="l"/>
            <a:endParaRPr lang="en-US" sz="2400" dirty="0">
              <a:solidFill>
                <a:schemeClr val="accent1"/>
              </a:solidFill>
            </a:endParaRPr>
          </a:p>
        </p:txBody>
      </p:sp>
      <p:sp>
        <p:nvSpPr>
          <p:cNvPr id="11" name="Rectangle 10">
            <a:extLst>
              <a:ext uri="{FF2B5EF4-FFF2-40B4-BE49-F238E27FC236}">
                <a16:creationId xmlns:a16="http://schemas.microsoft.com/office/drawing/2014/main" id="{B9554FEA-7283-43E9-B204-A63A8046447B}"/>
              </a:ext>
            </a:extLst>
          </p:cNvPr>
          <p:cNvSpPr/>
          <p:nvPr/>
        </p:nvSpPr>
        <p:spPr>
          <a:xfrm>
            <a:off x="4323522" y="1706739"/>
            <a:ext cx="2594107" cy="11079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Memory</a:t>
            </a:r>
          </a:p>
          <a:p>
            <a:pPr algn="l"/>
            <a:endParaRPr lang="en-US" sz="2400" dirty="0">
              <a:solidFill>
                <a:schemeClr val="accent1"/>
              </a:solidFill>
            </a:endParaRPr>
          </a:p>
        </p:txBody>
      </p:sp>
      <p:cxnSp>
        <p:nvCxnSpPr>
          <p:cNvPr id="7" name="Straight Arrow Connector 6">
            <a:extLst>
              <a:ext uri="{FF2B5EF4-FFF2-40B4-BE49-F238E27FC236}">
                <a16:creationId xmlns:a16="http://schemas.microsoft.com/office/drawing/2014/main" id="{61BB2CDC-62F2-4969-86BD-D9F8E725C981}"/>
              </a:ext>
            </a:extLst>
          </p:cNvPr>
          <p:cNvCxnSpPr>
            <a:cxnSpLocks/>
          </p:cNvCxnSpPr>
          <p:nvPr/>
        </p:nvCxnSpPr>
        <p:spPr>
          <a:xfrm>
            <a:off x="5168343" y="3064826"/>
            <a:ext cx="0" cy="96409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8A82A42-05B6-483A-ACD9-4840D753249C}"/>
              </a:ext>
            </a:extLst>
          </p:cNvPr>
          <p:cNvCxnSpPr>
            <a:cxnSpLocks/>
          </p:cNvCxnSpPr>
          <p:nvPr/>
        </p:nvCxnSpPr>
        <p:spPr>
          <a:xfrm>
            <a:off x="6132438" y="3064826"/>
            <a:ext cx="0" cy="964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A01F3AA-13F2-4126-B94A-CDE02D348F11}"/>
              </a:ext>
            </a:extLst>
          </p:cNvPr>
          <p:cNvSpPr txBox="1"/>
          <p:nvPr/>
        </p:nvSpPr>
        <p:spPr>
          <a:xfrm>
            <a:off x="6917629" y="3013447"/>
            <a:ext cx="2706125" cy="923330"/>
          </a:xfrm>
          <a:prstGeom prst="rect">
            <a:avLst/>
          </a:prstGeom>
          <a:noFill/>
        </p:spPr>
        <p:txBody>
          <a:bodyPr wrap="none" rtlCol="0">
            <a:spAutoFit/>
          </a:bodyPr>
          <a:lstStyle/>
          <a:p>
            <a:r>
              <a:rPr lang="en-US" dirty="0">
                <a:solidFill>
                  <a:srgbClr val="0070C0"/>
                </a:solidFill>
              </a:rPr>
              <a:t>RESOURCE_SEMAPHORE</a:t>
            </a:r>
          </a:p>
          <a:p>
            <a:r>
              <a:rPr lang="en-US" dirty="0">
                <a:solidFill>
                  <a:srgbClr val="0070C0"/>
                </a:solidFill>
              </a:rPr>
              <a:t>LCK_M_</a:t>
            </a:r>
            <a:r>
              <a:rPr lang="en-US" dirty="0">
                <a:solidFill>
                  <a:schemeClr val="accent1">
                    <a:lumMod val="75000"/>
                  </a:schemeClr>
                </a:solidFill>
              </a:rPr>
              <a:t>XX</a:t>
            </a:r>
          </a:p>
          <a:p>
            <a:r>
              <a:rPr lang="en-US" dirty="0">
                <a:solidFill>
                  <a:srgbClr val="0070C0"/>
                </a:solidFill>
              </a:rPr>
              <a:t>* Disk Waits</a:t>
            </a:r>
          </a:p>
        </p:txBody>
      </p:sp>
      <p:sp>
        <p:nvSpPr>
          <p:cNvPr id="3" name="TextBox 2">
            <a:extLst>
              <a:ext uri="{FF2B5EF4-FFF2-40B4-BE49-F238E27FC236}">
                <a16:creationId xmlns:a16="http://schemas.microsoft.com/office/drawing/2014/main" id="{FCF8B5CB-4FE3-4E9C-8E33-BA244E3FB2AE}"/>
              </a:ext>
            </a:extLst>
          </p:cNvPr>
          <p:cNvSpPr txBox="1"/>
          <p:nvPr/>
        </p:nvSpPr>
        <p:spPr>
          <a:xfrm>
            <a:off x="383096" y="3151759"/>
            <a:ext cx="3249800" cy="1754326"/>
          </a:xfrm>
          <a:prstGeom prst="rect">
            <a:avLst/>
          </a:prstGeom>
          <a:noFill/>
        </p:spPr>
        <p:txBody>
          <a:bodyPr wrap="none" rtlCol="0">
            <a:spAutoFit/>
          </a:bodyPr>
          <a:lstStyle/>
          <a:p>
            <a:r>
              <a:rPr lang="en-US" b="1" dirty="0"/>
              <a:t>Some other things to check:</a:t>
            </a:r>
          </a:p>
          <a:p>
            <a:pPr marL="285750" indent="-285750">
              <a:buFont typeface="Arial" panose="020B0604020202020204" pitchFamily="34" charset="0"/>
              <a:buChar char="•"/>
            </a:pPr>
            <a:r>
              <a:rPr lang="en-US" dirty="0">
                <a:solidFill>
                  <a:schemeClr val="accent6">
                    <a:lumMod val="75000"/>
                  </a:schemeClr>
                </a:solidFill>
              </a:rPr>
              <a:t>Memory utilization</a:t>
            </a:r>
          </a:p>
          <a:p>
            <a:pPr marL="285750" indent="-285750">
              <a:buFont typeface="Arial" panose="020B0604020202020204" pitchFamily="34" charset="0"/>
              <a:buChar char="•"/>
            </a:pPr>
            <a:r>
              <a:rPr lang="en-US" dirty="0">
                <a:solidFill>
                  <a:schemeClr val="accent6">
                    <a:lumMod val="75000"/>
                  </a:schemeClr>
                </a:solidFill>
              </a:rPr>
              <a:t>System utilization</a:t>
            </a:r>
          </a:p>
          <a:p>
            <a:pPr marL="285750" indent="-285750">
              <a:buFont typeface="Arial" panose="020B0604020202020204" pitchFamily="34" charset="0"/>
              <a:buChar char="•"/>
            </a:pPr>
            <a:r>
              <a:rPr lang="en-US" dirty="0">
                <a:solidFill>
                  <a:schemeClr val="accent6">
                    <a:lumMod val="75000"/>
                  </a:schemeClr>
                </a:solidFill>
              </a:rPr>
              <a:t>Head blockers</a:t>
            </a:r>
          </a:p>
          <a:p>
            <a:pPr marL="285750" indent="-285750">
              <a:buFont typeface="Arial" panose="020B0604020202020204" pitchFamily="34" charset="0"/>
              <a:buChar char="•"/>
            </a:pPr>
            <a:r>
              <a:rPr lang="en-US" dirty="0">
                <a:solidFill>
                  <a:schemeClr val="accent6">
                    <a:lumMod val="75000"/>
                  </a:schemeClr>
                </a:solidFill>
              </a:rPr>
              <a:t>Code that is executing</a:t>
            </a:r>
          </a:p>
          <a:p>
            <a:pPr marL="285750" indent="-285750">
              <a:buFont typeface="Arial" panose="020B0604020202020204" pitchFamily="34" charset="0"/>
              <a:buChar char="•"/>
            </a:pPr>
            <a:r>
              <a:rPr lang="en-US" dirty="0">
                <a:solidFill>
                  <a:schemeClr val="accent6">
                    <a:lumMod val="75000"/>
                  </a:schemeClr>
                </a:solidFill>
              </a:rPr>
              <a:t>Historical trends (baselines)</a:t>
            </a:r>
          </a:p>
        </p:txBody>
      </p:sp>
    </p:spTree>
    <p:extLst>
      <p:ext uri="{BB962C8B-B14F-4D97-AF65-F5344CB8AC3E}">
        <p14:creationId xmlns:p14="http://schemas.microsoft.com/office/powerpoint/2010/main" val="281233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Memory Waits</a:t>
            </a:r>
          </a:p>
        </p:txBody>
      </p:sp>
      <p:sp>
        <p:nvSpPr>
          <p:cNvPr id="4" name="Rectangle 3">
            <a:extLst>
              <a:ext uri="{FF2B5EF4-FFF2-40B4-BE49-F238E27FC236}">
                <a16:creationId xmlns:a16="http://schemas.microsoft.com/office/drawing/2014/main" id="{9F7CE9B6-458C-4680-BEAF-AECA526EB092}"/>
              </a:ext>
            </a:extLst>
          </p:cNvPr>
          <p:cNvSpPr/>
          <p:nvPr/>
        </p:nvSpPr>
        <p:spPr>
          <a:xfrm>
            <a:off x="5088830" y="3263539"/>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pic>
        <p:nvPicPr>
          <p:cNvPr id="5" name="Picture 4">
            <a:extLst>
              <a:ext uri="{FF2B5EF4-FFF2-40B4-BE49-F238E27FC236}">
                <a16:creationId xmlns:a16="http://schemas.microsoft.com/office/drawing/2014/main" id="{747BC75F-F800-4B88-BCE0-6ACBF14204C4}"/>
              </a:ext>
            </a:extLst>
          </p:cNvPr>
          <p:cNvPicPr>
            <a:picLocks noChangeAspect="1"/>
          </p:cNvPicPr>
          <p:nvPr/>
        </p:nvPicPr>
        <p:blipFill>
          <a:blip r:embed="rId3"/>
          <a:stretch>
            <a:fillRect/>
          </a:stretch>
        </p:blipFill>
        <p:spPr>
          <a:xfrm>
            <a:off x="0" y="1080363"/>
            <a:ext cx="11520488" cy="3845504"/>
          </a:xfrm>
          <a:prstGeom prst="rect">
            <a:avLst/>
          </a:prstGeom>
        </p:spPr>
      </p:pic>
      <p:pic>
        <p:nvPicPr>
          <p:cNvPr id="6" name="x_x_x_x_x_x_x_x_x_x_x_x_x_x_x_x_x_x_x_x_x_x__x0000_i1026" descr="cid:image016.png@01D52775.02B4D500">
            <a:extLst>
              <a:ext uri="{FF2B5EF4-FFF2-40B4-BE49-F238E27FC236}">
                <a16:creationId xmlns:a16="http://schemas.microsoft.com/office/drawing/2014/main" id="{F2F1EF39-DD09-45EC-BFC2-9AE0F3887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38118"/>
            <a:ext cx="10197548" cy="116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209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lgn="ctr"/>
            <a:r>
              <a:rPr lang="en-US" dirty="0"/>
              <a:t>Things you will learn</a:t>
            </a:r>
          </a:p>
        </p:txBody>
      </p:sp>
      <p:sp>
        <p:nvSpPr>
          <p:cNvPr id="19" name="Content Placeholder 18"/>
          <p:cNvSpPr>
            <a:spLocks noGrp="1"/>
          </p:cNvSpPr>
          <p:nvPr>
            <p:ph idx="1"/>
          </p:nvPr>
        </p:nvSpPr>
        <p:spPr/>
        <p:txBody>
          <a:bodyPr/>
          <a:lstStyle/>
          <a:p>
            <a:pPr marL="571500" indent="-571500">
              <a:buFont typeface="Arial" panose="020B0604020202020204" pitchFamily="34" charset="0"/>
              <a:buChar char="•"/>
            </a:pPr>
            <a:r>
              <a:rPr lang="en-US" dirty="0">
                <a:latin typeface="Garamond" panose="02020404030301010803" pitchFamily="18" charset="0"/>
              </a:rPr>
              <a:t>What wait statistics are, how you read them and some common misconceptions about them</a:t>
            </a:r>
          </a:p>
          <a:p>
            <a:pPr marL="571500" indent="-571500">
              <a:buFont typeface="Arial" panose="020B0604020202020204" pitchFamily="34" charset="0"/>
              <a:buChar char="•"/>
            </a:pPr>
            <a:r>
              <a:rPr lang="en-US" dirty="0">
                <a:latin typeface="Garamond" panose="02020404030301010803" pitchFamily="18" charset="0"/>
              </a:rPr>
              <a:t>What role server resources play in the big picture of query processing</a:t>
            </a:r>
          </a:p>
          <a:p>
            <a:pPr marL="571500" indent="-571500">
              <a:buFont typeface="Arial" panose="020B0604020202020204" pitchFamily="34" charset="0"/>
              <a:buChar char="•"/>
            </a:pPr>
            <a:r>
              <a:rPr lang="en-US" dirty="0">
                <a:latin typeface="Garamond" panose="02020404030301010803" pitchFamily="18" charset="0"/>
              </a:rPr>
              <a:t>How waits occur within query processing </a:t>
            </a:r>
          </a:p>
          <a:p>
            <a:pPr marL="571500" indent="-571500">
              <a:buFont typeface="Arial" panose="020B0604020202020204" pitchFamily="34" charset="0"/>
              <a:buChar char="•"/>
            </a:pPr>
            <a:r>
              <a:rPr lang="en-US" dirty="0">
                <a:latin typeface="Garamond" panose="02020404030301010803" pitchFamily="18" charset="0"/>
              </a:rPr>
              <a:t>About common waits that may be slowing down your servers and how to fix them</a:t>
            </a:r>
          </a:p>
          <a:p>
            <a:pPr marL="571500" indent="-571500">
              <a:buFont typeface="Arial" panose="020B0604020202020204" pitchFamily="34" charset="0"/>
              <a:buChar char="•"/>
            </a:pPr>
            <a:endParaRPr lang="en-US" dirty="0">
              <a:latin typeface="Garamond" panose="02020404030301010803" pitchFamily="18" charset="0"/>
            </a:endParaRPr>
          </a:p>
          <a:p>
            <a:endParaRPr lang="en-US" dirty="0"/>
          </a:p>
        </p:txBody>
      </p:sp>
    </p:spTree>
    <p:extLst>
      <p:ext uri="{BB962C8B-B14F-4D97-AF65-F5344CB8AC3E}">
        <p14:creationId xmlns:p14="http://schemas.microsoft.com/office/powerpoint/2010/main" val="388021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CPU Waits</a:t>
            </a:r>
          </a:p>
        </p:txBody>
      </p:sp>
      <p:sp>
        <p:nvSpPr>
          <p:cNvPr id="4" name="Rectangle 3">
            <a:extLst>
              <a:ext uri="{FF2B5EF4-FFF2-40B4-BE49-F238E27FC236}">
                <a16:creationId xmlns:a16="http://schemas.microsoft.com/office/drawing/2014/main" id="{9F7CE9B6-458C-4680-BEAF-AECA526EB092}"/>
              </a:ext>
            </a:extLst>
          </p:cNvPr>
          <p:cNvSpPr/>
          <p:nvPr/>
        </p:nvSpPr>
        <p:spPr>
          <a:xfrm>
            <a:off x="5088830" y="3263539"/>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sp>
        <p:nvSpPr>
          <p:cNvPr id="9" name="Rectangle 8">
            <a:extLst>
              <a:ext uri="{FF2B5EF4-FFF2-40B4-BE49-F238E27FC236}">
                <a16:creationId xmlns:a16="http://schemas.microsoft.com/office/drawing/2014/main" id="{26AFFDF4-1901-42E9-9045-073796B18218}"/>
              </a:ext>
            </a:extLst>
          </p:cNvPr>
          <p:cNvSpPr/>
          <p:nvPr/>
        </p:nvSpPr>
        <p:spPr>
          <a:xfrm>
            <a:off x="3876261" y="2225975"/>
            <a:ext cx="3269967" cy="1846659"/>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endParaRPr lang="en-US" sz="2400" dirty="0">
              <a:solidFill>
                <a:schemeClr val="accent1"/>
              </a:solidFill>
            </a:endParaRPr>
          </a:p>
          <a:p>
            <a:pPr algn="l"/>
            <a:r>
              <a:rPr lang="en-US" sz="2400" dirty="0">
                <a:solidFill>
                  <a:schemeClr val="accent1"/>
                </a:solidFill>
              </a:rPr>
              <a:t>             </a:t>
            </a:r>
          </a:p>
          <a:p>
            <a:pPr algn="l"/>
            <a:r>
              <a:rPr lang="en-US" sz="2400" dirty="0">
                <a:solidFill>
                  <a:schemeClr val="accent1"/>
                </a:solidFill>
              </a:rPr>
              <a:t>                CPU</a:t>
            </a:r>
          </a:p>
          <a:p>
            <a:pPr algn="l"/>
            <a:endParaRPr lang="en-US" sz="2400" dirty="0">
              <a:solidFill>
                <a:schemeClr val="accent1"/>
              </a:solidFill>
            </a:endParaRPr>
          </a:p>
          <a:p>
            <a:pPr algn="l"/>
            <a:endParaRPr lang="en-US" sz="2400" dirty="0">
              <a:solidFill>
                <a:schemeClr val="accent1"/>
              </a:solidFill>
            </a:endParaRPr>
          </a:p>
        </p:txBody>
      </p:sp>
      <p:sp>
        <p:nvSpPr>
          <p:cNvPr id="3" name="TextBox 2">
            <a:extLst>
              <a:ext uri="{FF2B5EF4-FFF2-40B4-BE49-F238E27FC236}">
                <a16:creationId xmlns:a16="http://schemas.microsoft.com/office/drawing/2014/main" id="{FCF28127-C9F7-4286-BB5D-E00F615A8801}"/>
              </a:ext>
            </a:extLst>
          </p:cNvPr>
          <p:cNvSpPr txBox="1"/>
          <p:nvPr/>
        </p:nvSpPr>
        <p:spPr>
          <a:xfrm>
            <a:off x="7484165" y="2504661"/>
            <a:ext cx="2606804" cy="1200329"/>
          </a:xfrm>
          <a:prstGeom prst="rect">
            <a:avLst/>
          </a:prstGeom>
          <a:noFill/>
        </p:spPr>
        <p:txBody>
          <a:bodyPr wrap="none" rtlCol="0">
            <a:spAutoFit/>
          </a:bodyPr>
          <a:lstStyle/>
          <a:p>
            <a:r>
              <a:rPr lang="en-US" dirty="0">
                <a:solidFill>
                  <a:srgbClr val="0070C0"/>
                </a:solidFill>
              </a:rPr>
              <a:t>SOS_SCHEDULER_YIELD</a:t>
            </a:r>
          </a:p>
          <a:p>
            <a:r>
              <a:rPr lang="en-US" dirty="0">
                <a:solidFill>
                  <a:srgbClr val="0070C0"/>
                </a:solidFill>
              </a:rPr>
              <a:t>CXPACKET</a:t>
            </a:r>
          </a:p>
          <a:p>
            <a:r>
              <a:rPr lang="en-US" dirty="0">
                <a:solidFill>
                  <a:srgbClr val="0070C0"/>
                </a:solidFill>
              </a:rPr>
              <a:t>*Signal waits</a:t>
            </a:r>
          </a:p>
          <a:p>
            <a:endParaRPr lang="en-US" dirty="0"/>
          </a:p>
        </p:txBody>
      </p:sp>
      <p:sp>
        <p:nvSpPr>
          <p:cNvPr id="6" name="TextBox 5">
            <a:extLst>
              <a:ext uri="{FF2B5EF4-FFF2-40B4-BE49-F238E27FC236}">
                <a16:creationId xmlns:a16="http://schemas.microsoft.com/office/drawing/2014/main" id="{65983947-BF00-444B-886A-CB52BA141FA0}"/>
              </a:ext>
            </a:extLst>
          </p:cNvPr>
          <p:cNvSpPr txBox="1"/>
          <p:nvPr/>
        </p:nvSpPr>
        <p:spPr>
          <a:xfrm>
            <a:off x="380269" y="2410640"/>
            <a:ext cx="3249800" cy="1477328"/>
          </a:xfrm>
          <a:prstGeom prst="rect">
            <a:avLst/>
          </a:prstGeom>
          <a:noFill/>
        </p:spPr>
        <p:txBody>
          <a:bodyPr wrap="none" rtlCol="0">
            <a:spAutoFit/>
          </a:bodyPr>
          <a:lstStyle/>
          <a:p>
            <a:r>
              <a:rPr lang="en-US" b="1" dirty="0"/>
              <a:t>Some other things to check:</a:t>
            </a:r>
          </a:p>
          <a:p>
            <a:pPr marL="285750" indent="-285750">
              <a:buFont typeface="Arial" panose="020B0604020202020204" pitchFamily="34" charset="0"/>
              <a:buChar char="•"/>
            </a:pPr>
            <a:r>
              <a:rPr lang="en-US" dirty="0">
                <a:solidFill>
                  <a:schemeClr val="accent6">
                    <a:lumMod val="75000"/>
                  </a:schemeClr>
                </a:solidFill>
              </a:rPr>
              <a:t>CPU utilization</a:t>
            </a:r>
          </a:p>
          <a:p>
            <a:pPr marL="285750" indent="-285750">
              <a:buFont typeface="Arial" panose="020B0604020202020204" pitchFamily="34" charset="0"/>
              <a:buChar char="•"/>
            </a:pPr>
            <a:r>
              <a:rPr lang="en-US" dirty="0">
                <a:solidFill>
                  <a:schemeClr val="accent6">
                    <a:lumMod val="75000"/>
                  </a:schemeClr>
                </a:solidFill>
              </a:rPr>
              <a:t>System utilization</a:t>
            </a:r>
          </a:p>
          <a:p>
            <a:pPr marL="285750" indent="-285750">
              <a:buFont typeface="Arial" panose="020B0604020202020204" pitchFamily="34" charset="0"/>
              <a:buChar char="•"/>
            </a:pPr>
            <a:r>
              <a:rPr lang="en-US" dirty="0">
                <a:solidFill>
                  <a:schemeClr val="accent6">
                    <a:lumMod val="75000"/>
                  </a:schemeClr>
                </a:solidFill>
              </a:rPr>
              <a:t>Code that is executing</a:t>
            </a:r>
          </a:p>
          <a:p>
            <a:pPr marL="285750" indent="-285750">
              <a:buFont typeface="Arial" panose="020B0604020202020204" pitchFamily="34" charset="0"/>
              <a:buChar char="•"/>
            </a:pPr>
            <a:r>
              <a:rPr lang="en-US" dirty="0">
                <a:solidFill>
                  <a:schemeClr val="accent6">
                    <a:lumMod val="75000"/>
                  </a:schemeClr>
                </a:solidFill>
              </a:rPr>
              <a:t>Historical trends (baselines)</a:t>
            </a:r>
          </a:p>
        </p:txBody>
      </p:sp>
    </p:spTree>
    <p:extLst>
      <p:ext uri="{BB962C8B-B14F-4D97-AF65-F5344CB8AC3E}">
        <p14:creationId xmlns:p14="http://schemas.microsoft.com/office/powerpoint/2010/main" val="34976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CPU Waits</a:t>
            </a:r>
          </a:p>
        </p:txBody>
      </p:sp>
      <p:sp>
        <p:nvSpPr>
          <p:cNvPr id="4" name="Rectangle 3">
            <a:extLst>
              <a:ext uri="{FF2B5EF4-FFF2-40B4-BE49-F238E27FC236}">
                <a16:creationId xmlns:a16="http://schemas.microsoft.com/office/drawing/2014/main" id="{9F7CE9B6-458C-4680-BEAF-AECA526EB092}"/>
              </a:ext>
            </a:extLst>
          </p:cNvPr>
          <p:cNvSpPr/>
          <p:nvPr/>
        </p:nvSpPr>
        <p:spPr>
          <a:xfrm>
            <a:off x="5088830" y="3263539"/>
            <a:ext cx="1958008" cy="993983"/>
          </a:xfrm>
          <a:prstGeom prst="rect">
            <a:avLst/>
          </a:prstGeom>
        </p:spPr>
        <p:txBody>
          <a:bodyPr lIns="0" tIns="0" rIns="0" bIns="0" rtlCol="0" anchor="ctr">
            <a:spAutoFit/>
          </a:bodyPr>
          <a:lstStyle/>
          <a:p>
            <a:pPr algn="l"/>
            <a:endParaRPr lang="en-US" sz="2400" dirty="0">
              <a:solidFill>
                <a:schemeClr val="accent1"/>
              </a:solidFill>
            </a:endParaRPr>
          </a:p>
        </p:txBody>
      </p:sp>
      <p:pic>
        <p:nvPicPr>
          <p:cNvPr id="22530" name="Picture 1" descr="image007">
            <a:extLst>
              <a:ext uri="{FF2B5EF4-FFF2-40B4-BE49-F238E27FC236}">
                <a16:creationId xmlns:a16="http://schemas.microsoft.com/office/drawing/2014/main" id="{E091A868-2043-499E-AD2D-ED2D33076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42" y="4939989"/>
            <a:ext cx="69437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68F0C546-F324-45B0-BCCC-38DA71343C73}"/>
              </a:ext>
            </a:extLst>
          </p:cNvPr>
          <p:cNvPicPr>
            <a:picLocks noChangeAspect="1"/>
          </p:cNvPicPr>
          <p:nvPr/>
        </p:nvPicPr>
        <p:blipFill>
          <a:blip r:embed="rId4"/>
          <a:stretch>
            <a:fillRect/>
          </a:stretch>
        </p:blipFill>
        <p:spPr>
          <a:xfrm>
            <a:off x="19872" y="1080363"/>
            <a:ext cx="11231663" cy="3679338"/>
          </a:xfrm>
          <a:prstGeom prst="rect">
            <a:avLst/>
          </a:prstGeom>
        </p:spPr>
      </p:pic>
    </p:spTree>
    <p:extLst>
      <p:ext uri="{BB962C8B-B14F-4D97-AF65-F5344CB8AC3E}">
        <p14:creationId xmlns:p14="http://schemas.microsoft.com/office/powerpoint/2010/main" val="380277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F8D8-C62C-4D6C-8A17-51F97B48AF0D}"/>
              </a:ext>
            </a:extLst>
          </p:cNvPr>
          <p:cNvSpPr>
            <a:spLocks noGrp="1"/>
          </p:cNvSpPr>
          <p:nvPr>
            <p:ph idx="1"/>
          </p:nvPr>
        </p:nvSpPr>
        <p:spPr>
          <a:xfrm>
            <a:off x="360125" y="298174"/>
            <a:ext cx="10800000" cy="5821639"/>
          </a:xfrm>
        </p:spPr>
        <p:txBody>
          <a:bodyPr>
            <a:normAutofit/>
          </a:bodyPr>
          <a:lstStyle/>
          <a:p>
            <a:pPr algn="ctr"/>
            <a:endParaRPr lang="en-US" sz="9600" dirty="0"/>
          </a:p>
          <a:p>
            <a:pPr algn="ctr"/>
            <a:r>
              <a:rPr lang="en-US" sz="9600" dirty="0"/>
              <a:t>Let’s take another look</a:t>
            </a:r>
          </a:p>
        </p:txBody>
      </p:sp>
    </p:spTree>
    <p:extLst>
      <p:ext uri="{BB962C8B-B14F-4D97-AF65-F5344CB8AC3E}">
        <p14:creationId xmlns:p14="http://schemas.microsoft.com/office/powerpoint/2010/main" val="1359932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lgn="ctr"/>
            <a:r>
              <a:rPr lang="en-US" dirty="0"/>
              <a:t>Troubleshooting using Waits</a:t>
            </a:r>
          </a:p>
        </p:txBody>
      </p:sp>
      <p:sp>
        <p:nvSpPr>
          <p:cNvPr id="19" name="Content Placeholder 18"/>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dirty="0">
                <a:latin typeface="Garamond" panose="02020404030301010803" pitchFamily="18" charset="0"/>
              </a:rPr>
              <a:t>Check active queries running and see if there are waits associated with them</a:t>
            </a:r>
          </a:p>
          <a:p>
            <a:pPr marL="571500" indent="-571500">
              <a:buFont typeface="Arial" panose="020B0604020202020204" pitchFamily="34" charset="0"/>
              <a:buChar char="•"/>
            </a:pPr>
            <a:r>
              <a:rPr lang="en-US" dirty="0">
                <a:latin typeface="Garamond" panose="02020404030301010803" pitchFamily="18" charset="0"/>
              </a:rPr>
              <a:t>Establish baselines so you can tell what changed when a problem occurs</a:t>
            </a:r>
          </a:p>
          <a:p>
            <a:pPr marL="571500" indent="-571500">
              <a:buFont typeface="Arial" panose="020B0604020202020204" pitchFamily="34" charset="0"/>
              <a:buChar char="•"/>
            </a:pPr>
            <a:r>
              <a:rPr lang="en-US" dirty="0">
                <a:latin typeface="Garamond" panose="02020404030301010803" pitchFamily="18" charset="0"/>
              </a:rPr>
              <a:t>Use other performance monitoring methods in conjunction – monitoring tools, perfmon, etc. </a:t>
            </a:r>
          </a:p>
          <a:p>
            <a:pPr marL="571500" indent="-571500">
              <a:buFont typeface="Arial" panose="020B0604020202020204" pitchFamily="34" charset="0"/>
              <a:buChar char="•"/>
            </a:pPr>
            <a:r>
              <a:rPr lang="en-US" dirty="0">
                <a:latin typeface="Garamond" panose="02020404030301010803" pitchFamily="18" charset="0"/>
              </a:rPr>
              <a:t>Remember that waits are a symptom of a problem and do not diagnose the problem. It could be the server or it could be the code. </a:t>
            </a:r>
          </a:p>
          <a:p>
            <a:pPr marL="571500" indent="-571500">
              <a:buFont typeface="Arial" panose="020B0604020202020204" pitchFamily="34" charset="0"/>
              <a:buChar char="•"/>
            </a:pPr>
            <a:endParaRPr lang="en-US" dirty="0">
              <a:latin typeface="Garamond" panose="02020404030301010803" pitchFamily="18" charset="0"/>
            </a:endParaRPr>
          </a:p>
          <a:p>
            <a:endParaRPr lang="en-US" dirty="0"/>
          </a:p>
        </p:txBody>
      </p:sp>
    </p:spTree>
    <p:extLst>
      <p:ext uri="{BB962C8B-B14F-4D97-AF65-F5344CB8AC3E}">
        <p14:creationId xmlns:p14="http://schemas.microsoft.com/office/powerpoint/2010/main" val="369314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lgn="ctr"/>
            <a:r>
              <a:rPr lang="en-US" dirty="0"/>
              <a:t>Links</a:t>
            </a:r>
          </a:p>
        </p:txBody>
      </p:sp>
      <p:sp>
        <p:nvSpPr>
          <p:cNvPr id="19" name="Content Placeholder 18"/>
          <p:cNvSpPr>
            <a:spLocks noGrp="1"/>
          </p:cNvSpPr>
          <p:nvPr>
            <p:ph idx="1"/>
          </p:nvPr>
        </p:nvSpPr>
        <p:spPr/>
        <p:txBody>
          <a:bodyPr/>
          <a:lstStyle/>
          <a:p>
            <a:pPr marL="571500" indent="-571500">
              <a:buFont typeface="Arial" panose="020B0604020202020204" pitchFamily="34" charset="0"/>
              <a:buChar char="•"/>
            </a:pPr>
            <a:r>
              <a:rPr lang="en-US" sz="2800" dirty="0">
                <a:hlinkClick r:id="rId3"/>
              </a:rPr>
              <a:t>https://www.sqlskills.com/blogs/paul/wait-statistics-or-please-tell-me-where-it-hurts/</a:t>
            </a:r>
            <a:endParaRPr lang="en-US" sz="2800" dirty="0"/>
          </a:p>
          <a:p>
            <a:pPr marL="571500" indent="-571500">
              <a:buFont typeface="Arial" panose="020B0604020202020204" pitchFamily="34" charset="0"/>
              <a:buChar char="•"/>
            </a:pPr>
            <a:r>
              <a:rPr lang="en-US" sz="2800" dirty="0">
                <a:hlinkClick r:id="rId4"/>
              </a:rPr>
              <a:t>http://www.sqlskills.com/wp-content/uploads/2014/04/sql-server-performance-tuning-using-wait-statistics-whitepaper.pdf</a:t>
            </a:r>
            <a:endParaRPr lang="en-US" sz="2800" dirty="0"/>
          </a:p>
          <a:p>
            <a:pPr marL="571500" indent="-571500">
              <a:buFont typeface="Arial" panose="020B0604020202020204" pitchFamily="34" charset="0"/>
              <a:buChar char="•"/>
            </a:pPr>
            <a:r>
              <a:rPr lang="en-US" sz="2800" dirty="0">
                <a:hlinkClick r:id="rId5"/>
              </a:rPr>
              <a:t>https://www.sqlskills.com/help/waits/</a:t>
            </a:r>
            <a:endParaRPr lang="en-US" sz="2800" dirty="0"/>
          </a:p>
          <a:p>
            <a:pPr marL="571500" indent="-571500">
              <a:buFont typeface="Arial" panose="020B0604020202020204" pitchFamily="34" charset="0"/>
              <a:buChar char="•"/>
            </a:pPr>
            <a:r>
              <a:rPr lang="en-US" sz="2800" dirty="0">
                <a:hlinkClick r:id="rId6"/>
              </a:rPr>
              <a:t>https://app.spotlightcloud.io/public/waitopedia</a:t>
            </a:r>
            <a:endParaRPr lang="en-US" sz="2800" dirty="0"/>
          </a:p>
          <a:p>
            <a:pPr marL="571500" indent="-571500">
              <a:buFont typeface="Arial" panose="020B0604020202020204" pitchFamily="34" charset="0"/>
              <a:buChar char="•"/>
            </a:pPr>
            <a:r>
              <a:rPr lang="en-US" sz="2800" dirty="0">
                <a:hlinkClick r:id="rId7"/>
              </a:rPr>
              <a:t>https://sqlperformance.com/2015/03/io-subsystem/monitoring-read-write-latency</a:t>
            </a:r>
            <a:endParaRPr lang="en-US" sz="2800" dirty="0"/>
          </a:p>
          <a:p>
            <a:pPr marL="571500" indent="-571500">
              <a:buFont typeface="Arial" panose="020B0604020202020204" pitchFamily="34" charset="0"/>
              <a:buChar char="•"/>
            </a:pPr>
            <a:endParaRPr lang="en-US" sz="1800"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latin typeface="Garamond" panose="02020404030301010803" pitchFamily="18" charset="0"/>
            </a:endParaRPr>
          </a:p>
          <a:p>
            <a:endParaRPr lang="en-US" dirty="0"/>
          </a:p>
        </p:txBody>
      </p:sp>
    </p:spTree>
    <p:extLst>
      <p:ext uri="{BB962C8B-B14F-4D97-AF65-F5344CB8AC3E}">
        <p14:creationId xmlns:p14="http://schemas.microsoft.com/office/powerpoint/2010/main" val="125798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E91D7F-73B5-4A50-8906-36B0F5A99FD9}"/>
              </a:ext>
            </a:extLst>
          </p:cNvPr>
          <p:cNvPicPr>
            <a:picLocks noChangeAspect="1"/>
          </p:cNvPicPr>
          <p:nvPr/>
        </p:nvPicPr>
        <p:blipFill>
          <a:blip r:embed="rId3"/>
          <a:stretch>
            <a:fillRect/>
          </a:stretch>
        </p:blipFill>
        <p:spPr>
          <a:xfrm>
            <a:off x="2463643" y="-1"/>
            <a:ext cx="6593201" cy="6480175"/>
          </a:xfrm>
          <a:prstGeom prst="rect">
            <a:avLst/>
          </a:prstGeom>
        </p:spPr>
      </p:pic>
    </p:spTree>
    <p:extLst>
      <p:ext uri="{BB962C8B-B14F-4D97-AF65-F5344CB8AC3E}">
        <p14:creationId xmlns:p14="http://schemas.microsoft.com/office/powerpoint/2010/main" val="210739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EF8E8"/>
        </a:solidFill>
        <a:effectLst/>
      </p:bgPr>
    </p:bg>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B374FF55-400A-49E4-BC82-AEEC92E5C633}"/>
              </a:ext>
            </a:extLst>
          </p:cNvPr>
          <p:cNvPicPr>
            <a:picLocks noGrp="1" noChangeAspect="1"/>
          </p:cNvPicPr>
          <p:nvPr>
            <p:ph idx="1"/>
          </p:nvPr>
        </p:nvPicPr>
        <p:blipFill>
          <a:blip r:embed="rId3"/>
          <a:stretch>
            <a:fillRect/>
          </a:stretch>
        </p:blipFill>
        <p:spPr>
          <a:xfrm>
            <a:off x="1948070" y="-13707"/>
            <a:ext cx="6559825" cy="6485493"/>
          </a:xfrm>
          <a:prstGeom prst="rect">
            <a:avLst/>
          </a:prstGeom>
        </p:spPr>
      </p:pic>
      <p:sp>
        <p:nvSpPr>
          <p:cNvPr id="6" name="Speech Bubble: Oval 5">
            <a:extLst>
              <a:ext uri="{FF2B5EF4-FFF2-40B4-BE49-F238E27FC236}">
                <a16:creationId xmlns:a16="http://schemas.microsoft.com/office/drawing/2014/main" id="{9756FCF4-0B22-478C-B1AF-AE246F4084F0}"/>
              </a:ext>
            </a:extLst>
          </p:cNvPr>
          <p:cNvSpPr/>
          <p:nvPr/>
        </p:nvSpPr>
        <p:spPr>
          <a:xfrm>
            <a:off x="2792896" y="1083365"/>
            <a:ext cx="45719" cy="99392"/>
          </a:xfrm>
          <a:prstGeom prst="wedgeEllipseCallout">
            <a:avLst/>
          </a:prstGeom>
        </p:spPr>
        <p:txBody>
          <a:bodyPr lIns="0" tIns="0" rIns="0" bIns="0" rtlCol="0" anchor="ctr">
            <a:spAutoFit/>
          </a:bodyPr>
          <a:lstStyle/>
          <a:p>
            <a:pPr algn="l"/>
            <a:endParaRPr lang="en-US" sz="2400" dirty="0">
              <a:solidFill>
                <a:schemeClr val="accent1"/>
              </a:solidFill>
            </a:endParaRPr>
          </a:p>
        </p:txBody>
      </p:sp>
      <p:sp>
        <p:nvSpPr>
          <p:cNvPr id="7" name="Speech Bubble: Oval 6">
            <a:extLst>
              <a:ext uri="{FF2B5EF4-FFF2-40B4-BE49-F238E27FC236}">
                <a16:creationId xmlns:a16="http://schemas.microsoft.com/office/drawing/2014/main" id="{63C5C4A8-B166-4F2A-A902-5F6E27893340}"/>
              </a:ext>
            </a:extLst>
          </p:cNvPr>
          <p:cNvSpPr/>
          <p:nvPr/>
        </p:nvSpPr>
        <p:spPr>
          <a:xfrm rot="162368">
            <a:off x="3631756" y="594013"/>
            <a:ext cx="1614835" cy="605909"/>
          </a:xfrm>
          <a:prstGeom prst="wedgeEllipseCallou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1400" dirty="0">
                <a:solidFill>
                  <a:schemeClr val="accent1"/>
                </a:solidFill>
              </a:rPr>
              <a:t>Your server is slow!</a:t>
            </a:r>
          </a:p>
        </p:txBody>
      </p:sp>
      <p:sp>
        <p:nvSpPr>
          <p:cNvPr id="8" name="Speech Bubble: Oval 7">
            <a:extLst>
              <a:ext uri="{FF2B5EF4-FFF2-40B4-BE49-F238E27FC236}">
                <a16:creationId xmlns:a16="http://schemas.microsoft.com/office/drawing/2014/main" id="{D0F4C9A0-A66F-4482-88FF-943CDDE895DB}"/>
              </a:ext>
            </a:extLst>
          </p:cNvPr>
          <p:cNvSpPr/>
          <p:nvPr/>
        </p:nvSpPr>
        <p:spPr>
          <a:xfrm>
            <a:off x="5864087" y="785191"/>
            <a:ext cx="914400" cy="612648"/>
          </a:xfrm>
          <a:prstGeom prst="wedgeEllipseCallout">
            <a:avLst/>
          </a:prstGeom>
        </p:spPr>
        <p:txBody>
          <a:bodyPr lIns="0" tIns="0" rIns="0" bIns="0" rtlCol="0" anchor="ctr">
            <a:spAutoFit/>
          </a:bodyPr>
          <a:lstStyle/>
          <a:p>
            <a:pPr algn="l"/>
            <a:endParaRPr lang="en-US" sz="2400" dirty="0">
              <a:solidFill>
                <a:schemeClr val="accent1"/>
              </a:solidFill>
            </a:endParaRPr>
          </a:p>
        </p:txBody>
      </p:sp>
      <p:sp>
        <p:nvSpPr>
          <p:cNvPr id="12" name="Speech Bubble: Oval 11">
            <a:extLst>
              <a:ext uri="{FF2B5EF4-FFF2-40B4-BE49-F238E27FC236}">
                <a16:creationId xmlns:a16="http://schemas.microsoft.com/office/drawing/2014/main" id="{869C6F8C-EAE7-4F63-A6C6-69B5AF2D8F8C}"/>
              </a:ext>
            </a:extLst>
          </p:cNvPr>
          <p:cNvSpPr/>
          <p:nvPr/>
        </p:nvSpPr>
        <p:spPr>
          <a:xfrm rot="21135984">
            <a:off x="5383797" y="352131"/>
            <a:ext cx="1596683" cy="908864"/>
          </a:xfrm>
          <a:prstGeom prst="wedgeEllipseCallou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1400" dirty="0">
                <a:solidFill>
                  <a:schemeClr val="accent1"/>
                </a:solidFill>
              </a:rPr>
              <a:t>No, its your bad code that is slow!</a:t>
            </a:r>
          </a:p>
        </p:txBody>
      </p:sp>
      <p:sp>
        <p:nvSpPr>
          <p:cNvPr id="9" name="TextBox 8">
            <a:extLst>
              <a:ext uri="{FF2B5EF4-FFF2-40B4-BE49-F238E27FC236}">
                <a16:creationId xmlns:a16="http://schemas.microsoft.com/office/drawing/2014/main" id="{42AAE124-7ED9-44D0-BF9F-C57F8D05F49D}"/>
              </a:ext>
            </a:extLst>
          </p:cNvPr>
          <p:cNvSpPr txBox="1"/>
          <p:nvPr/>
        </p:nvSpPr>
        <p:spPr>
          <a:xfrm>
            <a:off x="3481090" y="2932310"/>
            <a:ext cx="958083" cy="307777"/>
          </a:xfrm>
          <a:prstGeom prst="rect">
            <a:avLst/>
          </a:prstGeom>
          <a:noFill/>
        </p:spPr>
        <p:txBody>
          <a:bodyPr wrap="none" rtlCol="0">
            <a:spAutoFit/>
          </a:bodyPr>
          <a:lstStyle/>
          <a:p>
            <a:r>
              <a:rPr lang="en-US" sz="1400" dirty="0"/>
              <a:t>Dev Team</a:t>
            </a:r>
            <a:endParaRPr lang="en-US" dirty="0"/>
          </a:p>
        </p:txBody>
      </p:sp>
      <p:sp>
        <p:nvSpPr>
          <p:cNvPr id="10" name="TextBox 9">
            <a:extLst>
              <a:ext uri="{FF2B5EF4-FFF2-40B4-BE49-F238E27FC236}">
                <a16:creationId xmlns:a16="http://schemas.microsoft.com/office/drawing/2014/main" id="{05DF712C-D47C-4585-9FE3-7A681A28A9AA}"/>
              </a:ext>
            </a:extLst>
          </p:cNvPr>
          <p:cNvSpPr txBox="1"/>
          <p:nvPr/>
        </p:nvSpPr>
        <p:spPr>
          <a:xfrm>
            <a:off x="6552005" y="2826402"/>
            <a:ext cx="529312" cy="307777"/>
          </a:xfrm>
          <a:prstGeom prst="rect">
            <a:avLst/>
          </a:prstGeom>
          <a:noFill/>
        </p:spPr>
        <p:txBody>
          <a:bodyPr wrap="none" rtlCol="0">
            <a:spAutoFit/>
          </a:bodyPr>
          <a:lstStyle/>
          <a:p>
            <a:r>
              <a:rPr lang="en-US" sz="1400" dirty="0"/>
              <a:t>DBA</a:t>
            </a:r>
          </a:p>
        </p:txBody>
      </p:sp>
    </p:spTree>
    <p:extLst>
      <p:ext uri="{BB962C8B-B14F-4D97-AF65-F5344CB8AC3E}">
        <p14:creationId xmlns:p14="http://schemas.microsoft.com/office/powerpoint/2010/main" val="145645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What is a Wait Statistic?</a:t>
            </a:r>
          </a:p>
        </p:txBody>
      </p:sp>
      <p:sp>
        <p:nvSpPr>
          <p:cNvPr id="3" name="Content Placeholder 2">
            <a:extLst>
              <a:ext uri="{FF2B5EF4-FFF2-40B4-BE49-F238E27FC236}">
                <a16:creationId xmlns:a16="http://schemas.microsoft.com/office/drawing/2014/main" id="{57DF7CA9-8BBC-4C53-95B6-5E51F09B9787}"/>
              </a:ext>
            </a:extLst>
          </p:cNvPr>
          <p:cNvSpPr>
            <a:spLocks noGrp="1"/>
          </p:cNvSpPr>
          <p:nvPr>
            <p:ph idx="1"/>
          </p:nvPr>
        </p:nvSpPr>
        <p:spPr/>
        <p:txBody>
          <a:bodyPr>
            <a:normAutofit/>
          </a:bodyPr>
          <a:lstStyle/>
          <a:p>
            <a:r>
              <a:rPr lang="en-US" dirty="0"/>
              <a:t>They are numbers that are collected that provides visibility into areas where SQL Server spends time waiting to do the work. </a:t>
            </a:r>
          </a:p>
          <a:p>
            <a:endParaRPr lang="en-US" dirty="0"/>
          </a:p>
          <a:p>
            <a:r>
              <a:rPr lang="en-US" dirty="0"/>
              <a:t>Aggregated wait statistics are captured in </a:t>
            </a:r>
            <a:r>
              <a:rPr lang="en-US" b="1" dirty="0" err="1">
                <a:solidFill>
                  <a:schemeClr val="accent2">
                    <a:lumMod val="75000"/>
                  </a:schemeClr>
                </a:solidFill>
              </a:rPr>
              <a:t>sys.dm_os_wait_stats</a:t>
            </a:r>
            <a:r>
              <a:rPr lang="en-US" b="1" dirty="0">
                <a:solidFill>
                  <a:schemeClr val="accent2">
                    <a:lumMod val="75000"/>
                  </a:schemeClr>
                </a:solidFill>
              </a:rPr>
              <a:t> </a:t>
            </a:r>
            <a:r>
              <a:rPr lang="en-US" dirty="0"/>
              <a:t>and waits stats for executing requests are stored in </a:t>
            </a:r>
            <a:r>
              <a:rPr lang="en-US" b="1" dirty="0" err="1">
                <a:solidFill>
                  <a:schemeClr val="accent2">
                    <a:lumMod val="75000"/>
                  </a:schemeClr>
                </a:solidFill>
              </a:rPr>
              <a:t>sys.dm_os_waiting_tasks</a:t>
            </a:r>
            <a:endParaRPr lang="en-US" b="1" dirty="0">
              <a:solidFill>
                <a:schemeClr val="accent2">
                  <a:lumMod val="75000"/>
                </a:schemeClr>
              </a:solidFill>
            </a:endParaRPr>
          </a:p>
        </p:txBody>
      </p:sp>
    </p:spTree>
    <p:extLst>
      <p:ext uri="{BB962C8B-B14F-4D97-AF65-F5344CB8AC3E}">
        <p14:creationId xmlns:p14="http://schemas.microsoft.com/office/powerpoint/2010/main" val="10878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Waits describe symptoms… not root cause</a:t>
            </a:r>
          </a:p>
        </p:txBody>
      </p:sp>
      <p:sp>
        <p:nvSpPr>
          <p:cNvPr id="3" name="Content Placeholder 2">
            <a:extLst>
              <a:ext uri="{FF2B5EF4-FFF2-40B4-BE49-F238E27FC236}">
                <a16:creationId xmlns:a16="http://schemas.microsoft.com/office/drawing/2014/main" id="{57DF7CA9-8BBC-4C53-95B6-5E51F09B9787}"/>
              </a:ext>
            </a:extLst>
          </p:cNvPr>
          <p:cNvSpPr>
            <a:spLocks noGrp="1"/>
          </p:cNvSpPr>
          <p:nvPr>
            <p:ph idx="1"/>
          </p:nvPr>
        </p:nvSpPr>
        <p:spPr>
          <a:xfrm>
            <a:off x="2587736" y="3106934"/>
            <a:ext cx="6216436" cy="2177992"/>
          </a:xfrm>
        </p:spPr>
        <p:txBody>
          <a:bodyPr/>
          <a:lstStyle/>
          <a:p>
            <a:endParaRPr lang="en-US" dirty="0"/>
          </a:p>
          <a:p>
            <a:pPr marL="571500" indent="-571500">
              <a:buFont typeface="Arial" panose="020B0604020202020204" pitchFamily="34" charset="0"/>
              <a:buChar char="•"/>
            </a:pPr>
            <a:endParaRPr lang="en-US" dirty="0"/>
          </a:p>
        </p:txBody>
      </p:sp>
      <p:pic>
        <p:nvPicPr>
          <p:cNvPr id="4098" name="Picture 2" descr="Related image">
            <a:extLst>
              <a:ext uri="{FF2B5EF4-FFF2-40B4-BE49-F238E27FC236}">
                <a16:creationId xmlns:a16="http://schemas.microsoft.com/office/drawing/2014/main" id="{EC39F763-D359-4E62-B2C0-4EA62BAB3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810" y="1295027"/>
            <a:ext cx="8120268" cy="473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05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E291-3CD8-4B48-8601-B51F0CB90618}"/>
              </a:ext>
            </a:extLst>
          </p:cNvPr>
          <p:cNvSpPr>
            <a:spLocks noGrp="1"/>
          </p:cNvSpPr>
          <p:nvPr>
            <p:ph type="title"/>
          </p:nvPr>
        </p:nvSpPr>
        <p:spPr/>
        <p:txBody>
          <a:bodyPr/>
          <a:lstStyle/>
          <a:p>
            <a:pPr algn="ctr"/>
            <a:r>
              <a:rPr lang="en-US" dirty="0"/>
              <a:t>Waits are normal!</a:t>
            </a:r>
          </a:p>
        </p:txBody>
      </p:sp>
      <p:sp>
        <p:nvSpPr>
          <p:cNvPr id="3" name="Content Placeholder 2">
            <a:extLst>
              <a:ext uri="{FF2B5EF4-FFF2-40B4-BE49-F238E27FC236}">
                <a16:creationId xmlns:a16="http://schemas.microsoft.com/office/drawing/2014/main" id="{57DF7CA9-8BBC-4C53-95B6-5E51F09B9787}"/>
              </a:ext>
            </a:extLst>
          </p:cNvPr>
          <p:cNvSpPr>
            <a:spLocks noGrp="1"/>
          </p:cNvSpPr>
          <p:nvPr>
            <p:ph idx="1"/>
          </p:nvPr>
        </p:nvSpPr>
        <p:spPr>
          <a:xfrm>
            <a:off x="2587736" y="3106934"/>
            <a:ext cx="6216436" cy="2177992"/>
          </a:xfrm>
        </p:spPr>
        <p:txBody>
          <a:bodyPr/>
          <a:lstStyle/>
          <a:p>
            <a:endParaRPr lang="en-US" dirty="0"/>
          </a:p>
          <a:p>
            <a:pPr marL="571500" indent="-571500">
              <a:buFont typeface="Arial" panose="020B0604020202020204" pitchFamily="34" charset="0"/>
              <a:buChar char="•"/>
            </a:pPr>
            <a:endParaRPr lang="en-US" dirty="0"/>
          </a:p>
        </p:txBody>
      </p:sp>
      <p:pic>
        <p:nvPicPr>
          <p:cNvPr id="23554" name="Picture 2" descr="Image result for caution">
            <a:extLst>
              <a:ext uri="{FF2B5EF4-FFF2-40B4-BE49-F238E27FC236}">
                <a16:creationId xmlns:a16="http://schemas.microsoft.com/office/drawing/2014/main" id="{DD34B113-835A-4CE6-BF5A-743338318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690" y="1319372"/>
            <a:ext cx="5304528" cy="462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F865-33D9-48EE-9390-92D87C1B7473}"/>
              </a:ext>
            </a:extLst>
          </p:cNvPr>
          <p:cNvSpPr>
            <a:spLocks noGrp="1"/>
          </p:cNvSpPr>
          <p:nvPr>
            <p:ph type="title"/>
          </p:nvPr>
        </p:nvSpPr>
        <p:spPr/>
        <p:txBody>
          <a:bodyPr/>
          <a:lstStyle/>
          <a:p>
            <a:pPr algn="ctr"/>
            <a:r>
              <a:rPr lang="en-US" dirty="0"/>
              <a:t>SQL Server Scheduling</a:t>
            </a:r>
          </a:p>
        </p:txBody>
      </p:sp>
      <p:pic>
        <p:nvPicPr>
          <p:cNvPr id="2052" name="Picture 4" descr="SQL Server Thread cycle">
            <a:extLst>
              <a:ext uri="{FF2B5EF4-FFF2-40B4-BE49-F238E27FC236}">
                <a16:creationId xmlns:a16="http://schemas.microsoft.com/office/drawing/2014/main" id="{F2A4D9EC-4D1E-469C-8844-7A6479934F9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6061" y="1215595"/>
            <a:ext cx="6708913" cy="49375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B0AEB7-94AC-42DE-BE1C-C49978ACB2F7}"/>
              </a:ext>
            </a:extLst>
          </p:cNvPr>
          <p:cNvSpPr txBox="1"/>
          <p:nvPr/>
        </p:nvSpPr>
        <p:spPr>
          <a:xfrm>
            <a:off x="92682" y="6121593"/>
            <a:ext cx="7168629" cy="307777"/>
          </a:xfrm>
          <a:prstGeom prst="rect">
            <a:avLst/>
          </a:prstGeom>
          <a:noFill/>
        </p:spPr>
        <p:txBody>
          <a:bodyPr wrap="none" rtlCol="0">
            <a:spAutoFit/>
          </a:bodyPr>
          <a:lstStyle/>
          <a:p>
            <a:r>
              <a:rPr lang="en-US" sz="1400" dirty="0">
                <a:hlinkClick r:id="rId4"/>
              </a:rPr>
              <a:t>Image from https://krishnakumarsql.wordpress.com/2014/08/01/sql-server-thread-cycle/</a:t>
            </a:r>
            <a:endParaRPr lang="en-US" sz="1400" dirty="0"/>
          </a:p>
        </p:txBody>
      </p:sp>
    </p:spTree>
    <p:extLst>
      <p:ext uri="{BB962C8B-B14F-4D97-AF65-F5344CB8AC3E}">
        <p14:creationId xmlns:p14="http://schemas.microsoft.com/office/powerpoint/2010/main" val="174866206"/>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14198</TotalTime>
  <Words>1528</Words>
  <Application>Microsoft Office PowerPoint</Application>
  <PresentationFormat>Custom</PresentationFormat>
  <Paragraphs>354</Paragraphs>
  <Slides>34</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Garamond</vt:lpstr>
      <vt:lpstr>Segoe UI</vt:lpstr>
      <vt:lpstr>Wingdings</vt:lpstr>
      <vt:lpstr>SQLSatOslo 2016</vt:lpstr>
      <vt:lpstr>Image</vt:lpstr>
      <vt:lpstr>Using Wait Stats to Determine Why My Server is Slow</vt:lpstr>
      <vt:lpstr>Who am I?</vt:lpstr>
      <vt:lpstr>Things you will learn</vt:lpstr>
      <vt:lpstr>PowerPoint Presentation</vt:lpstr>
      <vt:lpstr>PowerPoint Presentation</vt:lpstr>
      <vt:lpstr>What is a Wait Statistic?</vt:lpstr>
      <vt:lpstr>Waits describe symptoms… not root cause</vt:lpstr>
      <vt:lpstr>Waits are normal!</vt:lpstr>
      <vt:lpstr>SQL Server Scheduling</vt:lpstr>
      <vt:lpstr>PowerPoint Presentation</vt:lpstr>
      <vt:lpstr>High level query processing</vt:lpstr>
      <vt:lpstr>Life of a SELECT </vt:lpstr>
      <vt:lpstr>Life of a SELECT </vt:lpstr>
      <vt:lpstr>Life of a SELECT </vt:lpstr>
      <vt:lpstr>Life of a SELECT </vt:lpstr>
      <vt:lpstr>Life of a SELECT </vt:lpstr>
      <vt:lpstr>Life of a DELETE, UPDATE, INSERT </vt:lpstr>
      <vt:lpstr>Life of a DELETE, UPDATE, INSERT </vt:lpstr>
      <vt:lpstr>Life of a DELETE, UPDATE, INSERT </vt:lpstr>
      <vt:lpstr>Life of a DELETE, UPDATE, INSERT </vt:lpstr>
      <vt:lpstr>Life of a DELETE, UPDATE, INSERT </vt:lpstr>
      <vt:lpstr>Life of a DELETE, UPDATE, INSERT </vt:lpstr>
      <vt:lpstr>Life of a DELETE, UPDATE, INSERT </vt:lpstr>
      <vt:lpstr>Life of a DELETE, UPDATE, INSERT </vt:lpstr>
      <vt:lpstr>Network Waits</vt:lpstr>
      <vt:lpstr>Disk Waits</vt:lpstr>
      <vt:lpstr>Sp_CheckIO</vt:lpstr>
      <vt:lpstr>Memory Waits</vt:lpstr>
      <vt:lpstr>Memory Waits</vt:lpstr>
      <vt:lpstr>CPU Waits</vt:lpstr>
      <vt:lpstr>CPU Waits</vt:lpstr>
      <vt:lpstr>PowerPoint Presentation</vt:lpstr>
      <vt:lpstr>Troubleshooting using Waits</vt:lpstr>
      <vt:lpstr>Links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Dorsey Dustin</cp:lastModifiedBy>
  <cp:revision>130</cp:revision>
  <dcterms:created xsi:type="dcterms:W3CDTF">2011-08-19T20:30:49Z</dcterms:created>
  <dcterms:modified xsi:type="dcterms:W3CDTF">2019-09-18T22:10:46Z</dcterms:modified>
</cp:coreProperties>
</file>