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71" r:id="rId4"/>
    <p:sldId id="260" r:id="rId5"/>
    <p:sldId id="262" r:id="rId6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대현" initials="권" lastIdx="1" clrIdx="0">
    <p:extLst>
      <p:ext uri="{19B8F6BF-5375-455C-9EA6-DF929625EA0E}">
        <p15:presenceInfo xmlns:p15="http://schemas.microsoft.com/office/powerpoint/2012/main" userId="권대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83"/>
    <a:srgbClr val="D0E2BC"/>
    <a:srgbClr val="E9F1DF"/>
    <a:srgbClr val="CCDFB7"/>
    <a:srgbClr val="9CBECE"/>
    <a:srgbClr val="F9DF84"/>
    <a:srgbClr val="ACC499"/>
    <a:srgbClr val="7A7575"/>
    <a:srgbClr val="DCE9CD"/>
    <a:srgbClr val="DAB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250" autoAdjust="0"/>
  </p:normalViewPr>
  <p:slideViewPr>
    <p:cSldViewPr snapToGrid="0" showGuides="1">
      <p:cViewPr varScale="1">
        <p:scale>
          <a:sx n="47" d="100"/>
          <a:sy n="47" d="100"/>
        </p:scale>
        <p:origin x="82" y="60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14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FF2FA-A8FA-4AC6-B01F-C949175D0E2A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6315F-6E42-4418-9873-8EF8F3394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8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315F-6E42-4418-9873-8EF8F33947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1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3388" y="1143000"/>
            <a:ext cx="6046787" cy="34004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757737"/>
            <a:ext cx="5486400" cy="3157538"/>
          </a:xfrm>
        </p:spPr>
        <p:txBody>
          <a:bodyPr/>
          <a:lstStyle/>
          <a:p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315F-6E42-4418-9873-8EF8F33947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3050" y="1100138"/>
            <a:ext cx="6400800" cy="3600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972050"/>
            <a:ext cx="5486400" cy="3600450"/>
          </a:xfrm>
        </p:spPr>
        <p:txBody>
          <a:bodyPr/>
          <a:lstStyle/>
          <a:p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315F-6E42-4418-9873-8EF8F33947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16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8575" y="601663"/>
            <a:ext cx="6977063" cy="3925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656" y="4756943"/>
            <a:ext cx="5486400" cy="4387057"/>
          </a:xfrm>
        </p:spPr>
        <p:txBody>
          <a:bodyPr/>
          <a:lstStyle/>
          <a:p>
            <a:endParaRPr lang="ko-KR" altLang="en-US" sz="13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315F-6E42-4418-9873-8EF8F33947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7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315F-6E42-4418-9873-8EF8F33947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9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8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9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6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1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5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4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0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5BD6-8C4A-49B0-86EB-0DDD8D46C0C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6B3D-1D9E-42E2-B2D4-68658B14F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3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 flipV="1">
            <a:off x="0" y="0"/>
            <a:ext cx="9377765" cy="6858000"/>
          </a:xfrm>
          <a:custGeom>
            <a:avLst/>
            <a:gdLst>
              <a:gd name="connsiteX0" fmla="*/ 0 w 9377765"/>
              <a:gd name="connsiteY0" fmla="*/ 6858000 h 6858000"/>
              <a:gd name="connsiteX1" fmla="*/ 2609850 w 9377765"/>
              <a:gd name="connsiteY1" fmla="*/ 6858000 h 6858000"/>
              <a:gd name="connsiteX2" fmla="*/ 9377765 w 9377765"/>
              <a:gd name="connsiteY2" fmla="*/ 6858000 h 6858000"/>
              <a:gd name="connsiteX3" fmla="*/ 2609850 w 9377765"/>
              <a:gd name="connsiteY3" fmla="*/ 0 h 6858000"/>
              <a:gd name="connsiteX4" fmla="*/ 0 w 937776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7765" h="6858000">
                <a:moveTo>
                  <a:pt x="0" y="6858000"/>
                </a:moveTo>
                <a:lnTo>
                  <a:pt x="2609850" y="6858000"/>
                </a:lnTo>
                <a:lnTo>
                  <a:pt x="9377765" y="6858000"/>
                </a:lnTo>
                <a:lnTo>
                  <a:pt x="2609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-209550" y="-2286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057525" y="2501081"/>
            <a:ext cx="1085850" cy="110490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0" y="5753100"/>
            <a:ext cx="1085850" cy="110490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직사각형 4"/>
          <p:cNvSpPr/>
          <p:nvPr/>
        </p:nvSpPr>
        <p:spPr>
          <a:xfrm>
            <a:off x="4143375" y="1276965"/>
            <a:ext cx="3905250" cy="348615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0134600" y="-762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834840" y="3714750"/>
            <a:ext cx="1842685" cy="203835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14612" y="59817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4931761" y="5106291"/>
            <a:ext cx="2156360" cy="138499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2014180002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게임공학과</a:t>
            </a:r>
            <a:endParaRPr lang="en-US" altLang="ko-KR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권대현</a:t>
            </a:r>
            <a:endParaRPr lang="en-US" altLang="ko-KR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7093" y="2085582"/>
            <a:ext cx="3562194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 m a s h</a:t>
            </a:r>
            <a:endParaRPr lang="ko-KR" altLang="en-US" sz="4800" spc="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37469" y="3208513"/>
            <a:ext cx="3361818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Building</a:t>
            </a:r>
            <a:r>
              <a:rPr lang="ko-KR" altLang="en-US" sz="4800" spc="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endParaRPr lang="en-US" altLang="ko-KR" sz="4800" spc="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F5B7B-47A4-4210-B236-F8CFE4DAD820}"/>
              </a:ext>
            </a:extLst>
          </p:cNvPr>
          <p:cNvSpPr txBox="1"/>
          <p:nvPr/>
        </p:nvSpPr>
        <p:spPr>
          <a:xfrm>
            <a:off x="2091007" y="164395"/>
            <a:ext cx="7665175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2D Game Programing</a:t>
            </a:r>
            <a:endParaRPr lang="ko-KR" altLang="en-US" sz="4800" spc="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9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074704" cy="6858000"/>
          </a:xfrm>
          <a:prstGeom prst="rect">
            <a:avLst/>
          </a:prstGeom>
          <a:solidFill>
            <a:srgbClr val="CCD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60450" y="0"/>
            <a:ext cx="0" cy="6858000"/>
          </a:xfrm>
          <a:prstGeom prst="line">
            <a:avLst/>
          </a:prstGeom>
          <a:ln w="50800">
            <a:solidFill>
              <a:srgbClr val="F28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64826" y="394719"/>
            <a:ext cx="991248" cy="995759"/>
            <a:chOff x="365568" y="410840"/>
            <a:chExt cx="1194121" cy="1199556"/>
          </a:xfrm>
        </p:grpSpPr>
        <p:sp>
          <p:nvSpPr>
            <p:cNvPr id="17" name="타원 16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F28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5568" y="498093"/>
              <a:ext cx="389874" cy="111230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E9F1DF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1</a:t>
              </a:r>
              <a:endParaRPr lang="ko-KR" altLang="en-US" sz="5400" dirty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862" y="650324"/>
            <a:ext cx="304533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 소개</a:t>
            </a:r>
          </a:p>
        </p:txBody>
      </p:sp>
      <p:cxnSp>
        <p:nvCxnSpPr>
          <p:cNvPr id="95" name="직선 연결선 94"/>
          <p:cNvCxnSpPr/>
          <p:nvPr/>
        </p:nvCxnSpPr>
        <p:spPr>
          <a:xfrm>
            <a:off x="1160358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336845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401788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9070109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13505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86756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7821870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619323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F28E83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657363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02E5CD-D4D0-4477-85B3-270E658BCBEF}"/>
              </a:ext>
            </a:extLst>
          </p:cNvPr>
          <p:cNvSpPr txBox="1"/>
          <p:nvPr/>
        </p:nvSpPr>
        <p:spPr>
          <a:xfrm>
            <a:off x="7355809" y="2721114"/>
            <a:ext cx="485741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◈게임 장르</a:t>
            </a:r>
            <a:r>
              <a:rPr lang="en-US" altLang="ko-KR" sz="2000" spc="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Single Action</a:t>
            </a:r>
          </a:p>
          <a:p>
            <a:pPr algn="ctr"/>
            <a:r>
              <a:rPr lang="en-US" altLang="ko-KR" sz="2000" spc="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Game </a:t>
            </a:r>
            <a:endParaRPr lang="ko-KR" altLang="en-US" sz="2000" spc="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869286-ABE0-4DD6-A874-F5E7F9D134AC}"/>
              </a:ext>
            </a:extLst>
          </p:cNvPr>
          <p:cNvSpPr txBox="1"/>
          <p:nvPr/>
        </p:nvSpPr>
        <p:spPr>
          <a:xfrm>
            <a:off x="7360528" y="3863208"/>
            <a:ext cx="4685898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◈</a:t>
            </a:r>
            <a:r>
              <a:rPr lang="ko-KR" altLang="en-US" sz="2000" spc="6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게임명</a:t>
            </a:r>
            <a:r>
              <a:rPr lang="en-US" altLang="ko-KR" sz="2000" spc="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Smash Building</a:t>
            </a:r>
            <a:endParaRPr lang="ko-KR" altLang="en-US" sz="2000" spc="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29A36-A023-4199-8942-FE7E51E72317}"/>
              </a:ext>
            </a:extLst>
          </p:cNvPr>
          <p:cNvSpPr txBox="1"/>
          <p:nvPr/>
        </p:nvSpPr>
        <p:spPr>
          <a:xfrm>
            <a:off x="7360528" y="4886261"/>
            <a:ext cx="4685898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◈하늘에서 떨어지는 건물을 </a:t>
            </a:r>
            <a:endParaRPr lang="en-US" altLang="ko-KR" sz="2000" spc="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000" spc="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계속해서 부숴야 하는 게임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671BE65-3584-4033-ADAB-19DE00AE1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16" y="1736007"/>
            <a:ext cx="6025563" cy="48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4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0" y="0"/>
            <a:ext cx="1074704" cy="6858000"/>
          </a:xfrm>
          <a:prstGeom prst="rect">
            <a:avLst/>
          </a:prstGeom>
          <a:solidFill>
            <a:srgbClr val="CCD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1060450" y="0"/>
            <a:ext cx="0" cy="6858000"/>
          </a:xfrm>
          <a:prstGeom prst="line">
            <a:avLst/>
          </a:prstGeom>
          <a:ln w="50800">
            <a:solidFill>
              <a:srgbClr val="F9D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564826" y="394719"/>
            <a:ext cx="991249" cy="995760"/>
            <a:chOff x="365567" y="410840"/>
            <a:chExt cx="1194122" cy="1199558"/>
          </a:xfrm>
        </p:grpSpPr>
        <p:sp>
          <p:nvSpPr>
            <p:cNvPr id="137" name="타원 136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F9D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5567" y="498093"/>
              <a:ext cx="389874" cy="111230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E9F1DF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2</a:t>
              </a:r>
              <a:endParaRPr lang="ko-KR" altLang="en-US" sz="5400" dirty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651862" y="650324"/>
            <a:ext cx="155683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개발 진척도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1160358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10336845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401788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46" name="직선 연결선 145"/>
          <p:cNvCxnSpPr/>
          <p:nvPr/>
        </p:nvCxnSpPr>
        <p:spPr>
          <a:xfrm>
            <a:off x="9070109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13505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86756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E6B70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7821870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619323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657363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842C8E9-4F18-4E0E-93B3-C602DF7AD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22690"/>
              </p:ext>
            </p:extLst>
          </p:nvPr>
        </p:nvGraphicFramePr>
        <p:xfrm>
          <a:off x="1600755" y="1296985"/>
          <a:ext cx="10302774" cy="532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092">
                  <a:extLst>
                    <a:ext uri="{9D8B030D-6E8A-4147-A177-3AD203B41FA5}">
                      <a16:colId xmlns:a16="http://schemas.microsoft.com/office/drawing/2014/main" val="1643043891"/>
                    </a:ext>
                  </a:extLst>
                </a:gridCol>
                <a:gridCol w="4455043">
                  <a:extLst>
                    <a:ext uri="{9D8B030D-6E8A-4147-A177-3AD203B41FA5}">
                      <a16:colId xmlns:a16="http://schemas.microsoft.com/office/drawing/2014/main" val="2917007869"/>
                    </a:ext>
                  </a:extLst>
                </a:gridCol>
                <a:gridCol w="2722024">
                  <a:extLst>
                    <a:ext uri="{9D8B030D-6E8A-4147-A177-3AD203B41FA5}">
                      <a16:colId xmlns:a16="http://schemas.microsoft.com/office/drawing/2014/main" val="376470442"/>
                    </a:ext>
                  </a:extLst>
                </a:gridCol>
                <a:gridCol w="1322615">
                  <a:extLst>
                    <a:ext uri="{9D8B030D-6E8A-4147-A177-3AD203B41FA5}">
                      <a16:colId xmlns:a16="http://schemas.microsoft.com/office/drawing/2014/main" val="34726454"/>
                    </a:ext>
                  </a:extLst>
                </a:gridCol>
              </a:tblGrid>
              <a:tr h="28261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내용</a:t>
                      </a:r>
                    </a:p>
                  </a:txBody>
                  <a:tcPr marL="79186" marR="79186" marT="39593" marB="3959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1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차 발표 목표 범위</a:t>
                      </a:r>
                    </a:p>
                  </a:txBody>
                  <a:tcPr marL="79186" marR="79186" marT="39593" marB="3959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실제 개발 범위</a:t>
                      </a:r>
                    </a:p>
                  </a:txBody>
                  <a:tcPr marL="79186" marR="79186" marT="39593" marB="3959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진척도</a:t>
                      </a:r>
                    </a:p>
                  </a:txBody>
                  <a:tcPr marL="79186" marR="79186" marT="39593" marB="3959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36506"/>
                  </a:ext>
                </a:extLst>
              </a:tr>
              <a:tr h="28261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캐릭터 컨트롤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3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방향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(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좌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,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 우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,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점프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)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점프만 구현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(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좌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,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우 필요성 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X)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60%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7540"/>
                  </a:ext>
                </a:extLst>
              </a:tr>
              <a:tr h="900964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캐릭터기술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Z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키 입력 시 검으로 공격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↑키 입력 시 점프 및 </a:t>
                      </a:r>
                      <a:r>
                        <a:rPr lang="ko-KR" altLang="en-US" sz="1400" dirty="0" err="1">
                          <a:ea typeface="210 콤퓨타세탁 L" panose="02020603020101020101"/>
                        </a:rPr>
                        <a:t>방어기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 err="1">
                          <a:ea typeface="210 콤퓨타세탁 L" panose="02020603020101020101"/>
                        </a:rPr>
                        <a:t>방어기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 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(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검을 옆으로 세워 막는 동작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X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키 입력 시 </a:t>
                      </a:r>
                      <a:r>
                        <a:rPr lang="ko-KR" altLang="en-US" sz="1400" dirty="0" err="1">
                          <a:ea typeface="210 콤퓨타세탁 L" panose="02020603020101020101"/>
                        </a:rPr>
                        <a:t>필살기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 작용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 (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검을 위로 찌르는 동작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)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모두 구현 완료 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100%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270505"/>
                  </a:ext>
                </a:extLst>
              </a:tr>
              <a:tr h="48873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화면 구성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(map, UI)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게임시작 화면 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/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게임 배경그림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게이지바 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(HP, </a:t>
                      </a:r>
                      <a:r>
                        <a:rPr lang="ko-KR" altLang="en-US" sz="1400" dirty="0" err="1">
                          <a:ea typeface="210 콤퓨타세탁 L" panose="02020603020101020101"/>
                        </a:rPr>
                        <a:t>방어기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, </a:t>
                      </a:r>
                      <a:r>
                        <a:rPr lang="ko-KR" altLang="en-US" sz="1400" dirty="0" err="1">
                          <a:ea typeface="210 콤퓨타세탁 L" panose="02020603020101020101"/>
                        </a:rPr>
                        <a:t>필살기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)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모두 구현 완료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100%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13808"/>
                  </a:ext>
                </a:extLst>
              </a:tr>
              <a:tr h="48873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게임 스테이지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aseline="0" dirty="0">
                          <a:ea typeface="210 콤퓨타세탁 L" panose="02020603020101020101"/>
                        </a:rPr>
                        <a:t>스테이지와 관계없이 계속해서 건물이 떨어진다</a:t>
                      </a:r>
                      <a:r>
                        <a:rPr lang="en-US" altLang="ko-KR" sz="1400" baseline="0" dirty="0">
                          <a:ea typeface="210 콤퓨타세탁 L" panose="02020603020101020101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시간에 따른 난이도 상승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(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다른 장애물 요소 추가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 )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건물 외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다른 장애물 구현 못함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70%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68078"/>
                  </a:ext>
                </a:extLst>
              </a:tr>
              <a:tr h="1107080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게임 애니메이션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캐릭터가 </a:t>
                      </a:r>
                      <a:r>
                        <a:rPr lang="ko-KR" altLang="en-US" sz="1400" dirty="0" err="1">
                          <a:ea typeface="210 콤퓨타세탁 L" panose="02020603020101020101"/>
                        </a:rPr>
                        <a:t>공격시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 검을 휘두르는 동작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marL="342900" indent="-3429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캐릭터가 </a:t>
                      </a:r>
                      <a:r>
                        <a:rPr lang="ko-KR" altLang="en-US" sz="1400" dirty="0" err="1">
                          <a:ea typeface="210 콤퓨타세탁 L" panose="02020603020101020101"/>
                        </a:rPr>
                        <a:t>방어시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 건물을 막는 동작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marL="342900" indent="-3429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건물이 부서질 때 잔해로 변하는 모습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marL="342900" indent="-3429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dirty="0" err="1">
                          <a:ea typeface="210 콤퓨타세탁 L" panose="02020603020101020101"/>
                        </a:rPr>
                        <a:t>필살기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 이펙트 효과 넣기 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(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검을 위로 찌르면서 올라가는 모습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 )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모두 구현 완료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100%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1157"/>
                  </a:ext>
                </a:extLst>
              </a:tr>
              <a:tr h="85679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게임 모델링 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&amp;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사운드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모델링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 : </a:t>
                      </a:r>
                      <a:r>
                        <a:rPr lang="ko-KR" altLang="en-US" sz="1400" dirty="0" err="1">
                          <a:ea typeface="210 콤퓨타세탁 L" panose="02020603020101020101"/>
                        </a:rPr>
                        <a:t>마시마로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 캐릭터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 /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건물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marL="342900" indent="-3429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게임 사운드 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: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배경음악 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(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아기자기한 음악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)                     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효과음 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(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검 휘두를 때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소리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)</a:t>
                      </a:r>
                    </a:p>
                    <a:p>
                      <a:pPr marL="342900" indent="-3429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모델링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: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추가 장애물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추가 장애물 구현 못함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70%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17970"/>
                  </a:ext>
                </a:extLst>
              </a:tr>
              <a:tr h="694847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게임 물리 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&amp; 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수학</a:t>
                      </a:r>
                    </a:p>
                  </a:txBody>
                  <a:tcPr marL="79186" marR="79186" marT="39593" marB="39593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캐릭터와 </a:t>
                      </a:r>
                      <a:r>
                        <a:rPr lang="ko-KR" altLang="en-US" sz="1400" dirty="0" err="1">
                          <a:ea typeface="210 콤퓨타세탁 L" panose="02020603020101020101"/>
                        </a:rPr>
                        <a:t>건물간의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 충돌체크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marL="342900" indent="-342900" algn="l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캐릭터 건물 공격 시 건물이 데미지를 받는 처리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추가 장애물과의 충돌체크</a:t>
                      </a:r>
                      <a:endParaRPr lang="en-US" altLang="ko-KR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dirty="0">
                          <a:ea typeface="210 콤퓨타세탁 L" panose="02020603020101020101"/>
                        </a:rPr>
                        <a:t>추가 장애물 부족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…(</a:t>
                      </a:r>
                      <a:r>
                        <a:rPr lang="ko-KR" altLang="en-US" sz="1400" dirty="0">
                          <a:ea typeface="210 콤퓨타세탁 L" panose="02020603020101020101"/>
                        </a:rPr>
                        <a:t>건물만 존재</a:t>
                      </a:r>
                      <a:r>
                        <a:rPr lang="en-US" altLang="ko-KR" sz="1400" dirty="0">
                          <a:ea typeface="210 콤퓨타세탁 L" panose="02020603020101020101"/>
                        </a:rPr>
                        <a:t>)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dirty="0">
                          <a:ea typeface="210 콤퓨타세탁 L" panose="02020603020101020101"/>
                        </a:rPr>
                        <a:t>70%</a:t>
                      </a:r>
                      <a:endParaRPr lang="ko-KR" altLang="en-US" sz="1400" dirty="0">
                        <a:ea typeface="210 콤퓨타세탁 L" panose="02020603020101020101"/>
                      </a:endParaRPr>
                    </a:p>
                  </a:txBody>
                  <a:tcPr marL="79186" marR="79186" marT="39593" marB="3959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81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8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0" y="0"/>
            <a:ext cx="1074704" cy="6858000"/>
          </a:xfrm>
          <a:prstGeom prst="rect">
            <a:avLst/>
          </a:prstGeom>
          <a:solidFill>
            <a:srgbClr val="CCD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1060450" y="0"/>
            <a:ext cx="0" cy="6858000"/>
          </a:xfrm>
          <a:prstGeom prst="line">
            <a:avLst/>
          </a:prstGeom>
          <a:ln w="50800">
            <a:solidFill>
              <a:srgbClr val="ACC4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564826" y="394719"/>
            <a:ext cx="991249" cy="995759"/>
            <a:chOff x="365567" y="410840"/>
            <a:chExt cx="1194122" cy="1199556"/>
          </a:xfrm>
        </p:grpSpPr>
        <p:sp>
          <p:nvSpPr>
            <p:cNvPr id="137" name="타원 136"/>
            <p:cNvSpPr/>
            <p:nvPr/>
          </p:nvSpPr>
          <p:spPr>
            <a:xfrm>
              <a:off x="419391" y="410840"/>
              <a:ext cx="1140298" cy="1140298"/>
            </a:xfrm>
            <a:prstGeom prst="ellipse">
              <a:avLst/>
            </a:prstGeom>
            <a:solidFill>
              <a:srgbClr val="ACC4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5567" y="498093"/>
              <a:ext cx="389874" cy="1112303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E9F1DF"/>
                  </a:solidFill>
                  <a:latin typeface="210 콤퓨타세탁 B" panose="02020603020101020101" pitchFamily="18" charset="-127"/>
                  <a:ea typeface="210 콤퓨타세탁 B" panose="02020603020101020101" pitchFamily="18" charset="-127"/>
                </a:rPr>
                <a:t>3</a:t>
              </a:r>
              <a:endParaRPr lang="ko-KR" altLang="en-US" sz="5400" dirty="0">
                <a:solidFill>
                  <a:srgbClr val="E9F1DF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673424" y="667948"/>
            <a:ext cx="787395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후 기</a:t>
            </a:r>
          </a:p>
        </p:txBody>
      </p:sp>
      <p:cxnSp>
        <p:nvCxnSpPr>
          <p:cNvPr id="152" name="직선 연결선 151"/>
          <p:cNvCxnSpPr/>
          <p:nvPr/>
        </p:nvCxnSpPr>
        <p:spPr>
          <a:xfrm>
            <a:off x="1160358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10336845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0401788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55" name="직선 연결선 154"/>
          <p:cNvCxnSpPr/>
          <p:nvPr/>
        </p:nvCxnSpPr>
        <p:spPr>
          <a:xfrm>
            <a:off x="9070109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13505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ACC49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867562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8" name="직선 연결선 157"/>
          <p:cNvCxnSpPr/>
          <p:nvPr/>
        </p:nvCxnSpPr>
        <p:spPr>
          <a:xfrm>
            <a:off x="7821870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619323" y="43921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60" name="직선 연결선 159"/>
          <p:cNvCxnSpPr/>
          <p:nvPr/>
        </p:nvCxnSpPr>
        <p:spPr>
          <a:xfrm>
            <a:off x="6573631" y="38401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62A88F69-FA71-4891-80BA-EF345BC96ED8}"/>
              </a:ext>
            </a:extLst>
          </p:cNvPr>
          <p:cNvSpPr txBox="1">
            <a:spLocks/>
          </p:cNvSpPr>
          <p:nvPr/>
        </p:nvSpPr>
        <p:spPr>
          <a:xfrm>
            <a:off x="1511395" y="1661177"/>
            <a:ext cx="10410529" cy="4502369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나는 이번 </a:t>
            </a:r>
            <a:r>
              <a:rPr lang="en-US" altLang="ko-KR" sz="1800" dirty="0"/>
              <a:t>2D </a:t>
            </a:r>
            <a:r>
              <a:rPr lang="ko-KR" altLang="en-US" sz="1800" dirty="0"/>
              <a:t>프로그래밍 과목을 통해 </a:t>
            </a:r>
            <a:r>
              <a:rPr lang="ko-KR" altLang="en-US" sz="1800" dirty="0" err="1"/>
              <a:t>파이썬의</a:t>
            </a:r>
            <a:r>
              <a:rPr lang="ko-KR" altLang="en-US" sz="1800" dirty="0"/>
              <a:t> 재미를 느꼈다</a:t>
            </a:r>
            <a:r>
              <a:rPr lang="en-US" altLang="ko-KR" sz="18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우선 잘된 점을 정리해 보자면</a:t>
            </a:r>
            <a:r>
              <a:rPr lang="en-US" altLang="ko-KR" sz="1800" dirty="0"/>
              <a:t>, </a:t>
            </a:r>
            <a:r>
              <a:rPr lang="ko-KR" altLang="en-US" sz="1800" dirty="0"/>
              <a:t>학기 초에 컨셉을 정할 때 여자친구의 조언이 한 몫을 했다</a:t>
            </a:r>
            <a:r>
              <a:rPr lang="en-US" altLang="ko-KR" sz="18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내가 잘 알지 못했던 건물부시기라는 고전 게임에 대해 추천해주며 컨셉을 정하게 되었다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게임 컨셉을 정하는 과정도 간단 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무엇보다 기존에 있던 게임이라 리소스 수집이 다른 게임에 비해 비교적 쉬웠다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그러므로 배경</a:t>
            </a:r>
            <a:r>
              <a:rPr lang="en-US" altLang="ko-KR" sz="1800" dirty="0"/>
              <a:t>, </a:t>
            </a:r>
            <a:r>
              <a:rPr lang="ko-KR" altLang="en-US" sz="1800" dirty="0"/>
              <a:t>캐릭터</a:t>
            </a:r>
            <a:r>
              <a:rPr lang="en-US" altLang="ko-KR" sz="1800" dirty="0"/>
              <a:t>, </a:t>
            </a:r>
            <a:r>
              <a:rPr lang="ko-KR" altLang="en-US" sz="1800" dirty="0"/>
              <a:t>건물 등 모델링 하는 것은 수월했다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또 게임 애니메이션을 구현하는데 있어서</a:t>
            </a:r>
            <a:r>
              <a:rPr lang="en-US" altLang="ko-KR" sz="1800" dirty="0"/>
              <a:t>, 2D </a:t>
            </a:r>
            <a:r>
              <a:rPr lang="ko-KR" altLang="en-US" sz="1800" dirty="0"/>
              <a:t>수업내에 진행한대로 차곡차곡 적용했다</a:t>
            </a:r>
            <a:r>
              <a:rPr lang="en-US" altLang="ko-KR" sz="18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그러나 아쉬운 점은</a:t>
            </a:r>
            <a:r>
              <a:rPr lang="en-US" altLang="ko-KR" sz="1800" dirty="0"/>
              <a:t> </a:t>
            </a:r>
            <a:r>
              <a:rPr lang="ko-KR" altLang="en-US" sz="1800" dirty="0"/>
              <a:t>처음에 캐릭터가 점프 할 때 배경상승 처리와 캐릭터와 건물 간의 </a:t>
            </a:r>
            <a:r>
              <a:rPr lang="ko-KR" altLang="en-US" sz="1800" dirty="0" err="1"/>
              <a:t>충돌체크하는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부분에서 많은 시간을 소요했다</a:t>
            </a:r>
            <a:r>
              <a:rPr lang="en-US" altLang="ko-KR" sz="1800" dirty="0"/>
              <a:t>. </a:t>
            </a:r>
            <a:r>
              <a:rPr lang="ko-KR" altLang="en-US" sz="1800" dirty="0"/>
              <a:t>물리</a:t>
            </a:r>
            <a:r>
              <a:rPr lang="en-US" altLang="ko-KR" sz="1800" dirty="0"/>
              <a:t>/</a:t>
            </a:r>
            <a:r>
              <a:rPr lang="ko-KR" altLang="en-US" sz="1800" dirty="0"/>
              <a:t>수학을 적용하는데 많이 애먹었다</a:t>
            </a:r>
            <a:r>
              <a:rPr lang="en-US" altLang="ko-KR" sz="1800" dirty="0"/>
              <a:t>.. </a:t>
            </a:r>
            <a:r>
              <a:rPr lang="ko-KR" altLang="en-US" sz="1800" dirty="0"/>
              <a:t>또한 기존에 있던 게임이랑 거의 유사하여 교수님에게 지적을 받고나서</a:t>
            </a:r>
            <a:r>
              <a:rPr lang="en-US" altLang="ko-KR" sz="1800" dirty="0"/>
              <a:t>, </a:t>
            </a:r>
            <a:r>
              <a:rPr lang="ko-KR" altLang="en-US" sz="1800" dirty="0"/>
              <a:t>리소스 전면 수정 및 다른 요소들을 추가하려 노력했다</a:t>
            </a:r>
            <a:r>
              <a:rPr lang="en-US" altLang="ko-KR" sz="1800" dirty="0"/>
              <a:t>. (</a:t>
            </a:r>
            <a:r>
              <a:rPr lang="ko-KR" altLang="en-US" sz="1800" dirty="0"/>
              <a:t>코드방식도 </a:t>
            </a:r>
            <a:r>
              <a:rPr lang="en-US" altLang="ko-KR" sz="1800" dirty="0"/>
              <a:t>class</a:t>
            </a:r>
            <a:r>
              <a:rPr lang="ko-KR" altLang="en-US" sz="1800" dirty="0"/>
              <a:t>를 나누어 여러 개 </a:t>
            </a:r>
            <a:r>
              <a:rPr lang="en-US" altLang="ko-KR" sz="1800" dirty="0" err="1"/>
              <a:t>py</a:t>
            </a:r>
            <a:r>
              <a:rPr lang="ko-KR" altLang="en-US" sz="1800" dirty="0"/>
              <a:t>파일로 수정했다</a:t>
            </a:r>
            <a:r>
              <a:rPr lang="en-US" altLang="ko-KR" sz="1800" dirty="0"/>
              <a:t>.)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나도</a:t>
            </a:r>
            <a:r>
              <a:rPr lang="en-US" altLang="ko-KR" sz="1800" dirty="0"/>
              <a:t>, </a:t>
            </a:r>
            <a:r>
              <a:rPr lang="ko-KR" altLang="en-US" sz="1800" dirty="0"/>
              <a:t>이번 </a:t>
            </a:r>
            <a:r>
              <a:rPr lang="en-US" altLang="ko-KR" sz="1800" dirty="0"/>
              <a:t>2D </a:t>
            </a:r>
            <a:r>
              <a:rPr lang="ko-KR" altLang="en-US" sz="1800" dirty="0"/>
              <a:t>프로그래밍 수강을 통해 더 발전 할 수 있었으면 좋겠다</a:t>
            </a:r>
            <a:r>
              <a:rPr lang="en-US" altLang="ko-KR" sz="18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F686A-DC5F-43D1-AF8B-5E990385B17E}"/>
              </a:ext>
            </a:extLst>
          </p:cNvPr>
          <p:cNvSpPr txBox="1"/>
          <p:nvPr/>
        </p:nvSpPr>
        <p:spPr>
          <a:xfrm>
            <a:off x="1525648" y="1580796"/>
            <a:ext cx="1449388" cy="400110"/>
          </a:xfrm>
          <a:prstGeom prst="rect">
            <a:avLst/>
          </a:prstGeom>
          <a:solidFill>
            <a:srgbClr val="9CBECE"/>
          </a:solidFill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6461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/>
        </p:nvSpPr>
        <p:spPr>
          <a:xfrm flipV="1">
            <a:off x="0" y="0"/>
            <a:ext cx="9377765" cy="6858000"/>
          </a:xfrm>
          <a:custGeom>
            <a:avLst/>
            <a:gdLst>
              <a:gd name="connsiteX0" fmla="*/ 0 w 9377765"/>
              <a:gd name="connsiteY0" fmla="*/ 6858000 h 6858000"/>
              <a:gd name="connsiteX1" fmla="*/ 2609850 w 9377765"/>
              <a:gd name="connsiteY1" fmla="*/ 6858000 h 6858000"/>
              <a:gd name="connsiteX2" fmla="*/ 9377765 w 9377765"/>
              <a:gd name="connsiteY2" fmla="*/ 6858000 h 6858000"/>
              <a:gd name="connsiteX3" fmla="*/ 2609850 w 9377765"/>
              <a:gd name="connsiteY3" fmla="*/ 0 h 6858000"/>
              <a:gd name="connsiteX4" fmla="*/ 0 w 937776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7765" h="6858000">
                <a:moveTo>
                  <a:pt x="0" y="6858000"/>
                </a:moveTo>
                <a:lnTo>
                  <a:pt x="2609850" y="6858000"/>
                </a:lnTo>
                <a:lnTo>
                  <a:pt x="9377765" y="6858000"/>
                </a:lnTo>
                <a:lnTo>
                  <a:pt x="2609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-209550" y="-2286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057525" y="2501081"/>
            <a:ext cx="1085850" cy="110490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0" y="5753100"/>
            <a:ext cx="1085850" cy="110490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직사각형 4"/>
          <p:cNvSpPr/>
          <p:nvPr/>
        </p:nvSpPr>
        <p:spPr>
          <a:xfrm>
            <a:off x="4143375" y="1715115"/>
            <a:ext cx="3905250" cy="348615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0134600" y="-762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834840" y="3714750"/>
            <a:ext cx="1842685" cy="2038350"/>
          </a:xfrm>
          <a:prstGeom prst="line">
            <a:avLst/>
          </a:prstGeom>
          <a:noFill/>
          <a:ln w="50800" cap="rnd">
            <a:solidFill>
              <a:srgbClr val="81A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1214612" y="5981700"/>
            <a:ext cx="1085850" cy="1104900"/>
          </a:xfrm>
          <a:prstGeom prst="line">
            <a:avLst/>
          </a:prstGeom>
          <a:noFill/>
          <a:ln w="508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5300722" y="2238310"/>
            <a:ext cx="161134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pc="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감사합니다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31707" y="2826066"/>
            <a:ext cx="3549370" cy="19389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600" dirty="0">
                <a:solidFill>
                  <a:srgbClr val="F9DF84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THANK</a:t>
            </a:r>
          </a:p>
          <a:p>
            <a:pPr algn="ctr"/>
            <a:r>
              <a:rPr lang="en-US" altLang="ko-KR" sz="6000" spc="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YOU!</a:t>
            </a:r>
            <a:endParaRPr lang="ko-KR" altLang="en-US" sz="6000" spc="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19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460</Words>
  <Application>Microsoft Office PowerPoint</Application>
  <PresentationFormat>와이드스크린</PresentationFormat>
  <Paragraphs>94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210 콤퓨타세탁 L</vt:lpstr>
      <vt:lpstr>Arial</vt:lpstr>
      <vt:lpstr>210 콤퓨타세탁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권대현</cp:lastModifiedBy>
  <cp:revision>106</cp:revision>
  <dcterms:created xsi:type="dcterms:W3CDTF">2017-04-06T03:10:54Z</dcterms:created>
  <dcterms:modified xsi:type="dcterms:W3CDTF">2017-12-26T03:53:52Z</dcterms:modified>
</cp:coreProperties>
</file>