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0" r:id="rId3"/>
    <p:sldId id="269" r:id="rId4"/>
    <p:sldId id="292" r:id="rId5"/>
    <p:sldId id="288" r:id="rId6"/>
    <p:sldId id="290" r:id="rId7"/>
    <p:sldId id="291" r:id="rId8"/>
    <p:sldId id="28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2F9"/>
    <a:srgbClr val="DBE9F5"/>
    <a:srgbClr val="B7CFEB"/>
    <a:srgbClr val="ABC7D7"/>
    <a:srgbClr val="DFDFDF"/>
    <a:srgbClr val="002FC1"/>
    <a:srgbClr val="DADFF2"/>
    <a:srgbClr val="3975C0"/>
    <a:srgbClr val="D2A5EA"/>
    <a:srgbClr val="26262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14" y="18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9D7B5-541E-7EA4-2431-8F78BE04B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A37B-C57C-098A-32EB-B2AFE1A28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C6C70-62B1-7B5C-EBE7-FE4A7230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359D5-8CDC-CD84-065C-5658FDD7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FC78A-403C-04FF-6E6F-FAD93BF3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1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6FB79-9392-6620-A1A7-5C925750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56621-A6ED-CE76-E36C-21B0BF8C8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0BDA1-F941-F919-DF16-114F90736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2FD7F-4A8F-8583-CDF1-458E3072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341BB-A4D1-E575-081E-C0DBBF45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4BDB8-8D99-582A-259E-83FFD8BB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6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709F-0FD5-4D19-F5E1-17AF533A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A15A8-A6E8-4AC9-BAB4-B22535C6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33A22-96FB-212B-BBE7-8267D70C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C0052-27D3-7155-AD41-80B272AF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09F5A-D05F-F996-192E-E9C5AE41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7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A71C72-D2CC-EF51-F0BF-5B912D63C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D075A-535D-8797-9AAA-9EC25041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691C4-D111-0993-1412-8842E9FA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39303-D678-E2D3-F493-D7602E43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01475-F44F-AEC7-9C73-2DC7A6B5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4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4031E-E641-C4CA-21C9-7A1FE93E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8EEE0-ED24-4DA2-9A98-817AA59C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8F566-AE9A-C6E1-99C3-3EA692C8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6F62E-2FBF-A364-D9CE-D70B60E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6CE53-F12D-0023-C90C-24960672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79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DFEBF-AE13-21C4-B417-53C1912E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383D3-0DFC-3B16-AFD9-ED826B49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7E0C2-CA57-1569-4BB6-794AAE9F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2A88B-A6E2-FDD7-A876-FA2C7A1F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CE3D9-A372-3E1C-8318-FD5849D3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18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459B-2F0C-11DA-17C7-CBC92F49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6E463-C691-C8B8-DA0F-39DE939C2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1B277-F030-EC73-A034-0956AEA0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020CB-4B74-3F91-6FE7-D42743DB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C1C04-4D83-5A6B-660D-8D17C259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3E102-AD39-A790-E46E-8FEDD3B1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8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9BC4F-AA18-765C-C0AE-9C7CE992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3D5F2-0493-000D-ACB2-EDC390AFE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4222C-B029-A967-3A86-E3E4D143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30AE79-EA7B-3764-44E0-9C801DD5B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B8E2F-2266-F42F-38F4-B46D694EA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1D2AC2-7CDC-D245-4827-8322C676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15EC7F-0464-AD0F-5B19-BDB80CAB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1FC341-77CF-4D3F-158F-B91AD7C2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0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3CCDD-41F2-E828-F535-1D1310E3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E5F0E-72FB-E641-00D1-527A9C80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450683-88B0-DFCB-D629-227A8F9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01974-FB93-1F53-CDAF-AC0793B7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1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0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D86FC-F761-4A6A-6C20-1CB915AB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8658-6920-3C9E-00A3-3ACE837C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2EBC1-E24A-EFAA-E134-3525E7572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5FD1A-10F7-C603-E8EE-691FA5CC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3F40D-1E03-9A02-A3CA-38E2D8F3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8D190-5C5B-BC4B-9CCA-FE839D35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AD6FF6-A1B0-1E23-9753-E1348B46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11A424-84CF-9C90-DD87-9705BCD0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D9DDE-7AC9-BDBE-F57B-7130F5A2F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7A746-2308-4D9D-AAD0-07174381C9E7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48121-D864-08AB-BAD3-63D9A030C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563BA-8FB1-C9EA-A62E-56F70D26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7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2.mov"/><Relationship Id="rId7" Type="http://schemas.openxmlformats.org/officeDocument/2006/relationships/image" Target="../media/image4.png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o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227FE4-AE00-93CC-06BC-F3036DCD06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DB185A-389C-1354-77FB-40F054D49CA0}"/>
              </a:ext>
            </a:extLst>
          </p:cNvPr>
          <p:cNvSpPr txBox="1"/>
          <p:nvPr/>
        </p:nvSpPr>
        <p:spPr>
          <a:xfrm>
            <a:off x="3941414" y="2028616"/>
            <a:ext cx="43091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Ios</a:t>
            </a:r>
            <a:r>
              <a:rPr lang="ko-KR" altLang="en-US" sz="8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발표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BE0A6-A618-3E78-FD7D-E3F7433F3C46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A42E7-7581-C719-13D1-7262E990C166}"/>
              </a:ext>
            </a:extLst>
          </p:cNvPr>
          <p:cNvSpPr txBox="1"/>
          <p:nvPr/>
        </p:nvSpPr>
        <p:spPr>
          <a:xfrm>
            <a:off x="8875294" y="4401554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학번</a:t>
            </a:r>
            <a:r>
              <a:rPr lang="en-US" altLang="ko-KR" sz="1400" dirty="0">
                <a:solidFill>
                  <a:schemeClr val="bg1"/>
                </a:solidFill>
              </a:rPr>
              <a:t>: 2020145046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이름</a:t>
            </a:r>
            <a:r>
              <a:rPr lang="en-US" altLang="ko-KR" sz="1400" dirty="0">
                <a:solidFill>
                  <a:schemeClr val="bg1"/>
                </a:solidFill>
              </a:rPr>
              <a:t>:</a:t>
            </a:r>
            <a:r>
              <a:rPr lang="ko-KR" altLang="en-US" sz="1400" dirty="0">
                <a:solidFill>
                  <a:schemeClr val="bg1"/>
                </a:solidFill>
              </a:rPr>
              <a:t>윤재승</a:t>
            </a:r>
          </a:p>
        </p:txBody>
      </p:sp>
    </p:spTree>
    <p:extLst>
      <p:ext uri="{BB962C8B-B14F-4D97-AF65-F5344CB8AC3E}">
        <p14:creationId xmlns:p14="http://schemas.microsoft.com/office/powerpoint/2010/main" val="41492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3148C9-4855-880B-4823-30B169977BD4}"/>
              </a:ext>
            </a:extLst>
          </p:cNvPr>
          <p:cNvSpPr txBox="1"/>
          <p:nvPr/>
        </p:nvSpPr>
        <p:spPr>
          <a:xfrm>
            <a:off x="802888" y="78059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2571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앱의 개요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&amp;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목적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AAD5C1-D3C6-F9BB-1FE3-1E1435D8FD4F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1913F9-4221-D293-6EE1-7B89EBDEBAFA}"/>
              </a:ext>
            </a:extLst>
          </p:cNvPr>
          <p:cNvGrpSpPr/>
          <p:nvPr/>
        </p:nvGrpSpPr>
        <p:grpSpPr>
          <a:xfrm>
            <a:off x="1505324" y="2403154"/>
            <a:ext cx="8325561" cy="1220666"/>
            <a:chOff x="1303846" y="3845869"/>
            <a:chExt cx="8325561" cy="1220666"/>
          </a:xfrm>
        </p:grpSpPr>
        <p:sp>
          <p:nvSpPr>
            <p:cNvPr id="7" name="TextBox 44">
              <a:extLst>
                <a:ext uri="{FF2B5EF4-FFF2-40B4-BE49-F238E27FC236}">
                  <a16:creationId xmlns:a16="http://schemas.microsoft.com/office/drawing/2014/main" id="{4DC5F4F8-F7B4-5B00-3929-D0CD3D5DB5B9}"/>
                </a:ext>
              </a:extLst>
            </p:cNvPr>
            <p:cNvSpPr txBox="1"/>
            <p:nvPr/>
          </p:nvSpPr>
          <p:spPr>
            <a:xfrm>
              <a:off x="6569667" y="4420204"/>
              <a:ext cx="30597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ko-KR" sz="1200" dirty="0">
                  <a:latin typeface="Arial" panose="020B0604020202020204" pitchFamily="34" charset="0"/>
                </a:rPr>
                <a:t>스팸 메시지를 자동으로 감지하고 사용자가 메시지의 안전성을 쉽게 확인할 수 있도록 돕는 앱.</a:t>
              </a:r>
            </a:p>
            <a:p>
              <a:pPr algn="just">
                <a:defRPr/>
              </a:pPr>
              <a:endParaRPr lang="en-US" altLang="ko-KR" sz="1200" dirty="0"/>
            </a:p>
          </p:txBody>
        </p:sp>
        <p:sp>
          <p:nvSpPr>
            <p:cNvPr id="9" name="TextBox 45">
              <a:extLst>
                <a:ext uri="{FF2B5EF4-FFF2-40B4-BE49-F238E27FC236}">
                  <a16:creationId xmlns:a16="http://schemas.microsoft.com/office/drawing/2014/main" id="{69E7E76B-E9EF-B5E2-F17E-CE7B0024AD20}"/>
                </a:ext>
              </a:extLst>
            </p:cNvPr>
            <p:cNvSpPr txBox="1"/>
            <p:nvPr/>
          </p:nvSpPr>
          <p:spPr>
            <a:xfrm>
              <a:off x="1303846" y="3845869"/>
              <a:ext cx="2768847" cy="3878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앱 개요</a:t>
              </a:r>
            </a:p>
          </p:txBody>
        </p:sp>
      </p:grpSp>
      <p:sp>
        <p:nvSpPr>
          <p:cNvPr id="14" name="TextBox 45">
            <a:extLst>
              <a:ext uri="{FF2B5EF4-FFF2-40B4-BE49-F238E27FC236}">
                <a16:creationId xmlns:a16="http://schemas.microsoft.com/office/drawing/2014/main" id="{AD41DD98-0464-97F4-6050-0CFD74EF4E96}"/>
              </a:ext>
            </a:extLst>
          </p:cNvPr>
          <p:cNvSpPr txBox="1"/>
          <p:nvPr/>
        </p:nvSpPr>
        <p:spPr>
          <a:xfrm>
            <a:off x="6771145" y="2403154"/>
            <a:ext cx="27688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 목적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3A0DC9-2EC2-1FD2-9A4A-3EEF5F3A8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145" y="3685405"/>
            <a:ext cx="321855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개인의 안전한 통신 환경을 구축하고 불필요한 스팸 메시지로 인한 불편을 줄이기 위함.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FE2397-74EC-AC4B-A715-0E0D760FBCAA}"/>
              </a:ext>
            </a:extLst>
          </p:cNvPr>
          <p:cNvSpPr txBox="1"/>
          <p:nvPr/>
        </p:nvSpPr>
        <p:spPr>
          <a:xfrm>
            <a:off x="1006435" y="2803264"/>
            <a:ext cx="351806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lvl="1"/>
            <a:r>
              <a:rPr lang="en-US" altLang="ko-KR" sz="1200" dirty="0" err="1"/>
              <a:t>SwiftUI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CoreML</a:t>
            </a:r>
            <a:r>
              <a:rPr lang="ko-KR" altLang="en-US" sz="1200" dirty="0"/>
              <a:t>을 기반으로 제작된 간단한 스팸 메시지 분류 앱</a:t>
            </a:r>
            <a:r>
              <a:rPr lang="en-US" altLang="ko-KR" sz="1200" dirty="0"/>
              <a:t>.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 err="1"/>
              <a:t>머신러닝</a:t>
            </a:r>
            <a:r>
              <a:rPr lang="ko-KR" altLang="en-US" sz="1200" dirty="0"/>
              <a:t> 모델을 활용해 메시지를 스팸</a:t>
            </a:r>
            <a:r>
              <a:rPr lang="en-US" altLang="ko-KR" sz="1200" dirty="0"/>
              <a:t>"</a:t>
            </a:r>
            <a:r>
              <a:rPr lang="ko-KR" altLang="en-US" sz="1200" dirty="0"/>
              <a:t>과 </a:t>
            </a:r>
            <a:r>
              <a:rPr lang="en-US" altLang="ko-KR" sz="1200" dirty="0"/>
              <a:t>"</a:t>
            </a:r>
            <a:r>
              <a:rPr lang="ko-KR" altLang="en-US" sz="1200" dirty="0"/>
              <a:t>정상</a:t>
            </a:r>
            <a:r>
              <a:rPr lang="en-US" altLang="ko-KR" sz="1200" dirty="0"/>
              <a:t>"</a:t>
            </a:r>
            <a:r>
              <a:rPr lang="ko-KR" altLang="en-US" sz="1200" dirty="0"/>
              <a:t>으로 분류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6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251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사용된 모델과 데이터셋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444671B-4974-08AD-3091-215418656788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E530298-2BD0-A023-C2EB-605239518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755" y="310583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5B9D0C-8058-126C-E651-3B94BDC6E614}"/>
              </a:ext>
            </a:extLst>
          </p:cNvPr>
          <p:cNvSpPr txBox="1"/>
          <p:nvPr/>
        </p:nvSpPr>
        <p:spPr>
          <a:xfrm>
            <a:off x="254330" y="2527051"/>
            <a:ext cx="6181106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모델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: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CoreML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기반의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Text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Classifier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ML을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활용해 생성.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Multinomial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Naive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Bayes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알고리즘을 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사용하여 텍스트 데이터 분류.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E2EACE-B087-B0ED-8A1B-B7CF89EB1D15}"/>
              </a:ext>
            </a:extLst>
          </p:cNvPr>
          <p:cNvSpPr txBox="1"/>
          <p:nvPr/>
        </p:nvSpPr>
        <p:spPr>
          <a:xfrm>
            <a:off x="6096000" y="2527051"/>
            <a:ext cx="5622965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데이터셋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한국우편사업진흥원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스팸메일 수신차단 목록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에서 수집된 데이터셋.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약 5,000개의 메시지를 스팸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텍스트 필드와 라벨 필드로 구성.</a:t>
            </a:r>
          </a:p>
        </p:txBody>
      </p:sp>
    </p:spTree>
    <p:extLst>
      <p:ext uri="{BB962C8B-B14F-4D97-AF65-F5344CB8AC3E}">
        <p14:creationId xmlns:p14="http://schemas.microsoft.com/office/powerpoint/2010/main" val="165371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3D1AC-D5EE-38A4-88A2-0C39C5C94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752CC4-27B6-9593-3505-F56DAC297155}"/>
              </a:ext>
            </a:extLst>
          </p:cNvPr>
          <p:cNvSpPr txBox="1"/>
          <p:nvPr/>
        </p:nvSpPr>
        <p:spPr>
          <a:xfrm>
            <a:off x="802888" y="363082"/>
            <a:ext cx="2795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관련 모델과 데이터셋 설명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91C7F9E-C8EF-C30B-6708-8648AB1CC84F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C4D6B9-375A-3710-8524-1420F07ED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755" y="310583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1FA796-BF56-3916-5E96-197B2520870C}"/>
              </a:ext>
            </a:extLst>
          </p:cNvPr>
          <p:cNvSpPr txBox="1"/>
          <p:nvPr/>
        </p:nvSpPr>
        <p:spPr>
          <a:xfrm>
            <a:off x="310067" y="2459503"/>
            <a:ext cx="6181106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 err="1"/>
              <a:t>CoreML</a:t>
            </a:r>
            <a:r>
              <a:rPr lang="en-US" altLang="ko-KR" sz="2400" b="1" dirty="0"/>
              <a:t> Text Classifier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r>
              <a:rPr lang="en-US" altLang="ko-KR" sz="1600" dirty="0"/>
              <a:t>Apple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머신러닝</a:t>
            </a:r>
            <a:r>
              <a:rPr lang="ko-KR" altLang="en-US" sz="1600" dirty="0"/>
              <a:t> 플랫폼 </a:t>
            </a:r>
            <a:r>
              <a:rPr lang="en-US" altLang="ko-KR" sz="1600" dirty="0" err="1"/>
              <a:t>CoreML</a:t>
            </a:r>
            <a:r>
              <a:rPr lang="ko-KR" altLang="en-US" sz="1600" dirty="0"/>
              <a:t>을 활용하여</a:t>
            </a:r>
            <a:endParaRPr lang="en-US" altLang="ko-KR" sz="1600" dirty="0"/>
          </a:p>
          <a:p>
            <a:r>
              <a:rPr lang="ko-KR" altLang="en-US" sz="1600" dirty="0"/>
              <a:t> 텍스트 분류에 특화된 모델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스팸 분류에서는 단어의 출현 빈도와 텍스트 패턴을 학습하여</a:t>
            </a:r>
            <a:endParaRPr lang="en-US" altLang="ko-KR" sz="1600" dirty="0"/>
          </a:p>
          <a:p>
            <a:r>
              <a:rPr lang="ko-KR" altLang="en-US" sz="1600" dirty="0"/>
              <a:t>스팸 여부를 예측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Swift </a:t>
            </a:r>
            <a:r>
              <a:rPr lang="ko-KR" altLang="en-US" sz="1600" dirty="0"/>
              <a:t>환경에 최적화되어 앱에 쉽게 통합 가능</a:t>
            </a:r>
            <a:r>
              <a:rPr lang="en-US" altLang="ko-KR" sz="16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0A6A3A-0350-FEED-2D75-80369B72092E}"/>
              </a:ext>
            </a:extLst>
          </p:cNvPr>
          <p:cNvSpPr txBox="1"/>
          <p:nvPr/>
        </p:nvSpPr>
        <p:spPr>
          <a:xfrm>
            <a:off x="6844146" y="2459503"/>
            <a:ext cx="5622965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데이터셋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ko-KR" altLang="ko-KR" sz="16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latin typeface="Arial" panose="020B0604020202020204" pitchFamily="34" charset="0"/>
              </a:rPr>
              <a:t>스팸 메시지(</a:t>
            </a:r>
            <a:r>
              <a:rPr lang="ko-KR" altLang="ko-KR" sz="900" dirty="0" err="1">
                <a:latin typeface="Arial Unicode MS"/>
              </a:rPr>
              <a:t>spam</a:t>
            </a:r>
            <a:r>
              <a:rPr lang="ko-KR" altLang="ko-KR" sz="100" dirty="0"/>
              <a:t>): 광고, 피싱, 바이러스 등 불필요하거나 위험한 메시지.</a:t>
            </a:r>
            <a:endParaRPr lang="ko-KR" altLang="ko-KR" sz="16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latin typeface="Arial" panose="020B0604020202020204" pitchFamily="34" charset="0"/>
              </a:rPr>
              <a:t>정상 메시지(</a:t>
            </a:r>
            <a:r>
              <a:rPr lang="ko-KR" altLang="ko-KR" sz="900" dirty="0" err="1">
                <a:latin typeface="Arial Unicode MS"/>
              </a:rPr>
              <a:t>ham</a:t>
            </a:r>
            <a:r>
              <a:rPr lang="ko-KR" altLang="ko-KR" sz="100" dirty="0"/>
              <a:t>): 일반 대화 또는 유용한 정보 메시지.</a:t>
            </a:r>
            <a:endParaRPr lang="ko-KR" altLang="ko-KR" sz="16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latin typeface="Arial" panose="020B0604020202020204" pitchFamily="34" charset="0"/>
              </a:rPr>
              <a:t>텍스트(</a:t>
            </a:r>
            <a:r>
              <a:rPr lang="ko-KR" altLang="ko-KR" sz="900" dirty="0" err="1">
                <a:latin typeface="Arial Unicode MS"/>
              </a:rPr>
              <a:t>text</a:t>
            </a:r>
            <a:r>
              <a:rPr lang="ko-KR" altLang="ko-KR" sz="100" dirty="0"/>
              <a:t>) 필드: 메시지 내용.</a:t>
            </a:r>
            <a:endParaRPr lang="ko-KR" altLang="ko-KR" sz="16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latin typeface="Arial" panose="020B0604020202020204" pitchFamily="34" charset="0"/>
              </a:rPr>
              <a:t>라벨(</a:t>
            </a:r>
            <a:r>
              <a:rPr lang="ko-KR" altLang="ko-KR" sz="900" dirty="0" err="1">
                <a:latin typeface="Arial Unicode MS"/>
              </a:rPr>
              <a:t>label</a:t>
            </a:r>
            <a:r>
              <a:rPr lang="ko-KR" altLang="ko-KR" sz="100" dirty="0"/>
              <a:t>) 필드: </a:t>
            </a:r>
            <a:r>
              <a:rPr lang="ko-KR" altLang="ko-KR" sz="900" dirty="0" err="1">
                <a:latin typeface="Arial Unicode MS"/>
              </a:rPr>
              <a:t>spam</a:t>
            </a:r>
            <a:r>
              <a:rPr lang="ko-KR" altLang="ko-KR" sz="100" dirty="0"/>
              <a:t> 또는 </a:t>
            </a:r>
            <a:r>
              <a:rPr lang="ko-KR" altLang="ko-KR" sz="900" dirty="0" err="1">
                <a:latin typeface="Arial Unicode MS"/>
              </a:rPr>
              <a:t>ham</a:t>
            </a:r>
            <a:r>
              <a:rPr lang="ko-KR" altLang="ko-KR" sz="100" dirty="0"/>
              <a:t>.</a:t>
            </a:r>
            <a:endParaRPr lang="ko-KR" altLang="ko-KR" sz="4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44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5186840" y="2606040"/>
            <a:ext cx="6860184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3300" b="1" dirty="0"/>
              <a:t>메시지 입력 및 분류</a:t>
            </a:r>
            <a:r>
              <a:rPr lang="en-US" altLang="ko-KR" sz="3300" dirty="0"/>
              <a:t>:</a:t>
            </a:r>
            <a:r>
              <a:rPr lang="ko-KR" altLang="en-US" sz="3300" dirty="0"/>
              <a:t>사용자가 앱에 메시지를 입력하면</a:t>
            </a:r>
            <a:endParaRPr lang="en-US" altLang="ko-KR" sz="3300" dirty="0"/>
          </a:p>
          <a:p>
            <a:r>
              <a:rPr lang="ko-KR" altLang="en-US" sz="3300" dirty="0"/>
              <a:t> </a:t>
            </a:r>
            <a:endParaRPr lang="en-US" altLang="ko-KR" sz="3300" dirty="0"/>
          </a:p>
          <a:p>
            <a:r>
              <a:rPr lang="en-US" altLang="ko-KR" sz="3300" dirty="0"/>
              <a:t> </a:t>
            </a:r>
            <a:r>
              <a:rPr lang="ko-KR" altLang="en-US" sz="3300" dirty="0" err="1"/>
              <a:t>머신러닝</a:t>
            </a:r>
            <a:r>
              <a:rPr lang="ko-KR" altLang="en-US" sz="3300" dirty="0"/>
              <a:t> 모델이 이를 실시간으로 분석하여 결과 제공</a:t>
            </a:r>
            <a:r>
              <a:rPr lang="en-US" altLang="ko-KR" sz="3300" dirty="0"/>
              <a:t>.</a:t>
            </a:r>
          </a:p>
          <a:p>
            <a:endParaRPr lang="en-US" altLang="ko-KR" sz="33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33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3300" dirty="0"/>
              <a:t>결과는 </a:t>
            </a:r>
            <a:r>
              <a:rPr lang="en-US" altLang="ko-KR" sz="3300" dirty="0"/>
              <a:t>"</a:t>
            </a:r>
            <a:r>
              <a:rPr lang="ko-KR" altLang="en-US" sz="3300" dirty="0"/>
              <a:t>스팸입니다</a:t>
            </a:r>
            <a:r>
              <a:rPr lang="en-US" altLang="ko-KR" sz="3300" dirty="0"/>
              <a:t>" </a:t>
            </a:r>
            <a:r>
              <a:rPr lang="ko-KR" altLang="en-US" sz="3300" dirty="0"/>
              <a:t>또는 </a:t>
            </a:r>
            <a:r>
              <a:rPr lang="en-US" altLang="ko-KR" sz="3300" dirty="0"/>
              <a:t>"</a:t>
            </a:r>
            <a:r>
              <a:rPr lang="ko-KR" altLang="en-US" sz="3300" dirty="0"/>
              <a:t>정상 메시지입니다</a:t>
            </a:r>
            <a:r>
              <a:rPr lang="en-US" altLang="ko-KR" sz="3300" dirty="0"/>
              <a:t>"</a:t>
            </a:r>
            <a:r>
              <a:rPr lang="ko-KR" altLang="en-US" sz="3300" dirty="0"/>
              <a:t>로 출력</a:t>
            </a:r>
            <a:r>
              <a:rPr lang="en-US" altLang="ko-KR" sz="3300" dirty="0"/>
              <a:t>.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700" spc="600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444671B-4974-08AD-3091-215418656788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599D11-0527-D668-A82E-9AA79BB7E7D7}"/>
              </a:ext>
            </a:extLst>
          </p:cNvPr>
          <p:cNvSpPr txBox="1"/>
          <p:nvPr/>
        </p:nvSpPr>
        <p:spPr>
          <a:xfrm>
            <a:off x="1702195" y="5790046"/>
            <a:ext cx="230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D38F9E-2BCB-285B-230F-10C3DCEAF0C2}"/>
              </a:ext>
            </a:extLst>
          </p:cNvPr>
          <p:cNvSpPr txBox="1"/>
          <p:nvPr/>
        </p:nvSpPr>
        <p:spPr>
          <a:xfrm>
            <a:off x="724829" y="181541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주요 기능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그림 5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0D4AC2A6-80FD-5205-5A50-BB9F621E94B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43" y="1240295"/>
            <a:ext cx="2027442" cy="439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2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20366137-3DBB-4912-98D5-672702020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D28D1CE-5BF4-45B7-8D6D-B31A3198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775791" cy="6857999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98C866-509C-59C4-6310-FDE563D5D70B}"/>
              </a:ext>
            </a:extLst>
          </p:cNvPr>
          <p:cNvSpPr txBox="1"/>
          <p:nvPr/>
        </p:nvSpPr>
        <p:spPr>
          <a:xfrm>
            <a:off x="773526" y="2563907"/>
            <a:ext cx="3228738" cy="3544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ctr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bg1"/>
                </a:solidFill>
              </a:rPr>
              <a:t>시연 영상</a:t>
            </a:r>
          </a:p>
        </p:txBody>
      </p:sp>
      <p:pic>
        <p:nvPicPr>
          <p:cNvPr id="4" name="정상입니다">
            <a:hlinkClick r:id="" action="ppaction://media"/>
            <a:extLst>
              <a:ext uri="{FF2B5EF4-FFF2-40B4-BE49-F238E27FC236}">
                <a16:creationId xmlns:a16="http://schemas.microsoft.com/office/drawing/2014/main" id="{3C9566A5-9596-EDDC-C222-684ECE59565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98094" y="685802"/>
            <a:ext cx="2496311" cy="5486398"/>
          </a:xfrm>
          <a:prstGeom prst="rect">
            <a:avLst/>
          </a:prstGeom>
        </p:spPr>
      </p:pic>
      <p:pic>
        <p:nvPicPr>
          <p:cNvPr id="3" name="스팸입니다">
            <a:hlinkClick r:id="" action="ppaction://media"/>
            <a:extLst>
              <a:ext uri="{FF2B5EF4-FFF2-40B4-BE49-F238E27FC236}">
                <a16:creationId xmlns:a16="http://schemas.microsoft.com/office/drawing/2014/main" id="{057C712D-082C-69E5-D2BA-FD2113C6EAE6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558383" y="685801"/>
            <a:ext cx="2496311" cy="5486400"/>
          </a:xfrm>
          <a:prstGeom prst="rect">
            <a:avLst/>
          </a:prstGeom>
        </p:spPr>
      </p:pic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444671B-4974-08AD-3091-215418656788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35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5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98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444671B-4974-08AD-3091-215418656788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98C866-509C-59C4-6310-FDE563D5D70B}"/>
              </a:ext>
            </a:extLst>
          </p:cNvPr>
          <p:cNvSpPr txBox="1"/>
          <p:nvPr/>
        </p:nvSpPr>
        <p:spPr>
          <a:xfrm>
            <a:off x="1041603" y="196930"/>
            <a:ext cx="161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 계획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008F254-8B85-13DD-F9CB-188197B7B71C}"/>
              </a:ext>
            </a:extLst>
          </p:cNvPr>
          <p:cNvCxnSpPr/>
          <p:nvPr/>
        </p:nvCxnSpPr>
        <p:spPr>
          <a:xfrm>
            <a:off x="4901749" y="2721163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0C6A093-AB18-53F3-F1B1-0A5C77BC0F1D}"/>
              </a:ext>
            </a:extLst>
          </p:cNvPr>
          <p:cNvCxnSpPr/>
          <p:nvPr/>
        </p:nvCxnSpPr>
        <p:spPr>
          <a:xfrm flipH="1">
            <a:off x="3595712" y="3921329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221F08-BA1F-4890-3F2C-A1B7A75CB2DA}"/>
              </a:ext>
            </a:extLst>
          </p:cNvPr>
          <p:cNvCxnSpPr/>
          <p:nvPr/>
        </p:nvCxnSpPr>
        <p:spPr>
          <a:xfrm>
            <a:off x="4930773" y="3921326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3CF7A709-B8CD-5FA2-506A-BE508BA411BF}"/>
              </a:ext>
            </a:extLst>
          </p:cNvPr>
          <p:cNvSpPr/>
          <p:nvPr/>
        </p:nvSpPr>
        <p:spPr>
          <a:xfrm>
            <a:off x="2363658" y="4127684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EF0DF66-F271-A8CD-81A2-CB3C51E3FFCA}"/>
              </a:ext>
            </a:extLst>
          </p:cNvPr>
          <p:cNvSpPr/>
          <p:nvPr/>
        </p:nvSpPr>
        <p:spPr>
          <a:xfrm>
            <a:off x="4019926" y="971551"/>
            <a:ext cx="1758766" cy="17587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C696466-4773-1386-6BD4-D1EBFB22AC06}"/>
              </a:ext>
            </a:extLst>
          </p:cNvPr>
          <p:cNvSpPr/>
          <p:nvPr/>
        </p:nvSpPr>
        <p:spPr>
          <a:xfrm>
            <a:off x="5778692" y="4127684"/>
            <a:ext cx="1758766" cy="17587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1" name="TextBox 41">
            <a:extLst>
              <a:ext uri="{FF2B5EF4-FFF2-40B4-BE49-F238E27FC236}">
                <a16:creationId xmlns:a16="http://schemas.microsoft.com/office/drawing/2014/main" id="{E8888A9F-357D-CCB1-100E-98BA144F638B}"/>
              </a:ext>
            </a:extLst>
          </p:cNvPr>
          <p:cNvSpPr txBox="1"/>
          <p:nvPr/>
        </p:nvSpPr>
        <p:spPr>
          <a:xfrm>
            <a:off x="4390997" y="1587747"/>
            <a:ext cx="1016625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ko-KR" altLang="en-US" sz="2500" b="1" dirty="0">
                <a:latin typeface="+mj-lt"/>
              </a:rPr>
              <a:t>연동성</a:t>
            </a:r>
          </a:p>
        </p:txBody>
      </p:sp>
      <p:sp>
        <p:nvSpPr>
          <p:cNvPr id="12" name="TextBox 42">
            <a:extLst>
              <a:ext uri="{FF2B5EF4-FFF2-40B4-BE49-F238E27FC236}">
                <a16:creationId xmlns:a16="http://schemas.microsoft.com/office/drawing/2014/main" id="{50A84BBF-F120-D24C-4783-E0C7EC4B1F9A}"/>
              </a:ext>
            </a:extLst>
          </p:cNvPr>
          <p:cNvSpPr txBox="1"/>
          <p:nvPr/>
        </p:nvSpPr>
        <p:spPr>
          <a:xfrm>
            <a:off x="2772400" y="4837790"/>
            <a:ext cx="94128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ko-KR" altLang="en-US" sz="1600" b="1" dirty="0">
                <a:latin typeface="+mj-lt"/>
              </a:rPr>
              <a:t>모델 개선</a:t>
            </a:r>
          </a:p>
        </p:txBody>
      </p:sp>
      <p:sp>
        <p:nvSpPr>
          <p:cNvPr id="13" name="TextBox 43">
            <a:extLst>
              <a:ext uri="{FF2B5EF4-FFF2-40B4-BE49-F238E27FC236}">
                <a16:creationId xmlns:a16="http://schemas.microsoft.com/office/drawing/2014/main" id="{B371C089-6434-67C5-A600-C1A01ACBDEC0}"/>
              </a:ext>
            </a:extLst>
          </p:cNvPr>
          <p:cNvSpPr txBox="1"/>
          <p:nvPr/>
        </p:nvSpPr>
        <p:spPr>
          <a:xfrm>
            <a:off x="6142452" y="4807012"/>
            <a:ext cx="11256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ko-KR" altLang="en-US" sz="2000" b="1" dirty="0">
                <a:latin typeface="+mj-lt"/>
              </a:rPr>
              <a:t>통계 제공</a:t>
            </a:r>
          </a:p>
        </p:txBody>
      </p:sp>
      <p:sp>
        <p:nvSpPr>
          <p:cNvPr id="14" name="TextBox 49">
            <a:extLst>
              <a:ext uri="{FF2B5EF4-FFF2-40B4-BE49-F238E27FC236}">
                <a16:creationId xmlns:a16="http://schemas.microsoft.com/office/drawing/2014/main" id="{5FF8C149-68C5-F9C5-7800-2EC4A69FA00D}"/>
              </a:ext>
            </a:extLst>
          </p:cNvPr>
          <p:cNvSpPr txBox="1"/>
          <p:nvPr/>
        </p:nvSpPr>
        <p:spPr>
          <a:xfrm>
            <a:off x="6096000" y="1492261"/>
            <a:ext cx="209865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1200" dirty="0"/>
              <a:t>위험한 메시지에 대한 알림 제공</a:t>
            </a:r>
            <a:r>
              <a:rPr lang="en-US" altLang="ko-KR" sz="1200" dirty="0"/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49">
            <a:extLst>
              <a:ext uri="{FF2B5EF4-FFF2-40B4-BE49-F238E27FC236}">
                <a16:creationId xmlns:a16="http://schemas.microsoft.com/office/drawing/2014/main" id="{5DE13786-E9A0-B9EC-623B-DAE5F5BBB8B8}"/>
              </a:ext>
            </a:extLst>
          </p:cNvPr>
          <p:cNvSpPr txBox="1"/>
          <p:nvPr/>
        </p:nvSpPr>
        <p:spPr>
          <a:xfrm>
            <a:off x="7656066" y="4899345"/>
            <a:ext cx="43846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1200" dirty="0"/>
              <a:t>사용자가 분석한 스팸</a:t>
            </a:r>
            <a:r>
              <a:rPr lang="en-US" altLang="ko-KR" sz="1200" dirty="0"/>
              <a:t>/</a:t>
            </a:r>
            <a:r>
              <a:rPr lang="ko-KR" altLang="en-US" sz="1200" dirty="0"/>
              <a:t>정상 메시지의 비율과 통계를 시각화</a:t>
            </a:r>
            <a:r>
              <a:rPr lang="en-US" altLang="ko-KR" sz="1200" dirty="0"/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49">
            <a:extLst>
              <a:ext uri="{FF2B5EF4-FFF2-40B4-BE49-F238E27FC236}">
                <a16:creationId xmlns:a16="http://schemas.microsoft.com/office/drawing/2014/main" id="{12917D14-2B87-1FAA-72EC-382ABE12A7D2}"/>
              </a:ext>
            </a:extLst>
          </p:cNvPr>
          <p:cNvSpPr txBox="1"/>
          <p:nvPr/>
        </p:nvSpPr>
        <p:spPr>
          <a:xfrm>
            <a:off x="1770190" y="5911427"/>
            <a:ext cx="29457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1200" dirty="0"/>
              <a:t>더 다양한 데이터셋을 추가 학습하여 모델 성능 향상</a:t>
            </a:r>
            <a:r>
              <a:rPr lang="en-US" altLang="ko-KR" sz="1200" dirty="0"/>
              <a:t>.</a:t>
            </a:r>
          </a:p>
          <a:p>
            <a:pPr lvl="0">
              <a:defRPr/>
            </a:pPr>
            <a:endParaRPr lang="en-US" altLang="ko-KR" sz="1200" dirty="0"/>
          </a:p>
          <a:p>
            <a:pPr lvl="0">
              <a:defRPr/>
            </a:pPr>
            <a:r>
              <a:rPr lang="ko-KR" altLang="en-US" sz="1200" dirty="0"/>
              <a:t>다국어 지원 </a:t>
            </a:r>
            <a:r>
              <a:rPr lang="en-US" altLang="ko-KR" sz="1200" dirty="0"/>
              <a:t>(</a:t>
            </a:r>
            <a:r>
              <a:rPr lang="ko-KR" altLang="en-US" sz="1200" dirty="0"/>
              <a:t>한국어</a:t>
            </a:r>
            <a:r>
              <a:rPr lang="en-US" altLang="ko-KR" sz="1200" dirty="0"/>
              <a:t>, </a:t>
            </a:r>
            <a:r>
              <a:rPr lang="ko-KR" altLang="en-US" sz="1200" dirty="0"/>
              <a:t>영어 등</a:t>
            </a:r>
            <a:r>
              <a:rPr lang="en-US" altLang="ko-KR" sz="1200" dirty="0"/>
              <a:t>).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49">
            <a:extLst>
              <a:ext uri="{FF2B5EF4-FFF2-40B4-BE49-F238E27FC236}">
                <a16:creationId xmlns:a16="http://schemas.microsoft.com/office/drawing/2014/main" id="{16ECE02F-CE1F-3451-1FD9-EC5EB39B8202}"/>
              </a:ext>
            </a:extLst>
          </p:cNvPr>
          <p:cNvSpPr txBox="1"/>
          <p:nvPr/>
        </p:nvSpPr>
        <p:spPr>
          <a:xfrm>
            <a:off x="6080143" y="1039418"/>
            <a:ext cx="162095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1200" dirty="0"/>
              <a:t>실제 문자 메시지와 연동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213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6BAB6A-7EB3-0857-14BB-B52A827D47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7E7480-CCA7-F531-E485-18C961EE4030}"/>
              </a:ext>
            </a:extLst>
          </p:cNvPr>
          <p:cNvSpPr txBox="1"/>
          <p:nvPr/>
        </p:nvSpPr>
        <p:spPr>
          <a:xfrm>
            <a:off x="2560461" y="2698312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b="1">
                <a:solidFill>
                  <a:schemeClr val="accent6"/>
                </a:solidFill>
              </a:rPr>
              <a:t>감사합니다</a:t>
            </a:r>
            <a:endParaRPr lang="ko-KR" altLang="en-US" sz="9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7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Deep Learn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FC1"/>
      </a:accent1>
      <a:accent2>
        <a:srgbClr val="3975C0"/>
      </a:accent2>
      <a:accent3>
        <a:srgbClr val="ABC7D7"/>
      </a:accent3>
      <a:accent4>
        <a:srgbClr val="DFDFDF"/>
      </a:accent4>
      <a:accent5>
        <a:srgbClr val="DADFF2"/>
      </a:accent5>
      <a:accent6>
        <a:srgbClr val="D2A5EA"/>
      </a:accent6>
      <a:hlink>
        <a:srgbClr val="262626"/>
      </a:hlink>
      <a:folHlink>
        <a:srgbClr val="262626"/>
      </a:folHlink>
    </a:clrScheme>
    <a:fontScheme name="Pretendard Black_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288</Words>
  <Application>Microsoft Office PowerPoint</Application>
  <PresentationFormat>와이드스크린</PresentationFormat>
  <Paragraphs>62</Paragraphs>
  <Slides>8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 Unicode MS</vt:lpstr>
      <vt:lpstr>Pretendard</vt:lpstr>
      <vt:lpstr>Pretendard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윤재승</cp:lastModifiedBy>
  <cp:revision>36</cp:revision>
  <dcterms:created xsi:type="dcterms:W3CDTF">2022-12-09T01:31:23Z</dcterms:created>
  <dcterms:modified xsi:type="dcterms:W3CDTF">2024-12-18T02:38:49Z</dcterms:modified>
</cp:coreProperties>
</file>