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358" r:id="rId2"/>
    <p:sldId id="360" r:id="rId3"/>
    <p:sldId id="257" r:id="rId4"/>
    <p:sldId id="359" r:id="rId5"/>
    <p:sldId id="361" r:id="rId6"/>
    <p:sldId id="258" r:id="rId7"/>
    <p:sldId id="363" r:id="rId8"/>
    <p:sldId id="362" r:id="rId9"/>
    <p:sldId id="259" r:id="rId10"/>
    <p:sldId id="381" r:id="rId11"/>
    <p:sldId id="260" r:id="rId12"/>
    <p:sldId id="382" r:id="rId13"/>
    <p:sldId id="364" r:id="rId14"/>
    <p:sldId id="261" r:id="rId15"/>
    <p:sldId id="365" r:id="rId16"/>
    <p:sldId id="262" r:id="rId17"/>
    <p:sldId id="366" r:id="rId18"/>
    <p:sldId id="263" r:id="rId19"/>
    <p:sldId id="368" r:id="rId20"/>
    <p:sldId id="264" r:id="rId21"/>
    <p:sldId id="369" r:id="rId22"/>
    <p:sldId id="370" r:id="rId23"/>
    <p:sldId id="265" r:id="rId24"/>
    <p:sldId id="266" r:id="rId25"/>
    <p:sldId id="267" r:id="rId26"/>
    <p:sldId id="383" r:id="rId27"/>
    <p:sldId id="372" r:id="rId28"/>
    <p:sldId id="268" r:id="rId29"/>
    <p:sldId id="269" r:id="rId30"/>
    <p:sldId id="373" r:id="rId31"/>
    <p:sldId id="270" r:id="rId32"/>
    <p:sldId id="271" r:id="rId33"/>
    <p:sldId id="374" r:id="rId34"/>
    <p:sldId id="272" r:id="rId35"/>
    <p:sldId id="375" r:id="rId36"/>
    <p:sldId id="273" r:id="rId37"/>
    <p:sldId id="376" r:id="rId38"/>
    <p:sldId id="274" r:id="rId39"/>
    <p:sldId id="275" r:id="rId40"/>
    <p:sldId id="377" r:id="rId41"/>
    <p:sldId id="276" r:id="rId42"/>
    <p:sldId id="378" r:id="rId43"/>
    <p:sldId id="277" r:id="rId44"/>
    <p:sldId id="379" r:id="rId45"/>
    <p:sldId id="278" r:id="rId46"/>
    <p:sldId id="380" r:id="rId47"/>
    <p:sldId id="384" r:id="rId48"/>
    <p:sldId id="279" r:id="rId49"/>
    <p:sldId id="280" r:id="rId50"/>
    <p:sldId id="385" r:id="rId51"/>
    <p:sldId id="282" r:id="rId52"/>
    <p:sldId id="386" r:id="rId53"/>
    <p:sldId id="387" r:id="rId54"/>
    <p:sldId id="283" r:id="rId55"/>
    <p:sldId id="389" r:id="rId56"/>
    <p:sldId id="388" r:id="rId57"/>
    <p:sldId id="284" r:id="rId58"/>
    <p:sldId id="390" r:id="rId59"/>
    <p:sldId id="391" r:id="rId60"/>
    <p:sldId id="285" r:id="rId61"/>
    <p:sldId id="286" r:id="rId62"/>
    <p:sldId id="287" r:id="rId63"/>
    <p:sldId id="392" r:id="rId64"/>
    <p:sldId id="288" r:id="rId65"/>
    <p:sldId id="393" r:id="rId66"/>
    <p:sldId id="357" r:id="rId67"/>
    <p:sldId id="354" r:id="rId68"/>
  </p:sldIdLst>
  <p:sldSz cx="6858000" cy="8458200"/>
  <p:notesSz cx="6858000" cy="8458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61" autoAdjust="0"/>
  </p:normalViewPr>
  <p:slideViewPr>
    <p:cSldViewPr>
      <p:cViewPr varScale="1">
        <p:scale>
          <a:sx n="38" d="100"/>
          <a:sy n="38" d="100"/>
        </p:scale>
        <p:origin x="2030" y="53"/>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238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23863"/>
          </a:xfrm>
          <a:prstGeom prst="rect">
            <a:avLst/>
          </a:prstGeom>
        </p:spPr>
        <p:txBody>
          <a:bodyPr vert="horz" lIns="91440" tIns="45720" rIns="91440" bIns="45720" rtlCol="0"/>
          <a:lstStyle>
            <a:lvl1pPr algn="r">
              <a:defRPr sz="1200"/>
            </a:lvl1pPr>
          </a:lstStyle>
          <a:p>
            <a:fld id="{44D22506-286D-4E40-B9AA-2B106EF559DD}" type="datetimeFigureOut">
              <a:rPr lang="en-US" smtClean="0"/>
              <a:t>9/24/2024</a:t>
            </a:fld>
            <a:endParaRPr lang="en-US"/>
          </a:p>
        </p:txBody>
      </p:sp>
      <p:sp>
        <p:nvSpPr>
          <p:cNvPr id="4" name="Slide Image Placeholder 3"/>
          <p:cNvSpPr>
            <a:spLocks noGrp="1" noRot="1" noChangeAspect="1"/>
          </p:cNvSpPr>
          <p:nvPr>
            <p:ph type="sldImg" idx="2"/>
          </p:nvPr>
        </p:nvSpPr>
        <p:spPr>
          <a:xfrm>
            <a:off x="2271713" y="1057275"/>
            <a:ext cx="2314575" cy="2854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070350"/>
            <a:ext cx="5486400" cy="33305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034338"/>
            <a:ext cx="2971800" cy="4238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034338"/>
            <a:ext cx="2971800" cy="423862"/>
          </a:xfrm>
          <a:prstGeom prst="rect">
            <a:avLst/>
          </a:prstGeom>
        </p:spPr>
        <p:txBody>
          <a:bodyPr vert="horz" lIns="91440" tIns="45720" rIns="91440" bIns="45720" rtlCol="0" anchor="b"/>
          <a:lstStyle>
            <a:lvl1pPr algn="r">
              <a:defRPr sz="1200"/>
            </a:lvl1pPr>
          </a:lstStyle>
          <a:p>
            <a:fld id="{4C404D7C-F126-4071-8BFF-D00B08DA0B2A}" type="slidenum">
              <a:rPr lang="en-US" smtClean="0"/>
              <a:t>‹#›</a:t>
            </a:fld>
            <a:endParaRPr lang="en-US"/>
          </a:p>
        </p:txBody>
      </p:sp>
    </p:spTree>
    <p:extLst>
      <p:ext uri="{BB962C8B-B14F-4D97-AF65-F5344CB8AC3E}">
        <p14:creationId xmlns:p14="http://schemas.microsoft.com/office/powerpoint/2010/main" val="305647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057275"/>
            <a:ext cx="2314575"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404D7C-F126-4071-8BFF-D00B08DA0B2A}" type="slidenum">
              <a:rPr lang="en-US" smtClean="0"/>
              <a:t>1</a:t>
            </a:fld>
            <a:endParaRPr lang="en-US"/>
          </a:p>
        </p:txBody>
      </p:sp>
    </p:spTree>
    <p:extLst>
      <p:ext uri="{BB962C8B-B14F-4D97-AF65-F5344CB8AC3E}">
        <p14:creationId xmlns:p14="http://schemas.microsoft.com/office/powerpoint/2010/main" val="2046078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057275"/>
            <a:ext cx="2314575"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404D7C-F126-4071-8BFF-D00B08DA0B2A}" type="slidenum">
              <a:rPr lang="en-US" smtClean="0"/>
              <a:t>2</a:t>
            </a:fld>
            <a:endParaRPr lang="en-US"/>
          </a:p>
        </p:txBody>
      </p:sp>
    </p:spTree>
    <p:extLst>
      <p:ext uri="{BB962C8B-B14F-4D97-AF65-F5344CB8AC3E}">
        <p14:creationId xmlns:p14="http://schemas.microsoft.com/office/powerpoint/2010/main" val="397955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057275"/>
            <a:ext cx="2314575" cy="28543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404D7C-F126-4071-8BFF-D00B08DA0B2A}" type="slidenum">
              <a:rPr lang="en-US" smtClean="0"/>
              <a:t>4</a:t>
            </a:fld>
            <a:endParaRPr lang="en-US"/>
          </a:p>
        </p:txBody>
      </p:sp>
    </p:spTree>
    <p:extLst>
      <p:ext uri="{BB962C8B-B14F-4D97-AF65-F5344CB8AC3E}">
        <p14:creationId xmlns:p14="http://schemas.microsoft.com/office/powerpoint/2010/main" val="232193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04D7C-F126-4071-8BFF-D00B08DA0B2A}" type="slidenum">
              <a:rPr lang="en-US" smtClean="0"/>
              <a:t>16</a:t>
            </a:fld>
            <a:endParaRPr lang="en-US"/>
          </a:p>
        </p:txBody>
      </p:sp>
    </p:spTree>
    <p:extLst>
      <p:ext uri="{BB962C8B-B14F-4D97-AF65-F5344CB8AC3E}">
        <p14:creationId xmlns:p14="http://schemas.microsoft.com/office/powerpoint/2010/main" val="760910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2622042"/>
            <a:ext cx="5829300" cy="92333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4736593"/>
            <a:ext cx="48006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2258FA0-D97E-4053-87F8-5864CFA7A57A}" type="datetime1">
              <a:rPr lang="en-US" smtClean="0"/>
              <a:t>9/24/2024</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dirty="0"/>
              <a:t>[</a:t>
            </a:r>
            <a:r>
              <a:rPr spc="-30" dirty="0"/>
              <a:t> </a:t>
            </a:r>
            <a:fld id="{81D60167-4931-47E6-BA6A-407CBD079E47}" type="slidenum">
              <a:rPr dirty="0"/>
              <a:t>‹#›</a:t>
            </a:fld>
            <a:r>
              <a:rPr spc="-30" dirty="0"/>
              <a:t> </a:t>
            </a:r>
            <a:r>
              <a:rPr dirty="0"/>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4253ECB-7696-4744-BCBF-EB31A71F7C00}" type="datetime1">
              <a:rPr lang="en-US" smtClean="0"/>
              <a:t>9/24/2024</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dirty="0"/>
              <a:t>[</a:t>
            </a:r>
            <a:r>
              <a:rPr spc="-30" dirty="0"/>
              <a:t> </a:t>
            </a:r>
            <a:fld id="{81D60167-4931-47E6-BA6A-407CBD079E47}" type="slidenum">
              <a:rPr dirty="0"/>
              <a:t>‹#›</a:t>
            </a:fld>
            <a:r>
              <a:rPr spc="-30" dirty="0"/>
              <a:t> </a:t>
            </a:r>
            <a:r>
              <a:rPr dirty="0"/>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sz="half" idx="2"/>
          </p:nvPr>
        </p:nvSpPr>
        <p:spPr>
          <a:xfrm>
            <a:off x="342900" y="1945387"/>
            <a:ext cx="298323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1945387"/>
            <a:ext cx="298323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1842A51-30B5-491B-9452-C60DD4FB2632}" type="datetime1">
              <a:rPr lang="en-US" smtClean="0"/>
              <a:t>9/24/2024</a:t>
            </a:fld>
            <a:endParaRPr lang="en-US"/>
          </a:p>
        </p:txBody>
      </p:sp>
      <p:sp>
        <p:nvSpPr>
          <p:cNvPr id="7" name="Holder 7"/>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dirty="0"/>
              <a:t>[</a:t>
            </a:r>
            <a:r>
              <a:rPr spc="-30" dirty="0"/>
              <a:t> </a:t>
            </a:r>
            <a:fld id="{81D60167-4931-47E6-BA6A-407CBD079E47}" type="slidenum">
              <a:rPr dirty="0"/>
              <a:t>‹#›</a:t>
            </a:fld>
            <a:r>
              <a:rPr spc="-30" dirty="0"/>
              <a:t> </a:t>
            </a:r>
            <a:r>
              <a:rPr dirty="0"/>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62C5584-273A-453F-BD44-EB02CBB0DBC7}" type="datetime1">
              <a:rPr lang="en-US" smtClean="0"/>
              <a:t>9/24/2024</a:t>
            </a:fld>
            <a:endParaRPr lang="en-US"/>
          </a:p>
        </p:txBody>
      </p:sp>
      <p:sp>
        <p:nvSpPr>
          <p:cNvPr id="5" name="Holder 5"/>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dirty="0"/>
              <a:t>[</a:t>
            </a:r>
            <a:r>
              <a:rPr spc="-30" dirty="0"/>
              <a:t> </a:t>
            </a:r>
            <a:fld id="{81D60167-4931-47E6-BA6A-407CBD079E47}" type="slidenum">
              <a:rPr dirty="0"/>
              <a:t>‹#›</a:t>
            </a:fld>
            <a:r>
              <a:rPr spc="-30" dirty="0"/>
              <a:t> </a:t>
            </a:r>
            <a:r>
              <a:rPr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087EB46-2F4F-453E-B6DB-52F917EE388B}" type="datetime1">
              <a:rPr lang="en-US" smtClean="0"/>
              <a:t>9/24/2024</a:t>
            </a:fld>
            <a:endParaRPr lang="en-US"/>
          </a:p>
        </p:txBody>
      </p:sp>
      <p:sp>
        <p:nvSpPr>
          <p:cNvPr id="4" name="Holder 4"/>
          <p:cNvSpPr>
            <a:spLocks noGrp="1"/>
          </p:cNvSpPr>
          <p:nvPr>
            <p:ph type="sldNum" sz="quarter" idx="7"/>
          </p:nvPr>
        </p:nvSpPr>
        <p:spPr/>
        <p:txBody>
          <a:bodyPr lIns="0" tIns="0" rIns="0" bIns="0"/>
          <a:lstStyle>
            <a:lvl1pPr>
              <a:defRPr sz="1200" b="1" i="0">
                <a:solidFill>
                  <a:schemeClr val="tx1"/>
                </a:solidFill>
                <a:latin typeface="Palatino Linotype"/>
                <a:cs typeface="Palatino Linotype"/>
              </a:defRPr>
            </a:lvl1pPr>
          </a:lstStyle>
          <a:p>
            <a:pPr marL="12700">
              <a:lnSpc>
                <a:spcPts val="1220"/>
              </a:lnSpc>
            </a:pPr>
            <a:r>
              <a:rPr dirty="0"/>
              <a:t>[</a:t>
            </a:r>
            <a:r>
              <a:rPr spc="-30" dirty="0"/>
              <a:t> </a:t>
            </a:r>
            <a:fld id="{81D60167-4931-47E6-BA6A-407CBD079E47}" type="slidenum">
              <a:rPr dirty="0"/>
              <a:t>‹#›</a:t>
            </a:fld>
            <a:r>
              <a:rPr spc="-30" dirty="0"/>
              <a:t> </a:t>
            </a:r>
            <a:r>
              <a:rPr dirty="0"/>
              <a: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99136" y="574675"/>
            <a:ext cx="5459730" cy="923330"/>
          </a:xfrm>
          <a:prstGeom prst="rect">
            <a:avLst/>
          </a:prstGeom>
        </p:spPr>
        <p:txBody>
          <a:bodyPr wrap="square" lIns="0" tIns="0" rIns="0" bIns="0">
            <a:spAutoFit/>
          </a:bodyPr>
          <a:lstStyle>
            <a:lvl1pPr>
              <a:defRPr sz="6000" b="0" i="0">
                <a:solidFill>
                  <a:schemeClr val="tx1"/>
                </a:solidFill>
                <a:latin typeface="Arial"/>
                <a:cs typeface="Arial"/>
              </a:defRPr>
            </a:lvl1pPr>
          </a:lstStyle>
          <a:p>
            <a:endParaRPr/>
          </a:p>
        </p:txBody>
      </p:sp>
      <p:sp>
        <p:nvSpPr>
          <p:cNvPr id="3" name="Holder 3"/>
          <p:cNvSpPr>
            <a:spLocks noGrp="1"/>
          </p:cNvSpPr>
          <p:nvPr>
            <p:ph type="body" idx="1"/>
          </p:nvPr>
        </p:nvSpPr>
        <p:spPr>
          <a:xfrm>
            <a:off x="707302" y="2266965"/>
            <a:ext cx="5443397"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331720" y="7866127"/>
            <a:ext cx="219456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7866127"/>
            <a:ext cx="1577340" cy="276999"/>
          </a:xfrm>
          <a:prstGeom prst="rect">
            <a:avLst/>
          </a:prstGeom>
        </p:spPr>
        <p:txBody>
          <a:bodyPr wrap="square" lIns="0" tIns="0" rIns="0" bIns="0">
            <a:spAutoFit/>
          </a:bodyPr>
          <a:lstStyle>
            <a:lvl1pPr algn="l">
              <a:defRPr>
                <a:solidFill>
                  <a:schemeClr val="tx1">
                    <a:tint val="75000"/>
                  </a:schemeClr>
                </a:solidFill>
              </a:defRPr>
            </a:lvl1pPr>
          </a:lstStyle>
          <a:p>
            <a:fld id="{299E1377-A5D2-421B-A4A9-0D38523A8A2D}" type="datetime1">
              <a:rPr lang="en-US" smtClean="0"/>
              <a:t>9/24/2024</a:t>
            </a:fld>
            <a:endParaRPr lang="en-US"/>
          </a:p>
        </p:txBody>
      </p:sp>
      <p:sp>
        <p:nvSpPr>
          <p:cNvPr id="6" name="Holder 6"/>
          <p:cNvSpPr>
            <a:spLocks noGrp="1"/>
          </p:cNvSpPr>
          <p:nvPr>
            <p:ph type="sldNum" sz="quarter" idx="7"/>
          </p:nvPr>
        </p:nvSpPr>
        <p:spPr>
          <a:xfrm>
            <a:off x="3213150" y="7702040"/>
            <a:ext cx="469900" cy="153888"/>
          </a:xfrm>
          <a:prstGeom prst="rect">
            <a:avLst/>
          </a:prstGeom>
        </p:spPr>
        <p:txBody>
          <a:bodyPr wrap="square" lIns="0" tIns="0" rIns="0" bIns="0">
            <a:spAutoFit/>
          </a:bodyPr>
          <a:lstStyle>
            <a:lvl1pPr>
              <a:defRPr sz="1200" b="1" i="0">
                <a:solidFill>
                  <a:schemeClr val="tx1"/>
                </a:solidFill>
                <a:latin typeface="Palatino Linotype"/>
                <a:cs typeface="Palatino Linotype"/>
              </a:defRPr>
            </a:lvl1pPr>
          </a:lstStyle>
          <a:p>
            <a:pPr marL="12700">
              <a:lnSpc>
                <a:spcPts val="1220"/>
              </a:lnSpc>
            </a:pPr>
            <a:r>
              <a:rPr dirty="0"/>
              <a:t>[</a:t>
            </a:r>
            <a:r>
              <a:rPr spc="-30" dirty="0"/>
              <a:t> </a:t>
            </a:r>
            <a:fld id="{81D60167-4931-47E6-BA6A-407CBD079E47}" type="slidenum">
              <a:rPr dirty="0"/>
              <a:t>‹#›</a:t>
            </a:fld>
            <a:r>
              <a:rPr spc="-30" dirty="0"/>
              <a:t> </a:t>
            </a:r>
            <a:r>
              <a:rPr dirty="0"/>
              <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hyperlink" Target="https://elearning.vanlanguni.edu.vn/course/view.php?id=13473" TargetMode="Externa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hyperlink" Target="https://fit-lab.vlu.edu.vn/"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C265DF77-2D0E-89BD-53D1-CF6A347B073B}"/>
              </a:ext>
            </a:extLst>
          </p:cNvPr>
          <p:cNvSpPr txBox="1"/>
          <p:nvPr/>
        </p:nvSpPr>
        <p:spPr>
          <a:xfrm>
            <a:off x="-76200" y="1380014"/>
            <a:ext cx="6324600" cy="2544286"/>
          </a:xfrm>
          <a:prstGeom prst="rect">
            <a:avLst/>
          </a:prstGeom>
        </p:spPr>
        <p:txBody>
          <a:bodyPr vert="horz" wrap="square" lIns="0" tIns="12700" rIns="0" bIns="0" rtlCol="0">
            <a:spAutoFit/>
          </a:bodyPr>
          <a:lstStyle/>
          <a:p>
            <a:pPr marL="496570" algn="r">
              <a:lnSpc>
                <a:spcPct val="150000"/>
              </a:lnSpc>
              <a:spcBef>
                <a:spcPts val="100"/>
              </a:spcBef>
            </a:pPr>
            <a:r>
              <a:rPr lang="en-US" sz="3600" b="1" spc="-5">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Chapter 3: GUI </a:t>
            </a:r>
          </a:p>
          <a:p>
            <a:pPr marL="496570" algn="r">
              <a:lnSpc>
                <a:spcPct val="100000"/>
              </a:lnSpc>
              <a:spcBef>
                <a:spcPts val="100"/>
              </a:spcBef>
            </a:pPr>
            <a:r>
              <a:rPr sz="3600" b="1" spc="-5">
                <a:solidFill>
                  <a:schemeClr val="accent6">
                    <a:lumMod val="50000"/>
                  </a:schemeClr>
                </a:solidFill>
                <a:latin typeface="Times New Roman" panose="02020603050405020304" pitchFamily="18" charset="0"/>
                <a:cs typeface="Times New Roman" panose="02020603050405020304" pitchFamily="18" charset="0"/>
              </a:rPr>
              <a:t>Look</a:t>
            </a:r>
            <a:endParaRPr lang="en-US" sz="3600" b="1" spc="-5">
              <a:solidFill>
                <a:schemeClr val="accent6">
                  <a:lumMod val="50000"/>
                </a:schemeClr>
              </a:solidFill>
              <a:latin typeface="Times New Roman" panose="02020603050405020304" pitchFamily="18" charset="0"/>
              <a:cs typeface="Times New Roman" panose="02020603050405020304" pitchFamily="18" charset="0"/>
            </a:endParaRPr>
          </a:p>
          <a:p>
            <a:pPr marL="496570" algn="r">
              <a:lnSpc>
                <a:spcPct val="100000"/>
              </a:lnSpc>
              <a:spcBef>
                <a:spcPts val="100"/>
              </a:spcBef>
            </a:pPr>
            <a:r>
              <a:rPr lang="en-US" sz="3600" b="1" spc="-5">
                <a:solidFill>
                  <a:schemeClr val="accent6">
                    <a:lumMod val="50000"/>
                  </a:schemeClr>
                </a:solidFill>
                <a:latin typeface="Times New Roman" panose="02020603050405020304" pitchFamily="18" charset="0"/>
                <a:cs typeface="Times New Roman" panose="02020603050405020304" pitchFamily="18" charset="0"/>
              </a:rPr>
              <a:t>A</a:t>
            </a:r>
            <a:r>
              <a:rPr sz="3600" b="1" spc="-5">
                <a:solidFill>
                  <a:schemeClr val="accent6">
                    <a:lumMod val="50000"/>
                  </a:schemeClr>
                </a:solidFill>
                <a:latin typeface="Times New Roman" panose="02020603050405020304" pitchFamily="18" charset="0"/>
                <a:cs typeface="Times New Roman" panose="02020603050405020304" pitchFamily="18" charset="0"/>
              </a:rPr>
              <a:t>nd</a:t>
            </a:r>
            <a:endParaRPr lang="en-US" sz="3600" b="1" spc="-35">
              <a:solidFill>
                <a:schemeClr val="accent6">
                  <a:lumMod val="50000"/>
                </a:schemeClr>
              </a:solidFill>
              <a:latin typeface="Times New Roman" panose="02020603050405020304" pitchFamily="18" charset="0"/>
              <a:cs typeface="Times New Roman" panose="02020603050405020304" pitchFamily="18" charset="0"/>
            </a:endParaRPr>
          </a:p>
          <a:p>
            <a:pPr marL="496570" algn="r">
              <a:lnSpc>
                <a:spcPct val="100000"/>
              </a:lnSpc>
              <a:spcBef>
                <a:spcPts val="100"/>
              </a:spcBef>
            </a:pPr>
            <a:r>
              <a:rPr sz="3600" b="1">
                <a:solidFill>
                  <a:schemeClr val="accent6">
                    <a:lumMod val="50000"/>
                  </a:schemeClr>
                </a:solidFill>
                <a:latin typeface="Times New Roman" panose="02020603050405020304" pitchFamily="18" charset="0"/>
                <a:cs typeface="Times New Roman" panose="02020603050405020304" pitchFamily="18" charset="0"/>
              </a:rPr>
              <a:t>Feel</a:t>
            </a:r>
            <a:r>
              <a:rPr sz="3600" b="1" spc="-25">
                <a:solidFill>
                  <a:schemeClr val="accent6">
                    <a:lumMod val="50000"/>
                  </a:schemeClr>
                </a:solidFill>
                <a:latin typeface="Times New Roman" panose="02020603050405020304" pitchFamily="18" charset="0"/>
                <a:cs typeface="Times New Roman" panose="02020603050405020304" pitchFamily="18" charset="0"/>
              </a:rPr>
              <a:t> </a:t>
            </a:r>
            <a:r>
              <a:rPr sz="3600" b="1" spc="-5">
                <a:solidFill>
                  <a:schemeClr val="accent6">
                    <a:lumMod val="50000"/>
                  </a:schemeClr>
                </a:solidFill>
                <a:latin typeface="Times New Roman" panose="02020603050405020304" pitchFamily="18" charset="0"/>
                <a:cs typeface="Times New Roman" panose="02020603050405020304" pitchFamily="18" charset="0"/>
              </a:rPr>
              <a:t>Customization</a:t>
            </a:r>
            <a:endParaRPr sz="3600" b="1">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FAF9550-B67A-4E9D-FD7B-B83D244B5593}"/>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a:t>
            </a:fld>
            <a:r>
              <a:rPr spc="-30"/>
              <a:t> </a:t>
            </a:r>
            <a:r>
              <a:t>]</a:t>
            </a:r>
            <a:endParaRPr dirty="0"/>
          </a:p>
        </p:txBody>
      </p:sp>
    </p:spTree>
    <p:extLst>
      <p:ext uri="{BB962C8B-B14F-4D97-AF65-F5344CB8AC3E}">
        <p14:creationId xmlns:p14="http://schemas.microsoft.com/office/powerpoint/2010/main" val="195894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433856" y="1219414"/>
            <a:ext cx="6424144" cy="1028487"/>
          </a:xfrm>
          <a:prstGeom prst="rect">
            <a:avLst/>
          </a:prstGeom>
        </p:spPr>
        <p:txBody>
          <a:bodyPr vert="horz" wrap="square" lIns="0" tIns="12700" rIns="0" bIns="0" rtlCol="0">
            <a:spAutoFit/>
          </a:bodyPr>
          <a:lstStyle/>
          <a:p>
            <a:pPr marL="583565">
              <a:lnSpc>
                <a:spcPct val="100000"/>
              </a:lnSpc>
            </a:pPr>
            <a:r>
              <a:rPr sz="2200">
                <a:latin typeface="Palatino Linotype"/>
                <a:cs typeface="Palatino Linotype"/>
              </a:rPr>
              <a:t>The</a:t>
            </a:r>
            <a:r>
              <a:rPr sz="2200" spc="-10">
                <a:latin typeface="Palatino Linotype"/>
                <a:cs typeface="Palatino Linotype"/>
              </a:rPr>
              <a:t> </a:t>
            </a:r>
            <a:r>
              <a:rPr sz="2200" spc="-5" dirty="0">
                <a:latin typeface="Palatino Linotype"/>
                <a:cs typeface="Palatino Linotype"/>
              </a:rPr>
              <a:t>preceding</a:t>
            </a:r>
            <a:r>
              <a:rPr sz="2200" spc="-15" dirty="0">
                <a:latin typeface="Palatino Linotype"/>
                <a:cs typeface="Palatino Linotype"/>
              </a:rPr>
              <a:t> </a:t>
            </a:r>
            <a:r>
              <a:rPr sz="2200" dirty="0">
                <a:latin typeface="Palatino Linotype"/>
                <a:cs typeface="Palatino Linotype"/>
              </a:rPr>
              <a:t>instructions</a:t>
            </a:r>
            <a:r>
              <a:rPr sz="2200" spc="-10" dirty="0">
                <a:latin typeface="Palatino Linotype"/>
                <a:cs typeface="Palatino Linotype"/>
              </a:rPr>
              <a:t> </a:t>
            </a:r>
            <a:r>
              <a:rPr sz="2200" spc="-5" dirty="0">
                <a:latin typeface="Palatino Linotype"/>
                <a:cs typeface="Palatino Linotype"/>
              </a:rPr>
              <a:t>produce</a:t>
            </a:r>
            <a:r>
              <a:rPr sz="2200" spc="-10" dirty="0">
                <a:latin typeface="Palatino Linotype"/>
                <a:cs typeface="Palatino Linotype"/>
              </a:rPr>
              <a:t> </a:t>
            </a:r>
            <a:r>
              <a:rPr sz="2200" spc="-5" dirty="0">
                <a:latin typeface="Palatino Linotype"/>
                <a:cs typeface="Palatino Linotype"/>
              </a:rPr>
              <a:t>the</a:t>
            </a:r>
            <a:r>
              <a:rPr sz="2200" spc="-15" dirty="0">
                <a:latin typeface="Palatino Linotype"/>
                <a:cs typeface="Palatino Linotype"/>
              </a:rPr>
              <a:t> </a:t>
            </a:r>
            <a:r>
              <a:rPr sz="2200" dirty="0">
                <a:latin typeface="Palatino Linotype"/>
                <a:cs typeface="Palatino Linotype"/>
              </a:rPr>
              <a:t>following</a:t>
            </a:r>
            <a:r>
              <a:rPr sz="2200" spc="-10" dirty="0">
                <a:latin typeface="Palatino Linotype"/>
                <a:cs typeface="Palatino Linotype"/>
              </a:rPr>
              <a:t> </a:t>
            </a:r>
            <a:r>
              <a:rPr sz="2200" dirty="0">
                <a:latin typeface="Palatino Linotype"/>
                <a:cs typeface="Palatino Linotype"/>
              </a:rPr>
              <a:t>code,</a:t>
            </a:r>
            <a:endParaRPr sz="2200">
              <a:latin typeface="Palatino Linotype"/>
              <a:cs typeface="Palatino Linotype"/>
            </a:endParaRPr>
          </a:p>
          <a:p>
            <a:pPr marL="583565">
              <a:lnSpc>
                <a:spcPct val="100000"/>
              </a:lnSpc>
            </a:pPr>
            <a:r>
              <a:rPr sz="2200" spc="-5" dirty="0">
                <a:latin typeface="Lucida Console"/>
                <a:cs typeface="Lucida Console"/>
              </a:rPr>
              <a:t>GUI_message_box_warning.py</a:t>
            </a:r>
            <a:r>
              <a:rPr sz="2200" spc="-5" dirty="0">
                <a:latin typeface="Palatino Linotype"/>
                <a:cs typeface="Palatino Linotype"/>
              </a:rPr>
              <a:t>:</a:t>
            </a:r>
            <a:endParaRPr sz="2200">
              <a:latin typeface="Palatino Linotype"/>
              <a:cs typeface="Palatino Linotype"/>
            </a:endParaRPr>
          </a:p>
        </p:txBody>
      </p:sp>
      <p:grpSp>
        <p:nvGrpSpPr>
          <p:cNvPr id="8" name="object 8"/>
          <p:cNvGrpSpPr/>
          <p:nvPr/>
        </p:nvGrpSpPr>
        <p:grpSpPr>
          <a:xfrm>
            <a:off x="304800" y="2628901"/>
            <a:ext cx="6424144" cy="1367041"/>
            <a:chOff x="992187" y="2899333"/>
            <a:chExt cx="4873625" cy="796925"/>
          </a:xfrm>
        </p:grpSpPr>
        <p:pic>
          <p:nvPicPr>
            <p:cNvPr id="9" name="object 9"/>
            <p:cNvPicPr/>
            <p:nvPr/>
          </p:nvPicPr>
          <p:blipFill>
            <a:blip r:embed="rId2" cstate="print"/>
            <a:stretch>
              <a:fillRect/>
            </a:stretch>
          </p:blipFill>
          <p:spPr>
            <a:xfrm>
              <a:off x="1020628" y="2935651"/>
              <a:ext cx="4785261" cy="740034"/>
            </a:xfrm>
            <a:prstGeom prst="rect">
              <a:avLst/>
            </a:prstGeom>
          </p:spPr>
        </p:pic>
        <p:sp>
          <p:nvSpPr>
            <p:cNvPr id="10" name="object 10"/>
            <p:cNvSpPr/>
            <p:nvPr/>
          </p:nvSpPr>
          <p:spPr>
            <a:xfrm>
              <a:off x="998537" y="2905683"/>
              <a:ext cx="4860925" cy="784225"/>
            </a:xfrm>
            <a:custGeom>
              <a:avLst/>
              <a:gdLst/>
              <a:ahLst/>
              <a:cxnLst/>
              <a:rect l="l" t="t" r="r" b="b"/>
              <a:pathLst>
                <a:path w="4860925" h="784225">
                  <a:moveTo>
                    <a:pt x="0" y="0"/>
                  </a:moveTo>
                  <a:lnTo>
                    <a:pt x="4860925" y="0"/>
                  </a:lnTo>
                </a:path>
                <a:path w="4860925" h="784225">
                  <a:moveTo>
                    <a:pt x="0" y="0"/>
                  </a:moveTo>
                  <a:lnTo>
                    <a:pt x="0" y="784225"/>
                  </a:lnTo>
                </a:path>
                <a:path w="4860925" h="784225">
                  <a:moveTo>
                    <a:pt x="4860925" y="0"/>
                  </a:moveTo>
                  <a:lnTo>
                    <a:pt x="4860925" y="784225"/>
                  </a:lnTo>
                </a:path>
                <a:path w="4860925" h="784225">
                  <a:moveTo>
                    <a:pt x="0" y="784225"/>
                  </a:moveTo>
                  <a:lnTo>
                    <a:pt x="4860925" y="784225"/>
                  </a:lnTo>
                </a:path>
              </a:pathLst>
            </a:custGeom>
            <a:ln w="12700">
              <a:solidFill>
                <a:srgbClr val="000000"/>
              </a:solidFill>
            </a:ln>
          </p:spPr>
          <p:txBody>
            <a:bodyPr wrap="square" lIns="0" tIns="0" rIns="0" bIns="0" rtlCol="0"/>
            <a:lstStyle/>
            <a:p>
              <a:endParaRPr/>
            </a:p>
          </p:txBody>
        </p:sp>
      </p:grpSp>
      <p:sp>
        <p:nvSpPr>
          <p:cNvPr id="11" name="object 11"/>
          <p:cNvSpPr txBox="1"/>
          <p:nvPr/>
        </p:nvSpPr>
        <p:spPr>
          <a:xfrm>
            <a:off x="739052" y="4834568"/>
            <a:ext cx="5579035" cy="689932"/>
          </a:xfrm>
          <a:prstGeom prst="rect">
            <a:avLst/>
          </a:prstGeom>
        </p:spPr>
        <p:txBody>
          <a:bodyPr vert="horz" wrap="square" lIns="0" tIns="12700" rIns="0" bIns="0" rtlCol="0">
            <a:spAutoFit/>
          </a:bodyPr>
          <a:lstStyle/>
          <a:p>
            <a:pPr marL="182245" marR="5080" indent="-170180">
              <a:lnSpc>
                <a:spcPct val="100000"/>
              </a:lnSpc>
              <a:spcBef>
                <a:spcPts val="100"/>
              </a:spcBef>
            </a:pPr>
            <a:r>
              <a:rPr sz="2200" dirty="0"/>
              <a:t>4. Running the preceding code will now result in the following slightly modified  message box:</a:t>
            </a:r>
            <a:endParaRPr sz="2200"/>
          </a:p>
        </p:txBody>
      </p:sp>
      <p:grpSp>
        <p:nvGrpSpPr>
          <p:cNvPr id="12" name="object 12"/>
          <p:cNvGrpSpPr/>
          <p:nvPr/>
        </p:nvGrpSpPr>
        <p:grpSpPr>
          <a:xfrm>
            <a:off x="2234309" y="5829301"/>
            <a:ext cx="3626995" cy="1899927"/>
            <a:chOff x="2049462" y="4372914"/>
            <a:chExt cx="2759075" cy="1397000"/>
          </a:xfrm>
        </p:grpSpPr>
        <p:pic>
          <p:nvPicPr>
            <p:cNvPr id="13" name="object 13"/>
            <p:cNvPicPr/>
            <p:nvPr/>
          </p:nvPicPr>
          <p:blipFill>
            <a:blip r:embed="rId3" cstate="print"/>
            <a:stretch>
              <a:fillRect/>
            </a:stretch>
          </p:blipFill>
          <p:spPr>
            <a:xfrm>
              <a:off x="2062162" y="4385614"/>
              <a:ext cx="2733675" cy="1371600"/>
            </a:xfrm>
            <a:prstGeom prst="rect">
              <a:avLst/>
            </a:prstGeom>
          </p:spPr>
        </p:pic>
        <p:sp>
          <p:nvSpPr>
            <p:cNvPr id="14" name="object 14"/>
            <p:cNvSpPr/>
            <p:nvPr/>
          </p:nvSpPr>
          <p:spPr>
            <a:xfrm>
              <a:off x="2055812" y="4379264"/>
              <a:ext cx="2746375" cy="1384300"/>
            </a:xfrm>
            <a:custGeom>
              <a:avLst/>
              <a:gdLst/>
              <a:ahLst/>
              <a:cxnLst/>
              <a:rect l="l" t="t" r="r" b="b"/>
              <a:pathLst>
                <a:path w="2746375" h="1384300">
                  <a:moveTo>
                    <a:pt x="0" y="0"/>
                  </a:moveTo>
                  <a:lnTo>
                    <a:pt x="2746375" y="0"/>
                  </a:lnTo>
                </a:path>
                <a:path w="2746375" h="1384300">
                  <a:moveTo>
                    <a:pt x="0" y="0"/>
                  </a:moveTo>
                  <a:lnTo>
                    <a:pt x="0" y="1384300"/>
                  </a:lnTo>
                </a:path>
                <a:path w="2746375" h="1384300">
                  <a:moveTo>
                    <a:pt x="2746375" y="0"/>
                  </a:moveTo>
                  <a:lnTo>
                    <a:pt x="2746375" y="1384300"/>
                  </a:lnTo>
                </a:path>
                <a:path w="2746375" h="1384300">
                  <a:moveTo>
                    <a:pt x="0" y="1384300"/>
                  </a:moveTo>
                  <a:lnTo>
                    <a:pt x="2746375" y="1384300"/>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6EAA7859-61B6-234C-3D43-6140DBF5E437}"/>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10</a:t>
            </a:fld>
            <a:r>
              <a:rPr spc="-30"/>
              <a:t> </a:t>
            </a:r>
            <a:r>
              <a:t>]</a:t>
            </a:r>
            <a:endParaRPr dirty="0"/>
          </a:p>
        </p:txBody>
      </p:sp>
    </p:spTree>
    <p:extLst>
      <p:ext uri="{BB962C8B-B14F-4D97-AF65-F5344CB8AC3E}">
        <p14:creationId xmlns:p14="http://schemas.microsoft.com/office/powerpoint/2010/main" val="3996424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281525" y="408360"/>
            <a:ext cx="6526097" cy="6712094"/>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400" i="1" spc="-5">
                <a:latin typeface="Palatino Linotype"/>
                <a:cs typeface="Palatino Linotype"/>
              </a:rPr>
              <a:t>        </a:t>
            </a:r>
            <a:r>
              <a:rPr sz="1400" i="1" spc="-5">
                <a:latin typeface="Palatino Linotype"/>
                <a:cs typeface="Palatino Linotype"/>
              </a:rPr>
              <a:t>Look </a:t>
            </a:r>
            <a:r>
              <a:rPr sz="1400" i="1" dirty="0">
                <a:latin typeface="Palatino Linotype"/>
                <a:cs typeface="Palatino Linotype"/>
              </a:rPr>
              <a:t>and Feel Customization	Chapter</a:t>
            </a:r>
            <a:r>
              <a:rPr sz="1400" i="1" spc="-55" dirty="0">
                <a:latin typeface="Palatino Linotype"/>
                <a:cs typeface="Palatino Linotype"/>
              </a:rPr>
              <a:t> </a:t>
            </a:r>
            <a:r>
              <a:rPr sz="1400" i="1" dirty="0">
                <a:latin typeface="Palatino Linotype"/>
                <a:cs typeface="Palatino Linotype"/>
              </a:rPr>
              <a:t>3</a:t>
            </a:r>
            <a:endParaRPr sz="1400">
              <a:latin typeface="Palatino Linotype"/>
              <a:cs typeface="Palatino Linotype"/>
            </a:endParaRPr>
          </a:p>
          <a:p>
            <a:pPr>
              <a:lnSpc>
                <a:spcPct val="100000"/>
              </a:lnSpc>
              <a:spcBef>
                <a:spcPts val="30"/>
              </a:spcBef>
            </a:pPr>
            <a:endParaRPr sz="1400">
              <a:latin typeface="Palatino Linotype"/>
              <a:cs typeface="Palatino Linotype"/>
            </a:endParaRPr>
          </a:p>
          <a:p>
            <a:pPr marL="12700" marR="5080">
              <a:lnSpc>
                <a:spcPct val="100000"/>
              </a:lnSpc>
            </a:pPr>
            <a:endParaRPr lang="en-US" sz="2000">
              <a:latin typeface="Palatino Linotype"/>
              <a:cs typeface="Palatino Linotype"/>
            </a:endParaRPr>
          </a:p>
          <a:p>
            <a:pPr marL="12700" marR="5080">
              <a:lnSpc>
                <a:spcPct val="100000"/>
              </a:lnSpc>
            </a:pPr>
            <a:r>
              <a:rPr sz="2200">
                <a:latin typeface="Palatino Linotype"/>
                <a:cs typeface="Palatino Linotype"/>
              </a:rPr>
              <a:t>Displaying </a:t>
            </a:r>
            <a:r>
              <a:rPr sz="2200" dirty="0">
                <a:latin typeface="Palatino Linotype"/>
                <a:cs typeface="Palatino Linotype"/>
              </a:rPr>
              <a:t>an error message </a:t>
            </a:r>
            <a:r>
              <a:rPr sz="2200" spc="-5" dirty="0">
                <a:latin typeface="Palatino Linotype"/>
                <a:cs typeface="Palatino Linotype"/>
              </a:rPr>
              <a:t>box </a:t>
            </a:r>
            <a:r>
              <a:rPr sz="2200" dirty="0">
                <a:latin typeface="Palatino Linotype"/>
                <a:cs typeface="Palatino Linotype"/>
              </a:rPr>
              <a:t>is simple and </a:t>
            </a:r>
            <a:r>
              <a:rPr sz="2200" spc="-5" dirty="0">
                <a:latin typeface="Palatino Linotype"/>
                <a:cs typeface="Palatino Linotype"/>
              </a:rPr>
              <a:t>usually </a:t>
            </a:r>
            <a:r>
              <a:rPr sz="2200" dirty="0">
                <a:latin typeface="Palatino Linotype"/>
                <a:cs typeface="Palatino Linotype"/>
              </a:rPr>
              <a:t>warns </a:t>
            </a:r>
            <a:r>
              <a:rPr sz="2200" spc="-5" dirty="0">
                <a:latin typeface="Palatino Linotype"/>
                <a:cs typeface="Palatino Linotype"/>
              </a:rPr>
              <a:t>the user </a:t>
            </a:r>
            <a:r>
              <a:rPr sz="2200" dirty="0">
                <a:latin typeface="Palatino Linotype"/>
                <a:cs typeface="Palatino Linotype"/>
              </a:rPr>
              <a:t>of a serious </a:t>
            </a:r>
            <a:r>
              <a:rPr sz="2200" spc="-5" dirty="0">
                <a:latin typeface="Palatino Linotype"/>
                <a:cs typeface="Palatino Linotype"/>
              </a:rPr>
              <a:t>problem. </a:t>
            </a:r>
            <a:r>
              <a:rPr sz="2200" spc="-250" dirty="0">
                <a:latin typeface="Palatino Linotype"/>
                <a:cs typeface="Palatino Linotype"/>
              </a:rPr>
              <a:t> </a:t>
            </a:r>
            <a:r>
              <a:rPr sz="2200" dirty="0">
                <a:latin typeface="Palatino Linotype"/>
                <a:cs typeface="Palatino Linotype"/>
              </a:rPr>
              <a:t>As we did in </a:t>
            </a:r>
            <a:r>
              <a:rPr sz="2200" spc="-5" dirty="0">
                <a:latin typeface="Palatino Linotype"/>
                <a:cs typeface="Palatino Linotype"/>
              </a:rPr>
              <a:t>the previous </a:t>
            </a:r>
            <a:r>
              <a:rPr sz="2200" dirty="0">
                <a:latin typeface="Palatino Linotype"/>
                <a:cs typeface="Palatino Linotype"/>
              </a:rPr>
              <a:t>code snippet, comment out </a:t>
            </a:r>
            <a:r>
              <a:rPr sz="2200" spc="-5" dirty="0">
                <a:latin typeface="Palatino Linotype"/>
                <a:cs typeface="Palatino Linotype"/>
              </a:rPr>
              <a:t>the previous </a:t>
            </a:r>
            <a:r>
              <a:rPr sz="2200" dirty="0">
                <a:latin typeface="Palatino Linotype"/>
                <a:cs typeface="Palatino Linotype"/>
              </a:rPr>
              <a:t>line and add </a:t>
            </a:r>
            <a:r>
              <a:rPr sz="2200" spc="-5" dirty="0">
                <a:latin typeface="Palatino Linotype"/>
                <a:cs typeface="Palatino Linotype"/>
              </a:rPr>
              <a:t>the </a:t>
            </a:r>
            <a:r>
              <a:rPr sz="2200" dirty="0">
                <a:latin typeface="Palatino Linotype"/>
                <a:cs typeface="Palatino Linotype"/>
              </a:rPr>
              <a:t> following</a:t>
            </a:r>
            <a:r>
              <a:rPr sz="2200" spc="-5" dirty="0">
                <a:latin typeface="Palatino Linotype"/>
                <a:cs typeface="Palatino Linotype"/>
              </a:rPr>
              <a:t> </a:t>
            </a:r>
            <a:r>
              <a:rPr sz="2200" dirty="0">
                <a:latin typeface="Palatino Linotype"/>
                <a:cs typeface="Palatino Linotype"/>
              </a:rPr>
              <a:t>code, as we </a:t>
            </a:r>
            <a:r>
              <a:rPr sz="2200" spc="-5" dirty="0">
                <a:latin typeface="Palatino Linotype"/>
                <a:cs typeface="Palatino Linotype"/>
              </a:rPr>
              <a:t>have </a:t>
            </a:r>
            <a:r>
              <a:rPr sz="2200" dirty="0">
                <a:latin typeface="Palatino Linotype"/>
                <a:cs typeface="Palatino Linotype"/>
              </a:rPr>
              <a:t>done</a:t>
            </a:r>
            <a:r>
              <a:rPr sz="2200" spc="-5" dirty="0">
                <a:latin typeface="Palatino Linotype"/>
                <a:cs typeface="Palatino Linotype"/>
              </a:rPr>
              <a:t> </a:t>
            </a:r>
            <a:r>
              <a:rPr sz="2200" dirty="0">
                <a:latin typeface="Palatino Linotype"/>
                <a:cs typeface="Palatino Linotype"/>
              </a:rPr>
              <a:t>here:</a:t>
            </a:r>
            <a:endParaRPr sz="2200">
              <a:latin typeface="Palatino Linotype"/>
              <a:cs typeface="Palatino Linotype"/>
            </a:endParaRPr>
          </a:p>
          <a:p>
            <a:pPr>
              <a:lnSpc>
                <a:spcPct val="100000"/>
              </a:lnSpc>
              <a:spcBef>
                <a:spcPts val="25"/>
              </a:spcBef>
            </a:pPr>
            <a:endParaRPr sz="2200">
              <a:latin typeface="Palatino Linotype"/>
              <a:cs typeface="Palatino Linotype"/>
            </a:endParaRPr>
          </a:p>
          <a:p>
            <a:pPr marL="622300" indent="-170180">
              <a:lnSpc>
                <a:spcPct val="100000"/>
              </a:lnSpc>
              <a:buAutoNum type="arabicPeriod"/>
              <a:tabLst>
                <a:tab pos="622300" algn="l"/>
              </a:tabLst>
            </a:pPr>
            <a:r>
              <a:rPr sz="2200" spc="-5" dirty="0">
                <a:latin typeface="Palatino Linotype"/>
                <a:cs typeface="Palatino Linotype"/>
              </a:rPr>
              <a:t>Ope</a:t>
            </a:r>
            <a:r>
              <a:rPr sz="2200" dirty="0">
                <a:latin typeface="Palatino Linotype"/>
                <a:cs typeface="Palatino Linotype"/>
              </a:rPr>
              <a:t>n </a:t>
            </a:r>
            <a:r>
              <a:rPr sz="2200" spc="-5" dirty="0">
                <a:latin typeface="Lucida Console"/>
                <a:cs typeface="Lucida Console"/>
              </a:rPr>
              <a:t>GUI_message_box_warning.py</a:t>
            </a:r>
            <a:r>
              <a:rPr sz="2200" spc="10" dirty="0">
                <a:latin typeface="Times New Roman"/>
                <a:cs typeface="Times New Roman"/>
              </a:rPr>
              <a:t> </a:t>
            </a:r>
            <a:r>
              <a:rPr sz="2200" dirty="0">
                <a:latin typeface="Palatino Linotype"/>
                <a:cs typeface="Palatino Linotype"/>
              </a:rPr>
              <a:t>and save </a:t>
            </a:r>
            <a:r>
              <a:rPr sz="2200" spc="-5" dirty="0">
                <a:latin typeface="Palatino Linotype"/>
                <a:cs typeface="Palatino Linotype"/>
              </a:rPr>
              <a:t>th</a:t>
            </a:r>
            <a:r>
              <a:rPr sz="2200" dirty="0">
                <a:latin typeface="Palatino Linotype"/>
                <a:cs typeface="Palatino Linotype"/>
              </a:rPr>
              <a:t>e</a:t>
            </a:r>
            <a:r>
              <a:rPr sz="2200" spc="-5" dirty="0">
                <a:latin typeface="Palatino Linotype"/>
                <a:cs typeface="Palatino Linotype"/>
              </a:rPr>
              <a:t> </a:t>
            </a:r>
            <a:r>
              <a:rPr sz="2200" dirty="0">
                <a:latin typeface="Palatino Linotype"/>
                <a:cs typeface="Palatino Linotype"/>
              </a:rPr>
              <a:t>module as</a:t>
            </a:r>
            <a:endParaRPr sz="2200">
              <a:latin typeface="Palatino Linotype"/>
              <a:cs typeface="Palatino Linotype"/>
            </a:endParaRPr>
          </a:p>
          <a:p>
            <a:pPr marL="622300">
              <a:lnSpc>
                <a:spcPct val="100000"/>
              </a:lnSpc>
              <a:spcBef>
                <a:spcPts val="70"/>
              </a:spcBef>
            </a:pPr>
            <a:r>
              <a:rPr sz="2200" spc="-5" dirty="0">
                <a:latin typeface="Lucida Console"/>
                <a:cs typeface="Lucida Console"/>
              </a:rPr>
              <a:t>GUI_message_box_error.py</a:t>
            </a:r>
            <a:r>
              <a:rPr sz="2200" spc="-5" dirty="0">
                <a:latin typeface="Palatino Linotype"/>
                <a:cs typeface="Palatino Linotype"/>
              </a:rPr>
              <a:t>.</a:t>
            </a:r>
            <a:endParaRPr sz="2200">
              <a:latin typeface="Palatino Linotype"/>
              <a:cs typeface="Palatino Linotype"/>
            </a:endParaRPr>
          </a:p>
          <a:p>
            <a:pPr marL="622300" indent="-170180">
              <a:lnSpc>
                <a:spcPct val="100000"/>
              </a:lnSpc>
              <a:spcBef>
                <a:spcPts val="280"/>
              </a:spcBef>
              <a:buAutoNum type="arabicPeriod" startAt="2"/>
              <a:tabLst>
                <a:tab pos="622300" algn="l"/>
              </a:tabLst>
            </a:pPr>
            <a:endParaRPr lang="en-US" sz="2200">
              <a:latin typeface="Palatino Linotype"/>
              <a:cs typeface="Palatino Linotype"/>
            </a:endParaRPr>
          </a:p>
          <a:p>
            <a:pPr marL="622300" indent="-170180">
              <a:lnSpc>
                <a:spcPct val="100000"/>
              </a:lnSpc>
              <a:spcBef>
                <a:spcPts val="280"/>
              </a:spcBef>
              <a:buAutoNum type="arabicPeriod" startAt="2"/>
              <a:tabLst>
                <a:tab pos="622300" algn="l"/>
              </a:tabLst>
            </a:pPr>
            <a:r>
              <a:rPr sz="2200">
                <a:latin typeface="Palatino Linotype"/>
                <a:cs typeface="Palatino Linotype"/>
              </a:rPr>
              <a:t>Replace</a:t>
            </a:r>
            <a:r>
              <a:rPr sz="2200" spc="-10">
                <a:latin typeface="Palatino Linotype"/>
                <a:cs typeface="Palatino Linotype"/>
              </a:rPr>
              <a:t> </a:t>
            </a:r>
            <a:r>
              <a:rPr sz="2200" spc="-5" dirty="0">
                <a:latin typeface="Palatino Linotype"/>
                <a:cs typeface="Palatino Linotype"/>
              </a:rPr>
              <a:t>the </a:t>
            </a:r>
            <a:r>
              <a:rPr sz="2200" dirty="0">
                <a:latin typeface="Palatino Linotype"/>
                <a:cs typeface="Palatino Linotype"/>
              </a:rPr>
              <a:t>warning</a:t>
            </a:r>
            <a:r>
              <a:rPr sz="2200" spc="-15" dirty="0">
                <a:latin typeface="Palatino Linotype"/>
                <a:cs typeface="Palatino Linotype"/>
              </a:rPr>
              <a:t> </a:t>
            </a:r>
            <a:r>
              <a:rPr sz="2200" spc="-5" dirty="0">
                <a:latin typeface="Palatino Linotype"/>
                <a:cs typeface="Palatino Linotype"/>
              </a:rPr>
              <a:t>box</a:t>
            </a:r>
            <a:r>
              <a:rPr sz="2200" spc="-10" dirty="0">
                <a:latin typeface="Palatino Linotype"/>
                <a:cs typeface="Palatino Linotype"/>
              </a:rPr>
              <a:t> </a:t>
            </a:r>
            <a:r>
              <a:rPr sz="2200" dirty="0">
                <a:latin typeface="Palatino Linotype"/>
                <a:cs typeface="Palatino Linotype"/>
              </a:rPr>
              <a:t>code</a:t>
            </a:r>
            <a:r>
              <a:rPr sz="2200" spc="-10" dirty="0">
                <a:latin typeface="Palatino Linotype"/>
                <a:cs typeface="Palatino Linotype"/>
              </a:rPr>
              <a:t> </a:t>
            </a:r>
            <a:r>
              <a:rPr sz="2200" dirty="0">
                <a:latin typeface="Palatino Linotype"/>
                <a:cs typeface="Palatino Linotype"/>
              </a:rPr>
              <a:t>with</a:t>
            </a:r>
            <a:r>
              <a:rPr sz="2200" spc="-5" dirty="0">
                <a:latin typeface="Palatino Linotype"/>
                <a:cs typeface="Palatino Linotype"/>
              </a:rPr>
              <a:t> </a:t>
            </a:r>
            <a:r>
              <a:rPr sz="2200" dirty="0">
                <a:latin typeface="Palatino Linotype"/>
                <a:cs typeface="Palatino Linotype"/>
              </a:rPr>
              <a:t>error</a:t>
            </a:r>
            <a:r>
              <a:rPr sz="2200" spc="-5" dirty="0">
                <a:latin typeface="Palatino Linotype"/>
                <a:cs typeface="Palatino Linotype"/>
              </a:rPr>
              <a:t> box</a:t>
            </a:r>
            <a:r>
              <a:rPr sz="2200" spc="-15" dirty="0">
                <a:latin typeface="Palatino Linotype"/>
                <a:cs typeface="Palatino Linotype"/>
              </a:rPr>
              <a:t> </a:t>
            </a:r>
            <a:r>
              <a:rPr sz="2200" dirty="0">
                <a:latin typeface="Palatino Linotype"/>
                <a:cs typeface="Palatino Linotype"/>
              </a:rPr>
              <a:t>code:</a:t>
            </a:r>
            <a:endParaRPr sz="2200">
              <a:latin typeface="Palatino Linotype"/>
              <a:cs typeface="Palatino Linotype"/>
            </a:endParaRPr>
          </a:p>
          <a:p>
            <a:pPr marL="812800" marR="281940">
              <a:lnSpc>
                <a:spcPct val="100000"/>
              </a:lnSpc>
              <a:spcBef>
                <a:spcPts val="894"/>
              </a:spcBef>
            </a:pPr>
            <a:r>
              <a:rPr sz="2200" spc="-5" dirty="0">
                <a:latin typeface="Lucida Console"/>
                <a:cs typeface="Lucida Console"/>
              </a:rPr>
              <a:t>msg.showerror('Python</a:t>
            </a:r>
            <a:r>
              <a:rPr sz="2200" spc="5" dirty="0">
                <a:latin typeface="Lucida Console"/>
                <a:cs typeface="Lucida Console"/>
              </a:rPr>
              <a:t> </a:t>
            </a:r>
            <a:r>
              <a:rPr sz="2200" spc="-5" dirty="0">
                <a:latin typeface="Lucida Console"/>
                <a:cs typeface="Lucida Console"/>
              </a:rPr>
              <a:t>Message</a:t>
            </a:r>
            <a:r>
              <a:rPr sz="2200" spc="5" dirty="0">
                <a:latin typeface="Lucida Console"/>
                <a:cs typeface="Lucida Console"/>
              </a:rPr>
              <a:t> </a:t>
            </a:r>
            <a:r>
              <a:rPr sz="2200" spc="-5" dirty="0">
                <a:latin typeface="Lucida Console"/>
                <a:cs typeface="Lucida Console"/>
              </a:rPr>
              <a:t>Error</a:t>
            </a:r>
            <a:r>
              <a:rPr sz="2200" spc="5" dirty="0">
                <a:latin typeface="Lucida Console"/>
                <a:cs typeface="Lucida Console"/>
              </a:rPr>
              <a:t> </a:t>
            </a:r>
            <a:r>
              <a:rPr sz="2200" spc="-5" dirty="0">
                <a:latin typeface="Lucida Console"/>
                <a:cs typeface="Lucida Console"/>
              </a:rPr>
              <a:t>Box',</a:t>
            </a:r>
            <a:r>
              <a:rPr sz="2200" spc="5" dirty="0">
                <a:latin typeface="Lucida Console"/>
                <a:cs typeface="Lucida Console"/>
              </a:rPr>
              <a:t> </a:t>
            </a:r>
            <a:r>
              <a:rPr sz="2200" spc="-5" dirty="0">
                <a:latin typeface="Lucida Console"/>
                <a:cs typeface="Lucida Console"/>
              </a:rPr>
              <a:t>'A</a:t>
            </a:r>
            <a:r>
              <a:rPr sz="2200" spc="5" dirty="0">
                <a:latin typeface="Lucida Console"/>
                <a:cs typeface="Lucida Console"/>
              </a:rPr>
              <a:t> </a:t>
            </a:r>
            <a:r>
              <a:rPr sz="2200" spc="-5" dirty="0">
                <a:latin typeface="Lucida Console"/>
                <a:cs typeface="Lucida Console"/>
              </a:rPr>
              <a:t>Python</a:t>
            </a:r>
            <a:r>
              <a:rPr sz="2200" spc="5" dirty="0">
                <a:latin typeface="Lucida Console"/>
                <a:cs typeface="Lucida Console"/>
              </a:rPr>
              <a:t> </a:t>
            </a:r>
            <a:r>
              <a:rPr sz="2200" spc="-5" dirty="0">
                <a:latin typeface="Lucida Console"/>
                <a:cs typeface="Lucida Console"/>
              </a:rPr>
              <a:t>GUI</a:t>
            </a:r>
            <a:r>
              <a:rPr sz="2200" spc="5" dirty="0">
                <a:latin typeface="Lucida Console"/>
                <a:cs typeface="Lucida Console"/>
              </a:rPr>
              <a:t> </a:t>
            </a:r>
            <a:r>
              <a:rPr sz="2200" spc="-5" dirty="0">
                <a:latin typeface="Lucida Console"/>
                <a:cs typeface="Lucida Console"/>
              </a:rPr>
              <a:t>created </a:t>
            </a:r>
            <a:r>
              <a:rPr sz="2200" spc="-530" dirty="0">
                <a:latin typeface="Lucida Console"/>
                <a:cs typeface="Lucida Console"/>
              </a:rPr>
              <a:t> </a:t>
            </a:r>
            <a:r>
              <a:rPr sz="2200" spc="-5" dirty="0">
                <a:latin typeface="Lucida Console"/>
                <a:cs typeface="Lucida Console"/>
              </a:rPr>
              <a:t>using tkinter:'</a:t>
            </a:r>
            <a:endParaRPr sz="2200">
              <a:latin typeface="Lucida Console"/>
              <a:cs typeface="Lucida Console"/>
            </a:endParaRPr>
          </a:p>
          <a:p>
            <a:pPr marL="1087120">
              <a:lnSpc>
                <a:spcPct val="100000"/>
              </a:lnSpc>
            </a:pPr>
            <a:r>
              <a:rPr sz="2200" spc="-5" dirty="0">
                <a:latin typeface="Lucida Console"/>
                <a:cs typeface="Lucida Console"/>
              </a:rPr>
              <a:t>'\nError: Houston</a:t>
            </a:r>
            <a:r>
              <a:rPr sz="2200" dirty="0">
                <a:latin typeface="Lucida Console"/>
                <a:cs typeface="Lucida Console"/>
              </a:rPr>
              <a:t> </a:t>
            </a:r>
            <a:r>
              <a:rPr sz="2200" spc="-5" dirty="0">
                <a:latin typeface="Lucida Console"/>
                <a:cs typeface="Lucida Console"/>
              </a:rPr>
              <a:t>~</a:t>
            </a:r>
            <a:r>
              <a:rPr sz="2200" dirty="0">
                <a:latin typeface="Lucida Console"/>
                <a:cs typeface="Lucida Console"/>
              </a:rPr>
              <a:t> </a:t>
            </a:r>
            <a:r>
              <a:rPr sz="2200" spc="-5" dirty="0">
                <a:latin typeface="Lucida Console"/>
                <a:cs typeface="Lucida Console"/>
              </a:rPr>
              <a:t>we</a:t>
            </a:r>
            <a:r>
              <a:rPr sz="2200" dirty="0">
                <a:latin typeface="Lucida Console"/>
                <a:cs typeface="Lucida Console"/>
              </a:rPr>
              <a:t> </a:t>
            </a:r>
            <a:r>
              <a:rPr sz="2200" spc="-5" dirty="0">
                <a:latin typeface="Lucida Console"/>
                <a:cs typeface="Lucida Console"/>
              </a:rPr>
              <a:t>DO</a:t>
            </a:r>
            <a:r>
              <a:rPr sz="2200" dirty="0">
                <a:latin typeface="Lucida Console"/>
                <a:cs typeface="Lucida Console"/>
              </a:rPr>
              <a:t> </a:t>
            </a:r>
            <a:r>
              <a:rPr sz="2200" spc="-5" dirty="0">
                <a:latin typeface="Lucida Console"/>
                <a:cs typeface="Lucida Console"/>
              </a:rPr>
              <a:t>have</a:t>
            </a:r>
            <a:r>
              <a:rPr sz="2200" dirty="0">
                <a:latin typeface="Lucida Console"/>
                <a:cs typeface="Lucida Console"/>
              </a:rPr>
              <a:t> </a:t>
            </a:r>
            <a:r>
              <a:rPr sz="2200" spc="-5" dirty="0">
                <a:latin typeface="Lucida Console"/>
                <a:cs typeface="Lucida Console"/>
              </a:rPr>
              <a:t>a</a:t>
            </a:r>
            <a:r>
              <a:rPr sz="2200" dirty="0">
                <a:latin typeface="Lucida Console"/>
                <a:cs typeface="Lucida Console"/>
              </a:rPr>
              <a:t> </a:t>
            </a:r>
            <a:r>
              <a:rPr sz="2200" spc="-5" dirty="0">
                <a:latin typeface="Lucida Console"/>
                <a:cs typeface="Lucida Console"/>
              </a:rPr>
              <a:t>serious</a:t>
            </a:r>
            <a:r>
              <a:rPr sz="2200" dirty="0">
                <a:latin typeface="Lucida Console"/>
                <a:cs typeface="Lucida Console"/>
              </a:rPr>
              <a:t> </a:t>
            </a:r>
            <a:r>
              <a:rPr sz="2200" spc="-5">
                <a:latin typeface="Lucida Console"/>
                <a:cs typeface="Lucida Console"/>
              </a:rPr>
              <a:t>PROBLEM!')</a:t>
            </a:r>
            <a:endParaRPr sz="2200">
              <a:latin typeface="Lucida Console"/>
              <a:cs typeface="Lucida Console"/>
            </a:endParaRPr>
          </a:p>
        </p:txBody>
      </p:sp>
      <p:sp>
        <p:nvSpPr>
          <p:cNvPr id="4" name="Slide Number Placeholder 3">
            <a:extLst>
              <a:ext uri="{FF2B5EF4-FFF2-40B4-BE49-F238E27FC236}">
                <a16:creationId xmlns:a16="http://schemas.microsoft.com/office/drawing/2014/main" id="{CCBDF228-8D77-2CE2-666B-53DE91DA0A59}"/>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11</a:t>
            </a:fld>
            <a:r>
              <a:rPr spc="-30"/>
              <a:t> </a:t>
            </a:r>
            <a:r>
              <a: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281525" y="408359"/>
            <a:ext cx="6526097" cy="1767150"/>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400" i="1" spc="-5">
                <a:latin typeface="Palatino Linotype"/>
                <a:cs typeface="Palatino Linotype"/>
              </a:rPr>
              <a:t>        </a:t>
            </a:r>
            <a:r>
              <a:rPr sz="1400" i="1" spc="-5">
                <a:latin typeface="Palatino Linotype"/>
                <a:cs typeface="Palatino Linotype"/>
              </a:rPr>
              <a:t>Look </a:t>
            </a:r>
            <a:r>
              <a:rPr sz="1400" i="1" dirty="0">
                <a:latin typeface="Palatino Linotype"/>
                <a:cs typeface="Palatino Linotype"/>
              </a:rPr>
              <a:t>and Feel Customization	Chapter</a:t>
            </a:r>
            <a:r>
              <a:rPr sz="1400" i="1" spc="-55" dirty="0">
                <a:latin typeface="Palatino Linotype"/>
                <a:cs typeface="Palatino Linotype"/>
              </a:rPr>
              <a:t> </a:t>
            </a:r>
            <a:r>
              <a:rPr sz="1400" i="1" dirty="0">
                <a:latin typeface="Palatino Linotype"/>
                <a:cs typeface="Palatino Linotype"/>
              </a:rPr>
              <a:t>3</a:t>
            </a:r>
            <a:endParaRPr sz="1400">
              <a:latin typeface="Palatino Linotype"/>
              <a:cs typeface="Palatino Linotype"/>
            </a:endParaRPr>
          </a:p>
          <a:p>
            <a:pPr>
              <a:lnSpc>
                <a:spcPct val="100000"/>
              </a:lnSpc>
              <a:spcBef>
                <a:spcPts val="30"/>
              </a:spcBef>
            </a:pPr>
            <a:endParaRPr sz="1400">
              <a:latin typeface="Palatino Linotype"/>
              <a:cs typeface="Palatino Linotype"/>
            </a:endParaRPr>
          </a:p>
          <a:p>
            <a:pPr>
              <a:lnSpc>
                <a:spcPct val="100000"/>
              </a:lnSpc>
              <a:spcBef>
                <a:spcPts val="20"/>
              </a:spcBef>
            </a:pPr>
            <a:endParaRPr lang="en-US" sz="2000">
              <a:latin typeface="Lucida Console"/>
              <a:cs typeface="Lucida Console"/>
            </a:endParaRPr>
          </a:p>
          <a:p>
            <a:pPr marL="112713">
              <a:lnSpc>
                <a:spcPct val="100000"/>
              </a:lnSpc>
              <a:spcBef>
                <a:spcPts val="20"/>
              </a:spcBef>
            </a:pPr>
            <a:endParaRPr sz="2200">
              <a:latin typeface="Lucida Console"/>
              <a:cs typeface="Lucida Console"/>
            </a:endParaRPr>
          </a:p>
          <a:p>
            <a:pPr marL="112713">
              <a:lnSpc>
                <a:spcPct val="100000"/>
              </a:lnSpc>
            </a:pPr>
            <a:r>
              <a:rPr sz="2200" dirty="0">
                <a:latin typeface="Palatino Linotype"/>
                <a:cs typeface="Palatino Linotype"/>
              </a:rPr>
              <a:t>The</a:t>
            </a:r>
            <a:r>
              <a:rPr sz="2200" spc="-10" dirty="0">
                <a:latin typeface="Palatino Linotype"/>
                <a:cs typeface="Palatino Linotype"/>
              </a:rPr>
              <a:t> </a:t>
            </a:r>
            <a:r>
              <a:rPr sz="2200" spc="-5" dirty="0">
                <a:latin typeface="Palatino Linotype"/>
                <a:cs typeface="Palatino Linotype"/>
              </a:rPr>
              <a:t>preceding</a:t>
            </a:r>
            <a:r>
              <a:rPr sz="2200" spc="-15" dirty="0">
                <a:latin typeface="Palatino Linotype"/>
                <a:cs typeface="Palatino Linotype"/>
              </a:rPr>
              <a:t> </a:t>
            </a:r>
            <a:r>
              <a:rPr sz="2200" dirty="0">
                <a:latin typeface="Palatino Linotype"/>
                <a:cs typeface="Palatino Linotype"/>
              </a:rPr>
              <a:t>instructions</a:t>
            </a:r>
            <a:r>
              <a:rPr sz="2200" spc="-10" dirty="0">
                <a:latin typeface="Palatino Linotype"/>
                <a:cs typeface="Palatino Linotype"/>
              </a:rPr>
              <a:t> </a:t>
            </a:r>
            <a:r>
              <a:rPr sz="2200" spc="-5" dirty="0">
                <a:latin typeface="Palatino Linotype"/>
                <a:cs typeface="Palatino Linotype"/>
              </a:rPr>
              <a:t>produce</a:t>
            </a:r>
            <a:r>
              <a:rPr sz="2200" spc="-10" dirty="0">
                <a:latin typeface="Palatino Linotype"/>
                <a:cs typeface="Palatino Linotype"/>
              </a:rPr>
              <a:t> </a:t>
            </a:r>
            <a:r>
              <a:rPr sz="2200" spc="-5" dirty="0">
                <a:latin typeface="Palatino Linotype"/>
                <a:cs typeface="Palatino Linotype"/>
              </a:rPr>
              <a:t>the</a:t>
            </a:r>
            <a:r>
              <a:rPr sz="2200" spc="-15" dirty="0">
                <a:latin typeface="Palatino Linotype"/>
                <a:cs typeface="Palatino Linotype"/>
              </a:rPr>
              <a:t> </a:t>
            </a:r>
            <a:r>
              <a:rPr sz="2200" dirty="0">
                <a:latin typeface="Palatino Linotype"/>
                <a:cs typeface="Palatino Linotype"/>
              </a:rPr>
              <a:t>following</a:t>
            </a:r>
            <a:r>
              <a:rPr sz="2200" spc="-10" dirty="0">
                <a:latin typeface="Palatino Linotype"/>
                <a:cs typeface="Palatino Linotype"/>
              </a:rPr>
              <a:t> </a:t>
            </a:r>
            <a:r>
              <a:rPr sz="2200" dirty="0">
                <a:latin typeface="Palatino Linotype"/>
                <a:cs typeface="Palatino Linotype"/>
              </a:rPr>
              <a:t>code:</a:t>
            </a:r>
            <a:endParaRPr sz="2200">
              <a:latin typeface="Palatino Linotype"/>
              <a:cs typeface="Palatino Linotype"/>
            </a:endParaRPr>
          </a:p>
        </p:txBody>
      </p:sp>
      <p:grpSp>
        <p:nvGrpSpPr>
          <p:cNvPr id="6" name="object 6"/>
          <p:cNvGrpSpPr/>
          <p:nvPr/>
        </p:nvGrpSpPr>
        <p:grpSpPr>
          <a:xfrm>
            <a:off x="76201" y="2527816"/>
            <a:ext cx="6731421" cy="1695268"/>
            <a:chOff x="720001" y="2991802"/>
            <a:chExt cx="5418455" cy="846455"/>
          </a:xfrm>
        </p:grpSpPr>
        <p:pic>
          <p:nvPicPr>
            <p:cNvPr id="7" name="object 7"/>
            <p:cNvPicPr/>
            <p:nvPr/>
          </p:nvPicPr>
          <p:blipFill>
            <a:blip r:embed="rId2" cstate="print"/>
            <a:stretch>
              <a:fillRect/>
            </a:stretch>
          </p:blipFill>
          <p:spPr>
            <a:xfrm>
              <a:off x="732701" y="3004502"/>
              <a:ext cx="5312001" cy="820610"/>
            </a:xfrm>
            <a:prstGeom prst="rect">
              <a:avLst/>
            </a:prstGeom>
          </p:spPr>
        </p:pic>
        <p:sp>
          <p:nvSpPr>
            <p:cNvPr id="8" name="object 8"/>
            <p:cNvSpPr/>
            <p:nvPr/>
          </p:nvSpPr>
          <p:spPr>
            <a:xfrm>
              <a:off x="726351" y="2998152"/>
              <a:ext cx="5405755" cy="833755"/>
            </a:xfrm>
            <a:custGeom>
              <a:avLst/>
              <a:gdLst/>
              <a:ahLst/>
              <a:cxnLst/>
              <a:rect l="l" t="t" r="r" b="b"/>
              <a:pathLst>
                <a:path w="5405755" h="833754">
                  <a:moveTo>
                    <a:pt x="0" y="0"/>
                  </a:moveTo>
                  <a:lnTo>
                    <a:pt x="5405297" y="0"/>
                  </a:lnTo>
                </a:path>
                <a:path w="5405755" h="833754">
                  <a:moveTo>
                    <a:pt x="0" y="0"/>
                  </a:moveTo>
                  <a:lnTo>
                    <a:pt x="0" y="833310"/>
                  </a:lnTo>
                </a:path>
                <a:path w="5405755" h="833754">
                  <a:moveTo>
                    <a:pt x="5405297" y="0"/>
                  </a:moveTo>
                  <a:lnTo>
                    <a:pt x="5405297" y="833310"/>
                  </a:lnTo>
                </a:path>
                <a:path w="5405755" h="833754">
                  <a:moveTo>
                    <a:pt x="0" y="833310"/>
                  </a:moveTo>
                  <a:lnTo>
                    <a:pt x="5405297" y="833310"/>
                  </a:lnTo>
                </a:path>
              </a:pathLst>
            </a:custGeom>
            <a:ln w="12700">
              <a:solidFill>
                <a:srgbClr val="000000"/>
              </a:solidFill>
            </a:ln>
          </p:spPr>
          <p:txBody>
            <a:bodyPr wrap="square" lIns="0" tIns="0" rIns="0" bIns="0" rtlCol="0"/>
            <a:lstStyle/>
            <a:p>
              <a:endParaRPr/>
            </a:p>
          </p:txBody>
        </p:sp>
      </p:grpSp>
      <p:sp>
        <p:nvSpPr>
          <p:cNvPr id="4" name="Slide Number Placeholder 3">
            <a:extLst>
              <a:ext uri="{FF2B5EF4-FFF2-40B4-BE49-F238E27FC236}">
                <a16:creationId xmlns:a16="http://schemas.microsoft.com/office/drawing/2014/main" id="{403979E5-AA87-990B-1916-2B4CF263EED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12</a:t>
            </a:fld>
            <a:r>
              <a:rPr spc="-30"/>
              <a:t> </a:t>
            </a:r>
            <a:r>
              <a:t>]</a:t>
            </a:r>
            <a:endParaRPr dirty="0"/>
          </a:p>
        </p:txBody>
      </p:sp>
    </p:spTree>
    <p:extLst>
      <p:ext uri="{BB962C8B-B14F-4D97-AF65-F5344CB8AC3E}">
        <p14:creationId xmlns:p14="http://schemas.microsoft.com/office/powerpoint/2010/main" val="386802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506051" y="238222"/>
            <a:ext cx="5845899" cy="751488"/>
          </a:xfrm>
          <a:prstGeom prst="rect">
            <a:avLst/>
          </a:prstGeom>
        </p:spPr>
        <p:txBody>
          <a:bodyPr vert="horz" wrap="square" lIns="0" tIns="12700" rIns="0" bIns="0" rtlCol="0">
            <a:spAutoFit/>
          </a:bodyPr>
          <a:lstStyle/>
          <a:p>
            <a:pPr marL="12700">
              <a:lnSpc>
                <a:spcPct val="100000"/>
              </a:lnSpc>
              <a:spcBef>
                <a:spcPts val="100"/>
              </a:spcBef>
            </a:pPr>
            <a:r>
              <a:rPr sz="2400" dirty="0">
                <a:latin typeface="Palatino Linotype"/>
                <a:cs typeface="Palatino Linotype"/>
              </a:rPr>
              <a:t>3. </a:t>
            </a:r>
            <a:r>
              <a:rPr sz="2400" spc="25" dirty="0">
                <a:latin typeface="Palatino Linotype"/>
                <a:cs typeface="Palatino Linotype"/>
              </a:rPr>
              <a:t> </a:t>
            </a:r>
            <a:r>
              <a:rPr sz="2400" dirty="0">
                <a:latin typeface="Palatino Linotype"/>
                <a:cs typeface="Palatino Linotype"/>
              </a:rPr>
              <a:t>Run </a:t>
            </a:r>
            <a:r>
              <a:rPr sz="2400" spc="-5" dirty="0">
                <a:latin typeface="Palatino Linotype"/>
                <a:cs typeface="Palatino Linotype"/>
              </a:rPr>
              <a:t>th</a:t>
            </a:r>
            <a:r>
              <a:rPr sz="2400" dirty="0">
                <a:latin typeface="Palatino Linotype"/>
                <a:cs typeface="Palatino Linotype"/>
              </a:rPr>
              <a:t>e </a:t>
            </a:r>
            <a:r>
              <a:rPr sz="2000" spc="-5" dirty="0">
                <a:latin typeface="Lucida Console"/>
                <a:cs typeface="Lucida Console"/>
              </a:rPr>
              <a:t>GUI_message_box_error.py</a:t>
            </a:r>
            <a:r>
              <a:rPr sz="2000" spc="10" dirty="0">
                <a:latin typeface="Times New Roman"/>
                <a:cs typeface="Times New Roman"/>
              </a:rPr>
              <a:t> </a:t>
            </a:r>
            <a:r>
              <a:rPr sz="2400" dirty="0">
                <a:latin typeface="Palatino Linotype"/>
                <a:cs typeface="Palatino Linotype"/>
              </a:rPr>
              <a:t>file. The</a:t>
            </a:r>
            <a:r>
              <a:rPr sz="2400" spc="-5" dirty="0">
                <a:latin typeface="Palatino Linotype"/>
                <a:cs typeface="Palatino Linotype"/>
              </a:rPr>
              <a:t> </a:t>
            </a:r>
            <a:r>
              <a:rPr sz="2400" dirty="0">
                <a:latin typeface="Palatino Linotype"/>
                <a:cs typeface="Palatino Linotype"/>
              </a:rPr>
              <a:t>error message</a:t>
            </a:r>
            <a:r>
              <a:rPr sz="2400" spc="-5" dirty="0">
                <a:latin typeface="Palatino Linotype"/>
                <a:cs typeface="Palatino Linotype"/>
              </a:rPr>
              <a:t> </a:t>
            </a:r>
            <a:r>
              <a:rPr sz="2400" dirty="0">
                <a:latin typeface="Palatino Linotype"/>
                <a:cs typeface="Palatino Linotype"/>
              </a:rPr>
              <a:t>looks like </a:t>
            </a:r>
            <a:r>
              <a:rPr sz="2400" spc="-5" dirty="0">
                <a:latin typeface="Palatino Linotype"/>
                <a:cs typeface="Palatino Linotype"/>
              </a:rPr>
              <a:t>this:</a:t>
            </a:r>
            <a:endParaRPr sz="2400">
              <a:latin typeface="Palatino Linotype"/>
              <a:cs typeface="Palatino Linotype"/>
            </a:endParaRPr>
          </a:p>
        </p:txBody>
      </p:sp>
      <p:grpSp>
        <p:nvGrpSpPr>
          <p:cNvPr id="10" name="object 10"/>
          <p:cNvGrpSpPr/>
          <p:nvPr/>
        </p:nvGrpSpPr>
        <p:grpSpPr>
          <a:xfrm>
            <a:off x="2196281" y="1409701"/>
            <a:ext cx="4174719" cy="2121534"/>
            <a:chOff x="1925637" y="4363084"/>
            <a:chExt cx="3006725" cy="1377950"/>
          </a:xfrm>
        </p:grpSpPr>
        <p:pic>
          <p:nvPicPr>
            <p:cNvPr id="11" name="object 11"/>
            <p:cNvPicPr/>
            <p:nvPr/>
          </p:nvPicPr>
          <p:blipFill>
            <a:blip r:embed="rId2" cstate="print"/>
            <a:stretch>
              <a:fillRect/>
            </a:stretch>
          </p:blipFill>
          <p:spPr>
            <a:xfrm>
              <a:off x="1938337" y="4375784"/>
              <a:ext cx="2981325" cy="1352550"/>
            </a:xfrm>
            <a:prstGeom prst="rect">
              <a:avLst/>
            </a:prstGeom>
          </p:spPr>
        </p:pic>
        <p:sp>
          <p:nvSpPr>
            <p:cNvPr id="12" name="object 12"/>
            <p:cNvSpPr/>
            <p:nvPr/>
          </p:nvSpPr>
          <p:spPr>
            <a:xfrm>
              <a:off x="1931987" y="4369434"/>
              <a:ext cx="2994025" cy="1365250"/>
            </a:xfrm>
            <a:custGeom>
              <a:avLst/>
              <a:gdLst/>
              <a:ahLst/>
              <a:cxnLst/>
              <a:rect l="l" t="t" r="r" b="b"/>
              <a:pathLst>
                <a:path w="2994025" h="1365250">
                  <a:moveTo>
                    <a:pt x="0" y="0"/>
                  </a:moveTo>
                  <a:lnTo>
                    <a:pt x="2994025" y="0"/>
                  </a:lnTo>
                </a:path>
                <a:path w="2994025" h="1365250">
                  <a:moveTo>
                    <a:pt x="0" y="0"/>
                  </a:moveTo>
                  <a:lnTo>
                    <a:pt x="0" y="1365250"/>
                  </a:lnTo>
                </a:path>
                <a:path w="2994025" h="1365250">
                  <a:moveTo>
                    <a:pt x="2994025" y="0"/>
                  </a:moveTo>
                  <a:lnTo>
                    <a:pt x="2994025" y="1365250"/>
                  </a:lnTo>
                </a:path>
                <a:path w="2994025" h="1365250">
                  <a:moveTo>
                    <a:pt x="0" y="1365250"/>
                  </a:moveTo>
                  <a:lnTo>
                    <a:pt x="2994025" y="1365250"/>
                  </a:lnTo>
                </a:path>
              </a:pathLst>
            </a:custGeom>
            <a:ln w="12700">
              <a:solidFill>
                <a:srgbClr val="000000"/>
              </a:solidFill>
            </a:ln>
          </p:spPr>
          <p:txBody>
            <a:bodyPr wrap="square" lIns="0" tIns="0" rIns="0" bIns="0" rtlCol="0"/>
            <a:lstStyle/>
            <a:p>
              <a:endParaRPr/>
            </a:p>
          </p:txBody>
        </p:sp>
      </p:grpSp>
      <p:sp>
        <p:nvSpPr>
          <p:cNvPr id="13" name="object 13"/>
          <p:cNvSpPr txBox="1"/>
          <p:nvPr/>
        </p:nvSpPr>
        <p:spPr>
          <a:xfrm>
            <a:off x="162632" y="4057720"/>
            <a:ext cx="6695368" cy="4115400"/>
          </a:xfrm>
          <a:prstGeom prst="rect">
            <a:avLst/>
          </a:prstGeom>
        </p:spPr>
        <p:txBody>
          <a:bodyPr vert="horz" wrap="square" lIns="0" tIns="12700" rIns="0" bIns="0" rtlCol="0">
            <a:spAutoFit/>
          </a:bodyPr>
          <a:lstStyle/>
          <a:p>
            <a:pPr marL="584200" marR="5080">
              <a:lnSpc>
                <a:spcPct val="100000"/>
              </a:lnSpc>
              <a:spcBef>
                <a:spcPts val="100"/>
              </a:spcBef>
            </a:pPr>
            <a:r>
              <a:rPr sz="2400" dirty="0">
                <a:latin typeface="Palatino Linotype"/>
                <a:cs typeface="Palatino Linotype"/>
              </a:rPr>
              <a:t>There are different message </a:t>
            </a:r>
            <a:r>
              <a:rPr sz="2400" spc="-5" dirty="0">
                <a:latin typeface="Palatino Linotype"/>
                <a:cs typeface="Palatino Linotype"/>
              </a:rPr>
              <a:t>boxes that </a:t>
            </a:r>
            <a:r>
              <a:rPr sz="2400" dirty="0">
                <a:latin typeface="Palatino Linotype"/>
                <a:cs typeface="Palatino Linotype"/>
              </a:rPr>
              <a:t>display more </a:t>
            </a:r>
            <a:r>
              <a:rPr sz="2400" spc="-5" dirty="0">
                <a:latin typeface="Palatino Linotype"/>
                <a:cs typeface="Palatino Linotype"/>
              </a:rPr>
              <a:t>than </a:t>
            </a:r>
            <a:r>
              <a:rPr sz="2400" dirty="0">
                <a:latin typeface="Palatino Linotype"/>
                <a:cs typeface="Palatino Linotype"/>
              </a:rPr>
              <a:t>one </a:t>
            </a:r>
            <a:r>
              <a:rPr sz="2400" b="1" dirty="0">
                <a:latin typeface="Palatino Linotype"/>
                <a:cs typeface="Palatino Linotype"/>
              </a:rPr>
              <a:t>OK </a:t>
            </a:r>
            <a:r>
              <a:rPr sz="2400" spc="-5" dirty="0">
                <a:latin typeface="Palatino Linotype"/>
                <a:cs typeface="Palatino Linotype"/>
              </a:rPr>
              <a:t>button, </a:t>
            </a:r>
            <a:r>
              <a:rPr sz="2400" dirty="0">
                <a:latin typeface="Palatino Linotype"/>
                <a:cs typeface="Palatino Linotype"/>
              </a:rPr>
              <a:t>and we </a:t>
            </a:r>
            <a:r>
              <a:rPr sz="2400" spc="-250" dirty="0">
                <a:latin typeface="Palatino Linotype"/>
                <a:cs typeface="Palatino Linotype"/>
              </a:rPr>
              <a:t> </a:t>
            </a:r>
            <a:r>
              <a:rPr sz="2400" dirty="0">
                <a:latin typeface="Palatino Linotype"/>
                <a:cs typeface="Palatino Linotype"/>
              </a:rPr>
              <a:t>can</a:t>
            </a:r>
            <a:r>
              <a:rPr sz="2400" spc="-5" dirty="0">
                <a:latin typeface="Palatino Linotype"/>
                <a:cs typeface="Palatino Linotype"/>
              </a:rPr>
              <a:t> program </a:t>
            </a:r>
            <a:r>
              <a:rPr sz="2400" dirty="0">
                <a:latin typeface="Palatino Linotype"/>
                <a:cs typeface="Palatino Linotype"/>
              </a:rPr>
              <a:t>our</a:t>
            </a:r>
            <a:r>
              <a:rPr sz="2400" spc="-5" dirty="0">
                <a:latin typeface="Palatino Linotype"/>
                <a:cs typeface="Palatino Linotype"/>
              </a:rPr>
              <a:t> </a:t>
            </a:r>
            <a:r>
              <a:rPr sz="2400" dirty="0">
                <a:latin typeface="Palatino Linotype"/>
                <a:cs typeface="Palatino Linotype"/>
              </a:rPr>
              <a:t>responses according </a:t>
            </a:r>
            <a:r>
              <a:rPr sz="2400" spc="-5" dirty="0">
                <a:latin typeface="Palatino Linotype"/>
                <a:cs typeface="Palatino Linotype"/>
              </a:rPr>
              <a:t>to</a:t>
            </a:r>
            <a:r>
              <a:rPr sz="2400" spc="-10" dirty="0">
                <a:latin typeface="Palatino Linotype"/>
                <a:cs typeface="Palatino Linotype"/>
              </a:rPr>
              <a:t> </a:t>
            </a:r>
            <a:r>
              <a:rPr sz="2400" spc="-5" dirty="0">
                <a:latin typeface="Palatino Linotype"/>
                <a:cs typeface="Palatino Linotype"/>
              </a:rPr>
              <a:t>the user's </a:t>
            </a:r>
            <a:r>
              <a:rPr sz="2400" dirty="0">
                <a:latin typeface="Palatino Linotype"/>
                <a:cs typeface="Palatino Linotype"/>
              </a:rPr>
              <a:t>selection.</a:t>
            </a:r>
            <a:endParaRPr sz="2400">
              <a:latin typeface="Palatino Linotype"/>
              <a:cs typeface="Palatino Linotype"/>
            </a:endParaRPr>
          </a:p>
          <a:p>
            <a:pPr>
              <a:lnSpc>
                <a:spcPct val="100000"/>
              </a:lnSpc>
              <a:spcBef>
                <a:spcPts val="25"/>
              </a:spcBef>
            </a:pPr>
            <a:endParaRPr sz="2400">
              <a:latin typeface="Palatino Linotype"/>
              <a:cs typeface="Palatino Linotype"/>
            </a:endParaRPr>
          </a:p>
          <a:p>
            <a:pPr marL="12700">
              <a:lnSpc>
                <a:spcPct val="100000"/>
              </a:lnSpc>
            </a:pPr>
            <a:r>
              <a:rPr lang="en-US" sz="2400">
                <a:latin typeface="Palatino Linotype"/>
                <a:cs typeface="Palatino Linotype"/>
              </a:rPr>
              <a:t>       </a:t>
            </a:r>
            <a:r>
              <a:rPr sz="2400">
                <a:latin typeface="Palatino Linotype"/>
                <a:cs typeface="Palatino Linotype"/>
              </a:rPr>
              <a:t>The</a:t>
            </a:r>
            <a:r>
              <a:rPr sz="2400" spc="-10">
                <a:latin typeface="Palatino Linotype"/>
                <a:cs typeface="Palatino Linotype"/>
              </a:rPr>
              <a:t> </a:t>
            </a:r>
            <a:r>
              <a:rPr sz="2400" dirty="0">
                <a:latin typeface="Palatino Linotype"/>
                <a:cs typeface="Palatino Linotype"/>
              </a:rPr>
              <a:t>following</a:t>
            </a:r>
            <a:r>
              <a:rPr sz="2400" spc="-5" dirty="0">
                <a:latin typeface="Palatino Linotype"/>
                <a:cs typeface="Palatino Linotype"/>
              </a:rPr>
              <a:t> </a:t>
            </a:r>
            <a:r>
              <a:rPr sz="2400" dirty="0">
                <a:latin typeface="Palatino Linotype"/>
                <a:cs typeface="Palatino Linotype"/>
              </a:rPr>
              <a:t>is</a:t>
            </a:r>
            <a:r>
              <a:rPr sz="2400" spc="-10" dirty="0">
                <a:latin typeface="Palatino Linotype"/>
                <a:cs typeface="Palatino Linotype"/>
              </a:rPr>
              <a:t> </a:t>
            </a:r>
            <a:r>
              <a:rPr sz="2400" dirty="0">
                <a:latin typeface="Palatino Linotype"/>
                <a:cs typeface="Palatino Linotype"/>
              </a:rPr>
              <a:t>a</a:t>
            </a:r>
            <a:r>
              <a:rPr sz="2400" spc="-5" dirty="0">
                <a:latin typeface="Palatino Linotype"/>
                <a:cs typeface="Palatino Linotype"/>
              </a:rPr>
              <a:t> </a:t>
            </a:r>
            <a:r>
              <a:rPr sz="2400" dirty="0">
                <a:latin typeface="Palatino Linotype"/>
                <a:cs typeface="Palatino Linotype"/>
              </a:rPr>
              <a:t>simple</a:t>
            </a:r>
            <a:r>
              <a:rPr sz="2400" spc="-5" dirty="0">
                <a:latin typeface="Palatino Linotype"/>
                <a:cs typeface="Palatino Linotype"/>
              </a:rPr>
              <a:t> </a:t>
            </a:r>
            <a:r>
              <a:rPr sz="2400">
                <a:latin typeface="Palatino Linotype"/>
                <a:cs typeface="Palatino Linotype"/>
              </a:rPr>
              <a:t>example</a:t>
            </a:r>
            <a:r>
              <a:rPr sz="2400" spc="-10">
                <a:latin typeface="Palatino Linotype"/>
                <a:cs typeface="Palatino Linotype"/>
              </a:rPr>
              <a:t> </a:t>
            </a:r>
            <a:br>
              <a:rPr lang="en-US" sz="2400" spc="-10">
                <a:latin typeface="Palatino Linotype"/>
                <a:cs typeface="Palatino Linotype"/>
              </a:rPr>
            </a:br>
            <a:r>
              <a:rPr lang="en-US" sz="2400" spc="-10">
                <a:latin typeface="Palatino Linotype"/>
                <a:cs typeface="Palatino Linotype"/>
              </a:rPr>
              <a:t>           </a:t>
            </a:r>
            <a:r>
              <a:rPr sz="2400" spc="-5">
                <a:latin typeface="Palatino Linotype"/>
                <a:cs typeface="Palatino Linotype"/>
              </a:rPr>
              <a:t>that</a:t>
            </a:r>
            <a:r>
              <a:rPr sz="2400" spc="-10">
                <a:latin typeface="Palatino Linotype"/>
                <a:cs typeface="Palatino Linotype"/>
              </a:rPr>
              <a:t> </a:t>
            </a:r>
            <a:r>
              <a:rPr sz="2400" dirty="0">
                <a:latin typeface="Palatino Linotype"/>
                <a:cs typeface="Palatino Linotype"/>
              </a:rPr>
              <a:t>illustrates</a:t>
            </a:r>
            <a:r>
              <a:rPr sz="2400" spc="-10" dirty="0">
                <a:latin typeface="Palatino Linotype"/>
                <a:cs typeface="Palatino Linotype"/>
              </a:rPr>
              <a:t> </a:t>
            </a:r>
            <a:r>
              <a:rPr sz="2400" spc="-5" dirty="0">
                <a:latin typeface="Palatino Linotype"/>
                <a:cs typeface="Palatino Linotype"/>
              </a:rPr>
              <a:t>this</a:t>
            </a:r>
            <a:r>
              <a:rPr sz="2400" spc="-10" dirty="0">
                <a:latin typeface="Palatino Linotype"/>
                <a:cs typeface="Palatino Linotype"/>
              </a:rPr>
              <a:t> </a:t>
            </a:r>
            <a:r>
              <a:rPr sz="2400" spc="-5">
                <a:latin typeface="Palatino Linotype"/>
                <a:cs typeface="Palatino Linotype"/>
              </a:rPr>
              <a:t>technique:</a:t>
            </a:r>
            <a:endParaRPr lang="en-US" sz="2400" spc="-5">
              <a:latin typeface="Palatino Linotype"/>
              <a:cs typeface="Palatino Linotype"/>
            </a:endParaRPr>
          </a:p>
          <a:p>
            <a:pPr marL="12700">
              <a:lnSpc>
                <a:spcPct val="100000"/>
              </a:lnSpc>
            </a:pPr>
            <a:endParaRPr sz="2400">
              <a:latin typeface="Palatino Linotype"/>
              <a:cs typeface="Palatino Linotype"/>
            </a:endParaRPr>
          </a:p>
          <a:p>
            <a:pPr marL="228600">
              <a:lnSpc>
                <a:spcPct val="100000"/>
              </a:lnSpc>
              <a:spcBef>
                <a:spcPts val="5"/>
              </a:spcBef>
            </a:pPr>
            <a:r>
              <a:rPr sz="2400">
                <a:latin typeface="Palatino Linotype"/>
                <a:cs typeface="Palatino Linotype"/>
              </a:rPr>
              <a:t>1</a:t>
            </a:r>
            <a:r>
              <a:rPr sz="2400" dirty="0">
                <a:latin typeface="Palatino Linotype"/>
                <a:cs typeface="Palatino Linotype"/>
              </a:rPr>
              <a:t>. </a:t>
            </a:r>
            <a:r>
              <a:rPr sz="2400" spc="25" dirty="0">
                <a:latin typeface="Palatino Linotype"/>
                <a:cs typeface="Palatino Linotype"/>
              </a:rPr>
              <a:t> </a:t>
            </a:r>
            <a:r>
              <a:rPr sz="2400" spc="-5" dirty="0">
                <a:latin typeface="Palatino Linotype"/>
                <a:cs typeface="Palatino Linotype"/>
              </a:rPr>
              <a:t>Ope</a:t>
            </a:r>
            <a:r>
              <a:rPr sz="2400" dirty="0">
                <a:latin typeface="Palatino Linotype"/>
                <a:cs typeface="Palatino Linotype"/>
              </a:rPr>
              <a:t>n </a:t>
            </a:r>
            <a:r>
              <a:rPr sz="2400" spc="-5" dirty="0">
                <a:latin typeface="Lucida Console"/>
                <a:cs typeface="Lucida Console"/>
              </a:rPr>
              <a:t>GUI_message_box_error.py</a:t>
            </a:r>
            <a:r>
              <a:rPr sz="2400" spc="10" dirty="0">
                <a:latin typeface="Times New Roman"/>
                <a:cs typeface="Times New Roman"/>
              </a:rPr>
              <a:t> </a:t>
            </a:r>
            <a:r>
              <a:rPr sz="2400" dirty="0">
                <a:latin typeface="Palatino Linotype"/>
                <a:cs typeface="Palatino Linotype"/>
              </a:rPr>
              <a:t>and save </a:t>
            </a:r>
            <a:r>
              <a:rPr sz="2400" spc="-5" dirty="0">
                <a:latin typeface="Palatino Linotype"/>
                <a:cs typeface="Palatino Linotype"/>
              </a:rPr>
              <a:t>th</a:t>
            </a:r>
            <a:r>
              <a:rPr sz="2400" dirty="0">
                <a:latin typeface="Palatino Linotype"/>
                <a:cs typeface="Palatino Linotype"/>
              </a:rPr>
              <a:t>e</a:t>
            </a:r>
            <a:r>
              <a:rPr sz="2400" spc="-5" dirty="0">
                <a:latin typeface="Palatino Linotype"/>
                <a:cs typeface="Palatino Linotype"/>
              </a:rPr>
              <a:t> </a:t>
            </a:r>
            <a:r>
              <a:rPr sz="2400">
                <a:latin typeface="Palatino Linotype"/>
                <a:cs typeface="Palatino Linotype"/>
              </a:rPr>
              <a:t>module as</a:t>
            </a:r>
            <a:r>
              <a:rPr lang="en-US" sz="2400">
                <a:latin typeface="Palatino Linotype"/>
                <a:cs typeface="Palatino Linotype"/>
              </a:rPr>
              <a:t> </a:t>
            </a:r>
            <a:r>
              <a:rPr sz="2400" spc="-5">
                <a:latin typeface="Lucida Console"/>
                <a:cs typeface="Lucida Console"/>
              </a:rPr>
              <a:t>GUI</a:t>
            </a:r>
            <a:r>
              <a:rPr sz="2400" spc="-5" dirty="0">
                <a:latin typeface="Lucida Console"/>
                <a:cs typeface="Lucida Console"/>
              </a:rPr>
              <a:t>_message_box_yes_no_cancel.py</a:t>
            </a:r>
            <a:r>
              <a:rPr sz="2400" spc="-5" dirty="0">
                <a:latin typeface="Palatino Linotype"/>
                <a:cs typeface="Palatino Linotype"/>
              </a:rPr>
              <a:t>.</a:t>
            </a:r>
            <a:endParaRPr sz="2400">
              <a:latin typeface="Palatino Linotype"/>
              <a:cs typeface="Palatino Linotype"/>
            </a:endParaRPr>
          </a:p>
        </p:txBody>
      </p:sp>
      <p:sp>
        <p:nvSpPr>
          <p:cNvPr id="2" name="Slide Number Placeholder 1">
            <a:extLst>
              <a:ext uri="{FF2B5EF4-FFF2-40B4-BE49-F238E27FC236}">
                <a16:creationId xmlns:a16="http://schemas.microsoft.com/office/drawing/2014/main" id="{1BE1C5E5-4EB1-2875-BEF5-6A5D05BBB046}"/>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13</a:t>
            </a:fld>
            <a:r>
              <a:rPr spc="-30"/>
              <a:t> </a:t>
            </a:r>
            <a:r>
              <a:t>]</a:t>
            </a:r>
            <a:endParaRPr dirty="0"/>
          </a:p>
        </p:txBody>
      </p:sp>
    </p:spTree>
    <p:extLst>
      <p:ext uri="{BB962C8B-B14F-4D97-AF65-F5344CB8AC3E}">
        <p14:creationId xmlns:p14="http://schemas.microsoft.com/office/powerpoint/2010/main" val="157307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627586" y="1355880"/>
            <a:ext cx="5746978" cy="3834383"/>
          </a:xfrm>
          <a:prstGeom prst="rect">
            <a:avLst/>
          </a:prstGeom>
        </p:spPr>
        <p:txBody>
          <a:bodyPr vert="horz" wrap="square" lIns="0" tIns="12700" rIns="0" bIns="0" rtlCol="0">
            <a:spAutoFit/>
          </a:bodyPr>
          <a:lstStyle/>
          <a:p>
            <a:pPr marL="12700">
              <a:lnSpc>
                <a:spcPct val="100000"/>
              </a:lnSpc>
              <a:spcBef>
                <a:spcPts val="100"/>
              </a:spcBef>
            </a:pPr>
            <a:r>
              <a:rPr sz="2400" dirty="0">
                <a:latin typeface="Palatino Linotype"/>
                <a:cs typeface="Palatino Linotype"/>
              </a:rPr>
              <a:t>2. </a:t>
            </a:r>
            <a:r>
              <a:rPr sz="2400" spc="25" dirty="0">
                <a:latin typeface="Palatino Linotype"/>
                <a:cs typeface="Palatino Linotype"/>
              </a:rPr>
              <a:t> </a:t>
            </a:r>
            <a:r>
              <a:rPr sz="2400" dirty="0">
                <a:latin typeface="Palatino Linotype"/>
                <a:cs typeface="Palatino Linotype"/>
              </a:rPr>
              <a:t>Replace </a:t>
            </a:r>
            <a:r>
              <a:rPr sz="2400" spc="-5" dirty="0">
                <a:latin typeface="Palatino Linotype"/>
                <a:cs typeface="Palatino Linotype"/>
              </a:rPr>
              <a:t>th</a:t>
            </a:r>
            <a:r>
              <a:rPr sz="2400" dirty="0">
                <a:latin typeface="Palatino Linotype"/>
                <a:cs typeface="Palatino Linotype"/>
              </a:rPr>
              <a:t>e error </a:t>
            </a:r>
            <a:r>
              <a:rPr sz="2400" spc="-5" dirty="0">
                <a:latin typeface="Palatino Linotype"/>
                <a:cs typeface="Palatino Linotype"/>
              </a:rPr>
              <a:t>bo</a:t>
            </a:r>
            <a:r>
              <a:rPr sz="2400" dirty="0">
                <a:latin typeface="Palatino Linotype"/>
                <a:cs typeface="Palatino Linotype"/>
              </a:rPr>
              <a:t>x</a:t>
            </a:r>
            <a:r>
              <a:rPr sz="2400" spc="-5" dirty="0">
                <a:latin typeface="Palatino Linotype"/>
                <a:cs typeface="Palatino Linotype"/>
              </a:rPr>
              <a:t> </a:t>
            </a:r>
            <a:r>
              <a:rPr sz="2400" dirty="0">
                <a:latin typeface="Palatino Linotype"/>
                <a:cs typeface="Palatino Linotype"/>
              </a:rPr>
              <a:t>with a </a:t>
            </a:r>
            <a:r>
              <a:rPr sz="2400" spc="-5" dirty="0">
                <a:latin typeface="Lucida Console"/>
                <a:cs typeface="Lucida Console"/>
              </a:rPr>
              <a:t>yes_no_cancel</a:t>
            </a:r>
            <a:r>
              <a:rPr sz="2400" spc="10" dirty="0">
                <a:latin typeface="Times New Roman"/>
                <a:cs typeface="Times New Roman"/>
              </a:rPr>
              <a:t> </a:t>
            </a:r>
            <a:r>
              <a:rPr sz="2400" spc="-5" dirty="0">
                <a:latin typeface="Palatino Linotype"/>
                <a:cs typeface="Palatino Linotype"/>
              </a:rPr>
              <a:t>box:</a:t>
            </a:r>
            <a:endParaRPr sz="2400">
              <a:latin typeface="Palatino Linotype"/>
              <a:cs typeface="Palatino Linotype"/>
            </a:endParaRPr>
          </a:p>
          <a:p>
            <a:pPr marL="372745" marR="5080">
              <a:lnSpc>
                <a:spcPct val="100000"/>
              </a:lnSpc>
              <a:spcBef>
                <a:spcPts val="960"/>
              </a:spcBef>
            </a:pPr>
            <a:r>
              <a:rPr sz="2400" spc="-5" dirty="0">
                <a:latin typeface="Lucida Console"/>
                <a:cs typeface="Lucida Console"/>
              </a:rPr>
              <a:t>answer</a:t>
            </a:r>
            <a:r>
              <a:rPr sz="2400" spc="5" dirty="0">
                <a:latin typeface="Lucida Console"/>
                <a:cs typeface="Lucida Console"/>
              </a:rPr>
              <a:t> </a:t>
            </a:r>
            <a:r>
              <a:rPr sz="2400" spc="-5" dirty="0">
                <a:latin typeface="Lucida Console"/>
                <a:cs typeface="Lucida Console"/>
              </a:rPr>
              <a:t>=</a:t>
            </a:r>
            <a:r>
              <a:rPr sz="2400" spc="5" dirty="0">
                <a:latin typeface="Lucida Console"/>
                <a:cs typeface="Lucida Console"/>
              </a:rPr>
              <a:t> </a:t>
            </a:r>
            <a:r>
              <a:rPr sz="2400" spc="-5" dirty="0">
                <a:latin typeface="Lucida Console"/>
                <a:cs typeface="Lucida Console"/>
              </a:rPr>
              <a:t>msg.askyesnocancel("Python</a:t>
            </a:r>
            <a:r>
              <a:rPr sz="2400" spc="10" dirty="0">
                <a:latin typeface="Lucida Console"/>
                <a:cs typeface="Lucida Console"/>
              </a:rPr>
              <a:t> </a:t>
            </a:r>
            <a:r>
              <a:rPr sz="2400" spc="-5" dirty="0">
                <a:latin typeface="Lucida Console"/>
                <a:cs typeface="Lucida Console"/>
              </a:rPr>
              <a:t>Message</a:t>
            </a:r>
            <a:r>
              <a:rPr sz="2400" spc="5" dirty="0">
                <a:latin typeface="Lucida Console"/>
                <a:cs typeface="Lucida Console"/>
              </a:rPr>
              <a:t> </a:t>
            </a:r>
            <a:r>
              <a:rPr sz="2400" spc="-5" dirty="0">
                <a:latin typeface="Lucida Console"/>
                <a:cs typeface="Lucida Console"/>
              </a:rPr>
              <a:t>Multi</a:t>
            </a:r>
            <a:r>
              <a:rPr sz="2400" spc="5" dirty="0">
                <a:latin typeface="Lucida Console"/>
                <a:cs typeface="Lucida Console"/>
              </a:rPr>
              <a:t> </a:t>
            </a:r>
            <a:r>
              <a:rPr sz="2400" spc="-5" dirty="0">
                <a:latin typeface="Lucida Console"/>
                <a:cs typeface="Lucida Console"/>
              </a:rPr>
              <a:t>Choice</a:t>
            </a:r>
            <a:r>
              <a:rPr sz="2400" spc="10" dirty="0">
                <a:latin typeface="Lucida Console"/>
                <a:cs typeface="Lucida Console"/>
              </a:rPr>
              <a:t> </a:t>
            </a:r>
            <a:r>
              <a:rPr sz="2400" spc="-5" dirty="0">
                <a:latin typeface="Lucida Console"/>
                <a:cs typeface="Lucida Console"/>
              </a:rPr>
              <a:t>Box",</a:t>
            </a:r>
            <a:r>
              <a:rPr sz="2400" spc="5" dirty="0">
                <a:latin typeface="Lucida Console"/>
                <a:cs typeface="Lucida Console"/>
              </a:rPr>
              <a:t> </a:t>
            </a:r>
            <a:r>
              <a:rPr sz="2400" spc="-5" dirty="0">
                <a:latin typeface="Lucida Console"/>
                <a:cs typeface="Lucida Console"/>
              </a:rPr>
              <a:t>"Are </a:t>
            </a:r>
            <a:r>
              <a:rPr sz="2400" spc="-530" dirty="0">
                <a:latin typeface="Lucida Console"/>
                <a:cs typeface="Lucida Console"/>
              </a:rPr>
              <a:t> </a:t>
            </a:r>
            <a:r>
              <a:rPr sz="2400" spc="-5" dirty="0">
                <a:latin typeface="Lucida Console"/>
                <a:cs typeface="Lucida Console"/>
              </a:rPr>
              <a:t>you sure you</a:t>
            </a:r>
            <a:r>
              <a:rPr sz="2400" dirty="0">
                <a:latin typeface="Lucida Console"/>
                <a:cs typeface="Lucida Console"/>
              </a:rPr>
              <a:t> </a:t>
            </a:r>
            <a:r>
              <a:rPr sz="2400" spc="-5" dirty="0">
                <a:latin typeface="Lucida Console"/>
                <a:cs typeface="Lucida Console"/>
              </a:rPr>
              <a:t>really wish</a:t>
            </a:r>
            <a:r>
              <a:rPr sz="2400" dirty="0">
                <a:latin typeface="Lucida Console"/>
                <a:cs typeface="Lucida Console"/>
              </a:rPr>
              <a:t> </a:t>
            </a:r>
            <a:r>
              <a:rPr sz="2400" spc="-5" dirty="0">
                <a:latin typeface="Lucida Console"/>
                <a:cs typeface="Lucida Console"/>
              </a:rPr>
              <a:t>to do</a:t>
            </a:r>
            <a:r>
              <a:rPr sz="2400" dirty="0">
                <a:latin typeface="Lucida Console"/>
                <a:cs typeface="Lucida Console"/>
              </a:rPr>
              <a:t> </a:t>
            </a:r>
            <a:r>
              <a:rPr sz="2400" spc="-5" dirty="0">
                <a:latin typeface="Lucida Console"/>
                <a:cs typeface="Lucida Console"/>
              </a:rPr>
              <a:t>this?")</a:t>
            </a:r>
            <a:endParaRPr sz="2400">
              <a:latin typeface="Lucida Console"/>
              <a:cs typeface="Lucida Console"/>
            </a:endParaRPr>
          </a:p>
          <a:p>
            <a:pPr>
              <a:lnSpc>
                <a:spcPct val="100000"/>
              </a:lnSpc>
              <a:spcBef>
                <a:spcPts val="20"/>
              </a:spcBef>
            </a:pPr>
            <a:endParaRPr sz="2400">
              <a:latin typeface="Lucida Console"/>
              <a:cs typeface="Lucida Console"/>
            </a:endParaRPr>
          </a:p>
          <a:p>
            <a:pPr marL="144145">
              <a:lnSpc>
                <a:spcPct val="100000"/>
              </a:lnSpc>
            </a:pPr>
            <a:r>
              <a:rPr sz="2400" dirty="0">
                <a:latin typeface="Palatino Linotype"/>
                <a:cs typeface="Palatino Linotype"/>
              </a:rPr>
              <a:t>The</a:t>
            </a:r>
            <a:r>
              <a:rPr sz="2400" spc="-10" dirty="0">
                <a:latin typeface="Palatino Linotype"/>
                <a:cs typeface="Palatino Linotype"/>
              </a:rPr>
              <a:t> </a:t>
            </a:r>
            <a:r>
              <a:rPr sz="2400" spc="-5" dirty="0">
                <a:latin typeface="Palatino Linotype"/>
                <a:cs typeface="Palatino Linotype"/>
              </a:rPr>
              <a:t>preceding</a:t>
            </a:r>
            <a:r>
              <a:rPr sz="2400" spc="-15" dirty="0">
                <a:latin typeface="Palatino Linotype"/>
                <a:cs typeface="Palatino Linotype"/>
              </a:rPr>
              <a:t> </a:t>
            </a:r>
            <a:r>
              <a:rPr sz="2400" dirty="0">
                <a:latin typeface="Palatino Linotype"/>
                <a:cs typeface="Palatino Linotype"/>
              </a:rPr>
              <a:t>instructions</a:t>
            </a:r>
            <a:r>
              <a:rPr sz="2400" spc="-10" dirty="0">
                <a:latin typeface="Palatino Linotype"/>
                <a:cs typeface="Palatino Linotype"/>
              </a:rPr>
              <a:t> </a:t>
            </a:r>
            <a:r>
              <a:rPr sz="2400" spc="-5" dirty="0">
                <a:latin typeface="Palatino Linotype"/>
                <a:cs typeface="Palatino Linotype"/>
              </a:rPr>
              <a:t>produce</a:t>
            </a:r>
            <a:r>
              <a:rPr sz="2400" spc="-10" dirty="0">
                <a:latin typeface="Palatino Linotype"/>
                <a:cs typeface="Palatino Linotype"/>
              </a:rPr>
              <a:t> </a:t>
            </a:r>
            <a:r>
              <a:rPr sz="2400" spc="-5" dirty="0">
                <a:latin typeface="Palatino Linotype"/>
                <a:cs typeface="Palatino Linotype"/>
              </a:rPr>
              <a:t>the</a:t>
            </a:r>
            <a:r>
              <a:rPr sz="2400" spc="-15" dirty="0">
                <a:latin typeface="Palatino Linotype"/>
                <a:cs typeface="Palatino Linotype"/>
              </a:rPr>
              <a:t> </a:t>
            </a:r>
            <a:r>
              <a:rPr sz="2400" dirty="0">
                <a:latin typeface="Palatino Linotype"/>
                <a:cs typeface="Palatino Linotype"/>
              </a:rPr>
              <a:t>following</a:t>
            </a:r>
            <a:r>
              <a:rPr sz="2400" spc="-10" dirty="0">
                <a:latin typeface="Palatino Linotype"/>
                <a:cs typeface="Palatino Linotype"/>
              </a:rPr>
              <a:t> </a:t>
            </a:r>
            <a:r>
              <a:rPr sz="2400" dirty="0">
                <a:latin typeface="Palatino Linotype"/>
                <a:cs typeface="Palatino Linotype"/>
              </a:rPr>
              <a:t>code:</a:t>
            </a:r>
            <a:endParaRPr sz="2400">
              <a:latin typeface="Palatino Linotype"/>
              <a:cs typeface="Palatino Linotype"/>
            </a:endParaRPr>
          </a:p>
        </p:txBody>
      </p:sp>
      <p:grpSp>
        <p:nvGrpSpPr>
          <p:cNvPr id="8" name="object 8"/>
          <p:cNvGrpSpPr/>
          <p:nvPr/>
        </p:nvGrpSpPr>
        <p:grpSpPr>
          <a:xfrm>
            <a:off x="144150" y="5866596"/>
            <a:ext cx="6713850" cy="1029505"/>
            <a:chOff x="720001" y="1904187"/>
            <a:chExt cx="5418455" cy="666115"/>
          </a:xfrm>
        </p:grpSpPr>
        <p:pic>
          <p:nvPicPr>
            <p:cNvPr id="9" name="object 9"/>
            <p:cNvPicPr/>
            <p:nvPr/>
          </p:nvPicPr>
          <p:blipFill>
            <a:blip r:embed="rId2" cstate="print"/>
            <a:stretch>
              <a:fillRect/>
            </a:stretch>
          </p:blipFill>
          <p:spPr>
            <a:xfrm>
              <a:off x="760787" y="1944973"/>
              <a:ext cx="5319573" cy="612285"/>
            </a:xfrm>
            <a:prstGeom prst="rect">
              <a:avLst/>
            </a:prstGeom>
          </p:spPr>
        </p:pic>
        <p:sp>
          <p:nvSpPr>
            <p:cNvPr id="10" name="object 10"/>
            <p:cNvSpPr/>
            <p:nvPr/>
          </p:nvSpPr>
          <p:spPr>
            <a:xfrm>
              <a:off x="726351" y="1910537"/>
              <a:ext cx="5405755" cy="653415"/>
            </a:xfrm>
            <a:custGeom>
              <a:avLst/>
              <a:gdLst/>
              <a:ahLst/>
              <a:cxnLst/>
              <a:rect l="l" t="t" r="r" b="b"/>
              <a:pathLst>
                <a:path w="5405755" h="653414">
                  <a:moveTo>
                    <a:pt x="0" y="0"/>
                  </a:moveTo>
                  <a:lnTo>
                    <a:pt x="5405297" y="0"/>
                  </a:lnTo>
                </a:path>
                <a:path w="5405755" h="653414">
                  <a:moveTo>
                    <a:pt x="0" y="0"/>
                  </a:moveTo>
                  <a:lnTo>
                    <a:pt x="0" y="653072"/>
                  </a:lnTo>
                </a:path>
                <a:path w="5405755" h="653414">
                  <a:moveTo>
                    <a:pt x="5405297" y="0"/>
                  </a:moveTo>
                  <a:lnTo>
                    <a:pt x="5405297" y="653072"/>
                  </a:lnTo>
                </a:path>
                <a:path w="5405755" h="653414">
                  <a:moveTo>
                    <a:pt x="0" y="653072"/>
                  </a:moveTo>
                  <a:lnTo>
                    <a:pt x="5405297" y="653072"/>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64F09586-53FC-0DCB-CF91-80440B76CB9E}"/>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14</a:t>
            </a:fld>
            <a:r>
              <a:rPr spc="-30"/>
              <a:t> </a:t>
            </a:r>
            <a:r>
              <a: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1" name="object 11"/>
          <p:cNvSpPr txBox="1"/>
          <p:nvPr/>
        </p:nvSpPr>
        <p:spPr>
          <a:xfrm>
            <a:off x="493350" y="1213607"/>
            <a:ext cx="6059850" cy="2170786"/>
          </a:xfrm>
          <a:prstGeom prst="rect">
            <a:avLst/>
          </a:prstGeom>
        </p:spPr>
        <p:txBody>
          <a:bodyPr vert="horz" wrap="square" lIns="0" tIns="16510" rIns="0" bIns="0" rtlCol="0">
            <a:spAutoFit/>
          </a:bodyPr>
          <a:lstStyle/>
          <a:p>
            <a:pPr marL="182245" marR="5080" indent="-170180">
              <a:lnSpc>
                <a:spcPct val="102699"/>
              </a:lnSpc>
              <a:spcBef>
                <a:spcPts val="130"/>
              </a:spcBef>
            </a:pPr>
            <a:r>
              <a:rPr sz="2200" dirty="0">
                <a:latin typeface="Palatino Linotype"/>
                <a:cs typeface="Palatino Linotype"/>
              </a:rPr>
              <a:t>3. </a:t>
            </a:r>
            <a:r>
              <a:rPr sz="2200" spc="25" dirty="0">
                <a:latin typeface="Palatino Linotype"/>
                <a:cs typeface="Palatino Linotype"/>
              </a:rPr>
              <a:t> </a:t>
            </a:r>
            <a:r>
              <a:rPr sz="2200" dirty="0">
                <a:latin typeface="Palatino Linotype"/>
                <a:cs typeface="Palatino Linotype"/>
              </a:rPr>
              <a:t>Run </a:t>
            </a:r>
            <a:r>
              <a:rPr sz="2200" spc="-5" dirty="0">
                <a:latin typeface="Palatino Linotype"/>
                <a:cs typeface="Palatino Linotype"/>
              </a:rPr>
              <a:t>th</a:t>
            </a:r>
            <a:r>
              <a:rPr sz="2200" dirty="0">
                <a:latin typeface="Palatino Linotype"/>
                <a:cs typeface="Palatino Linotype"/>
              </a:rPr>
              <a:t>e </a:t>
            </a:r>
            <a:r>
              <a:rPr sz="2200" spc="-5" dirty="0">
                <a:latin typeface="Lucida Console"/>
                <a:cs typeface="Lucida Console"/>
              </a:rPr>
              <a:t>GUI_message_box_yes_no_cancel.py</a:t>
            </a:r>
            <a:r>
              <a:rPr sz="2200" spc="10" dirty="0">
                <a:latin typeface="Times New Roman"/>
                <a:cs typeface="Times New Roman"/>
              </a:rPr>
              <a:t> </a:t>
            </a:r>
            <a:r>
              <a:rPr sz="2200" dirty="0">
                <a:latin typeface="Palatino Linotype"/>
                <a:cs typeface="Palatino Linotype"/>
              </a:rPr>
              <a:t>file. Running </a:t>
            </a:r>
            <a:r>
              <a:rPr sz="2200" spc="-5" dirty="0">
                <a:latin typeface="Palatino Linotype"/>
                <a:cs typeface="Palatino Linotype"/>
              </a:rPr>
              <a:t>thi</a:t>
            </a:r>
            <a:r>
              <a:rPr sz="2200" dirty="0">
                <a:latin typeface="Palatino Linotype"/>
                <a:cs typeface="Palatino Linotype"/>
              </a:rPr>
              <a:t>s</a:t>
            </a:r>
            <a:r>
              <a:rPr sz="2200" spc="-5" dirty="0">
                <a:latin typeface="Palatino Linotype"/>
                <a:cs typeface="Palatino Linotype"/>
              </a:rPr>
              <a:t> GU</a:t>
            </a:r>
            <a:r>
              <a:rPr sz="2200" dirty="0">
                <a:latin typeface="Palatino Linotype"/>
                <a:cs typeface="Palatino Linotype"/>
              </a:rPr>
              <a:t>I</a:t>
            </a:r>
            <a:r>
              <a:rPr sz="2200" spc="-5" dirty="0">
                <a:latin typeface="Palatino Linotype"/>
                <a:cs typeface="Palatino Linotype"/>
              </a:rPr>
              <a:t> </a:t>
            </a:r>
            <a:r>
              <a:rPr sz="2200" dirty="0">
                <a:latin typeface="Palatino Linotype"/>
                <a:cs typeface="Palatino Linotype"/>
              </a:rPr>
              <a:t>code  results in a </a:t>
            </a:r>
            <a:r>
              <a:rPr sz="2200" spc="-5" dirty="0">
                <a:latin typeface="Palatino Linotype"/>
                <a:cs typeface="Palatino Linotype"/>
              </a:rPr>
              <a:t>popup </a:t>
            </a:r>
            <a:r>
              <a:rPr sz="2200" dirty="0">
                <a:latin typeface="Palatino Linotype"/>
                <a:cs typeface="Palatino Linotype"/>
              </a:rPr>
              <a:t>whose </a:t>
            </a:r>
            <a:r>
              <a:rPr sz="2200" spc="-5" dirty="0">
                <a:latin typeface="Palatino Linotype"/>
                <a:cs typeface="Palatino Linotype"/>
              </a:rPr>
              <a:t>user </a:t>
            </a:r>
            <a:r>
              <a:rPr sz="2200" dirty="0">
                <a:latin typeface="Palatino Linotype"/>
                <a:cs typeface="Palatino Linotype"/>
              </a:rPr>
              <a:t>response can </a:t>
            </a:r>
            <a:r>
              <a:rPr sz="2200" spc="-5" dirty="0">
                <a:latin typeface="Palatino Linotype"/>
                <a:cs typeface="Palatino Linotype"/>
              </a:rPr>
              <a:t>be used to branch </a:t>
            </a:r>
            <a:r>
              <a:rPr sz="2200" dirty="0">
                <a:latin typeface="Palatino Linotype"/>
                <a:cs typeface="Palatino Linotype"/>
              </a:rPr>
              <a:t>on </a:t>
            </a:r>
            <a:r>
              <a:rPr sz="2200" spc="-5" dirty="0">
                <a:latin typeface="Palatino Linotype"/>
                <a:cs typeface="Palatino Linotype"/>
              </a:rPr>
              <a:t>the </a:t>
            </a:r>
            <a:r>
              <a:rPr sz="2200" dirty="0">
                <a:latin typeface="Palatino Linotype"/>
                <a:cs typeface="Palatino Linotype"/>
              </a:rPr>
              <a:t>answer of </a:t>
            </a:r>
            <a:r>
              <a:rPr sz="2200" spc="-250" dirty="0">
                <a:latin typeface="Palatino Linotype"/>
                <a:cs typeface="Palatino Linotype"/>
              </a:rPr>
              <a:t> </a:t>
            </a:r>
            <a:r>
              <a:rPr sz="2200" spc="-5" dirty="0">
                <a:latin typeface="Palatino Linotype"/>
                <a:cs typeface="Palatino Linotype"/>
              </a:rPr>
              <a:t>thi</a:t>
            </a:r>
            <a:r>
              <a:rPr sz="2200" dirty="0">
                <a:latin typeface="Palatino Linotype"/>
                <a:cs typeface="Palatino Linotype"/>
              </a:rPr>
              <a:t>s</a:t>
            </a:r>
            <a:r>
              <a:rPr sz="2200" spc="-5" dirty="0">
                <a:latin typeface="Palatino Linotype"/>
                <a:cs typeface="Palatino Linotype"/>
              </a:rPr>
              <a:t> </a:t>
            </a:r>
            <a:r>
              <a:rPr sz="2200" dirty="0">
                <a:latin typeface="Palatino Linotype"/>
                <a:cs typeface="Palatino Linotype"/>
              </a:rPr>
              <a:t>event-driven </a:t>
            </a:r>
            <a:r>
              <a:rPr sz="2200" spc="-5" dirty="0">
                <a:latin typeface="Palatino Linotype"/>
                <a:cs typeface="Palatino Linotype"/>
              </a:rPr>
              <a:t>GU</a:t>
            </a:r>
            <a:r>
              <a:rPr sz="2200" dirty="0">
                <a:latin typeface="Palatino Linotype"/>
                <a:cs typeface="Palatino Linotype"/>
              </a:rPr>
              <a:t>I</a:t>
            </a:r>
            <a:r>
              <a:rPr sz="2200" spc="-5" dirty="0">
                <a:latin typeface="Palatino Linotype"/>
                <a:cs typeface="Palatino Linotype"/>
              </a:rPr>
              <a:t> </a:t>
            </a:r>
            <a:r>
              <a:rPr sz="2200" dirty="0">
                <a:latin typeface="Palatino Linotype"/>
                <a:cs typeface="Palatino Linotype"/>
              </a:rPr>
              <a:t>loop, </a:t>
            </a:r>
            <a:r>
              <a:rPr sz="2200" spc="-5" dirty="0">
                <a:latin typeface="Palatino Linotype"/>
                <a:cs typeface="Palatino Linotype"/>
              </a:rPr>
              <a:t>b</a:t>
            </a:r>
            <a:r>
              <a:rPr sz="2200" dirty="0">
                <a:latin typeface="Palatino Linotype"/>
                <a:cs typeface="Palatino Linotype"/>
              </a:rPr>
              <a:t>y</a:t>
            </a:r>
            <a:r>
              <a:rPr sz="2200" spc="-5" dirty="0">
                <a:latin typeface="Palatino Linotype"/>
                <a:cs typeface="Palatino Linotype"/>
              </a:rPr>
              <a:t> </a:t>
            </a:r>
            <a:r>
              <a:rPr sz="2200" dirty="0">
                <a:latin typeface="Palatino Linotype"/>
                <a:cs typeface="Palatino Linotype"/>
              </a:rPr>
              <a:t>saving it in </a:t>
            </a:r>
            <a:r>
              <a:rPr sz="2200" spc="-5" dirty="0">
                <a:latin typeface="Palatino Linotype"/>
                <a:cs typeface="Palatino Linotype"/>
              </a:rPr>
              <a:t>th</a:t>
            </a:r>
            <a:r>
              <a:rPr sz="2200" dirty="0">
                <a:latin typeface="Palatino Linotype"/>
                <a:cs typeface="Palatino Linotype"/>
              </a:rPr>
              <a:t>e </a:t>
            </a:r>
            <a:r>
              <a:rPr sz="2200" spc="-5" dirty="0">
                <a:latin typeface="Lucida Console"/>
                <a:cs typeface="Lucida Console"/>
              </a:rPr>
              <a:t>answer</a:t>
            </a:r>
            <a:r>
              <a:rPr sz="2200" spc="10" dirty="0">
                <a:latin typeface="Times New Roman"/>
                <a:cs typeface="Times New Roman"/>
              </a:rPr>
              <a:t> </a:t>
            </a:r>
            <a:r>
              <a:rPr sz="2200" dirty="0">
                <a:latin typeface="Palatino Linotype"/>
                <a:cs typeface="Palatino Linotype"/>
              </a:rPr>
              <a:t>variable:</a:t>
            </a:r>
            <a:endParaRPr sz="2200">
              <a:latin typeface="Palatino Linotype"/>
              <a:cs typeface="Palatino Linotype"/>
            </a:endParaRPr>
          </a:p>
        </p:txBody>
      </p:sp>
      <p:grpSp>
        <p:nvGrpSpPr>
          <p:cNvPr id="12" name="object 12"/>
          <p:cNvGrpSpPr/>
          <p:nvPr/>
        </p:nvGrpSpPr>
        <p:grpSpPr>
          <a:xfrm>
            <a:off x="3390901" y="3499922"/>
            <a:ext cx="2606675" cy="1339850"/>
            <a:chOff x="2125662" y="3423894"/>
            <a:chExt cx="2606675" cy="1339850"/>
          </a:xfrm>
        </p:grpSpPr>
        <p:pic>
          <p:nvPicPr>
            <p:cNvPr id="13" name="object 13"/>
            <p:cNvPicPr/>
            <p:nvPr/>
          </p:nvPicPr>
          <p:blipFill>
            <a:blip r:embed="rId2" cstate="print"/>
            <a:stretch>
              <a:fillRect/>
            </a:stretch>
          </p:blipFill>
          <p:spPr>
            <a:xfrm>
              <a:off x="2138362" y="3436594"/>
              <a:ext cx="2581275" cy="1314450"/>
            </a:xfrm>
            <a:prstGeom prst="rect">
              <a:avLst/>
            </a:prstGeom>
          </p:spPr>
        </p:pic>
        <p:sp>
          <p:nvSpPr>
            <p:cNvPr id="14" name="object 14"/>
            <p:cNvSpPr/>
            <p:nvPr/>
          </p:nvSpPr>
          <p:spPr>
            <a:xfrm>
              <a:off x="2132012" y="3430244"/>
              <a:ext cx="2593975" cy="1327150"/>
            </a:xfrm>
            <a:custGeom>
              <a:avLst/>
              <a:gdLst/>
              <a:ahLst/>
              <a:cxnLst/>
              <a:rect l="l" t="t" r="r" b="b"/>
              <a:pathLst>
                <a:path w="2593975" h="1327150">
                  <a:moveTo>
                    <a:pt x="0" y="0"/>
                  </a:moveTo>
                  <a:lnTo>
                    <a:pt x="2593975" y="0"/>
                  </a:lnTo>
                </a:path>
                <a:path w="2593975" h="1327150">
                  <a:moveTo>
                    <a:pt x="0" y="0"/>
                  </a:moveTo>
                  <a:lnTo>
                    <a:pt x="0" y="1327150"/>
                  </a:lnTo>
                </a:path>
                <a:path w="2593975" h="1327150">
                  <a:moveTo>
                    <a:pt x="2593975" y="0"/>
                  </a:moveTo>
                  <a:lnTo>
                    <a:pt x="2593975" y="1327150"/>
                  </a:lnTo>
                </a:path>
                <a:path w="2593975" h="1327150">
                  <a:moveTo>
                    <a:pt x="0" y="1327150"/>
                  </a:moveTo>
                  <a:lnTo>
                    <a:pt x="2593975" y="1327150"/>
                  </a:lnTo>
                </a:path>
              </a:pathLst>
            </a:custGeom>
            <a:ln w="12700">
              <a:solidFill>
                <a:srgbClr val="000000"/>
              </a:solidFill>
            </a:ln>
          </p:spPr>
          <p:txBody>
            <a:bodyPr wrap="square" lIns="0" tIns="0" rIns="0" bIns="0" rtlCol="0"/>
            <a:lstStyle/>
            <a:p>
              <a:endParaRPr sz="2200"/>
            </a:p>
          </p:txBody>
        </p:sp>
      </p:grpSp>
      <p:sp>
        <p:nvSpPr>
          <p:cNvPr id="15" name="object 15"/>
          <p:cNvSpPr txBox="1"/>
          <p:nvPr/>
        </p:nvSpPr>
        <p:spPr>
          <a:xfrm>
            <a:off x="228601" y="5224260"/>
            <a:ext cx="5805425" cy="1367041"/>
          </a:xfrm>
          <a:prstGeom prst="rect">
            <a:avLst/>
          </a:prstGeom>
        </p:spPr>
        <p:txBody>
          <a:bodyPr vert="horz" wrap="square" lIns="0" tIns="12700" rIns="0" bIns="0" rtlCol="0">
            <a:spAutoFit/>
          </a:bodyPr>
          <a:lstStyle/>
          <a:p>
            <a:pPr marL="12700" marR="5080">
              <a:lnSpc>
                <a:spcPct val="100000"/>
              </a:lnSpc>
              <a:spcBef>
                <a:spcPts val="100"/>
              </a:spcBef>
            </a:pPr>
            <a:r>
              <a:rPr sz="2200" dirty="0">
                <a:latin typeface="Palatino Linotype"/>
                <a:cs typeface="Palatino Linotype"/>
              </a:rPr>
              <a:t>The console output </a:t>
            </a:r>
            <a:r>
              <a:rPr sz="2200" spc="-5" dirty="0">
                <a:latin typeface="Palatino Linotype"/>
                <a:cs typeface="Palatino Linotype"/>
              </a:rPr>
              <a:t>using </a:t>
            </a:r>
            <a:r>
              <a:rPr sz="2200" dirty="0">
                <a:latin typeface="Palatino Linotype"/>
                <a:cs typeface="Palatino Linotype"/>
              </a:rPr>
              <a:t>Eclipse shows </a:t>
            </a:r>
            <a:r>
              <a:rPr sz="2200" spc="-5" dirty="0">
                <a:latin typeface="Palatino Linotype"/>
                <a:cs typeface="Palatino Linotype"/>
              </a:rPr>
              <a:t>that </a:t>
            </a:r>
            <a:r>
              <a:rPr sz="2200" dirty="0">
                <a:latin typeface="Palatino Linotype"/>
                <a:cs typeface="Palatino Linotype"/>
              </a:rPr>
              <a:t>clicking </a:t>
            </a:r>
            <a:r>
              <a:rPr sz="2200" spc="-5" dirty="0">
                <a:latin typeface="Palatino Linotype"/>
                <a:cs typeface="Palatino Linotype"/>
              </a:rPr>
              <a:t>the </a:t>
            </a:r>
            <a:r>
              <a:rPr sz="2200" b="1" dirty="0">
                <a:latin typeface="Palatino Linotype"/>
                <a:cs typeface="Palatino Linotype"/>
              </a:rPr>
              <a:t>Yes </a:t>
            </a:r>
            <a:r>
              <a:rPr sz="2200" spc="-5" dirty="0">
                <a:latin typeface="Palatino Linotype"/>
                <a:cs typeface="Palatino Linotype"/>
              </a:rPr>
              <a:t>button </a:t>
            </a:r>
            <a:r>
              <a:rPr sz="2200" dirty="0">
                <a:latin typeface="Palatino Linotype"/>
                <a:cs typeface="Palatino Linotype"/>
              </a:rPr>
              <a:t>results in </a:t>
            </a:r>
            <a:r>
              <a:rPr sz="2200" spc="-5" dirty="0">
                <a:latin typeface="Palatino Linotype"/>
                <a:cs typeface="Palatino Linotype"/>
              </a:rPr>
              <a:t>the </a:t>
            </a:r>
            <a:r>
              <a:rPr sz="2200" spc="-250" dirty="0">
                <a:latin typeface="Palatino Linotype"/>
                <a:cs typeface="Palatino Linotype"/>
              </a:rPr>
              <a:t> </a:t>
            </a:r>
            <a:r>
              <a:rPr sz="2200" dirty="0">
                <a:latin typeface="Palatino Linotype"/>
                <a:cs typeface="Palatino Linotype"/>
              </a:rPr>
              <a:t>Boolean value of</a:t>
            </a:r>
            <a:r>
              <a:rPr sz="2200" spc="-5" dirty="0">
                <a:latin typeface="Palatino Linotype"/>
                <a:cs typeface="Palatino Linotype"/>
              </a:rPr>
              <a:t> </a:t>
            </a:r>
            <a:r>
              <a:rPr sz="2200" spc="-5" dirty="0">
                <a:latin typeface="Lucida Console"/>
                <a:cs typeface="Lucida Console"/>
              </a:rPr>
              <a:t>True</a:t>
            </a:r>
            <a:r>
              <a:rPr sz="2200" spc="10" dirty="0">
                <a:latin typeface="Times New Roman"/>
                <a:cs typeface="Times New Roman"/>
              </a:rPr>
              <a:t> </a:t>
            </a:r>
            <a:r>
              <a:rPr sz="2200" spc="-5" dirty="0">
                <a:latin typeface="Palatino Linotype"/>
                <a:cs typeface="Palatino Linotype"/>
              </a:rPr>
              <a:t>bein</a:t>
            </a:r>
            <a:r>
              <a:rPr sz="2200" dirty="0">
                <a:latin typeface="Palatino Linotype"/>
                <a:cs typeface="Palatino Linotype"/>
              </a:rPr>
              <a:t>g</a:t>
            </a:r>
            <a:r>
              <a:rPr sz="2200" spc="-5" dirty="0">
                <a:latin typeface="Palatino Linotype"/>
                <a:cs typeface="Palatino Linotype"/>
              </a:rPr>
              <a:t> </a:t>
            </a:r>
            <a:r>
              <a:rPr sz="2200" dirty="0">
                <a:latin typeface="Palatino Linotype"/>
                <a:cs typeface="Palatino Linotype"/>
              </a:rPr>
              <a:t>assigned </a:t>
            </a:r>
            <a:r>
              <a:rPr sz="2200" spc="-5" dirty="0">
                <a:latin typeface="Palatino Linotype"/>
                <a:cs typeface="Palatino Linotype"/>
              </a:rPr>
              <a:t>t</a:t>
            </a:r>
            <a:r>
              <a:rPr sz="2200" dirty="0">
                <a:latin typeface="Palatino Linotype"/>
                <a:cs typeface="Palatino Linotype"/>
              </a:rPr>
              <a:t>o</a:t>
            </a:r>
            <a:r>
              <a:rPr sz="2200" spc="-5" dirty="0">
                <a:latin typeface="Palatino Linotype"/>
                <a:cs typeface="Palatino Linotype"/>
              </a:rPr>
              <a:t> th</a:t>
            </a:r>
            <a:r>
              <a:rPr sz="2200" dirty="0">
                <a:latin typeface="Palatino Linotype"/>
                <a:cs typeface="Palatino Linotype"/>
              </a:rPr>
              <a:t>e </a:t>
            </a:r>
            <a:r>
              <a:rPr sz="2200" spc="-5" dirty="0">
                <a:latin typeface="Lucida Console"/>
                <a:cs typeface="Lucida Console"/>
              </a:rPr>
              <a:t>answer</a:t>
            </a:r>
            <a:r>
              <a:rPr sz="2200" spc="10" dirty="0">
                <a:latin typeface="Times New Roman"/>
                <a:cs typeface="Times New Roman"/>
              </a:rPr>
              <a:t> </a:t>
            </a:r>
            <a:r>
              <a:rPr sz="2200" dirty="0">
                <a:latin typeface="Palatino Linotype"/>
                <a:cs typeface="Palatino Linotype"/>
              </a:rPr>
              <a:t>variable:</a:t>
            </a:r>
            <a:endParaRPr sz="2200">
              <a:latin typeface="Palatino Linotype"/>
              <a:cs typeface="Palatino Linotype"/>
            </a:endParaRPr>
          </a:p>
        </p:txBody>
      </p:sp>
      <p:grpSp>
        <p:nvGrpSpPr>
          <p:cNvPr id="16" name="object 16"/>
          <p:cNvGrpSpPr/>
          <p:nvPr/>
        </p:nvGrpSpPr>
        <p:grpSpPr>
          <a:xfrm>
            <a:off x="1738367" y="6438901"/>
            <a:ext cx="4814834" cy="1692275"/>
            <a:chOff x="1751012" y="5428411"/>
            <a:chExt cx="3355975" cy="784225"/>
          </a:xfrm>
        </p:grpSpPr>
        <p:pic>
          <p:nvPicPr>
            <p:cNvPr id="17" name="object 17"/>
            <p:cNvPicPr/>
            <p:nvPr/>
          </p:nvPicPr>
          <p:blipFill>
            <a:blip r:embed="rId3" cstate="print"/>
            <a:stretch>
              <a:fillRect/>
            </a:stretch>
          </p:blipFill>
          <p:spPr>
            <a:xfrm>
              <a:off x="1757362" y="5434760"/>
              <a:ext cx="3343275" cy="699194"/>
            </a:xfrm>
            <a:prstGeom prst="rect">
              <a:avLst/>
            </a:prstGeom>
          </p:spPr>
        </p:pic>
        <p:sp>
          <p:nvSpPr>
            <p:cNvPr id="18" name="object 18"/>
            <p:cNvSpPr/>
            <p:nvPr/>
          </p:nvSpPr>
          <p:spPr>
            <a:xfrm>
              <a:off x="1751012" y="5428411"/>
              <a:ext cx="3355975" cy="784225"/>
            </a:xfrm>
            <a:custGeom>
              <a:avLst/>
              <a:gdLst/>
              <a:ahLst/>
              <a:cxnLst/>
              <a:rect l="l" t="t" r="r" b="b"/>
              <a:pathLst>
                <a:path w="3355975" h="784225">
                  <a:moveTo>
                    <a:pt x="0" y="0"/>
                  </a:moveTo>
                  <a:lnTo>
                    <a:pt x="3355975" y="0"/>
                  </a:lnTo>
                </a:path>
                <a:path w="3355975" h="784225">
                  <a:moveTo>
                    <a:pt x="0" y="0"/>
                  </a:moveTo>
                  <a:lnTo>
                    <a:pt x="0" y="784225"/>
                  </a:lnTo>
                </a:path>
                <a:path w="3355975" h="784225">
                  <a:moveTo>
                    <a:pt x="3355975" y="0"/>
                  </a:moveTo>
                  <a:lnTo>
                    <a:pt x="3355975" y="784225"/>
                  </a:lnTo>
                </a:path>
                <a:path w="3355975" h="784225">
                  <a:moveTo>
                    <a:pt x="0" y="784225"/>
                  </a:moveTo>
                  <a:lnTo>
                    <a:pt x="3355975" y="784225"/>
                  </a:lnTo>
                </a:path>
              </a:pathLst>
            </a:custGeom>
            <a:ln w="12700">
              <a:solidFill>
                <a:srgbClr val="000000"/>
              </a:solidFill>
            </a:ln>
          </p:spPr>
          <p:txBody>
            <a:bodyPr wrap="square" lIns="0" tIns="0" rIns="0" bIns="0" rtlCol="0"/>
            <a:lstStyle/>
            <a:p>
              <a:endParaRPr sz="2200"/>
            </a:p>
          </p:txBody>
        </p:sp>
      </p:grpSp>
      <p:sp>
        <p:nvSpPr>
          <p:cNvPr id="5" name="Slide Number Placeholder 4">
            <a:extLst>
              <a:ext uri="{FF2B5EF4-FFF2-40B4-BE49-F238E27FC236}">
                <a16:creationId xmlns:a16="http://schemas.microsoft.com/office/drawing/2014/main" id="{947217D3-9A55-14C0-3CE9-DD843AF9E462}"/>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15</a:t>
            </a:fld>
            <a:r>
              <a:rPr spc="-30"/>
              <a:t> </a:t>
            </a:r>
            <a:r>
              <a:t>]</a:t>
            </a:r>
            <a:endParaRPr dirty="0"/>
          </a:p>
        </p:txBody>
      </p:sp>
    </p:spTree>
    <p:extLst>
      <p:ext uri="{BB962C8B-B14F-4D97-AF65-F5344CB8AC3E}">
        <p14:creationId xmlns:p14="http://schemas.microsoft.com/office/powerpoint/2010/main" val="94618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1" name="TextBox 10">
            <a:extLst>
              <a:ext uri="{FF2B5EF4-FFF2-40B4-BE49-F238E27FC236}">
                <a16:creationId xmlns:a16="http://schemas.microsoft.com/office/drawing/2014/main" id="{9233F8DE-9014-19B5-A949-D5051F4CB61A}"/>
              </a:ext>
            </a:extLst>
          </p:cNvPr>
          <p:cNvSpPr txBox="1"/>
          <p:nvPr/>
        </p:nvSpPr>
        <p:spPr>
          <a:xfrm>
            <a:off x="304800" y="2705101"/>
            <a:ext cx="6858000" cy="461665"/>
          </a:xfrm>
          <a:prstGeom prst="rect">
            <a:avLst/>
          </a:prstGeom>
          <a:noFill/>
        </p:spPr>
        <p:txBody>
          <a:bodyPr wrap="square">
            <a:spAutoFit/>
          </a:bodyPr>
          <a:lstStyle/>
          <a:p>
            <a:r>
              <a:rPr lang="en-US" sz="2400"/>
              <a:t>Clicking No returns False and Cancel returns None</a:t>
            </a:r>
          </a:p>
        </p:txBody>
      </p:sp>
      <p:sp>
        <p:nvSpPr>
          <p:cNvPr id="12" name="TextBox 11">
            <a:extLst>
              <a:ext uri="{FF2B5EF4-FFF2-40B4-BE49-F238E27FC236}">
                <a16:creationId xmlns:a16="http://schemas.microsoft.com/office/drawing/2014/main" id="{1E746C8C-0E56-5358-26AE-BC5E55148224}"/>
              </a:ext>
            </a:extLst>
          </p:cNvPr>
          <p:cNvSpPr txBox="1"/>
          <p:nvPr/>
        </p:nvSpPr>
        <p:spPr>
          <a:xfrm>
            <a:off x="381000" y="4044434"/>
            <a:ext cx="6096000" cy="369332"/>
          </a:xfrm>
          <a:prstGeom prst="rect">
            <a:avLst/>
          </a:prstGeom>
          <a:noFill/>
        </p:spPr>
        <p:txBody>
          <a:bodyPr wrap="square">
            <a:spAutoFit/>
          </a:bodyPr>
          <a:lstStyle/>
          <a:p>
            <a:pPr marL="115888">
              <a:lnSpc>
                <a:spcPct val="100000"/>
              </a:lnSpc>
              <a:spcBef>
                <a:spcPts val="100"/>
              </a:spcBef>
            </a:pPr>
            <a:r>
              <a:rPr lang="en-US" sz="1800">
                <a:solidFill>
                  <a:schemeClr val="bg1">
                    <a:lumMod val="65000"/>
                  </a:schemeClr>
                </a:solidFill>
              </a:rPr>
              <a:t> Now, let's go behind the scenes to understand the code better.</a:t>
            </a:r>
          </a:p>
        </p:txBody>
      </p:sp>
      <p:sp>
        <p:nvSpPr>
          <p:cNvPr id="14" name="TextBox 13">
            <a:extLst>
              <a:ext uri="{FF2B5EF4-FFF2-40B4-BE49-F238E27FC236}">
                <a16:creationId xmlns:a16="http://schemas.microsoft.com/office/drawing/2014/main" id="{82F6C8AF-2253-6620-91EF-8EA2875C5B01}"/>
              </a:ext>
            </a:extLst>
          </p:cNvPr>
          <p:cNvSpPr txBox="1"/>
          <p:nvPr/>
        </p:nvSpPr>
        <p:spPr>
          <a:xfrm>
            <a:off x="304800" y="1367004"/>
            <a:ext cx="6324600" cy="1200329"/>
          </a:xfrm>
          <a:prstGeom prst="rect">
            <a:avLst/>
          </a:prstGeom>
          <a:noFill/>
        </p:spPr>
        <p:txBody>
          <a:bodyPr wrap="square">
            <a:spAutoFit/>
          </a:bodyPr>
          <a:lstStyle/>
          <a:p>
            <a:r>
              <a:rPr lang="en-US" sz="2400"/>
              <a:t>For example, we could use the following code:</a:t>
            </a:r>
          </a:p>
          <a:p>
            <a:pPr algn="ctr"/>
            <a:r>
              <a:rPr lang="en-US" sz="2400">
                <a:solidFill>
                  <a:schemeClr val="accent1">
                    <a:lumMod val="50000"/>
                  </a:schemeClr>
                </a:solidFill>
              </a:rPr>
              <a:t>If answer == True:</a:t>
            </a:r>
          </a:p>
          <a:p>
            <a:pPr algn="ctr"/>
            <a:r>
              <a:rPr lang="en-US" sz="2400">
                <a:solidFill>
                  <a:schemeClr val="accent1">
                    <a:lumMod val="50000"/>
                  </a:schemeClr>
                </a:solidFill>
              </a:rPr>
              <a:t>    &lt;do something&gt; </a:t>
            </a:r>
          </a:p>
        </p:txBody>
      </p:sp>
      <p:sp>
        <p:nvSpPr>
          <p:cNvPr id="15" name="Slide Number Placeholder 14">
            <a:extLst>
              <a:ext uri="{FF2B5EF4-FFF2-40B4-BE49-F238E27FC236}">
                <a16:creationId xmlns:a16="http://schemas.microsoft.com/office/drawing/2014/main" id="{BE0ABDA1-9C49-8AEF-3A76-2C844EF64772}"/>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16</a:t>
            </a:fld>
            <a:r>
              <a:rPr spc="-30"/>
              <a:t> </a:t>
            </a:r>
            <a:r>
              <a: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457200" y="884504"/>
            <a:ext cx="6172200" cy="5102744"/>
          </a:xfrm>
          <a:prstGeom prst="rect">
            <a:avLst/>
          </a:prstGeom>
        </p:spPr>
        <p:txBody>
          <a:bodyPr vert="horz" wrap="square" lIns="0" tIns="12700" rIns="0" bIns="0" rtlCol="0">
            <a:spAutoFit/>
          </a:bodyPr>
          <a:lstStyle/>
          <a:p>
            <a:pPr>
              <a:lnSpc>
                <a:spcPct val="100000"/>
              </a:lnSpc>
            </a:pPr>
            <a:endParaRPr sz="2400"/>
          </a:p>
          <a:p>
            <a:pPr marL="12700">
              <a:lnSpc>
                <a:spcPct val="100000"/>
              </a:lnSpc>
            </a:pPr>
            <a:r>
              <a:rPr lang="en-US" sz="2800" b="1">
                <a:solidFill>
                  <a:schemeClr val="accent6">
                    <a:lumMod val="50000"/>
                  </a:schemeClr>
                </a:solidFill>
              </a:rPr>
              <a:t>2. C</a:t>
            </a:r>
            <a:r>
              <a:rPr sz="2800" b="1">
                <a:solidFill>
                  <a:schemeClr val="accent6">
                    <a:lumMod val="50000"/>
                  </a:schemeClr>
                </a:solidFill>
              </a:rPr>
              <a:t>reate </a:t>
            </a:r>
            <a:r>
              <a:rPr sz="2800" b="1" dirty="0">
                <a:solidFill>
                  <a:schemeClr val="accent6">
                    <a:lumMod val="50000"/>
                  </a:schemeClr>
                </a:solidFill>
              </a:rPr>
              <a:t>independent </a:t>
            </a:r>
            <a:r>
              <a:rPr sz="2800" b="1">
                <a:solidFill>
                  <a:schemeClr val="accent6">
                    <a:lumMod val="50000"/>
                  </a:schemeClr>
                </a:solidFill>
              </a:rPr>
              <a:t>message boxes</a:t>
            </a:r>
            <a:endParaRPr lang="en-US" sz="2800" b="1">
              <a:solidFill>
                <a:schemeClr val="accent6">
                  <a:lumMod val="50000"/>
                </a:schemeClr>
              </a:solidFill>
            </a:endParaRPr>
          </a:p>
          <a:p>
            <a:pPr marL="12700">
              <a:lnSpc>
                <a:spcPct val="100000"/>
              </a:lnSpc>
            </a:pPr>
            <a:endParaRPr sz="2400"/>
          </a:p>
          <a:p>
            <a:pPr marL="12700" marR="387985">
              <a:lnSpc>
                <a:spcPct val="105400"/>
              </a:lnSpc>
              <a:spcBef>
                <a:spcPts val="305"/>
              </a:spcBef>
            </a:pPr>
            <a:r>
              <a:rPr sz="2400" dirty="0"/>
              <a:t>In this recipe, we will create our tkinter message boxes as standalone top-level GUI  windows.</a:t>
            </a:r>
            <a:endParaRPr sz="2400"/>
          </a:p>
          <a:p>
            <a:pPr>
              <a:lnSpc>
                <a:spcPct val="100000"/>
              </a:lnSpc>
              <a:spcBef>
                <a:spcPts val="25"/>
              </a:spcBef>
            </a:pPr>
            <a:endParaRPr sz="2400"/>
          </a:p>
          <a:p>
            <a:pPr marL="12700" marR="69215">
              <a:lnSpc>
                <a:spcPct val="100000"/>
              </a:lnSpc>
            </a:pPr>
            <a:r>
              <a:rPr sz="2400" dirty="0"/>
              <a:t>You will first notice that, by doing so, we end up with an extra window, so we will explore  ways to hide this window.</a:t>
            </a:r>
            <a:endParaRPr sz="2400"/>
          </a:p>
          <a:p>
            <a:pPr marL="12700" marR="223520">
              <a:lnSpc>
                <a:spcPct val="105400"/>
              </a:lnSpc>
              <a:spcBef>
                <a:spcPts val="830"/>
              </a:spcBef>
            </a:pPr>
            <a:r>
              <a:rPr sz="2400" dirty="0"/>
              <a:t>In the previous recipe, we invoked tkinter message boxes via our Help | About menu  from our main GUI form.</a:t>
            </a:r>
            <a:endParaRPr sz="2400"/>
          </a:p>
        </p:txBody>
      </p:sp>
      <p:sp>
        <p:nvSpPr>
          <p:cNvPr id="5" name="Slide Number Placeholder 4">
            <a:extLst>
              <a:ext uri="{FF2B5EF4-FFF2-40B4-BE49-F238E27FC236}">
                <a16:creationId xmlns:a16="http://schemas.microsoft.com/office/drawing/2014/main" id="{9A95AC95-E6E4-8766-DDD9-FAC11E855E5E}"/>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17</a:t>
            </a:fld>
            <a:r>
              <a:rPr spc="-30"/>
              <a:t> </a:t>
            </a:r>
            <a:r>
              <a:t>]</a:t>
            </a:r>
            <a:endParaRPr dirty="0"/>
          </a:p>
        </p:txBody>
      </p:sp>
    </p:spTree>
    <p:extLst>
      <p:ext uri="{BB962C8B-B14F-4D97-AF65-F5344CB8AC3E}">
        <p14:creationId xmlns:p14="http://schemas.microsoft.com/office/powerpoint/2010/main" val="47233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366077" y="899462"/>
            <a:ext cx="6125847" cy="7040389"/>
          </a:xfrm>
          <a:prstGeom prst="rect">
            <a:avLst/>
          </a:prstGeom>
        </p:spPr>
        <p:txBody>
          <a:bodyPr vert="horz" wrap="square" lIns="0" tIns="12700" rIns="0" bIns="0" rtlCol="0">
            <a:spAutoFit/>
          </a:bodyPr>
          <a:lstStyle/>
          <a:p>
            <a:pPr marL="12700">
              <a:lnSpc>
                <a:spcPct val="100000"/>
              </a:lnSpc>
            </a:pPr>
            <a:r>
              <a:rPr sz="2800" b="1"/>
              <a:t>Getting </a:t>
            </a:r>
            <a:r>
              <a:rPr sz="2800" b="1" dirty="0"/>
              <a:t>ready</a:t>
            </a:r>
            <a:endParaRPr sz="2800" b="1"/>
          </a:p>
          <a:p>
            <a:pPr marL="12700" marR="106045" algn="just">
              <a:lnSpc>
                <a:spcPct val="100000"/>
              </a:lnSpc>
              <a:spcBef>
                <a:spcPts val="365"/>
              </a:spcBef>
            </a:pPr>
            <a:r>
              <a:rPr sz="2400" dirty="0"/>
              <a:t>We have already created the title of a message box in the previous recipe, Creating message  boxes - information, warning, and error. We will not reuse the code from the previous recipe,  but build a new GUI using very few lines of Python code.</a:t>
            </a:r>
            <a:endParaRPr sz="2400"/>
          </a:p>
          <a:p>
            <a:pPr>
              <a:lnSpc>
                <a:spcPct val="100000"/>
              </a:lnSpc>
            </a:pPr>
            <a:endParaRPr sz="2400"/>
          </a:p>
          <a:p>
            <a:pPr marL="12700" algn="just">
              <a:lnSpc>
                <a:spcPct val="100000"/>
              </a:lnSpc>
            </a:pPr>
            <a:r>
              <a:rPr sz="2800" b="1"/>
              <a:t>How </a:t>
            </a:r>
            <a:r>
              <a:rPr sz="2800" b="1" dirty="0"/>
              <a:t>to do it…</a:t>
            </a:r>
            <a:endParaRPr sz="2800" b="1"/>
          </a:p>
          <a:p>
            <a:pPr marL="12700" algn="just">
              <a:lnSpc>
                <a:spcPct val="100000"/>
              </a:lnSpc>
              <a:spcBef>
                <a:spcPts val="445"/>
              </a:spcBef>
            </a:pPr>
            <a:r>
              <a:rPr sz="2400" dirty="0"/>
              <a:t>We can create a simple message box as follows:</a:t>
            </a:r>
            <a:endParaRPr sz="2400"/>
          </a:p>
          <a:p>
            <a:pPr>
              <a:lnSpc>
                <a:spcPct val="100000"/>
              </a:lnSpc>
              <a:spcBef>
                <a:spcPts val="20"/>
              </a:spcBef>
            </a:pPr>
            <a:endParaRPr sz="2400"/>
          </a:p>
          <a:p>
            <a:pPr marL="622300" indent="-170180">
              <a:lnSpc>
                <a:spcPct val="100000"/>
              </a:lnSpc>
              <a:spcBef>
                <a:spcPts val="5"/>
              </a:spcBef>
              <a:buAutoNum type="arabicPeriod"/>
              <a:tabLst>
                <a:tab pos="622300" algn="l"/>
              </a:tabLst>
            </a:pPr>
            <a:r>
              <a:rPr sz="2400" dirty="0"/>
              <a:t>Create a new module and save it as GUI_independent_msg.py.</a:t>
            </a:r>
            <a:endParaRPr sz="2400"/>
          </a:p>
          <a:p>
            <a:pPr marL="622300" indent="-170180">
              <a:lnSpc>
                <a:spcPct val="100000"/>
              </a:lnSpc>
              <a:spcBef>
                <a:spcPts val="280"/>
              </a:spcBef>
              <a:buAutoNum type="arabicPeriod"/>
              <a:tabLst>
                <a:tab pos="622300" algn="l"/>
              </a:tabLst>
            </a:pPr>
            <a:r>
              <a:rPr sz="2400" dirty="0"/>
              <a:t>Add the following two lines of code, which is all that is required:</a:t>
            </a:r>
            <a:endParaRPr sz="2400"/>
          </a:p>
          <a:p>
            <a:pPr marL="812800">
              <a:lnSpc>
                <a:spcPct val="100000"/>
              </a:lnSpc>
              <a:spcBef>
                <a:spcPts val="894"/>
              </a:spcBef>
            </a:pPr>
            <a:r>
              <a:rPr sz="2400" dirty="0"/>
              <a:t>from tkinter import messagebox as msg</a:t>
            </a:r>
            <a:endParaRPr sz="2400"/>
          </a:p>
          <a:p>
            <a:pPr marL="812800">
              <a:lnSpc>
                <a:spcPct val="100000"/>
              </a:lnSpc>
            </a:pPr>
            <a:r>
              <a:rPr sz="2400" dirty="0"/>
              <a:t>msg.showinfo('Python GUI created using tkinter:\nThe year is </a:t>
            </a:r>
            <a:r>
              <a:rPr sz="2400"/>
              <a:t>2019')</a:t>
            </a:r>
          </a:p>
        </p:txBody>
      </p:sp>
      <p:sp>
        <p:nvSpPr>
          <p:cNvPr id="5" name="Slide Number Placeholder 4">
            <a:extLst>
              <a:ext uri="{FF2B5EF4-FFF2-40B4-BE49-F238E27FC236}">
                <a16:creationId xmlns:a16="http://schemas.microsoft.com/office/drawing/2014/main" id="{F2119105-F1FC-634E-73E4-744D3065E88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18</a:t>
            </a:fld>
            <a:r>
              <a:rPr spc="-30"/>
              <a:t> </a:t>
            </a:r>
            <a:r>
              <a:t>]</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366077" y="1714500"/>
            <a:ext cx="6125847" cy="1801006"/>
          </a:xfrm>
          <a:prstGeom prst="rect">
            <a:avLst/>
          </a:prstGeom>
        </p:spPr>
        <p:txBody>
          <a:bodyPr vert="horz" wrap="square" lIns="0" tIns="12700" rIns="0" bIns="0" rtlCol="0">
            <a:spAutoFit/>
          </a:bodyPr>
          <a:lstStyle/>
          <a:p>
            <a:pPr>
              <a:lnSpc>
                <a:spcPct val="100000"/>
              </a:lnSpc>
            </a:pPr>
            <a:endParaRPr sz="2800"/>
          </a:p>
          <a:p>
            <a:pPr marL="621665" marR="212725" indent="-170180">
              <a:lnSpc>
                <a:spcPct val="105400"/>
              </a:lnSpc>
              <a:buAutoNum type="arabicPeriod" startAt="3"/>
              <a:tabLst>
                <a:tab pos="622300" algn="l"/>
              </a:tabLst>
            </a:pPr>
            <a:r>
              <a:rPr sz="2800" dirty="0"/>
              <a:t>Run the GUI_independent_msg.py file. This will result in the following two  windows:</a:t>
            </a:r>
            <a:endParaRPr sz="2800"/>
          </a:p>
        </p:txBody>
      </p:sp>
      <p:grpSp>
        <p:nvGrpSpPr>
          <p:cNvPr id="8" name="object 8"/>
          <p:cNvGrpSpPr/>
          <p:nvPr/>
        </p:nvGrpSpPr>
        <p:grpSpPr>
          <a:xfrm>
            <a:off x="1163622" y="4191001"/>
            <a:ext cx="4690594" cy="2398832"/>
            <a:chOff x="1554162" y="5219992"/>
            <a:chExt cx="3749675" cy="1711325"/>
          </a:xfrm>
        </p:grpSpPr>
        <p:pic>
          <p:nvPicPr>
            <p:cNvPr id="9" name="object 9"/>
            <p:cNvPicPr/>
            <p:nvPr/>
          </p:nvPicPr>
          <p:blipFill>
            <a:blip r:embed="rId2" cstate="print"/>
            <a:stretch>
              <a:fillRect/>
            </a:stretch>
          </p:blipFill>
          <p:spPr>
            <a:xfrm>
              <a:off x="1566862" y="5232692"/>
              <a:ext cx="3724275" cy="1685925"/>
            </a:xfrm>
            <a:prstGeom prst="rect">
              <a:avLst/>
            </a:prstGeom>
          </p:spPr>
        </p:pic>
        <p:sp>
          <p:nvSpPr>
            <p:cNvPr id="10" name="object 10"/>
            <p:cNvSpPr/>
            <p:nvPr/>
          </p:nvSpPr>
          <p:spPr>
            <a:xfrm>
              <a:off x="1560512" y="5226342"/>
              <a:ext cx="3736975" cy="1698625"/>
            </a:xfrm>
            <a:custGeom>
              <a:avLst/>
              <a:gdLst/>
              <a:ahLst/>
              <a:cxnLst/>
              <a:rect l="l" t="t" r="r" b="b"/>
              <a:pathLst>
                <a:path w="3736975" h="1698625">
                  <a:moveTo>
                    <a:pt x="0" y="0"/>
                  </a:moveTo>
                  <a:lnTo>
                    <a:pt x="3736975" y="0"/>
                  </a:lnTo>
                </a:path>
                <a:path w="3736975" h="1698625">
                  <a:moveTo>
                    <a:pt x="0" y="0"/>
                  </a:moveTo>
                  <a:lnTo>
                    <a:pt x="0" y="1698624"/>
                  </a:lnTo>
                </a:path>
                <a:path w="3736975" h="1698625">
                  <a:moveTo>
                    <a:pt x="3736975" y="0"/>
                  </a:moveTo>
                  <a:lnTo>
                    <a:pt x="3736975" y="1698624"/>
                  </a:lnTo>
                </a:path>
                <a:path w="3736975" h="1698625">
                  <a:moveTo>
                    <a:pt x="0" y="1698624"/>
                  </a:moveTo>
                  <a:lnTo>
                    <a:pt x="3736975" y="1698624"/>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A2FF2DEA-7E72-3312-815B-3FC988C04EF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19</a:t>
            </a:fld>
            <a:r>
              <a:rPr spc="-30"/>
              <a:t> </a:t>
            </a:r>
            <a:r>
              <a:t>]</a:t>
            </a:r>
            <a:endParaRPr dirty="0"/>
          </a:p>
        </p:txBody>
      </p:sp>
    </p:spTree>
    <p:extLst>
      <p:ext uri="{BB962C8B-B14F-4D97-AF65-F5344CB8AC3E}">
        <p14:creationId xmlns:p14="http://schemas.microsoft.com/office/powerpoint/2010/main" val="267397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2120" y="2885208"/>
            <a:ext cx="6057900" cy="3858492"/>
          </a:xfrm>
          <a:prstGeom prst="rect">
            <a:avLst/>
          </a:prstGeom>
        </p:spPr>
        <p:txBody>
          <a:bodyPr vert="horz" wrap="square" lIns="0" tIns="12700" rIns="0" bIns="0" rtlCol="0">
            <a:spAutoFit/>
          </a:bodyPr>
          <a:lstStyle/>
          <a:p>
            <a:pPr marL="12700" marR="292735" algn="just">
              <a:lnSpc>
                <a:spcPct val="100000"/>
              </a:lnSpc>
              <a:spcBef>
                <a:spcPts val="2295"/>
              </a:spcBef>
            </a:pPr>
            <a:r>
              <a:rPr sz="2400" dirty="0">
                <a:latin typeface="Times New Roman" panose="02020603050405020304" pitchFamily="18" charset="0"/>
                <a:cs typeface="Times New Roman" panose="02020603050405020304" pitchFamily="18" charset="0"/>
              </a:rPr>
              <a:t>In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this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chapter,</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We will also </a:t>
            </a:r>
            <a:r>
              <a:rPr sz="2400" b="1" dirty="0">
                <a:latin typeface="Times New Roman" panose="02020603050405020304" pitchFamily="18" charset="0"/>
                <a:cs typeface="Times New Roman" panose="02020603050405020304" pitchFamily="18" charset="0"/>
              </a:rPr>
              <a:t>introduce a few </a:t>
            </a:r>
            <a:r>
              <a:rPr sz="2400" b="1" spc="-5" dirty="0">
                <a:latin typeface="Times New Roman" panose="02020603050405020304" pitchFamily="18" charset="0"/>
                <a:cs typeface="Times New Roman" panose="02020603050405020304" pitchFamily="18" charset="0"/>
              </a:rPr>
              <a:t>ne</a:t>
            </a:r>
            <a:r>
              <a:rPr sz="2400" b="1" dirty="0">
                <a:latin typeface="Times New Roman" panose="02020603050405020304" pitchFamily="18" charset="0"/>
                <a:cs typeface="Times New Roman" panose="02020603050405020304" pitchFamily="18" charset="0"/>
              </a:rPr>
              <a:t>w</a:t>
            </a:r>
            <a:r>
              <a:rPr sz="2400" b="1" spc="-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widgets </a:t>
            </a:r>
            <a:r>
              <a:rPr sz="2400" b="1" spc="-5" dirty="0">
                <a:latin typeface="Times New Roman" panose="02020603050405020304" pitchFamily="18" charset="0"/>
                <a:cs typeface="Times New Roman" panose="02020603050405020304" pitchFamily="18" charset="0"/>
              </a:rPr>
              <a:t>tha</a:t>
            </a:r>
            <a:r>
              <a:rPr sz="2400" b="1" dirty="0">
                <a:latin typeface="Times New Roman" panose="02020603050405020304" pitchFamily="18" charset="0"/>
                <a:cs typeface="Times New Roman" panose="02020603050405020304" pitchFamily="18" charset="0"/>
              </a:rPr>
              <a:t>t </a:t>
            </a:r>
            <a:r>
              <a:rPr sz="2400" b="1" spc="-5" dirty="0">
                <a:latin typeface="Times New Roman" panose="02020603050405020304" pitchFamily="18" charset="0"/>
                <a:cs typeface="Times New Roman" panose="02020603050405020304" pitchFamily="18" charset="0"/>
              </a:rPr>
              <a:t>tkinter</a:t>
            </a:r>
            <a:r>
              <a:rPr sz="2400" b="1"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offers us.</a:t>
            </a:r>
          </a:p>
          <a:p>
            <a:pPr marL="12700" marR="46355" algn="just">
              <a:lnSpc>
                <a:spcPct val="105400"/>
              </a:lnSpc>
              <a:spcBef>
                <a:spcPts val="900"/>
              </a:spcBef>
            </a:pPr>
            <a:r>
              <a:rPr sz="2400" dirty="0">
                <a:latin typeface="Times New Roman" panose="02020603050405020304" pitchFamily="18" charset="0"/>
                <a:cs typeface="Times New Roman" panose="02020603050405020304" pitchFamily="18" charset="0"/>
              </a:rPr>
              <a:t>In </a:t>
            </a:r>
            <a:r>
              <a:rPr sz="2400" spc="-5" dirty="0">
                <a:latin typeface="Times New Roman" panose="02020603050405020304" pitchFamily="18" charset="0"/>
                <a:cs typeface="Times New Roman" panose="02020603050405020304" pitchFamily="18" charset="0"/>
              </a:rPr>
              <a:t>th</a:t>
            </a:r>
            <a:r>
              <a:rPr sz="2400" dirty="0">
                <a:latin typeface="Times New Roman" panose="02020603050405020304" pitchFamily="18" charset="0"/>
                <a:cs typeface="Times New Roman" panose="02020603050405020304" pitchFamily="18" charset="0"/>
              </a:rPr>
              <a:t>e </a:t>
            </a:r>
            <a:r>
              <a:rPr sz="2400" i="1" dirty="0">
                <a:latin typeface="Times New Roman" panose="02020603050405020304" pitchFamily="18" charset="0"/>
                <a:cs typeface="Times New Roman" panose="02020603050405020304" pitchFamily="18" charset="0"/>
              </a:rPr>
              <a:t>Creating tooltips </a:t>
            </a:r>
            <a:r>
              <a:rPr sz="2400" i="1" spc="-5" dirty="0">
                <a:latin typeface="Times New Roman" panose="02020603050405020304" pitchFamily="18" charset="0"/>
                <a:cs typeface="Times New Roman" panose="02020603050405020304" pitchFamily="18" charset="0"/>
              </a:rPr>
              <a:t>usin</a:t>
            </a:r>
            <a:r>
              <a:rPr sz="2400" i="1" dirty="0">
                <a:latin typeface="Times New Roman" panose="02020603050405020304" pitchFamily="18" charset="0"/>
                <a:cs typeface="Times New Roman" panose="02020603050405020304" pitchFamily="18" charset="0"/>
              </a:rPr>
              <a:t>g</a:t>
            </a:r>
            <a:r>
              <a:rPr sz="2400" i="1" spc="-5" dirty="0">
                <a:latin typeface="Times New Roman" panose="02020603050405020304" pitchFamily="18" charset="0"/>
                <a:cs typeface="Times New Roman" panose="02020603050405020304" pitchFamily="18" charset="0"/>
              </a:rPr>
              <a:t> </a:t>
            </a:r>
            <a:r>
              <a:rPr sz="2400" i="1" dirty="0">
                <a:latin typeface="Times New Roman" panose="02020603050405020304" pitchFamily="18" charset="0"/>
                <a:cs typeface="Times New Roman" panose="02020603050405020304" pitchFamily="18" charset="0"/>
              </a:rPr>
              <a:t>Python </a:t>
            </a:r>
            <a:r>
              <a:rPr sz="2400" dirty="0">
                <a:latin typeface="Times New Roman" panose="02020603050405020304" pitchFamily="18" charset="0"/>
                <a:cs typeface="Times New Roman" panose="02020603050405020304" pitchFamily="18" charset="0"/>
              </a:rPr>
              <a:t>recipe, we will create a</a:t>
            </a:r>
            <a:r>
              <a:rPr sz="2400" spc="-5" dirty="0">
                <a:latin typeface="Times New Roman" panose="02020603050405020304" pitchFamily="18" charset="0"/>
                <a:cs typeface="Times New Roman" panose="02020603050405020304" pitchFamily="18" charset="0"/>
              </a:rPr>
              <a:t> ToolTip</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OOP-styl</a:t>
            </a:r>
            <a:r>
              <a:rPr sz="2400" dirty="0">
                <a:latin typeface="Times New Roman" panose="02020603050405020304" pitchFamily="18" charset="0"/>
                <a:cs typeface="Times New Roman" panose="02020603050405020304" pitchFamily="18" charset="0"/>
              </a:rPr>
              <a:t>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lgn="just">
              <a:lnSpc>
                <a:spcPct val="100000"/>
              </a:lnSpc>
              <a:spcBef>
                <a:spcPts val="25"/>
              </a:spcBef>
            </a:pPr>
            <a:endParaRPr sz="2400" dirty="0">
              <a:latin typeface="Times New Roman" panose="02020603050405020304" pitchFamily="18" charset="0"/>
              <a:cs typeface="Times New Roman" panose="02020603050405020304" pitchFamily="18" charset="0"/>
            </a:endParaRPr>
          </a:p>
          <a:p>
            <a:pPr marL="12700" marR="243840" algn="just">
              <a:lnSpc>
                <a:spcPct val="100000"/>
              </a:lnSpc>
            </a:pPr>
            <a:r>
              <a:rPr sz="2400" dirty="0">
                <a:latin typeface="Times New Roman" panose="02020603050405020304" pitchFamily="18" charset="0"/>
                <a:cs typeface="Times New Roman" panose="02020603050405020304" pitchFamily="18" charset="0"/>
              </a:rPr>
              <a:t>You will </a:t>
            </a:r>
            <a:r>
              <a:rPr sz="2400" b="1" dirty="0">
                <a:latin typeface="Times New Roman" panose="02020603050405020304" pitchFamily="18" charset="0"/>
                <a:cs typeface="Times New Roman" panose="02020603050405020304" pitchFamily="18" charset="0"/>
              </a:rPr>
              <a:t>learn </a:t>
            </a:r>
            <a:r>
              <a:rPr sz="2400" b="1" spc="-5" dirty="0">
                <a:latin typeface="Times New Roman" panose="02020603050405020304" pitchFamily="18" charset="0"/>
                <a:cs typeface="Times New Roman" panose="02020603050405020304" pitchFamily="18" charset="0"/>
              </a:rPr>
              <a:t>how to </a:t>
            </a:r>
            <a:r>
              <a:rPr sz="2400" b="1" dirty="0">
                <a:latin typeface="Times New Roman" panose="02020603050405020304" pitchFamily="18" charset="0"/>
                <a:cs typeface="Times New Roman" panose="02020603050405020304" pitchFamily="18" charset="0"/>
              </a:rPr>
              <a:t>create different message </a:t>
            </a:r>
            <a:r>
              <a:rPr sz="2400" b="1" spc="-5" dirty="0">
                <a:latin typeface="Times New Roman" panose="02020603050405020304" pitchFamily="18" charset="0"/>
                <a:cs typeface="Times New Roman" panose="02020603050405020304" pitchFamily="18" charset="0"/>
              </a:rPr>
              <a:t>boxes, </a:t>
            </a:r>
            <a:r>
              <a:rPr sz="2400" b="1" dirty="0">
                <a:latin typeface="Times New Roman" panose="02020603050405020304" pitchFamily="18" charset="0"/>
                <a:cs typeface="Times New Roman" panose="02020603050405020304" pitchFamily="18" charset="0"/>
              </a:rPr>
              <a:t>change </a:t>
            </a:r>
            <a:r>
              <a:rPr sz="2400" b="1" spc="-5" dirty="0">
                <a:latin typeface="Times New Roman" panose="02020603050405020304" pitchFamily="18" charset="0"/>
                <a:cs typeface="Times New Roman" panose="02020603050405020304" pitchFamily="18" charset="0"/>
              </a:rPr>
              <a:t>the GUI </a:t>
            </a:r>
            <a:r>
              <a:rPr sz="2400" b="1" dirty="0">
                <a:latin typeface="Times New Roman" panose="02020603050405020304" pitchFamily="18" charset="0"/>
                <a:cs typeface="Times New Roman" panose="02020603050405020304" pitchFamily="18" charset="0"/>
              </a:rPr>
              <a:t>window </a:t>
            </a:r>
            <a:r>
              <a:rPr sz="2400" b="1" spc="-5" dirty="0">
                <a:latin typeface="Times New Roman" panose="02020603050405020304" pitchFamily="18" charset="0"/>
                <a:cs typeface="Times New Roman" panose="02020603050405020304" pitchFamily="18" charset="0"/>
              </a:rPr>
              <a:t>title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 </a:t>
            </a:r>
            <a:r>
              <a:rPr sz="2400" spc="-2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much</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more.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will </a:t>
            </a:r>
            <a:r>
              <a:rPr sz="2400" spc="-5" dirty="0">
                <a:latin typeface="Times New Roman" panose="02020603050405020304" pitchFamily="18" charset="0"/>
                <a:cs typeface="Times New Roman" panose="02020603050405020304" pitchFamily="18" charset="0"/>
              </a:rPr>
              <a:t>be</a:t>
            </a:r>
            <a:r>
              <a:rPr sz="2400"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using</a:t>
            </a:r>
            <a:r>
              <a:rPr sz="2400" b="1" spc="-1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a spin</a:t>
            </a:r>
            <a:r>
              <a:rPr sz="2400" b="1" spc="-5" dirty="0">
                <a:latin typeface="Times New Roman" panose="02020603050405020304" pitchFamily="18" charset="0"/>
                <a:cs typeface="Times New Roman" panose="02020603050405020304" pitchFamily="18" charset="0"/>
              </a:rPr>
              <a:t> box</a:t>
            </a:r>
            <a:r>
              <a:rPr sz="2400" b="1" spc="-1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control</a:t>
            </a:r>
            <a:r>
              <a:rPr sz="2400" spc="-5" dirty="0">
                <a:latin typeface="Times New Roman" panose="02020603050405020304" pitchFamily="18" charset="0"/>
                <a:cs typeface="Times New Roman" panose="02020603050405020304" pitchFamily="18" charset="0"/>
              </a:rPr>
              <a:t> to </a:t>
            </a:r>
            <a:r>
              <a:rPr sz="2400" dirty="0">
                <a:latin typeface="Times New Roman" panose="02020603050405020304" pitchFamily="18" charset="0"/>
                <a:cs typeface="Times New Roman" panose="02020603050405020304" pitchFamily="18" charset="0"/>
              </a:rPr>
              <a:t>learn</a:t>
            </a:r>
            <a:r>
              <a:rPr sz="2400" spc="-5" dirty="0">
                <a:latin typeface="Times New Roman" panose="02020603050405020304" pitchFamily="18" charset="0"/>
                <a:cs typeface="Times New Roman" panose="02020603050405020304" pitchFamily="18" charset="0"/>
              </a:rPr>
              <a:t> how</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to </a:t>
            </a:r>
            <a:r>
              <a:rPr sz="2400" dirty="0">
                <a:latin typeface="Times New Roman" panose="02020603050405020304" pitchFamily="18" charset="0"/>
                <a:cs typeface="Times New Roman" panose="02020603050405020304" pitchFamily="18" charset="0"/>
              </a:rPr>
              <a:t>apply</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different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styles.</a:t>
            </a:r>
          </a:p>
        </p:txBody>
      </p:sp>
      <p:sp>
        <p:nvSpPr>
          <p:cNvPr id="7" name="object 2">
            <a:extLst>
              <a:ext uri="{FF2B5EF4-FFF2-40B4-BE49-F238E27FC236}">
                <a16:creationId xmlns:a16="http://schemas.microsoft.com/office/drawing/2014/main" id="{C265DF77-2D0E-89BD-53D1-CF6A347B073B}"/>
              </a:ext>
            </a:extLst>
          </p:cNvPr>
          <p:cNvSpPr txBox="1"/>
          <p:nvPr/>
        </p:nvSpPr>
        <p:spPr>
          <a:xfrm>
            <a:off x="-152400" y="809456"/>
            <a:ext cx="7010400" cy="1133644"/>
          </a:xfrm>
          <a:prstGeom prst="rect">
            <a:avLst/>
          </a:prstGeom>
        </p:spPr>
        <p:txBody>
          <a:bodyPr vert="horz" wrap="square" lIns="0" tIns="12700" rIns="0" bIns="0" rtlCol="0">
            <a:spAutoFit/>
          </a:bodyPr>
          <a:lstStyle/>
          <a:p>
            <a:pPr marL="496570">
              <a:lnSpc>
                <a:spcPct val="100000"/>
              </a:lnSpc>
              <a:spcBef>
                <a:spcPts val="100"/>
              </a:spcBef>
            </a:pPr>
            <a:r>
              <a:rPr lang="en-US" sz="3600" b="1" u="sng" spc="-5">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Chapter 3: </a:t>
            </a:r>
          </a:p>
          <a:p>
            <a:pPr marL="496570">
              <a:lnSpc>
                <a:spcPct val="100000"/>
              </a:lnSpc>
              <a:spcBef>
                <a:spcPts val="100"/>
              </a:spcBef>
            </a:pPr>
            <a:r>
              <a:rPr sz="3600" b="1" spc="-5">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Look</a:t>
            </a:r>
            <a:r>
              <a:rPr sz="3600" b="1" spc="-35">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600" b="1" spc="-5"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a:t>
            </a:r>
            <a:r>
              <a:rPr sz="3600" b="1" spc="-35"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600" b="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Feel</a:t>
            </a:r>
            <a:r>
              <a:rPr sz="3600" b="1" spc="-25">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sz="3600" b="1" spc="-5">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Customization</a:t>
            </a:r>
            <a:endParaRPr sz="3600" b="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D3FF5E8-55B3-E56F-B801-6222B0433725}"/>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a:t>
            </a:fld>
            <a:r>
              <a:rPr spc="-30"/>
              <a:t> </a:t>
            </a:r>
            <a:r>
              <a:t>]</a:t>
            </a:r>
            <a:endParaRPr dirty="0"/>
          </a:p>
        </p:txBody>
      </p:sp>
    </p:spTree>
    <p:extLst>
      <p:ext uri="{BB962C8B-B14F-4D97-AF65-F5344CB8AC3E}">
        <p14:creationId xmlns:p14="http://schemas.microsoft.com/office/powerpoint/2010/main" val="3757290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304800" y="419100"/>
            <a:ext cx="6324600" cy="7437421"/>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a:t>      </a:t>
            </a:r>
            <a:r>
              <a:t>Look </a:t>
            </a:r>
            <a:r>
              <a:rPr dirty="0"/>
              <a:t>and </a:t>
            </a:r>
            <a:r>
              <a:t>Feel Customizatio</a:t>
            </a:r>
            <a:r>
              <a:rPr lang="en-US"/>
              <a:t>                             </a:t>
            </a:r>
            <a:r>
              <a:t>Chapter </a:t>
            </a:r>
            <a:r>
              <a:rPr dirty="0"/>
              <a:t>3</a:t>
            </a:r>
            <a:endParaRPr/>
          </a:p>
          <a:p>
            <a:pPr>
              <a:lnSpc>
                <a:spcPct val="100000"/>
              </a:lnSpc>
              <a:spcBef>
                <a:spcPts val="30"/>
              </a:spcBef>
            </a:pPr>
            <a:endParaRPr/>
          </a:p>
          <a:p>
            <a:pPr>
              <a:lnSpc>
                <a:spcPct val="100000"/>
              </a:lnSpc>
              <a:spcBef>
                <a:spcPts val="25"/>
              </a:spcBef>
            </a:pPr>
            <a:endParaRPr sz="2200"/>
          </a:p>
          <a:p>
            <a:pPr marL="12700" marR="200660">
              <a:lnSpc>
                <a:spcPct val="100000"/>
              </a:lnSpc>
            </a:pPr>
            <a:r>
              <a:rPr sz="2400" dirty="0"/>
              <a:t>Let's solve this now. We can change the Python code by adding a single or double quote  followed by a comma:</a:t>
            </a:r>
            <a:endParaRPr sz="2400"/>
          </a:p>
          <a:p>
            <a:pPr>
              <a:lnSpc>
                <a:spcPct val="100000"/>
              </a:lnSpc>
              <a:spcBef>
                <a:spcPts val="20"/>
              </a:spcBef>
            </a:pPr>
            <a:endParaRPr sz="2400"/>
          </a:p>
          <a:p>
            <a:pPr marL="622300" indent="-170180">
              <a:lnSpc>
                <a:spcPct val="100000"/>
              </a:lnSpc>
              <a:buAutoNum type="arabicPeriod"/>
              <a:tabLst>
                <a:tab pos="622300" algn="l"/>
              </a:tabLst>
            </a:pPr>
            <a:r>
              <a:rPr sz="2400" dirty="0"/>
              <a:t>Open GUI_independent_msg.py and save the module as</a:t>
            </a:r>
            <a:endParaRPr sz="2400"/>
          </a:p>
          <a:p>
            <a:pPr marL="621665">
              <a:lnSpc>
                <a:spcPct val="100000"/>
              </a:lnSpc>
              <a:spcBef>
                <a:spcPts val="70"/>
              </a:spcBef>
            </a:pPr>
            <a:r>
              <a:rPr sz="2400" dirty="0"/>
              <a:t>GUI_independent_msg_info.</a:t>
            </a:r>
            <a:r>
              <a:rPr sz="2400"/>
              <a:t>py.</a:t>
            </a:r>
            <a:endParaRPr lang="en-US" sz="2400"/>
          </a:p>
          <a:p>
            <a:pPr marL="621665">
              <a:lnSpc>
                <a:spcPct val="100000"/>
              </a:lnSpc>
              <a:spcBef>
                <a:spcPts val="70"/>
              </a:spcBef>
            </a:pPr>
            <a:endParaRPr sz="2400"/>
          </a:p>
          <a:p>
            <a:pPr marL="622300" indent="-170180">
              <a:lnSpc>
                <a:spcPct val="100000"/>
              </a:lnSpc>
              <a:spcBef>
                <a:spcPts val="285"/>
              </a:spcBef>
              <a:buAutoNum type="arabicPeriod" startAt="2"/>
              <a:tabLst>
                <a:tab pos="622300" algn="l"/>
              </a:tabLst>
            </a:pPr>
            <a:r>
              <a:rPr sz="2400" dirty="0"/>
              <a:t>Create an empty title:</a:t>
            </a:r>
            <a:endParaRPr sz="2400"/>
          </a:p>
          <a:p>
            <a:pPr marL="812165">
              <a:lnSpc>
                <a:spcPct val="100000"/>
              </a:lnSpc>
              <a:spcBef>
                <a:spcPts val="894"/>
              </a:spcBef>
            </a:pPr>
            <a:r>
              <a:rPr sz="2400" dirty="0"/>
              <a:t>from tkinter import messagebox as msg</a:t>
            </a:r>
            <a:endParaRPr sz="2400"/>
          </a:p>
          <a:p>
            <a:pPr marL="812165" marR="201930">
              <a:lnSpc>
                <a:spcPct val="100000"/>
              </a:lnSpc>
            </a:pPr>
            <a:r>
              <a:rPr sz="2400" dirty="0"/>
              <a:t>msg.showinfo('', 'Python GUI created using tkinter:\nThe year is  2019')</a:t>
            </a:r>
            <a:endParaRPr sz="2400"/>
          </a:p>
          <a:p>
            <a:pPr>
              <a:lnSpc>
                <a:spcPct val="100000"/>
              </a:lnSpc>
            </a:pPr>
            <a:endParaRPr sz="2400"/>
          </a:p>
          <a:p>
            <a:pPr marL="622300" marR="78740" indent="-170180">
              <a:lnSpc>
                <a:spcPct val="105400"/>
              </a:lnSpc>
              <a:buAutoNum type="arabicPeriod" startAt="3"/>
              <a:tabLst>
                <a:tab pos="622300" algn="l"/>
              </a:tabLst>
            </a:pPr>
            <a:r>
              <a:rPr sz="2400" dirty="0"/>
              <a:t>Run the GUI_independent_msg_info.py file. Now, we do not have a title but  our text ended up inside the popup, as we had intended:</a:t>
            </a:r>
            <a:endParaRPr sz="2400"/>
          </a:p>
        </p:txBody>
      </p:sp>
      <p:sp>
        <p:nvSpPr>
          <p:cNvPr id="4" name="Slide Number Placeholder 3">
            <a:extLst>
              <a:ext uri="{FF2B5EF4-FFF2-40B4-BE49-F238E27FC236}">
                <a16:creationId xmlns:a16="http://schemas.microsoft.com/office/drawing/2014/main" id="{1CE1E6AA-EE67-F8FF-A3D2-EFB7416E3993}"/>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20</a:t>
            </a:fld>
            <a:r>
              <a:rPr spc="-30"/>
              <a:t> </a:t>
            </a:r>
            <a:r>
              <a:t>]</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object 6"/>
          <p:cNvGrpSpPr/>
          <p:nvPr/>
        </p:nvGrpSpPr>
        <p:grpSpPr>
          <a:xfrm>
            <a:off x="533401" y="342900"/>
            <a:ext cx="5864949" cy="3502025"/>
            <a:chOff x="1616075" y="3736530"/>
            <a:chExt cx="3625850" cy="1749425"/>
          </a:xfrm>
        </p:grpSpPr>
        <p:pic>
          <p:nvPicPr>
            <p:cNvPr id="7" name="object 7"/>
            <p:cNvPicPr/>
            <p:nvPr/>
          </p:nvPicPr>
          <p:blipFill>
            <a:blip r:embed="rId2" cstate="print"/>
            <a:stretch>
              <a:fillRect/>
            </a:stretch>
          </p:blipFill>
          <p:spPr>
            <a:xfrm>
              <a:off x="1628775" y="3749230"/>
              <a:ext cx="3586275" cy="1724024"/>
            </a:xfrm>
            <a:prstGeom prst="rect">
              <a:avLst/>
            </a:prstGeom>
          </p:spPr>
        </p:pic>
        <p:sp>
          <p:nvSpPr>
            <p:cNvPr id="8" name="object 8"/>
            <p:cNvSpPr/>
            <p:nvPr/>
          </p:nvSpPr>
          <p:spPr>
            <a:xfrm>
              <a:off x="1622425" y="3742880"/>
              <a:ext cx="3613150" cy="1736725"/>
            </a:xfrm>
            <a:custGeom>
              <a:avLst/>
              <a:gdLst/>
              <a:ahLst/>
              <a:cxnLst/>
              <a:rect l="l" t="t" r="r" b="b"/>
              <a:pathLst>
                <a:path w="3613150" h="1736725">
                  <a:moveTo>
                    <a:pt x="0" y="0"/>
                  </a:moveTo>
                  <a:lnTo>
                    <a:pt x="3613150" y="0"/>
                  </a:lnTo>
                </a:path>
                <a:path w="3613150" h="1736725">
                  <a:moveTo>
                    <a:pt x="0" y="0"/>
                  </a:moveTo>
                  <a:lnTo>
                    <a:pt x="0" y="1736725"/>
                  </a:lnTo>
                </a:path>
                <a:path w="3613150" h="1736725">
                  <a:moveTo>
                    <a:pt x="3613150" y="0"/>
                  </a:moveTo>
                  <a:lnTo>
                    <a:pt x="3613150" y="1736725"/>
                  </a:lnTo>
                </a:path>
                <a:path w="3613150" h="1736725">
                  <a:moveTo>
                    <a:pt x="0" y="1736725"/>
                  </a:moveTo>
                  <a:lnTo>
                    <a:pt x="3613150" y="1736725"/>
                  </a:lnTo>
                </a:path>
              </a:pathLst>
            </a:custGeom>
            <a:ln w="12700">
              <a:solidFill>
                <a:srgbClr val="000000"/>
              </a:solidFill>
            </a:ln>
          </p:spPr>
          <p:txBody>
            <a:bodyPr wrap="square" lIns="0" tIns="0" rIns="0" bIns="0" rtlCol="0"/>
            <a:lstStyle/>
            <a:p>
              <a:endParaRPr/>
            </a:p>
          </p:txBody>
        </p:sp>
      </p:grpSp>
      <p:sp>
        <p:nvSpPr>
          <p:cNvPr id="9" name="object 9"/>
          <p:cNvSpPr txBox="1"/>
          <p:nvPr/>
        </p:nvSpPr>
        <p:spPr>
          <a:xfrm>
            <a:off x="381001" y="4077527"/>
            <a:ext cx="6187307" cy="3706143"/>
          </a:xfrm>
          <a:prstGeom prst="rect">
            <a:avLst/>
          </a:prstGeom>
        </p:spPr>
        <p:txBody>
          <a:bodyPr vert="horz" wrap="square" lIns="0" tIns="12700" rIns="0" bIns="0" rtlCol="0">
            <a:spAutoFit/>
          </a:bodyPr>
          <a:lstStyle/>
          <a:p>
            <a:pPr marL="12700" marR="52069" algn="just">
              <a:lnSpc>
                <a:spcPct val="100000"/>
              </a:lnSpc>
              <a:spcBef>
                <a:spcPts val="100"/>
              </a:spcBef>
            </a:pPr>
            <a:r>
              <a:rPr sz="2400" dirty="0"/>
              <a:t>The first parameter is the title and the second is the text displayed in the pop-up message  box. By adding an empty pair of single or double quotes followed by a comma, we can  move our text from the title into the pop-up message box.</a:t>
            </a:r>
            <a:endParaRPr sz="2400"/>
          </a:p>
          <a:p>
            <a:pPr algn="just">
              <a:lnSpc>
                <a:spcPct val="100000"/>
              </a:lnSpc>
              <a:spcBef>
                <a:spcPts val="20"/>
              </a:spcBef>
            </a:pPr>
            <a:endParaRPr sz="2400"/>
          </a:p>
          <a:p>
            <a:pPr marL="12700" marR="5080" algn="just">
              <a:lnSpc>
                <a:spcPct val="100000"/>
              </a:lnSpc>
            </a:pPr>
            <a:r>
              <a:rPr sz="2400" dirty="0"/>
              <a:t>We still need a title, and we definitely want to get rid of this unnecessary second window.  The second window is caused by a Windows event loop. We can get rid of it by  suppressing it.</a:t>
            </a:r>
            <a:endParaRPr sz="2400"/>
          </a:p>
        </p:txBody>
      </p:sp>
      <p:sp>
        <p:nvSpPr>
          <p:cNvPr id="2" name="Slide Number Placeholder 1">
            <a:extLst>
              <a:ext uri="{FF2B5EF4-FFF2-40B4-BE49-F238E27FC236}">
                <a16:creationId xmlns:a16="http://schemas.microsoft.com/office/drawing/2014/main" id="{E7C0614B-6935-DABE-3E74-319B18DDC4D9}"/>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21</a:t>
            </a:fld>
            <a:r>
              <a:rPr spc="-30"/>
              <a:t> </a:t>
            </a:r>
            <a:r>
              <a:t>]</a:t>
            </a:r>
            <a:endParaRPr dirty="0"/>
          </a:p>
        </p:txBody>
      </p:sp>
    </p:spTree>
    <p:extLst>
      <p:ext uri="{BB962C8B-B14F-4D97-AF65-F5344CB8AC3E}">
        <p14:creationId xmlns:p14="http://schemas.microsoft.com/office/powerpoint/2010/main" val="3084741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152401" y="884505"/>
            <a:ext cx="6455499" cy="4778231"/>
          </a:xfrm>
          <a:prstGeom prst="rect">
            <a:avLst/>
          </a:prstGeom>
        </p:spPr>
        <p:txBody>
          <a:bodyPr vert="horz" wrap="square" lIns="0" tIns="12700" rIns="0" bIns="0" rtlCol="0">
            <a:spAutoFit/>
          </a:bodyPr>
          <a:lstStyle/>
          <a:p>
            <a:pPr marL="12700">
              <a:lnSpc>
                <a:spcPct val="100000"/>
              </a:lnSpc>
              <a:spcBef>
                <a:spcPts val="100"/>
              </a:spcBef>
            </a:pPr>
            <a:r>
              <a:rPr sz="2000" dirty="0"/>
              <a:t>Add the following code:</a:t>
            </a:r>
            <a:endParaRPr sz="2000"/>
          </a:p>
          <a:p>
            <a:pPr marL="622300" indent="-170180">
              <a:lnSpc>
                <a:spcPct val="100000"/>
              </a:lnSpc>
              <a:spcBef>
                <a:spcPts val="900"/>
              </a:spcBef>
              <a:buAutoNum type="arabicPeriod"/>
              <a:tabLst>
                <a:tab pos="622300" algn="l"/>
              </a:tabLst>
            </a:pPr>
            <a:r>
              <a:rPr sz="2000" dirty="0"/>
              <a:t>Open GUI_independent_msg_info.py and save the module as</a:t>
            </a:r>
            <a:endParaRPr sz="2000"/>
          </a:p>
          <a:p>
            <a:pPr marL="621665">
              <a:lnSpc>
                <a:spcPct val="100000"/>
              </a:lnSpc>
              <a:spcBef>
                <a:spcPts val="65"/>
              </a:spcBef>
            </a:pPr>
            <a:r>
              <a:rPr sz="2000" dirty="0"/>
              <a:t>GUI_independent_msg_one_window.py.</a:t>
            </a:r>
            <a:endParaRPr sz="2000"/>
          </a:p>
          <a:p>
            <a:pPr marL="622300" indent="-170180">
              <a:lnSpc>
                <a:spcPct val="100000"/>
              </a:lnSpc>
              <a:spcBef>
                <a:spcPts val="285"/>
              </a:spcBef>
              <a:buAutoNum type="arabicPeriod" startAt="2"/>
              <a:tabLst>
                <a:tab pos="622300" algn="l"/>
              </a:tabLst>
            </a:pPr>
            <a:r>
              <a:rPr sz="2000" dirty="0"/>
              <a:t>Import Tk create an instance of the Tk class, and call the withdraw method:</a:t>
            </a:r>
            <a:endParaRPr sz="2000"/>
          </a:p>
          <a:p>
            <a:pPr marL="812800" marR="2928620">
              <a:lnSpc>
                <a:spcPct val="100000"/>
              </a:lnSpc>
              <a:spcBef>
                <a:spcPts val="965"/>
              </a:spcBef>
            </a:pPr>
            <a:r>
              <a:rPr sz="2000" dirty="0"/>
              <a:t>from tkinter import Tk  root = Tk()  root.withdraw()</a:t>
            </a:r>
            <a:endParaRPr sz="2000"/>
          </a:p>
          <a:p>
            <a:pPr>
              <a:lnSpc>
                <a:spcPct val="100000"/>
              </a:lnSpc>
              <a:spcBef>
                <a:spcPts val="45"/>
              </a:spcBef>
            </a:pPr>
            <a:endParaRPr sz="2000"/>
          </a:p>
          <a:p>
            <a:pPr marL="584200" marR="5080">
              <a:lnSpc>
                <a:spcPct val="105400"/>
              </a:lnSpc>
              <a:spcBef>
                <a:spcPts val="5"/>
              </a:spcBef>
            </a:pPr>
            <a:r>
              <a:rPr sz="2000" dirty="0"/>
              <a:t>Now, we have only one window. The withdraw() method removes the debug  window that we are not interested in having floating around.</a:t>
            </a:r>
            <a:endParaRPr sz="2000"/>
          </a:p>
          <a:p>
            <a:pPr marL="622300" indent="-170180">
              <a:lnSpc>
                <a:spcPct val="100000"/>
              </a:lnSpc>
              <a:spcBef>
                <a:spcPts val="900"/>
              </a:spcBef>
              <a:buAutoNum type="arabicPeriod" startAt="3"/>
              <a:tabLst>
                <a:tab pos="622300" algn="l"/>
              </a:tabLst>
            </a:pPr>
            <a:r>
              <a:rPr sz="2000" dirty="0"/>
              <a:t>Run the code. This will result in the following window:</a:t>
            </a:r>
            <a:endParaRPr sz="2000"/>
          </a:p>
        </p:txBody>
      </p:sp>
      <p:grpSp>
        <p:nvGrpSpPr>
          <p:cNvPr id="8" name="object 8"/>
          <p:cNvGrpSpPr/>
          <p:nvPr/>
        </p:nvGrpSpPr>
        <p:grpSpPr>
          <a:xfrm>
            <a:off x="1911808" y="5786574"/>
            <a:ext cx="4226649" cy="2582586"/>
            <a:chOff x="2078037" y="3150793"/>
            <a:chExt cx="2701925" cy="1644650"/>
          </a:xfrm>
        </p:grpSpPr>
        <p:pic>
          <p:nvPicPr>
            <p:cNvPr id="9" name="object 9"/>
            <p:cNvPicPr/>
            <p:nvPr/>
          </p:nvPicPr>
          <p:blipFill>
            <a:blip r:embed="rId2" cstate="print"/>
            <a:stretch>
              <a:fillRect/>
            </a:stretch>
          </p:blipFill>
          <p:spPr>
            <a:xfrm>
              <a:off x="2090737" y="3163493"/>
              <a:ext cx="2676525" cy="1619250"/>
            </a:xfrm>
            <a:prstGeom prst="rect">
              <a:avLst/>
            </a:prstGeom>
          </p:spPr>
        </p:pic>
        <p:sp>
          <p:nvSpPr>
            <p:cNvPr id="10" name="object 10"/>
            <p:cNvSpPr/>
            <p:nvPr/>
          </p:nvSpPr>
          <p:spPr>
            <a:xfrm>
              <a:off x="2084387" y="3157143"/>
              <a:ext cx="2689225" cy="1631950"/>
            </a:xfrm>
            <a:custGeom>
              <a:avLst/>
              <a:gdLst/>
              <a:ahLst/>
              <a:cxnLst/>
              <a:rect l="l" t="t" r="r" b="b"/>
              <a:pathLst>
                <a:path w="2689225" h="1631950">
                  <a:moveTo>
                    <a:pt x="0" y="0"/>
                  </a:moveTo>
                  <a:lnTo>
                    <a:pt x="2689225" y="0"/>
                  </a:lnTo>
                </a:path>
                <a:path w="2689225" h="1631950">
                  <a:moveTo>
                    <a:pt x="0" y="0"/>
                  </a:moveTo>
                  <a:lnTo>
                    <a:pt x="0" y="1631950"/>
                  </a:lnTo>
                </a:path>
                <a:path w="2689225" h="1631950">
                  <a:moveTo>
                    <a:pt x="2689225" y="0"/>
                  </a:moveTo>
                  <a:lnTo>
                    <a:pt x="2689225" y="1631950"/>
                  </a:lnTo>
                </a:path>
                <a:path w="2689225" h="1631950">
                  <a:moveTo>
                    <a:pt x="0" y="1631950"/>
                  </a:moveTo>
                  <a:lnTo>
                    <a:pt x="2689225" y="1631950"/>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02870875-C720-744E-D3A7-35713DE96729}"/>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22</a:t>
            </a:fld>
            <a:r>
              <a:rPr spc="-30"/>
              <a:t> </a:t>
            </a:r>
            <a:r>
              <a:t>]</a:t>
            </a:r>
            <a:endParaRPr dirty="0"/>
          </a:p>
        </p:txBody>
      </p:sp>
    </p:spTree>
    <p:extLst>
      <p:ext uri="{BB962C8B-B14F-4D97-AF65-F5344CB8AC3E}">
        <p14:creationId xmlns:p14="http://schemas.microsoft.com/office/powerpoint/2010/main" val="1233945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1" name="object 11"/>
          <p:cNvSpPr txBox="1"/>
          <p:nvPr/>
        </p:nvSpPr>
        <p:spPr>
          <a:xfrm>
            <a:off x="304801" y="1317846"/>
            <a:ext cx="6300001" cy="5250155"/>
          </a:xfrm>
          <a:prstGeom prst="rect">
            <a:avLst/>
          </a:prstGeom>
        </p:spPr>
        <p:txBody>
          <a:bodyPr vert="horz" wrap="square" lIns="0" tIns="12700" rIns="0" bIns="0" rtlCol="0">
            <a:spAutoFit/>
          </a:bodyPr>
          <a:lstStyle/>
          <a:p>
            <a:pPr marL="12700">
              <a:lnSpc>
                <a:spcPct val="100000"/>
              </a:lnSpc>
              <a:spcBef>
                <a:spcPts val="100"/>
              </a:spcBef>
            </a:pPr>
            <a:r>
              <a:rPr sz="2400" dirty="0"/>
              <a:t>In order to add a title, all we have to do is place string into our empty first argument.</a:t>
            </a:r>
            <a:endParaRPr sz="2400"/>
          </a:p>
          <a:p>
            <a:pPr marL="12700">
              <a:lnSpc>
                <a:spcPct val="100000"/>
              </a:lnSpc>
              <a:spcBef>
                <a:spcPts val="900"/>
              </a:spcBef>
            </a:pPr>
            <a:r>
              <a:rPr sz="2400" dirty="0"/>
              <a:t>For example, consider the following code snippet:</a:t>
            </a:r>
            <a:endParaRPr sz="2400"/>
          </a:p>
          <a:p>
            <a:pPr marL="622300" indent="-170180">
              <a:lnSpc>
                <a:spcPct val="100000"/>
              </a:lnSpc>
              <a:spcBef>
                <a:spcPts val="900"/>
              </a:spcBef>
              <a:buAutoNum type="arabicPeriod"/>
              <a:tabLst>
                <a:tab pos="622300" algn="l"/>
              </a:tabLst>
            </a:pPr>
            <a:r>
              <a:rPr sz="2400" dirty="0"/>
              <a:t>Open GUI_independent_msg_one_window.py and save the module as</a:t>
            </a:r>
            <a:endParaRPr sz="2400"/>
          </a:p>
          <a:p>
            <a:pPr marL="621665">
              <a:lnSpc>
                <a:spcPct val="100000"/>
              </a:lnSpc>
              <a:spcBef>
                <a:spcPts val="65"/>
              </a:spcBef>
            </a:pPr>
            <a:r>
              <a:rPr sz="2400" dirty="0"/>
              <a:t>GUI_independent_msg_one_window_title.py.</a:t>
            </a:r>
            <a:endParaRPr sz="2400"/>
          </a:p>
          <a:p>
            <a:pPr marL="622300" indent="-170180">
              <a:lnSpc>
                <a:spcPct val="100000"/>
              </a:lnSpc>
              <a:spcBef>
                <a:spcPts val="285"/>
              </a:spcBef>
              <a:buAutoNum type="arabicPeriod" startAt="2"/>
              <a:tabLst>
                <a:tab pos="622300" algn="l"/>
              </a:tabLst>
            </a:pPr>
            <a:endParaRPr lang="en-US" sz="2400"/>
          </a:p>
          <a:p>
            <a:pPr marL="622300" indent="-170180">
              <a:lnSpc>
                <a:spcPct val="100000"/>
              </a:lnSpc>
              <a:spcBef>
                <a:spcPts val="285"/>
              </a:spcBef>
              <a:buAutoNum type="arabicPeriod" startAt="2"/>
              <a:tabLst>
                <a:tab pos="622300" algn="l"/>
              </a:tabLst>
            </a:pPr>
            <a:r>
              <a:rPr sz="2400"/>
              <a:t>Give </a:t>
            </a:r>
            <a:r>
              <a:rPr sz="2400" dirty="0"/>
              <a:t>it a title by adding some words into the first argument position:</a:t>
            </a:r>
            <a:endParaRPr sz="2400"/>
          </a:p>
          <a:p>
            <a:pPr marL="812165" marR="300990">
              <a:lnSpc>
                <a:spcPct val="100000"/>
              </a:lnSpc>
              <a:spcBef>
                <a:spcPts val="894"/>
              </a:spcBef>
            </a:pPr>
            <a:r>
              <a:rPr sz="2400" dirty="0"/>
              <a:t>msg.showinfo('This is a Title', 'Python GUI created using  tkinter:\nThe year is 2019')</a:t>
            </a:r>
            <a:endParaRPr sz="2400"/>
          </a:p>
        </p:txBody>
      </p:sp>
      <p:sp>
        <p:nvSpPr>
          <p:cNvPr id="5" name="Slide Number Placeholder 4">
            <a:extLst>
              <a:ext uri="{FF2B5EF4-FFF2-40B4-BE49-F238E27FC236}">
                <a16:creationId xmlns:a16="http://schemas.microsoft.com/office/drawing/2014/main" id="{4FB7A818-3888-2518-79C3-BEED480243F2}"/>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23</a:t>
            </a:fld>
            <a:r>
              <a:rPr spc="-30"/>
              <a:t> </a:t>
            </a:r>
            <a:r>
              <a:t>]</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533400" y="1097791"/>
            <a:ext cx="6324600" cy="874598"/>
          </a:xfrm>
          <a:prstGeom prst="rect">
            <a:avLst/>
          </a:prstGeom>
        </p:spPr>
        <p:txBody>
          <a:bodyPr vert="horz" wrap="square" lIns="0" tIns="12700" rIns="0" bIns="0" rtlCol="0">
            <a:spAutoFit/>
          </a:bodyPr>
          <a:lstStyle/>
          <a:p>
            <a:pPr marL="12700">
              <a:lnSpc>
                <a:spcPct val="100000"/>
              </a:lnSpc>
              <a:spcBef>
                <a:spcPts val="100"/>
              </a:spcBef>
            </a:pPr>
            <a:r>
              <a:rPr sz="2800" dirty="0"/>
              <a:t>The preceding instructions produce the following code:</a:t>
            </a:r>
            <a:endParaRPr sz="2800"/>
          </a:p>
        </p:txBody>
      </p:sp>
      <p:pic>
        <p:nvPicPr>
          <p:cNvPr id="8" name="object 8"/>
          <p:cNvPicPr/>
          <p:nvPr/>
        </p:nvPicPr>
        <p:blipFill>
          <a:blip r:embed="rId2" cstate="print"/>
          <a:stretch>
            <a:fillRect/>
          </a:stretch>
        </p:blipFill>
        <p:spPr>
          <a:xfrm>
            <a:off x="304800" y="2432624"/>
            <a:ext cx="6324600" cy="1491675"/>
          </a:xfrm>
          <a:prstGeom prst="rect">
            <a:avLst/>
          </a:prstGeom>
        </p:spPr>
      </p:pic>
      <p:sp>
        <p:nvSpPr>
          <p:cNvPr id="10" name="object 10"/>
          <p:cNvSpPr txBox="1"/>
          <p:nvPr/>
        </p:nvSpPr>
        <p:spPr>
          <a:xfrm>
            <a:off x="152401" y="4337835"/>
            <a:ext cx="6324600" cy="1770741"/>
          </a:xfrm>
          <a:prstGeom prst="rect">
            <a:avLst/>
          </a:prstGeom>
        </p:spPr>
        <p:txBody>
          <a:bodyPr vert="horz" wrap="square" lIns="0" tIns="12700" rIns="0" bIns="0" rtlCol="0">
            <a:spAutoFit/>
          </a:bodyPr>
          <a:lstStyle/>
          <a:p>
            <a:pPr marL="182245" marR="5080" indent="-170180">
              <a:lnSpc>
                <a:spcPct val="105400"/>
              </a:lnSpc>
              <a:spcBef>
                <a:spcPts val="100"/>
              </a:spcBef>
            </a:pPr>
            <a:r>
              <a:rPr sz="2800" dirty="0"/>
              <a:t>3. Run the </a:t>
            </a:r>
            <a:r>
              <a:rPr sz="2400" dirty="0"/>
              <a:t>GUI_independent_msg_one_window_title.py file</a:t>
            </a:r>
            <a:r>
              <a:rPr sz="2400"/>
              <a:t>. </a:t>
            </a:r>
            <a:endParaRPr lang="en-US" sz="2400"/>
          </a:p>
          <a:p>
            <a:pPr marL="182245" marR="5080" indent="-170180">
              <a:lnSpc>
                <a:spcPct val="105400"/>
              </a:lnSpc>
              <a:spcBef>
                <a:spcPts val="100"/>
              </a:spcBef>
            </a:pPr>
            <a:r>
              <a:rPr sz="2800"/>
              <a:t>Now</a:t>
            </a:r>
            <a:r>
              <a:rPr sz="2800" dirty="0"/>
              <a:t>, our dialog  has a title, as shown in the following screenshot:</a:t>
            </a:r>
            <a:endParaRPr sz="2800"/>
          </a:p>
        </p:txBody>
      </p:sp>
      <p:grpSp>
        <p:nvGrpSpPr>
          <p:cNvPr id="11" name="object 11"/>
          <p:cNvGrpSpPr/>
          <p:nvPr/>
        </p:nvGrpSpPr>
        <p:grpSpPr>
          <a:xfrm>
            <a:off x="2939925" y="6315531"/>
            <a:ext cx="3537076" cy="2089759"/>
            <a:chOff x="2359025" y="2630627"/>
            <a:chExt cx="2139950" cy="1273175"/>
          </a:xfrm>
        </p:grpSpPr>
        <p:pic>
          <p:nvPicPr>
            <p:cNvPr id="12" name="object 12"/>
            <p:cNvPicPr/>
            <p:nvPr/>
          </p:nvPicPr>
          <p:blipFill>
            <a:blip r:embed="rId3" cstate="print"/>
            <a:stretch>
              <a:fillRect/>
            </a:stretch>
          </p:blipFill>
          <p:spPr>
            <a:xfrm>
              <a:off x="2371725" y="2643327"/>
              <a:ext cx="2114550" cy="1247775"/>
            </a:xfrm>
            <a:prstGeom prst="rect">
              <a:avLst/>
            </a:prstGeom>
          </p:spPr>
        </p:pic>
        <p:sp>
          <p:nvSpPr>
            <p:cNvPr id="13" name="object 13"/>
            <p:cNvSpPr/>
            <p:nvPr/>
          </p:nvSpPr>
          <p:spPr>
            <a:xfrm>
              <a:off x="2365375" y="2636977"/>
              <a:ext cx="2127250" cy="1260475"/>
            </a:xfrm>
            <a:custGeom>
              <a:avLst/>
              <a:gdLst/>
              <a:ahLst/>
              <a:cxnLst/>
              <a:rect l="l" t="t" r="r" b="b"/>
              <a:pathLst>
                <a:path w="2127250" h="1260475">
                  <a:moveTo>
                    <a:pt x="0" y="0"/>
                  </a:moveTo>
                  <a:lnTo>
                    <a:pt x="2127250" y="0"/>
                  </a:lnTo>
                </a:path>
                <a:path w="2127250" h="1260475">
                  <a:moveTo>
                    <a:pt x="0" y="0"/>
                  </a:moveTo>
                  <a:lnTo>
                    <a:pt x="0" y="1260475"/>
                  </a:lnTo>
                </a:path>
                <a:path w="2127250" h="1260475">
                  <a:moveTo>
                    <a:pt x="2127250" y="0"/>
                  </a:moveTo>
                  <a:lnTo>
                    <a:pt x="2127250" y="1260475"/>
                  </a:lnTo>
                </a:path>
                <a:path w="2127250" h="1260475">
                  <a:moveTo>
                    <a:pt x="0" y="1260475"/>
                  </a:moveTo>
                  <a:lnTo>
                    <a:pt x="2127250" y="1260475"/>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46737212-F7D3-F735-DA9F-384F88D02868}"/>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24</a:t>
            </a:fld>
            <a:r>
              <a:rPr spc="-30"/>
              <a:t> </a:t>
            </a:r>
            <a:r>
              <a:t>]</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707301" y="556451"/>
            <a:ext cx="5412105" cy="320601"/>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a:p>
            <a:pPr marL="12700" marR="88265">
              <a:lnSpc>
                <a:spcPct val="100000"/>
              </a:lnSpc>
            </a:pPr>
            <a:endParaRPr sz="1000">
              <a:latin typeface="Palatino Linotype"/>
              <a:cs typeface="Palatino Linotype"/>
            </a:endParaRPr>
          </a:p>
        </p:txBody>
      </p:sp>
      <p:sp>
        <p:nvSpPr>
          <p:cNvPr id="9" name="object 3">
            <a:extLst>
              <a:ext uri="{FF2B5EF4-FFF2-40B4-BE49-F238E27FC236}">
                <a16:creationId xmlns:a16="http://schemas.microsoft.com/office/drawing/2014/main" id="{E35460CE-89FE-A4DE-AAEE-BFF83856BC1E}"/>
              </a:ext>
            </a:extLst>
          </p:cNvPr>
          <p:cNvSpPr txBox="1"/>
          <p:nvPr/>
        </p:nvSpPr>
        <p:spPr>
          <a:xfrm>
            <a:off x="381000" y="964882"/>
            <a:ext cx="6096000" cy="4420762"/>
          </a:xfrm>
          <a:prstGeom prst="rect">
            <a:avLst/>
          </a:prstGeom>
        </p:spPr>
        <p:txBody>
          <a:bodyPr vert="horz" wrap="square" lIns="0" tIns="12700" rIns="0" bIns="0" rtlCol="0">
            <a:spAutoFit/>
          </a:bodyPr>
          <a:lstStyle/>
          <a:p>
            <a:pPr marL="12700" marR="381000">
              <a:lnSpc>
                <a:spcPct val="100000"/>
              </a:lnSpc>
            </a:pPr>
            <a:r>
              <a:rPr lang="en-US" sz="2800" b="1">
                <a:solidFill>
                  <a:schemeClr val="accent6">
                    <a:lumMod val="50000"/>
                  </a:schemeClr>
                </a:solidFill>
              </a:rPr>
              <a:t>3. </a:t>
            </a:r>
            <a:r>
              <a:rPr sz="2800" b="1">
                <a:solidFill>
                  <a:schemeClr val="accent6">
                    <a:lumMod val="50000"/>
                  </a:schemeClr>
                </a:solidFill>
              </a:rPr>
              <a:t>How </a:t>
            </a:r>
            <a:r>
              <a:rPr sz="2800" b="1" dirty="0">
                <a:solidFill>
                  <a:schemeClr val="accent6">
                    <a:lumMod val="50000"/>
                  </a:schemeClr>
                </a:solidFill>
              </a:rPr>
              <a:t>to create the title of a tkinter window  form</a:t>
            </a:r>
            <a:endParaRPr sz="2400" b="1">
              <a:solidFill>
                <a:schemeClr val="accent6">
                  <a:lumMod val="50000"/>
                </a:schemeClr>
              </a:solidFill>
            </a:endParaRPr>
          </a:p>
          <a:p>
            <a:pPr marL="12700" marR="152400">
              <a:lnSpc>
                <a:spcPct val="102699"/>
              </a:lnSpc>
              <a:spcBef>
                <a:spcPts val="340"/>
              </a:spcBef>
            </a:pPr>
            <a:endParaRPr lang="en-US" sz="2400"/>
          </a:p>
          <a:p>
            <a:pPr marL="12700" marR="152400">
              <a:lnSpc>
                <a:spcPct val="102699"/>
              </a:lnSpc>
              <a:spcBef>
                <a:spcPts val="340"/>
              </a:spcBef>
            </a:pPr>
            <a:r>
              <a:rPr sz="2400"/>
              <a:t>How </a:t>
            </a:r>
            <a:r>
              <a:rPr sz="2400" dirty="0"/>
              <a:t>to create independent message boxes. We just pass in a  string as the first argument to the constructor of the </a:t>
            </a:r>
            <a:r>
              <a:rPr sz="2400"/>
              <a:t>widget.</a:t>
            </a:r>
            <a:endParaRPr lang="en-US" sz="2400"/>
          </a:p>
          <a:p>
            <a:pPr marL="12700" marR="152400">
              <a:lnSpc>
                <a:spcPct val="102699"/>
              </a:lnSpc>
              <a:spcBef>
                <a:spcPts val="340"/>
              </a:spcBef>
            </a:pPr>
            <a:endParaRPr sz="2400"/>
          </a:p>
          <a:p>
            <a:pPr marL="12700">
              <a:lnSpc>
                <a:spcPct val="100000"/>
              </a:lnSpc>
            </a:pPr>
            <a:r>
              <a:rPr sz="2400" b="1"/>
              <a:t>Getting </a:t>
            </a:r>
            <a:r>
              <a:rPr sz="2400" b="1" dirty="0"/>
              <a:t>ready</a:t>
            </a:r>
            <a:endParaRPr sz="2400" b="1"/>
          </a:p>
          <a:p>
            <a:pPr marL="12700">
              <a:lnSpc>
                <a:spcPct val="100000"/>
              </a:lnSpc>
              <a:spcBef>
                <a:spcPts val="365"/>
              </a:spcBef>
            </a:pPr>
            <a:r>
              <a:rPr sz="2400" dirty="0"/>
              <a:t>Instead of a pop-up dialog window, we create the main root window and give it a title.</a:t>
            </a:r>
            <a:endParaRPr sz="2400"/>
          </a:p>
          <a:p>
            <a:pPr marL="12700">
              <a:lnSpc>
                <a:spcPct val="100000"/>
              </a:lnSpc>
              <a:spcBef>
                <a:spcPts val="5"/>
              </a:spcBef>
            </a:pPr>
            <a:endParaRPr sz="2400">
              <a:latin typeface="Palatino Linotype"/>
              <a:cs typeface="Palatino Linotype"/>
            </a:endParaRPr>
          </a:p>
        </p:txBody>
      </p:sp>
      <p:sp>
        <p:nvSpPr>
          <p:cNvPr id="8" name="Slide Number Placeholder 7">
            <a:extLst>
              <a:ext uri="{FF2B5EF4-FFF2-40B4-BE49-F238E27FC236}">
                <a16:creationId xmlns:a16="http://schemas.microsoft.com/office/drawing/2014/main" id="{41675E91-5241-C7EF-E51A-490E2333EBFC}"/>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25</a:t>
            </a:fld>
            <a:r>
              <a:rPr spc="-30"/>
              <a:t> </a:t>
            </a:r>
            <a:r>
              <a:t>]</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707301" y="556451"/>
            <a:ext cx="5412105" cy="320601"/>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a:p>
            <a:pPr marL="12700" marR="88265">
              <a:lnSpc>
                <a:spcPct val="100000"/>
              </a:lnSpc>
            </a:pPr>
            <a:endParaRPr sz="1000">
              <a:latin typeface="Palatino Linotype"/>
              <a:cs typeface="Palatino Linotype"/>
            </a:endParaRPr>
          </a:p>
        </p:txBody>
      </p:sp>
      <p:sp>
        <p:nvSpPr>
          <p:cNvPr id="6" name="object 6"/>
          <p:cNvSpPr txBox="1"/>
          <p:nvPr/>
        </p:nvSpPr>
        <p:spPr>
          <a:xfrm>
            <a:off x="1065442" y="5600702"/>
            <a:ext cx="3430359" cy="843821"/>
          </a:xfrm>
          <a:prstGeom prst="rect">
            <a:avLst/>
          </a:prstGeom>
        </p:spPr>
        <p:txBody>
          <a:bodyPr vert="horz" wrap="square" lIns="0" tIns="12700" rIns="0" bIns="0" rtlCol="0">
            <a:spAutoFit/>
          </a:bodyPr>
          <a:lstStyle/>
          <a:p>
            <a:pPr marL="12700" marR="5080">
              <a:lnSpc>
                <a:spcPct val="100000"/>
              </a:lnSpc>
              <a:spcBef>
                <a:spcPts val="100"/>
              </a:spcBef>
            </a:pPr>
            <a:r>
              <a:rPr spc="-5" dirty="0">
                <a:latin typeface="Lucida Console"/>
                <a:cs typeface="Lucida Console"/>
              </a:rPr>
              <a:t>import</a:t>
            </a:r>
            <a:r>
              <a:rPr spc="15" dirty="0">
                <a:latin typeface="Lucida Console"/>
                <a:cs typeface="Lucida Console"/>
              </a:rPr>
              <a:t> </a:t>
            </a:r>
            <a:r>
              <a:rPr spc="-5" dirty="0">
                <a:latin typeface="Lucida Console"/>
                <a:cs typeface="Lucida Console"/>
              </a:rPr>
              <a:t>tkinter</a:t>
            </a:r>
            <a:r>
              <a:rPr spc="15" dirty="0">
                <a:latin typeface="Lucida Console"/>
                <a:cs typeface="Lucida Console"/>
              </a:rPr>
              <a:t> </a:t>
            </a:r>
            <a:r>
              <a:rPr spc="-5" dirty="0">
                <a:latin typeface="Lucida Console"/>
                <a:cs typeface="Lucida Console"/>
              </a:rPr>
              <a:t>as</a:t>
            </a:r>
            <a:r>
              <a:rPr spc="15" dirty="0">
                <a:latin typeface="Lucida Console"/>
                <a:cs typeface="Lucida Console"/>
              </a:rPr>
              <a:t> </a:t>
            </a:r>
            <a:r>
              <a:rPr spc="-5" dirty="0">
                <a:latin typeface="Lucida Console"/>
                <a:cs typeface="Lucida Console"/>
              </a:rPr>
              <a:t>tk </a:t>
            </a:r>
            <a:r>
              <a:rPr dirty="0">
                <a:latin typeface="Lucida Console"/>
                <a:cs typeface="Lucida Console"/>
              </a:rPr>
              <a:t> </a:t>
            </a:r>
            <a:r>
              <a:rPr spc="-5" dirty="0">
                <a:latin typeface="Lucida Console"/>
                <a:cs typeface="Lucida Console"/>
              </a:rPr>
              <a:t>win = tk.Tk() </a:t>
            </a:r>
            <a:r>
              <a:rPr dirty="0">
                <a:latin typeface="Lucida Console"/>
                <a:cs typeface="Lucida Console"/>
              </a:rPr>
              <a:t> </a:t>
            </a:r>
            <a:r>
              <a:rPr spc="-5" dirty="0">
                <a:latin typeface="Lucida Console"/>
                <a:cs typeface="Lucida Console"/>
              </a:rPr>
              <a:t>win.title("Python</a:t>
            </a:r>
            <a:r>
              <a:rPr spc="-45" dirty="0">
                <a:latin typeface="Lucida Console"/>
                <a:cs typeface="Lucida Console"/>
              </a:rPr>
              <a:t> </a:t>
            </a:r>
            <a:r>
              <a:rPr spc="-5" dirty="0">
                <a:latin typeface="Lucida Console"/>
                <a:cs typeface="Lucida Console"/>
              </a:rPr>
              <a:t>GUI")</a:t>
            </a:r>
            <a:endParaRPr>
              <a:latin typeface="Lucida Console"/>
              <a:cs typeface="Lucida Console"/>
            </a:endParaRPr>
          </a:p>
        </p:txBody>
      </p:sp>
      <p:sp>
        <p:nvSpPr>
          <p:cNvPr id="7" name="object 7"/>
          <p:cNvSpPr txBox="1"/>
          <p:nvPr/>
        </p:nvSpPr>
        <p:spPr>
          <a:xfrm>
            <a:off x="4953000" y="5721500"/>
            <a:ext cx="2362200" cy="641201"/>
          </a:xfrm>
          <a:prstGeom prst="rect">
            <a:avLst/>
          </a:prstGeom>
        </p:spPr>
        <p:txBody>
          <a:bodyPr vert="horz" wrap="square" lIns="0" tIns="12700" rIns="0" bIns="0" rtlCol="0">
            <a:spAutoFit/>
          </a:bodyPr>
          <a:lstStyle/>
          <a:p>
            <a:pPr marL="12700" marR="5080">
              <a:lnSpc>
                <a:spcPct val="100000"/>
              </a:lnSpc>
              <a:spcBef>
                <a:spcPts val="100"/>
              </a:spcBef>
            </a:pPr>
            <a:r>
              <a:rPr sz="2000" spc="-5" dirty="0">
                <a:solidFill>
                  <a:schemeClr val="accent3">
                    <a:lumMod val="50000"/>
                  </a:schemeClr>
                </a:solidFill>
                <a:latin typeface="+mj-lt"/>
                <a:cs typeface="Lucida Console"/>
              </a:rPr>
              <a:t>#</a:t>
            </a:r>
            <a:r>
              <a:rPr sz="2000" spc="-35" dirty="0">
                <a:solidFill>
                  <a:schemeClr val="accent3">
                    <a:lumMod val="50000"/>
                  </a:schemeClr>
                </a:solidFill>
                <a:latin typeface="+mj-lt"/>
                <a:cs typeface="Lucida Console"/>
              </a:rPr>
              <a:t> </a:t>
            </a:r>
            <a:r>
              <a:rPr sz="2000" spc="-5" dirty="0">
                <a:solidFill>
                  <a:schemeClr val="accent3">
                    <a:lumMod val="50000"/>
                  </a:schemeClr>
                </a:solidFill>
                <a:latin typeface="+mj-lt"/>
                <a:cs typeface="Lucida Console"/>
              </a:rPr>
              <a:t>Create</a:t>
            </a:r>
            <a:r>
              <a:rPr sz="2000" spc="-30" dirty="0">
                <a:solidFill>
                  <a:schemeClr val="accent3">
                    <a:lumMod val="50000"/>
                  </a:schemeClr>
                </a:solidFill>
                <a:latin typeface="+mj-lt"/>
                <a:cs typeface="Lucida Console"/>
              </a:rPr>
              <a:t> </a:t>
            </a:r>
            <a:r>
              <a:rPr sz="2000" spc="-5">
                <a:solidFill>
                  <a:schemeClr val="accent3">
                    <a:lumMod val="50000"/>
                  </a:schemeClr>
                </a:solidFill>
                <a:latin typeface="+mj-lt"/>
                <a:cs typeface="Lucida Console"/>
              </a:rPr>
              <a:t>instance </a:t>
            </a:r>
            <a:endParaRPr lang="en-US" sz="2000" spc="-5">
              <a:solidFill>
                <a:schemeClr val="accent3">
                  <a:lumMod val="50000"/>
                </a:schemeClr>
              </a:solidFill>
              <a:latin typeface="+mj-lt"/>
              <a:cs typeface="Lucida Console"/>
            </a:endParaRPr>
          </a:p>
          <a:p>
            <a:pPr marL="12700" marR="5080">
              <a:lnSpc>
                <a:spcPct val="100000"/>
              </a:lnSpc>
              <a:spcBef>
                <a:spcPts val="100"/>
              </a:spcBef>
            </a:pPr>
            <a:r>
              <a:rPr sz="2000" spc="-5">
                <a:solidFill>
                  <a:schemeClr val="accent3">
                    <a:lumMod val="50000"/>
                  </a:schemeClr>
                </a:solidFill>
                <a:latin typeface="+mj-lt"/>
                <a:cs typeface="Times New Roman"/>
              </a:rPr>
              <a:t> </a:t>
            </a:r>
            <a:r>
              <a:rPr sz="2000" spc="-5" dirty="0">
                <a:solidFill>
                  <a:schemeClr val="accent3">
                    <a:lumMod val="50000"/>
                  </a:schemeClr>
                </a:solidFill>
                <a:latin typeface="+mj-lt"/>
                <a:cs typeface="Lucida Console"/>
              </a:rPr>
              <a:t>#</a:t>
            </a:r>
            <a:r>
              <a:rPr sz="2000" spc="-15" dirty="0">
                <a:solidFill>
                  <a:schemeClr val="accent3">
                    <a:lumMod val="50000"/>
                  </a:schemeClr>
                </a:solidFill>
                <a:latin typeface="+mj-lt"/>
                <a:cs typeface="Lucida Console"/>
              </a:rPr>
              <a:t> </a:t>
            </a:r>
            <a:r>
              <a:rPr sz="2000" spc="-5" dirty="0">
                <a:solidFill>
                  <a:schemeClr val="accent3">
                    <a:lumMod val="50000"/>
                  </a:schemeClr>
                </a:solidFill>
                <a:latin typeface="+mj-lt"/>
                <a:cs typeface="Lucida Console"/>
              </a:rPr>
              <a:t>Add</a:t>
            </a:r>
            <a:r>
              <a:rPr sz="2000" spc="-15" dirty="0">
                <a:solidFill>
                  <a:schemeClr val="accent3">
                    <a:lumMod val="50000"/>
                  </a:schemeClr>
                </a:solidFill>
                <a:latin typeface="+mj-lt"/>
                <a:cs typeface="Lucida Console"/>
              </a:rPr>
              <a:t> </a:t>
            </a:r>
            <a:r>
              <a:rPr sz="2000" spc="-5" dirty="0">
                <a:solidFill>
                  <a:schemeClr val="accent3">
                    <a:lumMod val="50000"/>
                  </a:schemeClr>
                </a:solidFill>
                <a:latin typeface="+mj-lt"/>
                <a:cs typeface="Lucida Console"/>
              </a:rPr>
              <a:t>a</a:t>
            </a:r>
            <a:r>
              <a:rPr sz="2000" spc="-10" dirty="0">
                <a:solidFill>
                  <a:schemeClr val="accent3">
                    <a:lumMod val="50000"/>
                  </a:schemeClr>
                </a:solidFill>
                <a:latin typeface="+mj-lt"/>
                <a:cs typeface="Lucida Console"/>
              </a:rPr>
              <a:t> </a:t>
            </a:r>
            <a:r>
              <a:rPr sz="2000" spc="-5" dirty="0">
                <a:solidFill>
                  <a:schemeClr val="accent3">
                    <a:lumMod val="50000"/>
                  </a:schemeClr>
                </a:solidFill>
                <a:latin typeface="+mj-lt"/>
                <a:cs typeface="Lucida Console"/>
              </a:rPr>
              <a:t>title</a:t>
            </a:r>
            <a:endParaRPr sz="2000">
              <a:solidFill>
                <a:schemeClr val="accent3">
                  <a:lumMod val="50000"/>
                </a:schemeClr>
              </a:solidFill>
              <a:latin typeface="+mj-lt"/>
              <a:cs typeface="Lucida Console"/>
            </a:endParaRPr>
          </a:p>
        </p:txBody>
      </p:sp>
      <p:sp>
        <p:nvSpPr>
          <p:cNvPr id="9" name="object 3">
            <a:extLst>
              <a:ext uri="{FF2B5EF4-FFF2-40B4-BE49-F238E27FC236}">
                <a16:creationId xmlns:a16="http://schemas.microsoft.com/office/drawing/2014/main" id="{E35460CE-89FE-A4DE-AAEE-BFF83856BC1E}"/>
              </a:ext>
            </a:extLst>
          </p:cNvPr>
          <p:cNvSpPr txBox="1"/>
          <p:nvPr/>
        </p:nvSpPr>
        <p:spPr>
          <a:xfrm>
            <a:off x="381000" y="964884"/>
            <a:ext cx="6096000" cy="4251104"/>
          </a:xfrm>
          <a:prstGeom prst="rect">
            <a:avLst/>
          </a:prstGeom>
        </p:spPr>
        <p:txBody>
          <a:bodyPr vert="horz" wrap="square" lIns="0" tIns="12700" rIns="0" bIns="0" rtlCol="0">
            <a:spAutoFit/>
          </a:bodyPr>
          <a:lstStyle/>
          <a:p>
            <a:pPr marL="12700">
              <a:lnSpc>
                <a:spcPct val="100000"/>
              </a:lnSpc>
              <a:spcBef>
                <a:spcPts val="5"/>
              </a:spcBef>
            </a:pPr>
            <a:r>
              <a:rPr sz="2400" b="1"/>
              <a:t>How </a:t>
            </a:r>
            <a:r>
              <a:rPr sz="2400" b="1" dirty="0"/>
              <a:t>to do </a:t>
            </a:r>
            <a:r>
              <a:rPr sz="2400" b="1"/>
              <a:t>it…</a:t>
            </a:r>
            <a:endParaRPr lang="en-US" sz="2400" b="1"/>
          </a:p>
          <a:p>
            <a:pPr marL="12700">
              <a:lnSpc>
                <a:spcPct val="100000"/>
              </a:lnSpc>
              <a:spcBef>
                <a:spcPts val="5"/>
              </a:spcBef>
            </a:pPr>
            <a:endParaRPr sz="2400" b="1"/>
          </a:p>
          <a:p>
            <a:pPr marL="12700" marR="39370">
              <a:lnSpc>
                <a:spcPct val="101499"/>
              </a:lnSpc>
              <a:spcBef>
                <a:spcPts val="425"/>
              </a:spcBef>
            </a:pPr>
            <a:r>
              <a:rPr sz="2400" dirty="0"/>
              <a:t>The following code creates the main window and adds a title to it</a:t>
            </a:r>
            <a:r>
              <a:rPr sz="2400"/>
              <a:t>. Here</a:t>
            </a:r>
            <a:r>
              <a:rPr sz="2400" dirty="0"/>
              <a:t>, we just focus on this aspect of our GUI:</a:t>
            </a:r>
            <a:endParaRPr sz="2400"/>
          </a:p>
          <a:p>
            <a:pPr>
              <a:lnSpc>
                <a:spcPct val="100000"/>
              </a:lnSpc>
              <a:spcBef>
                <a:spcPts val="20"/>
              </a:spcBef>
            </a:pPr>
            <a:endParaRPr sz="2400"/>
          </a:p>
          <a:p>
            <a:pPr marL="622300" indent="-170180">
              <a:lnSpc>
                <a:spcPct val="100000"/>
              </a:lnSpc>
              <a:spcBef>
                <a:spcPts val="5"/>
              </a:spcBef>
              <a:buAutoNum type="arabicPeriod"/>
              <a:tabLst>
                <a:tab pos="622300" algn="l"/>
              </a:tabLst>
            </a:pPr>
            <a:r>
              <a:rPr sz="2400" dirty="0"/>
              <a:t>Open GUI_tabbed_all_widgets_both_tabs.</a:t>
            </a:r>
            <a:r>
              <a:rPr sz="2400"/>
              <a:t>py </a:t>
            </a:r>
            <a:br>
              <a:rPr lang="en-US" sz="2400"/>
            </a:br>
            <a:r>
              <a:rPr sz="2400"/>
              <a:t> </a:t>
            </a:r>
            <a:r>
              <a:rPr sz="2400" dirty="0"/>
              <a:t>save the </a:t>
            </a:r>
            <a:r>
              <a:rPr sz="2400"/>
              <a:t>module as</a:t>
            </a:r>
            <a:r>
              <a:rPr lang="en-US" sz="2400"/>
              <a:t> </a:t>
            </a:r>
            <a:r>
              <a:rPr sz="2400"/>
              <a:t>GUI</a:t>
            </a:r>
            <a:r>
              <a:rPr sz="2400" dirty="0"/>
              <a:t>_title.</a:t>
            </a:r>
            <a:r>
              <a:rPr sz="2400"/>
              <a:t>py.</a:t>
            </a:r>
            <a:endParaRPr lang="en-US" sz="2400"/>
          </a:p>
          <a:p>
            <a:pPr marL="622300">
              <a:lnSpc>
                <a:spcPct val="100000"/>
              </a:lnSpc>
              <a:spcBef>
                <a:spcPts val="65"/>
              </a:spcBef>
            </a:pPr>
            <a:endParaRPr sz="2400"/>
          </a:p>
          <a:p>
            <a:pPr marL="622300" indent="-170180">
              <a:lnSpc>
                <a:spcPct val="100000"/>
              </a:lnSpc>
              <a:spcBef>
                <a:spcPts val="285"/>
              </a:spcBef>
              <a:buAutoNum type="arabicPeriod" startAt="2"/>
              <a:tabLst>
                <a:tab pos="622300" algn="l"/>
              </a:tabLst>
            </a:pPr>
            <a:r>
              <a:rPr sz="2400" dirty="0"/>
              <a:t>Give the main window a title:</a:t>
            </a:r>
            <a:endParaRPr sz="2400">
              <a:latin typeface="Palatino Linotype"/>
              <a:cs typeface="Palatino Linotype"/>
            </a:endParaRPr>
          </a:p>
        </p:txBody>
      </p:sp>
      <p:sp>
        <p:nvSpPr>
          <p:cNvPr id="4" name="Slide Number Placeholder 3">
            <a:extLst>
              <a:ext uri="{FF2B5EF4-FFF2-40B4-BE49-F238E27FC236}">
                <a16:creationId xmlns:a16="http://schemas.microsoft.com/office/drawing/2014/main" id="{4EF849AC-D4F9-049A-7E57-D874C085EC07}"/>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26</a:t>
            </a:fld>
            <a:r>
              <a:rPr spc="-30"/>
              <a:t> </a:t>
            </a:r>
            <a:r>
              <a:t>]</a:t>
            </a:r>
            <a:endParaRPr dirty="0"/>
          </a:p>
        </p:txBody>
      </p:sp>
    </p:spTree>
    <p:extLst>
      <p:ext uri="{BB962C8B-B14F-4D97-AF65-F5344CB8AC3E}">
        <p14:creationId xmlns:p14="http://schemas.microsoft.com/office/powerpoint/2010/main" val="1275537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707301" y="556451"/>
            <a:ext cx="5412105" cy="320601"/>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a:p>
            <a:pPr marL="12700" marR="88265">
              <a:lnSpc>
                <a:spcPct val="100000"/>
              </a:lnSpc>
            </a:pPr>
            <a:endParaRPr sz="1000">
              <a:latin typeface="Palatino Linotype"/>
              <a:cs typeface="Palatino Linotype"/>
            </a:endParaRPr>
          </a:p>
        </p:txBody>
      </p:sp>
      <p:sp>
        <p:nvSpPr>
          <p:cNvPr id="8" name="object 8"/>
          <p:cNvSpPr txBox="1"/>
          <p:nvPr/>
        </p:nvSpPr>
        <p:spPr>
          <a:xfrm>
            <a:off x="304800" y="1115412"/>
            <a:ext cx="5617438" cy="751488"/>
          </a:xfrm>
          <a:prstGeom prst="rect">
            <a:avLst/>
          </a:prstGeom>
        </p:spPr>
        <p:txBody>
          <a:bodyPr vert="horz" wrap="square" lIns="0" tIns="12700" rIns="0" bIns="0" rtlCol="0">
            <a:spAutoFit/>
          </a:bodyPr>
          <a:lstStyle/>
          <a:p>
            <a:pPr marL="12700">
              <a:lnSpc>
                <a:spcPct val="100000"/>
              </a:lnSpc>
              <a:spcBef>
                <a:spcPts val="100"/>
              </a:spcBef>
            </a:pPr>
            <a:r>
              <a:rPr sz="2400" dirty="0"/>
              <a:t>3.  Run the GUI_title.py file. This will result in the following two tabs:</a:t>
            </a:r>
            <a:endParaRPr sz="2400"/>
          </a:p>
        </p:txBody>
      </p:sp>
      <p:grpSp>
        <p:nvGrpSpPr>
          <p:cNvPr id="9" name="object 9"/>
          <p:cNvGrpSpPr/>
          <p:nvPr/>
        </p:nvGrpSpPr>
        <p:grpSpPr>
          <a:xfrm>
            <a:off x="739051" y="2216646"/>
            <a:ext cx="5768568" cy="3003054"/>
            <a:chOff x="2154237" y="6254064"/>
            <a:chExt cx="2549525" cy="863600"/>
          </a:xfrm>
        </p:grpSpPr>
        <p:pic>
          <p:nvPicPr>
            <p:cNvPr id="10" name="object 10"/>
            <p:cNvPicPr/>
            <p:nvPr/>
          </p:nvPicPr>
          <p:blipFill>
            <a:blip r:embed="rId2" cstate="print"/>
            <a:stretch>
              <a:fillRect/>
            </a:stretch>
          </p:blipFill>
          <p:spPr>
            <a:xfrm>
              <a:off x="2166937" y="6266764"/>
              <a:ext cx="2524125" cy="838200"/>
            </a:xfrm>
            <a:prstGeom prst="rect">
              <a:avLst/>
            </a:prstGeom>
          </p:spPr>
        </p:pic>
        <p:sp>
          <p:nvSpPr>
            <p:cNvPr id="11" name="object 11"/>
            <p:cNvSpPr/>
            <p:nvPr/>
          </p:nvSpPr>
          <p:spPr>
            <a:xfrm>
              <a:off x="2160587" y="6260414"/>
              <a:ext cx="2536825" cy="850900"/>
            </a:xfrm>
            <a:custGeom>
              <a:avLst/>
              <a:gdLst/>
              <a:ahLst/>
              <a:cxnLst/>
              <a:rect l="l" t="t" r="r" b="b"/>
              <a:pathLst>
                <a:path w="2536825" h="850900">
                  <a:moveTo>
                    <a:pt x="0" y="0"/>
                  </a:moveTo>
                  <a:lnTo>
                    <a:pt x="2536825" y="0"/>
                  </a:lnTo>
                </a:path>
                <a:path w="2536825" h="850900">
                  <a:moveTo>
                    <a:pt x="0" y="0"/>
                  </a:moveTo>
                  <a:lnTo>
                    <a:pt x="0" y="850899"/>
                  </a:lnTo>
                </a:path>
                <a:path w="2536825" h="850900">
                  <a:moveTo>
                    <a:pt x="2536825" y="0"/>
                  </a:moveTo>
                  <a:lnTo>
                    <a:pt x="2536825" y="850899"/>
                  </a:lnTo>
                </a:path>
                <a:path w="2536825" h="850900">
                  <a:moveTo>
                    <a:pt x="0" y="850899"/>
                  </a:moveTo>
                  <a:lnTo>
                    <a:pt x="2536825" y="850899"/>
                  </a:lnTo>
                </a:path>
              </a:pathLst>
            </a:custGeom>
            <a:ln w="12700">
              <a:solidFill>
                <a:srgbClr val="000000"/>
              </a:solidFill>
            </a:ln>
          </p:spPr>
          <p:txBody>
            <a:bodyPr wrap="square" lIns="0" tIns="0" rIns="0" bIns="0" rtlCol="0"/>
            <a:lstStyle/>
            <a:p>
              <a:endParaRPr sz="2800"/>
            </a:p>
          </p:txBody>
        </p:sp>
      </p:grpSp>
      <p:sp>
        <p:nvSpPr>
          <p:cNvPr id="12" name="object 12"/>
          <p:cNvSpPr txBox="1"/>
          <p:nvPr/>
        </p:nvSpPr>
        <p:spPr>
          <a:xfrm>
            <a:off x="353650" y="5750788"/>
            <a:ext cx="6885350" cy="764312"/>
          </a:xfrm>
          <a:prstGeom prst="rect">
            <a:avLst/>
          </a:prstGeom>
        </p:spPr>
        <p:txBody>
          <a:bodyPr vert="horz" wrap="square" lIns="0" tIns="12700" rIns="0" bIns="0" rtlCol="0">
            <a:spAutoFit/>
          </a:bodyPr>
          <a:lstStyle/>
          <a:p>
            <a:pPr marL="12700">
              <a:lnSpc>
                <a:spcPct val="100000"/>
              </a:lnSpc>
              <a:spcBef>
                <a:spcPts val="100"/>
              </a:spcBef>
            </a:pPr>
            <a:r>
              <a:rPr sz="2400" dirty="0"/>
              <a:t>Now, let's go behind the scenes to </a:t>
            </a:r>
            <a:r>
              <a:rPr sz="2400"/>
              <a:t>understand </a:t>
            </a:r>
            <a:endParaRPr lang="en-US" sz="2400"/>
          </a:p>
          <a:p>
            <a:pPr marL="12700">
              <a:lnSpc>
                <a:spcPct val="100000"/>
              </a:lnSpc>
              <a:spcBef>
                <a:spcPts val="100"/>
              </a:spcBef>
            </a:pPr>
            <a:r>
              <a:rPr sz="2400"/>
              <a:t>the </a:t>
            </a:r>
            <a:r>
              <a:rPr sz="2400" dirty="0"/>
              <a:t>code better.</a:t>
            </a:r>
            <a:endParaRPr sz="2400"/>
          </a:p>
        </p:txBody>
      </p:sp>
      <p:sp>
        <p:nvSpPr>
          <p:cNvPr id="4" name="Slide Number Placeholder 3">
            <a:extLst>
              <a:ext uri="{FF2B5EF4-FFF2-40B4-BE49-F238E27FC236}">
                <a16:creationId xmlns:a16="http://schemas.microsoft.com/office/drawing/2014/main" id="{CB720708-B6C4-A670-E735-3F77CC6F94FC}"/>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27</a:t>
            </a:fld>
            <a:r>
              <a:rPr spc="-30"/>
              <a:t> </a:t>
            </a:r>
            <a:r>
              <a:t>]</a:t>
            </a:r>
            <a:endParaRPr dirty="0"/>
          </a:p>
        </p:txBody>
      </p:sp>
    </p:spTree>
    <p:extLst>
      <p:ext uri="{BB962C8B-B14F-4D97-AF65-F5344CB8AC3E}">
        <p14:creationId xmlns:p14="http://schemas.microsoft.com/office/powerpoint/2010/main" val="1972736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571500"/>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304801" y="342900"/>
            <a:ext cx="6400799" cy="6237605"/>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050" i="1" spc="-5">
                <a:latin typeface="Palatino Linotype"/>
                <a:cs typeface="Palatino Linotype"/>
              </a:rPr>
              <a:t>           </a:t>
            </a:r>
            <a:r>
              <a:rPr sz="1050" i="1" spc="-5">
                <a:latin typeface="Palatino Linotype"/>
                <a:cs typeface="Palatino Linotype"/>
              </a:rPr>
              <a:t>Look </a:t>
            </a:r>
            <a:r>
              <a:rPr sz="1050" i="1" dirty="0">
                <a:latin typeface="Palatino Linotype"/>
                <a:cs typeface="Palatino Linotype"/>
              </a:rPr>
              <a:t>and Feel Customization	Chapter</a:t>
            </a:r>
            <a:r>
              <a:rPr sz="1050" i="1" spc="-50" dirty="0">
                <a:latin typeface="Palatino Linotype"/>
                <a:cs typeface="Palatino Linotype"/>
              </a:rPr>
              <a:t> </a:t>
            </a:r>
            <a:r>
              <a:rPr sz="1050" i="1" dirty="0">
                <a:latin typeface="Palatino Linotype"/>
                <a:cs typeface="Palatino Linotype"/>
              </a:rPr>
              <a:t>3</a:t>
            </a:r>
            <a:endParaRPr sz="1050">
              <a:latin typeface="Palatino Linotype"/>
              <a:cs typeface="Palatino Linotype"/>
            </a:endParaRPr>
          </a:p>
          <a:p>
            <a:pPr>
              <a:lnSpc>
                <a:spcPct val="100000"/>
              </a:lnSpc>
              <a:spcBef>
                <a:spcPts val="25"/>
              </a:spcBef>
            </a:pPr>
            <a:endParaRPr sz="1000">
              <a:latin typeface="Palatino Linotype"/>
              <a:cs typeface="Palatino Linotype"/>
            </a:endParaRPr>
          </a:p>
          <a:p>
            <a:pPr>
              <a:lnSpc>
                <a:spcPct val="100000"/>
              </a:lnSpc>
            </a:pPr>
            <a:endParaRPr sz="900">
              <a:latin typeface="Palatino Linotype"/>
              <a:cs typeface="Palatino Linotype"/>
            </a:endParaRPr>
          </a:p>
          <a:p>
            <a:pPr marL="12700">
              <a:lnSpc>
                <a:spcPct val="100000"/>
              </a:lnSpc>
            </a:pPr>
            <a:r>
              <a:rPr lang="en-US" sz="3200" b="1">
                <a:solidFill>
                  <a:schemeClr val="accent6">
                    <a:lumMod val="50000"/>
                  </a:schemeClr>
                </a:solidFill>
              </a:rPr>
              <a:t>4. </a:t>
            </a:r>
            <a:r>
              <a:rPr sz="3200" b="1">
                <a:solidFill>
                  <a:schemeClr val="accent6">
                    <a:lumMod val="50000"/>
                  </a:schemeClr>
                </a:solidFill>
              </a:rPr>
              <a:t>Changing </a:t>
            </a:r>
            <a:r>
              <a:rPr sz="3200" b="1" dirty="0">
                <a:solidFill>
                  <a:schemeClr val="accent6">
                    <a:lumMod val="50000"/>
                  </a:schemeClr>
                </a:solidFill>
              </a:rPr>
              <a:t>the icon of the main root window</a:t>
            </a:r>
            <a:endParaRPr sz="2400" b="1">
              <a:solidFill>
                <a:schemeClr val="accent6">
                  <a:lumMod val="50000"/>
                </a:schemeClr>
              </a:solidFill>
            </a:endParaRPr>
          </a:p>
          <a:p>
            <a:pPr marL="12700" marR="5080" algn="just">
              <a:lnSpc>
                <a:spcPct val="100000"/>
              </a:lnSpc>
              <a:spcBef>
                <a:spcPts val="375"/>
              </a:spcBef>
            </a:pPr>
            <a:r>
              <a:rPr sz="2000" spc="-5" dirty="0">
                <a:latin typeface="+mj-lt"/>
                <a:cs typeface="Palatino Linotype"/>
              </a:rPr>
              <a:t>One </a:t>
            </a:r>
            <a:r>
              <a:rPr sz="2000" dirty="0">
                <a:latin typeface="+mj-lt"/>
                <a:cs typeface="Palatino Linotype"/>
              </a:rPr>
              <a:t>way </a:t>
            </a:r>
            <a:r>
              <a:rPr sz="2000" spc="-5" dirty="0">
                <a:latin typeface="+mj-lt"/>
                <a:cs typeface="Palatino Linotype"/>
              </a:rPr>
              <a:t>to </a:t>
            </a:r>
            <a:r>
              <a:rPr sz="2000" dirty="0">
                <a:latin typeface="+mj-lt"/>
                <a:cs typeface="Palatino Linotype"/>
              </a:rPr>
              <a:t>customize our </a:t>
            </a:r>
            <a:r>
              <a:rPr sz="2000" spc="-5" dirty="0">
                <a:latin typeface="+mj-lt"/>
                <a:cs typeface="Palatino Linotype"/>
              </a:rPr>
              <a:t>GUI </a:t>
            </a:r>
            <a:r>
              <a:rPr sz="2000" dirty="0">
                <a:latin typeface="+mj-lt"/>
                <a:cs typeface="Palatino Linotype"/>
              </a:rPr>
              <a:t>is </a:t>
            </a:r>
            <a:r>
              <a:rPr sz="2000" spc="-5" dirty="0">
                <a:latin typeface="+mj-lt"/>
                <a:cs typeface="Palatino Linotype"/>
              </a:rPr>
              <a:t>to give </a:t>
            </a:r>
            <a:r>
              <a:rPr sz="2000" dirty="0">
                <a:latin typeface="+mj-lt"/>
                <a:cs typeface="Palatino Linotype"/>
              </a:rPr>
              <a:t>it an icon different from </a:t>
            </a:r>
            <a:r>
              <a:rPr sz="2000" spc="-5" dirty="0">
                <a:latin typeface="+mj-lt"/>
                <a:cs typeface="Palatino Linotype"/>
              </a:rPr>
              <a:t>the </a:t>
            </a:r>
            <a:r>
              <a:rPr sz="2000" dirty="0">
                <a:latin typeface="+mj-lt"/>
                <a:cs typeface="Palatino Linotype"/>
              </a:rPr>
              <a:t>default icon </a:t>
            </a:r>
            <a:r>
              <a:rPr sz="2000" spc="-5" dirty="0">
                <a:latin typeface="+mj-lt"/>
                <a:cs typeface="Palatino Linotype"/>
              </a:rPr>
              <a:t>that </a:t>
            </a:r>
            <a:r>
              <a:rPr sz="2000" dirty="0">
                <a:latin typeface="+mj-lt"/>
                <a:cs typeface="Palatino Linotype"/>
              </a:rPr>
              <a:t>ships </a:t>
            </a:r>
            <a:r>
              <a:rPr sz="2000" spc="-250" dirty="0">
                <a:latin typeface="+mj-lt"/>
                <a:cs typeface="Palatino Linotype"/>
              </a:rPr>
              <a:t> </a:t>
            </a:r>
            <a:r>
              <a:rPr sz="2000" dirty="0">
                <a:latin typeface="+mj-lt"/>
                <a:cs typeface="Palatino Linotype"/>
              </a:rPr>
              <a:t>out</a:t>
            </a:r>
            <a:r>
              <a:rPr sz="2000" spc="-5" dirty="0">
                <a:latin typeface="+mj-lt"/>
                <a:cs typeface="Palatino Linotype"/>
              </a:rPr>
              <a:t> </a:t>
            </a:r>
            <a:r>
              <a:rPr sz="2000" dirty="0">
                <a:latin typeface="+mj-lt"/>
                <a:cs typeface="Palatino Linotype"/>
              </a:rPr>
              <a:t>of </a:t>
            </a:r>
            <a:r>
              <a:rPr sz="2000" spc="-5" dirty="0">
                <a:latin typeface="+mj-lt"/>
                <a:cs typeface="Palatino Linotype"/>
              </a:rPr>
              <a:t>the box </a:t>
            </a:r>
            <a:r>
              <a:rPr sz="2000" dirty="0">
                <a:latin typeface="+mj-lt"/>
                <a:cs typeface="Palatino Linotype"/>
              </a:rPr>
              <a:t>with </a:t>
            </a:r>
            <a:r>
              <a:rPr sz="2000" spc="-5">
                <a:latin typeface="+mj-lt"/>
                <a:cs typeface="Lucida Console"/>
              </a:rPr>
              <a:t>tkinter</a:t>
            </a:r>
            <a:r>
              <a:rPr sz="2000" spc="-5">
                <a:latin typeface="+mj-lt"/>
                <a:cs typeface="Palatino Linotype"/>
              </a:rPr>
              <a:t>.</a:t>
            </a:r>
            <a:endParaRPr sz="2000">
              <a:latin typeface="+mj-lt"/>
              <a:cs typeface="Palatino Linotype"/>
            </a:endParaRPr>
          </a:p>
          <a:p>
            <a:pPr>
              <a:lnSpc>
                <a:spcPct val="100000"/>
              </a:lnSpc>
            </a:pPr>
            <a:endParaRPr sz="2000">
              <a:latin typeface="+mj-lt"/>
              <a:cs typeface="Palatino Linotype"/>
            </a:endParaRPr>
          </a:p>
          <a:p>
            <a:pPr marL="12700">
              <a:lnSpc>
                <a:spcPct val="100000"/>
              </a:lnSpc>
            </a:pPr>
            <a:r>
              <a:rPr sz="2000" b="1">
                <a:latin typeface="+mj-lt"/>
                <a:cs typeface="Arial"/>
              </a:rPr>
              <a:t>Getting</a:t>
            </a:r>
            <a:r>
              <a:rPr sz="2000" b="1" spc="-25">
                <a:latin typeface="+mj-lt"/>
                <a:cs typeface="Arial"/>
              </a:rPr>
              <a:t> </a:t>
            </a:r>
            <a:r>
              <a:rPr sz="2000" b="1" spc="-5" dirty="0">
                <a:latin typeface="+mj-lt"/>
                <a:cs typeface="Arial"/>
              </a:rPr>
              <a:t>ready</a:t>
            </a:r>
            <a:endParaRPr sz="2000">
              <a:latin typeface="+mj-lt"/>
              <a:cs typeface="Arial"/>
            </a:endParaRPr>
          </a:p>
          <a:p>
            <a:pPr marL="12700" marR="39370" algn="just">
              <a:lnSpc>
                <a:spcPct val="101000"/>
              </a:lnSpc>
              <a:spcBef>
                <a:spcPts val="350"/>
              </a:spcBef>
            </a:pPr>
            <a:r>
              <a:rPr sz="2000" dirty="0">
                <a:latin typeface="+mj-lt"/>
                <a:cs typeface="Palatino Linotype"/>
              </a:rPr>
              <a:t>We are improving our </a:t>
            </a:r>
            <a:r>
              <a:rPr sz="2000" spc="-5" dirty="0">
                <a:latin typeface="+mj-lt"/>
                <a:cs typeface="Palatino Linotype"/>
              </a:rPr>
              <a:t>GUI </a:t>
            </a:r>
            <a:r>
              <a:rPr sz="2000" dirty="0">
                <a:latin typeface="+mj-lt"/>
                <a:cs typeface="Palatino Linotype"/>
              </a:rPr>
              <a:t>from </a:t>
            </a:r>
            <a:r>
              <a:rPr sz="2000" spc="-5" dirty="0">
                <a:latin typeface="+mj-lt"/>
                <a:cs typeface="Palatino Linotype"/>
              </a:rPr>
              <a:t>the </a:t>
            </a:r>
            <a:r>
              <a:rPr sz="2000" i="1" dirty="0">
                <a:latin typeface="+mj-lt"/>
                <a:cs typeface="Palatino Linotype"/>
              </a:rPr>
              <a:t>Creating tabbed </a:t>
            </a:r>
            <a:r>
              <a:rPr sz="2000" i="1" spc="-5" dirty="0">
                <a:latin typeface="+mj-lt"/>
                <a:cs typeface="Palatino Linotype"/>
              </a:rPr>
              <a:t>widgets </a:t>
            </a:r>
            <a:r>
              <a:rPr sz="2000" dirty="0">
                <a:latin typeface="+mj-lt"/>
                <a:cs typeface="Palatino Linotype"/>
              </a:rPr>
              <a:t>recipe in </a:t>
            </a:r>
            <a:r>
              <a:rPr sz="2000" spc="-5" dirty="0">
                <a:latin typeface="+mj-lt"/>
                <a:cs typeface="Lucida Console"/>
              </a:rPr>
              <a:t>Chapter 2</a:t>
            </a:r>
            <a:r>
              <a:rPr sz="2000" spc="-5" dirty="0">
                <a:latin typeface="+mj-lt"/>
                <a:cs typeface="Palatino Linotype"/>
              </a:rPr>
              <a:t>, </a:t>
            </a:r>
            <a:r>
              <a:rPr sz="2000" i="1" spc="-5" dirty="0">
                <a:latin typeface="+mj-lt"/>
                <a:cs typeface="Palatino Linotype"/>
              </a:rPr>
              <a:t>Layout </a:t>
            </a:r>
            <a:r>
              <a:rPr sz="2000" i="1" dirty="0">
                <a:latin typeface="+mj-lt"/>
                <a:cs typeface="Palatino Linotype"/>
              </a:rPr>
              <a:t> </a:t>
            </a:r>
            <a:r>
              <a:rPr sz="2000" i="1" spc="-5" dirty="0">
                <a:latin typeface="+mj-lt"/>
                <a:cs typeface="Palatino Linotype"/>
              </a:rPr>
              <a:t>Management</a:t>
            </a:r>
            <a:r>
              <a:rPr sz="2000" spc="-5" dirty="0">
                <a:latin typeface="+mj-lt"/>
                <a:cs typeface="Palatino Linotype"/>
              </a:rPr>
              <a:t>. </a:t>
            </a:r>
            <a:r>
              <a:rPr sz="2000" dirty="0">
                <a:latin typeface="+mj-lt"/>
                <a:cs typeface="Palatino Linotype"/>
              </a:rPr>
              <a:t>We will </a:t>
            </a:r>
            <a:r>
              <a:rPr sz="2000" spc="-5" dirty="0">
                <a:latin typeface="+mj-lt"/>
                <a:cs typeface="Palatino Linotype"/>
              </a:rPr>
              <a:t>use </a:t>
            </a:r>
            <a:r>
              <a:rPr sz="2000" dirty="0">
                <a:latin typeface="+mj-lt"/>
                <a:cs typeface="Palatino Linotype"/>
              </a:rPr>
              <a:t>an icon </a:t>
            </a:r>
            <a:r>
              <a:rPr sz="2000" spc="-5" dirty="0">
                <a:latin typeface="+mj-lt"/>
                <a:cs typeface="Palatino Linotype"/>
              </a:rPr>
              <a:t>that </a:t>
            </a:r>
            <a:r>
              <a:rPr sz="2000" dirty="0">
                <a:latin typeface="+mj-lt"/>
                <a:cs typeface="Palatino Linotype"/>
              </a:rPr>
              <a:t>ships with Python, </a:t>
            </a:r>
            <a:r>
              <a:rPr sz="2000" spc="-5" dirty="0">
                <a:latin typeface="+mj-lt"/>
                <a:cs typeface="Palatino Linotype"/>
              </a:rPr>
              <a:t>but you </a:t>
            </a:r>
            <a:r>
              <a:rPr sz="2000" dirty="0">
                <a:latin typeface="+mj-lt"/>
                <a:cs typeface="Palatino Linotype"/>
              </a:rPr>
              <a:t>can </a:t>
            </a:r>
            <a:r>
              <a:rPr sz="2000" spc="-5" dirty="0">
                <a:latin typeface="+mj-lt"/>
                <a:cs typeface="Palatino Linotype"/>
              </a:rPr>
              <a:t>use </a:t>
            </a:r>
            <a:r>
              <a:rPr sz="2000" dirty="0">
                <a:latin typeface="+mj-lt"/>
                <a:cs typeface="Palatino Linotype"/>
              </a:rPr>
              <a:t>any icon </a:t>
            </a:r>
            <a:r>
              <a:rPr sz="2000" spc="-5" dirty="0">
                <a:latin typeface="+mj-lt"/>
                <a:cs typeface="Palatino Linotype"/>
              </a:rPr>
              <a:t>you </a:t>
            </a:r>
            <a:r>
              <a:rPr sz="2000" dirty="0">
                <a:latin typeface="+mj-lt"/>
                <a:cs typeface="Palatino Linotype"/>
              </a:rPr>
              <a:t>find </a:t>
            </a:r>
            <a:r>
              <a:rPr sz="2000" spc="-250" dirty="0">
                <a:latin typeface="+mj-lt"/>
                <a:cs typeface="Palatino Linotype"/>
              </a:rPr>
              <a:t> </a:t>
            </a:r>
            <a:r>
              <a:rPr sz="2000" spc="-5" dirty="0">
                <a:latin typeface="+mj-lt"/>
                <a:cs typeface="Palatino Linotype"/>
              </a:rPr>
              <a:t>useful. </a:t>
            </a:r>
            <a:r>
              <a:rPr sz="2000" dirty="0">
                <a:latin typeface="+mj-lt"/>
                <a:cs typeface="Palatino Linotype"/>
              </a:rPr>
              <a:t>Make sure </a:t>
            </a:r>
            <a:r>
              <a:rPr sz="2000" spc="-5" dirty="0">
                <a:latin typeface="+mj-lt"/>
                <a:cs typeface="Palatino Linotype"/>
              </a:rPr>
              <a:t>you have the </a:t>
            </a:r>
            <a:r>
              <a:rPr sz="2000" dirty="0">
                <a:latin typeface="+mj-lt"/>
                <a:cs typeface="Palatino Linotype"/>
              </a:rPr>
              <a:t>full </a:t>
            </a:r>
            <a:r>
              <a:rPr sz="2000" spc="-5" dirty="0">
                <a:latin typeface="+mj-lt"/>
                <a:cs typeface="Palatino Linotype"/>
              </a:rPr>
              <a:t>path to </a:t>
            </a:r>
            <a:r>
              <a:rPr sz="2000" dirty="0">
                <a:latin typeface="+mj-lt"/>
                <a:cs typeface="Palatino Linotype"/>
              </a:rPr>
              <a:t>where </a:t>
            </a:r>
            <a:r>
              <a:rPr sz="2000" spc="-5" dirty="0">
                <a:latin typeface="+mj-lt"/>
                <a:cs typeface="Palatino Linotype"/>
              </a:rPr>
              <a:t>the </a:t>
            </a:r>
            <a:r>
              <a:rPr sz="2000" dirty="0">
                <a:latin typeface="+mj-lt"/>
                <a:cs typeface="Palatino Linotype"/>
              </a:rPr>
              <a:t>icon lives in </a:t>
            </a:r>
            <a:r>
              <a:rPr sz="2000" spc="-5" dirty="0">
                <a:latin typeface="+mj-lt"/>
                <a:cs typeface="Palatino Linotype"/>
              </a:rPr>
              <a:t>your </a:t>
            </a:r>
            <a:r>
              <a:rPr sz="2000" dirty="0">
                <a:latin typeface="+mj-lt"/>
                <a:cs typeface="Palatino Linotype"/>
              </a:rPr>
              <a:t>code, or </a:t>
            </a:r>
            <a:r>
              <a:rPr sz="2000" spc="-5" dirty="0">
                <a:latin typeface="+mj-lt"/>
                <a:cs typeface="Palatino Linotype"/>
              </a:rPr>
              <a:t>you </a:t>
            </a:r>
            <a:r>
              <a:rPr sz="2000" dirty="0">
                <a:latin typeface="+mj-lt"/>
                <a:cs typeface="Palatino Linotype"/>
              </a:rPr>
              <a:t>might </a:t>
            </a:r>
            <a:r>
              <a:rPr sz="2000" spc="-250" dirty="0">
                <a:latin typeface="+mj-lt"/>
                <a:cs typeface="Palatino Linotype"/>
              </a:rPr>
              <a:t> </a:t>
            </a:r>
            <a:r>
              <a:rPr sz="2000" spc="-5" dirty="0">
                <a:latin typeface="+mj-lt"/>
                <a:cs typeface="Palatino Linotype"/>
              </a:rPr>
              <a:t>get</a:t>
            </a:r>
            <a:r>
              <a:rPr sz="2000" spc="-10" dirty="0">
                <a:latin typeface="+mj-lt"/>
                <a:cs typeface="Palatino Linotype"/>
              </a:rPr>
              <a:t> </a:t>
            </a:r>
            <a:r>
              <a:rPr sz="2000" dirty="0">
                <a:latin typeface="+mj-lt"/>
                <a:cs typeface="Palatino Linotype"/>
              </a:rPr>
              <a:t>errors.</a:t>
            </a:r>
            <a:endParaRPr sz="2000">
              <a:latin typeface="+mj-lt"/>
              <a:cs typeface="Palatino Linotype"/>
            </a:endParaRPr>
          </a:p>
          <a:p>
            <a:pPr>
              <a:lnSpc>
                <a:spcPct val="100000"/>
              </a:lnSpc>
            </a:pPr>
            <a:endParaRPr sz="2000">
              <a:latin typeface="+mj-lt"/>
              <a:cs typeface="Palatino Linotype"/>
            </a:endParaRPr>
          </a:p>
          <a:p>
            <a:pPr marL="12700">
              <a:lnSpc>
                <a:spcPct val="100000"/>
              </a:lnSpc>
              <a:spcBef>
                <a:spcPts val="5"/>
              </a:spcBef>
            </a:pPr>
            <a:r>
              <a:rPr sz="2000" b="1" spc="-5">
                <a:latin typeface="+mj-lt"/>
                <a:cs typeface="Arial"/>
              </a:rPr>
              <a:t>How</a:t>
            </a:r>
            <a:r>
              <a:rPr sz="2000" b="1" spc="-20">
                <a:latin typeface="+mj-lt"/>
                <a:cs typeface="Arial"/>
              </a:rPr>
              <a:t> </a:t>
            </a:r>
            <a:r>
              <a:rPr sz="2000" b="1" dirty="0">
                <a:latin typeface="+mj-lt"/>
                <a:cs typeface="Arial"/>
              </a:rPr>
              <a:t>to</a:t>
            </a:r>
            <a:r>
              <a:rPr sz="2000" b="1" spc="-15" dirty="0">
                <a:latin typeface="+mj-lt"/>
                <a:cs typeface="Arial"/>
              </a:rPr>
              <a:t> </a:t>
            </a:r>
            <a:r>
              <a:rPr sz="2000" b="1" dirty="0">
                <a:latin typeface="+mj-lt"/>
                <a:cs typeface="Arial"/>
              </a:rPr>
              <a:t>do</a:t>
            </a:r>
            <a:r>
              <a:rPr sz="2000" b="1" spc="-15" dirty="0">
                <a:latin typeface="+mj-lt"/>
                <a:cs typeface="Arial"/>
              </a:rPr>
              <a:t> </a:t>
            </a:r>
            <a:r>
              <a:rPr sz="2000" b="1" dirty="0">
                <a:latin typeface="+mj-lt"/>
                <a:cs typeface="Arial"/>
              </a:rPr>
              <a:t>it</a:t>
            </a:r>
            <a:r>
              <a:rPr sz="2000" b="1" dirty="0">
                <a:latin typeface="+mj-lt"/>
                <a:cs typeface="Lucida Sans"/>
              </a:rPr>
              <a:t>…</a:t>
            </a:r>
            <a:endParaRPr sz="2000">
              <a:latin typeface="+mj-lt"/>
              <a:cs typeface="Lucida Sans"/>
            </a:endParaRPr>
          </a:p>
          <a:p>
            <a:pPr marL="12700" marR="55880" algn="just">
              <a:lnSpc>
                <a:spcPct val="100000"/>
              </a:lnSpc>
              <a:spcBef>
                <a:spcPts val="445"/>
              </a:spcBef>
            </a:pPr>
            <a:r>
              <a:rPr sz="2000" spc="-5" dirty="0">
                <a:latin typeface="+mj-lt"/>
                <a:cs typeface="Palatino Linotype"/>
              </a:rPr>
              <a:t>For this </a:t>
            </a:r>
            <a:r>
              <a:rPr sz="2000" dirty="0">
                <a:latin typeface="+mj-lt"/>
                <a:cs typeface="Palatino Linotype"/>
              </a:rPr>
              <a:t>example, I </a:t>
            </a:r>
            <a:r>
              <a:rPr sz="2000" spc="-5" dirty="0">
                <a:latin typeface="+mj-lt"/>
                <a:cs typeface="Palatino Linotype"/>
              </a:rPr>
              <a:t>have </a:t>
            </a:r>
            <a:r>
              <a:rPr sz="2000" dirty="0">
                <a:latin typeface="+mj-lt"/>
                <a:cs typeface="Palatino Linotype"/>
              </a:rPr>
              <a:t>copied </a:t>
            </a:r>
            <a:r>
              <a:rPr sz="2000" spc="-5" dirty="0">
                <a:latin typeface="+mj-lt"/>
                <a:cs typeface="Palatino Linotype"/>
              </a:rPr>
              <a:t>the </a:t>
            </a:r>
            <a:r>
              <a:rPr sz="2000" dirty="0">
                <a:latin typeface="+mj-lt"/>
                <a:cs typeface="Palatino Linotype"/>
              </a:rPr>
              <a:t>icon from where I installed Python 3.7 </a:t>
            </a:r>
            <a:r>
              <a:rPr sz="2000" spc="-5" dirty="0">
                <a:latin typeface="+mj-lt"/>
                <a:cs typeface="Palatino Linotype"/>
              </a:rPr>
              <a:t>to the </a:t>
            </a:r>
            <a:r>
              <a:rPr sz="2000" dirty="0">
                <a:latin typeface="+mj-lt"/>
                <a:cs typeface="Palatino Linotype"/>
              </a:rPr>
              <a:t>same </a:t>
            </a:r>
            <a:r>
              <a:rPr sz="2000" spc="5" dirty="0">
                <a:latin typeface="+mj-lt"/>
                <a:cs typeface="Palatino Linotype"/>
              </a:rPr>
              <a:t> </a:t>
            </a:r>
            <a:r>
              <a:rPr sz="2000" dirty="0">
                <a:latin typeface="+mj-lt"/>
                <a:cs typeface="Palatino Linotype"/>
              </a:rPr>
              <a:t>folder</a:t>
            </a:r>
            <a:r>
              <a:rPr sz="2000" spc="-10" dirty="0">
                <a:latin typeface="+mj-lt"/>
                <a:cs typeface="Palatino Linotype"/>
              </a:rPr>
              <a:t> </a:t>
            </a:r>
            <a:r>
              <a:rPr sz="2000" dirty="0">
                <a:latin typeface="+mj-lt"/>
                <a:cs typeface="Palatino Linotype"/>
              </a:rPr>
              <a:t>where</a:t>
            </a:r>
            <a:r>
              <a:rPr sz="2000" spc="-5" dirty="0">
                <a:latin typeface="+mj-lt"/>
                <a:cs typeface="Palatino Linotype"/>
              </a:rPr>
              <a:t> the</a:t>
            </a:r>
            <a:r>
              <a:rPr sz="2000" spc="-10" dirty="0">
                <a:latin typeface="+mj-lt"/>
                <a:cs typeface="Palatino Linotype"/>
              </a:rPr>
              <a:t> </a:t>
            </a:r>
            <a:r>
              <a:rPr sz="2000" dirty="0">
                <a:latin typeface="+mj-lt"/>
                <a:cs typeface="Palatino Linotype"/>
              </a:rPr>
              <a:t>code</a:t>
            </a:r>
            <a:r>
              <a:rPr sz="2000" spc="-5" dirty="0">
                <a:latin typeface="+mj-lt"/>
                <a:cs typeface="Palatino Linotype"/>
              </a:rPr>
              <a:t> </a:t>
            </a:r>
            <a:r>
              <a:rPr sz="2000" dirty="0">
                <a:latin typeface="+mj-lt"/>
                <a:cs typeface="Palatino Linotype"/>
              </a:rPr>
              <a:t>lives.</a:t>
            </a:r>
            <a:r>
              <a:rPr sz="2000" spc="-5" dirty="0">
                <a:latin typeface="+mj-lt"/>
                <a:cs typeface="Palatino Linotype"/>
              </a:rPr>
              <a:t> </a:t>
            </a:r>
            <a:r>
              <a:rPr sz="2000" dirty="0">
                <a:latin typeface="+mj-lt"/>
                <a:cs typeface="Palatino Linotype"/>
              </a:rPr>
              <a:t>The</a:t>
            </a:r>
            <a:r>
              <a:rPr sz="2000" spc="-5" dirty="0">
                <a:latin typeface="+mj-lt"/>
                <a:cs typeface="Palatino Linotype"/>
              </a:rPr>
              <a:t> </a:t>
            </a:r>
            <a:r>
              <a:rPr sz="2000" dirty="0">
                <a:latin typeface="+mj-lt"/>
                <a:cs typeface="Palatino Linotype"/>
              </a:rPr>
              <a:t>following</a:t>
            </a:r>
            <a:r>
              <a:rPr sz="2000" spc="-5" dirty="0">
                <a:latin typeface="+mj-lt"/>
                <a:cs typeface="Palatino Linotype"/>
              </a:rPr>
              <a:t> </a:t>
            </a:r>
            <a:r>
              <a:rPr sz="2000" dirty="0">
                <a:latin typeface="+mj-lt"/>
                <a:cs typeface="Palatino Linotype"/>
              </a:rPr>
              <a:t>screenshot</a:t>
            </a:r>
            <a:r>
              <a:rPr sz="2000" spc="-5" dirty="0">
                <a:latin typeface="+mj-lt"/>
                <a:cs typeface="Palatino Linotype"/>
              </a:rPr>
              <a:t> </a:t>
            </a:r>
            <a:r>
              <a:rPr sz="2000" dirty="0">
                <a:latin typeface="+mj-lt"/>
                <a:cs typeface="Palatino Linotype"/>
              </a:rPr>
              <a:t>shows</a:t>
            </a:r>
            <a:r>
              <a:rPr sz="2000" spc="-5" dirty="0">
                <a:latin typeface="+mj-lt"/>
                <a:cs typeface="Palatino Linotype"/>
              </a:rPr>
              <a:t> the</a:t>
            </a:r>
            <a:r>
              <a:rPr sz="2000" spc="-10" dirty="0">
                <a:latin typeface="+mj-lt"/>
                <a:cs typeface="Palatino Linotype"/>
              </a:rPr>
              <a:t> </a:t>
            </a:r>
            <a:r>
              <a:rPr sz="2000" dirty="0">
                <a:latin typeface="+mj-lt"/>
                <a:cs typeface="Palatino Linotype"/>
              </a:rPr>
              <a:t>icon</a:t>
            </a:r>
            <a:r>
              <a:rPr sz="2000" spc="-5" dirty="0">
                <a:latin typeface="+mj-lt"/>
                <a:cs typeface="Palatino Linotype"/>
              </a:rPr>
              <a:t> that</a:t>
            </a:r>
            <a:r>
              <a:rPr sz="2000" spc="-10" dirty="0">
                <a:latin typeface="+mj-lt"/>
                <a:cs typeface="Palatino Linotype"/>
              </a:rPr>
              <a:t> </a:t>
            </a:r>
            <a:r>
              <a:rPr sz="2000" dirty="0">
                <a:latin typeface="+mj-lt"/>
                <a:cs typeface="Palatino Linotype"/>
              </a:rPr>
              <a:t>we</a:t>
            </a:r>
            <a:r>
              <a:rPr sz="2000" spc="-5" dirty="0">
                <a:latin typeface="+mj-lt"/>
                <a:cs typeface="Palatino Linotype"/>
              </a:rPr>
              <a:t> </a:t>
            </a:r>
            <a:r>
              <a:rPr sz="2000" dirty="0">
                <a:latin typeface="+mj-lt"/>
                <a:cs typeface="Palatino Linotype"/>
              </a:rPr>
              <a:t>will</a:t>
            </a:r>
            <a:r>
              <a:rPr sz="2000" spc="-5" dirty="0">
                <a:latin typeface="+mj-lt"/>
                <a:cs typeface="Palatino Linotype"/>
              </a:rPr>
              <a:t> be</a:t>
            </a:r>
            <a:r>
              <a:rPr sz="2000" spc="-10" dirty="0">
                <a:latin typeface="+mj-lt"/>
                <a:cs typeface="Palatino Linotype"/>
              </a:rPr>
              <a:t> </a:t>
            </a:r>
            <a:r>
              <a:rPr sz="2000" dirty="0">
                <a:latin typeface="+mj-lt"/>
                <a:cs typeface="Palatino Linotype"/>
              </a:rPr>
              <a:t>using:</a:t>
            </a:r>
            <a:endParaRPr sz="2000">
              <a:latin typeface="+mj-lt"/>
              <a:cs typeface="Palatino Linotype"/>
            </a:endParaRPr>
          </a:p>
        </p:txBody>
      </p:sp>
      <p:grpSp>
        <p:nvGrpSpPr>
          <p:cNvPr id="6" name="object 6"/>
          <p:cNvGrpSpPr/>
          <p:nvPr/>
        </p:nvGrpSpPr>
        <p:grpSpPr>
          <a:xfrm>
            <a:off x="304801" y="6610351"/>
            <a:ext cx="6400799" cy="1809749"/>
            <a:chOff x="996950" y="5567781"/>
            <a:chExt cx="4864100" cy="673100"/>
          </a:xfrm>
        </p:grpSpPr>
        <p:pic>
          <p:nvPicPr>
            <p:cNvPr id="7" name="object 7"/>
            <p:cNvPicPr/>
            <p:nvPr/>
          </p:nvPicPr>
          <p:blipFill>
            <a:blip r:embed="rId2" cstate="print"/>
            <a:stretch>
              <a:fillRect/>
            </a:stretch>
          </p:blipFill>
          <p:spPr>
            <a:xfrm>
              <a:off x="1093984" y="5622268"/>
              <a:ext cx="4638405" cy="553679"/>
            </a:xfrm>
            <a:prstGeom prst="rect">
              <a:avLst/>
            </a:prstGeom>
          </p:spPr>
        </p:pic>
        <p:sp>
          <p:nvSpPr>
            <p:cNvPr id="8" name="object 8"/>
            <p:cNvSpPr/>
            <p:nvPr/>
          </p:nvSpPr>
          <p:spPr>
            <a:xfrm>
              <a:off x="1003300" y="5574131"/>
              <a:ext cx="4851400" cy="660400"/>
            </a:xfrm>
            <a:custGeom>
              <a:avLst/>
              <a:gdLst/>
              <a:ahLst/>
              <a:cxnLst/>
              <a:rect l="l" t="t" r="r" b="b"/>
              <a:pathLst>
                <a:path w="4851400" h="660400">
                  <a:moveTo>
                    <a:pt x="0" y="0"/>
                  </a:moveTo>
                  <a:lnTo>
                    <a:pt x="4851400" y="0"/>
                  </a:lnTo>
                </a:path>
                <a:path w="4851400" h="660400">
                  <a:moveTo>
                    <a:pt x="0" y="0"/>
                  </a:moveTo>
                  <a:lnTo>
                    <a:pt x="0" y="660399"/>
                  </a:lnTo>
                </a:path>
                <a:path w="4851400" h="660400">
                  <a:moveTo>
                    <a:pt x="4851400" y="0"/>
                  </a:moveTo>
                  <a:lnTo>
                    <a:pt x="4851400" y="660399"/>
                  </a:lnTo>
                </a:path>
                <a:path w="4851400" h="660400">
                  <a:moveTo>
                    <a:pt x="0" y="660399"/>
                  </a:moveTo>
                  <a:lnTo>
                    <a:pt x="4851400" y="660399"/>
                  </a:lnTo>
                </a:path>
              </a:pathLst>
            </a:custGeom>
            <a:ln w="12700">
              <a:solidFill>
                <a:srgbClr val="000000"/>
              </a:solidFill>
            </a:ln>
          </p:spPr>
          <p:txBody>
            <a:bodyPr wrap="square" lIns="0" tIns="0" rIns="0" bIns="0" rtlCol="0"/>
            <a:lstStyle/>
            <a:p>
              <a:endParaRPr/>
            </a:p>
          </p:txBody>
        </p:sp>
      </p:grpSp>
      <p:sp>
        <p:nvSpPr>
          <p:cNvPr id="4" name="Slide Number Placeholder 3">
            <a:extLst>
              <a:ext uri="{FF2B5EF4-FFF2-40B4-BE49-F238E27FC236}">
                <a16:creationId xmlns:a16="http://schemas.microsoft.com/office/drawing/2014/main" id="{65FDC13E-614D-9F5A-47DA-68A1923A4EFA}"/>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28</a:t>
            </a:fld>
            <a:r>
              <a:rPr spc="-30"/>
              <a:t> </a:t>
            </a:r>
            <a:r>
              <a:t>]</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4" name="object 4"/>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5" name="object 5"/>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8" name="object 8"/>
          <p:cNvSpPr txBox="1"/>
          <p:nvPr/>
        </p:nvSpPr>
        <p:spPr>
          <a:xfrm>
            <a:off x="250100" y="1112833"/>
            <a:ext cx="6607901" cy="5138843"/>
          </a:xfrm>
          <a:prstGeom prst="rect">
            <a:avLst/>
          </a:prstGeom>
        </p:spPr>
        <p:txBody>
          <a:bodyPr vert="horz" wrap="square" lIns="0" tIns="12700" rIns="0" bIns="0" rtlCol="0">
            <a:spAutoFit/>
          </a:bodyPr>
          <a:lstStyle/>
          <a:p>
            <a:pPr marL="12700">
              <a:lnSpc>
                <a:spcPct val="100000"/>
              </a:lnSpc>
              <a:spcBef>
                <a:spcPts val="100"/>
              </a:spcBef>
            </a:pPr>
            <a:r>
              <a:rPr sz="2400" dirty="0"/>
              <a:t>In order to use this or another icon file, perform the following steps:</a:t>
            </a:r>
            <a:endParaRPr sz="2400"/>
          </a:p>
          <a:p>
            <a:pPr marL="622300" indent="-170180">
              <a:lnSpc>
                <a:spcPct val="100000"/>
              </a:lnSpc>
              <a:spcBef>
                <a:spcPts val="900"/>
              </a:spcBef>
              <a:buAutoNum type="arabicPeriod"/>
              <a:tabLst>
                <a:tab pos="622300" algn="l"/>
              </a:tabLst>
            </a:pPr>
            <a:r>
              <a:rPr sz="2400" dirty="0"/>
              <a:t>Open GUI_title.py and save the module as GUI_icon.py.</a:t>
            </a:r>
            <a:endParaRPr sz="2400"/>
          </a:p>
          <a:p>
            <a:pPr marL="622300" indent="-170180">
              <a:lnSpc>
                <a:spcPct val="100000"/>
              </a:lnSpc>
              <a:spcBef>
                <a:spcPts val="280"/>
              </a:spcBef>
              <a:buAutoNum type="arabicPeriod"/>
              <a:tabLst>
                <a:tab pos="622300" algn="l"/>
              </a:tabLst>
            </a:pPr>
            <a:r>
              <a:rPr sz="2400" dirty="0"/>
              <a:t>Place the following code above the main event loop:</a:t>
            </a:r>
            <a:endParaRPr sz="2400"/>
          </a:p>
          <a:p>
            <a:pPr marL="812165" marR="2396490">
              <a:lnSpc>
                <a:spcPct val="100000"/>
              </a:lnSpc>
              <a:spcBef>
                <a:spcPts val="900"/>
              </a:spcBef>
            </a:pPr>
            <a:r>
              <a:rPr sz="2400" dirty="0"/>
              <a:t># Change the main windows icon  win.iconbitmap('pyc.ico')</a:t>
            </a:r>
            <a:endParaRPr sz="2400"/>
          </a:p>
          <a:p>
            <a:pPr>
              <a:lnSpc>
                <a:spcPct val="100000"/>
              </a:lnSpc>
              <a:spcBef>
                <a:spcPts val="45"/>
              </a:spcBef>
            </a:pPr>
            <a:endParaRPr sz="2400"/>
          </a:p>
          <a:p>
            <a:pPr marL="622300" marR="5080" indent="-170180">
              <a:lnSpc>
                <a:spcPct val="105400"/>
              </a:lnSpc>
              <a:buAutoNum type="arabicPeriod" startAt="3"/>
              <a:tabLst>
                <a:tab pos="622300" algn="l"/>
              </a:tabLst>
            </a:pPr>
            <a:r>
              <a:rPr sz="2400" dirty="0"/>
              <a:t>Run the GUI_icon.py file. Observe how the feather default icon in the top-left  corner of the GUI changed:</a:t>
            </a:r>
            <a:endParaRPr sz="2400"/>
          </a:p>
        </p:txBody>
      </p:sp>
      <p:grpSp>
        <p:nvGrpSpPr>
          <p:cNvPr id="9" name="object 9"/>
          <p:cNvGrpSpPr/>
          <p:nvPr/>
        </p:nvGrpSpPr>
        <p:grpSpPr>
          <a:xfrm>
            <a:off x="2791462" y="6596193"/>
            <a:ext cx="3816440" cy="1539050"/>
            <a:chOff x="2135187" y="2562034"/>
            <a:chExt cx="2587625" cy="825500"/>
          </a:xfrm>
        </p:grpSpPr>
        <p:pic>
          <p:nvPicPr>
            <p:cNvPr id="10" name="object 10"/>
            <p:cNvPicPr/>
            <p:nvPr/>
          </p:nvPicPr>
          <p:blipFill>
            <a:blip r:embed="rId2" cstate="print"/>
            <a:stretch>
              <a:fillRect/>
            </a:stretch>
          </p:blipFill>
          <p:spPr>
            <a:xfrm>
              <a:off x="2147887" y="2574734"/>
              <a:ext cx="2562225" cy="800100"/>
            </a:xfrm>
            <a:prstGeom prst="rect">
              <a:avLst/>
            </a:prstGeom>
          </p:spPr>
        </p:pic>
        <p:sp>
          <p:nvSpPr>
            <p:cNvPr id="11" name="object 11"/>
            <p:cNvSpPr/>
            <p:nvPr/>
          </p:nvSpPr>
          <p:spPr>
            <a:xfrm>
              <a:off x="2141537" y="2568384"/>
              <a:ext cx="2574925" cy="812800"/>
            </a:xfrm>
            <a:custGeom>
              <a:avLst/>
              <a:gdLst/>
              <a:ahLst/>
              <a:cxnLst/>
              <a:rect l="l" t="t" r="r" b="b"/>
              <a:pathLst>
                <a:path w="2574925" h="812800">
                  <a:moveTo>
                    <a:pt x="0" y="0"/>
                  </a:moveTo>
                  <a:lnTo>
                    <a:pt x="2574925" y="0"/>
                  </a:lnTo>
                </a:path>
                <a:path w="2574925" h="812800">
                  <a:moveTo>
                    <a:pt x="0" y="0"/>
                  </a:moveTo>
                  <a:lnTo>
                    <a:pt x="0" y="812800"/>
                  </a:lnTo>
                </a:path>
                <a:path w="2574925" h="812800">
                  <a:moveTo>
                    <a:pt x="2574925" y="0"/>
                  </a:moveTo>
                  <a:lnTo>
                    <a:pt x="2574925" y="812800"/>
                  </a:lnTo>
                </a:path>
                <a:path w="2574925" h="812800">
                  <a:moveTo>
                    <a:pt x="0" y="812800"/>
                  </a:moveTo>
                  <a:lnTo>
                    <a:pt x="2574925" y="812800"/>
                  </a:lnTo>
                </a:path>
              </a:pathLst>
            </a:custGeom>
            <a:ln w="12700">
              <a:solidFill>
                <a:srgbClr val="000000"/>
              </a:solidFill>
            </a:ln>
          </p:spPr>
          <p:txBody>
            <a:bodyPr wrap="square" lIns="0" tIns="0" rIns="0" bIns="0" rtlCol="0"/>
            <a:lstStyle/>
            <a:p>
              <a:endParaRPr/>
            </a:p>
          </p:txBody>
        </p:sp>
      </p:grpSp>
      <p:sp>
        <p:nvSpPr>
          <p:cNvPr id="14" name="Slide Number Placeholder 13">
            <a:extLst>
              <a:ext uri="{FF2B5EF4-FFF2-40B4-BE49-F238E27FC236}">
                <a16:creationId xmlns:a16="http://schemas.microsoft.com/office/drawing/2014/main" id="{042506BE-1F3F-21E8-6367-9A4AE3BB0480}"/>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29</a:t>
            </a:fld>
            <a:r>
              <a:rPr spc="-30"/>
              <a:t> </a:t>
            </a:r>
            <a:r>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4" name="object 14"/>
          <p:cNvSpPr txBox="1"/>
          <p:nvPr/>
        </p:nvSpPr>
        <p:spPr>
          <a:xfrm>
            <a:off x="476300" y="575820"/>
            <a:ext cx="5943600" cy="320601"/>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000" i="1" spc="-5">
                <a:latin typeface="Palatino Linotype"/>
                <a:cs typeface="Palatino Linotype"/>
              </a:rPr>
              <a:t>       </a:t>
            </a:r>
            <a:r>
              <a:rPr sz="1000" i="1" spc="-5">
                <a:latin typeface="Palatino Linotype"/>
                <a:cs typeface="Palatino Linotype"/>
              </a:rPr>
              <a:t>Loo</a:t>
            </a:r>
            <a:r>
              <a:rPr sz="1000" i="1">
                <a:latin typeface="Palatino Linotype"/>
                <a:cs typeface="Palatino Linotype"/>
              </a:rPr>
              <a:t>k</a:t>
            </a:r>
            <a:r>
              <a:rPr sz="1000" i="1" spc="-5">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a:p>
            <a:pPr>
              <a:lnSpc>
                <a:spcPct val="100000"/>
              </a:lnSpc>
              <a:spcBef>
                <a:spcPts val="30"/>
              </a:spcBef>
            </a:pPr>
            <a:endParaRPr sz="1000">
              <a:latin typeface="Palatino Linotype"/>
              <a:cs typeface="Palatino Linotype"/>
            </a:endParaRPr>
          </a:p>
        </p:txBody>
      </p:sp>
      <p:sp>
        <p:nvSpPr>
          <p:cNvPr id="17" name="TextBox 16">
            <a:extLst>
              <a:ext uri="{FF2B5EF4-FFF2-40B4-BE49-F238E27FC236}">
                <a16:creationId xmlns:a16="http://schemas.microsoft.com/office/drawing/2014/main" id="{54FCBE9A-D08F-55E8-1068-C3F83195954B}"/>
              </a:ext>
            </a:extLst>
          </p:cNvPr>
          <p:cNvSpPr txBox="1"/>
          <p:nvPr/>
        </p:nvSpPr>
        <p:spPr>
          <a:xfrm>
            <a:off x="457201" y="2019300"/>
            <a:ext cx="5962700" cy="5693866"/>
          </a:xfrm>
          <a:prstGeom prst="rect">
            <a:avLst/>
          </a:prstGeom>
          <a:noFill/>
        </p:spPr>
        <p:txBody>
          <a:bodyPr wrap="square">
            <a:spAutoFit/>
          </a:bodyPr>
          <a:lstStyle/>
          <a:p>
            <a:pPr marL="342900" indent="-342900">
              <a:buClr>
                <a:srgbClr val="C00000"/>
              </a:buClr>
              <a:buFont typeface="+mj-lt"/>
              <a:buAutoNum type="arabicPeriod"/>
            </a:pPr>
            <a:r>
              <a:rPr lang="en-US" sz="2800" b="1">
                <a:solidFill>
                  <a:schemeClr val="accent5">
                    <a:lumMod val="50000"/>
                  </a:schemeClr>
                </a:solidFill>
              </a:rPr>
              <a:t>Creating message boxes – the information, warning, and error </a:t>
            </a:r>
          </a:p>
          <a:p>
            <a:pPr marL="342900" indent="-342900">
              <a:buClr>
                <a:srgbClr val="C00000"/>
              </a:buClr>
              <a:buFont typeface="+mj-lt"/>
              <a:buAutoNum type="arabicPeriod"/>
            </a:pPr>
            <a:r>
              <a:rPr lang="en-US" sz="2800" b="1">
                <a:solidFill>
                  <a:schemeClr val="accent5">
                    <a:lumMod val="50000"/>
                  </a:schemeClr>
                </a:solidFill>
              </a:rPr>
              <a:t>Create independent message boxes </a:t>
            </a:r>
          </a:p>
          <a:p>
            <a:pPr marL="342900" indent="-342900">
              <a:buClr>
                <a:srgbClr val="C00000"/>
              </a:buClr>
              <a:buFont typeface="+mj-lt"/>
              <a:buAutoNum type="arabicPeriod"/>
            </a:pPr>
            <a:r>
              <a:rPr lang="en-US" sz="2800" b="1">
                <a:solidFill>
                  <a:schemeClr val="accent5">
                    <a:lumMod val="50000"/>
                  </a:schemeClr>
                </a:solidFill>
              </a:rPr>
              <a:t>Create the title of a tkinter window form </a:t>
            </a:r>
          </a:p>
          <a:p>
            <a:pPr marL="342900" indent="-342900">
              <a:buClr>
                <a:srgbClr val="C00000"/>
              </a:buClr>
              <a:buFont typeface="+mj-lt"/>
              <a:buAutoNum type="arabicPeriod"/>
            </a:pPr>
            <a:r>
              <a:rPr lang="en-US" sz="2800" b="1">
                <a:solidFill>
                  <a:schemeClr val="accent5">
                    <a:lumMod val="50000"/>
                  </a:schemeClr>
                </a:solidFill>
              </a:rPr>
              <a:t>Changing the icon of the main root window </a:t>
            </a:r>
          </a:p>
          <a:p>
            <a:pPr marL="342900" indent="-342900">
              <a:buClr>
                <a:srgbClr val="C00000"/>
              </a:buClr>
              <a:buFont typeface="+mj-lt"/>
              <a:buAutoNum type="arabicPeriod"/>
            </a:pPr>
            <a:r>
              <a:rPr lang="en-US" sz="2800" b="1">
                <a:solidFill>
                  <a:schemeClr val="accent5">
                    <a:lumMod val="50000"/>
                  </a:schemeClr>
                </a:solidFill>
              </a:rPr>
              <a:t>Using a spin box control </a:t>
            </a:r>
          </a:p>
          <a:p>
            <a:pPr marL="342900" indent="-342900">
              <a:buClr>
                <a:srgbClr val="C00000"/>
              </a:buClr>
              <a:buFont typeface="+mj-lt"/>
              <a:buAutoNum type="arabicPeriod"/>
            </a:pPr>
            <a:r>
              <a:rPr lang="en-US" sz="2800" b="1">
                <a:solidFill>
                  <a:schemeClr val="accent5">
                    <a:lumMod val="50000"/>
                  </a:schemeClr>
                </a:solidFill>
              </a:rPr>
              <a:t>Applying relief – sunken and raised appearance of widgets </a:t>
            </a:r>
          </a:p>
          <a:p>
            <a:pPr marL="342900" indent="-342900">
              <a:buClr>
                <a:srgbClr val="C00000"/>
              </a:buClr>
              <a:buFont typeface="+mj-lt"/>
              <a:buAutoNum type="arabicPeriod"/>
            </a:pPr>
            <a:r>
              <a:rPr lang="en-US" sz="2800" b="1">
                <a:solidFill>
                  <a:schemeClr val="accent5">
                    <a:lumMod val="50000"/>
                  </a:schemeClr>
                </a:solidFill>
              </a:rPr>
              <a:t>Creating tooltips using Python </a:t>
            </a:r>
          </a:p>
          <a:p>
            <a:pPr marL="342900" indent="-342900">
              <a:buClr>
                <a:srgbClr val="C00000"/>
              </a:buClr>
              <a:buFont typeface="+mj-lt"/>
              <a:buAutoNum type="arabicPeriod"/>
            </a:pPr>
            <a:r>
              <a:rPr lang="en-US" sz="2800" b="1">
                <a:solidFill>
                  <a:schemeClr val="accent5">
                    <a:lumMod val="50000"/>
                  </a:schemeClr>
                </a:solidFill>
              </a:rPr>
              <a:t>Adding Progressbar to the GUI </a:t>
            </a:r>
          </a:p>
          <a:p>
            <a:pPr marL="342900" indent="-342900">
              <a:buClr>
                <a:srgbClr val="C00000"/>
              </a:buClr>
              <a:buFont typeface="+mj-lt"/>
              <a:buAutoNum type="arabicPeriod"/>
            </a:pPr>
            <a:r>
              <a:rPr lang="en-US" sz="2800" b="1">
                <a:solidFill>
                  <a:schemeClr val="accent5">
                    <a:lumMod val="50000"/>
                  </a:schemeClr>
                </a:solidFill>
              </a:rPr>
              <a:t>Use the canvas widget</a:t>
            </a:r>
          </a:p>
        </p:txBody>
      </p:sp>
      <p:sp>
        <p:nvSpPr>
          <p:cNvPr id="19" name="TextBox 18">
            <a:extLst>
              <a:ext uri="{FF2B5EF4-FFF2-40B4-BE49-F238E27FC236}">
                <a16:creationId xmlns:a16="http://schemas.microsoft.com/office/drawing/2014/main" id="{5AE355D4-7ABF-B3E7-07F4-957863311FBF}"/>
              </a:ext>
            </a:extLst>
          </p:cNvPr>
          <p:cNvSpPr txBox="1"/>
          <p:nvPr/>
        </p:nvSpPr>
        <p:spPr>
          <a:xfrm>
            <a:off x="476300" y="1075251"/>
            <a:ext cx="3429000" cy="707886"/>
          </a:xfrm>
          <a:prstGeom prst="rect">
            <a:avLst/>
          </a:prstGeom>
          <a:noFill/>
        </p:spPr>
        <p:txBody>
          <a:bodyPr wrap="square">
            <a:spAutoFit/>
          </a:bodyPr>
          <a:lstStyle/>
          <a:p>
            <a:r>
              <a:rPr lang="en-US" sz="4000" b="1">
                <a:solidFill>
                  <a:srgbClr val="0070C0"/>
                </a:solidFill>
              </a:rPr>
              <a:t>Content</a:t>
            </a:r>
          </a:p>
        </p:txBody>
      </p:sp>
      <p:sp>
        <p:nvSpPr>
          <p:cNvPr id="3" name="Slide Number Placeholder 2">
            <a:extLst>
              <a:ext uri="{FF2B5EF4-FFF2-40B4-BE49-F238E27FC236}">
                <a16:creationId xmlns:a16="http://schemas.microsoft.com/office/drawing/2014/main" id="{2B36FE03-3266-B9EE-3757-9A79643DF894}"/>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a:t>
            </a:fld>
            <a:r>
              <a:rPr spc="-30"/>
              <a:t> </a:t>
            </a:r>
            <a:r>
              <a: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2" y="556451"/>
            <a:ext cx="5380355"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p:txBody>
      </p:sp>
      <p:sp>
        <p:nvSpPr>
          <p:cNvPr id="3" name="object 3"/>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457201" y="952500"/>
            <a:ext cx="6013768" cy="4076757"/>
          </a:xfrm>
          <a:prstGeom prst="rect">
            <a:avLst/>
          </a:prstGeom>
        </p:spPr>
        <p:txBody>
          <a:bodyPr vert="horz" wrap="square" lIns="0" tIns="102870" rIns="0" bIns="0" rtlCol="0">
            <a:spAutoFit/>
          </a:bodyPr>
          <a:lstStyle/>
          <a:p>
            <a:pPr marL="12700" algn="l">
              <a:lnSpc>
                <a:spcPct val="100000"/>
              </a:lnSpc>
              <a:spcBef>
                <a:spcPts val="810"/>
              </a:spcBef>
            </a:pPr>
            <a:r>
              <a:rPr lang="en-US" sz="2800" b="1">
                <a:solidFill>
                  <a:schemeClr val="accent6">
                    <a:lumMod val="50000"/>
                  </a:schemeClr>
                </a:solidFill>
              </a:rPr>
              <a:t>5. </a:t>
            </a:r>
            <a:r>
              <a:rPr sz="2800" b="1">
                <a:solidFill>
                  <a:schemeClr val="accent6">
                    <a:lumMod val="50000"/>
                  </a:schemeClr>
                </a:solidFill>
              </a:rPr>
              <a:t>Using </a:t>
            </a:r>
            <a:r>
              <a:rPr sz="2800" b="1" dirty="0">
                <a:solidFill>
                  <a:schemeClr val="accent6">
                    <a:lumMod val="50000"/>
                  </a:schemeClr>
                </a:solidFill>
              </a:rPr>
              <a:t>a spin </a:t>
            </a:r>
            <a:r>
              <a:rPr sz="2800" b="1">
                <a:solidFill>
                  <a:schemeClr val="accent6">
                    <a:lumMod val="50000"/>
                  </a:schemeClr>
                </a:solidFill>
              </a:rPr>
              <a:t>box control</a:t>
            </a:r>
            <a:br>
              <a:rPr lang="en-US" sz="2800" b="1">
                <a:solidFill>
                  <a:schemeClr val="accent6">
                    <a:lumMod val="50000"/>
                  </a:schemeClr>
                </a:solidFill>
              </a:rPr>
            </a:br>
            <a:endParaRPr sz="2800" b="1">
              <a:solidFill>
                <a:schemeClr val="accent6">
                  <a:lumMod val="50000"/>
                </a:schemeClr>
              </a:solidFill>
            </a:endParaRPr>
          </a:p>
          <a:p>
            <a:pPr marL="12700" marR="5080" algn="just">
              <a:lnSpc>
                <a:spcPct val="103600"/>
              </a:lnSpc>
              <a:spcBef>
                <a:spcPts val="330"/>
              </a:spcBef>
            </a:pPr>
            <a:r>
              <a:rPr sz="2400" dirty="0"/>
              <a:t>In this recipe, we will use a Spinbox widget, and we will also bind the Enter key on the  keyboard to one of our widgets. The Spinbox widget is a one-line widget, like the Entry  widget, with the additional capability to restrict the values it will display. It also has some  small up/down arrows to scroll up and down between the values.</a:t>
            </a:r>
            <a:endParaRPr sz="2400"/>
          </a:p>
        </p:txBody>
      </p:sp>
      <p:sp>
        <p:nvSpPr>
          <p:cNvPr id="7" name="object 7"/>
          <p:cNvSpPr txBox="1"/>
          <p:nvPr/>
        </p:nvSpPr>
        <p:spPr>
          <a:xfrm>
            <a:off x="422117" y="5067301"/>
            <a:ext cx="6013768" cy="3188693"/>
          </a:xfrm>
          <a:prstGeom prst="rect">
            <a:avLst/>
          </a:prstGeom>
        </p:spPr>
        <p:txBody>
          <a:bodyPr vert="horz" wrap="square" lIns="0" tIns="91440" rIns="0" bIns="0" rtlCol="0">
            <a:spAutoFit/>
          </a:bodyPr>
          <a:lstStyle/>
          <a:p>
            <a:pPr marL="12700">
              <a:lnSpc>
                <a:spcPct val="100000"/>
              </a:lnSpc>
              <a:spcBef>
                <a:spcPts val="720"/>
              </a:spcBef>
            </a:pPr>
            <a:r>
              <a:rPr sz="2400" b="1" dirty="0"/>
              <a:t>Getting ready</a:t>
            </a:r>
            <a:endParaRPr sz="2400" b="1"/>
          </a:p>
          <a:p>
            <a:pPr marL="12700" marR="5080">
              <a:lnSpc>
                <a:spcPct val="103600"/>
              </a:lnSpc>
              <a:spcBef>
                <a:spcPts val="320"/>
              </a:spcBef>
            </a:pPr>
            <a:r>
              <a:rPr sz="2400" dirty="0"/>
              <a:t>We will use our tabbed GUI, from the How to create the title of a tkinter window form recipe,  and add a Spinbox widget above the ScrolledText control. This simply requires us to  increment the ScrolledText row value by one and insert our new Spinbox control in the  row above the Entry </a:t>
            </a:r>
            <a:r>
              <a:rPr sz="2400"/>
              <a:t>widget.</a:t>
            </a:r>
          </a:p>
        </p:txBody>
      </p:sp>
      <p:sp>
        <p:nvSpPr>
          <p:cNvPr id="4" name="Slide Number Placeholder 3">
            <a:extLst>
              <a:ext uri="{FF2B5EF4-FFF2-40B4-BE49-F238E27FC236}">
                <a16:creationId xmlns:a16="http://schemas.microsoft.com/office/drawing/2014/main" id="{CB179DDF-B416-B47D-951A-80BD7B9DDBF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30</a:t>
            </a:fld>
            <a:r>
              <a:rPr spc="-30"/>
              <a:t> </a:t>
            </a:r>
            <a:r>
              <a:t>]</a:t>
            </a:r>
            <a:endParaRPr dirty="0"/>
          </a:p>
        </p:txBody>
      </p:sp>
    </p:spTree>
    <p:extLst>
      <p:ext uri="{BB962C8B-B14F-4D97-AF65-F5344CB8AC3E}">
        <p14:creationId xmlns:p14="http://schemas.microsoft.com/office/powerpoint/2010/main" val="276161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2" y="556451"/>
            <a:ext cx="5380355"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p:txBody>
      </p:sp>
      <p:sp>
        <p:nvSpPr>
          <p:cNvPr id="3" name="object 3"/>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529044" y="841341"/>
            <a:ext cx="6100356" cy="4870564"/>
          </a:xfrm>
          <a:prstGeom prst="rect">
            <a:avLst/>
          </a:prstGeom>
        </p:spPr>
        <p:txBody>
          <a:bodyPr vert="horz" wrap="square" lIns="0" tIns="91440" rIns="0" bIns="0" rtlCol="0">
            <a:spAutoFit/>
          </a:bodyPr>
          <a:lstStyle/>
          <a:p>
            <a:pPr marL="12700">
              <a:lnSpc>
                <a:spcPct val="100000"/>
              </a:lnSpc>
            </a:pPr>
            <a:r>
              <a:rPr sz="2400" b="1"/>
              <a:t>How </a:t>
            </a:r>
            <a:r>
              <a:rPr sz="2400" b="1" dirty="0"/>
              <a:t>to do it...</a:t>
            </a:r>
            <a:endParaRPr sz="2400" b="1"/>
          </a:p>
          <a:p>
            <a:pPr marL="12700">
              <a:lnSpc>
                <a:spcPct val="100000"/>
              </a:lnSpc>
              <a:spcBef>
                <a:spcPts val="365"/>
              </a:spcBef>
            </a:pPr>
            <a:r>
              <a:rPr sz="2400" dirty="0"/>
              <a:t>First, we add the Spinbox control by performing the following instructions:</a:t>
            </a:r>
            <a:endParaRPr sz="2400"/>
          </a:p>
          <a:p>
            <a:pPr marL="622300" indent="-170180">
              <a:lnSpc>
                <a:spcPct val="100000"/>
              </a:lnSpc>
              <a:spcBef>
                <a:spcPts val="965"/>
              </a:spcBef>
              <a:buAutoNum type="arabicPeriod"/>
              <a:tabLst>
                <a:tab pos="622300" algn="l"/>
              </a:tabLst>
            </a:pPr>
            <a:r>
              <a:rPr sz="2400" dirty="0"/>
              <a:t>Open GUI_title.py and save the module as GUI_spinbox.</a:t>
            </a:r>
            <a:r>
              <a:rPr sz="2400"/>
              <a:t>py.</a:t>
            </a:r>
          </a:p>
          <a:p>
            <a:pPr marL="622300" indent="-170180">
              <a:lnSpc>
                <a:spcPct val="100000"/>
              </a:lnSpc>
              <a:spcBef>
                <a:spcPts val="285"/>
              </a:spcBef>
              <a:buAutoNum type="arabicPeriod"/>
              <a:tabLst>
                <a:tab pos="622300" algn="l"/>
              </a:tabLst>
            </a:pPr>
            <a:r>
              <a:rPr sz="2400" dirty="0"/>
              <a:t>Place the following code above the ScrolledText widget:</a:t>
            </a:r>
            <a:endParaRPr sz="2400"/>
          </a:p>
          <a:p>
            <a:pPr marL="812800">
              <a:lnSpc>
                <a:spcPct val="100000"/>
              </a:lnSpc>
              <a:spcBef>
                <a:spcPts val="965"/>
              </a:spcBef>
            </a:pPr>
            <a:r>
              <a:rPr sz="2400" dirty="0"/>
              <a:t># Adding a Spinbox widget</a:t>
            </a:r>
            <a:endParaRPr sz="2400"/>
          </a:p>
          <a:p>
            <a:pPr marL="812800" marR="1953260">
              <a:lnSpc>
                <a:spcPct val="100000"/>
              </a:lnSpc>
            </a:pPr>
            <a:r>
              <a:rPr sz="2400" dirty="0"/>
              <a:t>spin = Spinbox(mighty, from_=0, to=10)  spin.grid(column=0, row=</a:t>
            </a:r>
            <a:r>
              <a:rPr sz="2400"/>
              <a:t>2)</a:t>
            </a:r>
          </a:p>
        </p:txBody>
      </p:sp>
      <p:grpSp>
        <p:nvGrpSpPr>
          <p:cNvPr id="8" name="object 8"/>
          <p:cNvGrpSpPr/>
          <p:nvPr/>
        </p:nvGrpSpPr>
        <p:grpSpPr>
          <a:xfrm>
            <a:off x="3409950" y="5692855"/>
            <a:ext cx="3429000" cy="2765345"/>
            <a:chOff x="1987550" y="5465355"/>
            <a:chExt cx="2882900" cy="1901825"/>
          </a:xfrm>
        </p:grpSpPr>
        <p:pic>
          <p:nvPicPr>
            <p:cNvPr id="9" name="object 9"/>
            <p:cNvPicPr/>
            <p:nvPr/>
          </p:nvPicPr>
          <p:blipFill>
            <a:blip r:embed="rId2" cstate="print"/>
            <a:stretch>
              <a:fillRect/>
            </a:stretch>
          </p:blipFill>
          <p:spPr>
            <a:xfrm>
              <a:off x="2000250" y="5478055"/>
              <a:ext cx="2857500" cy="1876425"/>
            </a:xfrm>
            <a:prstGeom prst="rect">
              <a:avLst/>
            </a:prstGeom>
          </p:spPr>
        </p:pic>
        <p:sp>
          <p:nvSpPr>
            <p:cNvPr id="10" name="object 10"/>
            <p:cNvSpPr/>
            <p:nvPr/>
          </p:nvSpPr>
          <p:spPr>
            <a:xfrm>
              <a:off x="1993900" y="5471705"/>
              <a:ext cx="2870200" cy="1889125"/>
            </a:xfrm>
            <a:custGeom>
              <a:avLst/>
              <a:gdLst/>
              <a:ahLst/>
              <a:cxnLst/>
              <a:rect l="l" t="t" r="r" b="b"/>
              <a:pathLst>
                <a:path w="2870200" h="1889125">
                  <a:moveTo>
                    <a:pt x="0" y="0"/>
                  </a:moveTo>
                  <a:lnTo>
                    <a:pt x="2870200" y="0"/>
                  </a:lnTo>
                </a:path>
                <a:path w="2870200" h="1889125">
                  <a:moveTo>
                    <a:pt x="0" y="0"/>
                  </a:moveTo>
                  <a:lnTo>
                    <a:pt x="0" y="1889125"/>
                  </a:lnTo>
                </a:path>
                <a:path w="2870200" h="1889125">
                  <a:moveTo>
                    <a:pt x="2870200" y="0"/>
                  </a:moveTo>
                  <a:lnTo>
                    <a:pt x="2870200" y="1889125"/>
                  </a:lnTo>
                </a:path>
                <a:path w="2870200" h="1889125">
                  <a:moveTo>
                    <a:pt x="0" y="1889125"/>
                  </a:moveTo>
                  <a:lnTo>
                    <a:pt x="2870200" y="1889125"/>
                  </a:lnTo>
                </a:path>
              </a:pathLst>
            </a:custGeom>
            <a:ln w="12700">
              <a:solidFill>
                <a:srgbClr val="000000"/>
              </a:solidFill>
            </a:ln>
          </p:spPr>
          <p:txBody>
            <a:bodyPr wrap="square" lIns="0" tIns="0" rIns="0" bIns="0" rtlCol="0"/>
            <a:lstStyle/>
            <a:p>
              <a:endParaRPr/>
            </a:p>
          </p:txBody>
        </p:sp>
      </p:grpSp>
      <p:sp>
        <p:nvSpPr>
          <p:cNvPr id="15" name="TextBox 14">
            <a:extLst>
              <a:ext uri="{FF2B5EF4-FFF2-40B4-BE49-F238E27FC236}">
                <a16:creationId xmlns:a16="http://schemas.microsoft.com/office/drawing/2014/main" id="{A342B287-7E2B-F00E-66BE-B6B839207EDC}"/>
              </a:ext>
            </a:extLst>
          </p:cNvPr>
          <p:cNvSpPr txBox="1"/>
          <p:nvPr/>
        </p:nvSpPr>
        <p:spPr>
          <a:xfrm>
            <a:off x="-304800" y="6459106"/>
            <a:ext cx="3413894" cy="1200329"/>
          </a:xfrm>
          <a:prstGeom prst="rect">
            <a:avLst/>
          </a:prstGeom>
          <a:noFill/>
        </p:spPr>
        <p:txBody>
          <a:bodyPr wrap="square">
            <a:spAutoFit/>
          </a:bodyPr>
          <a:lstStyle/>
          <a:p>
            <a:pPr marL="622300" indent="-170180">
              <a:lnSpc>
                <a:spcPct val="100000"/>
              </a:lnSpc>
              <a:buAutoNum type="arabicPeriod" startAt="3"/>
              <a:tabLst>
                <a:tab pos="622300" algn="l"/>
              </a:tabLst>
            </a:pPr>
            <a:r>
              <a:rPr lang="en-US" sz="2400"/>
              <a:t>Run the code. This will modify our GUI as follows:</a:t>
            </a:r>
          </a:p>
        </p:txBody>
      </p:sp>
      <p:sp>
        <p:nvSpPr>
          <p:cNvPr id="4" name="Slide Number Placeholder 3">
            <a:extLst>
              <a:ext uri="{FF2B5EF4-FFF2-40B4-BE49-F238E27FC236}">
                <a16:creationId xmlns:a16="http://schemas.microsoft.com/office/drawing/2014/main" id="{4CA1175B-1158-B83F-BADA-C4EF60450B33}"/>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31</a:t>
            </a:fld>
            <a:r>
              <a:rPr spc="-30"/>
              <a:t> </a:t>
            </a:r>
            <a:r>
              <a:t>]</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353651" y="952502"/>
            <a:ext cx="6150699" cy="4479174"/>
          </a:xfrm>
          <a:prstGeom prst="rect">
            <a:avLst/>
          </a:prstGeom>
        </p:spPr>
        <p:txBody>
          <a:bodyPr vert="horz" wrap="square" lIns="0" tIns="12700" rIns="0" bIns="0" rtlCol="0">
            <a:spAutoFit/>
          </a:bodyPr>
          <a:lstStyle/>
          <a:p>
            <a:pPr marL="12700">
              <a:lnSpc>
                <a:spcPct val="100000"/>
              </a:lnSpc>
              <a:spcBef>
                <a:spcPts val="100"/>
              </a:spcBef>
            </a:pPr>
            <a:r>
              <a:rPr sz="2400" dirty="0"/>
              <a:t>Next, we will reduce the size of the Spinbox widget:</a:t>
            </a:r>
            <a:endParaRPr sz="2400"/>
          </a:p>
          <a:p>
            <a:pPr marL="622300" indent="-170180">
              <a:lnSpc>
                <a:spcPct val="100000"/>
              </a:lnSpc>
              <a:spcBef>
                <a:spcPts val="965"/>
              </a:spcBef>
              <a:buAutoNum type="arabicPeriod"/>
              <a:tabLst>
                <a:tab pos="622300" algn="l"/>
              </a:tabLst>
            </a:pPr>
            <a:r>
              <a:rPr sz="2400" dirty="0"/>
              <a:t>Open GUI_spinbox.py and save the module as GUI_spinbox_small.py.</a:t>
            </a:r>
            <a:endParaRPr sz="2400"/>
          </a:p>
          <a:p>
            <a:pPr marL="622300" indent="-170180">
              <a:lnSpc>
                <a:spcPct val="100000"/>
              </a:lnSpc>
              <a:spcBef>
                <a:spcPts val="285"/>
              </a:spcBef>
              <a:buAutoNum type="arabicPeriod"/>
              <a:tabLst>
                <a:tab pos="622300" algn="l"/>
              </a:tabLst>
            </a:pPr>
            <a:r>
              <a:rPr sz="2400" dirty="0"/>
              <a:t>Add a width attribute when creating the Spinbox widget:</a:t>
            </a:r>
            <a:endParaRPr sz="2400"/>
          </a:p>
          <a:p>
            <a:pPr marR="213360" algn="ctr">
              <a:lnSpc>
                <a:spcPct val="100000"/>
              </a:lnSpc>
              <a:spcBef>
                <a:spcPts val="965"/>
              </a:spcBef>
            </a:pPr>
            <a:r>
              <a:rPr sz="2400" dirty="0"/>
              <a:t>spin = Spinbox(mighty, from_=0, to=10, width=5)</a:t>
            </a:r>
            <a:endParaRPr sz="2400"/>
          </a:p>
          <a:p>
            <a:pPr>
              <a:lnSpc>
                <a:spcPct val="100000"/>
              </a:lnSpc>
              <a:spcBef>
                <a:spcPts val="15"/>
              </a:spcBef>
            </a:pPr>
            <a:endParaRPr sz="2400"/>
          </a:p>
          <a:p>
            <a:pPr marL="622300" indent="-170180">
              <a:lnSpc>
                <a:spcPct val="100000"/>
              </a:lnSpc>
              <a:buAutoNum type="arabicPeriod" startAt="3"/>
              <a:tabLst>
                <a:tab pos="622300" algn="l"/>
              </a:tabLst>
            </a:pPr>
            <a:r>
              <a:rPr sz="2400" dirty="0"/>
              <a:t>Running the preceding code results in the following GUI:</a:t>
            </a:r>
            <a:endParaRPr sz="2400"/>
          </a:p>
        </p:txBody>
      </p:sp>
      <p:grpSp>
        <p:nvGrpSpPr>
          <p:cNvPr id="8" name="object 8"/>
          <p:cNvGrpSpPr/>
          <p:nvPr/>
        </p:nvGrpSpPr>
        <p:grpSpPr>
          <a:xfrm>
            <a:off x="1981200" y="5905501"/>
            <a:ext cx="3334792" cy="2368549"/>
            <a:chOff x="2125662" y="2273490"/>
            <a:chExt cx="2606675" cy="1911350"/>
          </a:xfrm>
        </p:grpSpPr>
        <p:pic>
          <p:nvPicPr>
            <p:cNvPr id="9" name="object 9"/>
            <p:cNvPicPr/>
            <p:nvPr/>
          </p:nvPicPr>
          <p:blipFill>
            <a:blip r:embed="rId2" cstate="print"/>
            <a:stretch>
              <a:fillRect/>
            </a:stretch>
          </p:blipFill>
          <p:spPr>
            <a:xfrm>
              <a:off x="2138362" y="2286190"/>
              <a:ext cx="2581275" cy="1885950"/>
            </a:xfrm>
            <a:prstGeom prst="rect">
              <a:avLst/>
            </a:prstGeom>
          </p:spPr>
        </p:pic>
        <p:sp>
          <p:nvSpPr>
            <p:cNvPr id="10" name="object 10"/>
            <p:cNvSpPr/>
            <p:nvPr/>
          </p:nvSpPr>
          <p:spPr>
            <a:xfrm>
              <a:off x="2132012" y="2279840"/>
              <a:ext cx="2593975" cy="1898650"/>
            </a:xfrm>
            <a:custGeom>
              <a:avLst/>
              <a:gdLst/>
              <a:ahLst/>
              <a:cxnLst/>
              <a:rect l="l" t="t" r="r" b="b"/>
              <a:pathLst>
                <a:path w="2593975" h="1898650">
                  <a:moveTo>
                    <a:pt x="0" y="0"/>
                  </a:moveTo>
                  <a:lnTo>
                    <a:pt x="2593975" y="0"/>
                  </a:lnTo>
                </a:path>
                <a:path w="2593975" h="1898650">
                  <a:moveTo>
                    <a:pt x="0" y="0"/>
                  </a:moveTo>
                  <a:lnTo>
                    <a:pt x="0" y="1898650"/>
                  </a:lnTo>
                </a:path>
                <a:path w="2593975" h="1898650">
                  <a:moveTo>
                    <a:pt x="2593975" y="0"/>
                  </a:moveTo>
                  <a:lnTo>
                    <a:pt x="2593975" y="1898650"/>
                  </a:lnTo>
                </a:path>
                <a:path w="2593975" h="1898650">
                  <a:moveTo>
                    <a:pt x="0" y="1898650"/>
                  </a:moveTo>
                  <a:lnTo>
                    <a:pt x="2593975" y="1898650"/>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BB888682-885C-129F-C907-6C5D74034E49}"/>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32</a:t>
            </a:fld>
            <a:r>
              <a:rPr spc="-30"/>
              <a:t> </a:t>
            </a:r>
            <a:r>
              <a:t>]</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11" name="object 11"/>
          <p:cNvSpPr txBox="1"/>
          <p:nvPr/>
        </p:nvSpPr>
        <p:spPr>
          <a:xfrm>
            <a:off x="381001" y="1485900"/>
            <a:ext cx="6080983" cy="4629472"/>
          </a:xfrm>
          <a:prstGeom prst="rect">
            <a:avLst/>
          </a:prstGeom>
        </p:spPr>
        <p:txBody>
          <a:bodyPr vert="horz" wrap="square" lIns="0" tIns="12700" rIns="0" bIns="0" rtlCol="0">
            <a:spAutoFit/>
          </a:bodyPr>
          <a:lstStyle/>
          <a:p>
            <a:pPr marL="12700" marR="5080" algn="just">
              <a:lnSpc>
                <a:spcPct val="105400"/>
              </a:lnSpc>
              <a:spcBef>
                <a:spcPts val="100"/>
              </a:spcBef>
            </a:pPr>
            <a:r>
              <a:rPr sz="2400" dirty="0"/>
              <a:t>Next, we add another attribute to customize our widget further; bd is short-hand notation  for the borderwidth attribute, and changes the width of the border surrounding the spin  </a:t>
            </a:r>
            <a:r>
              <a:rPr sz="2400"/>
              <a:t>box:</a:t>
            </a:r>
            <a:endParaRPr lang="en-US" sz="2400"/>
          </a:p>
          <a:p>
            <a:pPr marL="12700" marR="5080" algn="just">
              <a:lnSpc>
                <a:spcPct val="105400"/>
              </a:lnSpc>
              <a:spcBef>
                <a:spcPts val="100"/>
              </a:spcBef>
            </a:pPr>
            <a:endParaRPr sz="2400"/>
          </a:p>
          <a:p>
            <a:pPr marL="285750" indent="-169863">
              <a:lnSpc>
                <a:spcPct val="100000"/>
              </a:lnSpc>
              <a:spcBef>
                <a:spcPts val="900"/>
              </a:spcBef>
              <a:buAutoNum type="arabicPeriod"/>
            </a:pPr>
            <a:r>
              <a:rPr sz="2400" dirty="0"/>
              <a:t>Open GUI_spinbox_small.py and save the </a:t>
            </a:r>
            <a:r>
              <a:rPr sz="2400"/>
              <a:t>module as</a:t>
            </a:r>
            <a:r>
              <a:rPr lang="en-US" sz="2400"/>
              <a:t> </a:t>
            </a:r>
            <a:r>
              <a:rPr sz="2400"/>
              <a:t>GUI</a:t>
            </a:r>
            <a:r>
              <a:rPr sz="2400" dirty="0"/>
              <a:t>_spinbox_small_bd.py.</a:t>
            </a:r>
            <a:endParaRPr sz="2400"/>
          </a:p>
          <a:p>
            <a:pPr marL="622300" indent="-170180">
              <a:lnSpc>
                <a:spcPct val="100000"/>
              </a:lnSpc>
              <a:spcBef>
                <a:spcPts val="285"/>
              </a:spcBef>
              <a:buAutoNum type="arabicPeriod" startAt="2"/>
              <a:tabLst>
                <a:tab pos="622300" algn="l"/>
              </a:tabLst>
            </a:pPr>
            <a:endParaRPr lang="en-US" sz="2400"/>
          </a:p>
          <a:p>
            <a:pPr marL="171450" indent="-169863">
              <a:lnSpc>
                <a:spcPct val="100000"/>
              </a:lnSpc>
              <a:spcBef>
                <a:spcPts val="285"/>
              </a:spcBef>
              <a:buAutoNum type="arabicPeriod" startAt="2"/>
              <a:tabLst>
                <a:tab pos="114300" algn="l"/>
              </a:tabLst>
            </a:pPr>
            <a:r>
              <a:rPr sz="2400"/>
              <a:t>Add </a:t>
            </a:r>
            <a:r>
              <a:rPr sz="2400" dirty="0"/>
              <a:t>a bd attribute, giving it a size of 8:</a:t>
            </a:r>
            <a:endParaRPr sz="2400"/>
          </a:p>
          <a:p>
            <a:pPr marL="8255" algn="ctr">
              <a:lnSpc>
                <a:spcPct val="100000"/>
              </a:lnSpc>
              <a:spcBef>
                <a:spcPts val="965"/>
              </a:spcBef>
            </a:pPr>
            <a:r>
              <a:rPr sz="2400" dirty="0"/>
              <a:t>spin = Spinbox(mighty, from_=0, to=10</a:t>
            </a:r>
            <a:r>
              <a:rPr sz="2400"/>
              <a:t>, </a:t>
            </a:r>
            <a:endParaRPr lang="en-US" sz="2400"/>
          </a:p>
          <a:p>
            <a:pPr marL="8255" algn="ctr">
              <a:lnSpc>
                <a:spcPct val="100000"/>
              </a:lnSpc>
              <a:spcBef>
                <a:spcPts val="965"/>
              </a:spcBef>
            </a:pPr>
            <a:r>
              <a:rPr sz="2400"/>
              <a:t>width</a:t>
            </a:r>
            <a:r>
              <a:rPr sz="2400" dirty="0"/>
              <a:t>=5 , bd=8)</a:t>
            </a:r>
            <a:endParaRPr sz="2400"/>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98</a:t>
            </a:r>
            <a:r>
              <a:rPr spc="-30" dirty="0"/>
              <a:t> </a:t>
            </a:r>
            <a:r>
              <a:rPr dirty="0"/>
              <a:t>]</a:t>
            </a:r>
          </a:p>
        </p:txBody>
      </p:sp>
    </p:spTree>
    <p:extLst>
      <p:ext uri="{BB962C8B-B14F-4D97-AF65-F5344CB8AC3E}">
        <p14:creationId xmlns:p14="http://schemas.microsoft.com/office/powerpoint/2010/main" val="2033872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739051" y="1500351"/>
            <a:ext cx="5710962" cy="997709"/>
          </a:xfrm>
          <a:prstGeom prst="rect">
            <a:avLst/>
          </a:prstGeom>
        </p:spPr>
        <p:txBody>
          <a:bodyPr vert="horz" wrap="square" lIns="0" tIns="12700" rIns="0" bIns="0" rtlCol="0">
            <a:spAutoFit/>
          </a:bodyPr>
          <a:lstStyle/>
          <a:p>
            <a:pPr marL="12700">
              <a:lnSpc>
                <a:spcPct val="100000"/>
              </a:lnSpc>
              <a:spcBef>
                <a:spcPts val="100"/>
              </a:spcBef>
            </a:pPr>
            <a:r>
              <a:rPr sz="3200" dirty="0"/>
              <a:t>3. Running the preceding code results in the following GUI:</a:t>
            </a:r>
            <a:endParaRPr sz="3200"/>
          </a:p>
        </p:txBody>
      </p:sp>
      <p:grpSp>
        <p:nvGrpSpPr>
          <p:cNvPr id="8" name="object 8"/>
          <p:cNvGrpSpPr/>
          <p:nvPr/>
        </p:nvGrpSpPr>
        <p:grpSpPr>
          <a:xfrm>
            <a:off x="997192" y="3582734"/>
            <a:ext cx="4863616" cy="4114800"/>
            <a:chOff x="2159000" y="1252042"/>
            <a:chExt cx="2540000" cy="1997075"/>
          </a:xfrm>
        </p:grpSpPr>
        <p:pic>
          <p:nvPicPr>
            <p:cNvPr id="9" name="object 9"/>
            <p:cNvPicPr/>
            <p:nvPr/>
          </p:nvPicPr>
          <p:blipFill>
            <a:blip r:embed="rId2" cstate="print"/>
            <a:stretch>
              <a:fillRect/>
            </a:stretch>
          </p:blipFill>
          <p:spPr>
            <a:xfrm>
              <a:off x="2171700" y="1264742"/>
              <a:ext cx="2514600" cy="1971675"/>
            </a:xfrm>
            <a:prstGeom prst="rect">
              <a:avLst/>
            </a:prstGeom>
          </p:spPr>
        </p:pic>
        <p:sp>
          <p:nvSpPr>
            <p:cNvPr id="10" name="object 10"/>
            <p:cNvSpPr/>
            <p:nvPr/>
          </p:nvSpPr>
          <p:spPr>
            <a:xfrm>
              <a:off x="2165350" y="1258392"/>
              <a:ext cx="2527300" cy="1984375"/>
            </a:xfrm>
            <a:custGeom>
              <a:avLst/>
              <a:gdLst/>
              <a:ahLst/>
              <a:cxnLst/>
              <a:rect l="l" t="t" r="r" b="b"/>
              <a:pathLst>
                <a:path w="2527300" h="1984375">
                  <a:moveTo>
                    <a:pt x="0" y="0"/>
                  </a:moveTo>
                  <a:lnTo>
                    <a:pt x="2527300" y="0"/>
                  </a:lnTo>
                </a:path>
                <a:path w="2527300" h="1984375">
                  <a:moveTo>
                    <a:pt x="0" y="0"/>
                  </a:moveTo>
                  <a:lnTo>
                    <a:pt x="0" y="1984375"/>
                  </a:lnTo>
                </a:path>
                <a:path w="2527300" h="1984375">
                  <a:moveTo>
                    <a:pt x="2527300" y="0"/>
                  </a:moveTo>
                  <a:lnTo>
                    <a:pt x="2527300" y="1984375"/>
                  </a:lnTo>
                </a:path>
                <a:path w="2527300" h="1984375">
                  <a:moveTo>
                    <a:pt x="0" y="1984375"/>
                  </a:moveTo>
                  <a:lnTo>
                    <a:pt x="2527300" y="1984375"/>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B22AAA3C-7709-B122-317D-D50B2AE6C686}"/>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34</a:t>
            </a:fld>
            <a:r>
              <a:rPr spc="-30"/>
              <a:t> </a:t>
            </a:r>
            <a:r>
              <a:t>]</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1" name="object 11"/>
          <p:cNvSpPr txBox="1"/>
          <p:nvPr/>
        </p:nvSpPr>
        <p:spPr>
          <a:xfrm>
            <a:off x="511542" y="952501"/>
            <a:ext cx="6346458" cy="4083169"/>
          </a:xfrm>
          <a:prstGeom prst="rect">
            <a:avLst/>
          </a:prstGeom>
        </p:spPr>
        <p:txBody>
          <a:bodyPr vert="horz" wrap="square" lIns="0" tIns="12700" rIns="0" bIns="0" rtlCol="0">
            <a:spAutoFit/>
          </a:bodyPr>
          <a:lstStyle/>
          <a:p>
            <a:pPr marL="12700">
              <a:lnSpc>
                <a:spcPct val="100000"/>
              </a:lnSpc>
              <a:spcBef>
                <a:spcPts val="100"/>
              </a:spcBef>
            </a:pPr>
            <a:r>
              <a:rPr sz="2000" dirty="0"/>
              <a:t>Next, we add functionality to the widget by creating a callback and linking it to the control.</a:t>
            </a:r>
            <a:endParaRPr sz="2000"/>
          </a:p>
          <a:p>
            <a:pPr marL="12700" marR="112395">
              <a:lnSpc>
                <a:spcPct val="105400"/>
              </a:lnSpc>
              <a:spcBef>
                <a:spcPts val="830"/>
              </a:spcBef>
            </a:pPr>
            <a:r>
              <a:rPr sz="2000" dirty="0"/>
              <a:t>The following steps show how to print the selection of the Spinbox widget into  ScrolledText as well as onto stdout. The variable named scrol is our reference to the  ScrolledText widget:</a:t>
            </a:r>
            <a:endParaRPr sz="2000"/>
          </a:p>
          <a:p>
            <a:pPr marL="622300" indent="-170180">
              <a:lnSpc>
                <a:spcPct val="100000"/>
              </a:lnSpc>
              <a:spcBef>
                <a:spcPts val="970"/>
              </a:spcBef>
              <a:buAutoNum type="arabicPeriod"/>
              <a:tabLst>
                <a:tab pos="622300" algn="l"/>
              </a:tabLst>
            </a:pPr>
            <a:r>
              <a:rPr sz="2000" dirty="0"/>
              <a:t>Open GUI_spinbox_small_bd.py and save the module as</a:t>
            </a:r>
            <a:endParaRPr sz="2000"/>
          </a:p>
          <a:p>
            <a:pPr marL="622300">
              <a:lnSpc>
                <a:spcPct val="100000"/>
              </a:lnSpc>
              <a:spcBef>
                <a:spcPts val="65"/>
              </a:spcBef>
            </a:pPr>
            <a:r>
              <a:rPr sz="2000" dirty="0"/>
              <a:t>GUI_spinbox_small_bd_scrol.py.</a:t>
            </a:r>
            <a:endParaRPr sz="2000"/>
          </a:p>
          <a:p>
            <a:pPr marL="622300" marR="228600" indent="-170180">
              <a:lnSpc>
                <a:spcPct val="105400"/>
              </a:lnSpc>
              <a:spcBef>
                <a:spcPts val="215"/>
              </a:spcBef>
              <a:buAutoNum type="arabicPeriod" startAt="2"/>
              <a:tabLst>
                <a:tab pos="622300" algn="l"/>
              </a:tabLst>
            </a:pPr>
            <a:r>
              <a:rPr sz="2000" dirty="0"/>
              <a:t>Write a callback function right above the creation of the Spinbox widget and  assign it to the command attribute of the Spinbox: widget:</a:t>
            </a:r>
            <a:endParaRPr sz="2000"/>
          </a:p>
        </p:txBody>
      </p:sp>
      <p:sp>
        <p:nvSpPr>
          <p:cNvPr id="12" name="object 12"/>
          <p:cNvSpPr txBox="1"/>
          <p:nvPr/>
        </p:nvSpPr>
        <p:spPr>
          <a:xfrm>
            <a:off x="255772" y="5295900"/>
            <a:ext cx="6346456" cy="1410644"/>
          </a:xfrm>
          <a:prstGeom prst="rect">
            <a:avLst/>
          </a:prstGeom>
        </p:spPr>
        <p:txBody>
          <a:bodyPr vert="horz" wrap="square" lIns="0" tIns="12700" rIns="0" bIns="0" rtlCol="0">
            <a:spAutoFit/>
          </a:bodyPr>
          <a:lstStyle/>
          <a:p>
            <a:pPr marL="12700" marR="1583055">
              <a:lnSpc>
                <a:spcPct val="100000"/>
              </a:lnSpc>
              <a:spcBef>
                <a:spcPts val="100"/>
              </a:spcBef>
            </a:pPr>
            <a:r>
              <a:rPr spc="-5" dirty="0">
                <a:latin typeface="Lucida Console"/>
                <a:cs typeface="Lucida Console"/>
              </a:rPr>
              <a:t>#</a:t>
            </a:r>
            <a:r>
              <a:rPr spc="-35" dirty="0">
                <a:latin typeface="Lucida Console"/>
                <a:cs typeface="Lucida Console"/>
              </a:rPr>
              <a:t> </a:t>
            </a:r>
            <a:r>
              <a:rPr spc="-5" dirty="0">
                <a:latin typeface="Lucida Console"/>
                <a:cs typeface="Lucida Console"/>
              </a:rPr>
              <a:t>Spinbox</a:t>
            </a:r>
            <a:r>
              <a:rPr spc="-30" dirty="0">
                <a:latin typeface="Lucida Console"/>
                <a:cs typeface="Lucida Console"/>
              </a:rPr>
              <a:t> </a:t>
            </a:r>
            <a:r>
              <a:rPr spc="-5">
                <a:latin typeface="Lucida Console"/>
                <a:cs typeface="Lucida Console"/>
              </a:rPr>
              <a:t>callback </a:t>
            </a:r>
            <a:r>
              <a:rPr spc="-5">
                <a:latin typeface="Times New Roman"/>
                <a:cs typeface="Times New Roman"/>
              </a:rPr>
              <a:t> </a:t>
            </a:r>
            <a:endParaRPr lang="en-US" spc="-5">
              <a:latin typeface="Times New Roman"/>
              <a:cs typeface="Times New Roman"/>
            </a:endParaRPr>
          </a:p>
          <a:p>
            <a:pPr marL="12700" marR="1583055">
              <a:lnSpc>
                <a:spcPct val="100000"/>
              </a:lnSpc>
              <a:spcBef>
                <a:spcPts val="100"/>
              </a:spcBef>
            </a:pPr>
            <a:r>
              <a:rPr spc="-5">
                <a:latin typeface="Lucida Console"/>
                <a:cs typeface="Lucida Console"/>
              </a:rPr>
              <a:t>def</a:t>
            </a:r>
            <a:r>
              <a:rPr spc="-15">
                <a:latin typeface="Lucida Console"/>
                <a:cs typeface="Lucida Console"/>
              </a:rPr>
              <a:t> </a:t>
            </a:r>
            <a:r>
              <a:rPr spc="-5" dirty="0">
                <a:latin typeface="Lucida Console"/>
                <a:cs typeface="Lucida Console"/>
              </a:rPr>
              <a:t>_spin():</a:t>
            </a:r>
            <a:endParaRPr>
              <a:latin typeface="Lucida Console"/>
              <a:cs typeface="Lucida Console"/>
            </a:endParaRPr>
          </a:p>
          <a:p>
            <a:pPr marL="287020" marR="1308735">
              <a:lnSpc>
                <a:spcPct val="100000"/>
              </a:lnSpc>
            </a:pPr>
            <a:r>
              <a:rPr lang="en-US" spc="-5">
                <a:latin typeface="Lucida Console"/>
                <a:cs typeface="Lucida Console"/>
              </a:rPr>
              <a:t>	</a:t>
            </a:r>
            <a:r>
              <a:rPr spc="-5">
                <a:latin typeface="Lucida Console"/>
                <a:cs typeface="Lucida Console"/>
              </a:rPr>
              <a:t>value</a:t>
            </a:r>
            <a:r>
              <a:rPr spc="-35">
                <a:latin typeface="Lucida Console"/>
                <a:cs typeface="Lucida Console"/>
              </a:rPr>
              <a:t> </a:t>
            </a:r>
            <a:r>
              <a:rPr spc="-5" dirty="0">
                <a:latin typeface="Lucida Console"/>
                <a:cs typeface="Lucida Console"/>
              </a:rPr>
              <a:t>=</a:t>
            </a:r>
            <a:r>
              <a:rPr spc="-30" dirty="0">
                <a:latin typeface="Lucida Console"/>
                <a:cs typeface="Lucida Console"/>
              </a:rPr>
              <a:t> </a:t>
            </a:r>
            <a:r>
              <a:rPr spc="-5" dirty="0">
                <a:latin typeface="Lucida Console"/>
                <a:cs typeface="Lucida Console"/>
              </a:rPr>
              <a:t>spin.get</a:t>
            </a:r>
            <a:r>
              <a:rPr spc="-5">
                <a:latin typeface="Lucida Console"/>
                <a:cs typeface="Lucida Console"/>
              </a:rPr>
              <a:t>() </a:t>
            </a:r>
            <a:r>
              <a:rPr spc="-5">
                <a:latin typeface="Times New Roman"/>
                <a:cs typeface="Times New Roman"/>
              </a:rPr>
              <a:t> </a:t>
            </a:r>
            <a:r>
              <a:rPr lang="en-US" spc="-5">
                <a:latin typeface="Times New Roman"/>
                <a:cs typeface="Times New Roman"/>
              </a:rPr>
              <a:t>	</a:t>
            </a:r>
            <a:r>
              <a:rPr spc="-5">
                <a:latin typeface="Lucida Console"/>
                <a:cs typeface="Lucida Console"/>
              </a:rPr>
              <a:t>print</a:t>
            </a:r>
            <a:r>
              <a:rPr spc="-5" dirty="0">
                <a:latin typeface="Lucida Console"/>
                <a:cs typeface="Lucida Console"/>
              </a:rPr>
              <a:t>(value)</a:t>
            </a:r>
            <a:endParaRPr>
              <a:latin typeface="Lucida Console"/>
              <a:cs typeface="Lucida Console"/>
            </a:endParaRPr>
          </a:p>
          <a:p>
            <a:pPr marL="287020">
              <a:lnSpc>
                <a:spcPct val="100000"/>
              </a:lnSpc>
            </a:pPr>
            <a:r>
              <a:rPr lang="en-US" spc="-5">
                <a:latin typeface="Lucida Console"/>
                <a:cs typeface="Lucida Console"/>
              </a:rPr>
              <a:t>	</a:t>
            </a:r>
            <a:r>
              <a:rPr spc="-5">
                <a:latin typeface="Lucida Console"/>
                <a:cs typeface="Lucida Console"/>
              </a:rPr>
              <a:t>scrol</a:t>
            </a:r>
            <a:r>
              <a:rPr spc="-5" dirty="0">
                <a:latin typeface="Lucida Console"/>
                <a:cs typeface="Lucida Console"/>
              </a:rPr>
              <a:t>.insert(tk.INSERT, value + '\n')</a:t>
            </a:r>
            <a:endParaRPr>
              <a:latin typeface="Lucida Console"/>
              <a:cs typeface="Lucida Console"/>
            </a:endParaRPr>
          </a:p>
        </p:txBody>
      </p:sp>
      <p:sp>
        <p:nvSpPr>
          <p:cNvPr id="13" name="object 13"/>
          <p:cNvSpPr txBox="1"/>
          <p:nvPr/>
        </p:nvSpPr>
        <p:spPr>
          <a:xfrm>
            <a:off x="3413078" y="6634574"/>
            <a:ext cx="3379972" cy="320601"/>
          </a:xfrm>
          <a:prstGeom prst="rect">
            <a:avLst/>
          </a:prstGeom>
        </p:spPr>
        <p:txBody>
          <a:bodyPr vert="horz" wrap="square" lIns="0" tIns="12700" rIns="0" bIns="0" rtlCol="0">
            <a:spAutoFit/>
          </a:bodyPr>
          <a:lstStyle/>
          <a:p>
            <a:pPr marL="12700">
              <a:lnSpc>
                <a:spcPct val="100000"/>
              </a:lnSpc>
              <a:spcBef>
                <a:spcPts val="100"/>
              </a:spcBef>
            </a:pPr>
            <a:r>
              <a:rPr sz="2000" i="1" spc="-5" dirty="0">
                <a:solidFill>
                  <a:schemeClr val="accent3">
                    <a:lumMod val="75000"/>
                  </a:schemeClr>
                </a:solidFill>
                <a:latin typeface="Lucida Console"/>
                <a:cs typeface="Lucida Console"/>
              </a:rPr>
              <a:t>#</a:t>
            </a:r>
            <a:r>
              <a:rPr sz="2000" i="1" spc="-20" dirty="0">
                <a:solidFill>
                  <a:schemeClr val="accent3">
                    <a:lumMod val="75000"/>
                  </a:schemeClr>
                </a:solidFill>
                <a:latin typeface="Lucida Console"/>
                <a:cs typeface="Lucida Console"/>
              </a:rPr>
              <a:t> </a:t>
            </a:r>
            <a:r>
              <a:rPr sz="2000" i="1" spc="-5" dirty="0">
                <a:solidFill>
                  <a:schemeClr val="accent3">
                    <a:lumMod val="75000"/>
                  </a:schemeClr>
                </a:solidFill>
                <a:latin typeface="Lucida Console"/>
                <a:cs typeface="Lucida Console"/>
              </a:rPr>
              <a:t>&lt;--</a:t>
            </a:r>
            <a:r>
              <a:rPr sz="2000" i="1" spc="-15" dirty="0">
                <a:solidFill>
                  <a:schemeClr val="accent3">
                    <a:lumMod val="75000"/>
                  </a:schemeClr>
                </a:solidFill>
                <a:latin typeface="Lucida Console"/>
                <a:cs typeface="Lucida Console"/>
              </a:rPr>
              <a:t> </a:t>
            </a:r>
            <a:r>
              <a:rPr sz="2000" i="1" spc="-5" dirty="0">
                <a:solidFill>
                  <a:schemeClr val="accent3">
                    <a:lumMod val="75000"/>
                  </a:schemeClr>
                </a:solidFill>
                <a:latin typeface="Lucida Console"/>
                <a:cs typeface="Lucida Console"/>
              </a:rPr>
              <a:t>add</a:t>
            </a:r>
            <a:r>
              <a:rPr sz="2000" i="1" spc="-15" dirty="0">
                <a:solidFill>
                  <a:schemeClr val="accent3">
                    <a:lumMod val="75000"/>
                  </a:schemeClr>
                </a:solidFill>
                <a:latin typeface="Lucida Console"/>
                <a:cs typeface="Lucida Console"/>
              </a:rPr>
              <a:t> </a:t>
            </a:r>
            <a:r>
              <a:rPr sz="2000" i="1" spc="-5" dirty="0">
                <a:solidFill>
                  <a:schemeClr val="accent3">
                    <a:lumMod val="75000"/>
                  </a:schemeClr>
                </a:solidFill>
                <a:latin typeface="Lucida Console"/>
                <a:cs typeface="Lucida Console"/>
              </a:rPr>
              <a:t>a</a:t>
            </a:r>
            <a:r>
              <a:rPr sz="2000" i="1" spc="-20" dirty="0">
                <a:solidFill>
                  <a:schemeClr val="accent3">
                    <a:lumMod val="75000"/>
                  </a:schemeClr>
                </a:solidFill>
                <a:latin typeface="Lucida Console"/>
                <a:cs typeface="Lucida Console"/>
              </a:rPr>
              <a:t> </a:t>
            </a:r>
            <a:r>
              <a:rPr sz="2000" i="1" spc="-5" dirty="0">
                <a:solidFill>
                  <a:schemeClr val="accent3">
                    <a:lumMod val="75000"/>
                  </a:schemeClr>
                </a:solidFill>
                <a:latin typeface="Lucida Console"/>
                <a:cs typeface="Lucida Console"/>
              </a:rPr>
              <a:t>newline</a:t>
            </a:r>
            <a:endParaRPr sz="2000" i="1">
              <a:solidFill>
                <a:schemeClr val="accent3">
                  <a:lumMod val="75000"/>
                </a:schemeClr>
              </a:solidFill>
              <a:latin typeface="Lucida Console"/>
              <a:cs typeface="Lucida Console"/>
            </a:endParaRPr>
          </a:p>
        </p:txBody>
      </p:sp>
      <p:sp>
        <p:nvSpPr>
          <p:cNvPr id="14" name="object 14"/>
          <p:cNvSpPr txBox="1"/>
          <p:nvPr/>
        </p:nvSpPr>
        <p:spPr>
          <a:xfrm>
            <a:off x="255772" y="7479083"/>
            <a:ext cx="6346457" cy="948978"/>
          </a:xfrm>
          <a:prstGeom prst="rect">
            <a:avLst/>
          </a:prstGeom>
        </p:spPr>
        <p:txBody>
          <a:bodyPr vert="horz" wrap="square" lIns="0" tIns="12700" rIns="0" bIns="0" rtlCol="0">
            <a:spAutoFit/>
          </a:bodyPr>
          <a:lstStyle/>
          <a:p>
            <a:pPr marL="12700" marR="5080">
              <a:lnSpc>
                <a:spcPct val="100000"/>
              </a:lnSpc>
              <a:spcBef>
                <a:spcPts val="100"/>
              </a:spcBef>
              <a:tabLst>
                <a:tab pos="2138045" algn="l"/>
              </a:tabLst>
            </a:pPr>
            <a:r>
              <a:rPr sz="2000" spc="-5" dirty="0">
                <a:latin typeface="Lucida Console"/>
                <a:cs typeface="Lucida Console"/>
              </a:rPr>
              <a:t>spin</a:t>
            </a:r>
            <a:r>
              <a:rPr sz="2000" dirty="0">
                <a:latin typeface="Lucida Console"/>
                <a:cs typeface="Lucida Console"/>
              </a:rPr>
              <a:t> </a:t>
            </a:r>
            <a:r>
              <a:rPr sz="2000" spc="-5" dirty="0">
                <a:latin typeface="Lucida Console"/>
                <a:cs typeface="Lucida Console"/>
              </a:rPr>
              <a:t>=</a:t>
            </a:r>
            <a:r>
              <a:rPr sz="2000" dirty="0">
                <a:latin typeface="Lucida Console"/>
                <a:cs typeface="Lucida Console"/>
              </a:rPr>
              <a:t> </a:t>
            </a:r>
            <a:r>
              <a:rPr sz="2000" spc="-5" dirty="0">
                <a:latin typeface="Lucida Console"/>
                <a:cs typeface="Lucida Console"/>
              </a:rPr>
              <a:t>Spinbox(mighty,</a:t>
            </a:r>
            <a:r>
              <a:rPr sz="2000" spc="5" dirty="0">
                <a:latin typeface="Lucida Console"/>
                <a:cs typeface="Lucida Console"/>
              </a:rPr>
              <a:t> </a:t>
            </a:r>
            <a:r>
              <a:rPr sz="2000" spc="-5" dirty="0">
                <a:latin typeface="Lucida Console"/>
                <a:cs typeface="Lucida Console"/>
              </a:rPr>
              <a:t>from_=0,</a:t>
            </a:r>
            <a:r>
              <a:rPr sz="2000" dirty="0">
                <a:latin typeface="Lucida Console"/>
                <a:cs typeface="Lucida Console"/>
              </a:rPr>
              <a:t> </a:t>
            </a:r>
            <a:r>
              <a:rPr sz="2000" spc="-5" dirty="0">
                <a:latin typeface="Lucida Console"/>
                <a:cs typeface="Lucida Console"/>
              </a:rPr>
              <a:t>to=10,</a:t>
            </a:r>
            <a:r>
              <a:rPr sz="2000" spc="5" dirty="0">
                <a:latin typeface="Lucida Console"/>
                <a:cs typeface="Lucida Console"/>
              </a:rPr>
              <a:t> </a:t>
            </a:r>
            <a:r>
              <a:rPr sz="2000" spc="-5" dirty="0">
                <a:latin typeface="Lucida Console"/>
                <a:cs typeface="Lucida Console"/>
              </a:rPr>
              <a:t>width=5,</a:t>
            </a:r>
            <a:r>
              <a:rPr sz="2000" dirty="0">
                <a:latin typeface="Lucida Console"/>
                <a:cs typeface="Lucida Console"/>
              </a:rPr>
              <a:t> </a:t>
            </a:r>
            <a:r>
              <a:rPr sz="2000" spc="-5" dirty="0">
                <a:latin typeface="Lucida Console"/>
                <a:cs typeface="Lucida Console"/>
              </a:rPr>
              <a:t>bd=8, </a:t>
            </a:r>
            <a:r>
              <a:rPr sz="2000" spc="-5" dirty="0">
                <a:latin typeface="Times New Roman"/>
                <a:cs typeface="Times New Roman"/>
              </a:rPr>
              <a:t> </a:t>
            </a:r>
            <a:r>
              <a:rPr sz="2000" spc="-5" dirty="0">
                <a:latin typeface="Lucida Console"/>
                <a:cs typeface="Lucida Console"/>
              </a:rPr>
              <a:t>command=_spin)</a:t>
            </a:r>
            <a:r>
              <a:rPr sz="2000" spc="-5">
                <a:latin typeface="Times New Roman"/>
                <a:cs typeface="Times New Roman"/>
              </a:rPr>
              <a:t>	</a:t>
            </a:r>
            <a:endParaRPr lang="en-US" sz="2000" spc="-5">
              <a:latin typeface="Times New Roman"/>
              <a:cs typeface="Times New Roman"/>
            </a:endParaRPr>
          </a:p>
          <a:p>
            <a:pPr marL="12700" marR="5080">
              <a:lnSpc>
                <a:spcPct val="100000"/>
              </a:lnSpc>
              <a:spcBef>
                <a:spcPts val="100"/>
              </a:spcBef>
              <a:tabLst>
                <a:tab pos="2138045" algn="l"/>
              </a:tabLst>
            </a:pPr>
            <a:r>
              <a:rPr sz="2000" spc="-5">
                <a:solidFill>
                  <a:schemeClr val="accent3">
                    <a:lumMod val="75000"/>
                  </a:schemeClr>
                </a:solidFill>
                <a:latin typeface="Lucida Console"/>
                <a:cs typeface="Lucida Console"/>
              </a:rPr>
              <a:t>#</a:t>
            </a:r>
            <a:r>
              <a:rPr sz="2000" spc="-15">
                <a:solidFill>
                  <a:schemeClr val="accent3">
                    <a:lumMod val="75000"/>
                  </a:schemeClr>
                </a:solidFill>
                <a:latin typeface="Lucida Console"/>
                <a:cs typeface="Lucida Console"/>
              </a:rPr>
              <a:t> </a:t>
            </a:r>
            <a:r>
              <a:rPr sz="2000" spc="-5" dirty="0">
                <a:solidFill>
                  <a:schemeClr val="accent3">
                    <a:lumMod val="75000"/>
                  </a:schemeClr>
                </a:solidFill>
                <a:latin typeface="Lucida Console"/>
                <a:cs typeface="Lucida Console"/>
              </a:rPr>
              <a:t>&lt;--</a:t>
            </a:r>
            <a:r>
              <a:rPr sz="2000" spc="-15" dirty="0">
                <a:solidFill>
                  <a:schemeClr val="accent3">
                    <a:lumMod val="75000"/>
                  </a:schemeClr>
                </a:solidFill>
                <a:latin typeface="Lucida Console"/>
                <a:cs typeface="Lucida Console"/>
              </a:rPr>
              <a:t> </a:t>
            </a:r>
            <a:r>
              <a:rPr sz="2000" spc="-5" dirty="0">
                <a:solidFill>
                  <a:schemeClr val="accent3">
                    <a:lumMod val="75000"/>
                  </a:schemeClr>
                </a:solidFill>
                <a:latin typeface="Lucida Console"/>
                <a:cs typeface="Lucida Console"/>
              </a:rPr>
              <a:t>command=_spin</a:t>
            </a:r>
            <a:endParaRPr sz="2000">
              <a:solidFill>
                <a:schemeClr val="accent3">
                  <a:lumMod val="75000"/>
                </a:schemeClr>
              </a:solidFill>
              <a:latin typeface="Lucida Console"/>
              <a:cs typeface="Lucida Console"/>
            </a:endParaRPr>
          </a:p>
        </p:txBody>
      </p:sp>
      <p:sp>
        <p:nvSpPr>
          <p:cNvPr id="5" name="Slide Number Placeholder 4">
            <a:extLst>
              <a:ext uri="{FF2B5EF4-FFF2-40B4-BE49-F238E27FC236}">
                <a16:creationId xmlns:a16="http://schemas.microsoft.com/office/drawing/2014/main" id="{B1F49281-754E-202D-DD1F-DB1AFFAA865D}"/>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35</a:t>
            </a:fld>
            <a:r>
              <a:rPr spc="-30"/>
              <a:t> </a:t>
            </a:r>
            <a:r>
              <a:t>]</a:t>
            </a:r>
            <a:endParaRPr dirty="0"/>
          </a:p>
        </p:txBody>
      </p:sp>
    </p:spTree>
    <p:extLst>
      <p:ext uri="{BB962C8B-B14F-4D97-AF65-F5344CB8AC3E}">
        <p14:creationId xmlns:p14="http://schemas.microsoft.com/office/powerpoint/2010/main" val="2453061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52400" y="1052674"/>
            <a:ext cx="6705600" cy="1822550"/>
          </a:xfrm>
          <a:prstGeom prst="rect">
            <a:avLst/>
          </a:prstGeom>
        </p:spPr>
        <p:txBody>
          <a:bodyPr vert="horz" wrap="square" lIns="0" tIns="12700" rIns="0" bIns="0" rtlCol="0">
            <a:spAutoFit/>
          </a:bodyPr>
          <a:lstStyle/>
          <a:p>
            <a:pPr marL="589915" marR="189230" indent="-170180">
              <a:lnSpc>
                <a:spcPct val="105400"/>
              </a:lnSpc>
            </a:pPr>
            <a:r>
              <a:rPr sz="2800"/>
              <a:t>3</a:t>
            </a:r>
            <a:r>
              <a:rPr sz="2800" dirty="0"/>
              <a:t>.  Running the GUI_spinbox_small_bd_scrol</a:t>
            </a:r>
            <a:r>
              <a:rPr sz="2800"/>
              <a:t>.py</a:t>
            </a:r>
            <a:endParaRPr lang="en-US" sz="2800"/>
          </a:p>
          <a:p>
            <a:pPr marL="589915" marR="189230" indent="-170180">
              <a:lnSpc>
                <a:spcPct val="105400"/>
              </a:lnSpc>
            </a:pPr>
            <a:r>
              <a:rPr sz="2800"/>
              <a:t> </a:t>
            </a:r>
            <a:r>
              <a:rPr sz="2800" dirty="0"/>
              <a:t>file results in the following  GUI when clicking the Spinbox arrows:</a:t>
            </a:r>
            <a:endParaRPr sz="2800"/>
          </a:p>
        </p:txBody>
      </p:sp>
      <p:grpSp>
        <p:nvGrpSpPr>
          <p:cNvPr id="6" name="object 6"/>
          <p:cNvGrpSpPr/>
          <p:nvPr/>
        </p:nvGrpSpPr>
        <p:grpSpPr>
          <a:xfrm>
            <a:off x="1531962" y="3924302"/>
            <a:ext cx="4411638" cy="3481226"/>
            <a:chOff x="2282825" y="1429321"/>
            <a:chExt cx="2292350" cy="1787525"/>
          </a:xfrm>
        </p:grpSpPr>
        <p:pic>
          <p:nvPicPr>
            <p:cNvPr id="7" name="object 7"/>
            <p:cNvPicPr/>
            <p:nvPr/>
          </p:nvPicPr>
          <p:blipFill>
            <a:blip r:embed="rId2" cstate="print"/>
            <a:stretch>
              <a:fillRect/>
            </a:stretch>
          </p:blipFill>
          <p:spPr>
            <a:xfrm>
              <a:off x="2295525" y="1442021"/>
              <a:ext cx="2266950" cy="1762124"/>
            </a:xfrm>
            <a:prstGeom prst="rect">
              <a:avLst/>
            </a:prstGeom>
          </p:spPr>
        </p:pic>
        <p:sp>
          <p:nvSpPr>
            <p:cNvPr id="8" name="object 8"/>
            <p:cNvSpPr/>
            <p:nvPr/>
          </p:nvSpPr>
          <p:spPr>
            <a:xfrm>
              <a:off x="2289175" y="1435671"/>
              <a:ext cx="2279650" cy="1774825"/>
            </a:xfrm>
            <a:custGeom>
              <a:avLst/>
              <a:gdLst/>
              <a:ahLst/>
              <a:cxnLst/>
              <a:rect l="l" t="t" r="r" b="b"/>
              <a:pathLst>
                <a:path w="2279650" h="1774825">
                  <a:moveTo>
                    <a:pt x="0" y="0"/>
                  </a:moveTo>
                  <a:lnTo>
                    <a:pt x="2279650" y="0"/>
                  </a:lnTo>
                </a:path>
                <a:path w="2279650" h="1774825">
                  <a:moveTo>
                    <a:pt x="0" y="0"/>
                  </a:moveTo>
                  <a:lnTo>
                    <a:pt x="0" y="1774825"/>
                  </a:lnTo>
                </a:path>
                <a:path w="2279650" h="1774825">
                  <a:moveTo>
                    <a:pt x="2279650" y="0"/>
                  </a:moveTo>
                  <a:lnTo>
                    <a:pt x="2279650" y="1774825"/>
                  </a:lnTo>
                </a:path>
                <a:path w="2279650" h="1774825">
                  <a:moveTo>
                    <a:pt x="0" y="1774825"/>
                  </a:moveTo>
                  <a:lnTo>
                    <a:pt x="2279650" y="1774825"/>
                  </a:lnTo>
                </a:path>
              </a:pathLst>
            </a:custGeom>
            <a:ln w="12700">
              <a:solidFill>
                <a:srgbClr val="000000"/>
              </a:solidFill>
            </a:ln>
          </p:spPr>
          <p:txBody>
            <a:bodyPr wrap="square" lIns="0" tIns="0" rIns="0" bIns="0" rtlCol="0"/>
            <a:lstStyle/>
            <a:p>
              <a:endParaRPr/>
            </a:p>
          </p:txBody>
        </p:sp>
      </p:grpSp>
      <p:sp>
        <p:nvSpPr>
          <p:cNvPr id="2" name="Slide Number Placeholder 1">
            <a:extLst>
              <a:ext uri="{FF2B5EF4-FFF2-40B4-BE49-F238E27FC236}">
                <a16:creationId xmlns:a16="http://schemas.microsoft.com/office/drawing/2014/main" id="{E0B744B2-8C10-5583-CFDF-A33A36925D07}"/>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36</a:t>
            </a:fld>
            <a:r>
              <a:rPr spc="-30"/>
              <a:t> </a:t>
            </a:r>
            <a:r>
              <a:t>]</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381001" y="495301"/>
            <a:ext cx="6280735" cy="5424049"/>
          </a:xfrm>
          <a:prstGeom prst="rect">
            <a:avLst/>
          </a:prstGeom>
        </p:spPr>
        <p:txBody>
          <a:bodyPr vert="horz" wrap="square" lIns="0" tIns="12700" rIns="0" bIns="0" rtlCol="0">
            <a:spAutoFit/>
          </a:bodyPr>
          <a:lstStyle/>
          <a:p>
            <a:pPr marL="12700" marR="66675">
              <a:lnSpc>
                <a:spcPct val="100000"/>
              </a:lnSpc>
              <a:spcBef>
                <a:spcPts val="100"/>
              </a:spcBef>
            </a:pPr>
            <a:r>
              <a:rPr sz="2200" dirty="0"/>
              <a:t>Instead of using a range, we can also specify a set of values by performing the following  instructions:</a:t>
            </a:r>
            <a:endParaRPr sz="2200"/>
          </a:p>
          <a:p>
            <a:pPr marL="622300" indent="-170180">
              <a:lnSpc>
                <a:spcPct val="100000"/>
              </a:lnSpc>
              <a:spcBef>
                <a:spcPts val="900"/>
              </a:spcBef>
              <a:buAutoNum type="arabicPeriod"/>
              <a:tabLst>
                <a:tab pos="622300" algn="l"/>
              </a:tabLst>
            </a:pPr>
            <a:r>
              <a:rPr sz="2200" dirty="0"/>
              <a:t>Open GUI_spinbox_small_bd_scrol.py and save the module as</a:t>
            </a:r>
            <a:endParaRPr sz="2200"/>
          </a:p>
          <a:p>
            <a:pPr marL="622300">
              <a:lnSpc>
                <a:spcPct val="100000"/>
              </a:lnSpc>
              <a:spcBef>
                <a:spcPts val="65"/>
              </a:spcBef>
            </a:pPr>
            <a:r>
              <a:rPr sz="2200" dirty="0"/>
              <a:t>GUI_spinbox_small_bd_scrol_values.py.</a:t>
            </a:r>
            <a:endParaRPr sz="2200"/>
          </a:p>
          <a:p>
            <a:pPr marL="622300" marR="5080" indent="-170180">
              <a:lnSpc>
                <a:spcPct val="105400"/>
              </a:lnSpc>
              <a:spcBef>
                <a:spcPts val="215"/>
              </a:spcBef>
              <a:buAutoNum type="arabicPeriod" startAt="2"/>
              <a:tabLst>
                <a:tab pos="622300" algn="l"/>
              </a:tabLst>
            </a:pPr>
            <a:r>
              <a:rPr sz="2200" dirty="0"/>
              <a:t>Add the values attribute, replacing from_=0,  to=10, and assign it a tuple of  numbers during the creation of the Spinbox widget:</a:t>
            </a:r>
            <a:endParaRPr sz="2200"/>
          </a:p>
          <a:p>
            <a:pPr marL="812800">
              <a:lnSpc>
                <a:spcPct val="100000"/>
              </a:lnSpc>
              <a:spcBef>
                <a:spcPts val="965"/>
              </a:spcBef>
            </a:pPr>
            <a:r>
              <a:rPr sz="2200" dirty="0"/>
              <a:t># Adding a Spinbox widget using a set of values</a:t>
            </a:r>
            <a:endParaRPr sz="2200"/>
          </a:p>
          <a:p>
            <a:pPr marL="812800" marR="61594">
              <a:lnSpc>
                <a:spcPct val="100000"/>
              </a:lnSpc>
            </a:pPr>
            <a:r>
              <a:rPr sz="2200" dirty="0"/>
              <a:t>spin = Spinbox(mighty, values=(1, 2, 4, 42, 100), width=5, bd=8,  command=_spin)</a:t>
            </a:r>
            <a:endParaRPr sz="2200"/>
          </a:p>
          <a:p>
            <a:pPr marL="812800">
              <a:lnSpc>
                <a:spcPct val="100000"/>
              </a:lnSpc>
            </a:pPr>
            <a:r>
              <a:rPr sz="2200" dirty="0"/>
              <a:t>spin.grid(column=0, row=2)</a:t>
            </a:r>
            <a:endParaRPr sz="2200"/>
          </a:p>
          <a:p>
            <a:pPr>
              <a:lnSpc>
                <a:spcPct val="100000"/>
              </a:lnSpc>
              <a:spcBef>
                <a:spcPts val="15"/>
              </a:spcBef>
            </a:pPr>
            <a:endParaRPr sz="2200"/>
          </a:p>
          <a:p>
            <a:pPr marL="622300" indent="-170180">
              <a:lnSpc>
                <a:spcPct val="100000"/>
              </a:lnSpc>
              <a:spcBef>
                <a:spcPts val="5"/>
              </a:spcBef>
              <a:buAutoNum type="arabicPeriod" startAt="3"/>
              <a:tabLst>
                <a:tab pos="622300" algn="l"/>
              </a:tabLst>
            </a:pPr>
            <a:r>
              <a:rPr sz="2200" dirty="0"/>
              <a:t>Run the code. This will create the following GUI output:</a:t>
            </a:r>
            <a:endParaRPr sz="2200"/>
          </a:p>
        </p:txBody>
      </p:sp>
      <p:grpSp>
        <p:nvGrpSpPr>
          <p:cNvPr id="10" name="object 10"/>
          <p:cNvGrpSpPr/>
          <p:nvPr/>
        </p:nvGrpSpPr>
        <p:grpSpPr>
          <a:xfrm>
            <a:off x="2887639" y="5676900"/>
            <a:ext cx="3581400" cy="2688807"/>
            <a:chOff x="2268537" y="5655093"/>
            <a:chExt cx="2320925" cy="1806575"/>
          </a:xfrm>
        </p:grpSpPr>
        <p:pic>
          <p:nvPicPr>
            <p:cNvPr id="11" name="object 11"/>
            <p:cNvPicPr/>
            <p:nvPr/>
          </p:nvPicPr>
          <p:blipFill>
            <a:blip r:embed="rId2" cstate="print"/>
            <a:stretch>
              <a:fillRect/>
            </a:stretch>
          </p:blipFill>
          <p:spPr>
            <a:xfrm>
              <a:off x="2281237" y="5667793"/>
              <a:ext cx="2295525" cy="1781175"/>
            </a:xfrm>
            <a:prstGeom prst="rect">
              <a:avLst/>
            </a:prstGeom>
          </p:spPr>
        </p:pic>
        <p:sp>
          <p:nvSpPr>
            <p:cNvPr id="12" name="object 12"/>
            <p:cNvSpPr/>
            <p:nvPr/>
          </p:nvSpPr>
          <p:spPr>
            <a:xfrm>
              <a:off x="2274887" y="5661443"/>
              <a:ext cx="2308225" cy="1793875"/>
            </a:xfrm>
            <a:custGeom>
              <a:avLst/>
              <a:gdLst/>
              <a:ahLst/>
              <a:cxnLst/>
              <a:rect l="l" t="t" r="r" b="b"/>
              <a:pathLst>
                <a:path w="2308225" h="1793875">
                  <a:moveTo>
                    <a:pt x="0" y="0"/>
                  </a:moveTo>
                  <a:lnTo>
                    <a:pt x="2308225" y="0"/>
                  </a:lnTo>
                </a:path>
                <a:path w="2308225" h="1793875">
                  <a:moveTo>
                    <a:pt x="0" y="0"/>
                  </a:moveTo>
                  <a:lnTo>
                    <a:pt x="0" y="1793875"/>
                  </a:lnTo>
                </a:path>
                <a:path w="2308225" h="1793875">
                  <a:moveTo>
                    <a:pt x="2308225" y="0"/>
                  </a:moveTo>
                  <a:lnTo>
                    <a:pt x="2308225" y="1793875"/>
                  </a:lnTo>
                </a:path>
                <a:path w="2308225" h="1793875">
                  <a:moveTo>
                    <a:pt x="0" y="1793875"/>
                  </a:moveTo>
                  <a:lnTo>
                    <a:pt x="2308225" y="1793875"/>
                  </a:lnTo>
                </a:path>
              </a:pathLst>
            </a:custGeom>
            <a:ln w="12700">
              <a:solidFill>
                <a:srgbClr val="000000"/>
              </a:solidFill>
            </a:ln>
          </p:spPr>
          <p:txBody>
            <a:bodyPr wrap="square" lIns="0" tIns="0" rIns="0" bIns="0" rtlCol="0"/>
            <a:lstStyle/>
            <a:p>
              <a:endParaRPr/>
            </a:p>
          </p:txBody>
        </p:sp>
      </p:grpSp>
      <p:sp>
        <p:nvSpPr>
          <p:cNvPr id="2" name="Slide Number Placeholder 1">
            <a:extLst>
              <a:ext uri="{FF2B5EF4-FFF2-40B4-BE49-F238E27FC236}">
                <a16:creationId xmlns:a16="http://schemas.microsoft.com/office/drawing/2014/main" id="{5ECF9B13-7469-07F9-B67A-AA05F4308228}"/>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37</a:t>
            </a:fld>
            <a:r>
              <a:rPr spc="-30"/>
              <a:t> </a:t>
            </a:r>
            <a:r>
              <a:t>]</a:t>
            </a:r>
            <a:endParaRPr dirty="0"/>
          </a:p>
        </p:txBody>
      </p:sp>
    </p:spTree>
    <p:extLst>
      <p:ext uri="{BB962C8B-B14F-4D97-AF65-F5344CB8AC3E}">
        <p14:creationId xmlns:p14="http://schemas.microsoft.com/office/powerpoint/2010/main" val="3151146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304800" y="952502"/>
            <a:ext cx="6173256" cy="6756721"/>
          </a:xfrm>
          <a:prstGeom prst="rect">
            <a:avLst/>
          </a:prstGeom>
        </p:spPr>
        <p:txBody>
          <a:bodyPr vert="horz" wrap="square" lIns="0" tIns="12700" rIns="0" bIns="0" rtlCol="0">
            <a:spAutoFit/>
          </a:bodyPr>
          <a:lstStyle/>
          <a:p>
            <a:pPr marL="12700" algn="just">
              <a:lnSpc>
                <a:spcPct val="100000"/>
              </a:lnSpc>
            </a:pPr>
            <a:r>
              <a:rPr b="1"/>
              <a:t>How </a:t>
            </a:r>
            <a:r>
              <a:rPr b="1" dirty="0"/>
              <a:t>it works…</a:t>
            </a:r>
            <a:endParaRPr b="1"/>
          </a:p>
          <a:p>
            <a:pPr marL="12700" marR="225425" algn="just">
              <a:lnSpc>
                <a:spcPct val="105400"/>
              </a:lnSpc>
              <a:spcBef>
                <a:spcPts val="380"/>
              </a:spcBef>
            </a:pPr>
            <a:r>
              <a:rPr lang="en-US"/>
              <a:t>Note how, in the first Python module, GUI_spinbox.py, our new Spinbox control  defaulted to a width of 20, pushing out the column width of all controls in this column.  This is not what we want. We gave the widget a range from 0 to 10.</a:t>
            </a:r>
          </a:p>
          <a:p>
            <a:pPr marL="12700" marR="225425" algn="just">
              <a:lnSpc>
                <a:spcPct val="105400"/>
              </a:lnSpc>
              <a:spcBef>
                <a:spcPts val="380"/>
              </a:spcBef>
            </a:pPr>
            <a:r>
              <a:rPr lang="en-US"/>
              <a:t>- GUI_spinbox_small.py, we reduced the width of the</a:t>
            </a:r>
          </a:p>
          <a:p>
            <a:pPr marL="12700" marR="225425" algn="just">
              <a:lnSpc>
                <a:spcPct val="105400"/>
              </a:lnSpc>
              <a:spcBef>
                <a:spcPts val="380"/>
              </a:spcBef>
            </a:pPr>
            <a:r>
              <a:rPr lang="en-US"/>
              <a:t>Spinbox control, which aligned it in the center of the column.</a:t>
            </a:r>
          </a:p>
          <a:p>
            <a:pPr marL="12700" marR="225425" algn="just">
              <a:lnSpc>
                <a:spcPct val="105400"/>
              </a:lnSpc>
              <a:spcBef>
                <a:spcPts val="380"/>
              </a:spcBef>
            </a:pPr>
            <a:r>
              <a:rPr lang="en-US"/>
              <a:t>- GUI_spinbox_small_bd.py, we added the borderwidth  attribute of the Spinbox, which automatically made the entire Spinbox appear no longer  flat, but three-dimensional.</a:t>
            </a:r>
          </a:p>
          <a:p>
            <a:pPr marL="12700" marR="225425" algn="just">
              <a:lnSpc>
                <a:spcPct val="105400"/>
              </a:lnSpc>
              <a:spcBef>
                <a:spcPts val="380"/>
              </a:spcBef>
            </a:pPr>
            <a:r>
              <a:rPr lang="en-US"/>
              <a:t>-GUI_spinbox_small_bd_scrol.py, we added a callback  function to display the number chosen in the ScrolledText widget and also print it to the  standard out stream. We added \n to insert the values on new lines within the callback  function, def _spin().</a:t>
            </a:r>
          </a:p>
          <a:p>
            <a:pPr marL="12700" marR="225425" algn="just">
              <a:lnSpc>
                <a:spcPct val="105400"/>
              </a:lnSpc>
              <a:spcBef>
                <a:spcPts val="380"/>
              </a:spcBef>
            </a:pPr>
            <a:r>
              <a:rPr lang="en-US"/>
              <a:t>   Notice, when we click the control that  the callback function gets called. By clicking the down arrow with a default of 0, we can  print the 0 value.</a:t>
            </a:r>
          </a:p>
          <a:p>
            <a:pPr marL="12700" marR="225425" algn="just">
              <a:lnSpc>
                <a:spcPct val="105400"/>
              </a:lnSpc>
              <a:spcBef>
                <a:spcPts val="380"/>
              </a:spcBef>
            </a:pPr>
            <a:r>
              <a:rPr lang="en-US"/>
              <a:t>  Lastly, in GUI_spinbox_small_bd_scrol_values.py, we restricted the values available  to a hardcoded set. This could also be read in the form of a data source (for example, a text  or XML file).</a:t>
            </a:r>
            <a:endParaRPr/>
          </a:p>
        </p:txBody>
      </p:sp>
      <p:sp>
        <p:nvSpPr>
          <p:cNvPr id="5" name="Slide Number Placeholder 4">
            <a:extLst>
              <a:ext uri="{FF2B5EF4-FFF2-40B4-BE49-F238E27FC236}">
                <a16:creationId xmlns:a16="http://schemas.microsoft.com/office/drawing/2014/main" id="{AC599D84-BB58-5E9A-66CF-B672E0789034}"/>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38</a:t>
            </a:fld>
            <a:r>
              <a:rPr spc="-30"/>
              <a:t> </a:t>
            </a:r>
            <a:r>
              <a:t>]</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2" y="556451"/>
            <a:ext cx="5380355"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p:txBody>
      </p:sp>
      <p:sp>
        <p:nvSpPr>
          <p:cNvPr id="3" name="object 3"/>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5" name="object 5"/>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txBox="1">
            <a:spLocks noGrp="1"/>
          </p:cNvSpPr>
          <p:nvPr>
            <p:ph type="title"/>
          </p:nvPr>
        </p:nvSpPr>
        <p:spPr>
          <a:xfrm>
            <a:off x="228600" y="1181101"/>
            <a:ext cx="6400800" cy="2746265"/>
          </a:xfrm>
          <a:prstGeom prst="rect">
            <a:avLst/>
          </a:prstGeom>
        </p:spPr>
        <p:txBody>
          <a:bodyPr vert="horz" wrap="square" lIns="0" tIns="635" rIns="0" bIns="0" rtlCol="0">
            <a:spAutoFit/>
          </a:bodyPr>
          <a:lstStyle/>
          <a:p>
            <a:pPr marL="12700" marR="501015">
              <a:lnSpc>
                <a:spcPct val="103899"/>
              </a:lnSpc>
              <a:spcBef>
                <a:spcPts val="5"/>
              </a:spcBef>
            </a:pPr>
            <a:r>
              <a:rPr lang="en-US" sz="2400" b="1">
                <a:solidFill>
                  <a:schemeClr val="accent6">
                    <a:lumMod val="50000"/>
                  </a:schemeClr>
                </a:solidFill>
              </a:rPr>
              <a:t>6. </a:t>
            </a:r>
            <a:r>
              <a:rPr sz="2400" b="1">
                <a:solidFill>
                  <a:schemeClr val="accent6">
                    <a:lumMod val="50000"/>
                  </a:schemeClr>
                </a:solidFill>
              </a:rPr>
              <a:t>Applying </a:t>
            </a:r>
            <a:r>
              <a:rPr sz="2400" b="1" dirty="0">
                <a:solidFill>
                  <a:schemeClr val="accent6">
                    <a:lumMod val="50000"/>
                  </a:schemeClr>
                </a:solidFill>
              </a:rPr>
              <a:t>relief – the sunken and raised  appearance of widgets</a:t>
            </a:r>
            <a:endParaRPr sz="2400" b="1">
              <a:solidFill>
                <a:schemeClr val="accent6">
                  <a:lumMod val="50000"/>
                </a:schemeClr>
              </a:solidFill>
            </a:endParaRPr>
          </a:p>
          <a:p>
            <a:pPr marL="12700" marR="5080" algn="just">
              <a:lnSpc>
                <a:spcPct val="105400"/>
              </a:lnSpc>
              <a:spcBef>
                <a:spcPts val="305"/>
              </a:spcBef>
            </a:pPr>
            <a:br>
              <a:rPr lang="en-US" sz="2400"/>
            </a:br>
            <a:r>
              <a:rPr sz="2400"/>
              <a:t>We </a:t>
            </a:r>
            <a:r>
              <a:rPr sz="2400" dirty="0"/>
              <a:t>can control the appearance of our Spinbox widgets by using an attribute that makes  them appear in different formats, such as sunken or raised. This attribute is the relief  attribute.</a:t>
            </a:r>
            <a:endParaRPr sz="2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102</a:t>
            </a:r>
            <a:r>
              <a:rPr spc="-30" dirty="0"/>
              <a:t> </a:t>
            </a:r>
            <a:r>
              <a:rPr dirty="0"/>
              <a:t>]</a:t>
            </a:r>
          </a:p>
        </p:txBody>
      </p:sp>
      <p:sp>
        <p:nvSpPr>
          <p:cNvPr id="7" name="object 7"/>
          <p:cNvSpPr txBox="1"/>
          <p:nvPr/>
        </p:nvSpPr>
        <p:spPr>
          <a:xfrm>
            <a:off x="246530" y="4332089"/>
            <a:ext cx="6400800" cy="2366751"/>
          </a:xfrm>
          <a:prstGeom prst="rect">
            <a:avLst/>
          </a:prstGeom>
        </p:spPr>
        <p:txBody>
          <a:bodyPr vert="horz" wrap="square" lIns="0" tIns="91440" rIns="0" bIns="0" rtlCol="0">
            <a:spAutoFit/>
          </a:bodyPr>
          <a:lstStyle/>
          <a:p>
            <a:pPr marL="12700">
              <a:lnSpc>
                <a:spcPct val="100000"/>
              </a:lnSpc>
              <a:spcBef>
                <a:spcPts val="720"/>
              </a:spcBef>
            </a:pPr>
            <a:r>
              <a:rPr sz="2800" b="1" dirty="0">
                <a:latin typeface="+mj-lt"/>
              </a:rPr>
              <a:t>Getting ready</a:t>
            </a:r>
            <a:endParaRPr sz="2800" b="1">
              <a:latin typeface="+mj-lt"/>
            </a:endParaRPr>
          </a:p>
          <a:p>
            <a:pPr marL="12700" marR="368935" algn="just">
              <a:lnSpc>
                <a:spcPct val="105400"/>
              </a:lnSpc>
              <a:spcBef>
                <a:spcPts val="295"/>
              </a:spcBef>
            </a:pPr>
            <a:r>
              <a:rPr sz="2800" dirty="0">
                <a:latin typeface="+mj-lt"/>
              </a:rPr>
              <a:t>We will add one more Spinbox control to demonstrate the available appearances of  widgets, using the relief attribute of the Spinbox </a:t>
            </a:r>
            <a:r>
              <a:rPr sz="2800">
                <a:latin typeface="+mj-lt"/>
              </a:rPr>
              <a:t>control.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8965" y="368918"/>
            <a:ext cx="6331424" cy="874598"/>
          </a:xfrm>
          <a:prstGeom prst="rect">
            <a:avLst/>
          </a:prstGeom>
        </p:spPr>
        <p:txBody>
          <a:bodyPr vert="horz" wrap="square" lIns="0" tIns="12700" rIns="0" bIns="0" rtlCol="0">
            <a:spAutoFit/>
          </a:bodyPr>
          <a:lstStyle/>
          <a:p>
            <a:pPr marL="12700">
              <a:lnSpc>
                <a:spcPct val="100000"/>
              </a:lnSpc>
            </a:pPr>
            <a:r>
              <a:rPr sz="2800" spc="-5">
                <a:latin typeface="Times New Roman" panose="02020603050405020304" pitchFamily="18" charset="0"/>
                <a:cs typeface="Times New Roman" panose="02020603050405020304" pitchFamily="18" charset="0"/>
              </a:rPr>
              <a:t>Here</a:t>
            </a:r>
            <a:r>
              <a:rPr sz="2800" spc="-15">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5" dirty="0">
                <a:latin typeface="Times New Roman" panose="02020603050405020304" pitchFamily="18" charset="0"/>
                <a:cs typeface="Times New Roman" panose="02020603050405020304" pitchFamily="18" charset="0"/>
              </a:rPr>
              <a:t> the</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overview</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5" dirty="0">
                <a:latin typeface="Times New Roman" panose="02020603050405020304" pitchFamily="18" charset="0"/>
                <a:cs typeface="Times New Roman" panose="02020603050405020304" pitchFamily="18" charset="0"/>
              </a:rPr>
              <a:t> the</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Python</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modules</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for</a:t>
            </a:r>
            <a:r>
              <a:rPr sz="2800" spc="-5" dirty="0">
                <a:latin typeface="Times New Roman" panose="02020603050405020304" pitchFamily="18" charset="0"/>
                <a:cs typeface="Times New Roman" panose="02020603050405020304" pitchFamily="18" charset="0"/>
              </a:rPr>
              <a:t> this</a:t>
            </a:r>
            <a:r>
              <a:rPr sz="2800" spc="-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chapter:</a:t>
            </a:r>
            <a:endParaRPr sz="280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30511" y="1714500"/>
            <a:ext cx="6163708" cy="6172199"/>
            <a:chOff x="2368550" y="4547590"/>
            <a:chExt cx="2120900" cy="2835275"/>
          </a:xfrm>
        </p:grpSpPr>
        <p:pic>
          <p:nvPicPr>
            <p:cNvPr id="4" name="object 4"/>
            <p:cNvPicPr/>
            <p:nvPr/>
          </p:nvPicPr>
          <p:blipFill>
            <a:blip r:embed="rId3" cstate="print"/>
            <a:stretch>
              <a:fillRect/>
            </a:stretch>
          </p:blipFill>
          <p:spPr>
            <a:xfrm>
              <a:off x="2408464" y="4567094"/>
              <a:ext cx="1959428" cy="2782660"/>
            </a:xfrm>
            <a:prstGeom prst="rect">
              <a:avLst/>
            </a:prstGeom>
          </p:spPr>
        </p:pic>
        <p:sp>
          <p:nvSpPr>
            <p:cNvPr id="5" name="object 5"/>
            <p:cNvSpPr/>
            <p:nvPr/>
          </p:nvSpPr>
          <p:spPr>
            <a:xfrm>
              <a:off x="2374900" y="4553940"/>
              <a:ext cx="2108200" cy="0"/>
            </a:xfrm>
            <a:custGeom>
              <a:avLst/>
              <a:gdLst/>
              <a:ahLst/>
              <a:cxnLst/>
              <a:rect l="l" t="t" r="r" b="b"/>
              <a:pathLst>
                <a:path w="2108200">
                  <a:moveTo>
                    <a:pt x="0" y="0"/>
                  </a:moveTo>
                  <a:lnTo>
                    <a:pt x="2108200" y="0"/>
                  </a:lnTo>
                </a:path>
              </a:pathLst>
            </a:custGeom>
            <a:ln w="12700">
              <a:solidFill>
                <a:srgbClr val="000000"/>
              </a:solidFill>
            </a:ln>
          </p:spPr>
          <p:txBody>
            <a:bodyPr wrap="square" lIns="0" tIns="0" rIns="0" bIns="0" rtlCol="0"/>
            <a:lstStyle/>
            <a:p>
              <a:endParaRPr sz="2800">
                <a:latin typeface="Times New Roman" panose="02020603050405020304" pitchFamily="18" charset="0"/>
                <a:cs typeface="Times New Roman" panose="02020603050405020304" pitchFamily="18" charset="0"/>
              </a:endParaRPr>
            </a:p>
          </p:txBody>
        </p:sp>
        <p:sp>
          <p:nvSpPr>
            <p:cNvPr id="6" name="object 6"/>
            <p:cNvSpPr/>
            <p:nvPr/>
          </p:nvSpPr>
          <p:spPr>
            <a:xfrm>
              <a:off x="2374900" y="4553940"/>
              <a:ext cx="2108200" cy="2822575"/>
            </a:xfrm>
            <a:custGeom>
              <a:avLst/>
              <a:gdLst/>
              <a:ahLst/>
              <a:cxnLst/>
              <a:rect l="l" t="t" r="r" b="b"/>
              <a:pathLst>
                <a:path w="2108200" h="2822575">
                  <a:moveTo>
                    <a:pt x="0" y="0"/>
                  </a:moveTo>
                  <a:lnTo>
                    <a:pt x="0" y="2822575"/>
                  </a:lnTo>
                </a:path>
                <a:path w="2108200" h="2822575">
                  <a:moveTo>
                    <a:pt x="2108200" y="0"/>
                  </a:moveTo>
                  <a:lnTo>
                    <a:pt x="2108200" y="2822575"/>
                  </a:lnTo>
                </a:path>
                <a:path w="2108200" h="2822575">
                  <a:moveTo>
                    <a:pt x="0" y="2822575"/>
                  </a:moveTo>
                  <a:lnTo>
                    <a:pt x="2108200" y="2822575"/>
                  </a:lnTo>
                </a:path>
              </a:pathLst>
            </a:custGeom>
            <a:ln w="12700">
              <a:solidFill>
                <a:srgbClr val="000000"/>
              </a:solidFill>
            </a:ln>
          </p:spPr>
          <p:txBody>
            <a:bodyPr wrap="square" lIns="0" tIns="0" rIns="0" bIns="0" rtlCol="0"/>
            <a:lstStyle/>
            <a:p>
              <a:endParaRPr sz="2800">
                <a:latin typeface="Times New Roman" panose="02020603050405020304" pitchFamily="18" charset="0"/>
                <a:cs typeface="Times New Roman" panose="02020603050405020304" pitchFamily="18" charset="0"/>
              </a:endParaRPr>
            </a:p>
          </p:txBody>
        </p:sp>
      </p:grpSp>
      <p:sp>
        <p:nvSpPr>
          <p:cNvPr id="7" name="Slide Number Placeholder 6">
            <a:extLst>
              <a:ext uri="{FF2B5EF4-FFF2-40B4-BE49-F238E27FC236}">
                <a16:creationId xmlns:a16="http://schemas.microsoft.com/office/drawing/2014/main" id="{B13F8F9D-69ED-2E17-B4A8-5E4603D743B7}"/>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a:t>
            </a:fld>
            <a:r>
              <a:rPr spc="-30"/>
              <a:t> </a:t>
            </a:r>
            <a:r>
              <a:t>]</a:t>
            </a:r>
            <a:endParaRPr dirty="0"/>
          </a:p>
        </p:txBody>
      </p:sp>
    </p:spTree>
    <p:extLst>
      <p:ext uri="{BB962C8B-B14F-4D97-AF65-F5344CB8AC3E}">
        <p14:creationId xmlns:p14="http://schemas.microsoft.com/office/powerpoint/2010/main" val="3782169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2" y="556451"/>
            <a:ext cx="5380355" cy="166712"/>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p:txBody>
      </p:sp>
      <p:sp>
        <p:nvSpPr>
          <p:cNvPr id="3" name="object 3"/>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228600" y="815007"/>
            <a:ext cx="6348132" cy="4709494"/>
          </a:xfrm>
          <a:prstGeom prst="rect">
            <a:avLst/>
          </a:prstGeom>
        </p:spPr>
        <p:txBody>
          <a:bodyPr vert="horz" wrap="square" lIns="0" tIns="91440" rIns="0" bIns="0" rtlCol="0">
            <a:spAutoFit/>
          </a:bodyPr>
          <a:lstStyle/>
          <a:p>
            <a:pPr marL="12700">
              <a:lnSpc>
                <a:spcPct val="100000"/>
              </a:lnSpc>
              <a:spcBef>
                <a:spcPts val="5"/>
              </a:spcBef>
            </a:pPr>
            <a:r>
              <a:rPr sz="4000" b="1" spc="-5">
                <a:latin typeface="Arial"/>
                <a:cs typeface="Arial"/>
              </a:rPr>
              <a:t>How</a:t>
            </a:r>
            <a:r>
              <a:rPr sz="4000" b="1" spc="-20">
                <a:latin typeface="Arial"/>
                <a:cs typeface="Arial"/>
              </a:rPr>
              <a:t> </a:t>
            </a:r>
            <a:r>
              <a:rPr sz="4000" b="1" dirty="0">
                <a:latin typeface="Arial"/>
                <a:cs typeface="Arial"/>
              </a:rPr>
              <a:t>to</a:t>
            </a:r>
            <a:r>
              <a:rPr sz="4000" b="1" spc="-15" dirty="0">
                <a:latin typeface="Arial"/>
                <a:cs typeface="Arial"/>
              </a:rPr>
              <a:t> </a:t>
            </a:r>
            <a:r>
              <a:rPr sz="4000" b="1" dirty="0">
                <a:latin typeface="Arial"/>
                <a:cs typeface="Arial"/>
              </a:rPr>
              <a:t>do</a:t>
            </a:r>
            <a:r>
              <a:rPr sz="4000" b="1" spc="-15" dirty="0">
                <a:latin typeface="Arial"/>
                <a:cs typeface="Arial"/>
              </a:rPr>
              <a:t> </a:t>
            </a:r>
            <a:r>
              <a:rPr sz="4000" b="1" dirty="0">
                <a:latin typeface="Arial"/>
                <a:cs typeface="Arial"/>
              </a:rPr>
              <a:t>it</a:t>
            </a:r>
            <a:r>
              <a:rPr sz="4000" b="1" dirty="0">
                <a:latin typeface="Lucida Sans"/>
                <a:cs typeface="Lucida Sans"/>
              </a:rPr>
              <a:t>…</a:t>
            </a:r>
            <a:endParaRPr sz="4000">
              <a:latin typeface="Lucida Sans"/>
              <a:cs typeface="Lucida Sans"/>
            </a:endParaRPr>
          </a:p>
          <a:p>
            <a:pPr marL="12700" marR="5080" algn="just">
              <a:lnSpc>
                <a:spcPct val="105400"/>
              </a:lnSpc>
              <a:spcBef>
                <a:spcPts val="375"/>
              </a:spcBef>
            </a:pPr>
            <a:r>
              <a:rPr dirty="0">
                <a:latin typeface="Palatino Linotype"/>
                <a:cs typeface="Palatino Linotype"/>
              </a:rPr>
              <a:t>While we are creating </a:t>
            </a:r>
            <a:r>
              <a:rPr spc="-5" dirty="0">
                <a:latin typeface="Palatino Linotype"/>
                <a:cs typeface="Palatino Linotype"/>
              </a:rPr>
              <a:t>th</a:t>
            </a:r>
            <a:r>
              <a:rPr dirty="0">
                <a:latin typeface="Palatino Linotype"/>
                <a:cs typeface="Palatino Linotype"/>
              </a:rPr>
              <a:t>e</a:t>
            </a:r>
            <a:r>
              <a:rPr spc="-5" dirty="0">
                <a:latin typeface="Palatino Linotype"/>
                <a:cs typeface="Palatino Linotype"/>
              </a:rPr>
              <a:t> </a:t>
            </a:r>
            <a:r>
              <a:rPr dirty="0">
                <a:latin typeface="Palatino Linotype"/>
                <a:cs typeface="Palatino Linotype"/>
              </a:rPr>
              <a:t>second</a:t>
            </a:r>
            <a:r>
              <a:rPr spc="-5" dirty="0">
                <a:latin typeface="Palatino Linotype"/>
                <a:cs typeface="Palatino Linotype"/>
              </a:rPr>
              <a:t> </a:t>
            </a:r>
            <a:r>
              <a:rPr sz="1600" spc="-5" dirty="0">
                <a:latin typeface="Lucida Console"/>
                <a:cs typeface="Lucida Console"/>
              </a:rPr>
              <a:t>Spinbox</a:t>
            </a:r>
            <a:r>
              <a:rPr dirty="0">
                <a:latin typeface="Palatino Linotype"/>
                <a:cs typeface="Palatino Linotype"/>
              </a:rPr>
              <a:t>, let's also increase </a:t>
            </a:r>
            <a:r>
              <a:rPr sz="1600" spc="-5" dirty="0">
                <a:latin typeface="Lucida Console"/>
                <a:cs typeface="Lucida Console"/>
              </a:rPr>
              <a:t>borderwidth</a:t>
            </a:r>
            <a:r>
              <a:rPr sz="1600" spc="10" dirty="0">
                <a:latin typeface="Times New Roman"/>
                <a:cs typeface="Times New Roman"/>
              </a:rPr>
              <a:t> </a:t>
            </a:r>
            <a:r>
              <a:rPr spc="-5" dirty="0">
                <a:latin typeface="Palatino Linotype"/>
                <a:cs typeface="Palatino Linotype"/>
              </a:rPr>
              <a:t>t</a:t>
            </a:r>
            <a:r>
              <a:rPr dirty="0">
                <a:latin typeface="Palatino Linotype"/>
                <a:cs typeface="Palatino Linotype"/>
              </a:rPr>
              <a:t>o</a:t>
            </a:r>
            <a:r>
              <a:rPr spc="-5" dirty="0">
                <a:latin typeface="Palatino Linotype"/>
                <a:cs typeface="Palatino Linotype"/>
              </a:rPr>
              <a:t> </a:t>
            </a:r>
            <a:r>
              <a:rPr dirty="0">
                <a:latin typeface="Palatino Linotype"/>
                <a:cs typeface="Palatino Linotype"/>
              </a:rPr>
              <a:t>distinguish  our second</a:t>
            </a:r>
            <a:r>
              <a:rPr spc="-5" dirty="0">
                <a:latin typeface="Palatino Linotype"/>
                <a:cs typeface="Palatino Linotype"/>
              </a:rPr>
              <a:t> </a:t>
            </a:r>
            <a:r>
              <a:rPr sz="1600" spc="-5" dirty="0">
                <a:latin typeface="Lucida Console"/>
                <a:cs typeface="Lucida Console"/>
              </a:rPr>
              <a:t>Spinbox</a:t>
            </a:r>
            <a:r>
              <a:rPr sz="1600" spc="10" dirty="0">
                <a:latin typeface="Times New Roman"/>
                <a:cs typeface="Times New Roman"/>
              </a:rPr>
              <a:t> </a:t>
            </a:r>
            <a:r>
              <a:rPr dirty="0">
                <a:latin typeface="Palatino Linotype"/>
                <a:cs typeface="Palatino Linotype"/>
              </a:rPr>
              <a:t>from </a:t>
            </a:r>
            <a:r>
              <a:rPr spc="-5" dirty="0">
                <a:latin typeface="Palatino Linotype"/>
                <a:cs typeface="Palatino Linotype"/>
              </a:rPr>
              <a:t>th</a:t>
            </a:r>
            <a:r>
              <a:rPr dirty="0">
                <a:latin typeface="Palatino Linotype"/>
                <a:cs typeface="Palatino Linotype"/>
              </a:rPr>
              <a:t>e</a:t>
            </a:r>
            <a:r>
              <a:rPr spc="-5" dirty="0">
                <a:latin typeface="Palatino Linotype"/>
                <a:cs typeface="Palatino Linotype"/>
              </a:rPr>
              <a:t> </a:t>
            </a:r>
            <a:r>
              <a:rPr dirty="0">
                <a:latin typeface="Palatino Linotype"/>
                <a:cs typeface="Palatino Linotype"/>
              </a:rPr>
              <a:t>first </a:t>
            </a:r>
            <a:r>
              <a:rPr sz="1600" spc="-5" dirty="0">
                <a:latin typeface="Lucida Console"/>
                <a:cs typeface="Lucida Console"/>
              </a:rPr>
              <a:t>Spinbox</a:t>
            </a:r>
            <a:r>
              <a:rPr dirty="0">
                <a:latin typeface="Palatino Linotype"/>
                <a:cs typeface="Palatino Linotype"/>
              </a:rPr>
              <a:t>:</a:t>
            </a:r>
            <a:endParaRPr>
              <a:latin typeface="Palatino Linotype"/>
              <a:cs typeface="Palatino Linotype"/>
            </a:endParaRPr>
          </a:p>
          <a:p>
            <a:pPr marL="622300" indent="-170180">
              <a:lnSpc>
                <a:spcPct val="100000"/>
              </a:lnSpc>
              <a:spcBef>
                <a:spcPts val="969"/>
              </a:spcBef>
              <a:buAutoNum type="arabicPeriod"/>
              <a:tabLst>
                <a:tab pos="622300" algn="l"/>
              </a:tabLst>
            </a:pPr>
            <a:r>
              <a:rPr sz="2000" spc="-5" dirty="0">
                <a:latin typeface="Palatino Linotype"/>
                <a:cs typeface="Palatino Linotype"/>
              </a:rPr>
              <a:t>Ope</a:t>
            </a:r>
            <a:r>
              <a:rPr sz="2000" dirty="0">
                <a:latin typeface="Palatino Linotype"/>
                <a:cs typeface="Palatino Linotype"/>
              </a:rPr>
              <a:t>n </a:t>
            </a:r>
            <a:r>
              <a:rPr spc="-5" dirty="0">
                <a:latin typeface="Lucida Console"/>
                <a:cs typeface="Lucida Console"/>
              </a:rPr>
              <a:t>GUI_spinbox_small_bd_scrol_values.py</a:t>
            </a:r>
            <a:r>
              <a:rPr spc="10" dirty="0">
                <a:latin typeface="Times New Roman"/>
                <a:cs typeface="Times New Roman"/>
              </a:rPr>
              <a:t> </a:t>
            </a:r>
            <a:r>
              <a:rPr sz="2000" dirty="0">
                <a:latin typeface="Palatino Linotype"/>
                <a:cs typeface="Palatino Linotype"/>
              </a:rPr>
              <a:t>and save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module as</a:t>
            </a:r>
            <a:endParaRPr sz="2000">
              <a:latin typeface="Palatino Linotype"/>
              <a:cs typeface="Palatino Linotype"/>
            </a:endParaRPr>
          </a:p>
          <a:p>
            <a:pPr marL="622300">
              <a:lnSpc>
                <a:spcPct val="100000"/>
              </a:lnSpc>
              <a:spcBef>
                <a:spcPts val="65"/>
              </a:spcBef>
            </a:pPr>
            <a:r>
              <a:rPr spc="-5" dirty="0">
                <a:latin typeface="Lucida Console"/>
                <a:cs typeface="Lucida Console"/>
              </a:rPr>
              <a:t>GUI_spinbox_two_sunken.py</a:t>
            </a:r>
            <a:r>
              <a:rPr sz="2000" spc="-5" dirty="0">
                <a:latin typeface="Palatino Linotype"/>
                <a:cs typeface="Palatino Linotype"/>
              </a:rPr>
              <a:t>.</a:t>
            </a:r>
            <a:endParaRPr sz="2000">
              <a:latin typeface="Palatino Linotype"/>
              <a:cs typeface="Palatino Linotype"/>
            </a:endParaRPr>
          </a:p>
          <a:p>
            <a:pPr marL="622300" indent="-170180">
              <a:lnSpc>
                <a:spcPct val="100000"/>
              </a:lnSpc>
              <a:spcBef>
                <a:spcPts val="285"/>
              </a:spcBef>
              <a:buAutoNum type="arabicPeriod" startAt="2"/>
              <a:tabLst>
                <a:tab pos="622300" algn="l"/>
              </a:tabLst>
            </a:pPr>
            <a:r>
              <a:rPr sz="2000" dirty="0">
                <a:latin typeface="Palatino Linotype"/>
                <a:cs typeface="Palatino Linotype"/>
              </a:rPr>
              <a:t>Add a second</a:t>
            </a:r>
            <a:r>
              <a:rPr sz="2000" spc="-5" dirty="0">
                <a:latin typeface="Palatino Linotype"/>
                <a:cs typeface="Palatino Linotype"/>
              </a:rPr>
              <a:t> </a:t>
            </a:r>
            <a:r>
              <a:rPr spc="-5" dirty="0">
                <a:latin typeface="Lucida Console"/>
                <a:cs typeface="Lucida Console"/>
              </a:rPr>
              <a:t>Spinbox</a:t>
            </a:r>
            <a:r>
              <a:rPr spc="10" dirty="0">
                <a:latin typeface="Times New Roman"/>
                <a:cs typeface="Times New Roman"/>
              </a:rPr>
              <a:t> </a:t>
            </a:r>
            <a:r>
              <a:rPr sz="2000" dirty="0">
                <a:latin typeface="Palatino Linotype"/>
                <a:cs typeface="Palatino Linotype"/>
              </a:rPr>
              <a:t>just </a:t>
            </a:r>
            <a:r>
              <a:rPr sz="2000" spc="-5" dirty="0">
                <a:latin typeface="Palatino Linotype"/>
                <a:cs typeface="Palatino Linotype"/>
              </a:rPr>
              <a:t>belo</a:t>
            </a:r>
            <a:r>
              <a:rPr sz="2000" dirty="0">
                <a:latin typeface="Palatino Linotype"/>
                <a:cs typeface="Palatino Linotype"/>
              </a:rPr>
              <a:t>w</a:t>
            </a:r>
            <a:r>
              <a:rPr sz="2000" spc="-5" dirty="0">
                <a:latin typeface="Palatino Linotype"/>
                <a:cs typeface="Palatino Linotype"/>
              </a:rPr>
              <a:t> th</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first </a:t>
            </a:r>
            <a:r>
              <a:rPr spc="-5" dirty="0">
                <a:latin typeface="Lucida Console"/>
                <a:cs typeface="Lucida Console"/>
              </a:rPr>
              <a:t>Spinbox</a:t>
            </a:r>
            <a:r>
              <a:rPr spc="10" dirty="0">
                <a:latin typeface="Times New Roman"/>
                <a:cs typeface="Times New Roman"/>
              </a:rPr>
              <a:t> </a:t>
            </a:r>
            <a:r>
              <a:rPr sz="2000" dirty="0">
                <a:latin typeface="Palatino Linotype"/>
                <a:cs typeface="Palatino Linotype"/>
              </a:rPr>
              <a:t>and set</a:t>
            </a:r>
            <a:r>
              <a:rPr sz="2000" spc="-5" dirty="0">
                <a:latin typeface="Palatino Linotype"/>
                <a:cs typeface="Palatino Linotype"/>
              </a:rPr>
              <a:t> </a:t>
            </a:r>
            <a:r>
              <a:rPr spc="-5" dirty="0">
                <a:latin typeface="Lucida Console"/>
                <a:cs typeface="Lucida Console"/>
              </a:rPr>
              <a:t>bd=20</a:t>
            </a:r>
            <a:r>
              <a:rPr sz="2000" dirty="0">
                <a:latin typeface="Palatino Linotype"/>
                <a:cs typeface="Palatino Linotype"/>
              </a:rPr>
              <a:t>:</a:t>
            </a:r>
            <a:endParaRPr sz="2000">
              <a:latin typeface="Palatino Linotype"/>
              <a:cs typeface="Palatino Linotype"/>
            </a:endParaRPr>
          </a:p>
          <a:p>
            <a:pPr marL="812800">
              <a:lnSpc>
                <a:spcPct val="100000"/>
              </a:lnSpc>
              <a:spcBef>
                <a:spcPts val="965"/>
              </a:spcBef>
            </a:pPr>
            <a:r>
              <a:rPr sz="1600" spc="-5" dirty="0">
                <a:solidFill>
                  <a:schemeClr val="accent3">
                    <a:lumMod val="75000"/>
                  </a:schemeClr>
                </a:solidFill>
                <a:latin typeface="Lucida Console"/>
                <a:cs typeface="Lucida Console"/>
              </a:rPr>
              <a:t>#</a:t>
            </a:r>
            <a:r>
              <a:rPr sz="1600" spc="-10" dirty="0">
                <a:solidFill>
                  <a:schemeClr val="accent3">
                    <a:lumMod val="75000"/>
                  </a:schemeClr>
                </a:solidFill>
                <a:latin typeface="Lucida Console"/>
                <a:cs typeface="Lucida Console"/>
              </a:rPr>
              <a:t> </a:t>
            </a:r>
            <a:r>
              <a:rPr sz="1600" spc="-5" dirty="0">
                <a:solidFill>
                  <a:schemeClr val="accent3">
                    <a:lumMod val="75000"/>
                  </a:schemeClr>
                </a:solidFill>
                <a:latin typeface="Lucida Console"/>
                <a:cs typeface="Lucida Console"/>
              </a:rPr>
              <a:t>Adding a second</a:t>
            </a:r>
            <a:r>
              <a:rPr sz="1600" spc="-10" dirty="0">
                <a:solidFill>
                  <a:schemeClr val="accent3">
                    <a:lumMod val="75000"/>
                  </a:schemeClr>
                </a:solidFill>
                <a:latin typeface="Lucida Console"/>
                <a:cs typeface="Lucida Console"/>
              </a:rPr>
              <a:t> </a:t>
            </a:r>
            <a:r>
              <a:rPr sz="1600" spc="-5" dirty="0">
                <a:solidFill>
                  <a:schemeClr val="accent3">
                    <a:lumMod val="75000"/>
                  </a:schemeClr>
                </a:solidFill>
                <a:latin typeface="Lucida Console"/>
                <a:cs typeface="Lucida Console"/>
              </a:rPr>
              <a:t>Spinbox widget</a:t>
            </a:r>
            <a:endParaRPr sz="1600">
              <a:solidFill>
                <a:schemeClr val="accent3">
                  <a:lumMod val="75000"/>
                </a:schemeClr>
              </a:solidFill>
              <a:latin typeface="Lucida Console"/>
              <a:cs typeface="Lucida Console"/>
            </a:endParaRPr>
          </a:p>
          <a:p>
            <a:pPr marL="812800" marR="335280">
              <a:lnSpc>
                <a:spcPct val="100000"/>
              </a:lnSpc>
              <a:tabLst>
                <a:tab pos="3761104" algn="l"/>
              </a:tabLst>
            </a:pPr>
            <a:r>
              <a:rPr sz="1600" spc="-5" dirty="0">
                <a:latin typeface="Lucida Console"/>
                <a:cs typeface="Lucida Console"/>
              </a:rPr>
              <a:t>spin2</a:t>
            </a:r>
            <a:r>
              <a:rPr sz="1600" dirty="0">
                <a:latin typeface="Lucida Console"/>
                <a:cs typeface="Lucida Console"/>
              </a:rPr>
              <a:t> </a:t>
            </a:r>
            <a:r>
              <a:rPr sz="1600" spc="-5" dirty="0">
                <a:latin typeface="Lucida Console"/>
                <a:cs typeface="Lucida Console"/>
              </a:rPr>
              <a:t>=</a:t>
            </a:r>
            <a:r>
              <a:rPr sz="1600" spc="5" dirty="0">
                <a:latin typeface="Lucida Console"/>
                <a:cs typeface="Lucida Console"/>
              </a:rPr>
              <a:t> </a:t>
            </a:r>
            <a:r>
              <a:rPr sz="1600" spc="-5" dirty="0">
                <a:latin typeface="Lucida Console"/>
                <a:cs typeface="Lucida Console"/>
              </a:rPr>
              <a:t>Spinbox(mighty,</a:t>
            </a:r>
            <a:r>
              <a:rPr sz="1600" dirty="0">
                <a:latin typeface="Lucida Console"/>
                <a:cs typeface="Lucida Console"/>
              </a:rPr>
              <a:t> </a:t>
            </a:r>
            <a:r>
              <a:rPr sz="1600" spc="-5" dirty="0">
                <a:latin typeface="Lucida Console"/>
                <a:cs typeface="Lucida Console"/>
              </a:rPr>
              <a:t>values=(0,</a:t>
            </a:r>
            <a:r>
              <a:rPr sz="1600" spc="5" dirty="0">
                <a:latin typeface="Lucida Console"/>
                <a:cs typeface="Lucida Console"/>
              </a:rPr>
              <a:t> </a:t>
            </a:r>
            <a:r>
              <a:rPr sz="1600" spc="-5" dirty="0">
                <a:latin typeface="Lucida Console"/>
                <a:cs typeface="Lucida Console"/>
              </a:rPr>
              <a:t>50,</a:t>
            </a:r>
            <a:r>
              <a:rPr sz="1600" spc="5" dirty="0">
                <a:latin typeface="Lucida Console"/>
                <a:cs typeface="Lucida Console"/>
              </a:rPr>
              <a:t> </a:t>
            </a:r>
            <a:r>
              <a:rPr sz="1600" spc="-5" dirty="0">
                <a:latin typeface="Lucida Console"/>
                <a:cs typeface="Lucida Console"/>
              </a:rPr>
              <a:t>100),</a:t>
            </a:r>
            <a:r>
              <a:rPr sz="1600" dirty="0">
                <a:latin typeface="Lucida Console"/>
                <a:cs typeface="Lucida Console"/>
              </a:rPr>
              <a:t> </a:t>
            </a:r>
            <a:r>
              <a:rPr sz="1600" spc="-5" dirty="0">
                <a:latin typeface="Lucida Console"/>
                <a:cs typeface="Lucida Console"/>
              </a:rPr>
              <a:t>width=5,</a:t>
            </a:r>
            <a:r>
              <a:rPr sz="1600" spc="5" dirty="0">
                <a:latin typeface="Lucida Console"/>
                <a:cs typeface="Lucida Console"/>
              </a:rPr>
              <a:t> </a:t>
            </a:r>
            <a:r>
              <a:rPr sz="1600" spc="-5" dirty="0">
                <a:latin typeface="Lucida Console"/>
                <a:cs typeface="Lucida Console"/>
              </a:rPr>
              <a:t>bd=20, </a:t>
            </a:r>
            <a:r>
              <a:rPr sz="1600" dirty="0">
                <a:latin typeface="Lucida Console"/>
                <a:cs typeface="Lucida Console"/>
              </a:rPr>
              <a:t> </a:t>
            </a:r>
            <a:r>
              <a:rPr sz="1600" spc="-5" dirty="0">
                <a:latin typeface="Lucida Console"/>
                <a:cs typeface="Lucida Console"/>
              </a:rPr>
              <a:t>command=_</a:t>
            </a:r>
            <a:r>
              <a:rPr sz="1600" spc="-5">
                <a:latin typeface="Lucida Console"/>
                <a:cs typeface="Lucida Console"/>
              </a:rPr>
              <a:t>spin2)</a:t>
            </a:r>
            <a:endParaRPr lang="en-US" sz="1600" spc="-5">
              <a:latin typeface="Lucida Console"/>
              <a:cs typeface="Lucida Console"/>
            </a:endParaRPr>
          </a:p>
          <a:p>
            <a:pPr marL="174625" marR="335280">
              <a:lnSpc>
                <a:spcPct val="100000"/>
              </a:lnSpc>
              <a:tabLst>
                <a:tab pos="3761104" algn="l"/>
              </a:tabLst>
            </a:pPr>
            <a:r>
              <a:rPr sz="1600" spc="-5">
                <a:solidFill>
                  <a:schemeClr val="accent3">
                    <a:lumMod val="75000"/>
                  </a:schemeClr>
                </a:solidFill>
                <a:latin typeface="Lucida Console"/>
                <a:cs typeface="Lucida Console"/>
              </a:rPr>
              <a:t>#</a:t>
            </a:r>
            <a:r>
              <a:rPr sz="1600" spc="-25">
                <a:solidFill>
                  <a:schemeClr val="accent3">
                    <a:lumMod val="75000"/>
                  </a:schemeClr>
                </a:solidFill>
                <a:latin typeface="Lucida Console"/>
                <a:cs typeface="Lucida Console"/>
              </a:rPr>
              <a:t> </a:t>
            </a:r>
            <a:r>
              <a:rPr sz="1600" spc="-5" dirty="0">
                <a:solidFill>
                  <a:schemeClr val="accent3">
                    <a:lumMod val="75000"/>
                  </a:schemeClr>
                </a:solidFill>
                <a:latin typeface="Lucida Console"/>
                <a:cs typeface="Lucida Console"/>
              </a:rPr>
              <a:t>&lt;--</a:t>
            </a:r>
            <a:r>
              <a:rPr sz="1600" spc="-20" dirty="0">
                <a:solidFill>
                  <a:schemeClr val="accent3">
                    <a:lumMod val="75000"/>
                  </a:schemeClr>
                </a:solidFill>
                <a:latin typeface="Lucida Console"/>
                <a:cs typeface="Lucida Console"/>
              </a:rPr>
              <a:t> </a:t>
            </a:r>
            <a:r>
              <a:rPr sz="1600" spc="-5" dirty="0">
                <a:solidFill>
                  <a:schemeClr val="accent3">
                    <a:lumMod val="75000"/>
                  </a:schemeClr>
                </a:solidFill>
                <a:latin typeface="Lucida Console"/>
                <a:cs typeface="Lucida Console"/>
              </a:rPr>
              <a:t>new</a:t>
            </a:r>
            <a:r>
              <a:rPr sz="1600" spc="-25" dirty="0">
                <a:solidFill>
                  <a:schemeClr val="accent3">
                    <a:lumMod val="75000"/>
                  </a:schemeClr>
                </a:solidFill>
                <a:latin typeface="Lucida Console"/>
                <a:cs typeface="Lucida Console"/>
              </a:rPr>
              <a:t> </a:t>
            </a:r>
            <a:r>
              <a:rPr sz="1600" spc="-5" dirty="0">
                <a:solidFill>
                  <a:schemeClr val="accent3">
                    <a:lumMod val="75000"/>
                  </a:schemeClr>
                </a:solidFill>
                <a:latin typeface="Lucida Console"/>
                <a:cs typeface="Lucida Console"/>
              </a:rPr>
              <a:t>function </a:t>
            </a:r>
            <a:r>
              <a:rPr sz="1600" spc="-525" dirty="0">
                <a:solidFill>
                  <a:schemeClr val="accent3">
                    <a:lumMod val="75000"/>
                  </a:schemeClr>
                </a:solidFill>
                <a:latin typeface="Lucida Console"/>
                <a:cs typeface="Lucida Console"/>
              </a:rPr>
              <a:t> </a:t>
            </a:r>
            <a:r>
              <a:rPr sz="1600" spc="-5" dirty="0">
                <a:solidFill>
                  <a:schemeClr val="accent3">
                    <a:lumMod val="75000"/>
                  </a:schemeClr>
                </a:solidFill>
                <a:latin typeface="Lucida Console"/>
                <a:cs typeface="Lucida Console"/>
              </a:rPr>
              <a:t>spin2.grid(column=1, row=2)</a:t>
            </a:r>
            <a:endParaRPr sz="1600">
              <a:solidFill>
                <a:schemeClr val="accent3">
                  <a:lumMod val="75000"/>
                </a:schemeClr>
              </a:solidFill>
              <a:latin typeface="Lucida Console"/>
              <a:cs typeface="Lucida Console"/>
            </a:endParaRPr>
          </a:p>
          <a:p>
            <a:pPr>
              <a:lnSpc>
                <a:spcPct val="100000"/>
              </a:lnSpc>
              <a:spcBef>
                <a:spcPts val="30"/>
              </a:spcBef>
            </a:pPr>
            <a:endParaRPr sz="1600">
              <a:latin typeface="Lucida Console"/>
              <a:cs typeface="Lucida Console"/>
            </a:endParaRPr>
          </a:p>
        </p:txBody>
      </p:sp>
      <p:sp>
        <p:nvSpPr>
          <p:cNvPr id="12" name="TextBox 11">
            <a:extLst>
              <a:ext uri="{FF2B5EF4-FFF2-40B4-BE49-F238E27FC236}">
                <a16:creationId xmlns:a16="http://schemas.microsoft.com/office/drawing/2014/main" id="{B5322561-2AEC-E9B1-4C48-52F8313482E6}"/>
              </a:ext>
            </a:extLst>
          </p:cNvPr>
          <p:cNvSpPr txBox="1"/>
          <p:nvPr/>
        </p:nvSpPr>
        <p:spPr>
          <a:xfrm>
            <a:off x="-228599" y="5524501"/>
            <a:ext cx="6905065" cy="2627001"/>
          </a:xfrm>
          <a:prstGeom prst="rect">
            <a:avLst/>
          </a:prstGeom>
          <a:noFill/>
        </p:spPr>
        <p:txBody>
          <a:bodyPr wrap="square">
            <a:spAutoFit/>
          </a:bodyPr>
          <a:lstStyle/>
          <a:p>
            <a:pPr marL="622300" marR="89535" indent="-170180">
              <a:lnSpc>
                <a:spcPct val="102699"/>
              </a:lnSpc>
              <a:spcBef>
                <a:spcPts val="5"/>
              </a:spcBef>
              <a:buAutoNum type="arabicPeriod" startAt="3"/>
              <a:tabLst>
                <a:tab pos="622300" algn="l"/>
              </a:tabLst>
            </a:pPr>
            <a:r>
              <a:rPr lang="en-US"/>
              <a:t>We will also create a new callback function for the command attribute, _spin2.  Place this function above the code just shown, where we create the second  Spinbox:</a:t>
            </a:r>
          </a:p>
          <a:p>
            <a:pPr marL="452120" marR="89535">
              <a:lnSpc>
                <a:spcPct val="102699"/>
              </a:lnSpc>
              <a:spcBef>
                <a:spcPts val="5"/>
              </a:spcBef>
              <a:tabLst>
                <a:tab pos="622300" algn="l"/>
              </a:tabLst>
            </a:pPr>
            <a:r>
              <a:rPr lang="en-US">
                <a:solidFill>
                  <a:schemeClr val="accent3">
                    <a:lumMod val="75000"/>
                  </a:schemeClr>
                </a:solidFill>
              </a:rPr>
              <a:t># Spinbox2 callback function </a:t>
            </a:r>
          </a:p>
          <a:p>
            <a:pPr marL="452120" marR="89535">
              <a:lnSpc>
                <a:spcPct val="102699"/>
              </a:lnSpc>
              <a:spcBef>
                <a:spcPts val="5"/>
              </a:spcBef>
              <a:tabLst>
                <a:tab pos="622300" algn="l"/>
              </a:tabLst>
            </a:pPr>
            <a:r>
              <a:rPr lang="en-US" b="1"/>
              <a:t>def _spin2():</a:t>
            </a:r>
          </a:p>
          <a:p>
            <a:pPr marL="1087120" marR="2941320">
              <a:lnSpc>
                <a:spcPct val="100000"/>
              </a:lnSpc>
            </a:pPr>
            <a:r>
              <a:rPr lang="en-US" b="1"/>
              <a:t>value = spin2.get()  print(value)</a:t>
            </a:r>
          </a:p>
          <a:p>
            <a:pPr marL="1087120" marR="1706880">
              <a:lnSpc>
                <a:spcPct val="100000"/>
              </a:lnSpc>
            </a:pPr>
            <a:r>
              <a:rPr lang="en-US" b="1"/>
              <a:t>scrol.insert(tk.INSERT, value + '\n’) </a:t>
            </a:r>
          </a:p>
          <a:p>
            <a:pPr marL="1087120" marR="1706880">
              <a:lnSpc>
                <a:spcPct val="100000"/>
              </a:lnSpc>
            </a:pPr>
            <a:r>
              <a:rPr lang="en-US">
                <a:solidFill>
                  <a:schemeClr val="accent3">
                    <a:lumMod val="75000"/>
                  </a:schemeClr>
                </a:solidFill>
              </a:rPr>
              <a:t> # &lt;-- write to same ScrolledText</a:t>
            </a:r>
          </a:p>
        </p:txBody>
      </p:sp>
      <p:sp>
        <p:nvSpPr>
          <p:cNvPr id="4" name="Slide Number Placeholder 3">
            <a:extLst>
              <a:ext uri="{FF2B5EF4-FFF2-40B4-BE49-F238E27FC236}">
                <a16:creationId xmlns:a16="http://schemas.microsoft.com/office/drawing/2014/main" id="{8CE38EDD-2B23-B6CB-6729-411761FB25A9}"/>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40</a:t>
            </a:fld>
            <a:r>
              <a:rPr spc="-30"/>
              <a:t> </a:t>
            </a:r>
            <a:r>
              <a:t>]</a:t>
            </a:r>
            <a:endParaRPr dirty="0"/>
          </a:p>
        </p:txBody>
      </p:sp>
    </p:spTree>
    <p:extLst>
      <p:ext uri="{BB962C8B-B14F-4D97-AF65-F5344CB8AC3E}">
        <p14:creationId xmlns:p14="http://schemas.microsoft.com/office/powerpoint/2010/main" val="4292521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4" name="object 4"/>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5" name="object 5"/>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8" name="object 8"/>
          <p:cNvSpPr txBox="1"/>
          <p:nvPr/>
        </p:nvSpPr>
        <p:spPr>
          <a:xfrm>
            <a:off x="152400" y="884505"/>
            <a:ext cx="6705600"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Palatino Linotype"/>
                <a:cs typeface="Palatino Linotype"/>
              </a:rPr>
              <a:t>4.</a:t>
            </a:r>
            <a:r>
              <a:rPr sz="2000" spc="15" dirty="0">
                <a:latin typeface="Palatino Linotype"/>
                <a:cs typeface="Palatino Linotype"/>
              </a:rPr>
              <a:t> </a:t>
            </a:r>
            <a:r>
              <a:rPr sz="2000" dirty="0">
                <a:latin typeface="Palatino Linotype"/>
                <a:cs typeface="Palatino Linotype"/>
              </a:rPr>
              <a:t>Run</a:t>
            </a:r>
            <a:r>
              <a:rPr sz="2000" spc="-10"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dirty="0">
                <a:latin typeface="Palatino Linotype"/>
                <a:cs typeface="Palatino Linotype"/>
              </a:rPr>
              <a:t>code.</a:t>
            </a:r>
            <a:r>
              <a:rPr sz="2000" spc="-10" dirty="0">
                <a:latin typeface="Palatino Linotype"/>
                <a:cs typeface="Palatino Linotype"/>
              </a:rPr>
              <a:t> </a:t>
            </a:r>
            <a:r>
              <a:rPr sz="2000" dirty="0">
                <a:latin typeface="Palatino Linotype"/>
                <a:cs typeface="Palatino Linotype"/>
              </a:rPr>
              <a:t>This</a:t>
            </a:r>
            <a:r>
              <a:rPr sz="2000" spc="-5" dirty="0">
                <a:latin typeface="Palatino Linotype"/>
                <a:cs typeface="Palatino Linotype"/>
              </a:rPr>
              <a:t> </a:t>
            </a:r>
            <a:r>
              <a:rPr sz="2000" dirty="0">
                <a:latin typeface="Palatino Linotype"/>
                <a:cs typeface="Palatino Linotype"/>
              </a:rPr>
              <a:t>will</a:t>
            </a:r>
            <a:r>
              <a:rPr sz="2000" spc="-10" dirty="0">
                <a:latin typeface="Palatino Linotype"/>
                <a:cs typeface="Palatino Linotype"/>
              </a:rPr>
              <a:t> </a:t>
            </a:r>
            <a:r>
              <a:rPr sz="2000" dirty="0">
                <a:latin typeface="Palatino Linotype"/>
                <a:cs typeface="Palatino Linotype"/>
              </a:rPr>
              <a:t>create</a:t>
            </a:r>
            <a:r>
              <a:rPr sz="2000" spc="-10"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dirty="0">
                <a:latin typeface="Palatino Linotype"/>
                <a:cs typeface="Palatino Linotype"/>
              </a:rPr>
              <a:t>following</a:t>
            </a:r>
            <a:r>
              <a:rPr sz="2000" spc="-5" dirty="0">
                <a:latin typeface="Palatino Linotype"/>
                <a:cs typeface="Palatino Linotype"/>
              </a:rPr>
              <a:t> GUI</a:t>
            </a:r>
            <a:r>
              <a:rPr sz="2000" spc="-15" dirty="0">
                <a:latin typeface="Palatino Linotype"/>
                <a:cs typeface="Palatino Linotype"/>
              </a:rPr>
              <a:t> </a:t>
            </a:r>
            <a:r>
              <a:rPr sz="2000" dirty="0">
                <a:latin typeface="Palatino Linotype"/>
                <a:cs typeface="Palatino Linotype"/>
              </a:rPr>
              <a:t>output:</a:t>
            </a:r>
            <a:endParaRPr sz="2000">
              <a:latin typeface="Palatino Linotype"/>
              <a:cs typeface="Palatino Linotype"/>
            </a:endParaRPr>
          </a:p>
        </p:txBody>
      </p:sp>
      <p:grpSp>
        <p:nvGrpSpPr>
          <p:cNvPr id="9" name="object 9"/>
          <p:cNvGrpSpPr/>
          <p:nvPr/>
        </p:nvGrpSpPr>
        <p:grpSpPr>
          <a:xfrm>
            <a:off x="3962401" y="1748652"/>
            <a:ext cx="2463800" cy="2111375"/>
            <a:chOff x="2197100" y="1252042"/>
            <a:chExt cx="2463800" cy="2111375"/>
          </a:xfrm>
        </p:grpSpPr>
        <p:pic>
          <p:nvPicPr>
            <p:cNvPr id="10" name="object 10"/>
            <p:cNvPicPr/>
            <p:nvPr/>
          </p:nvPicPr>
          <p:blipFill>
            <a:blip r:embed="rId2" cstate="print"/>
            <a:stretch>
              <a:fillRect/>
            </a:stretch>
          </p:blipFill>
          <p:spPr>
            <a:xfrm>
              <a:off x="2209800" y="1264742"/>
              <a:ext cx="2438400" cy="2085975"/>
            </a:xfrm>
            <a:prstGeom prst="rect">
              <a:avLst/>
            </a:prstGeom>
          </p:spPr>
        </p:pic>
        <p:sp>
          <p:nvSpPr>
            <p:cNvPr id="11" name="object 11"/>
            <p:cNvSpPr/>
            <p:nvPr/>
          </p:nvSpPr>
          <p:spPr>
            <a:xfrm>
              <a:off x="2203450" y="1258392"/>
              <a:ext cx="2451100" cy="2098675"/>
            </a:xfrm>
            <a:custGeom>
              <a:avLst/>
              <a:gdLst/>
              <a:ahLst/>
              <a:cxnLst/>
              <a:rect l="l" t="t" r="r" b="b"/>
              <a:pathLst>
                <a:path w="2451100" h="2098675">
                  <a:moveTo>
                    <a:pt x="0" y="0"/>
                  </a:moveTo>
                  <a:lnTo>
                    <a:pt x="2451100" y="0"/>
                  </a:lnTo>
                </a:path>
                <a:path w="2451100" h="2098675">
                  <a:moveTo>
                    <a:pt x="0" y="0"/>
                  </a:moveTo>
                  <a:lnTo>
                    <a:pt x="0" y="2098675"/>
                  </a:lnTo>
                </a:path>
                <a:path w="2451100" h="2098675">
                  <a:moveTo>
                    <a:pt x="2451100" y="0"/>
                  </a:moveTo>
                  <a:lnTo>
                    <a:pt x="2451100" y="2098675"/>
                  </a:lnTo>
                </a:path>
                <a:path w="2451100" h="2098675">
                  <a:moveTo>
                    <a:pt x="0" y="2098675"/>
                  </a:moveTo>
                  <a:lnTo>
                    <a:pt x="2451100" y="2098675"/>
                  </a:lnTo>
                </a:path>
              </a:pathLst>
            </a:custGeom>
            <a:ln w="12700">
              <a:solidFill>
                <a:srgbClr val="000000"/>
              </a:solidFill>
            </a:ln>
          </p:spPr>
          <p:txBody>
            <a:bodyPr wrap="square" lIns="0" tIns="0" rIns="0" bIns="0" rtlCol="0"/>
            <a:lstStyle/>
            <a:p>
              <a:endParaRPr/>
            </a:p>
          </p:txBody>
        </p:sp>
      </p:grpSp>
      <p:sp>
        <p:nvSpPr>
          <p:cNvPr id="17" name="object 17"/>
          <p:cNvSpPr txBox="1"/>
          <p:nvPr/>
        </p:nvSpPr>
        <p:spPr>
          <a:xfrm>
            <a:off x="310175" y="4403576"/>
            <a:ext cx="6390050" cy="2657779"/>
          </a:xfrm>
          <a:prstGeom prst="rect">
            <a:avLst/>
          </a:prstGeom>
        </p:spPr>
        <p:txBody>
          <a:bodyPr vert="horz" wrap="square" lIns="0" tIns="8255" rIns="0" bIns="0" rtlCol="0">
            <a:spAutoFit/>
          </a:bodyPr>
          <a:lstStyle/>
          <a:p>
            <a:pPr marL="12700" marR="36195" algn="just">
              <a:lnSpc>
                <a:spcPct val="102699"/>
              </a:lnSpc>
              <a:spcBef>
                <a:spcPts val="65"/>
              </a:spcBef>
            </a:pPr>
            <a:r>
              <a:rPr sz="2000" spc="-5" dirty="0">
                <a:latin typeface="Palatino Linotype"/>
                <a:cs typeface="Palatino Linotype"/>
              </a:rPr>
              <a:t>Our two </a:t>
            </a:r>
            <a:r>
              <a:rPr sz="2000" dirty="0">
                <a:latin typeface="Palatino Linotype"/>
                <a:cs typeface="Palatino Linotype"/>
              </a:rPr>
              <a:t>spin </a:t>
            </a:r>
            <a:r>
              <a:rPr sz="2000" spc="-5" dirty="0">
                <a:latin typeface="Palatino Linotype"/>
                <a:cs typeface="Palatino Linotype"/>
              </a:rPr>
              <a:t>boxes </a:t>
            </a:r>
            <a:r>
              <a:rPr sz="2000" dirty="0">
                <a:latin typeface="Palatino Linotype"/>
                <a:cs typeface="Palatino Linotype"/>
              </a:rPr>
              <a:t>look different </a:t>
            </a:r>
            <a:r>
              <a:rPr sz="2000" spc="-5" dirty="0">
                <a:latin typeface="Palatino Linotype"/>
                <a:cs typeface="Palatino Linotype"/>
              </a:rPr>
              <a:t>but this </a:t>
            </a:r>
            <a:r>
              <a:rPr sz="2000" dirty="0">
                <a:latin typeface="Palatino Linotype"/>
                <a:cs typeface="Palatino Linotype"/>
              </a:rPr>
              <a:t>is only </a:t>
            </a:r>
            <a:r>
              <a:rPr sz="2000" spc="-5" dirty="0">
                <a:latin typeface="Palatino Linotype"/>
                <a:cs typeface="Palatino Linotype"/>
              </a:rPr>
              <a:t>because </a:t>
            </a:r>
            <a:r>
              <a:rPr sz="2000" dirty="0">
                <a:latin typeface="Palatino Linotype"/>
                <a:cs typeface="Palatino Linotype"/>
              </a:rPr>
              <a:t>of </a:t>
            </a:r>
            <a:r>
              <a:rPr sz="2000" spc="-5" dirty="0">
                <a:latin typeface="Palatino Linotype"/>
                <a:cs typeface="Palatino Linotype"/>
              </a:rPr>
              <a:t>the </a:t>
            </a:r>
            <a:r>
              <a:rPr sz="2000" dirty="0">
                <a:latin typeface="Palatino Linotype"/>
                <a:cs typeface="Palatino Linotype"/>
              </a:rPr>
              <a:t>difference in </a:t>
            </a:r>
            <a:r>
              <a:rPr sz="2000" spc="-5" dirty="0">
                <a:latin typeface="Palatino Linotype"/>
                <a:cs typeface="Palatino Linotype"/>
              </a:rPr>
              <a:t>the </a:t>
            </a:r>
            <a:r>
              <a:rPr sz="2000" dirty="0">
                <a:latin typeface="Palatino Linotype"/>
                <a:cs typeface="Palatino Linotype"/>
              </a:rPr>
              <a:t> </a:t>
            </a:r>
            <a:r>
              <a:rPr spc="-5" dirty="0">
                <a:latin typeface="Lucida Console"/>
                <a:cs typeface="Lucida Console"/>
              </a:rPr>
              <a:t>borderwidth</a:t>
            </a:r>
            <a:r>
              <a:rPr spc="10" dirty="0">
                <a:latin typeface="Times New Roman"/>
                <a:cs typeface="Times New Roman"/>
              </a:rPr>
              <a:t> </a:t>
            </a:r>
            <a:r>
              <a:rPr sz="2000" spc="-5" dirty="0">
                <a:latin typeface="Palatino Linotype"/>
                <a:cs typeface="Palatino Linotype"/>
              </a:rPr>
              <a:t>(</a:t>
            </a:r>
            <a:r>
              <a:rPr spc="-5" dirty="0">
                <a:latin typeface="Lucida Console"/>
                <a:cs typeface="Lucida Console"/>
              </a:rPr>
              <a:t>bd</a:t>
            </a:r>
            <a:r>
              <a:rPr sz="2000" dirty="0">
                <a:latin typeface="Palatino Linotype"/>
                <a:cs typeface="Palatino Linotype"/>
              </a:rPr>
              <a:t>) we specified. Both widgets look </a:t>
            </a:r>
            <a:r>
              <a:rPr sz="2000" spc="-5" dirty="0">
                <a:latin typeface="Palatino Linotype"/>
                <a:cs typeface="Palatino Linotype"/>
              </a:rPr>
              <a:t>three-dimensional</a:t>
            </a:r>
            <a:r>
              <a:rPr sz="2000" dirty="0">
                <a:latin typeface="Palatino Linotype"/>
                <a:cs typeface="Palatino Linotype"/>
              </a:rPr>
              <a:t>,</a:t>
            </a:r>
            <a:r>
              <a:rPr sz="2000" spc="-5" dirty="0">
                <a:latin typeface="Palatino Linotype"/>
                <a:cs typeface="Palatino Linotype"/>
              </a:rPr>
              <a:t> </a:t>
            </a:r>
            <a:r>
              <a:rPr sz="2000" dirty="0">
                <a:latin typeface="Palatino Linotype"/>
                <a:cs typeface="Palatino Linotype"/>
              </a:rPr>
              <a:t>and </a:t>
            </a:r>
            <a:r>
              <a:rPr sz="2000" spc="-5" dirty="0">
                <a:latin typeface="Palatino Linotype"/>
                <a:cs typeface="Palatino Linotype"/>
              </a:rPr>
              <a:t>thi</a:t>
            </a:r>
            <a:r>
              <a:rPr sz="2000" dirty="0">
                <a:latin typeface="Palatino Linotype"/>
                <a:cs typeface="Palatino Linotype"/>
              </a:rPr>
              <a:t>s</a:t>
            </a:r>
            <a:r>
              <a:rPr sz="2000" spc="-5" dirty="0">
                <a:latin typeface="Palatino Linotype"/>
                <a:cs typeface="Palatino Linotype"/>
              </a:rPr>
              <a:t> </a:t>
            </a:r>
            <a:r>
              <a:rPr sz="2000" dirty="0">
                <a:latin typeface="Palatino Linotype"/>
                <a:cs typeface="Palatino Linotype"/>
              </a:rPr>
              <a:t>is much  more visible in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second</a:t>
            </a:r>
            <a:r>
              <a:rPr sz="2000" spc="-5" dirty="0">
                <a:latin typeface="Palatino Linotype"/>
                <a:cs typeface="Palatino Linotype"/>
              </a:rPr>
              <a:t> </a:t>
            </a:r>
            <a:r>
              <a:rPr spc="-5" dirty="0">
                <a:latin typeface="Lucida Console"/>
                <a:cs typeface="Lucida Console"/>
              </a:rPr>
              <a:t>Spinbox</a:t>
            </a:r>
            <a:r>
              <a:rPr spc="10" dirty="0">
                <a:latin typeface="Times New Roman"/>
                <a:cs typeface="Times New Roman"/>
              </a:rPr>
              <a:t> </a:t>
            </a:r>
            <a:r>
              <a:rPr sz="2000" spc="-5" dirty="0">
                <a:latin typeface="Palatino Linotype"/>
                <a:cs typeface="Palatino Linotype"/>
              </a:rPr>
              <a:t>tha</a:t>
            </a:r>
            <a:r>
              <a:rPr sz="2000" dirty="0">
                <a:latin typeface="Palatino Linotype"/>
                <a:cs typeface="Palatino Linotype"/>
              </a:rPr>
              <a:t>t</a:t>
            </a:r>
            <a:r>
              <a:rPr sz="2000" spc="-5" dirty="0">
                <a:latin typeface="Palatino Linotype"/>
                <a:cs typeface="Palatino Linotype"/>
              </a:rPr>
              <a:t> </a:t>
            </a:r>
            <a:r>
              <a:rPr sz="2000" dirty="0">
                <a:latin typeface="Palatino Linotype"/>
                <a:cs typeface="Palatino Linotype"/>
              </a:rPr>
              <a:t>we </a:t>
            </a:r>
            <a:r>
              <a:rPr sz="2000" spc="-5" dirty="0">
                <a:latin typeface="Palatino Linotype"/>
                <a:cs typeface="Palatino Linotype"/>
              </a:rPr>
              <a:t>hav</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added.</a:t>
            </a:r>
            <a:endParaRPr sz="2000">
              <a:latin typeface="Palatino Linotype"/>
              <a:cs typeface="Palatino Linotype"/>
            </a:endParaRPr>
          </a:p>
          <a:p>
            <a:pPr marL="12700" algn="just">
              <a:lnSpc>
                <a:spcPct val="100000"/>
              </a:lnSpc>
              <a:spcBef>
                <a:spcPts val="965"/>
              </a:spcBef>
            </a:pPr>
            <a:r>
              <a:rPr sz="2000" dirty="0">
                <a:latin typeface="Palatino Linotype"/>
                <a:cs typeface="Palatino Linotype"/>
              </a:rPr>
              <a:t>They actually </a:t>
            </a:r>
            <a:r>
              <a:rPr sz="2000" spc="-5" dirty="0">
                <a:latin typeface="Palatino Linotype"/>
                <a:cs typeface="Palatino Linotype"/>
              </a:rPr>
              <a:t>bot</a:t>
            </a:r>
            <a:r>
              <a:rPr sz="2000" dirty="0">
                <a:latin typeface="Palatino Linotype"/>
                <a:cs typeface="Palatino Linotype"/>
              </a:rPr>
              <a:t>h</a:t>
            </a:r>
            <a:r>
              <a:rPr sz="2000" spc="-5" dirty="0">
                <a:latin typeface="Palatino Linotype"/>
                <a:cs typeface="Palatino Linotype"/>
              </a:rPr>
              <a:t> hav</a:t>
            </a:r>
            <a:r>
              <a:rPr sz="2000" dirty="0">
                <a:latin typeface="Palatino Linotype"/>
                <a:cs typeface="Palatino Linotype"/>
              </a:rPr>
              <a:t>e</a:t>
            </a:r>
            <a:r>
              <a:rPr sz="2000" spc="-5" dirty="0">
                <a:latin typeface="Palatino Linotype"/>
                <a:cs typeface="Palatino Linotype"/>
              </a:rPr>
              <a:t> </a:t>
            </a:r>
            <a:r>
              <a:rPr sz="2000" dirty="0">
                <a:latin typeface="Palatino Linotype"/>
                <a:cs typeface="Palatino Linotype"/>
              </a:rPr>
              <a:t>a</a:t>
            </a:r>
            <a:r>
              <a:rPr sz="2000" spc="-5" dirty="0">
                <a:latin typeface="Palatino Linotype"/>
                <a:cs typeface="Palatino Linotype"/>
              </a:rPr>
              <a:t> </a:t>
            </a:r>
            <a:r>
              <a:rPr spc="-5" dirty="0">
                <a:latin typeface="Lucida Console"/>
                <a:cs typeface="Lucida Console"/>
              </a:rPr>
              <a:t>relief</a:t>
            </a:r>
            <a:r>
              <a:rPr spc="10" dirty="0">
                <a:latin typeface="Times New Roman"/>
                <a:cs typeface="Times New Roman"/>
              </a:rPr>
              <a:t> </a:t>
            </a:r>
            <a:r>
              <a:rPr sz="2000" dirty="0">
                <a:latin typeface="Palatino Linotype"/>
                <a:cs typeface="Palatino Linotype"/>
              </a:rPr>
              <a:t>style even </a:t>
            </a:r>
            <a:r>
              <a:rPr sz="2000" spc="-5" dirty="0">
                <a:latin typeface="Palatino Linotype"/>
                <a:cs typeface="Palatino Linotype"/>
              </a:rPr>
              <a:t>thoug</a:t>
            </a:r>
            <a:r>
              <a:rPr sz="2000" dirty="0">
                <a:latin typeface="Palatino Linotype"/>
                <a:cs typeface="Palatino Linotype"/>
              </a:rPr>
              <a:t>h</a:t>
            </a:r>
            <a:r>
              <a:rPr sz="2000" spc="-5" dirty="0">
                <a:latin typeface="Palatino Linotype"/>
                <a:cs typeface="Palatino Linotype"/>
              </a:rPr>
              <a:t> </a:t>
            </a:r>
            <a:r>
              <a:rPr sz="2000" dirty="0">
                <a:latin typeface="Palatino Linotype"/>
                <a:cs typeface="Palatino Linotype"/>
              </a:rPr>
              <a:t>we did </a:t>
            </a:r>
            <a:r>
              <a:rPr sz="2000" spc="-5" dirty="0">
                <a:latin typeface="Palatino Linotype"/>
                <a:cs typeface="Palatino Linotype"/>
              </a:rPr>
              <a:t>no</a:t>
            </a:r>
            <a:r>
              <a:rPr sz="2000" dirty="0">
                <a:latin typeface="Palatino Linotype"/>
                <a:cs typeface="Palatino Linotype"/>
              </a:rPr>
              <a:t>t</a:t>
            </a:r>
            <a:r>
              <a:rPr sz="2000" spc="-5" dirty="0">
                <a:latin typeface="Palatino Linotype"/>
                <a:cs typeface="Palatino Linotype"/>
              </a:rPr>
              <a:t> </a:t>
            </a:r>
            <a:r>
              <a:rPr sz="2000" dirty="0">
                <a:latin typeface="Palatino Linotype"/>
                <a:cs typeface="Palatino Linotype"/>
              </a:rPr>
              <a:t>specify </a:t>
            </a:r>
            <a:r>
              <a:rPr sz="2000" spc="-5" dirty="0">
                <a:latin typeface="Palatino Linotype"/>
                <a:cs typeface="Palatino Linotype"/>
              </a:rPr>
              <a:t>th</a:t>
            </a:r>
            <a:r>
              <a:rPr sz="2000" dirty="0">
                <a:latin typeface="Palatino Linotype"/>
                <a:cs typeface="Palatino Linotype"/>
              </a:rPr>
              <a:t>e</a:t>
            </a:r>
            <a:r>
              <a:rPr sz="2000" spc="-5" dirty="0">
                <a:latin typeface="Palatino Linotype"/>
                <a:cs typeface="Palatino Linotype"/>
              </a:rPr>
              <a:t> </a:t>
            </a:r>
            <a:r>
              <a:rPr spc="-5" dirty="0">
                <a:latin typeface="Lucida Console"/>
                <a:cs typeface="Lucida Console"/>
              </a:rPr>
              <a:t>relief</a:t>
            </a:r>
            <a:endParaRPr>
              <a:latin typeface="Lucida Console"/>
              <a:cs typeface="Lucida Console"/>
            </a:endParaRPr>
          </a:p>
          <a:p>
            <a:pPr marL="12700" algn="just">
              <a:lnSpc>
                <a:spcPct val="100000"/>
              </a:lnSpc>
              <a:spcBef>
                <a:spcPts val="70"/>
              </a:spcBef>
            </a:pPr>
            <a:r>
              <a:rPr sz="2000" dirty="0">
                <a:latin typeface="Palatino Linotype"/>
                <a:cs typeface="Palatino Linotype"/>
              </a:rPr>
              <a:t>attribute</a:t>
            </a:r>
            <a:r>
              <a:rPr sz="2000" spc="-10" dirty="0">
                <a:latin typeface="Palatino Linotype"/>
                <a:cs typeface="Palatino Linotype"/>
              </a:rPr>
              <a:t> </a:t>
            </a:r>
            <a:r>
              <a:rPr sz="2000" dirty="0">
                <a:latin typeface="Palatino Linotype"/>
                <a:cs typeface="Palatino Linotype"/>
              </a:rPr>
              <a:t>when</a:t>
            </a:r>
            <a:r>
              <a:rPr sz="2000" spc="-10" dirty="0">
                <a:latin typeface="Palatino Linotype"/>
                <a:cs typeface="Palatino Linotype"/>
              </a:rPr>
              <a:t> </a:t>
            </a:r>
            <a:r>
              <a:rPr sz="2000" dirty="0">
                <a:latin typeface="Palatino Linotype"/>
                <a:cs typeface="Palatino Linotype"/>
              </a:rPr>
              <a:t>we</a:t>
            </a:r>
            <a:r>
              <a:rPr sz="2000" spc="-10" dirty="0">
                <a:latin typeface="Palatino Linotype"/>
                <a:cs typeface="Palatino Linotype"/>
              </a:rPr>
              <a:t> </a:t>
            </a:r>
            <a:r>
              <a:rPr sz="2000" dirty="0">
                <a:latin typeface="Palatino Linotype"/>
                <a:cs typeface="Palatino Linotype"/>
              </a:rPr>
              <a:t>created</a:t>
            </a:r>
            <a:r>
              <a:rPr sz="2000" spc="-10" dirty="0">
                <a:latin typeface="Palatino Linotype"/>
                <a:cs typeface="Palatino Linotype"/>
              </a:rPr>
              <a:t> </a:t>
            </a:r>
            <a:r>
              <a:rPr sz="2000" spc="-5" dirty="0">
                <a:latin typeface="Palatino Linotype"/>
                <a:cs typeface="Palatino Linotype"/>
              </a:rPr>
              <a:t>the</a:t>
            </a:r>
            <a:r>
              <a:rPr sz="2000" spc="-15" dirty="0">
                <a:latin typeface="Palatino Linotype"/>
                <a:cs typeface="Palatino Linotype"/>
              </a:rPr>
              <a:t> </a:t>
            </a:r>
            <a:r>
              <a:rPr sz="2000" dirty="0">
                <a:latin typeface="Palatino Linotype"/>
                <a:cs typeface="Palatino Linotype"/>
              </a:rPr>
              <a:t>spin</a:t>
            </a:r>
            <a:r>
              <a:rPr sz="2000" spc="-10" dirty="0">
                <a:latin typeface="Palatino Linotype"/>
                <a:cs typeface="Palatino Linotype"/>
              </a:rPr>
              <a:t> </a:t>
            </a:r>
            <a:r>
              <a:rPr sz="2000" spc="-5">
                <a:latin typeface="Palatino Linotype"/>
                <a:cs typeface="Palatino Linotype"/>
              </a:rPr>
              <a:t>boxes.</a:t>
            </a:r>
            <a:endParaRPr sz="2000">
              <a:latin typeface="Palatino Linotype"/>
              <a:cs typeface="Palatino Linotype"/>
            </a:endParaRPr>
          </a:p>
        </p:txBody>
      </p:sp>
      <p:sp>
        <p:nvSpPr>
          <p:cNvPr id="2" name="Slide Number Placeholder 1">
            <a:extLst>
              <a:ext uri="{FF2B5EF4-FFF2-40B4-BE49-F238E27FC236}">
                <a16:creationId xmlns:a16="http://schemas.microsoft.com/office/drawing/2014/main" id="{CB19CC30-4946-962E-C2ED-1243AFD3C463}"/>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41</a:t>
            </a:fld>
            <a:r>
              <a:rPr spc="-30"/>
              <a:t> </a:t>
            </a:r>
            <a:r>
              <a:t>]</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4" name="object 4"/>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5" name="object 5"/>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7" name="object 17"/>
          <p:cNvSpPr txBox="1"/>
          <p:nvPr/>
        </p:nvSpPr>
        <p:spPr>
          <a:xfrm>
            <a:off x="720002" y="1310208"/>
            <a:ext cx="6823911" cy="894732"/>
          </a:xfrm>
          <a:prstGeom prst="rect">
            <a:avLst/>
          </a:prstGeom>
        </p:spPr>
        <p:txBody>
          <a:bodyPr vert="horz" wrap="square" lIns="0" tIns="8255" rIns="0" bIns="0" rtlCol="0">
            <a:spAutoFit/>
          </a:bodyPr>
          <a:lstStyle/>
          <a:p>
            <a:pPr marL="12700" marR="1504950">
              <a:lnSpc>
                <a:spcPct val="120000"/>
              </a:lnSpc>
            </a:pPr>
            <a:r>
              <a:rPr lang="en-US" sz="2400"/>
              <a:t>+ </a:t>
            </a:r>
            <a:r>
              <a:rPr sz="2400"/>
              <a:t>When </a:t>
            </a:r>
            <a:r>
              <a:rPr sz="2400" dirty="0"/>
              <a:t>not specified</a:t>
            </a:r>
            <a:r>
              <a:rPr sz="2400"/>
              <a:t>, </a:t>
            </a:r>
            <a:endParaRPr lang="en-US" sz="2400"/>
          </a:p>
          <a:p>
            <a:pPr marL="12700" marR="1504950">
              <a:lnSpc>
                <a:spcPct val="120000"/>
              </a:lnSpc>
            </a:pPr>
            <a:r>
              <a:rPr sz="2400"/>
              <a:t>the relief style</a:t>
            </a:r>
            <a:r>
              <a:rPr lang="en-US" sz="2400"/>
              <a:t> </a:t>
            </a:r>
            <a:r>
              <a:rPr sz="2400"/>
              <a:t>defaults </a:t>
            </a:r>
            <a:r>
              <a:rPr sz="2400" dirty="0"/>
              <a:t>to SUNKEN</a:t>
            </a:r>
            <a:r>
              <a:rPr sz="2400"/>
              <a:t>.  </a:t>
            </a:r>
          </a:p>
        </p:txBody>
      </p:sp>
      <p:sp>
        <p:nvSpPr>
          <p:cNvPr id="18" name="object 18"/>
          <p:cNvSpPr txBox="1"/>
          <p:nvPr/>
        </p:nvSpPr>
        <p:spPr>
          <a:xfrm>
            <a:off x="156411" y="6560615"/>
            <a:ext cx="6474360" cy="1176219"/>
          </a:xfrm>
          <a:prstGeom prst="rect">
            <a:avLst/>
          </a:prstGeom>
        </p:spPr>
        <p:txBody>
          <a:bodyPr vert="horz" wrap="square" lIns="0" tIns="12700" rIns="0" bIns="0" rtlCol="0">
            <a:spAutoFit/>
          </a:bodyPr>
          <a:lstStyle/>
          <a:p>
            <a:pPr marL="12700" marR="5080">
              <a:lnSpc>
                <a:spcPct val="105400"/>
              </a:lnSpc>
              <a:spcBef>
                <a:spcPts val="100"/>
              </a:spcBef>
            </a:pPr>
            <a:r>
              <a:rPr sz="2400" dirty="0"/>
              <a:t>By assigning the different available options to the relief attribute , we can create different  appearances for this widget.</a:t>
            </a:r>
            <a:endParaRPr sz="2400"/>
          </a:p>
        </p:txBody>
      </p:sp>
      <p:pic>
        <p:nvPicPr>
          <p:cNvPr id="20" name="Picture 19" descr="A picture containing text&#10;&#10;Description automatically generated">
            <a:extLst>
              <a:ext uri="{FF2B5EF4-FFF2-40B4-BE49-F238E27FC236}">
                <a16:creationId xmlns:a16="http://schemas.microsoft.com/office/drawing/2014/main" id="{3723E96D-51F2-553E-1054-5BBFF2160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316" y="3425836"/>
            <a:ext cx="2351254" cy="2502946"/>
          </a:xfrm>
          <a:prstGeom prst="rect">
            <a:avLst/>
          </a:prstGeom>
        </p:spPr>
      </p:pic>
      <p:sp>
        <p:nvSpPr>
          <p:cNvPr id="21" name="object 17">
            <a:extLst>
              <a:ext uri="{FF2B5EF4-FFF2-40B4-BE49-F238E27FC236}">
                <a16:creationId xmlns:a16="http://schemas.microsoft.com/office/drawing/2014/main" id="{711D7D39-A668-72E4-416E-AD4201527CE1}"/>
              </a:ext>
            </a:extLst>
          </p:cNvPr>
          <p:cNvSpPr txBox="1"/>
          <p:nvPr/>
        </p:nvSpPr>
        <p:spPr>
          <a:xfrm>
            <a:off x="609601" y="2823430"/>
            <a:ext cx="6693569" cy="572593"/>
          </a:xfrm>
          <a:prstGeom prst="rect">
            <a:avLst/>
          </a:prstGeom>
        </p:spPr>
        <p:txBody>
          <a:bodyPr vert="horz" wrap="square" lIns="0" tIns="8255" rIns="0" bIns="0" rtlCol="0">
            <a:spAutoFit/>
          </a:bodyPr>
          <a:lstStyle/>
          <a:p>
            <a:pPr marL="12700" marR="1504950">
              <a:lnSpc>
                <a:spcPts val="2230"/>
              </a:lnSpc>
              <a:spcBef>
                <a:spcPts val="165"/>
              </a:spcBef>
            </a:pPr>
            <a:r>
              <a:rPr lang="en-US" sz="2400"/>
              <a:t>+ </a:t>
            </a:r>
            <a:r>
              <a:rPr sz="2400"/>
              <a:t>Here </a:t>
            </a:r>
            <a:r>
              <a:rPr sz="2400" dirty="0"/>
              <a:t>are the available relief attribute </a:t>
            </a:r>
            <a:r>
              <a:rPr sz="2400"/>
              <a:t>options that </a:t>
            </a:r>
            <a:r>
              <a:rPr sz="2400" dirty="0"/>
              <a:t>can be </a:t>
            </a:r>
            <a:r>
              <a:rPr sz="2400"/>
              <a:t>set:</a:t>
            </a:r>
          </a:p>
        </p:txBody>
      </p:sp>
      <p:sp>
        <p:nvSpPr>
          <p:cNvPr id="2" name="Slide Number Placeholder 1">
            <a:extLst>
              <a:ext uri="{FF2B5EF4-FFF2-40B4-BE49-F238E27FC236}">
                <a16:creationId xmlns:a16="http://schemas.microsoft.com/office/drawing/2014/main" id="{2D64CF74-77C1-ACA6-7291-681B3CC0A460}"/>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42</a:t>
            </a:fld>
            <a:r>
              <a:rPr spc="-30"/>
              <a:t> </a:t>
            </a:r>
            <a:r>
              <a:t>]</a:t>
            </a:r>
            <a:endParaRPr dirty="0"/>
          </a:p>
        </p:txBody>
      </p:sp>
    </p:spTree>
    <p:extLst>
      <p:ext uri="{BB962C8B-B14F-4D97-AF65-F5344CB8AC3E}">
        <p14:creationId xmlns:p14="http://schemas.microsoft.com/office/powerpoint/2010/main" val="3410878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04800" y="571501"/>
            <a:ext cx="6248400" cy="5134739"/>
          </a:xfrm>
          <a:prstGeom prst="rect">
            <a:avLst/>
          </a:prstGeom>
        </p:spPr>
        <p:txBody>
          <a:bodyPr vert="horz" wrap="square" lIns="0" tIns="12700" rIns="0" bIns="0" rtlCol="0">
            <a:spAutoFit/>
          </a:bodyPr>
          <a:lstStyle/>
          <a:p>
            <a:pPr marL="12700">
              <a:lnSpc>
                <a:spcPct val="100000"/>
              </a:lnSpc>
            </a:pPr>
            <a:r>
              <a:rPr sz="2400"/>
              <a:t>Assigning </a:t>
            </a:r>
            <a:r>
              <a:rPr sz="2400" dirty="0"/>
              <a:t>the tk.RIDGE relief and reducing the border width to the same value as our first</a:t>
            </a:r>
            <a:endParaRPr sz="2400"/>
          </a:p>
          <a:p>
            <a:pPr marL="12700">
              <a:lnSpc>
                <a:spcPct val="100000"/>
              </a:lnSpc>
              <a:spcBef>
                <a:spcPts val="70"/>
              </a:spcBef>
            </a:pPr>
            <a:r>
              <a:rPr sz="2400" dirty="0"/>
              <a:t>Spinbox widget results in the following GUI:</a:t>
            </a:r>
            <a:endParaRPr sz="2400"/>
          </a:p>
          <a:p>
            <a:pPr marL="622300" indent="-170180">
              <a:lnSpc>
                <a:spcPct val="100000"/>
              </a:lnSpc>
              <a:spcBef>
                <a:spcPts val="970"/>
              </a:spcBef>
              <a:buAutoNum type="arabicPeriod"/>
              <a:tabLst>
                <a:tab pos="622300" algn="l"/>
              </a:tabLst>
            </a:pPr>
            <a:r>
              <a:rPr sz="2400" dirty="0"/>
              <a:t>Open GUI_spinbox_two_sunken.py and save the module as</a:t>
            </a:r>
            <a:endParaRPr sz="2400"/>
          </a:p>
          <a:p>
            <a:pPr marL="621665">
              <a:lnSpc>
                <a:spcPct val="100000"/>
              </a:lnSpc>
              <a:spcBef>
                <a:spcPts val="65"/>
              </a:spcBef>
            </a:pPr>
            <a:r>
              <a:rPr sz="2400" dirty="0"/>
              <a:t>GUI_spinbox_two_ridge.py.</a:t>
            </a:r>
            <a:endParaRPr sz="2400"/>
          </a:p>
          <a:p>
            <a:pPr marL="622300" indent="-170180">
              <a:lnSpc>
                <a:spcPct val="100000"/>
              </a:lnSpc>
              <a:spcBef>
                <a:spcPts val="285"/>
              </a:spcBef>
              <a:buAutoNum type="arabicPeriod" startAt="2"/>
              <a:tabLst>
                <a:tab pos="622300" algn="l"/>
              </a:tabLst>
            </a:pPr>
            <a:r>
              <a:rPr sz="2400" dirty="0"/>
              <a:t>Set relief to tk.RIDGE:</a:t>
            </a:r>
            <a:endParaRPr sz="2400"/>
          </a:p>
          <a:p>
            <a:pPr marL="812165" marR="544830">
              <a:lnSpc>
                <a:spcPct val="100000"/>
              </a:lnSpc>
              <a:spcBef>
                <a:spcPts val="965"/>
              </a:spcBef>
            </a:pPr>
            <a:r>
              <a:rPr sz="2400" dirty="0"/>
              <a:t>spin2 = Spinbox(mighty, values=(0, 50, 100), width=5, bd=9,  command=_spin2, relief=tk.RIDGE)</a:t>
            </a:r>
            <a:endParaRPr sz="2400"/>
          </a:p>
          <a:p>
            <a:pPr>
              <a:lnSpc>
                <a:spcPct val="100000"/>
              </a:lnSpc>
              <a:spcBef>
                <a:spcPts val="15"/>
              </a:spcBef>
            </a:pPr>
            <a:endParaRPr sz="2400"/>
          </a:p>
          <a:p>
            <a:pPr marL="622300" indent="-170180">
              <a:lnSpc>
                <a:spcPct val="100000"/>
              </a:lnSpc>
              <a:buAutoNum type="arabicPeriod" startAt="3"/>
              <a:tabLst>
                <a:tab pos="622300" algn="l"/>
              </a:tabLst>
            </a:pPr>
            <a:r>
              <a:rPr sz="2400" dirty="0"/>
              <a:t>Run the code. The following GUI is obtained after running the code:</a:t>
            </a:r>
            <a:endParaRPr sz="2400"/>
          </a:p>
        </p:txBody>
      </p:sp>
      <p:grpSp>
        <p:nvGrpSpPr>
          <p:cNvPr id="6" name="object 6"/>
          <p:cNvGrpSpPr/>
          <p:nvPr/>
        </p:nvGrpSpPr>
        <p:grpSpPr>
          <a:xfrm>
            <a:off x="3429001" y="5905500"/>
            <a:ext cx="2949575" cy="2311400"/>
            <a:chOff x="1954212" y="2747949"/>
            <a:chExt cx="2949575" cy="2311400"/>
          </a:xfrm>
        </p:grpSpPr>
        <p:pic>
          <p:nvPicPr>
            <p:cNvPr id="7" name="object 7"/>
            <p:cNvPicPr/>
            <p:nvPr/>
          </p:nvPicPr>
          <p:blipFill>
            <a:blip r:embed="rId2" cstate="print"/>
            <a:stretch>
              <a:fillRect/>
            </a:stretch>
          </p:blipFill>
          <p:spPr>
            <a:xfrm>
              <a:off x="1966912" y="2760649"/>
              <a:ext cx="2924175" cy="2286000"/>
            </a:xfrm>
            <a:prstGeom prst="rect">
              <a:avLst/>
            </a:prstGeom>
          </p:spPr>
        </p:pic>
        <p:sp>
          <p:nvSpPr>
            <p:cNvPr id="8" name="object 8"/>
            <p:cNvSpPr/>
            <p:nvPr/>
          </p:nvSpPr>
          <p:spPr>
            <a:xfrm>
              <a:off x="1960562" y="2754299"/>
              <a:ext cx="2936875" cy="2298700"/>
            </a:xfrm>
            <a:custGeom>
              <a:avLst/>
              <a:gdLst/>
              <a:ahLst/>
              <a:cxnLst/>
              <a:rect l="l" t="t" r="r" b="b"/>
              <a:pathLst>
                <a:path w="2936875" h="2298700">
                  <a:moveTo>
                    <a:pt x="0" y="0"/>
                  </a:moveTo>
                  <a:lnTo>
                    <a:pt x="2936875" y="0"/>
                  </a:lnTo>
                </a:path>
                <a:path w="2936875" h="2298700">
                  <a:moveTo>
                    <a:pt x="0" y="0"/>
                  </a:moveTo>
                  <a:lnTo>
                    <a:pt x="0" y="2298700"/>
                  </a:lnTo>
                </a:path>
                <a:path w="2936875" h="2298700">
                  <a:moveTo>
                    <a:pt x="2936875" y="0"/>
                  </a:moveTo>
                  <a:lnTo>
                    <a:pt x="2936875" y="2298700"/>
                  </a:lnTo>
                </a:path>
                <a:path w="2936875" h="2298700">
                  <a:moveTo>
                    <a:pt x="0" y="2298700"/>
                  </a:moveTo>
                  <a:lnTo>
                    <a:pt x="2936875" y="2298700"/>
                  </a:lnTo>
                </a:path>
              </a:pathLst>
            </a:custGeom>
            <a:ln w="12700">
              <a:solidFill>
                <a:srgbClr val="000000"/>
              </a:solidFill>
            </a:ln>
          </p:spPr>
          <p:txBody>
            <a:bodyPr wrap="square" lIns="0" tIns="0" rIns="0" bIns="0" rtlCol="0"/>
            <a:lstStyle/>
            <a:p>
              <a:endParaRPr/>
            </a:p>
          </p:txBody>
        </p:sp>
      </p:grpSp>
      <p:sp>
        <p:nvSpPr>
          <p:cNvPr id="2" name="Slide Number Placeholder 1">
            <a:extLst>
              <a:ext uri="{FF2B5EF4-FFF2-40B4-BE49-F238E27FC236}">
                <a16:creationId xmlns:a16="http://schemas.microsoft.com/office/drawing/2014/main" id="{39427B1E-D8D8-BA7D-2CC0-A30BF8193BAB}"/>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43</a:t>
            </a:fld>
            <a:r>
              <a:rPr spc="-30"/>
              <a:t> </a:t>
            </a:r>
            <a:r>
              <a:t>]</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304800" y="1049385"/>
            <a:ext cx="6455385" cy="4512072"/>
          </a:xfrm>
          <a:prstGeom prst="rect">
            <a:avLst/>
          </a:prstGeom>
        </p:spPr>
        <p:txBody>
          <a:bodyPr vert="horz" wrap="square" lIns="0" tIns="12700" rIns="0" bIns="0" rtlCol="0">
            <a:spAutoFit/>
          </a:bodyPr>
          <a:lstStyle/>
          <a:p>
            <a:pPr marL="12700">
              <a:lnSpc>
                <a:spcPct val="100000"/>
              </a:lnSpc>
              <a:spcBef>
                <a:spcPts val="100"/>
              </a:spcBef>
            </a:pPr>
            <a:r>
              <a:rPr sz="2200" dirty="0"/>
              <a:t>Notice the difference in appearance of our second Spinbox widget, on the right.</a:t>
            </a:r>
            <a:endParaRPr sz="2200"/>
          </a:p>
          <a:p>
            <a:pPr marL="12700">
              <a:lnSpc>
                <a:spcPct val="100000"/>
              </a:lnSpc>
              <a:spcBef>
                <a:spcPts val="965"/>
              </a:spcBef>
            </a:pPr>
            <a:r>
              <a:rPr sz="2200" dirty="0"/>
              <a:t>Now, let's go behind the scenes to understand the code better.</a:t>
            </a:r>
            <a:endParaRPr sz="2200"/>
          </a:p>
          <a:p>
            <a:pPr>
              <a:lnSpc>
                <a:spcPct val="100000"/>
              </a:lnSpc>
            </a:pPr>
            <a:endParaRPr sz="2200"/>
          </a:p>
          <a:p>
            <a:pPr>
              <a:lnSpc>
                <a:spcPct val="100000"/>
              </a:lnSpc>
              <a:spcBef>
                <a:spcPts val="50"/>
              </a:spcBef>
            </a:pPr>
            <a:endParaRPr sz="2200" b="1"/>
          </a:p>
          <a:p>
            <a:pPr marL="12700">
              <a:lnSpc>
                <a:spcPct val="100000"/>
              </a:lnSpc>
            </a:pPr>
            <a:r>
              <a:rPr sz="2200" b="1" dirty="0"/>
              <a:t>How it works…</a:t>
            </a:r>
            <a:endParaRPr sz="2200" b="1"/>
          </a:p>
          <a:p>
            <a:pPr marL="12700" marR="5080">
              <a:lnSpc>
                <a:spcPct val="105400"/>
              </a:lnSpc>
              <a:spcBef>
                <a:spcPts val="380"/>
              </a:spcBef>
            </a:pPr>
            <a:r>
              <a:rPr sz="2200" dirty="0"/>
              <a:t>First, we created a second Spinbox aligned in the second column (index  ==  1). It defaults  to SUNKEN, so it looks similar to our first Spinbox. We distinguished the two widgets by  increasing the border width of the second control (the one on the right).</a:t>
            </a:r>
            <a:endParaRPr sz="2200"/>
          </a:p>
        </p:txBody>
      </p:sp>
      <p:sp>
        <p:nvSpPr>
          <p:cNvPr id="2" name="Slide Number Placeholder 1">
            <a:extLst>
              <a:ext uri="{FF2B5EF4-FFF2-40B4-BE49-F238E27FC236}">
                <a16:creationId xmlns:a16="http://schemas.microsoft.com/office/drawing/2014/main" id="{F1267471-B6B6-2E03-2AB6-5933B392F7CF}"/>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44</a:t>
            </a:fld>
            <a:r>
              <a:rPr spc="-30"/>
              <a:t> </a:t>
            </a:r>
            <a:r>
              <a:t>]</a:t>
            </a:r>
            <a:endParaRPr dirty="0"/>
          </a:p>
        </p:txBody>
      </p:sp>
    </p:spTree>
    <p:extLst>
      <p:ext uri="{BB962C8B-B14F-4D97-AF65-F5344CB8AC3E}">
        <p14:creationId xmlns:p14="http://schemas.microsoft.com/office/powerpoint/2010/main" val="27255632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495301"/>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663728" y="206768"/>
            <a:ext cx="6880072" cy="259045"/>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600" i="1" spc="-5" dirty="0">
                <a:latin typeface="+mj-lt"/>
                <a:cs typeface="Palatino Linotype"/>
              </a:rPr>
              <a:t>Loo</a:t>
            </a:r>
            <a:r>
              <a:rPr sz="1600" i="1" dirty="0">
                <a:latin typeface="+mj-lt"/>
                <a:cs typeface="Palatino Linotype"/>
              </a:rPr>
              <a:t>k</a:t>
            </a:r>
            <a:r>
              <a:rPr sz="1600" i="1" spc="-5" dirty="0">
                <a:latin typeface="+mj-lt"/>
                <a:cs typeface="Palatino Linotype"/>
              </a:rPr>
              <a:t> </a:t>
            </a:r>
            <a:r>
              <a:rPr sz="1600" i="1" dirty="0">
                <a:latin typeface="+mj-lt"/>
                <a:cs typeface="Palatino Linotype"/>
              </a:rPr>
              <a:t>and Feel Customization	</a:t>
            </a:r>
            <a:r>
              <a:rPr sz="1600" i="1">
                <a:latin typeface="+mj-lt"/>
                <a:cs typeface="Palatino Linotype"/>
              </a:rPr>
              <a:t>Chapter 3</a:t>
            </a:r>
            <a:endParaRPr sz="2400">
              <a:latin typeface="+mj-lt"/>
              <a:cs typeface="Palatino Linotype"/>
            </a:endParaRPr>
          </a:p>
        </p:txBody>
      </p:sp>
      <p:grpSp>
        <p:nvGrpSpPr>
          <p:cNvPr id="6" name="object 6"/>
          <p:cNvGrpSpPr/>
          <p:nvPr/>
        </p:nvGrpSpPr>
        <p:grpSpPr>
          <a:xfrm>
            <a:off x="152400" y="2759268"/>
            <a:ext cx="6569168" cy="1393633"/>
            <a:chOff x="720001" y="1844865"/>
            <a:chExt cx="5418455" cy="913130"/>
          </a:xfrm>
        </p:grpSpPr>
        <p:pic>
          <p:nvPicPr>
            <p:cNvPr id="7" name="object 7"/>
            <p:cNvPicPr/>
            <p:nvPr/>
          </p:nvPicPr>
          <p:blipFill>
            <a:blip r:embed="rId2" cstate="print"/>
            <a:stretch>
              <a:fillRect/>
            </a:stretch>
          </p:blipFill>
          <p:spPr>
            <a:xfrm>
              <a:off x="732701" y="1857565"/>
              <a:ext cx="5337571" cy="887298"/>
            </a:xfrm>
            <a:prstGeom prst="rect">
              <a:avLst/>
            </a:prstGeom>
          </p:spPr>
        </p:pic>
        <p:sp>
          <p:nvSpPr>
            <p:cNvPr id="8" name="object 8"/>
            <p:cNvSpPr/>
            <p:nvPr/>
          </p:nvSpPr>
          <p:spPr>
            <a:xfrm>
              <a:off x="726351" y="1851215"/>
              <a:ext cx="5405755" cy="900430"/>
            </a:xfrm>
            <a:custGeom>
              <a:avLst/>
              <a:gdLst/>
              <a:ahLst/>
              <a:cxnLst/>
              <a:rect l="l" t="t" r="r" b="b"/>
              <a:pathLst>
                <a:path w="5405755" h="900430">
                  <a:moveTo>
                    <a:pt x="0" y="0"/>
                  </a:moveTo>
                  <a:lnTo>
                    <a:pt x="5405297" y="0"/>
                  </a:lnTo>
                </a:path>
                <a:path w="5405755" h="900430">
                  <a:moveTo>
                    <a:pt x="0" y="0"/>
                  </a:moveTo>
                  <a:lnTo>
                    <a:pt x="0" y="899998"/>
                  </a:lnTo>
                </a:path>
                <a:path w="5405755" h="900430">
                  <a:moveTo>
                    <a:pt x="5405297" y="0"/>
                  </a:moveTo>
                  <a:lnTo>
                    <a:pt x="5405297" y="899998"/>
                  </a:lnTo>
                </a:path>
                <a:path w="5405755" h="900430">
                  <a:moveTo>
                    <a:pt x="0" y="899998"/>
                  </a:moveTo>
                  <a:lnTo>
                    <a:pt x="5405297" y="899998"/>
                  </a:lnTo>
                </a:path>
              </a:pathLst>
            </a:custGeom>
            <a:ln w="12700">
              <a:solidFill>
                <a:srgbClr val="000000"/>
              </a:solidFill>
            </a:ln>
          </p:spPr>
          <p:txBody>
            <a:bodyPr wrap="square" lIns="0" tIns="0" rIns="0" bIns="0" rtlCol="0"/>
            <a:lstStyle/>
            <a:p>
              <a:endParaRPr/>
            </a:p>
          </p:txBody>
        </p:sp>
      </p:grpSp>
      <p:sp>
        <p:nvSpPr>
          <p:cNvPr id="9" name="object 9"/>
          <p:cNvSpPr txBox="1"/>
          <p:nvPr/>
        </p:nvSpPr>
        <p:spPr>
          <a:xfrm>
            <a:off x="381000" y="4315812"/>
            <a:ext cx="6466250" cy="751488"/>
          </a:xfrm>
          <a:prstGeom prst="rect">
            <a:avLst/>
          </a:prstGeom>
        </p:spPr>
        <p:txBody>
          <a:bodyPr vert="horz" wrap="square" lIns="0" tIns="12700" rIns="0" bIns="0" rtlCol="0">
            <a:spAutoFit/>
          </a:bodyPr>
          <a:lstStyle/>
          <a:p>
            <a:pPr marL="12700">
              <a:lnSpc>
                <a:spcPct val="100000"/>
              </a:lnSpc>
              <a:spcBef>
                <a:spcPts val="100"/>
              </a:spcBef>
            </a:pPr>
            <a:r>
              <a:rPr sz="2400" dirty="0">
                <a:latin typeface="Palatino Linotype"/>
                <a:cs typeface="Palatino Linotype"/>
              </a:rPr>
              <a:t>And</a:t>
            </a:r>
            <a:r>
              <a:rPr sz="2400" spc="-10" dirty="0">
                <a:latin typeface="Palatino Linotype"/>
                <a:cs typeface="Palatino Linotype"/>
              </a:rPr>
              <a:t> </a:t>
            </a:r>
            <a:r>
              <a:rPr sz="2400" spc="-5" dirty="0">
                <a:latin typeface="Palatino Linotype"/>
                <a:cs typeface="Palatino Linotype"/>
              </a:rPr>
              <a:t>here</a:t>
            </a:r>
            <a:r>
              <a:rPr sz="2400" spc="-10" dirty="0">
                <a:latin typeface="Palatino Linotype"/>
                <a:cs typeface="Palatino Linotype"/>
              </a:rPr>
              <a:t> </a:t>
            </a:r>
            <a:r>
              <a:rPr sz="2400" dirty="0">
                <a:latin typeface="Palatino Linotype"/>
                <a:cs typeface="Palatino Linotype"/>
              </a:rPr>
              <a:t>is</a:t>
            </a:r>
            <a:r>
              <a:rPr sz="2400" spc="-5" dirty="0">
                <a:latin typeface="Palatino Linotype"/>
                <a:cs typeface="Palatino Linotype"/>
              </a:rPr>
              <a:t> </a:t>
            </a:r>
            <a:r>
              <a:rPr sz="2400" dirty="0">
                <a:latin typeface="Palatino Linotype"/>
                <a:cs typeface="Palatino Linotype"/>
              </a:rPr>
              <a:t>a</a:t>
            </a:r>
            <a:r>
              <a:rPr sz="2400" spc="-5" dirty="0">
                <a:latin typeface="Palatino Linotype"/>
                <a:cs typeface="Palatino Linotype"/>
              </a:rPr>
              <a:t> screenshot</a:t>
            </a:r>
            <a:r>
              <a:rPr sz="2400" spc="-15" dirty="0">
                <a:latin typeface="Palatino Linotype"/>
                <a:cs typeface="Palatino Linotype"/>
              </a:rPr>
              <a:t> </a:t>
            </a:r>
            <a:r>
              <a:rPr sz="2400" dirty="0">
                <a:latin typeface="Palatino Linotype"/>
                <a:cs typeface="Palatino Linotype"/>
              </a:rPr>
              <a:t>of</a:t>
            </a:r>
            <a:r>
              <a:rPr sz="2400" spc="-5" dirty="0">
                <a:latin typeface="Palatino Linotype"/>
                <a:cs typeface="Palatino Linotype"/>
              </a:rPr>
              <a:t> </a:t>
            </a:r>
            <a:r>
              <a:rPr sz="2400" dirty="0">
                <a:latin typeface="Palatino Linotype"/>
                <a:cs typeface="Palatino Linotype"/>
              </a:rPr>
              <a:t>what</a:t>
            </a:r>
            <a:r>
              <a:rPr sz="2400" spc="-5" dirty="0">
                <a:latin typeface="Palatino Linotype"/>
                <a:cs typeface="Palatino Linotype"/>
              </a:rPr>
              <a:t> those</a:t>
            </a:r>
            <a:r>
              <a:rPr sz="2400" spc="-10" dirty="0">
                <a:latin typeface="Palatino Linotype"/>
                <a:cs typeface="Palatino Linotype"/>
              </a:rPr>
              <a:t> </a:t>
            </a:r>
            <a:r>
              <a:rPr sz="2400" dirty="0">
                <a:latin typeface="Palatino Linotype"/>
                <a:cs typeface="Palatino Linotype"/>
              </a:rPr>
              <a:t>relief</a:t>
            </a:r>
            <a:r>
              <a:rPr sz="2400" spc="-5" dirty="0">
                <a:latin typeface="Palatino Linotype"/>
                <a:cs typeface="Palatino Linotype"/>
              </a:rPr>
              <a:t> </a:t>
            </a:r>
            <a:r>
              <a:rPr sz="2400" dirty="0">
                <a:latin typeface="Palatino Linotype"/>
                <a:cs typeface="Palatino Linotype"/>
              </a:rPr>
              <a:t>attributes</a:t>
            </a:r>
            <a:r>
              <a:rPr sz="2400" spc="-10" dirty="0">
                <a:latin typeface="Palatino Linotype"/>
                <a:cs typeface="Palatino Linotype"/>
              </a:rPr>
              <a:t> </a:t>
            </a:r>
            <a:r>
              <a:rPr sz="2400" dirty="0">
                <a:latin typeface="Palatino Linotype"/>
                <a:cs typeface="Palatino Linotype"/>
              </a:rPr>
              <a:t>create:</a:t>
            </a:r>
            <a:endParaRPr sz="2400">
              <a:latin typeface="Palatino Linotype"/>
              <a:cs typeface="Palatino Linotype"/>
            </a:endParaRPr>
          </a:p>
        </p:txBody>
      </p:sp>
      <p:pic>
        <p:nvPicPr>
          <p:cNvPr id="10" name="object 10"/>
          <p:cNvPicPr/>
          <p:nvPr/>
        </p:nvPicPr>
        <p:blipFill>
          <a:blip r:embed="rId3" cstate="print"/>
          <a:stretch>
            <a:fillRect/>
          </a:stretch>
        </p:blipFill>
        <p:spPr>
          <a:xfrm>
            <a:off x="688252" y="5312239"/>
            <a:ext cx="5331714" cy="1507662"/>
          </a:xfrm>
          <a:prstGeom prst="rect">
            <a:avLst/>
          </a:prstGeom>
        </p:spPr>
      </p:pic>
      <p:sp>
        <p:nvSpPr>
          <p:cNvPr id="12" name="object 12"/>
          <p:cNvSpPr txBox="1"/>
          <p:nvPr/>
        </p:nvSpPr>
        <p:spPr>
          <a:xfrm>
            <a:off x="381001" y="7277108"/>
            <a:ext cx="6249043" cy="843821"/>
          </a:xfrm>
          <a:prstGeom prst="rect">
            <a:avLst/>
          </a:prstGeom>
        </p:spPr>
        <p:txBody>
          <a:bodyPr vert="horz" wrap="square" lIns="0" tIns="12700" rIns="0" bIns="0" rtlCol="0">
            <a:spAutoFit/>
          </a:bodyPr>
          <a:lstStyle/>
          <a:p>
            <a:pPr marL="12700" marR="50800">
              <a:lnSpc>
                <a:spcPct val="100000"/>
              </a:lnSpc>
              <a:spcBef>
                <a:spcPts val="100"/>
              </a:spcBef>
            </a:pPr>
            <a:r>
              <a:rPr dirty="0">
                <a:latin typeface="Palatino Linotype"/>
                <a:cs typeface="Palatino Linotype"/>
              </a:rPr>
              <a:t>We've</a:t>
            </a:r>
            <a:r>
              <a:rPr spc="-10" dirty="0">
                <a:latin typeface="Palatino Linotype"/>
                <a:cs typeface="Palatino Linotype"/>
              </a:rPr>
              <a:t> </a:t>
            </a:r>
            <a:r>
              <a:rPr dirty="0">
                <a:latin typeface="Palatino Linotype"/>
                <a:cs typeface="Palatino Linotype"/>
              </a:rPr>
              <a:t>successfully</a:t>
            </a:r>
            <a:r>
              <a:rPr spc="-5" dirty="0">
                <a:latin typeface="Palatino Linotype"/>
                <a:cs typeface="Palatino Linotype"/>
              </a:rPr>
              <a:t> </a:t>
            </a:r>
            <a:r>
              <a:rPr dirty="0">
                <a:latin typeface="Palatino Linotype"/>
                <a:cs typeface="Palatino Linotype"/>
              </a:rPr>
              <a:t>learned</a:t>
            </a:r>
            <a:r>
              <a:rPr spc="-10" dirty="0">
                <a:latin typeface="Palatino Linotype"/>
                <a:cs typeface="Palatino Linotype"/>
              </a:rPr>
              <a:t> </a:t>
            </a:r>
            <a:r>
              <a:rPr spc="-5" dirty="0">
                <a:latin typeface="Palatino Linotype"/>
                <a:cs typeface="Palatino Linotype"/>
              </a:rPr>
              <a:t>how</a:t>
            </a:r>
            <a:r>
              <a:rPr spc="-10" dirty="0">
                <a:latin typeface="Palatino Linotype"/>
                <a:cs typeface="Palatino Linotype"/>
              </a:rPr>
              <a:t> </a:t>
            </a:r>
            <a:r>
              <a:rPr spc="-5" dirty="0">
                <a:latin typeface="Palatino Linotype"/>
                <a:cs typeface="Palatino Linotype"/>
              </a:rPr>
              <a:t>to</a:t>
            </a:r>
            <a:r>
              <a:rPr spc="-10" dirty="0">
                <a:latin typeface="Palatino Linotype"/>
                <a:cs typeface="Palatino Linotype"/>
              </a:rPr>
              <a:t> </a:t>
            </a:r>
            <a:r>
              <a:rPr dirty="0">
                <a:latin typeface="Palatino Linotype"/>
                <a:cs typeface="Palatino Linotype"/>
              </a:rPr>
              <a:t>use</a:t>
            </a:r>
            <a:r>
              <a:rPr spc="-10" dirty="0">
                <a:latin typeface="Palatino Linotype"/>
                <a:cs typeface="Palatino Linotype"/>
              </a:rPr>
              <a:t> </a:t>
            </a:r>
            <a:r>
              <a:rPr dirty="0">
                <a:latin typeface="Palatino Linotype"/>
                <a:cs typeface="Palatino Linotype"/>
              </a:rPr>
              <a:t>and</a:t>
            </a:r>
            <a:r>
              <a:rPr spc="-5" dirty="0">
                <a:latin typeface="Palatino Linotype"/>
                <a:cs typeface="Palatino Linotype"/>
              </a:rPr>
              <a:t> </a:t>
            </a:r>
            <a:r>
              <a:rPr dirty="0">
                <a:latin typeface="Palatino Linotype"/>
                <a:cs typeface="Palatino Linotype"/>
              </a:rPr>
              <a:t>apply</a:t>
            </a:r>
            <a:r>
              <a:rPr spc="-5" dirty="0">
                <a:latin typeface="Palatino Linotype"/>
                <a:cs typeface="Palatino Linotype"/>
              </a:rPr>
              <a:t> </a:t>
            </a:r>
            <a:r>
              <a:rPr dirty="0">
                <a:latin typeface="Palatino Linotype"/>
                <a:cs typeface="Palatino Linotype"/>
              </a:rPr>
              <a:t>relief,</a:t>
            </a:r>
            <a:r>
              <a:rPr spc="-10" dirty="0">
                <a:latin typeface="Palatino Linotype"/>
                <a:cs typeface="Palatino Linotype"/>
              </a:rPr>
              <a:t> </a:t>
            </a:r>
            <a:r>
              <a:rPr dirty="0">
                <a:latin typeface="Palatino Linotype"/>
                <a:cs typeface="Palatino Linotype"/>
              </a:rPr>
              <a:t>sunken,</a:t>
            </a:r>
            <a:r>
              <a:rPr spc="-5" dirty="0">
                <a:latin typeface="Palatino Linotype"/>
                <a:cs typeface="Palatino Linotype"/>
              </a:rPr>
              <a:t> </a:t>
            </a:r>
            <a:r>
              <a:rPr dirty="0">
                <a:latin typeface="Palatino Linotype"/>
                <a:cs typeface="Palatino Linotype"/>
              </a:rPr>
              <a:t>and</a:t>
            </a:r>
            <a:r>
              <a:rPr spc="-5" dirty="0">
                <a:latin typeface="Palatino Linotype"/>
                <a:cs typeface="Palatino Linotype"/>
              </a:rPr>
              <a:t> </a:t>
            </a:r>
            <a:r>
              <a:rPr dirty="0">
                <a:latin typeface="Palatino Linotype"/>
                <a:cs typeface="Palatino Linotype"/>
              </a:rPr>
              <a:t>raised</a:t>
            </a:r>
            <a:r>
              <a:rPr spc="-10" dirty="0">
                <a:latin typeface="Palatino Linotype"/>
                <a:cs typeface="Palatino Linotype"/>
              </a:rPr>
              <a:t> </a:t>
            </a:r>
            <a:r>
              <a:rPr dirty="0">
                <a:latin typeface="Palatino Linotype"/>
                <a:cs typeface="Palatino Linotype"/>
              </a:rPr>
              <a:t>appearances</a:t>
            </a:r>
            <a:r>
              <a:rPr spc="-5" dirty="0">
                <a:latin typeface="Palatino Linotype"/>
                <a:cs typeface="Palatino Linotype"/>
              </a:rPr>
              <a:t> to </a:t>
            </a:r>
            <a:r>
              <a:rPr spc="-250" dirty="0">
                <a:latin typeface="Palatino Linotype"/>
                <a:cs typeface="Palatino Linotype"/>
              </a:rPr>
              <a:t> </a:t>
            </a:r>
            <a:r>
              <a:rPr dirty="0">
                <a:latin typeface="Palatino Linotype"/>
                <a:cs typeface="Palatino Linotype"/>
              </a:rPr>
              <a:t>widgets.</a:t>
            </a:r>
            <a:r>
              <a:rPr spc="-5" dirty="0">
                <a:latin typeface="Palatino Linotype"/>
                <a:cs typeface="Palatino Linotype"/>
              </a:rPr>
              <a:t> Now, </a:t>
            </a:r>
            <a:r>
              <a:rPr dirty="0">
                <a:latin typeface="Palatino Linotype"/>
                <a:cs typeface="Palatino Linotype"/>
              </a:rPr>
              <a:t>let's move on </a:t>
            </a:r>
            <a:r>
              <a:rPr spc="-5" dirty="0">
                <a:latin typeface="Palatino Linotype"/>
                <a:cs typeface="Palatino Linotype"/>
              </a:rPr>
              <a:t>to</a:t>
            </a:r>
            <a:r>
              <a:rPr spc="-10" dirty="0">
                <a:latin typeface="Palatino Linotype"/>
                <a:cs typeface="Palatino Linotype"/>
              </a:rPr>
              <a:t> </a:t>
            </a:r>
            <a:r>
              <a:rPr spc="-5" dirty="0">
                <a:latin typeface="Palatino Linotype"/>
                <a:cs typeface="Palatino Linotype"/>
              </a:rPr>
              <a:t>the next </a:t>
            </a:r>
            <a:r>
              <a:rPr>
                <a:latin typeface="Palatino Linotype"/>
                <a:cs typeface="Palatino Linotype"/>
              </a:rPr>
              <a:t>recipe.</a:t>
            </a:r>
          </a:p>
        </p:txBody>
      </p:sp>
      <p:sp>
        <p:nvSpPr>
          <p:cNvPr id="14" name="object 3">
            <a:extLst>
              <a:ext uri="{FF2B5EF4-FFF2-40B4-BE49-F238E27FC236}">
                <a16:creationId xmlns:a16="http://schemas.microsoft.com/office/drawing/2014/main" id="{C6AEE9A2-4D93-C270-E299-C485AB270E86}"/>
              </a:ext>
            </a:extLst>
          </p:cNvPr>
          <p:cNvSpPr txBox="1"/>
          <p:nvPr/>
        </p:nvSpPr>
        <p:spPr>
          <a:xfrm>
            <a:off x="381000" y="667906"/>
            <a:ext cx="6296004" cy="1875812"/>
          </a:xfrm>
          <a:prstGeom prst="rect">
            <a:avLst/>
          </a:prstGeom>
        </p:spPr>
        <p:txBody>
          <a:bodyPr vert="horz" wrap="square" lIns="0" tIns="12700" rIns="0" bIns="0" rtlCol="0">
            <a:spAutoFit/>
          </a:bodyPr>
          <a:lstStyle/>
          <a:p>
            <a:pPr marL="12700" marR="138430" algn="just">
              <a:lnSpc>
                <a:spcPct val="105400"/>
              </a:lnSpc>
            </a:pPr>
            <a:r>
              <a:rPr sz="2000" spc="-5">
                <a:latin typeface="+mj-lt"/>
                <a:cs typeface="Palatino Linotype"/>
              </a:rPr>
              <a:t>Next</a:t>
            </a:r>
            <a:r>
              <a:rPr sz="2000" dirty="0">
                <a:latin typeface="+mj-lt"/>
                <a:cs typeface="Palatino Linotype"/>
              </a:rPr>
              <a:t>,</a:t>
            </a:r>
            <a:r>
              <a:rPr sz="2000" spc="-5" dirty="0">
                <a:latin typeface="+mj-lt"/>
                <a:cs typeface="Palatino Linotype"/>
              </a:rPr>
              <a:t> </a:t>
            </a:r>
            <a:r>
              <a:rPr sz="2000" dirty="0">
                <a:latin typeface="+mj-lt"/>
                <a:cs typeface="Palatino Linotype"/>
              </a:rPr>
              <a:t>we explicitly set </a:t>
            </a:r>
            <a:r>
              <a:rPr sz="2000" spc="-5" dirty="0">
                <a:latin typeface="+mj-lt"/>
                <a:cs typeface="Palatino Linotype"/>
              </a:rPr>
              <a:t>th</a:t>
            </a:r>
            <a:r>
              <a:rPr sz="2000" dirty="0">
                <a:latin typeface="+mj-lt"/>
                <a:cs typeface="Palatino Linotype"/>
              </a:rPr>
              <a:t>e</a:t>
            </a:r>
            <a:r>
              <a:rPr sz="2000" spc="-5" dirty="0">
                <a:latin typeface="+mj-lt"/>
                <a:cs typeface="Palatino Linotype"/>
              </a:rPr>
              <a:t> </a:t>
            </a:r>
            <a:r>
              <a:rPr sz="2000" spc="-5" dirty="0">
                <a:latin typeface="+mj-lt"/>
                <a:cs typeface="Lucida Console"/>
              </a:rPr>
              <a:t>relief</a:t>
            </a:r>
            <a:r>
              <a:rPr sz="2000" spc="10" dirty="0">
                <a:latin typeface="+mj-lt"/>
                <a:cs typeface="Times New Roman"/>
              </a:rPr>
              <a:t> </a:t>
            </a:r>
            <a:r>
              <a:rPr sz="2000" dirty="0">
                <a:latin typeface="+mj-lt"/>
                <a:cs typeface="Palatino Linotype"/>
              </a:rPr>
              <a:t>attribute</a:t>
            </a:r>
            <a:r>
              <a:rPr sz="2000" spc="-5" dirty="0">
                <a:latin typeface="+mj-lt"/>
                <a:cs typeface="Palatino Linotype"/>
              </a:rPr>
              <a:t> </a:t>
            </a:r>
            <a:r>
              <a:rPr sz="2000" dirty="0">
                <a:latin typeface="+mj-lt"/>
                <a:cs typeface="Palatino Linotype"/>
              </a:rPr>
              <a:t>of </a:t>
            </a:r>
            <a:r>
              <a:rPr sz="2000" spc="-5" dirty="0">
                <a:latin typeface="+mj-lt"/>
                <a:cs typeface="Palatino Linotype"/>
              </a:rPr>
              <a:t>th</a:t>
            </a:r>
            <a:r>
              <a:rPr sz="2000" dirty="0">
                <a:latin typeface="+mj-lt"/>
                <a:cs typeface="Palatino Linotype"/>
              </a:rPr>
              <a:t>e </a:t>
            </a:r>
            <a:r>
              <a:rPr sz="2000" spc="-5" dirty="0">
                <a:latin typeface="+mj-lt"/>
                <a:cs typeface="Lucida Console"/>
              </a:rPr>
              <a:t>Spinbox</a:t>
            </a:r>
            <a:r>
              <a:rPr sz="2000" spc="10" dirty="0">
                <a:latin typeface="+mj-lt"/>
                <a:cs typeface="Times New Roman"/>
              </a:rPr>
              <a:t> </a:t>
            </a:r>
            <a:r>
              <a:rPr sz="2000" dirty="0">
                <a:latin typeface="+mj-lt"/>
                <a:cs typeface="Palatino Linotype"/>
              </a:rPr>
              <a:t>widget. We made  </a:t>
            </a:r>
            <a:r>
              <a:rPr sz="2000" spc="-5" dirty="0">
                <a:latin typeface="+mj-lt"/>
                <a:cs typeface="Lucida Console"/>
              </a:rPr>
              <a:t>borderwidth</a:t>
            </a:r>
            <a:r>
              <a:rPr sz="2000" spc="10" dirty="0">
                <a:latin typeface="+mj-lt"/>
                <a:cs typeface="Times New Roman"/>
              </a:rPr>
              <a:t> </a:t>
            </a:r>
            <a:r>
              <a:rPr sz="2000" spc="-5" dirty="0">
                <a:latin typeface="+mj-lt"/>
                <a:cs typeface="Palatino Linotype"/>
              </a:rPr>
              <a:t>th</a:t>
            </a:r>
            <a:r>
              <a:rPr sz="2000" dirty="0">
                <a:latin typeface="+mj-lt"/>
                <a:cs typeface="Palatino Linotype"/>
              </a:rPr>
              <a:t>e</a:t>
            </a:r>
            <a:r>
              <a:rPr sz="2000" spc="-5" dirty="0">
                <a:latin typeface="+mj-lt"/>
                <a:cs typeface="Palatino Linotype"/>
              </a:rPr>
              <a:t> </a:t>
            </a:r>
            <a:r>
              <a:rPr sz="2000" dirty="0">
                <a:latin typeface="+mj-lt"/>
                <a:cs typeface="Palatino Linotype"/>
              </a:rPr>
              <a:t>same as our first</a:t>
            </a:r>
            <a:r>
              <a:rPr sz="2000" spc="-5" dirty="0">
                <a:latin typeface="+mj-lt"/>
                <a:cs typeface="Palatino Linotype"/>
              </a:rPr>
              <a:t> </a:t>
            </a:r>
            <a:r>
              <a:rPr sz="2000" spc="-5" dirty="0">
                <a:latin typeface="+mj-lt"/>
                <a:cs typeface="Lucida Console"/>
              </a:rPr>
              <a:t>Spinbox</a:t>
            </a:r>
            <a:r>
              <a:rPr sz="2000" spc="10" dirty="0">
                <a:latin typeface="+mj-lt"/>
                <a:cs typeface="Times New Roman"/>
              </a:rPr>
              <a:t> </a:t>
            </a:r>
            <a:r>
              <a:rPr sz="2000" spc="-5" dirty="0">
                <a:latin typeface="+mj-lt"/>
                <a:cs typeface="Palatino Linotype"/>
              </a:rPr>
              <a:t>because</a:t>
            </a:r>
            <a:r>
              <a:rPr sz="2000" dirty="0">
                <a:latin typeface="+mj-lt"/>
                <a:cs typeface="Palatino Linotype"/>
              </a:rPr>
              <a:t>,</a:t>
            </a:r>
            <a:r>
              <a:rPr sz="2000" spc="-5" dirty="0">
                <a:latin typeface="+mj-lt"/>
                <a:cs typeface="Palatino Linotype"/>
              </a:rPr>
              <a:t> b</a:t>
            </a:r>
            <a:r>
              <a:rPr sz="2000" dirty="0">
                <a:latin typeface="+mj-lt"/>
                <a:cs typeface="Palatino Linotype"/>
              </a:rPr>
              <a:t>y</a:t>
            </a:r>
            <a:r>
              <a:rPr sz="2000" spc="-5" dirty="0">
                <a:latin typeface="+mj-lt"/>
                <a:cs typeface="Palatino Linotype"/>
              </a:rPr>
              <a:t> givin</a:t>
            </a:r>
            <a:r>
              <a:rPr sz="2000" dirty="0">
                <a:latin typeface="+mj-lt"/>
                <a:cs typeface="Palatino Linotype"/>
              </a:rPr>
              <a:t>g</a:t>
            </a:r>
            <a:r>
              <a:rPr sz="2000" spc="-5" dirty="0">
                <a:latin typeface="+mj-lt"/>
                <a:cs typeface="Palatino Linotype"/>
              </a:rPr>
              <a:t> </a:t>
            </a:r>
            <a:r>
              <a:rPr sz="2000" dirty="0">
                <a:latin typeface="+mj-lt"/>
                <a:cs typeface="Palatino Linotype"/>
              </a:rPr>
              <a:t>it a different </a:t>
            </a:r>
            <a:r>
              <a:rPr sz="2000" spc="-5" dirty="0">
                <a:latin typeface="+mj-lt"/>
                <a:cs typeface="Lucida Console"/>
              </a:rPr>
              <a:t>relief</a:t>
            </a:r>
            <a:r>
              <a:rPr sz="2000" dirty="0">
                <a:latin typeface="+mj-lt"/>
                <a:cs typeface="Palatino Linotype"/>
              </a:rPr>
              <a:t>, </a:t>
            </a:r>
            <a:r>
              <a:rPr sz="2000" spc="-5" dirty="0">
                <a:latin typeface="+mj-lt"/>
                <a:cs typeface="Palatino Linotype"/>
              </a:rPr>
              <a:t>the  </a:t>
            </a:r>
            <a:r>
              <a:rPr sz="2000" dirty="0">
                <a:latin typeface="+mj-lt"/>
                <a:cs typeface="Palatino Linotype"/>
              </a:rPr>
              <a:t>differences</a:t>
            </a:r>
            <a:r>
              <a:rPr sz="2000" spc="-5" dirty="0">
                <a:latin typeface="+mj-lt"/>
                <a:cs typeface="Palatino Linotype"/>
              </a:rPr>
              <a:t> became </a:t>
            </a:r>
            <a:r>
              <a:rPr sz="2000" dirty="0">
                <a:latin typeface="+mj-lt"/>
                <a:cs typeface="Palatino Linotype"/>
              </a:rPr>
              <a:t>visible without </a:t>
            </a:r>
            <a:r>
              <a:rPr sz="2000" spc="-5" dirty="0">
                <a:latin typeface="+mj-lt"/>
                <a:cs typeface="Palatino Linotype"/>
              </a:rPr>
              <a:t>having to</a:t>
            </a:r>
            <a:r>
              <a:rPr sz="2000" spc="-10" dirty="0">
                <a:latin typeface="+mj-lt"/>
                <a:cs typeface="Palatino Linotype"/>
              </a:rPr>
              <a:t> </a:t>
            </a:r>
            <a:r>
              <a:rPr sz="2000" dirty="0">
                <a:latin typeface="+mj-lt"/>
                <a:cs typeface="Palatino Linotype"/>
              </a:rPr>
              <a:t>change any other</a:t>
            </a:r>
            <a:r>
              <a:rPr sz="2000" spc="-5" dirty="0">
                <a:latin typeface="+mj-lt"/>
                <a:cs typeface="Palatino Linotype"/>
              </a:rPr>
              <a:t> attributes.</a:t>
            </a:r>
            <a:endParaRPr sz="2000">
              <a:latin typeface="+mj-lt"/>
              <a:cs typeface="Palatino Linotype"/>
            </a:endParaRPr>
          </a:p>
          <a:p>
            <a:pPr marL="12700">
              <a:lnSpc>
                <a:spcPct val="100000"/>
              </a:lnSpc>
            </a:pPr>
            <a:r>
              <a:rPr sz="1400" i="1" spc="-5">
                <a:latin typeface="+mj-lt"/>
                <a:cs typeface="Palatino Linotype"/>
              </a:rPr>
              <a:t>Her</a:t>
            </a:r>
            <a:r>
              <a:rPr sz="1400" i="1">
                <a:latin typeface="+mj-lt"/>
                <a:cs typeface="Palatino Linotype"/>
              </a:rPr>
              <a:t>e</a:t>
            </a:r>
            <a:r>
              <a:rPr sz="1400" i="1" spc="-5">
                <a:latin typeface="+mj-lt"/>
                <a:cs typeface="Palatino Linotype"/>
              </a:rPr>
              <a:t> </a:t>
            </a:r>
            <a:r>
              <a:rPr sz="1400" i="1" dirty="0">
                <a:latin typeface="+mj-lt"/>
                <a:cs typeface="Palatino Linotype"/>
              </a:rPr>
              <a:t>is an example</a:t>
            </a:r>
            <a:r>
              <a:rPr sz="1400" i="1" spc="-5" dirty="0">
                <a:latin typeface="+mj-lt"/>
                <a:cs typeface="Palatino Linotype"/>
              </a:rPr>
              <a:t> </a:t>
            </a:r>
            <a:r>
              <a:rPr sz="1400" i="1" dirty="0">
                <a:latin typeface="+mj-lt"/>
                <a:cs typeface="Palatino Linotype"/>
              </a:rPr>
              <a:t>of </a:t>
            </a:r>
            <a:r>
              <a:rPr sz="1400" i="1" spc="-5" dirty="0">
                <a:latin typeface="+mj-lt"/>
                <a:cs typeface="Palatino Linotype"/>
              </a:rPr>
              <a:t>th</a:t>
            </a:r>
            <a:r>
              <a:rPr sz="1400" i="1" dirty="0">
                <a:latin typeface="+mj-lt"/>
                <a:cs typeface="Palatino Linotype"/>
              </a:rPr>
              <a:t>e different</a:t>
            </a:r>
            <a:r>
              <a:rPr sz="1400" i="1" spc="-5" dirty="0">
                <a:latin typeface="+mj-lt"/>
                <a:cs typeface="Palatino Linotype"/>
              </a:rPr>
              <a:t> </a:t>
            </a:r>
            <a:r>
              <a:rPr sz="1400" i="1" spc="-5" dirty="0">
                <a:latin typeface="+mj-lt"/>
                <a:cs typeface="Lucida Console"/>
              </a:rPr>
              <a:t>relief</a:t>
            </a:r>
            <a:r>
              <a:rPr sz="1400" i="1" spc="10" dirty="0">
                <a:latin typeface="+mj-lt"/>
                <a:cs typeface="Times New Roman"/>
              </a:rPr>
              <a:t> </a:t>
            </a:r>
            <a:r>
              <a:rPr sz="1400" i="1" dirty="0">
                <a:latin typeface="+mj-lt"/>
                <a:cs typeface="Palatino Linotype"/>
              </a:rPr>
              <a:t>options,</a:t>
            </a:r>
            <a:r>
              <a:rPr sz="1400" i="1" spc="-5" dirty="0">
                <a:latin typeface="+mj-lt"/>
                <a:cs typeface="Palatino Linotype"/>
              </a:rPr>
              <a:t> </a:t>
            </a:r>
            <a:r>
              <a:rPr sz="1400" i="1" spc="-5" dirty="0">
                <a:latin typeface="+mj-lt"/>
                <a:cs typeface="Lucida Console"/>
              </a:rPr>
              <a:t>GUI_spinbox_two_ridge.py</a:t>
            </a:r>
            <a:r>
              <a:rPr sz="1400" i="1" dirty="0">
                <a:latin typeface="+mj-lt"/>
                <a:cs typeface="Palatino Linotype"/>
              </a:rPr>
              <a:t>:</a:t>
            </a:r>
            <a:endParaRPr sz="2000" i="1">
              <a:latin typeface="+mj-lt"/>
              <a:cs typeface="Palatino Linotype"/>
            </a:endParaRPr>
          </a:p>
        </p:txBody>
      </p:sp>
      <p:sp>
        <p:nvSpPr>
          <p:cNvPr id="4" name="Slide Number Placeholder 3">
            <a:extLst>
              <a:ext uri="{FF2B5EF4-FFF2-40B4-BE49-F238E27FC236}">
                <a16:creationId xmlns:a16="http://schemas.microsoft.com/office/drawing/2014/main" id="{139C9551-661E-294D-4B31-CBE9817818C7}"/>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45</a:t>
            </a:fld>
            <a:r>
              <a:rPr spc="-30"/>
              <a:t> </a:t>
            </a:r>
            <a:r>
              <a:t>]</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p:nvPr/>
        </p:nvSpPr>
        <p:spPr>
          <a:xfrm>
            <a:off x="224111" y="571501"/>
            <a:ext cx="6409779" cy="7063472"/>
          </a:xfrm>
          <a:prstGeom prst="rect">
            <a:avLst/>
          </a:prstGeom>
        </p:spPr>
        <p:txBody>
          <a:bodyPr vert="horz" wrap="square" lIns="0" tIns="12700" rIns="0" bIns="0" rtlCol="0">
            <a:spAutoFit/>
          </a:bodyPr>
          <a:lstStyle/>
          <a:p>
            <a:pPr marL="12700">
              <a:lnSpc>
                <a:spcPct val="100000"/>
              </a:lnSpc>
            </a:pPr>
            <a:r>
              <a:rPr lang="en-US" sz="2800" b="1">
                <a:solidFill>
                  <a:schemeClr val="accent6">
                    <a:lumMod val="50000"/>
                  </a:schemeClr>
                </a:solidFill>
              </a:rPr>
              <a:t>7. </a:t>
            </a:r>
            <a:r>
              <a:rPr sz="2800" b="1">
                <a:solidFill>
                  <a:schemeClr val="accent6">
                    <a:lumMod val="50000"/>
                  </a:schemeClr>
                </a:solidFill>
              </a:rPr>
              <a:t>Creating </a:t>
            </a:r>
            <a:r>
              <a:rPr sz="2800" b="1" dirty="0">
                <a:solidFill>
                  <a:schemeClr val="accent6">
                    <a:lumMod val="50000"/>
                  </a:schemeClr>
                </a:solidFill>
              </a:rPr>
              <a:t>tooltips </a:t>
            </a:r>
            <a:r>
              <a:rPr sz="2800" b="1">
                <a:solidFill>
                  <a:schemeClr val="accent6">
                    <a:lumMod val="50000"/>
                  </a:schemeClr>
                </a:solidFill>
              </a:rPr>
              <a:t>using Python</a:t>
            </a:r>
            <a:endParaRPr lang="en-US" sz="2800" b="1">
              <a:solidFill>
                <a:schemeClr val="accent6">
                  <a:lumMod val="50000"/>
                </a:schemeClr>
              </a:solidFill>
            </a:endParaRPr>
          </a:p>
          <a:p>
            <a:pPr marL="12700">
              <a:lnSpc>
                <a:spcPct val="100000"/>
              </a:lnSpc>
            </a:pPr>
            <a:endParaRPr sz="2800" b="1">
              <a:solidFill>
                <a:schemeClr val="accent6">
                  <a:lumMod val="50000"/>
                </a:schemeClr>
              </a:solidFill>
            </a:endParaRPr>
          </a:p>
          <a:p>
            <a:pPr marL="12700" marR="157480">
              <a:lnSpc>
                <a:spcPct val="100000"/>
              </a:lnSpc>
              <a:spcBef>
                <a:spcPts val="375"/>
              </a:spcBef>
            </a:pPr>
            <a:r>
              <a:rPr sz="2400" dirty="0"/>
              <a:t>This recipe will show you how to create tooltips. When the user hovers the mouse over a  widget, additional information will be available in the form of a tooltip.</a:t>
            </a:r>
            <a:endParaRPr sz="2400"/>
          </a:p>
          <a:p>
            <a:pPr marL="12700">
              <a:lnSpc>
                <a:spcPct val="100000"/>
              </a:lnSpc>
              <a:spcBef>
                <a:spcPts val="900"/>
              </a:spcBef>
            </a:pPr>
            <a:r>
              <a:rPr sz="2400" dirty="0"/>
              <a:t>We will code this additional information into our GUI.</a:t>
            </a:r>
            <a:endParaRPr sz="2400"/>
          </a:p>
          <a:p>
            <a:pPr>
              <a:lnSpc>
                <a:spcPct val="100000"/>
              </a:lnSpc>
            </a:pPr>
            <a:endParaRPr sz="2400"/>
          </a:p>
          <a:p>
            <a:pPr>
              <a:lnSpc>
                <a:spcPct val="100000"/>
              </a:lnSpc>
              <a:spcBef>
                <a:spcPts val="45"/>
              </a:spcBef>
            </a:pPr>
            <a:endParaRPr sz="2400"/>
          </a:p>
          <a:p>
            <a:pPr marL="12700">
              <a:lnSpc>
                <a:spcPct val="100000"/>
              </a:lnSpc>
            </a:pPr>
            <a:r>
              <a:rPr sz="2800" b="1" dirty="0"/>
              <a:t>Getting ready</a:t>
            </a:r>
            <a:endParaRPr sz="2800" b="1"/>
          </a:p>
          <a:p>
            <a:pPr marL="12700" marR="138430">
              <a:lnSpc>
                <a:spcPct val="100000"/>
              </a:lnSpc>
              <a:spcBef>
                <a:spcPts val="365"/>
              </a:spcBef>
            </a:pPr>
            <a:r>
              <a:rPr sz="2400" dirty="0"/>
              <a:t>We will be adding more useful functionality to our GUI. Surprisingly, adding a tooltip to  our controls should be simple, but it is not as simple as we'd want it to be.</a:t>
            </a:r>
            <a:endParaRPr sz="2400"/>
          </a:p>
          <a:p>
            <a:pPr>
              <a:lnSpc>
                <a:spcPct val="100000"/>
              </a:lnSpc>
              <a:spcBef>
                <a:spcPts val="20"/>
              </a:spcBef>
            </a:pPr>
            <a:endParaRPr sz="2400"/>
          </a:p>
          <a:p>
            <a:pPr marL="12700" marR="5080">
              <a:lnSpc>
                <a:spcPct val="100000"/>
              </a:lnSpc>
            </a:pPr>
            <a:r>
              <a:rPr sz="2400" dirty="0"/>
              <a:t>In order to achieve this desired functionality, we will place our tooltip code in its own OOP  class.</a:t>
            </a:r>
            <a:endParaRPr sz="2400"/>
          </a:p>
        </p:txBody>
      </p:sp>
      <p:sp>
        <p:nvSpPr>
          <p:cNvPr id="2" name="Slide Number Placeholder 1">
            <a:extLst>
              <a:ext uri="{FF2B5EF4-FFF2-40B4-BE49-F238E27FC236}">
                <a16:creationId xmlns:a16="http://schemas.microsoft.com/office/drawing/2014/main" id="{DD6100A6-2DD5-2922-E6C3-ADE41C6F0820}"/>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46</a:t>
            </a:fld>
            <a:r>
              <a:rPr spc="-30"/>
              <a:t> </a:t>
            </a:r>
            <a:r>
              <a:t>]</a:t>
            </a:r>
            <a:endParaRPr dirty="0"/>
          </a:p>
        </p:txBody>
      </p:sp>
    </p:spTree>
    <p:extLst>
      <p:ext uri="{BB962C8B-B14F-4D97-AF65-F5344CB8AC3E}">
        <p14:creationId xmlns:p14="http://schemas.microsoft.com/office/powerpoint/2010/main" val="3813449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304800" y="800100"/>
            <a:ext cx="8001000" cy="7266733"/>
          </a:xfrm>
          <a:prstGeom prst="rect">
            <a:avLst/>
          </a:prstGeom>
        </p:spPr>
        <p:txBody>
          <a:bodyPr vert="horz" wrap="square" lIns="0" tIns="109855" rIns="0" bIns="0" rtlCol="0">
            <a:spAutoFit/>
          </a:bodyPr>
          <a:lstStyle/>
          <a:p>
            <a:pPr marL="12700">
              <a:lnSpc>
                <a:spcPct val="100000"/>
              </a:lnSpc>
              <a:spcBef>
                <a:spcPts val="865"/>
              </a:spcBef>
            </a:pPr>
            <a:r>
              <a:rPr lang="en-US" sz="2200" b="1"/>
              <a:t>        </a:t>
            </a:r>
            <a:r>
              <a:rPr sz="2200" b="1"/>
              <a:t>How </a:t>
            </a:r>
            <a:r>
              <a:rPr sz="2200" b="1" dirty="0"/>
              <a:t>to do it…</a:t>
            </a:r>
            <a:endParaRPr sz="2200" b="1"/>
          </a:p>
          <a:p>
            <a:pPr marL="12700">
              <a:lnSpc>
                <a:spcPct val="100000"/>
              </a:lnSpc>
              <a:spcBef>
                <a:spcPts val="445"/>
              </a:spcBef>
            </a:pPr>
            <a:r>
              <a:rPr lang="en-US" sz="2200"/>
              <a:t>            </a:t>
            </a:r>
            <a:r>
              <a:rPr sz="2200"/>
              <a:t>These </a:t>
            </a:r>
            <a:r>
              <a:rPr sz="2200" dirty="0"/>
              <a:t>are the steps to create a tooltip:</a:t>
            </a:r>
            <a:endParaRPr sz="2200"/>
          </a:p>
          <a:p>
            <a:pPr>
              <a:lnSpc>
                <a:spcPct val="100000"/>
              </a:lnSpc>
              <a:spcBef>
                <a:spcPts val="20"/>
              </a:spcBef>
            </a:pPr>
            <a:endParaRPr sz="2200"/>
          </a:p>
          <a:p>
            <a:pPr marL="622300" indent="-170180">
              <a:lnSpc>
                <a:spcPct val="100000"/>
              </a:lnSpc>
              <a:buAutoNum type="arabicPeriod"/>
              <a:tabLst>
                <a:tab pos="622300" algn="l"/>
              </a:tabLst>
            </a:pPr>
            <a:r>
              <a:rPr sz="2200" dirty="0"/>
              <a:t>Open GUI_spinbox_small_bd_scrol_values.</a:t>
            </a:r>
            <a:r>
              <a:rPr sz="2200"/>
              <a:t>py </a:t>
            </a:r>
            <a:br>
              <a:rPr lang="en-US" sz="2200"/>
            </a:br>
            <a:r>
              <a:rPr sz="2200"/>
              <a:t>and </a:t>
            </a:r>
            <a:r>
              <a:rPr sz="2200" dirty="0"/>
              <a:t>save the </a:t>
            </a:r>
            <a:r>
              <a:rPr sz="2200"/>
              <a:t>module as</a:t>
            </a:r>
            <a:r>
              <a:rPr lang="en-US" sz="2200"/>
              <a:t> </a:t>
            </a:r>
            <a:r>
              <a:rPr sz="2200"/>
              <a:t>GUI</a:t>
            </a:r>
            <a:r>
              <a:rPr sz="2200" dirty="0"/>
              <a:t>_tooltip.py.</a:t>
            </a:r>
            <a:endParaRPr sz="2200"/>
          </a:p>
          <a:p>
            <a:pPr marL="622300" indent="-170180">
              <a:lnSpc>
                <a:spcPct val="100000"/>
              </a:lnSpc>
              <a:spcBef>
                <a:spcPts val="285"/>
              </a:spcBef>
              <a:buAutoNum type="arabicPeriod" startAt="2"/>
              <a:tabLst>
                <a:tab pos="622300" algn="l"/>
              </a:tabLst>
            </a:pPr>
            <a:endParaRPr lang="en-US" sz="2200"/>
          </a:p>
          <a:p>
            <a:pPr marL="622300" indent="-170180">
              <a:lnSpc>
                <a:spcPct val="100000"/>
              </a:lnSpc>
              <a:spcBef>
                <a:spcPts val="285"/>
              </a:spcBef>
              <a:buAutoNum type="arabicPeriod" startAt="2"/>
              <a:tabLst>
                <a:tab pos="622300" algn="l"/>
              </a:tabLst>
            </a:pPr>
            <a:r>
              <a:rPr sz="2200"/>
              <a:t>Add </a:t>
            </a:r>
            <a:r>
              <a:rPr sz="2200" dirty="0"/>
              <a:t>the following class just below the import statements:</a:t>
            </a:r>
            <a:endParaRPr sz="2200"/>
          </a:p>
          <a:p>
            <a:pPr marL="577850">
              <a:lnSpc>
                <a:spcPct val="100000"/>
              </a:lnSpc>
              <a:spcBef>
                <a:spcPts val="960"/>
              </a:spcBef>
            </a:pPr>
            <a:r>
              <a:rPr sz="2200" dirty="0"/>
              <a:t>class ToolTip(object):</a:t>
            </a:r>
            <a:endParaRPr sz="2200"/>
          </a:p>
          <a:p>
            <a:pPr marL="577850" marR="1239520">
              <a:lnSpc>
                <a:spcPct val="100000"/>
              </a:lnSpc>
            </a:pPr>
            <a:r>
              <a:rPr lang="en-US" sz="2200"/>
              <a:t>	</a:t>
            </a:r>
            <a:r>
              <a:rPr sz="2200"/>
              <a:t>def </a:t>
            </a:r>
            <a:r>
              <a:rPr sz="2200" dirty="0"/>
              <a:t>init (self, widget, tip_text=None</a:t>
            </a:r>
            <a:r>
              <a:rPr sz="2200"/>
              <a:t>): </a:t>
            </a:r>
            <a:endParaRPr lang="en-US" sz="2200"/>
          </a:p>
          <a:p>
            <a:pPr marL="577850" marR="1239520">
              <a:lnSpc>
                <a:spcPct val="100000"/>
              </a:lnSpc>
            </a:pPr>
            <a:r>
              <a:rPr lang="en-US" sz="2200"/>
              <a:t>		</a:t>
            </a:r>
            <a:r>
              <a:rPr sz="2200"/>
              <a:t>self</a:t>
            </a:r>
            <a:r>
              <a:rPr sz="2200" dirty="0"/>
              <a:t>.widget = widget</a:t>
            </a:r>
            <a:endParaRPr sz="2200"/>
          </a:p>
          <a:p>
            <a:pPr marL="577850" marR="1102360">
              <a:lnSpc>
                <a:spcPct val="100000"/>
              </a:lnSpc>
            </a:pPr>
            <a:r>
              <a:rPr lang="en-US" sz="2200"/>
              <a:t>		</a:t>
            </a:r>
            <a:r>
              <a:rPr sz="2200"/>
              <a:t>self</a:t>
            </a:r>
            <a:r>
              <a:rPr sz="2200" dirty="0"/>
              <a:t>.tip_text = tip</a:t>
            </a:r>
            <a:r>
              <a:rPr sz="2200"/>
              <a:t>_text</a:t>
            </a:r>
            <a:endParaRPr lang="en-US" sz="2200"/>
          </a:p>
          <a:p>
            <a:pPr marL="577850" marR="1102360">
              <a:lnSpc>
                <a:spcPct val="100000"/>
              </a:lnSpc>
            </a:pPr>
            <a:r>
              <a:rPr lang="en-US" sz="2200"/>
              <a:t>		</a:t>
            </a:r>
            <a:r>
              <a:rPr sz="2200"/>
              <a:t>widget</a:t>
            </a:r>
            <a:r>
              <a:rPr sz="2200" dirty="0"/>
              <a:t>.bind('&lt;</a:t>
            </a:r>
            <a:r>
              <a:rPr sz="2200"/>
              <a:t>Enter&gt;',</a:t>
            </a:r>
            <a:r>
              <a:rPr lang="en-US" sz="2200"/>
              <a:t> </a:t>
            </a:r>
            <a:r>
              <a:rPr sz="2200"/>
              <a:t>self</a:t>
            </a:r>
            <a:r>
              <a:rPr sz="2200" dirty="0"/>
              <a:t>.mouse_</a:t>
            </a:r>
            <a:r>
              <a:rPr sz="2200"/>
              <a:t>enter)</a:t>
            </a:r>
            <a:endParaRPr lang="en-US" sz="2200"/>
          </a:p>
          <a:p>
            <a:pPr marL="577850" marR="1102360">
              <a:lnSpc>
                <a:spcPct val="100000"/>
              </a:lnSpc>
            </a:pPr>
            <a:r>
              <a:rPr lang="en-US" sz="2200"/>
              <a:t>		</a:t>
            </a:r>
            <a:r>
              <a:rPr sz="2200"/>
              <a:t>widget</a:t>
            </a:r>
            <a:r>
              <a:rPr sz="2200" dirty="0"/>
              <a:t>.bind('&lt;Leave&gt;', self.mouse_</a:t>
            </a:r>
            <a:r>
              <a:rPr sz="2200"/>
              <a:t>leave)</a:t>
            </a:r>
            <a:endParaRPr lang="en-US" sz="2200"/>
          </a:p>
          <a:p>
            <a:pPr marL="577850" marR="1102360">
              <a:lnSpc>
                <a:spcPct val="100000"/>
              </a:lnSpc>
            </a:pPr>
            <a:endParaRPr sz="2200"/>
          </a:p>
          <a:p>
            <a:pPr marL="622300" indent="-170180">
              <a:lnSpc>
                <a:spcPct val="100000"/>
              </a:lnSpc>
              <a:buAutoNum type="arabicPeriod" startAt="3"/>
              <a:tabLst>
                <a:tab pos="622300" algn="l"/>
                <a:tab pos="3241040" algn="l"/>
                <a:tab pos="3698240" algn="l"/>
              </a:tabLst>
            </a:pPr>
            <a:r>
              <a:rPr sz="2200"/>
              <a:t>Add </a:t>
            </a:r>
            <a:r>
              <a:rPr sz="2200" dirty="0"/>
              <a:t>two new methods to the </a:t>
            </a:r>
            <a:r>
              <a:rPr sz="2200"/>
              <a:t>class below</a:t>
            </a:r>
            <a:r>
              <a:rPr lang="en-US" sz="2200"/>
              <a:t> </a:t>
            </a:r>
            <a:r>
              <a:rPr sz="2200"/>
              <a:t>init:</a:t>
            </a:r>
          </a:p>
          <a:p>
            <a:pPr marL="1087120" marR="2336800" indent="-274320">
              <a:lnSpc>
                <a:spcPct val="100000"/>
              </a:lnSpc>
              <a:spcBef>
                <a:spcPts val="965"/>
              </a:spcBef>
            </a:pPr>
            <a:r>
              <a:rPr sz="2200" dirty="0"/>
              <a:t>def mouse_enter(self, _event):  self.show_tooltip()</a:t>
            </a:r>
            <a:endParaRPr sz="2200"/>
          </a:p>
          <a:p>
            <a:pPr>
              <a:lnSpc>
                <a:spcPct val="100000"/>
              </a:lnSpc>
              <a:spcBef>
                <a:spcPts val="25"/>
              </a:spcBef>
            </a:pPr>
            <a:endParaRPr sz="2200"/>
          </a:p>
          <a:p>
            <a:pPr marL="1087120" marR="2336800" indent="-274320">
              <a:lnSpc>
                <a:spcPct val="100000"/>
              </a:lnSpc>
              <a:spcBef>
                <a:spcPts val="5"/>
              </a:spcBef>
            </a:pPr>
            <a:r>
              <a:rPr sz="2200" dirty="0"/>
              <a:t>def mouse_leave(self, _event):  self.hide_</a:t>
            </a:r>
            <a:r>
              <a:rPr sz="2200"/>
              <a:t>tooltip()</a:t>
            </a:r>
          </a:p>
        </p:txBody>
      </p:sp>
      <p:sp>
        <p:nvSpPr>
          <p:cNvPr id="8" name="Slide Number Placeholder 7">
            <a:extLst>
              <a:ext uri="{FF2B5EF4-FFF2-40B4-BE49-F238E27FC236}">
                <a16:creationId xmlns:a16="http://schemas.microsoft.com/office/drawing/2014/main" id="{60BC45A1-CD79-792E-F62A-0236220E74D5}"/>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47</a:t>
            </a:fld>
            <a:r>
              <a:rPr spc="-30"/>
              <a:t> </a:t>
            </a:r>
            <a:r>
              <a:t>]</a:t>
            </a:r>
            <a:endParaRPr dirty="0"/>
          </a:p>
        </p:txBody>
      </p:sp>
    </p:spTree>
    <p:extLst>
      <p:ext uri="{BB962C8B-B14F-4D97-AF65-F5344CB8AC3E}">
        <p14:creationId xmlns:p14="http://schemas.microsoft.com/office/powerpoint/2010/main" val="3559281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228600" y="876301"/>
            <a:ext cx="7543800" cy="7477047"/>
          </a:xfrm>
          <a:prstGeom prst="rect">
            <a:avLst/>
          </a:prstGeom>
        </p:spPr>
        <p:txBody>
          <a:bodyPr vert="horz" wrap="square" lIns="0" tIns="109855" rIns="0" bIns="0" rtlCol="0">
            <a:spAutoFit/>
          </a:bodyPr>
          <a:lstStyle/>
          <a:p>
            <a:pPr marL="622300" indent="-170180">
              <a:lnSpc>
                <a:spcPct val="100000"/>
              </a:lnSpc>
              <a:buAutoNum type="arabicPeriod" startAt="4"/>
              <a:tabLst>
                <a:tab pos="622300" algn="l"/>
              </a:tabLst>
            </a:pPr>
            <a:r>
              <a:rPr sz="2200"/>
              <a:t>Add </a:t>
            </a:r>
            <a:r>
              <a:rPr sz="2200" dirty="0"/>
              <a:t>another method below these </a:t>
            </a:r>
            <a:r>
              <a:rPr sz="2200"/>
              <a:t>two,</a:t>
            </a:r>
            <a:br>
              <a:rPr lang="en-US" sz="2200"/>
            </a:br>
            <a:r>
              <a:rPr lang="en-US" sz="2200"/>
              <a:t>          </a:t>
            </a:r>
            <a:r>
              <a:rPr sz="2200"/>
              <a:t> </a:t>
            </a:r>
            <a:r>
              <a:rPr sz="2200" dirty="0"/>
              <a:t>and name the method show_tooltip:</a:t>
            </a:r>
            <a:endParaRPr sz="2200"/>
          </a:p>
          <a:p>
            <a:pPr marL="512763" marR="2816860" indent="-273050">
              <a:lnSpc>
                <a:spcPct val="100000"/>
              </a:lnSpc>
              <a:spcBef>
                <a:spcPts val="965"/>
              </a:spcBef>
            </a:pPr>
            <a:r>
              <a:rPr sz="2200" dirty="0"/>
              <a:t>def show_tooltip(self</a:t>
            </a:r>
            <a:r>
              <a:rPr sz="2200"/>
              <a:t>):  </a:t>
            </a:r>
            <a:endParaRPr lang="en-US" sz="2200"/>
          </a:p>
          <a:p>
            <a:pPr marL="1087120" marR="2816860" indent="-274320">
              <a:lnSpc>
                <a:spcPct val="100000"/>
              </a:lnSpc>
              <a:spcBef>
                <a:spcPts val="965"/>
              </a:spcBef>
            </a:pPr>
            <a:r>
              <a:rPr sz="2200"/>
              <a:t>if </a:t>
            </a:r>
            <a:r>
              <a:rPr sz="2200" dirty="0"/>
              <a:t>self.tip_window:</a:t>
            </a:r>
            <a:endParaRPr sz="2200"/>
          </a:p>
          <a:p>
            <a:pPr marL="1361440" marR="1239520">
              <a:lnSpc>
                <a:spcPct val="100000"/>
              </a:lnSpc>
            </a:pPr>
            <a:r>
              <a:rPr sz="2200" dirty="0"/>
              <a:t>x_left = self.widget.winfo_rootx</a:t>
            </a:r>
            <a:r>
              <a:rPr sz="2200"/>
              <a:t>()  </a:t>
            </a:r>
            <a:endParaRPr lang="en-US" sz="2200"/>
          </a:p>
          <a:p>
            <a:pPr marL="1361440" marR="1239520">
              <a:lnSpc>
                <a:spcPct val="100000"/>
              </a:lnSpc>
            </a:pPr>
            <a:r>
              <a:rPr sz="2200"/>
              <a:t>y</a:t>
            </a:r>
            <a:r>
              <a:rPr sz="2200" dirty="0"/>
              <a:t>_top = self.widget.winfo_rooty</a:t>
            </a:r>
            <a:r>
              <a:rPr sz="2200"/>
              <a:t>() </a:t>
            </a:r>
            <a:r>
              <a:rPr lang="en-US" sz="2200"/>
              <a:t>–</a:t>
            </a:r>
            <a:r>
              <a:rPr sz="2200"/>
              <a:t> 18</a:t>
            </a:r>
            <a:endParaRPr lang="en-US" sz="2200"/>
          </a:p>
          <a:p>
            <a:pPr marL="1361440" marR="73660">
              <a:lnSpc>
                <a:spcPct val="100000"/>
              </a:lnSpc>
            </a:pPr>
            <a:r>
              <a:rPr sz="2200"/>
              <a:t>self</a:t>
            </a:r>
            <a:r>
              <a:rPr sz="2200" dirty="0"/>
              <a:t>.tip_window = tk.Toplevel(self.widget</a:t>
            </a:r>
            <a:r>
              <a:rPr sz="2200"/>
              <a:t>) </a:t>
            </a:r>
            <a:endParaRPr lang="en-US" sz="2200"/>
          </a:p>
          <a:p>
            <a:pPr marL="1361440" marR="73660">
              <a:lnSpc>
                <a:spcPct val="100000"/>
              </a:lnSpc>
            </a:pPr>
            <a:r>
              <a:rPr sz="2200"/>
              <a:t>self</a:t>
            </a:r>
            <a:r>
              <a:rPr sz="2200" dirty="0"/>
              <a:t>.tip_window.overrideredirect(</a:t>
            </a:r>
            <a:r>
              <a:rPr sz="2200"/>
              <a:t>True)</a:t>
            </a:r>
            <a:endParaRPr lang="en-US" sz="2200"/>
          </a:p>
          <a:p>
            <a:pPr marL="1361440" marR="73660">
              <a:lnSpc>
                <a:spcPct val="100000"/>
              </a:lnSpc>
            </a:pPr>
            <a:r>
              <a:rPr sz="2200"/>
              <a:t>self</a:t>
            </a:r>
            <a:r>
              <a:rPr sz="2200" dirty="0"/>
              <a:t>.tip_window.geometry("+%d+%d" % (x_left, y_top</a:t>
            </a:r>
            <a:r>
              <a:rPr sz="2200"/>
              <a:t>))  </a:t>
            </a:r>
            <a:endParaRPr lang="en-US" sz="2200"/>
          </a:p>
          <a:p>
            <a:pPr marL="1361440" marR="73660">
              <a:lnSpc>
                <a:spcPct val="100000"/>
              </a:lnSpc>
            </a:pPr>
            <a:r>
              <a:rPr sz="2200"/>
              <a:t>label </a:t>
            </a:r>
            <a:r>
              <a:rPr sz="2200" dirty="0"/>
              <a:t>= tk.Label(self.tip_window, text=self.tip_text,  justify=tk.LEFT, background="#ffffe0", relief=tk.SOLID,  borderwidth=1, font=("tahoma", "8", "normal</a:t>
            </a:r>
            <a:r>
              <a:rPr sz="2200"/>
              <a:t>"))  </a:t>
            </a:r>
            <a:endParaRPr lang="en-US" sz="2200"/>
          </a:p>
          <a:p>
            <a:pPr marL="1361440" marR="73660">
              <a:lnSpc>
                <a:spcPct val="100000"/>
              </a:lnSpc>
            </a:pPr>
            <a:r>
              <a:rPr sz="2200"/>
              <a:t>label</a:t>
            </a:r>
            <a:r>
              <a:rPr sz="2200" dirty="0"/>
              <a:t>.pack(ipadx=1)</a:t>
            </a:r>
            <a:endParaRPr sz="2200"/>
          </a:p>
          <a:p>
            <a:pPr>
              <a:lnSpc>
                <a:spcPct val="100000"/>
              </a:lnSpc>
              <a:spcBef>
                <a:spcPts val="15"/>
              </a:spcBef>
            </a:pPr>
            <a:endParaRPr sz="2200"/>
          </a:p>
          <a:p>
            <a:pPr marL="622300" indent="-170180">
              <a:lnSpc>
                <a:spcPct val="100000"/>
              </a:lnSpc>
              <a:buAutoNum type="arabicPeriod" startAt="5"/>
              <a:tabLst>
                <a:tab pos="622300" algn="l"/>
              </a:tabLst>
            </a:pPr>
            <a:r>
              <a:rPr sz="2200" dirty="0"/>
              <a:t>Add another method below show_</a:t>
            </a:r>
            <a:r>
              <a:rPr sz="2200"/>
              <a:t>tooltip,</a:t>
            </a:r>
            <a:br>
              <a:rPr lang="en-US" sz="2200"/>
            </a:br>
            <a:r>
              <a:rPr lang="en-US" sz="2200"/>
              <a:t>                                      </a:t>
            </a:r>
            <a:r>
              <a:rPr sz="2200"/>
              <a:t> </a:t>
            </a:r>
            <a:r>
              <a:rPr sz="2200" dirty="0"/>
              <a:t>and name it hide_tooltip:</a:t>
            </a:r>
            <a:endParaRPr sz="2200"/>
          </a:p>
          <a:p>
            <a:pPr marL="1087120" marR="2816860" indent="-274320">
              <a:lnSpc>
                <a:spcPct val="100000"/>
              </a:lnSpc>
            </a:pPr>
            <a:r>
              <a:rPr sz="2200"/>
              <a:t>def </a:t>
            </a:r>
            <a:r>
              <a:rPr sz="2200" dirty="0"/>
              <a:t>hide_tooltip(self</a:t>
            </a:r>
            <a:r>
              <a:rPr sz="2200"/>
              <a:t>):  </a:t>
            </a:r>
            <a:endParaRPr lang="en-US" sz="2200"/>
          </a:p>
          <a:p>
            <a:pPr marL="1087120" marR="2816860" indent="-274320">
              <a:lnSpc>
                <a:spcPct val="100000"/>
              </a:lnSpc>
            </a:pPr>
            <a:r>
              <a:rPr lang="en-US" sz="2200"/>
              <a:t>	</a:t>
            </a:r>
            <a:r>
              <a:rPr sz="2200"/>
              <a:t>if </a:t>
            </a:r>
            <a:r>
              <a:rPr sz="2200" dirty="0"/>
              <a:t>self.tip_window:</a:t>
            </a:r>
            <a:endParaRPr sz="2200"/>
          </a:p>
          <a:p>
            <a:pPr marL="1361440">
              <a:lnSpc>
                <a:spcPct val="100000"/>
              </a:lnSpc>
            </a:pPr>
            <a:r>
              <a:rPr sz="2200" dirty="0"/>
              <a:t>self.tip_window.destroy()</a:t>
            </a:r>
            <a:endParaRPr sz="2200"/>
          </a:p>
        </p:txBody>
      </p:sp>
      <p:sp>
        <p:nvSpPr>
          <p:cNvPr id="11" name="Slide Number Placeholder 10">
            <a:extLst>
              <a:ext uri="{FF2B5EF4-FFF2-40B4-BE49-F238E27FC236}">
                <a16:creationId xmlns:a16="http://schemas.microsoft.com/office/drawing/2014/main" id="{439C6A54-97E1-B2BD-AABD-60EFF30E63BD}"/>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48</a:t>
            </a:fld>
            <a:r>
              <a:rPr spc="-30"/>
              <a:t> </a:t>
            </a:r>
            <a:r>
              <a:t>]</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739051" y="556449"/>
            <a:ext cx="5388610" cy="312906"/>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Look </a:t>
            </a:r>
            <a:r>
              <a:rPr sz="1000" i="1" dirty="0">
                <a:latin typeface="Palatino Linotype"/>
                <a:cs typeface="Palatino Linotype"/>
              </a:rPr>
              <a:t>and Feel Customization	</a:t>
            </a:r>
            <a:r>
              <a:rPr sz="1000" i="1">
                <a:latin typeface="Palatino Linotype"/>
                <a:cs typeface="Palatino Linotype"/>
              </a:rPr>
              <a:t>Chapter</a:t>
            </a:r>
            <a:r>
              <a:rPr sz="1000" i="1" spc="-60">
                <a:latin typeface="Palatino Linotype"/>
                <a:cs typeface="Palatino Linotype"/>
              </a:rPr>
              <a:t> </a:t>
            </a:r>
            <a:r>
              <a:rPr sz="1000" i="1">
                <a:latin typeface="Palatino Linotype"/>
                <a:cs typeface="Palatino Linotype"/>
              </a:rPr>
              <a:t>3</a:t>
            </a:r>
            <a:endParaRPr sz="900">
              <a:latin typeface="Lucida Console"/>
              <a:cs typeface="Lucida Console"/>
            </a:endParaRPr>
          </a:p>
          <a:p>
            <a:pPr>
              <a:lnSpc>
                <a:spcPct val="100000"/>
              </a:lnSpc>
              <a:spcBef>
                <a:spcPts val="20"/>
              </a:spcBef>
            </a:pPr>
            <a:endParaRPr sz="950">
              <a:latin typeface="Lucida Console"/>
              <a:cs typeface="Lucida Console"/>
            </a:endParaRPr>
          </a:p>
        </p:txBody>
      </p:sp>
      <p:sp>
        <p:nvSpPr>
          <p:cNvPr id="11" name="object 3">
            <a:extLst>
              <a:ext uri="{FF2B5EF4-FFF2-40B4-BE49-F238E27FC236}">
                <a16:creationId xmlns:a16="http://schemas.microsoft.com/office/drawing/2014/main" id="{D99BE50D-D646-EC4B-8F37-5D61F1C16C00}"/>
              </a:ext>
            </a:extLst>
          </p:cNvPr>
          <p:cNvSpPr txBox="1"/>
          <p:nvPr/>
        </p:nvSpPr>
        <p:spPr>
          <a:xfrm>
            <a:off x="304800" y="964884"/>
            <a:ext cx="7010400" cy="7263014"/>
          </a:xfrm>
          <a:prstGeom prst="rect">
            <a:avLst/>
          </a:prstGeom>
        </p:spPr>
        <p:txBody>
          <a:bodyPr vert="horz" wrap="square" lIns="0" tIns="12700" rIns="0" bIns="0" rtlCol="0">
            <a:spAutoFit/>
          </a:bodyPr>
          <a:lstStyle/>
          <a:p>
            <a:pPr marL="63500" marR="68580">
              <a:lnSpc>
                <a:spcPct val="105400"/>
              </a:lnSpc>
              <a:buAutoNum type="arabicPeriod" startAt="6"/>
              <a:tabLst>
                <a:tab pos="590550" algn="l"/>
              </a:tabLst>
            </a:pPr>
            <a:r>
              <a:rPr sz="2200"/>
              <a:t>Below </a:t>
            </a:r>
            <a:r>
              <a:rPr sz="2200" dirty="0"/>
              <a:t>the class and below the code where </a:t>
            </a:r>
            <a:r>
              <a:rPr sz="2200"/>
              <a:t>we create</a:t>
            </a:r>
            <a:br>
              <a:rPr lang="en-US" sz="2200"/>
            </a:br>
            <a:r>
              <a:rPr sz="2200"/>
              <a:t> </a:t>
            </a:r>
            <a:r>
              <a:rPr sz="2200" dirty="0"/>
              <a:t>the Spinbox widget, create  an instance </a:t>
            </a:r>
            <a:r>
              <a:rPr sz="2200"/>
              <a:t>of the ToolTip</a:t>
            </a:r>
            <a:br>
              <a:rPr lang="en-US" sz="2200"/>
            </a:br>
            <a:r>
              <a:rPr sz="2200"/>
              <a:t> </a:t>
            </a:r>
            <a:r>
              <a:rPr sz="2200" dirty="0"/>
              <a:t>class, passing in the Spinbox variable</a:t>
            </a:r>
            <a:r>
              <a:rPr sz="2200"/>
              <a:t>, spin</a:t>
            </a:r>
            <a:r>
              <a:rPr sz="2200" dirty="0"/>
              <a:t>:</a:t>
            </a:r>
            <a:endParaRPr sz="2200"/>
          </a:p>
          <a:p>
            <a:pPr marL="63500">
              <a:lnSpc>
                <a:spcPct val="100000"/>
              </a:lnSpc>
              <a:spcBef>
                <a:spcPts val="965"/>
              </a:spcBef>
            </a:pPr>
            <a:r>
              <a:rPr sz="2000" dirty="0">
                <a:solidFill>
                  <a:schemeClr val="accent3">
                    <a:lumMod val="50000"/>
                  </a:schemeClr>
                </a:solidFill>
              </a:rPr>
              <a:t># Adding a Spinbox widget</a:t>
            </a:r>
            <a:endParaRPr sz="2000">
              <a:solidFill>
                <a:schemeClr val="accent3">
                  <a:lumMod val="50000"/>
                </a:schemeClr>
              </a:solidFill>
            </a:endParaRPr>
          </a:p>
          <a:p>
            <a:pPr marL="63500" marR="210820">
              <a:lnSpc>
                <a:spcPct val="100000"/>
              </a:lnSpc>
              <a:tabLst>
                <a:tab pos="1877695" algn="l"/>
              </a:tabLst>
            </a:pPr>
            <a:r>
              <a:rPr sz="2400" dirty="0"/>
              <a:t>spin = Spinbox(mighty, values=(1, 2, 4, 42, 100), width=5, bd=9,  command=_spin)	spin.grid(column=0, row=2)</a:t>
            </a:r>
            <a:endParaRPr sz="2400"/>
          </a:p>
          <a:p>
            <a:pPr marL="63500">
              <a:lnSpc>
                <a:spcPct val="100000"/>
              </a:lnSpc>
            </a:pPr>
            <a:r>
              <a:rPr sz="2000">
                <a:solidFill>
                  <a:schemeClr val="accent3">
                    <a:lumMod val="50000"/>
                  </a:schemeClr>
                </a:solidFill>
              </a:rPr>
              <a:t># </a:t>
            </a:r>
            <a:r>
              <a:rPr sz="2000" dirty="0">
                <a:solidFill>
                  <a:schemeClr val="accent3">
                    <a:lumMod val="50000"/>
                  </a:schemeClr>
                </a:solidFill>
              </a:rPr>
              <a:t>Add a Tooltip to the Spinbox</a:t>
            </a:r>
            <a:endParaRPr sz="2000">
              <a:solidFill>
                <a:schemeClr val="accent3">
                  <a:lumMod val="50000"/>
                </a:schemeClr>
              </a:solidFill>
            </a:endParaRPr>
          </a:p>
          <a:p>
            <a:pPr marL="63500">
              <a:lnSpc>
                <a:spcPct val="100000"/>
              </a:lnSpc>
              <a:tabLst>
                <a:tab pos="3797935" algn="l"/>
              </a:tabLst>
            </a:pPr>
            <a:r>
              <a:rPr sz="2400" dirty="0"/>
              <a:t>ToolTip(spin, 'This is a Spin </a:t>
            </a:r>
            <a:r>
              <a:rPr sz="2400"/>
              <a:t>control')</a:t>
            </a:r>
            <a:r>
              <a:rPr>
                <a:solidFill>
                  <a:schemeClr val="accent3">
                    <a:lumMod val="50000"/>
                  </a:schemeClr>
                </a:solidFill>
              </a:rPr>
              <a:t># </a:t>
            </a:r>
            <a:r>
              <a:rPr dirty="0">
                <a:solidFill>
                  <a:schemeClr val="accent3">
                    <a:lumMod val="50000"/>
                  </a:schemeClr>
                </a:solidFill>
              </a:rPr>
              <a:t>&lt;-- add this code</a:t>
            </a:r>
            <a:endParaRPr sz="2400">
              <a:solidFill>
                <a:schemeClr val="accent3">
                  <a:lumMod val="50000"/>
                </a:schemeClr>
              </a:solidFill>
            </a:endParaRPr>
          </a:p>
          <a:p>
            <a:pPr marL="63500">
              <a:lnSpc>
                <a:spcPct val="100000"/>
              </a:lnSpc>
              <a:spcBef>
                <a:spcPts val="15"/>
              </a:spcBef>
            </a:pPr>
            <a:endParaRPr sz="2400"/>
          </a:p>
          <a:p>
            <a:pPr marL="63500">
              <a:lnSpc>
                <a:spcPct val="100000"/>
              </a:lnSpc>
              <a:spcBef>
                <a:spcPts val="5"/>
              </a:spcBef>
              <a:buAutoNum type="arabicPeriod" startAt="7"/>
              <a:tabLst>
                <a:tab pos="590550" algn="l"/>
              </a:tabLst>
            </a:pPr>
            <a:r>
              <a:rPr sz="2200" dirty="0"/>
              <a:t>Perform the same step for </a:t>
            </a:r>
            <a:r>
              <a:rPr sz="2200"/>
              <a:t>the ScrolledText </a:t>
            </a:r>
            <a:r>
              <a:rPr sz="2200" dirty="0"/>
              <a:t>widget just below </a:t>
            </a:r>
            <a:r>
              <a:rPr sz="2200"/>
              <a:t>the Spinbox</a:t>
            </a:r>
            <a:r>
              <a:rPr lang="en-US" sz="2200"/>
              <a:t> </a:t>
            </a:r>
            <a:r>
              <a:rPr sz="2200"/>
              <a:t>widget</a:t>
            </a:r>
            <a:r>
              <a:rPr sz="2200" dirty="0"/>
              <a:t>:</a:t>
            </a:r>
            <a:endParaRPr sz="2200"/>
          </a:p>
          <a:p>
            <a:pPr marL="63500" marR="760095">
              <a:lnSpc>
                <a:spcPct val="100000"/>
              </a:lnSpc>
              <a:spcBef>
                <a:spcPts val="894"/>
              </a:spcBef>
            </a:pPr>
            <a:r>
              <a:rPr sz="2400" dirty="0"/>
              <a:t>scrol = scrolledtext.ScrolledText(mighty, width=scrol_w,  height=scrol_h, wrap=tk.</a:t>
            </a:r>
            <a:r>
              <a:rPr sz="2400"/>
              <a:t>WORD)</a:t>
            </a:r>
            <a:endParaRPr lang="en-US" sz="2400"/>
          </a:p>
          <a:p>
            <a:pPr marL="63500" marR="760095">
              <a:lnSpc>
                <a:spcPct val="100000"/>
              </a:lnSpc>
              <a:spcBef>
                <a:spcPts val="894"/>
              </a:spcBef>
            </a:pPr>
            <a:r>
              <a:rPr sz="2400"/>
              <a:t>scrol</a:t>
            </a:r>
            <a:r>
              <a:rPr sz="2400" dirty="0"/>
              <a:t>.grid(column=0, row=3, sticky='WE', columnspan=3)</a:t>
            </a:r>
            <a:endParaRPr sz="2400"/>
          </a:p>
          <a:p>
            <a:pPr marL="63500">
              <a:lnSpc>
                <a:spcPct val="100000"/>
              </a:lnSpc>
            </a:pPr>
            <a:r>
              <a:rPr sz="2000">
                <a:solidFill>
                  <a:schemeClr val="accent3">
                    <a:lumMod val="50000"/>
                  </a:schemeClr>
                </a:solidFill>
              </a:rPr>
              <a:t># </a:t>
            </a:r>
            <a:r>
              <a:rPr sz="2000" dirty="0">
                <a:solidFill>
                  <a:schemeClr val="accent3">
                    <a:lumMod val="50000"/>
                  </a:schemeClr>
                </a:solidFill>
              </a:rPr>
              <a:t>Add a Tooltip to the ScrolledText widget</a:t>
            </a:r>
            <a:endParaRPr sz="2400">
              <a:solidFill>
                <a:schemeClr val="accent3">
                  <a:lumMod val="50000"/>
                </a:schemeClr>
              </a:solidFill>
            </a:endParaRPr>
          </a:p>
          <a:p>
            <a:pPr marL="63500">
              <a:lnSpc>
                <a:spcPct val="100000"/>
              </a:lnSpc>
            </a:pPr>
            <a:r>
              <a:rPr sz="2400" dirty="0"/>
              <a:t>ToolTip(scrol, 'This is a </a:t>
            </a:r>
            <a:r>
              <a:rPr sz="2400"/>
              <a:t>ScrolledText widget’)</a:t>
            </a:r>
            <a:endParaRPr lang="en-US" sz="2400"/>
          </a:p>
          <a:p>
            <a:pPr marL="63500">
              <a:lnSpc>
                <a:spcPct val="100000"/>
              </a:lnSpc>
            </a:pPr>
            <a:r>
              <a:rPr lang="en-US" sz="2400"/>
              <a:t>     </a:t>
            </a:r>
            <a:r>
              <a:rPr sz="2400"/>
              <a:t> </a:t>
            </a:r>
            <a:r>
              <a:rPr sz="2000" dirty="0">
                <a:solidFill>
                  <a:schemeClr val="accent3">
                    <a:lumMod val="50000"/>
                  </a:schemeClr>
                </a:solidFill>
              </a:rPr>
              <a:t># &lt;-- add this code</a:t>
            </a:r>
            <a:endParaRPr sz="2400">
              <a:solidFill>
                <a:schemeClr val="accent3">
                  <a:lumMod val="50000"/>
                </a:schemeClr>
              </a:solidFill>
            </a:endParaRPr>
          </a:p>
          <a:p>
            <a:pPr>
              <a:lnSpc>
                <a:spcPct val="100000"/>
              </a:lnSpc>
              <a:spcBef>
                <a:spcPts val="20"/>
              </a:spcBef>
            </a:pPr>
            <a:endParaRPr sz="1050">
              <a:latin typeface="Lucida Console"/>
              <a:cs typeface="Lucida Console"/>
            </a:endParaRPr>
          </a:p>
        </p:txBody>
      </p:sp>
      <p:sp>
        <p:nvSpPr>
          <p:cNvPr id="12" name="Slide Number Placeholder 11">
            <a:extLst>
              <a:ext uri="{FF2B5EF4-FFF2-40B4-BE49-F238E27FC236}">
                <a16:creationId xmlns:a16="http://schemas.microsoft.com/office/drawing/2014/main" id="{71B55398-B63F-497D-165C-C169800EC6E8}"/>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49</a:t>
            </a:fld>
            <a:r>
              <a:rPr spc="-30"/>
              <a:t> </a:t>
            </a:r>
            <a:r>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4" name="object 14"/>
          <p:cNvSpPr txBox="1"/>
          <p:nvPr/>
        </p:nvSpPr>
        <p:spPr>
          <a:xfrm>
            <a:off x="439148" y="495300"/>
            <a:ext cx="5979706" cy="6935232"/>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lang="en-US" sz="1000" i="1" spc="-5">
                <a:latin typeface="Palatino Linotype"/>
                <a:cs typeface="Palatino Linotype"/>
              </a:rPr>
              <a:t>        </a:t>
            </a:r>
            <a:r>
              <a:rPr sz="1000" i="1" spc="-5">
                <a:latin typeface="Palatino Linotype"/>
                <a:cs typeface="Palatino Linotype"/>
              </a:rPr>
              <a:t>Loo</a:t>
            </a:r>
            <a:r>
              <a:rPr sz="1000" i="1">
                <a:latin typeface="Palatino Linotype"/>
                <a:cs typeface="Palatino Linotype"/>
              </a:rPr>
              <a:t>k</a:t>
            </a:r>
            <a:r>
              <a:rPr sz="1000" i="1" spc="-5">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a:p>
            <a:pPr>
              <a:lnSpc>
                <a:spcPct val="100000"/>
              </a:lnSpc>
              <a:spcBef>
                <a:spcPts val="30"/>
              </a:spcBef>
            </a:pPr>
            <a:endParaRPr sz="1000">
              <a:latin typeface="Palatino Linotype"/>
              <a:cs typeface="Palatino Linotype"/>
            </a:endParaRPr>
          </a:p>
          <a:p>
            <a:pPr marL="12700" marR="116839">
              <a:lnSpc>
                <a:spcPct val="100000"/>
              </a:lnSpc>
            </a:pPr>
            <a:endParaRPr lang="en-US" sz="1050">
              <a:latin typeface="Palatino Linotype"/>
              <a:cs typeface="Palatino Linotype"/>
            </a:endParaRPr>
          </a:p>
          <a:p>
            <a:pPr>
              <a:lnSpc>
                <a:spcPct val="100000"/>
              </a:lnSpc>
            </a:pPr>
            <a:endParaRPr sz="1000">
              <a:latin typeface="Palatino Linotype"/>
              <a:cs typeface="Palatino Linotype"/>
            </a:endParaRPr>
          </a:p>
          <a:p>
            <a:pPr>
              <a:lnSpc>
                <a:spcPct val="100000"/>
              </a:lnSpc>
              <a:spcBef>
                <a:spcPts val="20"/>
              </a:spcBef>
            </a:pPr>
            <a:endParaRPr sz="900">
              <a:latin typeface="Palatino Linotype"/>
              <a:cs typeface="Palatino Linotype"/>
            </a:endParaRPr>
          </a:p>
          <a:p>
            <a:pPr marL="12700" marR="662305">
              <a:lnSpc>
                <a:spcPct val="103899"/>
              </a:lnSpc>
            </a:pPr>
            <a:r>
              <a:rPr lang="en-US" sz="2000" b="1" spc="-5">
                <a:solidFill>
                  <a:schemeClr val="accent6">
                    <a:lumMod val="50000"/>
                  </a:schemeClr>
                </a:solidFill>
                <a:latin typeface="Arial"/>
                <a:cs typeface="Arial"/>
              </a:rPr>
              <a:t>1. </a:t>
            </a:r>
            <a:r>
              <a:rPr sz="2000" b="1" spc="-5">
                <a:solidFill>
                  <a:schemeClr val="accent6">
                    <a:lumMod val="50000"/>
                  </a:schemeClr>
                </a:solidFill>
                <a:latin typeface="Arial"/>
                <a:cs typeface="Arial"/>
              </a:rPr>
              <a:t>Creating</a:t>
            </a:r>
            <a:r>
              <a:rPr sz="2000" b="1" spc="-30">
                <a:solidFill>
                  <a:schemeClr val="accent6">
                    <a:lumMod val="50000"/>
                  </a:schemeClr>
                </a:solidFill>
                <a:latin typeface="Arial"/>
                <a:cs typeface="Arial"/>
              </a:rPr>
              <a:t> </a:t>
            </a:r>
            <a:r>
              <a:rPr sz="2000" b="1" spc="-5" dirty="0">
                <a:solidFill>
                  <a:schemeClr val="accent6">
                    <a:lumMod val="50000"/>
                  </a:schemeClr>
                </a:solidFill>
                <a:latin typeface="Arial"/>
                <a:cs typeface="Arial"/>
              </a:rPr>
              <a:t>message</a:t>
            </a:r>
            <a:r>
              <a:rPr sz="2000" b="1" spc="-25" dirty="0">
                <a:solidFill>
                  <a:schemeClr val="accent6">
                    <a:lumMod val="50000"/>
                  </a:schemeClr>
                </a:solidFill>
                <a:latin typeface="Arial"/>
                <a:cs typeface="Arial"/>
              </a:rPr>
              <a:t> </a:t>
            </a:r>
            <a:r>
              <a:rPr sz="2000" b="1" dirty="0">
                <a:solidFill>
                  <a:schemeClr val="accent6">
                    <a:lumMod val="50000"/>
                  </a:schemeClr>
                </a:solidFill>
                <a:latin typeface="Arial"/>
                <a:cs typeface="Arial"/>
              </a:rPr>
              <a:t>boxes</a:t>
            </a:r>
            <a:r>
              <a:rPr sz="2000" b="1" spc="-15" dirty="0">
                <a:solidFill>
                  <a:schemeClr val="accent6">
                    <a:lumMod val="50000"/>
                  </a:schemeClr>
                </a:solidFill>
                <a:latin typeface="Arial"/>
                <a:cs typeface="Arial"/>
              </a:rPr>
              <a:t> </a:t>
            </a:r>
            <a:r>
              <a:rPr sz="2000" b="1" dirty="0">
                <a:solidFill>
                  <a:schemeClr val="accent6">
                    <a:lumMod val="50000"/>
                  </a:schemeClr>
                </a:solidFill>
                <a:latin typeface="Lucida Sans"/>
                <a:cs typeface="Lucida Sans"/>
              </a:rPr>
              <a:t>–</a:t>
            </a:r>
            <a:r>
              <a:rPr sz="2000" b="1" spc="-110" dirty="0">
                <a:solidFill>
                  <a:schemeClr val="accent6">
                    <a:lumMod val="50000"/>
                  </a:schemeClr>
                </a:solidFill>
                <a:latin typeface="Lucida Sans"/>
                <a:cs typeface="Lucida Sans"/>
              </a:rPr>
              <a:t> </a:t>
            </a:r>
            <a:r>
              <a:rPr sz="2000" b="1" dirty="0">
                <a:solidFill>
                  <a:schemeClr val="accent6">
                    <a:lumMod val="50000"/>
                  </a:schemeClr>
                </a:solidFill>
                <a:latin typeface="Arial"/>
                <a:cs typeface="Arial"/>
              </a:rPr>
              <a:t>information, </a:t>
            </a:r>
            <a:r>
              <a:rPr sz="2000" b="1" spc="-540" dirty="0">
                <a:solidFill>
                  <a:schemeClr val="accent6">
                    <a:lumMod val="50000"/>
                  </a:schemeClr>
                </a:solidFill>
                <a:latin typeface="Arial"/>
                <a:cs typeface="Arial"/>
              </a:rPr>
              <a:t> </a:t>
            </a:r>
            <a:r>
              <a:rPr sz="2000" b="1" dirty="0">
                <a:solidFill>
                  <a:schemeClr val="accent6">
                    <a:lumMod val="50000"/>
                  </a:schemeClr>
                </a:solidFill>
                <a:latin typeface="Arial"/>
                <a:cs typeface="Arial"/>
              </a:rPr>
              <a:t>warning,</a:t>
            </a:r>
            <a:r>
              <a:rPr sz="2000" b="1" spc="-5" dirty="0">
                <a:solidFill>
                  <a:schemeClr val="accent6">
                    <a:lumMod val="50000"/>
                  </a:schemeClr>
                </a:solidFill>
                <a:latin typeface="Arial"/>
                <a:cs typeface="Arial"/>
              </a:rPr>
              <a:t> and error</a:t>
            </a:r>
            <a:endParaRPr sz="2000">
              <a:solidFill>
                <a:schemeClr val="accent6">
                  <a:lumMod val="50000"/>
                </a:schemeClr>
              </a:solidFill>
              <a:latin typeface="Arial"/>
              <a:cs typeface="Arial"/>
            </a:endParaRPr>
          </a:p>
          <a:p>
            <a:pPr marL="12700" marR="19050" algn="just">
              <a:lnSpc>
                <a:spcPct val="100000"/>
              </a:lnSpc>
              <a:spcBef>
                <a:spcPts val="375"/>
              </a:spcBef>
            </a:pPr>
            <a:r>
              <a:rPr sz="2000" dirty="0">
                <a:latin typeface="Palatino Linotype"/>
                <a:cs typeface="Palatino Linotype"/>
              </a:rPr>
              <a:t>A message </a:t>
            </a:r>
            <a:r>
              <a:rPr sz="2000" spc="-5" dirty="0">
                <a:latin typeface="Palatino Linotype"/>
                <a:cs typeface="Palatino Linotype"/>
              </a:rPr>
              <a:t>box </a:t>
            </a:r>
            <a:r>
              <a:rPr sz="2000" dirty="0">
                <a:latin typeface="Palatino Linotype"/>
                <a:cs typeface="Palatino Linotype"/>
              </a:rPr>
              <a:t>is a </a:t>
            </a:r>
            <a:r>
              <a:rPr sz="2000" spc="-5" dirty="0">
                <a:latin typeface="Palatino Linotype"/>
                <a:cs typeface="Palatino Linotype"/>
              </a:rPr>
              <a:t>pop-up </a:t>
            </a:r>
            <a:r>
              <a:rPr sz="2000" dirty="0">
                <a:latin typeface="Palatino Linotype"/>
                <a:cs typeface="Palatino Linotype"/>
              </a:rPr>
              <a:t>window </a:t>
            </a:r>
            <a:r>
              <a:rPr sz="2000" spc="-5" dirty="0">
                <a:latin typeface="Palatino Linotype"/>
                <a:cs typeface="Palatino Linotype"/>
              </a:rPr>
              <a:t>that gives </a:t>
            </a:r>
            <a:r>
              <a:rPr sz="2000" dirty="0">
                <a:latin typeface="Palatino Linotype"/>
                <a:cs typeface="Palatino Linotype"/>
              </a:rPr>
              <a:t>feedback </a:t>
            </a:r>
            <a:r>
              <a:rPr sz="2000" spc="-5" dirty="0">
                <a:latin typeface="Palatino Linotype"/>
                <a:cs typeface="Palatino Linotype"/>
              </a:rPr>
              <a:t>to the user. </a:t>
            </a:r>
            <a:r>
              <a:rPr sz="2000" dirty="0">
                <a:latin typeface="Palatino Linotype"/>
                <a:cs typeface="Palatino Linotype"/>
              </a:rPr>
              <a:t>It can </a:t>
            </a:r>
            <a:r>
              <a:rPr sz="2000" spc="-5" dirty="0">
                <a:latin typeface="Palatino Linotype"/>
                <a:cs typeface="Palatino Linotype"/>
              </a:rPr>
              <a:t>be </a:t>
            </a:r>
            <a:r>
              <a:rPr sz="2000" dirty="0">
                <a:latin typeface="Palatino Linotype"/>
                <a:cs typeface="Palatino Linotype"/>
              </a:rPr>
              <a:t>informational, </a:t>
            </a:r>
            <a:r>
              <a:rPr sz="2000" spc="-250" dirty="0">
                <a:latin typeface="Palatino Linotype"/>
                <a:cs typeface="Palatino Linotype"/>
              </a:rPr>
              <a:t> </a:t>
            </a:r>
            <a:r>
              <a:rPr sz="2000" spc="-5" dirty="0">
                <a:latin typeface="Palatino Linotype"/>
                <a:cs typeface="Palatino Linotype"/>
              </a:rPr>
              <a:t>hinting</a:t>
            </a:r>
            <a:r>
              <a:rPr sz="2000" spc="-10" dirty="0">
                <a:latin typeface="Palatino Linotype"/>
                <a:cs typeface="Palatino Linotype"/>
              </a:rPr>
              <a:t> </a:t>
            </a:r>
            <a:r>
              <a:rPr sz="2000" dirty="0">
                <a:latin typeface="Palatino Linotype"/>
                <a:cs typeface="Palatino Linotype"/>
              </a:rPr>
              <a:t>at</a:t>
            </a:r>
            <a:r>
              <a:rPr sz="2000" spc="-5" dirty="0">
                <a:latin typeface="Palatino Linotype"/>
                <a:cs typeface="Palatino Linotype"/>
              </a:rPr>
              <a:t> potential</a:t>
            </a:r>
            <a:r>
              <a:rPr sz="2000" dirty="0">
                <a:latin typeface="Palatino Linotype"/>
                <a:cs typeface="Palatino Linotype"/>
              </a:rPr>
              <a:t> </a:t>
            </a:r>
            <a:r>
              <a:rPr sz="2000" spc="-5" dirty="0">
                <a:latin typeface="Palatino Linotype"/>
                <a:cs typeface="Palatino Linotype"/>
              </a:rPr>
              <a:t>problems,</a:t>
            </a:r>
            <a:r>
              <a:rPr sz="2000" spc="-10" dirty="0">
                <a:latin typeface="Palatino Linotype"/>
                <a:cs typeface="Palatino Linotype"/>
              </a:rPr>
              <a:t> </a:t>
            </a:r>
            <a:r>
              <a:rPr sz="2000" dirty="0">
                <a:latin typeface="Palatino Linotype"/>
                <a:cs typeface="Palatino Linotype"/>
              </a:rPr>
              <a:t>as well as catastrophic</a:t>
            </a:r>
            <a:r>
              <a:rPr sz="2000" spc="-5" dirty="0">
                <a:latin typeface="Palatino Linotype"/>
                <a:cs typeface="Palatino Linotype"/>
              </a:rPr>
              <a:t> </a:t>
            </a:r>
            <a:r>
              <a:rPr sz="2000" dirty="0">
                <a:latin typeface="Palatino Linotype"/>
                <a:cs typeface="Palatino Linotype"/>
              </a:rPr>
              <a:t>errors.</a:t>
            </a:r>
            <a:endParaRPr sz="2000">
              <a:latin typeface="Palatino Linotype"/>
              <a:cs typeface="Palatino Linotype"/>
            </a:endParaRPr>
          </a:p>
          <a:p>
            <a:pPr>
              <a:lnSpc>
                <a:spcPct val="100000"/>
              </a:lnSpc>
              <a:spcBef>
                <a:spcPts val="25"/>
              </a:spcBef>
            </a:pPr>
            <a:endParaRPr sz="2000">
              <a:latin typeface="Palatino Linotype"/>
              <a:cs typeface="Palatino Linotype"/>
            </a:endParaRPr>
          </a:p>
          <a:p>
            <a:pPr marL="12700">
              <a:lnSpc>
                <a:spcPct val="100000"/>
              </a:lnSpc>
            </a:pPr>
            <a:r>
              <a:rPr sz="2000" dirty="0">
                <a:latin typeface="Palatino Linotype"/>
                <a:cs typeface="Palatino Linotype"/>
              </a:rPr>
              <a:t>Using</a:t>
            </a:r>
            <a:r>
              <a:rPr sz="2000" spc="-10" dirty="0">
                <a:latin typeface="Palatino Linotype"/>
                <a:cs typeface="Palatino Linotype"/>
              </a:rPr>
              <a:t> </a:t>
            </a:r>
            <a:r>
              <a:rPr sz="2000" dirty="0">
                <a:latin typeface="Palatino Linotype"/>
                <a:cs typeface="Palatino Linotype"/>
              </a:rPr>
              <a:t>Python</a:t>
            </a:r>
            <a:r>
              <a:rPr sz="2000" spc="-5" dirty="0">
                <a:latin typeface="Palatino Linotype"/>
                <a:cs typeface="Palatino Linotype"/>
              </a:rPr>
              <a:t> to</a:t>
            </a:r>
            <a:r>
              <a:rPr sz="2000" spc="-15" dirty="0">
                <a:latin typeface="Palatino Linotype"/>
                <a:cs typeface="Palatino Linotype"/>
              </a:rPr>
              <a:t> </a:t>
            </a:r>
            <a:r>
              <a:rPr sz="2000" dirty="0">
                <a:latin typeface="Palatino Linotype"/>
                <a:cs typeface="Palatino Linotype"/>
              </a:rPr>
              <a:t>create</a:t>
            </a:r>
            <a:r>
              <a:rPr sz="2000" spc="-5" dirty="0">
                <a:latin typeface="Palatino Linotype"/>
                <a:cs typeface="Palatino Linotype"/>
              </a:rPr>
              <a:t> </a:t>
            </a:r>
            <a:r>
              <a:rPr sz="2000" dirty="0">
                <a:latin typeface="Palatino Linotype"/>
                <a:cs typeface="Palatino Linotype"/>
              </a:rPr>
              <a:t>message</a:t>
            </a:r>
            <a:r>
              <a:rPr sz="2000" spc="-10" dirty="0">
                <a:latin typeface="Palatino Linotype"/>
                <a:cs typeface="Palatino Linotype"/>
              </a:rPr>
              <a:t> </a:t>
            </a:r>
            <a:r>
              <a:rPr sz="2000" spc="-5" dirty="0">
                <a:latin typeface="Palatino Linotype"/>
                <a:cs typeface="Palatino Linotype"/>
              </a:rPr>
              <a:t>boxes</a:t>
            </a:r>
            <a:r>
              <a:rPr sz="2000" spc="-10" dirty="0">
                <a:latin typeface="Palatino Linotype"/>
                <a:cs typeface="Palatino Linotype"/>
              </a:rPr>
              <a:t> </a:t>
            </a:r>
            <a:r>
              <a:rPr sz="2000" dirty="0">
                <a:latin typeface="Palatino Linotype"/>
                <a:cs typeface="Palatino Linotype"/>
              </a:rPr>
              <a:t>is</a:t>
            </a:r>
            <a:r>
              <a:rPr sz="2000" spc="-10" dirty="0">
                <a:latin typeface="Palatino Linotype"/>
                <a:cs typeface="Palatino Linotype"/>
              </a:rPr>
              <a:t> </a:t>
            </a:r>
            <a:r>
              <a:rPr sz="2000" dirty="0">
                <a:latin typeface="Palatino Linotype"/>
                <a:cs typeface="Palatino Linotype"/>
              </a:rPr>
              <a:t>very</a:t>
            </a:r>
            <a:r>
              <a:rPr sz="2000" spc="-5" dirty="0">
                <a:latin typeface="Palatino Linotype"/>
                <a:cs typeface="Palatino Linotype"/>
              </a:rPr>
              <a:t> </a:t>
            </a:r>
            <a:r>
              <a:rPr sz="2000" dirty="0">
                <a:latin typeface="Palatino Linotype"/>
                <a:cs typeface="Palatino Linotype"/>
              </a:rPr>
              <a:t>easy.</a:t>
            </a:r>
            <a:endParaRPr sz="2000">
              <a:latin typeface="Palatino Linotype"/>
              <a:cs typeface="Palatino Linotype"/>
            </a:endParaRPr>
          </a:p>
          <a:p>
            <a:pPr>
              <a:lnSpc>
                <a:spcPct val="100000"/>
              </a:lnSpc>
            </a:pPr>
            <a:endParaRPr sz="2000">
              <a:latin typeface="Palatino Linotype"/>
              <a:cs typeface="Palatino Linotype"/>
            </a:endParaRPr>
          </a:p>
          <a:p>
            <a:pPr>
              <a:lnSpc>
                <a:spcPct val="100000"/>
              </a:lnSpc>
              <a:spcBef>
                <a:spcPts val="45"/>
              </a:spcBef>
            </a:pPr>
            <a:endParaRPr sz="2000">
              <a:latin typeface="Palatino Linotype"/>
              <a:cs typeface="Palatino Linotype"/>
            </a:endParaRPr>
          </a:p>
          <a:p>
            <a:pPr marL="12700">
              <a:lnSpc>
                <a:spcPct val="100000"/>
              </a:lnSpc>
            </a:pPr>
            <a:r>
              <a:rPr sz="2000" b="1" dirty="0">
                <a:latin typeface="Arial"/>
                <a:cs typeface="Arial"/>
              </a:rPr>
              <a:t>Getting</a:t>
            </a:r>
            <a:r>
              <a:rPr sz="2000" b="1" spc="-25" dirty="0">
                <a:latin typeface="Arial"/>
                <a:cs typeface="Arial"/>
              </a:rPr>
              <a:t> </a:t>
            </a:r>
            <a:r>
              <a:rPr sz="2000" b="1" spc="-5" dirty="0">
                <a:latin typeface="Arial"/>
                <a:cs typeface="Arial"/>
              </a:rPr>
              <a:t>ready</a:t>
            </a:r>
            <a:endParaRPr sz="2000">
              <a:latin typeface="Arial"/>
              <a:cs typeface="Arial"/>
            </a:endParaRPr>
          </a:p>
          <a:p>
            <a:pPr marL="12700" marR="69215">
              <a:lnSpc>
                <a:spcPct val="103099"/>
              </a:lnSpc>
              <a:spcBef>
                <a:spcPts val="325"/>
              </a:spcBef>
            </a:pPr>
            <a:r>
              <a:rPr sz="2000" dirty="0">
                <a:latin typeface="Palatino Linotype"/>
                <a:cs typeface="Palatino Linotype"/>
              </a:rPr>
              <a:t>We will add functionality </a:t>
            </a:r>
            <a:r>
              <a:rPr sz="2000" spc="-5" dirty="0">
                <a:latin typeface="Palatino Linotype"/>
                <a:cs typeface="Palatino Linotype"/>
              </a:rPr>
              <a:t>to the </a:t>
            </a:r>
            <a:r>
              <a:rPr sz="2000" b="1" dirty="0">
                <a:latin typeface="Palatino Linotype"/>
                <a:cs typeface="Palatino Linotype"/>
              </a:rPr>
              <a:t>Help </a:t>
            </a:r>
            <a:r>
              <a:rPr sz="2000" dirty="0">
                <a:latin typeface="Palatino Linotype"/>
                <a:cs typeface="Palatino Linotype"/>
              </a:rPr>
              <a:t>| </a:t>
            </a:r>
            <a:r>
              <a:rPr sz="2000" b="1" dirty="0">
                <a:latin typeface="Palatino Linotype"/>
                <a:cs typeface="Palatino Linotype"/>
              </a:rPr>
              <a:t>About </a:t>
            </a:r>
            <a:r>
              <a:rPr sz="2000" dirty="0">
                <a:latin typeface="Palatino Linotype"/>
                <a:cs typeface="Palatino Linotype"/>
              </a:rPr>
              <a:t>menu item we created in </a:t>
            </a:r>
            <a:r>
              <a:rPr sz="2000" spc="-5" dirty="0">
                <a:latin typeface="Lucida Console"/>
                <a:cs typeface="Lucida Console"/>
              </a:rPr>
              <a:t>Chapter 2</a:t>
            </a:r>
            <a:r>
              <a:rPr sz="2000" spc="-5" dirty="0">
                <a:latin typeface="Palatino Linotype"/>
                <a:cs typeface="Palatino Linotype"/>
              </a:rPr>
              <a:t>, </a:t>
            </a:r>
            <a:r>
              <a:rPr sz="2000" i="1" spc="-5" dirty="0">
                <a:latin typeface="Palatino Linotype"/>
                <a:cs typeface="Palatino Linotype"/>
              </a:rPr>
              <a:t>Layout </a:t>
            </a:r>
            <a:r>
              <a:rPr sz="2000" i="1" spc="-254" dirty="0">
                <a:latin typeface="Palatino Linotype"/>
                <a:cs typeface="Palatino Linotype"/>
              </a:rPr>
              <a:t> </a:t>
            </a:r>
            <a:r>
              <a:rPr sz="2000" i="1" spc="-5" dirty="0">
                <a:latin typeface="Palatino Linotype"/>
                <a:cs typeface="Palatino Linotype"/>
              </a:rPr>
              <a:t>Management</a:t>
            </a:r>
            <a:r>
              <a:rPr sz="2000" spc="-5" dirty="0">
                <a:latin typeface="Palatino Linotype"/>
                <a:cs typeface="Palatino Linotype"/>
              </a:rPr>
              <a:t>, </a:t>
            </a:r>
            <a:r>
              <a:rPr sz="2000" dirty="0">
                <a:latin typeface="Palatino Linotype"/>
                <a:cs typeface="Palatino Linotype"/>
              </a:rPr>
              <a:t>in </a:t>
            </a:r>
            <a:r>
              <a:rPr sz="2000" spc="-5" dirty="0">
                <a:latin typeface="Palatino Linotype"/>
                <a:cs typeface="Palatino Linotype"/>
              </a:rPr>
              <a:t>the</a:t>
            </a:r>
            <a:r>
              <a:rPr sz="2000" dirty="0">
                <a:latin typeface="Palatino Linotype"/>
                <a:cs typeface="Palatino Linotype"/>
              </a:rPr>
              <a:t> </a:t>
            </a:r>
            <a:r>
              <a:rPr sz="2000" i="1" dirty="0">
                <a:latin typeface="Palatino Linotype"/>
                <a:cs typeface="Palatino Linotype"/>
              </a:rPr>
              <a:t>Creating tabbed </a:t>
            </a:r>
            <a:r>
              <a:rPr sz="2000" i="1" spc="-5" dirty="0">
                <a:latin typeface="Palatino Linotype"/>
                <a:cs typeface="Palatino Linotype"/>
              </a:rPr>
              <a:t>widgets</a:t>
            </a:r>
            <a:r>
              <a:rPr sz="2000" i="1" dirty="0">
                <a:latin typeface="Palatino Linotype"/>
                <a:cs typeface="Palatino Linotype"/>
              </a:rPr>
              <a:t> </a:t>
            </a:r>
            <a:r>
              <a:rPr sz="2000" dirty="0">
                <a:latin typeface="Palatino Linotype"/>
                <a:cs typeface="Palatino Linotype"/>
              </a:rPr>
              <a:t>recipe.</a:t>
            </a:r>
            <a:endParaRPr sz="2000">
              <a:latin typeface="Palatino Linotype"/>
              <a:cs typeface="Palatino Linotype"/>
            </a:endParaRPr>
          </a:p>
          <a:p>
            <a:pPr marL="12700" marR="54610">
              <a:lnSpc>
                <a:spcPct val="102800"/>
              </a:lnSpc>
              <a:spcBef>
                <a:spcPts val="865"/>
              </a:spcBef>
            </a:pPr>
            <a:r>
              <a:rPr sz="2000" dirty="0">
                <a:latin typeface="Palatino Linotype"/>
                <a:cs typeface="Palatino Linotype"/>
              </a:rPr>
              <a:t>The code is from</a:t>
            </a:r>
            <a:r>
              <a:rPr sz="2000" spc="-5" dirty="0">
                <a:latin typeface="Palatino Linotype"/>
                <a:cs typeface="Palatino Linotype"/>
              </a:rPr>
              <a:t> </a:t>
            </a:r>
            <a:r>
              <a:rPr sz="2000" spc="-5" dirty="0">
                <a:latin typeface="Lucida Console"/>
                <a:cs typeface="Lucida Console"/>
              </a:rPr>
              <a:t>GUI_tabbed_all_widgets_both_tabs.py</a:t>
            </a:r>
            <a:r>
              <a:rPr sz="2000" spc="-5" dirty="0">
                <a:latin typeface="Palatino Linotype"/>
                <a:cs typeface="Palatino Linotype"/>
              </a:rPr>
              <a:t>.</a:t>
            </a:r>
            <a:r>
              <a:rPr sz="2000" dirty="0">
                <a:latin typeface="Palatino Linotype"/>
                <a:cs typeface="Palatino Linotype"/>
              </a:rPr>
              <a:t> The </a:t>
            </a:r>
            <a:r>
              <a:rPr sz="2000" spc="-5" dirty="0">
                <a:latin typeface="Palatino Linotype"/>
                <a:cs typeface="Palatino Linotype"/>
              </a:rPr>
              <a:t>typical </a:t>
            </a:r>
            <a:r>
              <a:rPr sz="2000" dirty="0">
                <a:latin typeface="Palatino Linotype"/>
                <a:cs typeface="Palatino Linotype"/>
              </a:rPr>
              <a:t>feedback </a:t>
            </a:r>
            <a:r>
              <a:rPr sz="2000" spc="-5" dirty="0">
                <a:latin typeface="Palatino Linotype"/>
                <a:cs typeface="Palatino Linotype"/>
              </a:rPr>
              <a:t>to the </a:t>
            </a:r>
            <a:r>
              <a:rPr sz="2000" spc="-250" dirty="0">
                <a:latin typeface="Palatino Linotype"/>
                <a:cs typeface="Palatino Linotype"/>
              </a:rPr>
              <a:t> </a:t>
            </a:r>
            <a:r>
              <a:rPr sz="2000" dirty="0">
                <a:latin typeface="Palatino Linotype"/>
                <a:cs typeface="Palatino Linotype"/>
              </a:rPr>
              <a:t>user when clicking </a:t>
            </a:r>
            <a:r>
              <a:rPr sz="2000" spc="-5" dirty="0">
                <a:latin typeface="Palatino Linotype"/>
                <a:cs typeface="Palatino Linotype"/>
              </a:rPr>
              <a:t>the </a:t>
            </a:r>
            <a:r>
              <a:rPr sz="2000" b="1" dirty="0">
                <a:latin typeface="Palatino Linotype"/>
                <a:cs typeface="Palatino Linotype"/>
              </a:rPr>
              <a:t>Help </a:t>
            </a:r>
            <a:r>
              <a:rPr sz="2000" dirty="0">
                <a:latin typeface="Palatino Linotype"/>
                <a:cs typeface="Palatino Linotype"/>
              </a:rPr>
              <a:t>| </a:t>
            </a:r>
            <a:r>
              <a:rPr sz="2000" b="1" dirty="0">
                <a:latin typeface="Palatino Linotype"/>
                <a:cs typeface="Palatino Linotype"/>
              </a:rPr>
              <a:t>About </a:t>
            </a:r>
            <a:r>
              <a:rPr sz="2000" dirty="0">
                <a:latin typeface="Palatino Linotype"/>
                <a:cs typeface="Palatino Linotype"/>
              </a:rPr>
              <a:t>menu in most applications is informational. We'll </a:t>
            </a:r>
            <a:r>
              <a:rPr sz="2000" spc="5" dirty="0">
                <a:latin typeface="Palatino Linotype"/>
                <a:cs typeface="Palatino Linotype"/>
              </a:rPr>
              <a:t> </a:t>
            </a:r>
            <a:r>
              <a:rPr sz="2000" dirty="0">
                <a:latin typeface="Palatino Linotype"/>
                <a:cs typeface="Palatino Linotype"/>
              </a:rPr>
              <a:t>start</a:t>
            </a:r>
            <a:r>
              <a:rPr sz="2000" spc="-5" dirty="0">
                <a:latin typeface="Palatino Linotype"/>
                <a:cs typeface="Palatino Linotype"/>
              </a:rPr>
              <a:t> </a:t>
            </a:r>
            <a:r>
              <a:rPr sz="2000" dirty="0">
                <a:latin typeface="Palatino Linotype"/>
                <a:cs typeface="Palatino Linotype"/>
              </a:rPr>
              <a:t>with</a:t>
            </a:r>
            <a:r>
              <a:rPr sz="2000" spc="-5" dirty="0">
                <a:latin typeface="Palatino Linotype"/>
                <a:cs typeface="Palatino Linotype"/>
              </a:rPr>
              <a:t> this</a:t>
            </a:r>
            <a:r>
              <a:rPr sz="2000" spc="-10" dirty="0">
                <a:latin typeface="Palatino Linotype"/>
                <a:cs typeface="Palatino Linotype"/>
              </a:rPr>
              <a:t> </a:t>
            </a:r>
            <a:r>
              <a:rPr sz="2000" dirty="0">
                <a:latin typeface="Palatino Linotype"/>
                <a:cs typeface="Palatino Linotype"/>
              </a:rPr>
              <a:t>information</a:t>
            </a:r>
            <a:r>
              <a:rPr sz="2000" spc="-5" dirty="0">
                <a:latin typeface="Palatino Linotype"/>
                <a:cs typeface="Palatino Linotype"/>
              </a:rPr>
              <a:t> </a:t>
            </a:r>
            <a:r>
              <a:rPr sz="2000" dirty="0">
                <a:latin typeface="Palatino Linotype"/>
                <a:cs typeface="Palatino Linotype"/>
              </a:rPr>
              <a:t>and</a:t>
            </a:r>
            <a:r>
              <a:rPr sz="2000" spc="-5" dirty="0">
                <a:latin typeface="Palatino Linotype"/>
                <a:cs typeface="Palatino Linotype"/>
              </a:rPr>
              <a:t> then</a:t>
            </a:r>
            <a:r>
              <a:rPr sz="2000" spc="-10" dirty="0">
                <a:latin typeface="Palatino Linotype"/>
                <a:cs typeface="Palatino Linotype"/>
              </a:rPr>
              <a:t> </a:t>
            </a:r>
            <a:r>
              <a:rPr sz="2000" dirty="0">
                <a:latin typeface="Palatino Linotype"/>
                <a:cs typeface="Palatino Linotype"/>
              </a:rPr>
              <a:t>vary</a:t>
            </a:r>
            <a:r>
              <a:rPr sz="2000" spc="-5" dirty="0">
                <a:latin typeface="Palatino Linotype"/>
                <a:cs typeface="Palatino Linotype"/>
              </a:rPr>
              <a:t> the</a:t>
            </a:r>
            <a:r>
              <a:rPr sz="2000" spc="-10" dirty="0">
                <a:latin typeface="Palatino Linotype"/>
                <a:cs typeface="Palatino Linotype"/>
              </a:rPr>
              <a:t> </a:t>
            </a:r>
            <a:r>
              <a:rPr sz="2000" dirty="0">
                <a:latin typeface="Palatino Linotype"/>
                <a:cs typeface="Palatino Linotype"/>
              </a:rPr>
              <a:t>design</a:t>
            </a:r>
            <a:r>
              <a:rPr sz="2000" spc="-5" dirty="0">
                <a:latin typeface="Palatino Linotype"/>
                <a:cs typeface="Palatino Linotype"/>
              </a:rPr>
              <a:t> pattern</a:t>
            </a:r>
            <a:r>
              <a:rPr sz="2000" spc="-10" dirty="0">
                <a:latin typeface="Palatino Linotype"/>
                <a:cs typeface="Palatino Linotype"/>
              </a:rPr>
              <a:t> </a:t>
            </a:r>
            <a:r>
              <a:rPr sz="2000" spc="-5" dirty="0">
                <a:latin typeface="Palatino Linotype"/>
                <a:cs typeface="Palatino Linotype"/>
              </a:rPr>
              <a:t>to</a:t>
            </a:r>
            <a:r>
              <a:rPr sz="2000" spc="-10" dirty="0">
                <a:latin typeface="Palatino Linotype"/>
                <a:cs typeface="Palatino Linotype"/>
              </a:rPr>
              <a:t> </a:t>
            </a:r>
            <a:r>
              <a:rPr sz="2000" dirty="0">
                <a:latin typeface="Palatino Linotype"/>
                <a:cs typeface="Palatino Linotype"/>
              </a:rPr>
              <a:t>show</a:t>
            </a:r>
            <a:r>
              <a:rPr sz="2000" spc="-5" dirty="0">
                <a:latin typeface="Palatino Linotype"/>
                <a:cs typeface="Palatino Linotype"/>
              </a:rPr>
              <a:t> </a:t>
            </a:r>
            <a:r>
              <a:rPr sz="2000" dirty="0">
                <a:latin typeface="Palatino Linotype"/>
                <a:cs typeface="Palatino Linotype"/>
              </a:rPr>
              <a:t>warnings</a:t>
            </a:r>
            <a:r>
              <a:rPr sz="2000" spc="-5" dirty="0">
                <a:latin typeface="Palatino Linotype"/>
                <a:cs typeface="Palatino Linotype"/>
              </a:rPr>
              <a:t> </a:t>
            </a:r>
            <a:r>
              <a:rPr sz="2000" dirty="0">
                <a:latin typeface="Palatino Linotype"/>
                <a:cs typeface="Palatino Linotype"/>
              </a:rPr>
              <a:t>and</a:t>
            </a:r>
            <a:r>
              <a:rPr sz="2000" spc="-5" dirty="0">
                <a:latin typeface="Palatino Linotype"/>
                <a:cs typeface="Palatino Linotype"/>
              </a:rPr>
              <a:t> </a:t>
            </a:r>
            <a:r>
              <a:rPr sz="2000" dirty="0">
                <a:latin typeface="Palatino Linotype"/>
                <a:cs typeface="Palatino Linotype"/>
              </a:rPr>
              <a:t>errors.</a:t>
            </a:r>
            <a:endParaRPr sz="2000">
              <a:latin typeface="Palatino Linotype"/>
              <a:cs typeface="Palatino Linotype"/>
            </a:endParaRPr>
          </a:p>
        </p:txBody>
      </p:sp>
      <p:sp>
        <p:nvSpPr>
          <p:cNvPr id="3" name="Slide Number Placeholder 2">
            <a:extLst>
              <a:ext uri="{FF2B5EF4-FFF2-40B4-BE49-F238E27FC236}">
                <a16:creationId xmlns:a16="http://schemas.microsoft.com/office/drawing/2014/main" id="{676A4F73-E1E8-0010-0298-A2F5A98AF8AA}"/>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5</a:t>
            </a:fld>
            <a:r>
              <a:rPr spc="-30"/>
              <a:t> </a:t>
            </a:r>
            <a:r>
              <a:t>]</a:t>
            </a:r>
            <a:endParaRPr dirty="0"/>
          </a:p>
        </p:txBody>
      </p:sp>
    </p:spTree>
    <p:extLst>
      <p:ext uri="{BB962C8B-B14F-4D97-AF65-F5344CB8AC3E}">
        <p14:creationId xmlns:p14="http://schemas.microsoft.com/office/powerpoint/2010/main" val="741819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739051" y="556449"/>
            <a:ext cx="5388610" cy="312906"/>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Look </a:t>
            </a:r>
            <a:r>
              <a:rPr sz="1000" i="1" dirty="0">
                <a:latin typeface="Palatino Linotype"/>
                <a:cs typeface="Palatino Linotype"/>
              </a:rPr>
              <a:t>and Feel Customization	Chapter</a:t>
            </a:r>
            <a:r>
              <a:rPr sz="1000" i="1" spc="-60" dirty="0">
                <a:latin typeface="Palatino Linotype"/>
                <a:cs typeface="Palatino Linotype"/>
              </a:rPr>
              <a:t> </a:t>
            </a:r>
            <a:r>
              <a:rPr sz="1000" i="1" dirty="0">
                <a:latin typeface="Palatino Linotype"/>
                <a:cs typeface="Palatino Linotype"/>
              </a:rPr>
              <a:t>3</a:t>
            </a:r>
            <a:endParaRPr sz="1000">
              <a:latin typeface="Palatino Linotype"/>
              <a:cs typeface="Palatino Linotype"/>
            </a:endParaRPr>
          </a:p>
          <a:p>
            <a:pPr>
              <a:lnSpc>
                <a:spcPct val="100000"/>
              </a:lnSpc>
              <a:spcBef>
                <a:spcPts val="30"/>
              </a:spcBef>
            </a:pPr>
            <a:endParaRPr sz="950">
              <a:latin typeface="Palatino Linotype"/>
              <a:cs typeface="Palatino Linotype"/>
            </a:endParaRPr>
          </a:p>
        </p:txBody>
      </p:sp>
      <p:grpSp>
        <p:nvGrpSpPr>
          <p:cNvPr id="6" name="object 6"/>
          <p:cNvGrpSpPr/>
          <p:nvPr/>
        </p:nvGrpSpPr>
        <p:grpSpPr>
          <a:xfrm>
            <a:off x="1906588" y="2455806"/>
            <a:ext cx="4341813" cy="3920407"/>
            <a:chOff x="1906587" y="4045762"/>
            <a:chExt cx="3044825" cy="2330450"/>
          </a:xfrm>
        </p:grpSpPr>
        <p:pic>
          <p:nvPicPr>
            <p:cNvPr id="7" name="object 7"/>
            <p:cNvPicPr/>
            <p:nvPr/>
          </p:nvPicPr>
          <p:blipFill>
            <a:blip r:embed="rId2" cstate="print"/>
            <a:stretch>
              <a:fillRect/>
            </a:stretch>
          </p:blipFill>
          <p:spPr>
            <a:xfrm>
              <a:off x="1919287" y="4058462"/>
              <a:ext cx="3019425" cy="2305050"/>
            </a:xfrm>
            <a:prstGeom prst="rect">
              <a:avLst/>
            </a:prstGeom>
          </p:spPr>
        </p:pic>
        <p:sp>
          <p:nvSpPr>
            <p:cNvPr id="8" name="object 8"/>
            <p:cNvSpPr/>
            <p:nvPr/>
          </p:nvSpPr>
          <p:spPr>
            <a:xfrm>
              <a:off x="1912937" y="4052112"/>
              <a:ext cx="3032125" cy="2317750"/>
            </a:xfrm>
            <a:custGeom>
              <a:avLst/>
              <a:gdLst/>
              <a:ahLst/>
              <a:cxnLst/>
              <a:rect l="l" t="t" r="r" b="b"/>
              <a:pathLst>
                <a:path w="3032125" h="2317750">
                  <a:moveTo>
                    <a:pt x="0" y="0"/>
                  </a:moveTo>
                  <a:lnTo>
                    <a:pt x="3032125" y="0"/>
                  </a:lnTo>
                </a:path>
                <a:path w="3032125" h="2317750">
                  <a:moveTo>
                    <a:pt x="0" y="0"/>
                  </a:moveTo>
                  <a:lnTo>
                    <a:pt x="0" y="2317749"/>
                  </a:lnTo>
                </a:path>
                <a:path w="3032125" h="2317750">
                  <a:moveTo>
                    <a:pt x="3032125" y="0"/>
                  </a:moveTo>
                  <a:lnTo>
                    <a:pt x="3032125" y="2317749"/>
                  </a:lnTo>
                </a:path>
                <a:path w="3032125" h="2317750">
                  <a:moveTo>
                    <a:pt x="0" y="2317749"/>
                  </a:moveTo>
                  <a:lnTo>
                    <a:pt x="3032125" y="2317749"/>
                  </a:lnTo>
                </a:path>
              </a:pathLst>
            </a:custGeom>
            <a:ln w="12700">
              <a:solidFill>
                <a:srgbClr val="000000"/>
              </a:solidFill>
            </a:ln>
          </p:spPr>
          <p:txBody>
            <a:bodyPr wrap="square" lIns="0" tIns="0" rIns="0" bIns="0" rtlCol="0"/>
            <a:lstStyle/>
            <a:p>
              <a:endParaRPr/>
            </a:p>
          </p:txBody>
        </p:sp>
      </p:grpSp>
      <p:sp>
        <p:nvSpPr>
          <p:cNvPr id="9" name="object 9"/>
          <p:cNvSpPr txBox="1"/>
          <p:nvPr/>
        </p:nvSpPr>
        <p:spPr>
          <a:xfrm>
            <a:off x="353650" y="6741690"/>
            <a:ext cx="6732950" cy="320601"/>
          </a:xfrm>
          <a:prstGeom prst="rect">
            <a:avLst/>
          </a:prstGeom>
        </p:spPr>
        <p:txBody>
          <a:bodyPr vert="horz" wrap="square" lIns="0" tIns="12700" rIns="0" bIns="0" rtlCol="0">
            <a:spAutoFit/>
          </a:bodyPr>
          <a:lstStyle/>
          <a:p>
            <a:pPr marL="12700">
              <a:lnSpc>
                <a:spcPct val="100000"/>
              </a:lnSpc>
              <a:spcBef>
                <a:spcPts val="100"/>
              </a:spcBef>
            </a:pPr>
            <a:r>
              <a:rPr sz="2000" dirty="0">
                <a:solidFill>
                  <a:schemeClr val="bg1">
                    <a:lumMod val="50000"/>
                  </a:schemeClr>
                </a:solidFill>
              </a:rPr>
              <a:t>Now, let's go behind the scenes to understand the code better.</a:t>
            </a:r>
            <a:endParaRPr sz="2000">
              <a:solidFill>
                <a:schemeClr val="bg1">
                  <a:lumMod val="50000"/>
                </a:schemeClr>
              </a:solidFill>
            </a:endParaRPr>
          </a:p>
        </p:txBody>
      </p:sp>
      <p:sp>
        <p:nvSpPr>
          <p:cNvPr id="10" name="object 3">
            <a:extLst>
              <a:ext uri="{FF2B5EF4-FFF2-40B4-BE49-F238E27FC236}">
                <a16:creationId xmlns:a16="http://schemas.microsoft.com/office/drawing/2014/main" id="{2DC48F46-5BCF-0055-3AF5-C787363950C3}"/>
              </a:ext>
            </a:extLst>
          </p:cNvPr>
          <p:cNvSpPr txBox="1"/>
          <p:nvPr/>
        </p:nvSpPr>
        <p:spPr>
          <a:xfrm>
            <a:off x="533400" y="1102171"/>
            <a:ext cx="6324600" cy="1120820"/>
          </a:xfrm>
          <a:prstGeom prst="rect">
            <a:avLst/>
          </a:prstGeom>
        </p:spPr>
        <p:txBody>
          <a:bodyPr vert="horz" wrap="square" lIns="0" tIns="12700" rIns="0" bIns="0" rtlCol="0">
            <a:spAutoFit/>
          </a:bodyPr>
          <a:lstStyle/>
          <a:p>
            <a:pPr>
              <a:lnSpc>
                <a:spcPct val="100000"/>
              </a:lnSpc>
              <a:spcBef>
                <a:spcPts val="20"/>
              </a:spcBef>
            </a:pPr>
            <a:endParaRPr sz="2400"/>
          </a:p>
          <a:p>
            <a:pPr marL="176213">
              <a:lnSpc>
                <a:spcPct val="100000"/>
              </a:lnSpc>
              <a:buAutoNum type="arabicPeriod" startAt="8"/>
            </a:pPr>
            <a:r>
              <a:rPr sz="2400" dirty="0"/>
              <a:t>Run the code and hover the mouse over the ScrolledText widget:</a:t>
            </a:r>
            <a:endParaRPr sz="2400"/>
          </a:p>
        </p:txBody>
      </p:sp>
      <p:sp>
        <p:nvSpPr>
          <p:cNvPr id="4" name="Slide Number Placeholder 3">
            <a:extLst>
              <a:ext uri="{FF2B5EF4-FFF2-40B4-BE49-F238E27FC236}">
                <a16:creationId xmlns:a16="http://schemas.microsoft.com/office/drawing/2014/main" id="{4A7ED147-F36A-9946-56F5-16D21B1CE9AA}"/>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50</a:t>
            </a:fld>
            <a:r>
              <a:rPr spc="-30"/>
              <a:t> </a:t>
            </a:r>
            <a:r>
              <a:t>]</a:t>
            </a:r>
            <a:endParaRPr dirty="0"/>
          </a:p>
        </p:txBody>
      </p:sp>
    </p:spTree>
    <p:extLst>
      <p:ext uri="{BB962C8B-B14F-4D97-AF65-F5344CB8AC3E}">
        <p14:creationId xmlns:p14="http://schemas.microsoft.com/office/powerpoint/2010/main" val="24170715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433856" y="1257301"/>
            <a:ext cx="6195544" cy="6061659"/>
          </a:xfrm>
          <a:prstGeom prst="rect">
            <a:avLst/>
          </a:prstGeom>
        </p:spPr>
        <p:txBody>
          <a:bodyPr vert="horz" wrap="square" lIns="0" tIns="12700" rIns="0" bIns="0" rtlCol="0">
            <a:spAutoFit/>
          </a:bodyPr>
          <a:lstStyle/>
          <a:p>
            <a:pPr marL="12700">
              <a:lnSpc>
                <a:spcPct val="100000"/>
              </a:lnSpc>
              <a:spcBef>
                <a:spcPts val="5"/>
              </a:spcBef>
            </a:pPr>
            <a:r>
              <a:rPr lang="en-US" sz="3200" b="1">
                <a:solidFill>
                  <a:schemeClr val="accent6">
                    <a:lumMod val="50000"/>
                  </a:schemeClr>
                </a:solidFill>
              </a:rPr>
              <a:t>8. </a:t>
            </a:r>
            <a:r>
              <a:rPr sz="3200" b="1">
                <a:solidFill>
                  <a:schemeClr val="accent6">
                    <a:lumMod val="50000"/>
                  </a:schemeClr>
                </a:solidFill>
              </a:rPr>
              <a:t>Adding </a:t>
            </a:r>
            <a:r>
              <a:rPr sz="3200" b="1" dirty="0">
                <a:solidFill>
                  <a:schemeClr val="accent6">
                    <a:lumMod val="50000"/>
                  </a:schemeClr>
                </a:solidFill>
              </a:rPr>
              <a:t>Progressbar to the GUI</a:t>
            </a:r>
            <a:endParaRPr sz="3200" b="1">
              <a:solidFill>
                <a:schemeClr val="accent6">
                  <a:lumMod val="50000"/>
                </a:schemeClr>
              </a:solidFill>
            </a:endParaRPr>
          </a:p>
          <a:p>
            <a:pPr marL="12700" marR="102870">
              <a:lnSpc>
                <a:spcPct val="105400"/>
              </a:lnSpc>
              <a:spcBef>
                <a:spcPts val="305"/>
              </a:spcBef>
            </a:pPr>
            <a:endParaRPr lang="en-US" sz="2400"/>
          </a:p>
          <a:p>
            <a:pPr marL="12700" marR="102870">
              <a:lnSpc>
                <a:spcPct val="105400"/>
              </a:lnSpc>
              <a:spcBef>
                <a:spcPts val="305"/>
              </a:spcBef>
            </a:pPr>
            <a:r>
              <a:rPr sz="2400"/>
              <a:t>In </a:t>
            </a:r>
            <a:r>
              <a:rPr sz="2400" dirty="0"/>
              <a:t>this recipe, we will add a Progressbar to our GUI. It is very easy to add a  ttk.Progressbar, and we will demonstrate how to start and stop a Progressbar. This  recipe will also show you how to delay the stopping of a Progressbar, and how to run it  in a loop.</a:t>
            </a:r>
            <a:endParaRPr sz="2400"/>
          </a:p>
          <a:p>
            <a:pPr marL="12700">
              <a:lnSpc>
                <a:spcPct val="100000"/>
              </a:lnSpc>
              <a:spcBef>
                <a:spcPts val="900"/>
              </a:spcBef>
            </a:pPr>
            <a:r>
              <a:rPr sz="2400" dirty="0"/>
              <a:t>A Progressbar is typically used to show the current status of a long-running process.</a:t>
            </a:r>
            <a:endParaRPr sz="2400"/>
          </a:p>
          <a:p>
            <a:pPr>
              <a:lnSpc>
                <a:spcPct val="100000"/>
              </a:lnSpc>
            </a:pPr>
            <a:endParaRPr sz="2400"/>
          </a:p>
          <a:p>
            <a:pPr marL="12700">
              <a:lnSpc>
                <a:spcPct val="100000"/>
              </a:lnSpc>
            </a:pPr>
            <a:r>
              <a:rPr sz="2400" b="1"/>
              <a:t>Getting </a:t>
            </a:r>
            <a:r>
              <a:rPr sz="2400" b="1" dirty="0"/>
              <a:t>ready</a:t>
            </a:r>
            <a:endParaRPr sz="2400" b="1"/>
          </a:p>
          <a:p>
            <a:pPr marL="12700">
              <a:lnSpc>
                <a:spcPct val="100000"/>
              </a:lnSpc>
              <a:spcBef>
                <a:spcPts val="365"/>
              </a:spcBef>
            </a:pPr>
            <a:r>
              <a:rPr sz="2400" dirty="0"/>
              <a:t>We will add Progressbar to Tab  2 of the GUI that we developed in a previous recipe:</a:t>
            </a:r>
            <a:endParaRPr sz="2400"/>
          </a:p>
          <a:p>
            <a:pPr marL="12700">
              <a:lnSpc>
                <a:spcPct val="100000"/>
              </a:lnSpc>
              <a:spcBef>
                <a:spcPts val="70"/>
              </a:spcBef>
            </a:pPr>
            <a:r>
              <a:rPr sz="2400" dirty="0"/>
              <a:t>Using a spin box </a:t>
            </a:r>
            <a:r>
              <a:rPr sz="2400"/>
              <a:t>control.</a:t>
            </a:r>
          </a:p>
        </p:txBody>
      </p:sp>
      <p:sp>
        <p:nvSpPr>
          <p:cNvPr id="9" name="Slide Number Placeholder 8">
            <a:extLst>
              <a:ext uri="{FF2B5EF4-FFF2-40B4-BE49-F238E27FC236}">
                <a16:creationId xmlns:a16="http://schemas.microsoft.com/office/drawing/2014/main" id="{26B9A3ED-9BB1-434D-C796-6AD1BC2653B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51</a:t>
            </a:fld>
            <a:r>
              <a:rPr spc="-30"/>
              <a:t> </a:t>
            </a:r>
            <a:r>
              <a:t>]</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228600" y="1485900"/>
            <a:ext cx="6781800" cy="4578176"/>
          </a:xfrm>
          <a:prstGeom prst="rect">
            <a:avLst/>
          </a:prstGeom>
        </p:spPr>
        <p:txBody>
          <a:bodyPr vert="horz" wrap="square" lIns="0" tIns="12700" rIns="0" bIns="0" rtlCol="0">
            <a:spAutoFit/>
          </a:bodyPr>
          <a:lstStyle/>
          <a:p>
            <a:pPr marL="12700">
              <a:lnSpc>
                <a:spcPct val="100000"/>
              </a:lnSpc>
            </a:pPr>
            <a:r>
              <a:rPr lang="en-US" sz="2400" b="1"/>
              <a:t>   </a:t>
            </a:r>
            <a:r>
              <a:rPr sz="2400" b="1"/>
              <a:t>How </a:t>
            </a:r>
            <a:r>
              <a:rPr sz="2400" b="1" dirty="0"/>
              <a:t>to do it…</a:t>
            </a:r>
            <a:endParaRPr sz="2400" b="1"/>
          </a:p>
          <a:p>
            <a:pPr marL="12700">
              <a:lnSpc>
                <a:spcPct val="100000"/>
              </a:lnSpc>
              <a:spcBef>
                <a:spcPts val="450"/>
              </a:spcBef>
            </a:pPr>
            <a:r>
              <a:rPr lang="en-US" sz="2400"/>
              <a:t>  </a:t>
            </a:r>
            <a:r>
              <a:rPr sz="2400"/>
              <a:t>Here </a:t>
            </a:r>
            <a:r>
              <a:rPr sz="2400" dirty="0"/>
              <a:t>are the steps to create a Progressbar </a:t>
            </a:r>
            <a:r>
              <a:rPr sz="2400"/>
              <a:t>and </a:t>
            </a:r>
            <a:br>
              <a:rPr lang="en-US" sz="2400"/>
            </a:br>
            <a:r>
              <a:rPr sz="2400"/>
              <a:t>some </a:t>
            </a:r>
            <a:r>
              <a:rPr sz="2400" dirty="0"/>
              <a:t>new Buttons that start and </a:t>
            </a:r>
            <a:r>
              <a:rPr sz="2400"/>
              <a:t>stop the</a:t>
            </a:r>
            <a:r>
              <a:rPr lang="en-US" sz="2400"/>
              <a:t> </a:t>
            </a:r>
            <a:r>
              <a:rPr sz="2400"/>
              <a:t>Progressbar</a:t>
            </a:r>
            <a:r>
              <a:rPr sz="2400" dirty="0"/>
              <a:t>:</a:t>
            </a:r>
            <a:endParaRPr sz="2400"/>
          </a:p>
          <a:p>
            <a:pPr marL="622300" indent="-170180">
              <a:lnSpc>
                <a:spcPct val="100000"/>
              </a:lnSpc>
              <a:spcBef>
                <a:spcPts val="969"/>
              </a:spcBef>
              <a:buAutoNum type="arabicPeriod"/>
              <a:tabLst>
                <a:tab pos="622300" algn="l"/>
              </a:tabLst>
            </a:pPr>
            <a:endParaRPr lang="en-US" sz="2400"/>
          </a:p>
          <a:p>
            <a:pPr marL="622300" indent="-170180">
              <a:lnSpc>
                <a:spcPct val="100000"/>
              </a:lnSpc>
              <a:spcBef>
                <a:spcPts val="969"/>
              </a:spcBef>
              <a:buAutoNum type="arabicPeriod"/>
              <a:tabLst>
                <a:tab pos="622300" algn="l"/>
              </a:tabLst>
            </a:pPr>
            <a:r>
              <a:rPr sz="2400"/>
              <a:t>Open </a:t>
            </a:r>
            <a:r>
              <a:rPr sz="2400" dirty="0"/>
              <a:t>GUI_spinbox_small_bd_scrol_values.py and save the </a:t>
            </a:r>
            <a:r>
              <a:rPr sz="2400"/>
              <a:t>module as</a:t>
            </a:r>
            <a:r>
              <a:rPr lang="en-US" sz="2400"/>
              <a:t> </a:t>
            </a:r>
            <a:r>
              <a:rPr sz="2400"/>
              <a:t>GUI</a:t>
            </a:r>
            <a:r>
              <a:rPr sz="2400" dirty="0"/>
              <a:t>_progressbar.py.</a:t>
            </a:r>
            <a:endParaRPr sz="2400"/>
          </a:p>
          <a:p>
            <a:pPr marL="622300" indent="-170180">
              <a:lnSpc>
                <a:spcPct val="100000"/>
              </a:lnSpc>
              <a:spcBef>
                <a:spcPts val="285"/>
              </a:spcBef>
              <a:buAutoNum type="arabicPeriod" startAt="2"/>
              <a:tabLst>
                <a:tab pos="622300" algn="l"/>
              </a:tabLst>
            </a:pPr>
            <a:endParaRPr lang="en-US" sz="2400"/>
          </a:p>
          <a:p>
            <a:pPr marL="622300" indent="-170180">
              <a:lnSpc>
                <a:spcPct val="100000"/>
              </a:lnSpc>
              <a:spcBef>
                <a:spcPts val="285"/>
              </a:spcBef>
              <a:buAutoNum type="arabicPeriod" startAt="2"/>
              <a:tabLst>
                <a:tab pos="622300" algn="l"/>
              </a:tabLst>
            </a:pPr>
            <a:r>
              <a:rPr sz="2400"/>
              <a:t>At </a:t>
            </a:r>
            <a:r>
              <a:rPr sz="2400" dirty="0"/>
              <a:t>the top of the module, add sleep to the </a:t>
            </a:r>
            <a:r>
              <a:rPr sz="2400"/>
              <a:t>imports:</a:t>
            </a:r>
            <a:r>
              <a:rPr lang="en-US" sz="2400"/>
              <a:t>      </a:t>
            </a:r>
          </a:p>
          <a:p>
            <a:pPr marL="452120" algn="ctr">
              <a:lnSpc>
                <a:spcPct val="100000"/>
              </a:lnSpc>
              <a:spcBef>
                <a:spcPts val="285"/>
              </a:spcBef>
              <a:tabLst>
                <a:tab pos="622300" algn="l"/>
              </a:tabLst>
            </a:pPr>
            <a:r>
              <a:rPr lang="en-US" sz="2400"/>
              <a:t>	</a:t>
            </a:r>
            <a:r>
              <a:rPr sz="2400"/>
              <a:t>from </a:t>
            </a:r>
            <a:r>
              <a:rPr sz="2400" dirty="0"/>
              <a:t>time </a:t>
            </a:r>
            <a:r>
              <a:rPr sz="2400"/>
              <a:t>import sleep</a:t>
            </a:r>
            <a:endParaRPr lang="en-US" sz="2400"/>
          </a:p>
          <a:p>
            <a:pPr marL="812800" algn="ctr">
              <a:lnSpc>
                <a:spcPct val="100000"/>
              </a:lnSpc>
              <a:spcBef>
                <a:spcPts val="965"/>
              </a:spcBef>
              <a:tabLst>
                <a:tab pos="3006725" algn="l"/>
              </a:tabLst>
            </a:pPr>
            <a:r>
              <a:rPr lang="en-US" sz="2000">
                <a:solidFill>
                  <a:schemeClr val="accent3">
                    <a:lumMod val="50000"/>
                  </a:schemeClr>
                </a:solidFill>
              </a:rPr>
              <a:t>               </a:t>
            </a:r>
            <a:r>
              <a:rPr sz="2000">
                <a:solidFill>
                  <a:schemeClr val="accent3">
                    <a:lumMod val="50000"/>
                  </a:schemeClr>
                </a:solidFill>
              </a:rPr>
              <a:t># </a:t>
            </a:r>
            <a:r>
              <a:rPr sz="2000" dirty="0">
                <a:solidFill>
                  <a:schemeClr val="accent3">
                    <a:lumMod val="50000"/>
                  </a:schemeClr>
                </a:solidFill>
              </a:rPr>
              <a:t>careful - this can freeze </a:t>
            </a:r>
            <a:r>
              <a:rPr sz="2000">
                <a:solidFill>
                  <a:schemeClr val="accent3">
                    <a:lumMod val="50000"/>
                  </a:schemeClr>
                </a:solidFill>
              </a:rPr>
              <a:t>the GU</a:t>
            </a:r>
            <a:endParaRPr sz="2400">
              <a:solidFill>
                <a:schemeClr val="accent3">
                  <a:lumMod val="50000"/>
                </a:schemeClr>
              </a:solidFill>
            </a:endParaRPr>
          </a:p>
        </p:txBody>
      </p:sp>
      <p:sp>
        <p:nvSpPr>
          <p:cNvPr id="9" name="Slide Number Placeholder 8">
            <a:extLst>
              <a:ext uri="{FF2B5EF4-FFF2-40B4-BE49-F238E27FC236}">
                <a16:creationId xmlns:a16="http://schemas.microsoft.com/office/drawing/2014/main" id="{B74C1F67-9E2C-70DF-708E-C3B6D7F68688}"/>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52</a:t>
            </a:fld>
            <a:r>
              <a:rPr spc="-30"/>
              <a:t> </a:t>
            </a:r>
            <a:r>
              <a:t>]</a:t>
            </a:r>
            <a:endParaRPr dirty="0"/>
          </a:p>
        </p:txBody>
      </p:sp>
    </p:spTree>
    <p:extLst>
      <p:ext uri="{BB962C8B-B14F-4D97-AF65-F5344CB8AC3E}">
        <p14:creationId xmlns:p14="http://schemas.microsoft.com/office/powerpoint/2010/main" val="4208953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228600" y="1181101"/>
            <a:ext cx="6781800" cy="4703767"/>
          </a:xfrm>
          <a:prstGeom prst="rect">
            <a:avLst/>
          </a:prstGeom>
        </p:spPr>
        <p:txBody>
          <a:bodyPr vert="horz" wrap="square" lIns="0" tIns="12700" rIns="0" bIns="0" rtlCol="0">
            <a:spAutoFit/>
          </a:bodyPr>
          <a:lstStyle/>
          <a:p>
            <a:pPr marL="622300" indent="-170180">
              <a:lnSpc>
                <a:spcPct val="100000"/>
              </a:lnSpc>
              <a:buAutoNum type="arabicPeriod" startAt="3"/>
              <a:tabLst>
                <a:tab pos="622300" algn="l"/>
              </a:tabLst>
            </a:pPr>
            <a:r>
              <a:rPr sz="2400"/>
              <a:t>Add </a:t>
            </a:r>
            <a:r>
              <a:rPr sz="2400" dirty="0"/>
              <a:t>Progressbar below the code where we create the </a:t>
            </a:r>
            <a:r>
              <a:rPr sz="2400"/>
              <a:t>three Radiobutton</a:t>
            </a:r>
            <a:r>
              <a:rPr lang="en-US" sz="2400"/>
              <a:t> </a:t>
            </a:r>
            <a:r>
              <a:rPr sz="2400"/>
              <a:t>widgets</a:t>
            </a:r>
            <a:r>
              <a:rPr sz="2400" dirty="0"/>
              <a:t>:</a:t>
            </a:r>
            <a:endParaRPr sz="2400"/>
          </a:p>
          <a:p>
            <a:pPr marL="812800" marR="5080">
              <a:lnSpc>
                <a:spcPct val="100000"/>
              </a:lnSpc>
              <a:spcBef>
                <a:spcPts val="894"/>
              </a:spcBef>
            </a:pPr>
            <a:r>
              <a:rPr sz="2000" dirty="0">
                <a:solidFill>
                  <a:schemeClr val="accent3">
                    <a:lumMod val="50000"/>
                  </a:schemeClr>
                </a:solidFill>
              </a:rPr>
              <a:t># Now we are creating all three Radiobutton widgets within one </a:t>
            </a:r>
            <a:r>
              <a:rPr sz="2000">
                <a:solidFill>
                  <a:schemeClr val="accent3">
                    <a:lumMod val="50000"/>
                  </a:schemeClr>
                </a:solidFill>
              </a:rPr>
              <a:t>loop  </a:t>
            </a:r>
            <a:endParaRPr lang="en-US" sz="2000">
              <a:solidFill>
                <a:schemeClr val="accent3">
                  <a:lumMod val="50000"/>
                </a:schemeClr>
              </a:solidFill>
            </a:endParaRPr>
          </a:p>
          <a:p>
            <a:pPr marL="812800" marR="5080">
              <a:lnSpc>
                <a:spcPct val="100000"/>
              </a:lnSpc>
              <a:spcBef>
                <a:spcPts val="894"/>
              </a:spcBef>
            </a:pPr>
            <a:r>
              <a:rPr sz="2400"/>
              <a:t>for </a:t>
            </a:r>
            <a:r>
              <a:rPr sz="2400" dirty="0"/>
              <a:t>col in range(3):</a:t>
            </a:r>
            <a:endParaRPr sz="2400"/>
          </a:p>
          <a:p>
            <a:pPr marL="1087120" marR="828040">
              <a:lnSpc>
                <a:spcPct val="100000"/>
              </a:lnSpc>
            </a:pPr>
            <a:r>
              <a:rPr sz="2400" dirty="0"/>
              <a:t>curRad = tk.Radiobutton(mighty2, text=colors[col],  variable=radVar, value=col, command=</a:t>
            </a:r>
            <a:r>
              <a:rPr sz="2400"/>
              <a:t>radCall)</a:t>
            </a:r>
            <a:endParaRPr lang="en-US" sz="2400"/>
          </a:p>
          <a:p>
            <a:pPr marL="1087120" marR="828040">
              <a:lnSpc>
                <a:spcPct val="100000"/>
              </a:lnSpc>
            </a:pPr>
            <a:r>
              <a:rPr sz="2400"/>
              <a:t>curRad</a:t>
            </a:r>
            <a:r>
              <a:rPr sz="2400" dirty="0"/>
              <a:t>.grid(column=col, row=1, sticky=tk.</a:t>
            </a:r>
            <a:r>
              <a:rPr sz="2400"/>
              <a:t>W)</a:t>
            </a:r>
            <a:r>
              <a:rPr lang="en-US" sz="2400"/>
              <a:t>  </a:t>
            </a:r>
            <a:r>
              <a:rPr sz="2000">
                <a:solidFill>
                  <a:schemeClr val="accent3">
                    <a:lumMod val="50000"/>
                  </a:schemeClr>
                </a:solidFill>
              </a:rPr>
              <a:t> </a:t>
            </a:r>
            <a:r>
              <a:rPr sz="2000" dirty="0">
                <a:solidFill>
                  <a:schemeClr val="accent3">
                    <a:lumMod val="50000"/>
                  </a:schemeClr>
                </a:solidFill>
              </a:rPr>
              <a:t># row=6</a:t>
            </a:r>
            <a:endParaRPr sz="2400">
              <a:solidFill>
                <a:schemeClr val="accent3">
                  <a:lumMod val="50000"/>
                </a:schemeClr>
              </a:solidFill>
            </a:endParaRPr>
          </a:p>
          <a:p>
            <a:pPr marL="465138">
              <a:lnSpc>
                <a:spcPct val="100000"/>
              </a:lnSpc>
              <a:tabLst>
                <a:tab pos="3075305" algn="l"/>
              </a:tabLst>
            </a:pPr>
            <a:endParaRPr lang="en-US" sz="2400"/>
          </a:p>
          <a:p>
            <a:pPr marL="465138">
              <a:lnSpc>
                <a:spcPct val="100000"/>
              </a:lnSpc>
              <a:tabLst>
                <a:tab pos="3075305" algn="l"/>
              </a:tabLst>
            </a:pPr>
            <a:r>
              <a:rPr sz="2400">
                <a:solidFill>
                  <a:schemeClr val="accent3">
                    <a:lumMod val="50000"/>
                  </a:schemeClr>
                </a:solidFill>
              </a:rPr>
              <a:t># </a:t>
            </a:r>
            <a:r>
              <a:rPr sz="2400" dirty="0">
                <a:solidFill>
                  <a:schemeClr val="accent3">
                    <a:lumMod val="50000"/>
                  </a:schemeClr>
                </a:solidFill>
              </a:rPr>
              <a:t>Add a Progressbar to </a:t>
            </a:r>
            <a:r>
              <a:rPr sz="2400">
                <a:solidFill>
                  <a:schemeClr val="accent3">
                    <a:lumMod val="50000"/>
                  </a:schemeClr>
                </a:solidFill>
              </a:rPr>
              <a:t>Tab 2</a:t>
            </a:r>
            <a:r>
              <a:rPr lang="en-US" sz="2000">
                <a:solidFill>
                  <a:schemeClr val="accent3">
                    <a:lumMod val="50000"/>
                  </a:schemeClr>
                </a:solidFill>
              </a:rPr>
              <a:t>  </a:t>
            </a:r>
            <a:r>
              <a:rPr lang="en-US" sz="2000" dirty="0">
                <a:solidFill>
                  <a:schemeClr val="accent3">
                    <a:lumMod val="50000"/>
                  </a:schemeClr>
                </a:solidFill>
              </a:rPr>
              <a:t> </a:t>
            </a:r>
            <a:r>
              <a:rPr sz="2000">
                <a:solidFill>
                  <a:schemeClr val="accent3">
                    <a:lumMod val="50000"/>
                  </a:schemeClr>
                </a:solidFill>
              </a:rPr>
              <a:t># </a:t>
            </a:r>
            <a:r>
              <a:rPr sz="2000" dirty="0">
                <a:solidFill>
                  <a:schemeClr val="accent3">
                    <a:lumMod val="50000"/>
                  </a:schemeClr>
                </a:solidFill>
              </a:rPr>
              <a:t>&lt;--- add this code here</a:t>
            </a:r>
            <a:endParaRPr sz="2400">
              <a:solidFill>
                <a:schemeClr val="accent3">
                  <a:lumMod val="50000"/>
                </a:schemeClr>
              </a:solidFill>
            </a:endParaRPr>
          </a:p>
        </p:txBody>
      </p:sp>
      <p:sp>
        <p:nvSpPr>
          <p:cNvPr id="8" name="TextBox 7">
            <a:extLst>
              <a:ext uri="{FF2B5EF4-FFF2-40B4-BE49-F238E27FC236}">
                <a16:creationId xmlns:a16="http://schemas.microsoft.com/office/drawing/2014/main" id="{75CBBF6A-B1DE-A031-31CD-0E0D9C53C5C1}"/>
              </a:ext>
            </a:extLst>
          </p:cNvPr>
          <p:cNvSpPr txBox="1"/>
          <p:nvPr/>
        </p:nvSpPr>
        <p:spPr>
          <a:xfrm>
            <a:off x="-152400" y="5848172"/>
            <a:ext cx="7162799" cy="1200329"/>
          </a:xfrm>
          <a:prstGeom prst="rect">
            <a:avLst/>
          </a:prstGeom>
          <a:noFill/>
        </p:spPr>
        <p:txBody>
          <a:bodyPr wrap="square">
            <a:spAutoFit/>
          </a:bodyPr>
          <a:lstStyle/>
          <a:p>
            <a:pPr marL="372745" marR="5080">
              <a:lnSpc>
                <a:spcPct val="100000"/>
              </a:lnSpc>
              <a:spcBef>
                <a:spcPts val="100"/>
              </a:spcBef>
            </a:pPr>
            <a:r>
              <a:rPr lang="en-US" sz="2400"/>
              <a:t>progress_bar = ttk.Progressbar(tab2, orient='horizontal',  length=286, mode='determinate')  progress_bar.grid(column=0, row=3, pady=2)</a:t>
            </a:r>
          </a:p>
        </p:txBody>
      </p:sp>
      <p:sp>
        <p:nvSpPr>
          <p:cNvPr id="6" name="Slide Number Placeholder 5">
            <a:extLst>
              <a:ext uri="{FF2B5EF4-FFF2-40B4-BE49-F238E27FC236}">
                <a16:creationId xmlns:a16="http://schemas.microsoft.com/office/drawing/2014/main" id="{622985AF-EC3F-7D2D-6846-5613B6205F6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53</a:t>
            </a:fld>
            <a:r>
              <a:rPr spc="-30"/>
              <a:t> </a:t>
            </a:r>
            <a:r>
              <a:t>]</a:t>
            </a:r>
            <a:endParaRPr dirty="0"/>
          </a:p>
        </p:txBody>
      </p:sp>
    </p:spTree>
    <p:extLst>
      <p:ext uri="{BB962C8B-B14F-4D97-AF65-F5344CB8AC3E}">
        <p14:creationId xmlns:p14="http://schemas.microsoft.com/office/powerpoint/2010/main" val="4200373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sz="2000"/>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7" name="object 7"/>
          <p:cNvSpPr txBox="1"/>
          <p:nvPr/>
        </p:nvSpPr>
        <p:spPr>
          <a:xfrm>
            <a:off x="270153" y="952501"/>
            <a:ext cx="6355894" cy="4875694"/>
          </a:xfrm>
          <a:prstGeom prst="rect">
            <a:avLst/>
          </a:prstGeom>
        </p:spPr>
        <p:txBody>
          <a:bodyPr vert="horz" wrap="square" lIns="0" tIns="12700" rIns="0" bIns="0" rtlCol="0">
            <a:spAutoFit/>
          </a:bodyPr>
          <a:lstStyle/>
          <a:p>
            <a:pPr>
              <a:lnSpc>
                <a:spcPct val="100000"/>
              </a:lnSpc>
              <a:spcBef>
                <a:spcPts val="15"/>
              </a:spcBef>
            </a:pPr>
            <a:endParaRPr sz="2400"/>
          </a:p>
          <a:p>
            <a:pPr marL="288925">
              <a:lnSpc>
                <a:spcPct val="100000"/>
              </a:lnSpc>
            </a:pPr>
            <a:r>
              <a:rPr sz="2400" dirty="0"/>
              <a:t>4. Next, we write a callback function to update Progressbar:</a:t>
            </a:r>
            <a:endParaRPr sz="2400"/>
          </a:p>
          <a:p>
            <a:pPr>
              <a:lnSpc>
                <a:spcPct val="100000"/>
              </a:lnSpc>
              <a:spcBef>
                <a:spcPts val="40"/>
              </a:spcBef>
            </a:pPr>
            <a:endParaRPr sz="2400"/>
          </a:p>
          <a:p>
            <a:pPr marR="1376680">
              <a:lnSpc>
                <a:spcPct val="100000"/>
              </a:lnSpc>
              <a:spcBef>
                <a:spcPts val="5"/>
              </a:spcBef>
            </a:pPr>
            <a:r>
              <a:rPr sz="2400" dirty="0">
                <a:solidFill>
                  <a:schemeClr val="accent3">
                    <a:lumMod val="50000"/>
                  </a:schemeClr>
                </a:solidFill>
              </a:rPr>
              <a:t># update progressbar in callback loop  </a:t>
            </a:r>
            <a:r>
              <a:rPr sz="2400" dirty="0"/>
              <a:t>def run_progressbar():</a:t>
            </a:r>
            <a:endParaRPr sz="2400"/>
          </a:p>
          <a:p>
            <a:pPr marR="1651000">
              <a:lnSpc>
                <a:spcPct val="100000"/>
              </a:lnSpc>
            </a:pPr>
            <a:r>
              <a:rPr sz="2400" dirty="0"/>
              <a:t>progress_bar["maximum</a:t>
            </a:r>
            <a:r>
              <a:rPr sz="2400"/>
              <a:t>"] =</a:t>
            </a:r>
            <a:r>
              <a:rPr sz="2800"/>
              <a:t>100</a:t>
            </a:r>
            <a:endParaRPr lang="en-US" sz="2800"/>
          </a:p>
          <a:p>
            <a:pPr marR="1651000">
              <a:lnSpc>
                <a:spcPct val="100000"/>
              </a:lnSpc>
            </a:pPr>
            <a:r>
              <a:rPr sz="2400"/>
              <a:t>for </a:t>
            </a:r>
            <a:r>
              <a:rPr sz="2400" dirty="0"/>
              <a:t>i in range(101):</a:t>
            </a:r>
            <a:endParaRPr sz="2400"/>
          </a:p>
          <a:p>
            <a:pPr marL="512763">
              <a:lnSpc>
                <a:spcPct val="100000"/>
              </a:lnSpc>
            </a:pPr>
            <a:r>
              <a:rPr sz="2400"/>
              <a:t>sleep</a:t>
            </a:r>
            <a:r>
              <a:rPr sz="2400" dirty="0"/>
              <a:t>(</a:t>
            </a:r>
            <a:r>
              <a:rPr sz="2400"/>
              <a:t>0.05)</a:t>
            </a:r>
            <a:endParaRPr lang="en-US" sz="2400"/>
          </a:p>
          <a:p>
            <a:pPr marL="512763"/>
            <a:r>
              <a:rPr lang="en-US" sz="2400"/>
              <a:t>progress_bar["value"] = i  progress_bar.update()</a:t>
            </a:r>
          </a:p>
          <a:p>
            <a:r>
              <a:rPr lang="en-US" sz="2400"/>
              <a:t>progress_bar["value"] = 0</a:t>
            </a:r>
          </a:p>
          <a:p>
            <a:pPr marL="921385">
              <a:lnSpc>
                <a:spcPct val="100000"/>
              </a:lnSpc>
            </a:pPr>
            <a:endParaRPr sz="240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110</a:t>
            </a:r>
            <a:r>
              <a:rPr spc="-30" dirty="0"/>
              <a:t> </a:t>
            </a:r>
            <a:r>
              <a:rPr dirty="0"/>
              <a:t>]</a:t>
            </a:r>
          </a:p>
        </p:txBody>
      </p:sp>
      <p:sp>
        <p:nvSpPr>
          <p:cNvPr id="9" name="object 9"/>
          <p:cNvSpPr txBox="1"/>
          <p:nvPr/>
        </p:nvSpPr>
        <p:spPr>
          <a:xfrm>
            <a:off x="3429000" y="4229101"/>
            <a:ext cx="3429000" cy="1397819"/>
          </a:xfrm>
          <a:prstGeom prst="rect">
            <a:avLst/>
          </a:prstGeom>
        </p:spPr>
        <p:txBody>
          <a:bodyPr vert="horz" wrap="square" lIns="0" tIns="12700" rIns="0" bIns="0" rtlCol="0">
            <a:spAutoFit/>
          </a:bodyPr>
          <a:lstStyle/>
          <a:p>
            <a:pPr marL="12700">
              <a:lnSpc>
                <a:spcPct val="150000"/>
              </a:lnSpc>
              <a:spcBef>
                <a:spcPts val="100"/>
              </a:spcBef>
            </a:pPr>
            <a:r>
              <a:rPr lang="en-US" sz="2000">
                <a:solidFill>
                  <a:schemeClr val="accent3">
                    <a:lumMod val="50000"/>
                  </a:schemeClr>
                </a:solidFill>
              </a:rPr>
              <a:t>        </a:t>
            </a:r>
            <a:r>
              <a:rPr sz="2000">
                <a:solidFill>
                  <a:schemeClr val="accent3">
                    <a:lumMod val="50000"/>
                  </a:schemeClr>
                </a:solidFill>
              </a:rPr>
              <a:t># increment progressbar</a:t>
            </a:r>
          </a:p>
          <a:p>
            <a:pPr marL="12700" marR="5080">
              <a:lnSpc>
                <a:spcPct val="150000"/>
              </a:lnSpc>
            </a:pPr>
            <a:r>
              <a:rPr lang="en-US" sz="2000">
                <a:solidFill>
                  <a:schemeClr val="accent3">
                    <a:lumMod val="50000"/>
                  </a:schemeClr>
                </a:solidFill>
              </a:rPr>
              <a:t>    </a:t>
            </a:r>
            <a:r>
              <a:rPr sz="2000">
                <a:solidFill>
                  <a:schemeClr val="accent3">
                    <a:lumMod val="50000"/>
                  </a:schemeClr>
                </a:solidFill>
              </a:rPr>
              <a:t># </a:t>
            </a:r>
            <a:r>
              <a:rPr sz="2000" dirty="0">
                <a:solidFill>
                  <a:schemeClr val="accent3">
                    <a:lumMod val="50000"/>
                  </a:schemeClr>
                </a:solidFill>
              </a:rPr>
              <a:t>have to call update() in </a:t>
            </a:r>
            <a:r>
              <a:rPr sz="2000">
                <a:solidFill>
                  <a:schemeClr val="accent3">
                    <a:lumMod val="50000"/>
                  </a:schemeClr>
                </a:solidFill>
              </a:rPr>
              <a:t>loop  </a:t>
            </a:r>
            <a:endParaRPr lang="en-US" sz="2000">
              <a:solidFill>
                <a:schemeClr val="accent3">
                  <a:lumMod val="50000"/>
                </a:schemeClr>
              </a:solidFill>
            </a:endParaRPr>
          </a:p>
          <a:p>
            <a:pPr marL="12700" marR="5080">
              <a:lnSpc>
                <a:spcPct val="150000"/>
              </a:lnSpc>
            </a:pPr>
            <a:r>
              <a:rPr lang="en-US" sz="2000">
                <a:solidFill>
                  <a:schemeClr val="accent3">
                    <a:lumMod val="50000"/>
                  </a:schemeClr>
                </a:solidFill>
              </a:rPr>
              <a:t>  </a:t>
            </a:r>
            <a:r>
              <a:rPr sz="2000">
                <a:solidFill>
                  <a:schemeClr val="accent3">
                    <a:lumMod val="50000"/>
                  </a:schemeClr>
                </a:solidFill>
              </a:rPr>
              <a:t># </a:t>
            </a:r>
            <a:r>
              <a:rPr sz="2000" dirty="0">
                <a:solidFill>
                  <a:schemeClr val="accent3">
                    <a:lumMod val="50000"/>
                  </a:schemeClr>
                </a:solidFill>
              </a:rPr>
              <a:t>reset/clear progressbar</a:t>
            </a:r>
            <a:endParaRPr sz="2000">
              <a:solidFill>
                <a:schemeClr val="accent3">
                  <a:lumMod val="50000"/>
                </a:scheme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110</a:t>
            </a:r>
            <a:r>
              <a:rPr spc="-30" dirty="0"/>
              <a:t> </a:t>
            </a:r>
            <a:r>
              <a:rPr dirty="0"/>
              <a:t>]</a:t>
            </a:r>
          </a:p>
        </p:txBody>
      </p:sp>
      <p:sp>
        <p:nvSpPr>
          <p:cNvPr id="10" name="object 10"/>
          <p:cNvSpPr txBox="1"/>
          <p:nvPr/>
        </p:nvSpPr>
        <p:spPr>
          <a:xfrm>
            <a:off x="60598" y="1308293"/>
            <a:ext cx="7559402" cy="4570910"/>
          </a:xfrm>
          <a:prstGeom prst="rect">
            <a:avLst/>
          </a:prstGeom>
        </p:spPr>
        <p:txBody>
          <a:bodyPr vert="horz" wrap="square" lIns="0" tIns="12700" rIns="0" bIns="0" rtlCol="0">
            <a:spAutoFit/>
          </a:bodyPr>
          <a:lstStyle/>
          <a:p>
            <a:pPr marL="914400" indent="-169863">
              <a:lnSpc>
                <a:spcPct val="100000"/>
              </a:lnSpc>
              <a:spcBef>
                <a:spcPts val="100"/>
              </a:spcBef>
              <a:buAutoNum type="arabicPeriod" startAt="5"/>
            </a:pPr>
            <a:r>
              <a:rPr sz="2400" dirty="0"/>
              <a:t>We then write the following </a:t>
            </a:r>
            <a:r>
              <a:rPr sz="2400"/>
              <a:t>three functions</a:t>
            </a:r>
            <a:br>
              <a:rPr lang="en-US" sz="2400"/>
            </a:br>
            <a:r>
              <a:rPr sz="2400"/>
              <a:t>below</a:t>
            </a:r>
            <a:r>
              <a:rPr lang="en-US" sz="2400"/>
              <a:t> </a:t>
            </a:r>
            <a:r>
              <a:rPr sz="2400"/>
              <a:t>the </a:t>
            </a:r>
            <a:r>
              <a:rPr sz="2400" dirty="0"/>
              <a:t>preceding code:</a:t>
            </a:r>
            <a:endParaRPr sz="2400"/>
          </a:p>
          <a:p>
            <a:pPr>
              <a:lnSpc>
                <a:spcPct val="100000"/>
              </a:lnSpc>
              <a:spcBef>
                <a:spcPts val="40"/>
              </a:spcBef>
              <a:buFont typeface="Palatino Linotype"/>
              <a:buAutoNum type="arabicPeriod" startAt="5"/>
            </a:pPr>
            <a:endParaRPr sz="2400"/>
          </a:p>
          <a:p>
            <a:pPr marL="647065" marR="2959100" indent="-274320">
              <a:lnSpc>
                <a:spcPct val="100000"/>
              </a:lnSpc>
            </a:pPr>
            <a:r>
              <a:rPr sz="2400" dirty="0"/>
              <a:t>def start_progressbar():  progress_bar.start()</a:t>
            </a:r>
            <a:endParaRPr sz="2400"/>
          </a:p>
          <a:p>
            <a:pPr>
              <a:lnSpc>
                <a:spcPct val="100000"/>
              </a:lnSpc>
              <a:spcBef>
                <a:spcPts val="30"/>
              </a:spcBef>
            </a:pPr>
            <a:endParaRPr sz="2400"/>
          </a:p>
          <a:p>
            <a:pPr marL="647065" marR="3027680" indent="-274320">
              <a:lnSpc>
                <a:spcPct val="100000"/>
              </a:lnSpc>
            </a:pPr>
            <a:r>
              <a:rPr sz="2400" dirty="0"/>
              <a:t>def stop_progressbar():  progress_bar.stop()</a:t>
            </a:r>
            <a:endParaRPr sz="2400"/>
          </a:p>
          <a:p>
            <a:pPr>
              <a:lnSpc>
                <a:spcPct val="100000"/>
              </a:lnSpc>
              <a:spcBef>
                <a:spcPts val="30"/>
              </a:spcBef>
            </a:pPr>
            <a:endParaRPr sz="2400"/>
          </a:p>
          <a:p>
            <a:pPr marL="647065" marR="1793239" indent="-274320">
              <a:lnSpc>
                <a:spcPct val="100000"/>
              </a:lnSpc>
            </a:pPr>
            <a:r>
              <a:rPr sz="2400" dirty="0"/>
              <a:t>def progressbar_stop_after(wait_ms=1000):  win.after(wait_ms, progress_bar.stop)</a:t>
            </a:r>
            <a:endParaRPr sz="2400"/>
          </a:p>
          <a:p>
            <a:pPr>
              <a:lnSpc>
                <a:spcPct val="100000"/>
              </a:lnSpc>
            </a:pPr>
            <a:endParaRPr sz="2400"/>
          </a:p>
        </p:txBody>
      </p:sp>
    </p:spTree>
    <p:extLst>
      <p:ext uri="{BB962C8B-B14F-4D97-AF65-F5344CB8AC3E}">
        <p14:creationId xmlns:p14="http://schemas.microsoft.com/office/powerpoint/2010/main" val="15547565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110</a:t>
            </a:r>
            <a:r>
              <a:rPr spc="-30" dirty="0"/>
              <a:t> </a:t>
            </a:r>
            <a:r>
              <a:rPr dirty="0"/>
              <a:t>]</a:t>
            </a:r>
          </a:p>
        </p:txBody>
      </p:sp>
      <p:sp>
        <p:nvSpPr>
          <p:cNvPr id="10" name="object 10"/>
          <p:cNvSpPr txBox="1"/>
          <p:nvPr/>
        </p:nvSpPr>
        <p:spPr>
          <a:xfrm>
            <a:off x="304800" y="1409701"/>
            <a:ext cx="6705600" cy="5865195"/>
          </a:xfrm>
          <a:prstGeom prst="rect">
            <a:avLst/>
          </a:prstGeom>
        </p:spPr>
        <p:txBody>
          <a:bodyPr vert="horz" wrap="square" lIns="0" tIns="12700" rIns="0" bIns="0" rtlCol="0">
            <a:spAutoFit/>
          </a:bodyPr>
          <a:lstStyle/>
          <a:p>
            <a:pPr marL="182245" marR="5080" indent="-170180">
              <a:lnSpc>
                <a:spcPct val="105400"/>
              </a:lnSpc>
              <a:buAutoNum type="arabicPeriod" startAt="6"/>
              <a:tabLst>
                <a:tab pos="182880" algn="l"/>
              </a:tabLst>
            </a:pPr>
            <a:r>
              <a:rPr sz="2400"/>
              <a:t>We </a:t>
            </a:r>
            <a:r>
              <a:rPr sz="2400" dirty="0"/>
              <a:t>will reuse buttons_frame and LabelFrame, but replace the labels with new  code. Change the following </a:t>
            </a:r>
            <a:r>
              <a:rPr sz="2400"/>
              <a:t>code:</a:t>
            </a:r>
            <a:endParaRPr lang="en-US" sz="2400"/>
          </a:p>
          <a:p>
            <a:pPr marL="182245" marR="5080" indent="-170180">
              <a:lnSpc>
                <a:spcPct val="105400"/>
              </a:lnSpc>
              <a:buAutoNum type="arabicPeriod" startAt="6"/>
              <a:tabLst>
                <a:tab pos="182880" algn="l"/>
              </a:tabLst>
            </a:pPr>
            <a:endParaRPr sz="2400"/>
          </a:p>
          <a:p>
            <a:pPr marL="63500">
              <a:lnSpc>
                <a:spcPct val="100000"/>
              </a:lnSpc>
              <a:spcBef>
                <a:spcPts val="894"/>
              </a:spcBef>
            </a:pPr>
            <a:r>
              <a:rPr sz="2000" dirty="0">
                <a:solidFill>
                  <a:schemeClr val="accent3">
                    <a:lumMod val="50000"/>
                  </a:schemeClr>
                </a:solidFill>
              </a:rPr>
              <a:t># PREVIOUS CODE -- REPLACE WITH BELOW CODE</a:t>
            </a:r>
            <a:endParaRPr sz="2000">
              <a:solidFill>
                <a:schemeClr val="accent3">
                  <a:lumMod val="50000"/>
                </a:schemeClr>
              </a:solidFill>
            </a:endParaRPr>
          </a:p>
          <a:p>
            <a:pPr marL="63500">
              <a:lnSpc>
                <a:spcPct val="100000"/>
              </a:lnSpc>
            </a:pPr>
            <a:r>
              <a:rPr sz="2000" dirty="0">
                <a:solidFill>
                  <a:schemeClr val="accent3">
                    <a:lumMod val="50000"/>
                  </a:schemeClr>
                </a:solidFill>
              </a:rPr>
              <a:t># Create a container to hold labels</a:t>
            </a:r>
            <a:endParaRPr sz="2000">
              <a:solidFill>
                <a:schemeClr val="accent3">
                  <a:lumMod val="50000"/>
                </a:schemeClr>
              </a:solidFill>
            </a:endParaRPr>
          </a:p>
          <a:p>
            <a:pPr marL="63500" marR="10160">
              <a:lnSpc>
                <a:spcPct val="100000"/>
              </a:lnSpc>
            </a:pPr>
            <a:r>
              <a:rPr sz="2400" dirty="0"/>
              <a:t>buttons_frame = ttk.LabelFrame(mighty2, text=' Labels in a Frame </a:t>
            </a:r>
            <a:r>
              <a:rPr sz="2400"/>
              <a:t>')  </a:t>
            </a:r>
            <a:endParaRPr lang="en-US" sz="2400"/>
          </a:p>
          <a:p>
            <a:pPr marL="63500" marR="10160">
              <a:lnSpc>
                <a:spcPct val="100000"/>
              </a:lnSpc>
            </a:pPr>
            <a:r>
              <a:rPr sz="2400"/>
              <a:t>buttons</a:t>
            </a:r>
            <a:r>
              <a:rPr sz="2400" dirty="0"/>
              <a:t>_frame.grid(column=0, row=7)</a:t>
            </a:r>
            <a:endParaRPr sz="2400"/>
          </a:p>
          <a:p>
            <a:pPr marL="63500">
              <a:lnSpc>
                <a:spcPct val="100000"/>
              </a:lnSpc>
              <a:spcBef>
                <a:spcPts val="30"/>
              </a:spcBef>
            </a:pPr>
            <a:endParaRPr sz="2400"/>
          </a:p>
          <a:p>
            <a:pPr marL="63500">
              <a:lnSpc>
                <a:spcPct val="100000"/>
              </a:lnSpc>
            </a:pPr>
            <a:r>
              <a:rPr sz="2000" dirty="0">
                <a:solidFill>
                  <a:schemeClr val="accent3">
                    <a:lumMod val="50000"/>
                  </a:schemeClr>
                </a:solidFill>
              </a:rPr>
              <a:t># NEW CODE</a:t>
            </a:r>
            <a:endParaRPr sz="2000">
              <a:solidFill>
                <a:schemeClr val="accent3">
                  <a:lumMod val="50000"/>
                </a:schemeClr>
              </a:solidFill>
            </a:endParaRPr>
          </a:p>
          <a:p>
            <a:pPr marL="63500">
              <a:lnSpc>
                <a:spcPct val="100000"/>
              </a:lnSpc>
            </a:pPr>
            <a:r>
              <a:rPr sz="2000" dirty="0">
                <a:solidFill>
                  <a:schemeClr val="accent3">
                    <a:lumMod val="50000"/>
                  </a:schemeClr>
                </a:solidFill>
              </a:rPr>
              <a:t># Create a container to hold buttons</a:t>
            </a:r>
            <a:endParaRPr sz="2000">
              <a:solidFill>
                <a:schemeClr val="accent3">
                  <a:lumMod val="50000"/>
                </a:schemeClr>
              </a:solidFill>
            </a:endParaRPr>
          </a:p>
          <a:p>
            <a:pPr marL="63500" marR="421640">
              <a:lnSpc>
                <a:spcPct val="100000"/>
              </a:lnSpc>
            </a:pPr>
            <a:r>
              <a:rPr sz="2400" dirty="0"/>
              <a:t>buttons_frame = ttk.LabelFrame(mighty2, text=' ProgressBar </a:t>
            </a:r>
            <a:r>
              <a:rPr sz="2400"/>
              <a:t>')  </a:t>
            </a:r>
            <a:endParaRPr lang="en-US" sz="2400"/>
          </a:p>
          <a:p>
            <a:pPr marL="63500" marR="421640">
              <a:lnSpc>
                <a:spcPct val="100000"/>
              </a:lnSpc>
            </a:pPr>
            <a:r>
              <a:rPr sz="2400"/>
              <a:t>buttons</a:t>
            </a:r>
            <a:r>
              <a:rPr sz="2400" dirty="0"/>
              <a:t>_frame.grid(column=0, row=2, sticky='W', columnspan=2)</a:t>
            </a:r>
            <a:endParaRPr sz="2400"/>
          </a:p>
        </p:txBody>
      </p:sp>
    </p:spTree>
    <p:extLst>
      <p:ext uri="{BB962C8B-B14F-4D97-AF65-F5344CB8AC3E}">
        <p14:creationId xmlns:p14="http://schemas.microsoft.com/office/powerpoint/2010/main" val="1042677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7" name="object 7"/>
          <p:cNvSpPr txBox="1"/>
          <p:nvPr/>
        </p:nvSpPr>
        <p:spPr>
          <a:xfrm>
            <a:off x="28982" y="884503"/>
            <a:ext cx="7057618" cy="4947508"/>
          </a:xfrm>
          <a:prstGeom prst="rect">
            <a:avLst/>
          </a:prstGeom>
        </p:spPr>
        <p:txBody>
          <a:bodyPr vert="horz" wrap="square" lIns="0" tIns="12700" rIns="0" bIns="0" rtlCol="0">
            <a:spAutoFit/>
          </a:bodyPr>
          <a:lstStyle/>
          <a:p>
            <a:pPr marL="512763">
              <a:lnSpc>
                <a:spcPct val="100000"/>
              </a:lnSpc>
              <a:spcBef>
                <a:spcPts val="100"/>
              </a:spcBef>
              <a:buAutoNum type="arabicPeriod" startAt="7"/>
              <a:tabLst>
                <a:tab pos="249554" algn="l"/>
              </a:tabLst>
            </a:pPr>
            <a:r>
              <a:rPr sz="2400" dirty="0"/>
              <a:t>Delete the previous labels that resided in buttons_</a:t>
            </a:r>
            <a:r>
              <a:rPr sz="2400"/>
              <a:t>frame:</a:t>
            </a:r>
            <a:endParaRPr lang="en-US" sz="2400"/>
          </a:p>
          <a:p>
            <a:pPr marL="247650" indent="-23813">
              <a:lnSpc>
                <a:spcPct val="100000"/>
              </a:lnSpc>
              <a:spcBef>
                <a:spcPts val="960"/>
              </a:spcBef>
            </a:pPr>
            <a:endParaRPr lang="en-US" sz="2400">
              <a:solidFill>
                <a:schemeClr val="accent3">
                  <a:lumMod val="50000"/>
                </a:schemeClr>
              </a:solidFill>
            </a:endParaRPr>
          </a:p>
          <a:p>
            <a:pPr marL="247650" indent="-23813">
              <a:lnSpc>
                <a:spcPct val="100000"/>
              </a:lnSpc>
              <a:spcBef>
                <a:spcPts val="960"/>
              </a:spcBef>
            </a:pPr>
            <a:r>
              <a:rPr sz="2000">
                <a:solidFill>
                  <a:schemeClr val="accent3">
                    <a:lumMod val="50000"/>
                  </a:schemeClr>
                </a:solidFill>
              </a:rPr>
              <a:t># </a:t>
            </a:r>
            <a:r>
              <a:rPr sz="2000" dirty="0">
                <a:solidFill>
                  <a:schemeClr val="accent3">
                    <a:lumMod val="50000"/>
                  </a:schemeClr>
                </a:solidFill>
              </a:rPr>
              <a:t>DELETE THE LABELS BELOW</a:t>
            </a:r>
            <a:endParaRPr sz="2000">
              <a:solidFill>
                <a:schemeClr val="accent3">
                  <a:lumMod val="50000"/>
                </a:schemeClr>
              </a:solidFill>
            </a:endParaRPr>
          </a:p>
          <a:p>
            <a:pPr marL="247650" marR="279400" indent="-23813">
              <a:lnSpc>
                <a:spcPct val="100000"/>
              </a:lnSpc>
            </a:pPr>
            <a:r>
              <a:rPr sz="2000" dirty="0">
                <a:solidFill>
                  <a:schemeClr val="accent3">
                    <a:lumMod val="50000"/>
                  </a:schemeClr>
                </a:solidFill>
              </a:rPr>
              <a:t># Place labels into the container element  </a:t>
            </a:r>
            <a:r>
              <a:rPr sz="2400" dirty="0"/>
              <a:t>ttk.Label(buttons_frame, text="Label1").grid(column=0, row=0,  sticky=tk.W)</a:t>
            </a:r>
            <a:endParaRPr sz="2400"/>
          </a:p>
          <a:p>
            <a:pPr marL="247650" marR="279400" indent="-23813">
              <a:lnSpc>
                <a:spcPct val="100000"/>
              </a:lnSpc>
            </a:pPr>
            <a:endParaRPr lang="en-US" sz="2400"/>
          </a:p>
          <a:p>
            <a:pPr marL="247650" marR="279400" indent="-23813">
              <a:lnSpc>
                <a:spcPct val="100000"/>
              </a:lnSpc>
            </a:pPr>
            <a:r>
              <a:rPr sz="2400"/>
              <a:t>ttk</a:t>
            </a:r>
            <a:r>
              <a:rPr sz="2400" dirty="0"/>
              <a:t>.Label(buttons_frame, text="Label2").grid(column=1, row=0,  sticky=tk.W)</a:t>
            </a:r>
            <a:endParaRPr sz="2400"/>
          </a:p>
          <a:p>
            <a:pPr marL="247650" marR="279400" indent="-23813">
              <a:lnSpc>
                <a:spcPct val="100000"/>
              </a:lnSpc>
            </a:pPr>
            <a:endParaRPr lang="en-US" sz="2400"/>
          </a:p>
          <a:p>
            <a:pPr marL="247650" marR="279400" indent="-23813">
              <a:lnSpc>
                <a:spcPct val="100000"/>
              </a:lnSpc>
            </a:pPr>
            <a:r>
              <a:rPr sz="2400"/>
              <a:t>ttk</a:t>
            </a:r>
            <a:r>
              <a:rPr sz="2400" dirty="0"/>
              <a:t>.Label(buttons_frame, text="Label3").grid(column=2, row=0,  sticky=tk.</a:t>
            </a:r>
            <a:r>
              <a:rPr sz="2400"/>
              <a:t>W)</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111</a:t>
            </a:r>
            <a:r>
              <a:rPr spc="-30" dirty="0"/>
              <a:t> </a:t>
            </a:r>
            <a:r>
              <a:rPr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7" name="object 7"/>
          <p:cNvSpPr txBox="1"/>
          <p:nvPr/>
        </p:nvSpPr>
        <p:spPr>
          <a:xfrm>
            <a:off x="457202" y="1028701"/>
            <a:ext cx="6629399" cy="6132448"/>
          </a:xfrm>
          <a:prstGeom prst="rect">
            <a:avLst/>
          </a:prstGeom>
        </p:spPr>
        <p:txBody>
          <a:bodyPr vert="horz" wrap="square" lIns="0" tIns="12700" rIns="0" bIns="0" rtlCol="0">
            <a:spAutoFit/>
          </a:bodyPr>
          <a:lstStyle/>
          <a:p>
            <a:pPr marL="248920" indent="-170815">
              <a:lnSpc>
                <a:spcPct val="100000"/>
              </a:lnSpc>
              <a:buAutoNum type="arabicPeriod" startAt="8"/>
              <a:tabLst>
                <a:tab pos="249554" algn="l"/>
              </a:tabLst>
            </a:pPr>
            <a:r>
              <a:rPr sz="2400"/>
              <a:t>Create </a:t>
            </a:r>
            <a:r>
              <a:rPr sz="2400" dirty="0"/>
              <a:t>four new buttons. buttons_frame is their </a:t>
            </a:r>
            <a:r>
              <a:rPr sz="2400"/>
              <a:t>parent:</a:t>
            </a:r>
            <a:endParaRPr lang="en-US" sz="2400"/>
          </a:p>
          <a:p>
            <a:pPr marL="248920" indent="-170815">
              <a:lnSpc>
                <a:spcPct val="100000"/>
              </a:lnSpc>
              <a:buAutoNum type="arabicPeriod" startAt="8"/>
              <a:tabLst>
                <a:tab pos="249554" algn="l"/>
              </a:tabLst>
            </a:pPr>
            <a:endParaRPr sz="2400"/>
          </a:p>
          <a:p>
            <a:pPr marL="63500" marR="348615">
              <a:lnSpc>
                <a:spcPct val="100000"/>
              </a:lnSpc>
              <a:spcBef>
                <a:spcPts val="960"/>
              </a:spcBef>
            </a:pPr>
            <a:r>
              <a:rPr sz="2000" dirty="0">
                <a:solidFill>
                  <a:schemeClr val="accent3">
                    <a:lumMod val="50000"/>
                  </a:schemeClr>
                </a:solidFill>
              </a:rPr>
              <a:t># Add Buttons for Progressbar </a:t>
            </a:r>
            <a:r>
              <a:rPr sz="2000">
                <a:solidFill>
                  <a:schemeClr val="accent3">
                    <a:lumMod val="50000"/>
                  </a:schemeClr>
                </a:solidFill>
              </a:rPr>
              <a:t>commands  </a:t>
            </a:r>
            <a:endParaRPr lang="en-US" sz="2000">
              <a:solidFill>
                <a:schemeClr val="accent3">
                  <a:lumMod val="50000"/>
                </a:schemeClr>
              </a:solidFill>
            </a:endParaRPr>
          </a:p>
          <a:p>
            <a:pPr marL="63500" marR="348615">
              <a:lnSpc>
                <a:spcPct val="100000"/>
              </a:lnSpc>
              <a:spcBef>
                <a:spcPts val="960"/>
              </a:spcBef>
            </a:pPr>
            <a:r>
              <a:rPr sz="2200"/>
              <a:t>ttk</a:t>
            </a:r>
            <a:r>
              <a:rPr sz="2200" dirty="0"/>
              <a:t>.Button(buttons_frame, text=" Run Progressbar ",  command=run_progressbar).grid(column=0, row=0, sticky='W</a:t>
            </a:r>
            <a:r>
              <a:rPr sz="2200"/>
              <a:t>')  </a:t>
            </a:r>
            <a:endParaRPr lang="en-US" sz="2200"/>
          </a:p>
          <a:p>
            <a:pPr marL="63500" marR="348615">
              <a:lnSpc>
                <a:spcPct val="100000"/>
              </a:lnSpc>
              <a:spcBef>
                <a:spcPts val="960"/>
              </a:spcBef>
            </a:pPr>
            <a:r>
              <a:rPr sz="2200"/>
              <a:t>ttk</a:t>
            </a:r>
            <a:r>
              <a:rPr sz="2200" dirty="0"/>
              <a:t>.Button(buttons_frame, text=" Start Progressbar ",  command=start_progressbar).grid(column=0, row=1, sticky='W</a:t>
            </a:r>
            <a:r>
              <a:rPr sz="2200"/>
              <a:t>')  </a:t>
            </a:r>
            <a:endParaRPr lang="en-US" sz="2200"/>
          </a:p>
          <a:p>
            <a:pPr marL="63500" marR="348615">
              <a:lnSpc>
                <a:spcPct val="100000"/>
              </a:lnSpc>
              <a:spcBef>
                <a:spcPts val="960"/>
              </a:spcBef>
            </a:pPr>
            <a:r>
              <a:rPr sz="2200"/>
              <a:t>ttk</a:t>
            </a:r>
            <a:r>
              <a:rPr sz="2200" dirty="0"/>
              <a:t>.Button(buttons_frame, text=" Stop immediately ",  command=stop_progressbar).grid(column=0, row=2, sticky='W</a:t>
            </a:r>
            <a:r>
              <a:rPr sz="2200"/>
              <a:t>')  </a:t>
            </a:r>
            <a:endParaRPr lang="en-US" sz="2200"/>
          </a:p>
          <a:p>
            <a:pPr marL="63500" marR="348615">
              <a:lnSpc>
                <a:spcPct val="100000"/>
              </a:lnSpc>
              <a:spcBef>
                <a:spcPts val="960"/>
              </a:spcBef>
            </a:pPr>
            <a:r>
              <a:rPr sz="2200"/>
              <a:t>ttk</a:t>
            </a:r>
            <a:r>
              <a:rPr sz="2200" dirty="0"/>
              <a:t>.Button(buttons_frame, text=" Stop after second ",</a:t>
            </a:r>
            <a:endParaRPr sz="2200"/>
          </a:p>
          <a:p>
            <a:pPr marL="63500">
              <a:lnSpc>
                <a:spcPct val="100000"/>
              </a:lnSpc>
            </a:pPr>
            <a:r>
              <a:rPr sz="2200" dirty="0"/>
              <a:t>command=progressbar_stop_after).grid(column=0, row=3, sticky=</a:t>
            </a:r>
            <a:r>
              <a:rPr sz="2200"/>
              <a:t>'W')</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111</a:t>
            </a:r>
            <a:r>
              <a:rPr spc="-30" dirty="0"/>
              <a:t> </a:t>
            </a:r>
            <a:r>
              <a:rPr dirty="0"/>
              <a:t>]</a:t>
            </a:r>
          </a:p>
        </p:txBody>
      </p:sp>
    </p:spTree>
    <p:extLst>
      <p:ext uri="{BB962C8B-B14F-4D97-AF65-F5344CB8AC3E}">
        <p14:creationId xmlns:p14="http://schemas.microsoft.com/office/powerpoint/2010/main" val="21543017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5" name="object 5"/>
          <p:cNvSpPr/>
          <p:nvPr/>
        </p:nvSpPr>
        <p:spPr>
          <a:xfrm>
            <a:off x="739052"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6" name="object 6"/>
          <p:cNvSpPr/>
          <p:nvPr/>
        </p:nvSpPr>
        <p:spPr>
          <a:xfrm>
            <a:off x="3708477" y="7769061"/>
            <a:ext cx="2411095" cy="0"/>
          </a:xfrm>
          <a:custGeom>
            <a:avLst/>
            <a:gdLst/>
            <a:ahLst/>
            <a:cxnLst/>
            <a:rect l="l" t="t" r="r" b="b"/>
            <a:pathLst>
              <a:path w="2411095">
                <a:moveTo>
                  <a:pt x="0" y="0"/>
                </a:moveTo>
                <a:lnTo>
                  <a:pt x="2410472" y="0"/>
                </a:lnTo>
              </a:path>
            </a:pathLst>
          </a:custGeom>
          <a:ln w="7200">
            <a:solidFill>
              <a:srgbClr val="000000"/>
            </a:solidFill>
          </a:ln>
        </p:spPr>
        <p:txBody>
          <a:bodyPr wrap="square" lIns="0" tIns="0" rIns="0" bIns="0" rtlCol="0"/>
          <a:lstStyle/>
          <a:p>
            <a:endParaRPr/>
          </a:p>
        </p:txBody>
      </p:sp>
      <p:sp>
        <p:nvSpPr>
          <p:cNvPr id="7" name="object 7"/>
          <p:cNvSpPr txBox="1"/>
          <p:nvPr/>
        </p:nvSpPr>
        <p:spPr>
          <a:xfrm>
            <a:off x="228600" y="787084"/>
            <a:ext cx="8458200" cy="4701287"/>
          </a:xfrm>
          <a:prstGeom prst="rect">
            <a:avLst/>
          </a:prstGeom>
        </p:spPr>
        <p:txBody>
          <a:bodyPr vert="horz" wrap="square" lIns="0" tIns="12700" rIns="0" bIns="0" rtlCol="0">
            <a:spAutoFit/>
          </a:bodyPr>
          <a:lstStyle/>
          <a:p>
            <a:pPr>
              <a:lnSpc>
                <a:spcPct val="100000"/>
              </a:lnSpc>
              <a:spcBef>
                <a:spcPts val="20"/>
              </a:spcBef>
            </a:pPr>
            <a:endParaRPr sz="2400"/>
          </a:p>
          <a:p>
            <a:pPr marL="248920" indent="-170815">
              <a:lnSpc>
                <a:spcPct val="100000"/>
              </a:lnSpc>
              <a:buAutoNum type="arabicPeriod" startAt="9"/>
              <a:tabLst>
                <a:tab pos="249554" algn="l"/>
              </a:tabLst>
            </a:pPr>
            <a:r>
              <a:rPr sz="2400" dirty="0"/>
              <a:t>Add additional padding for the </a:t>
            </a:r>
            <a:r>
              <a:rPr sz="2400"/>
              <a:t>children of</a:t>
            </a:r>
            <a:br>
              <a:rPr lang="en-US" sz="2400"/>
            </a:br>
            <a:r>
              <a:rPr sz="2400"/>
              <a:t> </a:t>
            </a:r>
            <a:r>
              <a:rPr sz="2400" dirty="0"/>
              <a:t>buttons_frame in a </a:t>
            </a:r>
            <a:r>
              <a:rPr sz="2400"/>
              <a:t>loop:</a:t>
            </a:r>
            <a:endParaRPr lang="en-US" sz="2400"/>
          </a:p>
          <a:p>
            <a:pPr marL="248920" indent="-170815">
              <a:lnSpc>
                <a:spcPct val="100000"/>
              </a:lnSpc>
              <a:buAutoNum type="arabicPeriod" startAt="9"/>
              <a:tabLst>
                <a:tab pos="249554" algn="l"/>
              </a:tabLst>
            </a:pPr>
            <a:endParaRPr sz="2400"/>
          </a:p>
          <a:p>
            <a:pPr marL="713740" marR="1445895" indent="-274320">
              <a:lnSpc>
                <a:spcPct val="100000"/>
              </a:lnSpc>
              <a:spcBef>
                <a:spcPts val="965"/>
              </a:spcBef>
            </a:pPr>
            <a:r>
              <a:rPr sz="2400" dirty="0"/>
              <a:t>for </a:t>
            </a:r>
            <a:r>
              <a:rPr sz="2400"/>
              <a:t>child in</a:t>
            </a:r>
            <a:r>
              <a:rPr lang="en-US" sz="2400"/>
              <a:t> </a:t>
            </a:r>
            <a:r>
              <a:rPr sz="2400"/>
              <a:t>buttons</a:t>
            </a:r>
            <a:r>
              <a:rPr sz="2400" dirty="0"/>
              <a:t>_frame.winfo_</a:t>
            </a:r>
            <a:r>
              <a:rPr sz="2400"/>
              <a:t>children():</a:t>
            </a:r>
            <a:endParaRPr lang="en-US" sz="2400"/>
          </a:p>
          <a:p>
            <a:pPr marL="713740" marR="1445895" indent="-274320">
              <a:lnSpc>
                <a:spcPct val="100000"/>
              </a:lnSpc>
              <a:spcBef>
                <a:spcPts val="965"/>
              </a:spcBef>
            </a:pPr>
            <a:r>
              <a:rPr lang="en-US" sz="2400"/>
              <a:t>	</a:t>
            </a:r>
            <a:r>
              <a:rPr sz="2400"/>
              <a:t>child</a:t>
            </a:r>
            <a:r>
              <a:rPr sz="2400" dirty="0"/>
              <a:t>.grid_configure(padx=2, pady=2)</a:t>
            </a:r>
            <a:endParaRPr sz="2400"/>
          </a:p>
          <a:p>
            <a:pPr>
              <a:lnSpc>
                <a:spcPct val="100000"/>
              </a:lnSpc>
              <a:spcBef>
                <a:spcPts val="15"/>
              </a:spcBef>
            </a:pPr>
            <a:endParaRPr lang="en-US" sz="2400"/>
          </a:p>
          <a:p>
            <a:pPr>
              <a:lnSpc>
                <a:spcPct val="100000"/>
              </a:lnSpc>
              <a:spcBef>
                <a:spcPts val="15"/>
              </a:spcBef>
            </a:pPr>
            <a:endParaRPr sz="2400"/>
          </a:p>
          <a:p>
            <a:pPr marL="248920" indent="-236854">
              <a:lnSpc>
                <a:spcPct val="100000"/>
              </a:lnSpc>
              <a:buAutoNum type="arabicPeriod" startAt="10"/>
              <a:tabLst>
                <a:tab pos="249554" algn="l"/>
              </a:tabLst>
            </a:pPr>
            <a:r>
              <a:rPr sz="2400" dirty="0"/>
              <a:t>Add additional padding for all children of Tab2:</a:t>
            </a:r>
            <a:endParaRPr sz="2400"/>
          </a:p>
          <a:p>
            <a:pPr>
              <a:lnSpc>
                <a:spcPct val="100000"/>
              </a:lnSpc>
              <a:spcBef>
                <a:spcPts val="20"/>
              </a:spcBef>
            </a:pPr>
            <a:endParaRPr sz="2400"/>
          </a:p>
          <a:p>
            <a:pPr marL="713740" marR="1719580" indent="-274320">
              <a:lnSpc>
                <a:spcPct val="100000"/>
              </a:lnSpc>
              <a:spcBef>
                <a:spcPts val="5"/>
              </a:spcBef>
            </a:pPr>
            <a:r>
              <a:rPr sz="2400" dirty="0"/>
              <a:t>for child in mighty2.winfo_children():  child.grid_configure(padx=8, pady=2)</a:t>
            </a:r>
            <a:endParaRPr sz="2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220"/>
              </a:lnSpc>
            </a:pPr>
            <a:r>
              <a:rPr dirty="0"/>
              <a:t>[</a:t>
            </a:r>
            <a:r>
              <a:rPr spc="-30" dirty="0"/>
              <a:t> </a:t>
            </a:r>
            <a:r>
              <a:rPr dirty="0"/>
              <a:t>111</a:t>
            </a:r>
            <a:r>
              <a:rPr spc="-30" dirty="0"/>
              <a:t> </a:t>
            </a:r>
            <a:r>
              <a:rPr dirty="0"/>
              <a:t>]</a:t>
            </a:r>
          </a:p>
        </p:txBody>
      </p:sp>
    </p:spTree>
    <p:extLst>
      <p:ext uri="{BB962C8B-B14F-4D97-AF65-F5344CB8AC3E}">
        <p14:creationId xmlns:p14="http://schemas.microsoft.com/office/powerpoint/2010/main" val="1988442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250102" y="800101"/>
            <a:ext cx="6150699" cy="8263224"/>
          </a:xfrm>
          <a:prstGeom prst="rect">
            <a:avLst/>
          </a:prstGeom>
        </p:spPr>
        <p:txBody>
          <a:bodyPr vert="horz" wrap="square" lIns="0" tIns="109855" rIns="0" bIns="0" rtlCol="0">
            <a:spAutoFit/>
          </a:bodyPr>
          <a:lstStyle/>
          <a:p>
            <a:pPr marL="12700">
              <a:lnSpc>
                <a:spcPct val="100000"/>
              </a:lnSpc>
              <a:spcBef>
                <a:spcPts val="865"/>
              </a:spcBef>
            </a:pPr>
            <a:r>
              <a:rPr sz="2200" b="1" spc="-5" dirty="0">
                <a:latin typeface="Arial"/>
                <a:cs typeface="Arial"/>
              </a:rPr>
              <a:t>How</a:t>
            </a:r>
            <a:r>
              <a:rPr sz="2200" b="1" spc="-20" dirty="0">
                <a:latin typeface="Arial"/>
                <a:cs typeface="Arial"/>
              </a:rPr>
              <a:t> </a:t>
            </a:r>
            <a:r>
              <a:rPr sz="2200" b="1" dirty="0">
                <a:latin typeface="Arial"/>
                <a:cs typeface="Arial"/>
              </a:rPr>
              <a:t>to</a:t>
            </a:r>
            <a:r>
              <a:rPr sz="2200" b="1" spc="-15" dirty="0">
                <a:latin typeface="Arial"/>
                <a:cs typeface="Arial"/>
              </a:rPr>
              <a:t> </a:t>
            </a:r>
            <a:r>
              <a:rPr sz="2200" b="1" dirty="0">
                <a:latin typeface="Arial"/>
                <a:cs typeface="Arial"/>
              </a:rPr>
              <a:t>do</a:t>
            </a:r>
            <a:r>
              <a:rPr sz="2200" b="1" spc="-15" dirty="0">
                <a:latin typeface="Arial"/>
                <a:cs typeface="Arial"/>
              </a:rPr>
              <a:t> </a:t>
            </a:r>
            <a:r>
              <a:rPr sz="2200" b="1" dirty="0">
                <a:latin typeface="Arial"/>
                <a:cs typeface="Arial"/>
              </a:rPr>
              <a:t>it</a:t>
            </a:r>
            <a:r>
              <a:rPr sz="2200" b="1" dirty="0">
                <a:latin typeface="Lucida Sans"/>
                <a:cs typeface="Lucida Sans"/>
              </a:rPr>
              <a:t>…</a:t>
            </a:r>
            <a:endParaRPr sz="2200">
              <a:latin typeface="Lucida Sans"/>
              <a:cs typeface="Lucida Sans"/>
            </a:endParaRPr>
          </a:p>
          <a:p>
            <a:pPr marL="12700">
              <a:lnSpc>
                <a:spcPct val="100000"/>
              </a:lnSpc>
              <a:spcBef>
                <a:spcPts val="445"/>
              </a:spcBef>
            </a:pPr>
            <a:r>
              <a:rPr sz="2200" spc="-5" dirty="0">
                <a:latin typeface="Palatino Linotype"/>
                <a:cs typeface="Palatino Linotype"/>
              </a:rPr>
              <a:t>Here</a:t>
            </a:r>
            <a:r>
              <a:rPr sz="2200" spc="-10" dirty="0">
                <a:latin typeface="Palatino Linotype"/>
                <a:cs typeface="Palatino Linotype"/>
              </a:rPr>
              <a:t> </a:t>
            </a:r>
            <a:r>
              <a:rPr sz="2200" dirty="0">
                <a:latin typeface="Palatino Linotype"/>
                <a:cs typeface="Palatino Linotype"/>
              </a:rPr>
              <a:t>are</a:t>
            </a:r>
            <a:r>
              <a:rPr sz="2200" spc="-5" dirty="0">
                <a:latin typeface="Palatino Linotype"/>
                <a:cs typeface="Palatino Linotype"/>
              </a:rPr>
              <a:t> the</a:t>
            </a:r>
            <a:r>
              <a:rPr sz="2200" spc="-10" dirty="0">
                <a:latin typeface="Palatino Linotype"/>
                <a:cs typeface="Palatino Linotype"/>
              </a:rPr>
              <a:t> </a:t>
            </a:r>
            <a:r>
              <a:rPr sz="2200" dirty="0">
                <a:latin typeface="Palatino Linotype"/>
                <a:cs typeface="Palatino Linotype"/>
              </a:rPr>
              <a:t>steps</a:t>
            </a:r>
            <a:r>
              <a:rPr sz="2200" spc="-5" dirty="0">
                <a:latin typeface="Palatino Linotype"/>
                <a:cs typeface="Palatino Linotype"/>
              </a:rPr>
              <a:t> to</a:t>
            </a:r>
            <a:r>
              <a:rPr sz="2200" spc="-10" dirty="0">
                <a:latin typeface="Palatino Linotype"/>
                <a:cs typeface="Palatino Linotype"/>
              </a:rPr>
              <a:t> </a:t>
            </a:r>
            <a:r>
              <a:rPr sz="2200" dirty="0">
                <a:latin typeface="Palatino Linotype"/>
                <a:cs typeface="Palatino Linotype"/>
              </a:rPr>
              <a:t>follow</a:t>
            </a:r>
            <a:r>
              <a:rPr sz="2200" spc="-5" dirty="0">
                <a:latin typeface="Palatino Linotype"/>
                <a:cs typeface="Palatino Linotype"/>
              </a:rPr>
              <a:t> to</a:t>
            </a:r>
            <a:r>
              <a:rPr sz="2200" spc="-10" dirty="0">
                <a:latin typeface="Palatino Linotype"/>
                <a:cs typeface="Palatino Linotype"/>
              </a:rPr>
              <a:t> </a:t>
            </a:r>
            <a:r>
              <a:rPr sz="2200" dirty="0">
                <a:latin typeface="Palatino Linotype"/>
                <a:cs typeface="Palatino Linotype"/>
              </a:rPr>
              <a:t>create</a:t>
            </a:r>
            <a:r>
              <a:rPr sz="2200" spc="-5" dirty="0">
                <a:latin typeface="Palatino Linotype"/>
                <a:cs typeface="Palatino Linotype"/>
              </a:rPr>
              <a:t> </a:t>
            </a:r>
            <a:r>
              <a:rPr sz="2200" dirty="0">
                <a:latin typeface="Palatino Linotype"/>
                <a:cs typeface="Palatino Linotype"/>
              </a:rPr>
              <a:t>a</a:t>
            </a:r>
            <a:r>
              <a:rPr sz="2200" spc="-10" dirty="0">
                <a:latin typeface="Palatino Linotype"/>
                <a:cs typeface="Palatino Linotype"/>
              </a:rPr>
              <a:t> </a:t>
            </a:r>
            <a:r>
              <a:rPr sz="2200" dirty="0">
                <a:latin typeface="Palatino Linotype"/>
                <a:cs typeface="Palatino Linotype"/>
              </a:rPr>
              <a:t>message</a:t>
            </a:r>
            <a:r>
              <a:rPr sz="2200" spc="-10" dirty="0">
                <a:latin typeface="Palatino Linotype"/>
                <a:cs typeface="Palatino Linotype"/>
              </a:rPr>
              <a:t> </a:t>
            </a:r>
            <a:r>
              <a:rPr sz="2200" spc="-5" dirty="0">
                <a:latin typeface="Palatino Linotype"/>
                <a:cs typeface="Palatino Linotype"/>
              </a:rPr>
              <a:t>box</a:t>
            </a:r>
            <a:r>
              <a:rPr sz="2200" spc="-10" dirty="0">
                <a:latin typeface="Palatino Linotype"/>
                <a:cs typeface="Palatino Linotype"/>
              </a:rPr>
              <a:t> </a:t>
            </a:r>
            <a:r>
              <a:rPr sz="2200" dirty="0">
                <a:latin typeface="Palatino Linotype"/>
                <a:cs typeface="Palatino Linotype"/>
              </a:rPr>
              <a:t>in</a:t>
            </a:r>
            <a:r>
              <a:rPr sz="2200" spc="-5" dirty="0">
                <a:latin typeface="Palatino Linotype"/>
                <a:cs typeface="Palatino Linotype"/>
              </a:rPr>
              <a:t> </a:t>
            </a:r>
            <a:r>
              <a:rPr sz="2200" dirty="0">
                <a:latin typeface="Palatino Linotype"/>
                <a:cs typeface="Palatino Linotype"/>
              </a:rPr>
              <a:t>Python:</a:t>
            </a:r>
            <a:endParaRPr sz="2200">
              <a:latin typeface="Palatino Linotype"/>
              <a:cs typeface="Palatino Linotype"/>
            </a:endParaRPr>
          </a:p>
          <a:p>
            <a:pPr marL="622300" marR="353695" indent="-170180">
              <a:lnSpc>
                <a:spcPct val="105400"/>
              </a:lnSpc>
              <a:spcBef>
                <a:spcPts val="830"/>
              </a:spcBef>
              <a:buAutoNum type="arabicPeriod"/>
              <a:tabLst>
                <a:tab pos="622300" algn="l"/>
              </a:tabLst>
            </a:pPr>
            <a:r>
              <a:rPr sz="2200" spc="-5" dirty="0">
                <a:latin typeface="Palatino Linotype"/>
                <a:cs typeface="Palatino Linotype"/>
              </a:rPr>
              <a:t>Open</a:t>
            </a:r>
            <a:r>
              <a:rPr sz="2200" dirty="0">
                <a:latin typeface="Palatino Linotype"/>
                <a:cs typeface="Palatino Linotype"/>
              </a:rPr>
              <a:t> </a:t>
            </a:r>
            <a:r>
              <a:rPr sz="2200" spc="-5" dirty="0">
                <a:latin typeface="Lucida Console"/>
                <a:cs typeface="Lucida Console"/>
              </a:rPr>
              <a:t>GUI_tabbed_all_widgets_both_tabs.py</a:t>
            </a:r>
            <a:r>
              <a:rPr sz="2200" spc="-340" dirty="0">
                <a:latin typeface="Lucida Console"/>
                <a:cs typeface="Lucida Console"/>
              </a:rPr>
              <a:t> </a:t>
            </a:r>
            <a:r>
              <a:rPr sz="2200" dirty="0">
                <a:latin typeface="Palatino Linotype"/>
                <a:cs typeface="Palatino Linotype"/>
              </a:rPr>
              <a:t>from</a:t>
            </a:r>
            <a:r>
              <a:rPr sz="2200" spc="5" dirty="0">
                <a:latin typeface="Palatino Linotype"/>
                <a:cs typeface="Palatino Linotype"/>
              </a:rPr>
              <a:t> </a:t>
            </a:r>
            <a:r>
              <a:rPr sz="2200" spc="-5" dirty="0">
                <a:latin typeface="Lucida Console"/>
                <a:cs typeface="Lucida Console"/>
              </a:rPr>
              <a:t>Chapter</a:t>
            </a:r>
            <a:r>
              <a:rPr sz="2200" dirty="0">
                <a:latin typeface="Lucida Console"/>
                <a:cs typeface="Lucida Console"/>
              </a:rPr>
              <a:t> </a:t>
            </a:r>
            <a:r>
              <a:rPr sz="2200" spc="-5" dirty="0">
                <a:latin typeface="Lucida Console"/>
                <a:cs typeface="Lucida Console"/>
              </a:rPr>
              <a:t>2</a:t>
            </a:r>
            <a:r>
              <a:rPr sz="2200" spc="-5" dirty="0">
                <a:latin typeface="Palatino Linotype"/>
                <a:cs typeface="Palatino Linotype"/>
              </a:rPr>
              <a:t>,</a:t>
            </a:r>
            <a:r>
              <a:rPr sz="2200" spc="5" dirty="0">
                <a:latin typeface="Palatino Linotype"/>
                <a:cs typeface="Palatino Linotype"/>
              </a:rPr>
              <a:t> </a:t>
            </a:r>
            <a:r>
              <a:rPr sz="2200" i="1" spc="-5" dirty="0">
                <a:latin typeface="Palatino Linotype"/>
                <a:cs typeface="Palatino Linotype"/>
              </a:rPr>
              <a:t>Layout </a:t>
            </a:r>
            <a:r>
              <a:rPr sz="2200" i="1" spc="-245" dirty="0">
                <a:latin typeface="Palatino Linotype"/>
                <a:cs typeface="Palatino Linotype"/>
              </a:rPr>
              <a:t> </a:t>
            </a:r>
            <a:r>
              <a:rPr sz="2200" i="1" spc="-5" dirty="0">
                <a:latin typeface="Palatino Linotype"/>
                <a:cs typeface="Palatino Linotype"/>
              </a:rPr>
              <a:t>Management</a:t>
            </a:r>
            <a:r>
              <a:rPr sz="2200" spc="-5" dirty="0">
                <a:latin typeface="Palatino Linotype"/>
                <a:cs typeface="Palatino Linotype"/>
              </a:rPr>
              <a:t>,</a:t>
            </a:r>
            <a:r>
              <a:rPr sz="2200" dirty="0">
                <a:latin typeface="Palatino Linotype"/>
                <a:cs typeface="Palatino Linotype"/>
              </a:rPr>
              <a:t> and save </a:t>
            </a:r>
            <a:r>
              <a:rPr sz="2200" spc="-5" dirty="0">
                <a:latin typeface="Palatino Linotype"/>
                <a:cs typeface="Palatino Linotype"/>
              </a:rPr>
              <a:t>the </a:t>
            </a:r>
            <a:r>
              <a:rPr sz="2200" dirty="0">
                <a:latin typeface="Palatino Linotype"/>
                <a:cs typeface="Palatino Linotype"/>
              </a:rPr>
              <a:t>module as</a:t>
            </a:r>
            <a:r>
              <a:rPr sz="2200" spc="-5" dirty="0">
                <a:latin typeface="Palatino Linotype"/>
                <a:cs typeface="Palatino Linotype"/>
              </a:rPr>
              <a:t> </a:t>
            </a:r>
            <a:r>
              <a:rPr sz="2200" spc="-5" dirty="0">
                <a:latin typeface="Lucida Console"/>
                <a:cs typeface="Lucida Console"/>
              </a:rPr>
              <a:t>GUI_message_box.</a:t>
            </a:r>
            <a:r>
              <a:rPr sz="2200" spc="-5">
                <a:latin typeface="Lucida Console"/>
                <a:cs typeface="Lucida Console"/>
              </a:rPr>
              <a:t>py</a:t>
            </a:r>
            <a:r>
              <a:rPr sz="2200" spc="-5">
                <a:latin typeface="Palatino Linotype"/>
                <a:cs typeface="Palatino Linotype"/>
              </a:rPr>
              <a:t>.</a:t>
            </a:r>
            <a:endParaRPr lang="en-US" sz="2200" spc="-5">
              <a:latin typeface="Palatino Linotype"/>
              <a:cs typeface="Palatino Linotype"/>
            </a:endParaRPr>
          </a:p>
          <a:p>
            <a:pPr marL="622300" marR="353695" indent="-170180">
              <a:lnSpc>
                <a:spcPct val="105400"/>
              </a:lnSpc>
              <a:spcBef>
                <a:spcPts val="830"/>
              </a:spcBef>
              <a:buAutoNum type="arabicPeriod"/>
              <a:tabLst>
                <a:tab pos="622300" algn="l"/>
              </a:tabLst>
            </a:pPr>
            <a:endParaRPr sz="2200">
              <a:latin typeface="Palatino Linotype"/>
              <a:cs typeface="Palatino Linotype"/>
            </a:endParaRPr>
          </a:p>
          <a:p>
            <a:pPr marL="622300" marR="480059" indent="-170180">
              <a:lnSpc>
                <a:spcPct val="100000"/>
              </a:lnSpc>
              <a:spcBef>
                <a:spcPts val="285"/>
              </a:spcBef>
              <a:buAutoNum type="arabicPeriod"/>
              <a:tabLst>
                <a:tab pos="622300" algn="l"/>
              </a:tabLst>
            </a:pPr>
            <a:r>
              <a:rPr sz="2200" dirty="0">
                <a:latin typeface="Palatino Linotype"/>
                <a:cs typeface="Palatino Linotype"/>
              </a:rPr>
              <a:t>Add </a:t>
            </a:r>
            <a:r>
              <a:rPr sz="2200" spc="-5" dirty="0">
                <a:latin typeface="Palatino Linotype"/>
                <a:cs typeface="Palatino Linotype"/>
              </a:rPr>
              <a:t>the </a:t>
            </a:r>
            <a:r>
              <a:rPr sz="2200" dirty="0">
                <a:latin typeface="Palatino Linotype"/>
                <a:cs typeface="Palatino Linotype"/>
              </a:rPr>
              <a:t>following line of code </a:t>
            </a:r>
            <a:r>
              <a:rPr sz="2200" spc="-5" dirty="0">
                <a:latin typeface="Palatino Linotype"/>
                <a:cs typeface="Palatino Linotype"/>
              </a:rPr>
              <a:t>to the top </a:t>
            </a:r>
            <a:r>
              <a:rPr sz="2200" dirty="0">
                <a:latin typeface="Palatino Linotype"/>
                <a:cs typeface="Palatino Linotype"/>
              </a:rPr>
              <a:t>of </a:t>
            </a:r>
            <a:r>
              <a:rPr sz="2200" spc="-5" dirty="0">
                <a:latin typeface="Palatino Linotype"/>
                <a:cs typeface="Palatino Linotype"/>
              </a:rPr>
              <a:t>the </a:t>
            </a:r>
            <a:r>
              <a:rPr sz="2200" dirty="0">
                <a:latin typeface="Palatino Linotype"/>
                <a:cs typeface="Palatino Linotype"/>
              </a:rPr>
              <a:t>module where </a:t>
            </a:r>
            <a:r>
              <a:rPr sz="2200" spc="-5" dirty="0">
                <a:latin typeface="Palatino Linotype"/>
                <a:cs typeface="Palatino Linotype"/>
              </a:rPr>
              <a:t>the </a:t>
            </a:r>
            <a:r>
              <a:rPr sz="2200" dirty="0">
                <a:latin typeface="Palatino Linotype"/>
                <a:cs typeface="Palatino Linotype"/>
              </a:rPr>
              <a:t>import </a:t>
            </a:r>
            <a:r>
              <a:rPr sz="2200" spc="-250" dirty="0">
                <a:latin typeface="Palatino Linotype"/>
                <a:cs typeface="Palatino Linotype"/>
              </a:rPr>
              <a:t> </a:t>
            </a:r>
            <a:r>
              <a:rPr sz="2200" dirty="0">
                <a:latin typeface="Palatino Linotype"/>
                <a:cs typeface="Palatino Linotype"/>
              </a:rPr>
              <a:t>statements</a:t>
            </a:r>
            <a:r>
              <a:rPr sz="2200" spc="-5" dirty="0">
                <a:latin typeface="Palatino Linotype"/>
                <a:cs typeface="Palatino Linotype"/>
              </a:rPr>
              <a:t> </a:t>
            </a:r>
            <a:r>
              <a:rPr sz="2200" dirty="0">
                <a:latin typeface="Palatino Linotype"/>
                <a:cs typeface="Palatino Linotype"/>
              </a:rPr>
              <a:t>live:</a:t>
            </a:r>
            <a:endParaRPr sz="2200">
              <a:latin typeface="Palatino Linotype"/>
              <a:cs typeface="Palatino Linotype"/>
            </a:endParaRPr>
          </a:p>
          <a:p>
            <a:pPr marL="812800">
              <a:lnSpc>
                <a:spcPct val="100000"/>
              </a:lnSpc>
              <a:spcBef>
                <a:spcPts val="894"/>
              </a:spcBef>
            </a:pPr>
            <a:r>
              <a:rPr sz="2200" spc="-5" dirty="0">
                <a:latin typeface="Lucida Console"/>
                <a:cs typeface="Lucida Console"/>
              </a:rPr>
              <a:t>from tkinter import messagebox as msg</a:t>
            </a:r>
            <a:endParaRPr sz="2200">
              <a:latin typeface="Lucida Console"/>
              <a:cs typeface="Lucida Console"/>
            </a:endParaRPr>
          </a:p>
          <a:p>
            <a:pPr>
              <a:lnSpc>
                <a:spcPct val="100000"/>
              </a:lnSpc>
              <a:spcBef>
                <a:spcPts val="15"/>
              </a:spcBef>
            </a:pPr>
            <a:endParaRPr sz="2200">
              <a:latin typeface="Lucida Console"/>
              <a:cs typeface="Lucida Console"/>
            </a:endParaRPr>
          </a:p>
          <a:p>
            <a:pPr marL="622300" marR="5080" indent="-170180" algn="just">
              <a:lnSpc>
                <a:spcPct val="100000"/>
              </a:lnSpc>
              <a:spcBef>
                <a:spcPts val="5"/>
              </a:spcBef>
              <a:buAutoNum type="arabicPeriod" startAt="3"/>
              <a:tabLst>
                <a:tab pos="622300" algn="l"/>
              </a:tabLst>
            </a:pPr>
            <a:r>
              <a:rPr sz="2200" spc="-5" dirty="0">
                <a:latin typeface="Palatino Linotype"/>
                <a:cs typeface="Palatino Linotype"/>
              </a:rPr>
              <a:t>Next, </a:t>
            </a:r>
            <a:r>
              <a:rPr sz="2200" dirty="0">
                <a:latin typeface="Palatino Linotype"/>
                <a:cs typeface="Palatino Linotype"/>
              </a:rPr>
              <a:t>create a callback function </a:t>
            </a:r>
            <a:r>
              <a:rPr sz="2200" spc="-5" dirty="0">
                <a:latin typeface="Palatino Linotype"/>
                <a:cs typeface="Palatino Linotype"/>
              </a:rPr>
              <a:t>that </a:t>
            </a:r>
            <a:r>
              <a:rPr sz="2200" dirty="0">
                <a:latin typeface="Palatino Linotype"/>
                <a:cs typeface="Palatino Linotype"/>
              </a:rPr>
              <a:t>will display a message </a:t>
            </a:r>
            <a:r>
              <a:rPr sz="2200" spc="-5" dirty="0">
                <a:latin typeface="Palatino Linotype"/>
                <a:cs typeface="Palatino Linotype"/>
              </a:rPr>
              <a:t>box. </a:t>
            </a:r>
            <a:r>
              <a:rPr sz="2200" dirty="0">
                <a:latin typeface="Palatino Linotype"/>
                <a:cs typeface="Palatino Linotype"/>
              </a:rPr>
              <a:t>We </a:t>
            </a:r>
            <a:r>
              <a:rPr sz="2200" spc="-5" dirty="0">
                <a:latin typeface="Palatino Linotype"/>
                <a:cs typeface="Palatino Linotype"/>
              </a:rPr>
              <a:t>have to place </a:t>
            </a:r>
            <a:r>
              <a:rPr sz="2200" spc="-250" dirty="0">
                <a:latin typeface="Palatino Linotype"/>
                <a:cs typeface="Palatino Linotype"/>
              </a:rPr>
              <a:t> </a:t>
            </a:r>
            <a:r>
              <a:rPr sz="2200" spc="-5" dirty="0">
                <a:latin typeface="Palatino Linotype"/>
                <a:cs typeface="Palatino Linotype"/>
              </a:rPr>
              <a:t>the </a:t>
            </a:r>
            <a:r>
              <a:rPr sz="2200" dirty="0">
                <a:latin typeface="Palatino Linotype"/>
                <a:cs typeface="Palatino Linotype"/>
              </a:rPr>
              <a:t>code of </a:t>
            </a:r>
            <a:r>
              <a:rPr sz="2200" spc="-5" dirty="0">
                <a:latin typeface="Palatino Linotype"/>
                <a:cs typeface="Palatino Linotype"/>
              </a:rPr>
              <a:t>the </a:t>
            </a:r>
            <a:r>
              <a:rPr sz="2200" dirty="0">
                <a:latin typeface="Palatino Linotype"/>
                <a:cs typeface="Palatino Linotype"/>
              </a:rPr>
              <a:t>callback above </a:t>
            </a:r>
            <a:r>
              <a:rPr sz="2200" spc="-5" dirty="0">
                <a:latin typeface="Palatino Linotype"/>
                <a:cs typeface="Palatino Linotype"/>
              </a:rPr>
              <a:t>the </a:t>
            </a:r>
            <a:r>
              <a:rPr sz="2200" dirty="0">
                <a:latin typeface="Palatino Linotype"/>
                <a:cs typeface="Palatino Linotype"/>
              </a:rPr>
              <a:t>code where we attach </a:t>
            </a:r>
            <a:r>
              <a:rPr sz="2200" spc="-5" dirty="0">
                <a:latin typeface="Palatino Linotype"/>
                <a:cs typeface="Palatino Linotype"/>
              </a:rPr>
              <a:t>the </a:t>
            </a:r>
            <a:r>
              <a:rPr sz="2200" dirty="0">
                <a:latin typeface="Palatino Linotype"/>
                <a:cs typeface="Palatino Linotype"/>
              </a:rPr>
              <a:t>callback </a:t>
            </a:r>
            <a:r>
              <a:rPr sz="2200" spc="-5" dirty="0">
                <a:latin typeface="Palatino Linotype"/>
                <a:cs typeface="Palatino Linotype"/>
              </a:rPr>
              <a:t>to the </a:t>
            </a:r>
            <a:r>
              <a:rPr sz="2200" dirty="0">
                <a:latin typeface="Palatino Linotype"/>
                <a:cs typeface="Palatino Linotype"/>
              </a:rPr>
              <a:t>menu </a:t>
            </a:r>
            <a:r>
              <a:rPr sz="2200" spc="5" dirty="0">
                <a:latin typeface="Palatino Linotype"/>
                <a:cs typeface="Palatino Linotype"/>
              </a:rPr>
              <a:t> </a:t>
            </a:r>
            <a:r>
              <a:rPr sz="2200" dirty="0">
                <a:latin typeface="Palatino Linotype"/>
                <a:cs typeface="Palatino Linotype"/>
              </a:rPr>
              <a:t>item,</a:t>
            </a:r>
            <a:r>
              <a:rPr sz="2200" spc="-5" dirty="0">
                <a:latin typeface="Palatino Linotype"/>
                <a:cs typeface="Palatino Linotype"/>
              </a:rPr>
              <a:t> because this </a:t>
            </a:r>
            <a:r>
              <a:rPr sz="2200" dirty="0">
                <a:latin typeface="Palatino Linotype"/>
                <a:cs typeface="Palatino Linotype"/>
              </a:rPr>
              <a:t>is</a:t>
            </a:r>
            <a:r>
              <a:rPr sz="2200" spc="-5" dirty="0">
                <a:latin typeface="Palatino Linotype"/>
                <a:cs typeface="Palatino Linotype"/>
              </a:rPr>
              <a:t> </a:t>
            </a:r>
            <a:r>
              <a:rPr sz="2200" dirty="0">
                <a:latin typeface="Palatino Linotype"/>
                <a:cs typeface="Palatino Linotype"/>
              </a:rPr>
              <a:t>still </a:t>
            </a:r>
            <a:r>
              <a:rPr sz="2200" spc="-5" dirty="0">
                <a:latin typeface="Palatino Linotype"/>
                <a:cs typeface="Palatino Linotype"/>
              </a:rPr>
              <a:t>procedural </a:t>
            </a:r>
            <a:r>
              <a:rPr sz="2200" dirty="0">
                <a:latin typeface="Palatino Linotype"/>
                <a:cs typeface="Palatino Linotype"/>
              </a:rPr>
              <a:t>and </a:t>
            </a:r>
            <a:r>
              <a:rPr sz="2200" spc="-5" dirty="0">
                <a:latin typeface="Palatino Linotype"/>
                <a:cs typeface="Palatino Linotype"/>
              </a:rPr>
              <a:t>not</a:t>
            </a:r>
            <a:r>
              <a:rPr sz="2200" spc="-10" dirty="0">
                <a:latin typeface="Palatino Linotype"/>
                <a:cs typeface="Palatino Linotype"/>
              </a:rPr>
              <a:t> </a:t>
            </a:r>
            <a:r>
              <a:rPr sz="2200" spc="-5" dirty="0">
                <a:latin typeface="Palatino Linotype"/>
                <a:cs typeface="Palatino Linotype"/>
              </a:rPr>
              <a:t>OOP </a:t>
            </a:r>
            <a:r>
              <a:rPr sz="2200" dirty="0">
                <a:latin typeface="Palatino Linotype"/>
                <a:cs typeface="Palatino Linotype"/>
              </a:rPr>
              <a:t>code.</a:t>
            </a:r>
            <a:endParaRPr sz="2200">
              <a:latin typeface="Palatino Linotype"/>
              <a:cs typeface="Palatino Linotype"/>
            </a:endParaRPr>
          </a:p>
          <a:p>
            <a:pPr>
              <a:lnSpc>
                <a:spcPct val="100000"/>
              </a:lnSpc>
              <a:spcBef>
                <a:spcPts val="15"/>
              </a:spcBef>
            </a:pPr>
            <a:endParaRPr sz="2200">
              <a:latin typeface="Palatino Linotype"/>
              <a:cs typeface="Palatino Linotype"/>
            </a:endParaRPr>
          </a:p>
        </p:txBody>
      </p:sp>
      <p:sp>
        <p:nvSpPr>
          <p:cNvPr id="5" name="Slide Number Placeholder 4">
            <a:extLst>
              <a:ext uri="{FF2B5EF4-FFF2-40B4-BE49-F238E27FC236}">
                <a16:creationId xmlns:a16="http://schemas.microsoft.com/office/drawing/2014/main" id="{2B918C55-0C4D-CCC9-771A-8FFA3E9AA6EC}"/>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a:t>
            </a:fld>
            <a:r>
              <a:rPr spc="-30"/>
              <a:t> </a:t>
            </a:r>
            <a:r>
              <a:t>]</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304801" y="556451"/>
            <a:ext cx="6553200" cy="1705595"/>
          </a:xfrm>
          <a:prstGeom prst="rect">
            <a:avLst/>
          </a:prstGeom>
        </p:spPr>
        <p:txBody>
          <a:bodyPr vert="horz" wrap="square" lIns="0" tIns="12700" rIns="0" bIns="0" rtlCol="0">
            <a:spAutoFit/>
          </a:bodyPr>
          <a:lstStyle/>
          <a:p>
            <a:pPr marL="12700">
              <a:lnSpc>
                <a:spcPct val="100000"/>
              </a:lnSpc>
              <a:spcBef>
                <a:spcPts val="100"/>
              </a:spcBef>
              <a:tabLst>
                <a:tab pos="4459288" algn="l"/>
              </a:tabLst>
            </a:pPr>
            <a:r>
              <a:rPr lang="en-US" sz="1400"/>
              <a:t>          </a:t>
            </a:r>
            <a:r>
              <a:rPr sz="1400"/>
              <a:t>Look </a:t>
            </a:r>
            <a:r>
              <a:rPr sz="1400" dirty="0"/>
              <a:t>and </a:t>
            </a:r>
            <a:r>
              <a:rPr sz="1400"/>
              <a:t>Feel Customizatio</a:t>
            </a:r>
            <a:r>
              <a:rPr lang="en-US" sz="1400"/>
              <a:t>	</a:t>
            </a:r>
            <a:r>
              <a:rPr sz="1400"/>
              <a:t>Chapter </a:t>
            </a:r>
            <a:r>
              <a:rPr sz="1400" dirty="0"/>
              <a:t>3</a:t>
            </a:r>
            <a:endParaRPr sz="1400"/>
          </a:p>
          <a:p>
            <a:pPr>
              <a:lnSpc>
                <a:spcPct val="100000"/>
              </a:lnSpc>
              <a:spcBef>
                <a:spcPts val="30"/>
              </a:spcBef>
            </a:pPr>
            <a:endParaRPr lang="en-US" sz="2400"/>
          </a:p>
          <a:p>
            <a:pPr>
              <a:lnSpc>
                <a:spcPct val="100000"/>
              </a:lnSpc>
              <a:spcBef>
                <a:spcPts val="30"/>
              </a:spcBef>
            </a:pPr>
            <a:endParaRPr sz="2400"/>
          </a:p>
          <a:p>
            <a:pPr marL="63500">
              <a:lnSpc>
                <a:spcPct val="100000"/>
              </a:lnSpc>
            </a:pPr>
            <a:r>
              <a:rPr sz="2400" dirty="0"/>
              <a:t>11. Run the code. The following GUI is obtained after clicking the </a:t>
            </a:r>
            <a:r>
              <a:rPr sz="2400"/>
              <a:t>Run Progressbar</a:t>
            </a:r>
            <a:r>
              <a:rPr lang="en-US" sz="2400"/>
              <a:t> </a:t>
            </a:r>
            <a:r>
              <a:rPr sz="2400"/>
              <a:t>button</a:t>
            </a:r>
            <a:r>
              <a:rPr sz="2400" dirty="0"/>
              <a:t>:</a:t>
            </a:r>
            <a:endParaRPr sz="2400"/>
          </a:p>
        </p:txBody>
      </p:sp>
      <p:grpSp>
        <p:nvGrpSpPr>
          <p:cNvPr id="6" name="object 6"/>
          <p:cNvGrpSpPr/>
          <p:nvPr/>
        </p:nvGrpSpPr>
        <p:grpSpPr>
          <a:xfrm>
            <a:off x="862010" y="2628901"/>
            <a:ext cx="5133981" cy="4359266"/>
            <a:chOff x="1992312" y="1412532"/>
            <a:chExt cx="2873375" cy="3063875"/>
          </a:xfrm>
        </p:grpSpPr>
        <p:pic>
          <p:nvPicPr>
            <p:cNvPr id="7" name="object 7"/>
            <p:cNvPicPr/>
            <p:nvPr/>
          </p:nvPicPr>
          <p:blipFill>
            <a:blip r:embed="rId2" cstate="print"/>
            <a:stretch>
              <a:fillRect/>
            </a:stretch>
          </p:blipFill>
          <p:spPr>
            <a:xfrm>
              <a:off x="2005012" y="1425232"/>
              <a:ext cx="2847975" cy="3038475"/>
            </a:xfrm>
            <a:prstGeom prst="rect">
              <a:avLst/>
            </a:prstGeom>
          </p:spPr>
        </p:pic>
        <p:sp>
          <p:nvSpPr>
            <p:cNvPr id="8" name="object 8"/>
            <p:cNvSpPr/>
            <p:nvPr/>
          </p:nvSpPr>
          <p:spPr>
            <a:xfrm>
              <a:off x="1998662" y="1418882"/>
              <a:ext cx="2860675" cy="3051175"/>
            </a:xfrm>
            <a:custGeom>
              <a:avLst/>
              <a:gdLst/>
              <a:ahLst/>
              <a:cxnLst/>
              <a:rect l="l" t="t" r="r" b="b"/>
              <a:pathLst>
                <a:path w="2860675" h="3051175">
                  <a:moveTo>
                    <a:pt x="0" y="0"/>
                  </a:moveTo>
                  <a:lnTo>
                    <a:pt x="2860675" y="0"/>
                  </a:lnTo>
                </a:path>
                <a:path w="2860675" h="3051175">
                  <a:moveTo>
                    <a:pt x="0" y="0"/>
                  </a:moveTo>
                  <a:lnTo>
                    <a:pt x="0" y="3051175"/>
                  </a:lnTo>
                </a:path>
                <a:path w="2860675" h="3051175">
                  <a:moveTo>
                    <a:pt x="2860675" y="0"/>
                  </a:moveTo>
                  <a:lnTo>
                    <a:pt x="2860675" y="3051175"/>
                  </a:lnTo>
                </a:path>
                <a:path w="2860675" h="3051175">
                  <a:moveTo>
                    <a:pt x="0" y="3051175"/>
                  </a:moveTo>
                  <a:lnTo>
                    <a:pt x="2860675" y="3051175"/>
                  </a:lnTo>
                </a:path>
              </a:pathLst>
            </a:custGeom>
            <a:ln w="12700">
              <a:solidFill>
                <a:srgbClr val="000000"/>
              </a:solidFill>
            </a:ln>
          </p:spPr>
          <p:txBody>
            <a:bodyPr wrap="square" lIns="0" tIns="0" rIns="0" bIns="0" rtlCol="0"/>
            <a:lstStyle/>
            <a:p>
              <a:endParaRPr/>
            </a:p>
          </p:txBody>
        </p:sp>
      </p:grpSp>
      <p:sp>
        <p:nvSpPr>
          <p:cNvPr id="11" name="Slide Number Placeholder 10">
            <a:extLst>
              <a:ext uri="{FF2B5EF4-FFF2-40B4-BE49-F238E27FC236}">
                <a16:creationId xmlns:a16="http://schemas.microsoft.com/office/drawing/2014/main" id="{0CAB2838-38E9-4C16-449E-D5E51E28EE6D}"/>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60</a:t>
            </a:fld>
            <a:r>
              <a:rPr spc="-30"/>
              <a:t> </a:t>
            </a:r>
            <a:r>
              <a:t>]</a:t>
            </a:r>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4" name="object 4"/>
          <p:cNvSpPr txBox="1"/>
          <p:nvPr/>
        </p:nvSpPr>
        <p:spPr>
          <a:xfrm>
            <a:off x="707301" y="556451"/>
            <a:ext cx="5417185" cy="166712"/>
          </a:xfrm>
          <a:prstGeom prst="rect">
            <a:avLst/>
          </a:prstGeom>
        </p:spPr>
        <p:txBody>
          <a:bodyPr vert="horz" wrap="square" lIns="0" tIns="12700" rIns="0" bIns="0" rtlCol="0">
            <a:spAutoFit/>
          </a:bodyPr>
          <a:lstStyle/>
          <a:p>
            <a:pPr marL="44450">
              <a:lnSpc>
                <a:spcPct val="100000"/>
              </a:lnSpc>
              <a:spcBef>
                <a:spcPts val="100"/>
              </a:spcBef>
              <a:tabLst>
                <a:tab pos="489394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a:t>
            </a:r>
            <a:r>
              <a:rPr sz="1000" i="1">
                <a:latin typeface="Palatino Linotype"/>
                <a:cs typeface="Palatino Linotype"/>
              </a:rPr>
              <a:t>Chapter 3</a:t>
            </a:r>
            <a:endParaRPr sz="1000">
              <a:latin typeface="Palatino Linotype"/>
              <a:cs typeface="Palatino Linotype"/>
            </a:endParaRPr>
          </a:p>
        </p:txBody>
      </p:sp>
      <p:sp>
        <p:nvSpPr>
          <p:cNvPr id="7" name="object 7"/>
          <p:cNvSpPr txBox="1"/>
          <p:nvPr/>
        </p:nvSpPr>
        <p:spPr>
          <a:xfrm>
            <a:off x="699279" y="1333501"/>
            <a:ext cx="5701522" cy="4189865"/>
          </a:xfrm>
          <a:prstGeom prst="rect">
            <a:avLst/>
          </a:prstGeom>
        </p:spPr>
        <p:txBody>
          <a:bodyPr vert="horz" wrap="square" lIns="0" tIns="12700" rIns="0" bIns="0" rtlCol="0">
            <a:spAutoFit/>
          </a:bodyPr>
          <a:lstStyle/>
          <a:p>
            <a:pPr marL="12700">
              <a:lnSpc>
                <a:spcPct val="100000"/>
              </a:lnSpc>
            </a:pPr>
            <a:r>
              <a:rPr lang="en-US" sz="2800" b="1">
                <a:solidFill>
                  <a:schemeClr val="accent6">
                    <a:lumMod val="50000"/>
                  </a:schemeClr>
                </a:solidFill>
              </a:rPr>
              <a:t>9. U</a:t>
            </a:r>
            <a:r>
              <a:rPr sz="2800" b="1">
                <a:solidFill>
                  <a:schemeClr val="accent6">
                    <a:lumMod val="50000"/>
                  </a:schemeClr>
                </a:solidFill>
              </a:rPr>
              <a:t>se </a:t>
            </a:r>
            <a:r>
              <a:rPr sz="2800" b="1" dirty="0">
                <a:solidFill>
                  <a:schemeClr val="accent6">
                    <a:lumMod val="50000"/>
                  </a:schemeClr>
                </a:solidFill>
              </a:rPr>
              <a:t>the </a:t>
            </a:r>
            <a:r>
              <a:rPr sz="2800" b="1">
                <a:solidFill>
                  <a:schemeClr val="accent6">
                    <a:lumMod val="50000"/>
                  </a:schemeClr>
                </a:solidFill>
              </a:rPr>
              <a:t>canvas widget</a:t>
            </a:r>
            <a:endParaRPr lang="en-US" sz="2800" b="1">
              <a:solidFill>
                <a:schemeClr val="accent6">
                  <a:lumMod val="50000"/>
                </a:schemeClr>
              </a:solidFill>
            </a:endParaRPr>
          </a:p>
          <a:p>
            <a:pPr marL="12700">
              <a:lnSpc>
                <a:spcPct val="100000"/>
              </a:lnSpc>
            </a:pPr>
            <a:endParaRPr/>
          </a:p>
          <a:p>
            <a:pPr marL="12700" algn="just">
              <a:lnSpc>
                <a:spcPct val="100000"/>
              </a:lnSpc>
              <a:spcBef>
                <a:spcPts val="375"/>
              </a:spcBef>
            </a:pPr>
            <a:r>
              <a:rPr sz="2400" dirty="0"/>
              <a:t>This recipe shows how to add dramatic color effects to our GUI by using </a:t>
            </a:r>
            <a:r>
              <a:rPr sz="2400"/>
              <a:t>the tkinter</a:t>
            </a:r>
            <a:r>
              <a:rPr lang="en-US" sz="2400"/>
              <a:t> </a:t>
            </a:r>
            <a:r>
              <a:rPr sz="2400"/>
              <a:t>canvas </a:t>
            </a:r>
            <a:r>
              <a:rPr sz="2400" dirty="0"/>
              <a:t>widget.</a:t>
            </a:r>
            <a:endParaRPr sz="2400"/>
          </a:p>
          <a:p>
            <a:pPr>
              <a:lnSpc>
                <a:spcPct val="100000"/>
              </a:lnSpc>
            </a:pPr>
            <a:endParaRPr sz="2400"/>
          </a:p>
          <a:p>
            <a:pPr>
              <a:lnSpc>
                <a:spcPct val="100000"/>
              </a:lnSpc>
              <a:spcBef>
                <a:spcPts val="45"/>
              </a:spcBef>
            </a:pPr>
            <a:endParaRPr sz="2400"/>
          </a:p>
          <a:p>
            <a:pPr marL="12700">
              <a:lnSpc>
                <a:spcPct val="100000"/>
              </a:lnSpc>
            </a:pPr>
            <a:r>
              <a:rPr sz="2400" b="1" dirty="0"/>
              <a:t>Getting ready</a:t>
            </a:r>
            <a:endParaRPr sz="2400" b="1"/>
          </a:p>
          <a:p>
            <a:pPr marL="12700" marR="5080" algn="just">
              <a:lnSpc>
                <a:spcPct val="105400"/>
              </a:lnSpc>
              <a:spcBef>
                <a:spcPts val="295"/>
              </a:spcBef>
            </a:pPr>
            <a:r>
              <a:rPr sz="2400" dirty="0"/>
              <a:t>We will improve our previous </a:t>
            </a:r>
            <a:r>
              <a:rPr sz="2400"/>
              <a:t>code from</a:t>
            </a:r>
            <a:r>
              <a:rPr lang="en-US" sz="2400"/>
              <a:t> </a:t>
            </a:r>
            <a:r>
              <a:rPr sz="2400"/>
              <a:t>GUI</a:t>
            </a:r>
            <a:r>
              <a:rPr sz="2400" dirty="0"/>
              <a:t>_tooltip.py, and we'll improve the look of  our GUI by adding some more colors to it.</a:t>
            </a:r>
            <a:endParaRPr sz="2400"/>
          </a:p>
        </p:txBody>
      </p:sp>
      <p:sp>
        <p:nvSpPr>
          <p:cNvPr id="9" name="Slide Number Placeholder 8">
            <a:extLst>
              <a:ext uri="{FF2B5EF4-FFF2-40B4-BE49-F238E27FC236}">
                <a16:creationId xmlns:a16="http://schemas.microsoft.com/office/drawing/2014/main" id="{456E128D-CFDB-F835-1730-7E853C492D37}"/>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61</a:t>
            </a:fld>
            <a:r>
              <a:rPr spc="-30"/>
              <a:t> </a:t>
            </a:r>
            <a:r>
              <a:t>]</a:t>
            </a:r>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0" y="1063080"/>
            <a:ext cx="7196708" cy="3701654"/>
          </a:xfrm>
          <a:prstGeom prst="rect">
            <a:avLst/>
          </a:prstGeom>
        </p:spPr>
        <p:txBody>
          <a:bodyPr vert="horz" wrap="square" lIns="0" tIns="109855" rIns="0" bIns="0" rtlCol="0">
            <a:spAutoFit/>
          </a:bodyPr>
          <a:lstStyle/>
          <a:p>
            <a:pPr marL="401638">
              <a:lnSpc>
                <a:spcPct val="100000"/>
              </a:lnSpc>
              <a:spcBef>
                <a:spcPts val="865"/>
              </a:spcBef>
            </a:pPr>
            <a:r>
              <a:rPr sz="2200" b="1" dirty="0"/>
              <a:t>How to do it…</a:t>
            </a:r>
            <a:endParaRPr sz="2200" b="1"/>
          </a:p>
          <a:p>
            <a:pPr marL="401638">
              <a:lnSpc>
                <a:spcPct val="100000"/>
              </a:lnSpc>
              <a:spcBef>
                <a:spcPts val="445"/>
              </a:spcBef>
            </a:pPr>
            <a:r>
              <a:rPr sz="2200" dirty="0"/>
              <a:t>First, we will create a third tab in our GUI in </a:t>
            </a:r>
            <a:r>
              <a:rPr sz="2200"/>
              <a:t>order to</a:t>
            </a:r>
            <a:br>
              <a:rPr lang="en-US" sz="2200"/>
            </a:br>
            <a:r>
              <a:rPr sz="2200"/>
              <a:t> </a:t>
            </a:r>
            <a:r>
              <a:rPr sz="2200" dirty="0"/>
              <a:t>isolate our new code.</a:t>
            </a:r>
            <a:endParaRPr sz="2200"/>
          </a:p>
          <a:p>
            <a:pPr>
              <a:lnSpc>
                <a:spcPct val="100000"/>
              </a:lnSpc>
              <a:spcBef>
                <a:spcPts val="20"/>
              </a:spcBef>
            </a:pPr>
            <a:endParaRPr sz="2200"/>
          </a:p>
          <a:p>
            <a:pPr marL="12700">
              <a:lnSpc>
                <a:spcPct val="100000"/>
              </a:lnSpc>
            </a:pPr>
            <a:r>
              <a:rPr lang="en-US" sz="2200"/>
              <a:t>     </a:t>
            </a:r>
            <a:r>
              <a:rPr sz="2200"/>
              <a:t>Here </a:t>
            </a:r>
            <a:r>
              <a:rPr sz="2200" dirty="0"/>
              <a:t>is the code to create the new third tab:</a:t>
            </a:r>
            <a:endParaRPr sz="2200"/>
          </a:p>
          <a:p>
            <a:pPr>
              <a:lnSpc>
                <a:spcPct val="100000"/>
              </a:lnSpc>
              <a:spcBef>
                <a:spcPts val="25"/>
              </a:spcBef>
            </a:pPr>
            <a:endParaRPr sz="2200"/>
          </a:p>
          <a:p>
            <a:pPr marL="336550" indent="-169863">
              <a:lnSpc>
                <a:spcPct val="100000"/>
              </a:lnSpc>
              <a:buAutoNum type="arabicPeriod"/>
              <a:tabLst>
                <a:tab pos="288925" algn="l"/>
              </a:tabLst>
            </a:pPr>
            <a:r>
              <a:rPr sz="2200" dirty="0"/>
              <a:t>Open GUI_tooltip.</a:t>
            </a:r>
            <a:r>
              <a:rPr sz="2200"/>
              <a:t>py </a:t>
            </a:r>
            <a:br>
              <a:rPr lang="en-US" sz="2200"/>
            </a:br>
            <a:r>
              <a:rPr sz="2200"/>
              <a:t>and </a:t>
            </a:r>
            <a:r>
              <a:rPr sz="2200" dirty="0"/>
              <a:t>save the module as GUI_canvas.py.</a:t>
            </a:r>
            <a:endParaRPr sz="2200"/>
          </a:p>
          <a:p>
            <a:pPr marL="336550" indent="-169863">
              <a:lnSpc>
                <a:spcPct val="100000"/>
              </a:lnSpc>
              <a:spcBef>
                <a:spcPts val="285"/>
              </a:spcBef>
              <a:buAutoNum type="arabicPeriod"/>
              <a:tabLst>
                <a:tab pos="288925" algn="l"/>
              </a:tabLst>
            </a:pPr>
            <a:r>
              <a:rPr sz="2200" dirty="0"/>
              <a:t>Create a third tab control:</a:t>
            </a:r>
            <a:endParaRPr sz="2200"/>
          </a:p>
          <a:p>
            <a:pPr marL="577850">
              <a:lnSpc>
                <a:spcPct val="100000"/>
              </a:lnSpc>
              <a:spcBef>
                <a:spcPts val="894"/>
              </a:spcBef>
              <a:tabLst>
                <a:tab pos="3555365" algn="l"/>
              </a:tabLst>
            </a:pPr>
            <a:r>
              <a:rPr sz="2200" dirty="0"/>
              <a:t>tabControl = ttk.Notebook(</a:t>
            </a:r>
            <a:r>
              <a:rPr sz="2200"/>
              <a:t>win) </a:t>
            </a:r>
            <a:r>
              <a:rPr sz="2000">
                <a:solidFill>
                  <a:schemeClr val="accent3">
                    <a:lumMod val="50000"/>
                  </a:schemeClr>
                </a:solidFill>
              </a:rPr>
              <a:t># </a:t>
            </a:r>
            <a:r>
              <a:rPr sz="2000" dirty="0">
                <a:solidFill>
                  <a:schemeClr val="accent3">
                    <a:lumMod val="50000"/>
                  </a:schemeClr>
                </a:solidFill>
              </a:rPr>
              <a:t>Create Tab Control</a:t>
            </a:r>
            <a:endParaRPr sz="2200">
              <a:solidFill>
                <a:schemeClr val="accent3">
                  <a:lumMod val="50000"/>
                </a:schemeClr>
              </a:solidFill>
            </a:endParaRPr>
          </a:p>
        </p:txBody>
      </p:sp>
      <p:sp>
        <p:nvSpPr>
          <p:cNvPr id="8" name="object 8"/>
          <p:cNvSpPr txBox="1"/>
          <p:nvPr/>
        </p:nvSpPr>
        <p:spPr>
          <a:xfrm>
            <a:off x="578828" y="4838700"/>
            <a:ext cx="3916973" cy="702756"/>
          </a:xfrm>
          <a:prstGeom prst="rect">
            <a:avLst/>
          </a:prstGeom>
        </p:spPr>
        <p:txBody>
          <a:bodyPr vert="horz" wrap="square" lIns="0" tIns="12700" rIns="0" bIns="0" rtlCol="0">
            <a:spAutoFit/>
          </a:bodyPr>
          <a:lstStyle/>
          <a:p>
            <a:pPr marL="12700" marR="5080">
              <a:lnSpc>
                <a:spcPct val="100000"/>
              </a:lnSpc>
              <a:spcBef>
                <a:spcPts val="100"/>
              </a:spcBef>
            </a:pPr>
            <a:r>
              <a:rPr sz="2200" dirty="0"/>
              <a:t>tab1 = ttk.Frame(tabControl</a:t>
            </a:r>
            <a:r>
              <a:rPr sz="2200"/>
              <a:t>) </a:t>
            </a:r>
            <a:endParaRPr lang="en-US" sz="2200"/>
          </a:p>
          <a:p>
            <a:pPr marL="12700" marR="5080">
              <a:lnSpc>
                <a:spcPct val="100000"/>
              </a:lnSpc>
              <a:spcBef>
                <a:spcPts val="100"/>
              </a:spcBef>
            </a:pPr>
            <a:r>
              <a:rPr sz="2200"/>
              <a:t>tabControl</a:t>
            </a:r>
            <a:r>
              <a:rPr sz="2200" dirty="0"/>
              <a:t>.add(tab1, text='Tab 1')</a:t>
            </a:r>
            <a:endParaRPr sz="2200"/>
          </a:p>
        </p:txBody>
      </p:sp>
      <p:sp>
        <p:nvSpPr>
          <p:cNvPr id="9" name="object 9"/>
          <p:cNvSpPr txBox="1"/>
          <p:nvPr/>
        </p:nvSpPr>
        <p:spPr>
          <a:xfrm>
            <a:off x="4550636" y="4886391"/>
            <a:ext cx="1591050" cy="579646"/>
          </a:xfrm>
          <a:prstGeom prst="rect">
            <a:avLst/>
          </a:prstGeom>
        </p:spPr>
        <p:txBody>
          <a:bodyPr vert="horz" wrap="square" lIns="0" tIns="12700" rIns="0" bIns="0" rtlCol="0">
            <a:spAutoFit/>
          </a:bodyPr>
          <a:lstStyle/>
          <a:p>
            <a:pPr marL="12700" marR="5080">
              <a:lnSpc>
                <a:spcPct val="100000"/>
              </a:lnSpc>
              <a:spcBef>
                <a:spcPts val="100"/>
              </a:spcBef>
            </a:pPr>
            <a:r>
              <a:rPr dirty="0">
                <a:solidFill>
                  <a:schemeClr val="accent3">
                    <a:lumMod val="50000"/>
                  </a:schemeClr>
                </a:solidFill>
              </a:rPr>
              <a:t># Create a </a:t>
            </a:r>
            <a:r>
              <a:rPr>
                <a:solidFill>
                  <a:schemeClr val="accent3">
                    <a:lumMod val="50000"/>
                  </a:schemeClr>
                </a:solidFill>
              </a:rPr>
              <a:t>tab  </a:t>
            </a:r>
            <a:endParaRPr lang="en-US">
              <a:solidFill>
                <a:schemeClr val="accent3">
                  <a:lumMod val="50000"/>
                </a:schemeClr>
              </a:solidFill>
            </a:endParaRPr>
          </a:p>
          <a:p>
            <a:pPr marL="12700" marR="5080">
              <a:lnSpc>
                <a:spcPct val="100000"/>
              </a:lnSpc>
              <a:spcBef>
                <a:spcPts val="100"/>
              </a:spcBef>
            </a:pPr>
            <a:r>
              <a:rPr>
                <a:solidFill>
                  <a:schemeClr val="accent3">
                    <a:lumMod val="50000"/>
                  </a:schemeClr>
                </a:solidFill>
              </a:rPr>
              <a:t># </a:t>
            </a:r>
            <a:r>
              <a:rPr dirty="0">
                <a:solidFill>
                  <a:schemeClr val="accent3">
                    <a:lumMod val="50000"/>
                  </a:schemeClr>
                </a:solidFill>
              </a:rPr>
              <a:t>Add the tab</a:t>
            </a:r>
            <a:endParaRPr>
              <a:solidFill>
                <a:schemeClr val="accent3">
                  <a:lumMod val="50000"/>
                </a:schemeClr>
              </a:solidFill>
            </a:endParaRPr>
          </a:p>
        </p:txBody>
      </p:sp>
      <p:sp>
        <p:nvSpPr>
          <p:cNvPr id="10" name="object 10"/>
          <p:cNvSpPr txBox="1"/>
          <p:nvPr/>
        </p:nvSpPr>
        <p:spPr>
          <a:xfrm>
            <a:off x="631411" y="5647985"/>
            <a:ext cx="3916973" cy="702756"/>
          </a:xfrm>
          <a:prstGeom prst="rect">
            <a:avLst/>
          </a:prstGeom>
        </p:spPr>
        <p:txBody>
          <a:bodyPr vert="horz" wrap="square" lIns="0" tIns="12700" rIns="0" bIns="0" rtlCol="0">
            <a:spAutoFit/>
          </a:bodyPr>
          <a:lstStyle/>
          <a:p>
            <a:pPr marL="12700" marR="5080">
              <a:lnSpc>
                <a:spcPct val="100000"/>
              </a:lnSpc>
              <a:spcBef>
                <a:spcPts val="100"/>
              </a:spcBef>
            </a:pPr>
            <a:r>
              <a:rPr sz="2200" dirty="0"/>
              <a:t>tab2 = ttk.Frame(tabControl</a:t>
            </a:r>
            <a:r>
              <a:rPr sz="2200"/>
              <a:t>)  </a:t>
            </a:r>
            <a:endParaRPr lang="en-US" sz="2200"/>
          </a:p>
          <a:p>
            <a:pPr marL="12700" marR="5080">
              <a:lnSpc>
                <a:spcPct val="100000"/>
              </a:lnSpc>
              <a:spcBef>
                <a:spcPts val="100"/>
              </a:spcBef>
            </a:pPr>
            <a:r>
              <a:rPr sz="2200"/>
              <a:t>tabControl</a:t>
            </a:r>
            <a:r>
              <a:rPr sz="2200" dirty="0"/>
              <a:t>.add(tab2, text='Tab 2')</a:t>
            </a:r>
            <a:endParaRPr sz="2200"/>
          </a:p>
        </p:txBody>
      </p:sp>
      <p:sp>
        <p:nvSpPr>
          <p:cNvPr id="11" name="object 11"/>
          <p:cNvSpPr txBox="1"/>
          <p:nvPr/>
        </p:nvSpPr>
        <p:spPr>
          <a:xfrm>
            <a:off x="4724055" y="6042520"/>
            <a:ext cx="1943265" cy="289823"/>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3">
                    <a:lumMod val="50000"/>
                  </a:schemeClr>
                </a:solidFill>
              </a:rPr>
              <a:t># Add a second tab</a:t>
            </a:r>
            <a:endParaRPr>
              <a:solidFill>
                <a:schemeClr val="accent3">
                  <a:lumMod val="50000"/>
                </a:schemeClr>
              </a:solidFill>
            </a:endParaRPr>
          </a:p>
        </p:txBody>
      </p:sp>
      <p:sp>
        <p:nvSpPr>
          <p:cNvPr id="12" name="object 12"/>
          <p:cNvSpPr txBox="1"/>
          <p:nvPr/>
        </p:nvSpPr>
        <p:spPr>
          <a:xfrm>
            <a:off x="609600" y="6593713"/>
            <a:ext cx="4075383" cy="702756"/>
          </a:xfrm>
          <a:prstGeom prst="rect">
            <a:avLst/>
          </a:prstGeom>
        </p:spPr>
        <p:txBody>
          <a:bodyPr vert="horz" wrap="square" lIns="0" tIns="12700" rIns="0" bIns="0" rtlCol="0">
            <a:spAutoFit/>
          </a:bodyPr>
          <a:lstStyle/>
          <a:p>
            <a:pPr marL="12700" marR="5080">
              <a:lnSpc>
                <a:spcPct val="100000"/>
              </a:lnSpc>
              <a:spcBef>
                <a:spcPts val="100"/>
              </a:spcBef>
            </a:pPr>
            <a:r>
              <a:rPr sz="2200" dirty="0"/>
              <a:t>tab3 = ttk.Frame(tabControl</a:t>
            </a:r>
            <a:r>
              <a:rPr sz="2200"/>
              <a:t>)  </a:t>
            </a:r>
            <a:endParaRPr lang="en-US" sz="2200"/>
          </a:p>
          <a:p>
            <a:pPr marL="12700" marR="5080">
              <a:lnSpc>
                <a:spcPct val="100000"/>
              </a:lnSpc>
              <a:spcBef>
                <a:spcPts val="100"/>
              </a:spcBef>
            </a:pPr>
            <a:r>
              <a:rPr sz="2200"/>
              <a:t>tabControl</a:t>
            </a:r>
            <a:r>
              <a:rPr sz="2200" dirty="0"/>
              <a:t>.add(tab3, text='Tab 3')</a:t>
            </a:r>
            <a:endParaRPr sz="2200"/>
          </a:p>
        </p:txBody>
      </p:sp>
      <p:sp>
        <p:nvSpPr>
          <p:cNvPr id="13" name="object 13"/>
          <p:cNvSpPr txBox="1"/>
          <p:nvPr/>
        </p:nvSpPr>
        <p:spPr>
          <a:xfrm>
            <a:off x="4762682" y="6972302"/>
            <a:ext cx="2095319" cy="289823"/>
          </a:xfrm>
          <a:prstGeom prst="rect">
            <a:avLst/>
          </a:prstGeom>
        </p:spPr>
        <p:txBody>
          <a:bodyPr vert="horz" wrap="square" lIns="0" tIns="12700" rIns="0" bIns="0" rtlCol="0">
            <a:spAutoFit/>
          </a:bodyPr>
          <a:lstStyle/>
          <a:p>
            <a:pPr marL="12700">
              <a:lnSpc>
                <a:spcPct val="100000"/>
              </a:lnSpc>
              <a:spcBef>
                <a:spcPts val="100"/>
              </a:spcBef>
            </a:pPr>
            <a:r>
              <a:rPr dirty="0">
                <a:solidFill>
                  <a:schemeClr val="accent3">
                    <a:lumMod val="50000"/>
                  </a:schemeClr>
                </a:solidFill>
              </a:rPr>
              <a:t># Add a third tab</a:t>
            </a:r>
            <a:endParaRPr>
              <a:solidFill>
                <a:schemeClr val="accent3">
                  <a:lumMod val="50000"/>
                </a:schemeClr>
              </a:solidFill>
            </a:endParaRPr>
          </a:p>
        </p:txBody>
      </p:sp>
      <p:sp>
        <p:nvSpPr>
          <p:cNvPr id="14" name="object 14"/>
          <p:cNvSpPr txBox="1"/>
          <p:nvPr/>
        </p:nvSpPr>
        <p:spPr>
          <a:xfrm>
            <a:off x="228600" y="7501569"/>
            <a:ext cx="5360504" cy="671979"/>
          </a:xfrm>
          <a:prstGeom prst="rect">
            <a:avLst/>
          </a:prstGeom>
        </p:spPr>
        <p:txBody>
          <a:bodyPr vert="horz" wrap="square" lIns="0" tIns="12700" rIns="0" bIns="0" rtlCol="0">
            <a:spAutoFit/>
          </a:bodyPr>
          <a:lstStyle/>
          <a:p>
            <a:pPr marL="372745">
              <a:lnSpc>
                <a:spcPct val="100000"/>
              </a:lnSpc>
              <a:spcBef>
                <a:spcPts val="100"/>
              </a:spcBef>
              <a:tabLst>
                <a:tab pos="3115945" algn="l"/>
              </a:tabLst>
            </a:pPr>
            <a:r>
              <a:rPr sz="2200" dirty="0"/>
              <a:t>tabControl.pack(expand=1, fill="</a:t>
            </a:r>
            <a:r>
              <a:rPr sz="2200"/>
              <a:t>both</a:t>
            </a:r>
            <a:r>
              <a:rPr sz="2000">
                <a:solidFill>
                  <a:schemeClr val="accent3">
                    <a:lumMod val="50000"/>
                  </a:schemeClr>
                </a:solidFill>
              </a:rPr>
              <a:t>")</a:t>
            </a:r>
            <a:endParaRPr lang="en-US" sz="2000">
              <a:solidFill>
                <a:schemeClr val="accent3">
                  <a:lumMod val="50000"/>
                </a:schemeClr>
              </a:solidFill>
            </a:endParaRPr>
          </a:p>
          <a:p>
            <a:pPr marL="372745">
              <a:lnSpc>
                <a:spcPct val="100000"/>
              </a:lnSpc>
              <a:spcBef>
                <a:spcPts val="100"/>
              </a:spcBef>
              <a:tabLst>
                <a:tab pos="3115945" algn="l"/>
              </a:tabLst>
            </a:pPr>
            <a:r>
              <a:rPr>
                <a:solidFill>
                  <a:schemeClr val="accent3">
                    <a:lumMod val="50000"/>
                  </a:schemeClr>
                </a:solidFill>
              </a:rPr>
              <a:t># </a:t>
            </a:r>
            <a:r>
              <a:rPr dirty="0">
                <a:solidFill>
                  <a:schemeClr val="accent3">
                    <a:lumMod val="50000"/>
                  </a:schemeClr>
                </a:solidFill>
              </a:rPr>
              <a:t>Pack to make </a:t>
            </a:r>
            <a:r>
              <a:rPr sz="2000">
                <a:solidFill>
                  <a:schemeClr val="accent3">
                    <a:lumMod val="50000"/>
                  </a:schemeClr>
                </a:solidFill>
              </a:rPr>
              <a:t>tabs visible</a:t>
            </a:r>
            <a:r>
              <a:rPr lang="en-US" sz="2000">
                <a:solidFill>
                  <a:schemeClr val="accent3">
                    <a:lumMod val="50000"/>
                  </a:schemeClr>
                </a:solidFill>
              </a:rPr>
              <a:t> </a:t>
            </a:r>
            <a:endParaRPr sz="2200">
              <a:solidFill>
                <a:schemeClr val="accent3">
                  <a:lumMod val="50000"/>
                </a:schemeClr>
              </a:solidFill>
            </a:endParaRPr>
          </a:p>
        </p:txBody>
      </p:sp>
      <p:sp>
        <p:nvSpPr>
          <p:cNvPr id="18" name="Slide Number Placeholder 17">
            <a:extLst>
              <a:ext uri="{FF2B5EF4-FFF2-40B4-BE49-F238E27FC236}">
                <a16:creationId xmlns:a16="http://schemas.microsoft.com/office/drawing/2014/main" id="{A79B1ADE-3CB2-37D3-D54D-A75242E2F79E}"/>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62</a:t>
            </a:fld>
            <a:r>
              <a:rPr spc="-30"/>
              <a:t> </a:t>
            </a:r>
            <a:r>
              <a:t>]</a:t>
            </a: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14" name="object 14"/>
          <p:cNvSpPr txBox="1"/>
          <p:nvPr/>
        </p:nvSpPr>
        <p:spPr>
          <a:xfrm>
            <a:off x="457201" y="1257301"/>
            <a:ext cx="6578699" cy="1176219"/>
          </a:xfrm>
          <a:prstGeom prst="rect">
            <a:avLst/>
          </a:prstGeom>
        </p:spPr>
        <p:txBody>
          <a:bodyPr vert="horz" wrap="square" lIns="0" tIns="12700" rIns="0" bIns="0" rtlCol="0">
            <a:spAutoFit/>
          </a:bodyPr>
          <a:lstStyle/>
          <a:p>
            <a:pPr marL="182245" marR="57785" indent="-170180">
              <a:lnSpc>
                <a:spcPct val="105400"/>
              </a:lnSpc>
              <a:spcBef>
                <a:spcPts val="5"/>
              </a:spcBef>
            </a:pPr>
            <a:r>
              <a:rPr sz="2400"/>
              <a:t>3</a:t>
            </a:r>
            <a:r>
              <a:rPr sz="2400" dirty="0"/>
              <a:t>. Next, we use another built-in widget of tkinter, called Canvas. A lot of people  like this widget because it has powerful </a:t>
            </a:r>
            <a:r>
              <a:rPr sz="2400"/>
              <a:t>capabilities:</a:t>
            </a:r>
          </a:p>
        </p:txBody>
      </p:sp>
      <p:sp>
        <p:nvSpPr>
          <p:cNvPr id="16" name="object 14">
            <a:extLst>
              <a:ext uri="{FF2B5EF4-FFF2-40B4-BE49-F238E27FC236}">
                <a16:creationId xmlns:a16="http://schemas.microsoft.com/office/drawing/2014/main" id="{0D773ECB-327C-5BB1-84DE-26AE0081F3A4}"/>
              </a:ext>
            </a:extLst>
          </p:cNvPr>
          <p:cNvSpPr txBox="1"/>
          <p:nvPr/>
        </p:nvSpPr>
        <p:spPr>
          <a:xfrm>
            <a:off x="0" y="2872319"/>
            <a:ext cx="7924800" cy="3082895"/>
          </a:xfrm>
          <a:prstGeom prst="rect">
            <a:avLst/>
          </a:prstGeom>
        </p:spPr>
        <p:txBody>
          <a:bodyPr vert="horz" wrap="square" lIns="0" tIns="12700" rIns="0" bIns="0" rtlCol="0">
            <a:spAutoFit/>
          </a:bodyPr>
          <a:lstStyle/>
          <a:p>
            <a:pPr marL="372745" marR="1316355">
              <a:lnSpc>
                <a:spcPct val="100000"/>
              </a:lnSpc>
              <a:spcBef>
                <a:spcPts val="895"/>
              </a:spcBef>
              <a:tabLst>
                <a:tab pos="3656965" algn="l"/>
              </a:tabLst>
            </a:pPr>
            <a:r>
              <a:rPr sz="2200">
                <a:solidFill>
                  <a:schemeClr val="accent3">
                    <a:lumMod val="50000"/>
                  </a:schemeClr>
                </a:solidFill>
              </a:rPr>
              <a:t># </a:t>
            </a:r>
            <a:r>
              <a:rPr sz="2200" dirty="0">
                <a:solidFill>
                  <a:schemeClr val="accent3">
                    <a:lumMod val="50000"/>
                  </a:schemeClr>
                </a:solidFill>
              </a:rPr>
              <a:t>Tab Control 3    </a:t>
            </a:r>
            <a:r>
              <a:rPr sz="2400" dirty="0"/>
              <a:t>	</a:t>
            </a:r>
            <a:r>
              <a:rPr sz="2400"/>
              <a:t>                         </a:t>
            </a:r>
            <a:endParaRPr lang="en-US" sz="2400"/>
          </a:p>
          <a:p>
            <a:pPr marL="372745" marR="1316355">
              <a:lnSpc>
                <a:spcPct val="100000"/>
              </a:lnSpc>
              <a:spcBef>
                <a:spcPts val="895"/>
              </a:spcBef>
              <a:tabLst>
                <a:tab pos="3656965" algn="l"/>
              </a:tabLst>
            </a:pPr>
            <a:r>
              <a:rPr sz="2400"/>
              <a:t>tab3</a:t>
            </a:r>
            <a:r>
              <a:rPr sz="2400" dirty="0"/>
              <a:t>_frame = tk.Frame(tab3, bg='blue')  tab3_frame.pack()</a:t>
            </a:r>
            <a:endParaRPr sz="2400"/>
          </a:p>
          <a:p>
            <a:pPr marL="372745">
              <a:lnSpc>
                <a:spcPct val="100000"/>
              </a:lnSpc>
            </a:pPr>
            <a:r>
              <a:rPr sz="2400" dirty="0"/>
              <a:t>for orange_color in range(2):</a:t>
            </a:r>
            <a:endParaRPr sz="2400"/>
          </a:p>
          <a:p>
            <a:pPr marL="647065" marR="760095">
              <a:lnSpc>
                <a:spcPct val="100000"/>
              </a:lnSpc>
            </a:pPr>
            <a:r>
              <a:rPr sz="2400" dirty="0"/>
              <a:t>canvas = tk.Canvas(tab3_frame, width=150, height=80,  highlightthickness=0, bg=</a:t>
            </a:r>
            <a:r>
              <a:rPr sz="2400"/>
              <a:t>'orange')</a:t>
            </a:r>
            <a:endParaRPr lang="en-US" sz="2400"/>
          </a:p>
          <a:p>
            <a:pPr marL="647065" marR="760095">
              <a:lnSpc>
                <a:spcPct val="100000"/>
              </a:lnSpc>
            </a:pPr>
            <a:r>
              <a:rPr sz="2400"/>
              <a:t>canvas</a:t>
            </a:r>
            <a:r>
              <a:rPr sz="2400" dirty="0"/>
              <a:t>.grid(row=orange_color, column=orange_color)</a:t>
            </a:r>
            <a:endParaRPr sz="2400"/>
          </a:p>
        </p:txBody>
      </p:sp>
      <p:sp>
        <p:nvSpPr>
          <p:cNvPr id="17" name="Slide Number Placeholder 16">
            <a:extLst>
              <a:ext uri="{FF2B5EF4-FFF2-40B4-BE49-F238E27FC236}">
                <a16:creationId xmlns:a16="http://schemas.microsoft.com/office/drawing/2014/main" id="{0AE080A0-6BBE-8244-7E19-636451E05F46}"/>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63</a:t>
            </a:fld>
            <a:r>
              <a:rPr spc="-30"/>
              <a:t> </a:t>
            </a:r>
            <a:r>
              <a:t>]</a:t>
            </a:r>
            <a:endParaRPr dirty="0"/>
          </a:p>
        </p:txBody>
      </p:sp>
    </p:spTree>
    <p:extLst>
      <p:ext uri="{BB962C8B-B14F-4D97-AF65-F5344CB8AC3E}">
        <p14:creationId xmlns:p14="http://schemas.microsoft.com/office/powerpoint/2010/main" val="36364808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3" name="object 3"/>
          <p:cNvSpPr txBox="1"/>
          <p:nvPr/>
        </p:nvSpPr>
        <p:spPr>
          <a:xfrm>
            <a:off x="739052" y="556451"/>
            <a:ext cx="5880847" cy="1411669"/>
          </a:xfrm>
          <a:prstGeom prst="rect">
            <a:avLst/>
          </a:prstGeom>
        </p:spPr>
        <p:txBody>
          <a:bodyPr vert="horz" wrap="square" lIns="0" tIns="12700" rIns="0" bIns="0" rtlCol="0">
            <a:spAutoFit/>
          </a:bodyPr>
          <a:lstStyle/>
          <a:p>
            <a:pPr marL="12700">
              <a:lnSpc>
                <a:spcPct val="100000"/>
              </a:lnSpc>
              <a:spcBef>
                <a:spcPts val="100"/>
              </a:spcBef>
              <a:tabLst>
                <a:tab pos="4862195" algn="l"/>
              </a:tabLst>
            </a:pPr>
            <a:r>
              <a:rPr sz="1000" i="1" spc="-5" dirty="0">
                <a:latin typeface="Palatino Linotype"/>
                <a:cs typeface="Palatino Linotype"/>
              </a:rPr>
              <a:t>Loo</a:t>
            </a:r>
            <a:r>
              <a:rPr sz="1000" i="1" dirty="0">
                <a:latin typeface="Palatino Linotype"/>
                <a:cs typeface="Palatino Linotype"/>
              </a:rPr>
              <a:t>k</a:t>
            </a:r>
            <a:r>
              <a:rPr sz="1000" i="1" spc="-5" dirty="0">
                <a:latin typeface="Palatino Linotype"/>
                <a:cs typeface="Palatino Linotype"/>
              </a:rPr>
              <a:t> </a:t>
            </a:r>
            <a:r>
              <a:rPr sz="1000" i="1" dirty="0">
                <a:latin typeface="Palatino Linotype"/>
                <a:cs typeface="Palatino Linotype"/>
              </a:rPr>
              <a:t>and Feel Customization	Chapter 3</a:t>
            </a:r>
            <a:endParaRPr sz="1000">
              <a:latin typeface="Palatino Linotype"/>
              <a:cs typeface="Palatino Linotype"/>
            </a:endParaRPr>
          </a:p>
          <a:p>
            <a:pPr>
              <a:lnSpc>
                <a:spcPct val="100000"/>
              </a:lnSpc>
              <a:spcBef>
                <a:spcPts val="30"/>
              </a:spcBef>
            </a:pPr>
            <a:endParaRPr sz="950">
              <a:latin typeface="Palatino Linotype"/>
              <a:cs typeface="Palatino Linotype"/>
            </a:endParaRPr>
          </a:p>
          <a:p>
            <a:pPr marL="169863" marR="180975" indent="-169863">
              <a:lnSpc>
                <a:spcPct val="105400"/>
              </a:lnSpc>
            </a:pPr>
            <a:endParaRPr lang="en-US" sz="2000">
              <a:latin typeface="Palatino Linotype"/>
              <a:cs typeface="Palatino Linotype"/>
            </a:endParaRPr>
          </a:p>
          <a:p>
            <a:pPr marL="169863" marR="180975" indent="-169863">
              <a:lnSpc>
                <a:spcPct val="105400"/>
              </a:lnSpc>
            </a:pPr>
            <a:r>
              <a:rPr sz="2400"/>
              <a:t>4.  Run </a:t>
            </a:r>
            <a:r>
              <a:rPr sz="2400" dirty="0"/>
              <a:t>the GUI_canvas.py file. The following GUI is obtained after running the  code:</a:t>
            </a:r>
            <a:endParaRPr sz="2400"/>
          </a:p>
        </p:txBody>
      </p:sp>
      <p:grpSp>
        <p:nvGrpSpPr>
          <p:cNvPr id="6" name="object 6"/>
          <p:cNvGrpSpPr/>
          <p:nvPr/>
        </p:nvGrpSpPr>
        <p:grpSpPr>
          <a:xfrm>
            <a:off x="2743201" y="2046551"/>
            <a:ext cx="3886199" cy="2868349"/>
            <a:chOff x="2130425" y="1420698"/>
            <a:chExt cx="2597150" cy="2044700"/>
          </a:xfrm>
        </p:grpSpPr>
        <p:pic>
          <p:nvPicPr>
            <p:cNvPr id="7" name="object 7"/>
            <p:cNvPicPr/>
            <p:nvPr/>
          </p:nvPicPr>
          <p:blipFill>
            <a:blip r:embed="rId2" cstate="print"/>
            <a:stretch>
              <a:fillRect/>
            </a:stretch>
          </p:blipFill>
          <p:spPr>
            <a:xfrm>
              <a:off x="2143125" y="1433398"/>
              <a:ext cx="2571750" cy="2019300"/>
            </a:xfrm>
            <a:prstGeom prst="rect">
              <a:avLst/>
            </a:prstGeom>
          </p:spPr>
        </p:pic>
        <p:sp>
          <p:nvSpPr>
            <p:cNvPr id="8" name="object 8"/>
            <p:cNvSpPr/>
            <p:nvPr/>
          </p:nvSpPr>
          <p:spPr>
            <a:xfrm>
              <a:off x="2136775" y="1427048"/>
              <a:ext cx="2584450" cy="2032000"/>
            </a:xfrm>
            <a:custGeom>
              <a:avLst/>
              <a:gdLst/>
              <a:ahLst/>
              <a:cxnLst/>
              <a:rect l="l" t="t" r="r" b="b"/>
              <a:pathLst>
                <a:path w="2584450" h="2032000">
                  <a:moveTo>
                    <a:pt x="0" y="0"/>
                  </a:moveTo>
                  <a:lnTo>
                    <a:pt x="2584450" y="0"/>
                  </a:lnTo>
                </a:path>
                <a:path w="2584450" h="2032000">
                  <a:moveTo>
                    <a:pt x="0" y="0"/>
                  </a:moveTo>
                  <a:lnTo>
                    <a:pt x="0" y="2032000"/>
                  </a:lnTo>
                </a:path>
                <a:path w="2584450" h="2032000">
                  <a:moveTo>
                    <a:pt x="2584450" y="0"/>
                  </a:moveTo>
                  <a:lnTo>
                    <a:pt x="2584450" y="2032000"/>
                  </a:lnTo>
                </a:path>
                <a:path w="2584450" h="2032000">
                  <a:moveTo>
                    <a:pt x="0" y="2032000"/>
                  </a:moveTo>
                  <a:lnTo>
                    <a:pt x="2584450" y="2032000"/>
                  </a:lnTo>
                </a:path>
              </a:pathLst>
            </a:custGeom>
            <a:ln w="12700">
              <a:solidFill>
                <a:srgbClr val="000000"/>
              </a:solidFill>
            </a:ln>
          </p:spPr>
          <p:txBody>
            <a:bodyPr wrap="square" lIns="0" tIns="0" rIns="0" bIns="0" rtlCol="0"/>
            <a:lstStyle/>
            <a:p>
              <a:endParaRPr/>
            </a:p>
          </p:txBody>
        </p:sp>
      </p:grpSp>
      <p:sp>
        <p:nvSpPr>
          <p:cNvPr id="9" name="object 9"/>
          <p:cNvSpPr txBox="1"/>
          <p:nvPr/>
        </p:nvSpPr>
        <p:spPr>
          <a:xfrm>
            <a:off x="375603" y="4741742"/>
            <a:ext cx="6106795" cy="2891048"/>
          </a:xfrm>
          <a:prstGeom prst="rect">
            <a:avLst/>
          </a:prstGeom>
        </p:spPr>
        <p:txBody>
          <a:bodyPr vert="horz" wrap="square" lIns="0" tIns="12700" rIns="0" bIns="0" rtlCol="0">
            <a:spAutoFit/>
          </a:bodyPr>
          <a:lstStyle/>
          <a:p>
            <a:pPr marL="12700" algn="just">
              <a:lnSpc>
                <a:spcPct val="100000"/>
              </a:lnSpc>
            </a:pPr>
            <a:r>
              <a:rPr sz="2200" b="1"/>
              <a:t>How </a:t>
            </a:r>
            <a:r>
              <a:rPr sz="2200" b="1" dirty="0"/>
              <a:t>it works…</a:t>
            </a:r>
            <a:endParaRPr sz="2200" b="1"/>
          </a:p>
          <a:p>
            <a:pPr marL="12700" marR="36830" algn="just">
              <a:lnSpc>
                <a:spcPct val="105400"/>
              </a:lnSpc>
              <a:spcBef>
                <a:spcPts val="380"/>
              </a:spcBef>
            </a:pPr>
            <a:r>
              <a:rPr sz="2200" dirty="0"/>
              <a:t>After we have created the new tab, we place a regular tk.Frame into it and assign it a  background color of blue. In the loop, we create two tk.Canvas widgets, making their  color orange and assigning them to the grid coordinates 0,0 and 1,1. This also makes the  blue background color of the tk.Frame visible in the two other grid </a:t>
            </a:r>
            <a:r>
              <a:rPr sz="2200"/>
              <a:t>locations.</a:t>
            </a:r>
          </a:p>
        </p:txBody>
      </p:sp>
      <p:sp>
        <p:nvSpPr>
          <p:cNvPr id="11" name="Slide Number Placeholder 10">
            <a:extLst>
              <a:ext uri="{FF2B5EF4-FFF2-40B4-BE49-F238E27FC236}">
                <a16:creationId xmlns:a16="http://schemas.microsoft.com/office/drawing/2014/main" id="{BE4A1217-FE6D-4229-D811-F00F865DAE91}"/>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64</a:t>
            </a:fld>
            <a:r>
              <a:rPr spc="-30"/>
              <a:t> </a:t>
            </a:r>
            <a:r>
              <a:t>]</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9">
            <a:extLst>
              <a:ext uri="{FF2B5EF4-FFF2-40B4-BE49-F238E27FC236}">
                <a16:creationId xmlns:a16="http://schemas.microsoft.com/office/drawing/2014/main" id="{E6010AFD-1035-A9F2-8E7A-B60E1C5A6209}"/>
              </a:ext>
            </a:extLst>
          </p:cNvPr>
          <p:cNvSpPr txBox="1"/>
          <p:nvPr/>
        </p:nvSpPr>
        <p:spPr>
          <a:xfrm>
            <a:off x="685801" y="1866901"/>
            <a:ext cx="6101397" cy="505267"/>
          </a:xfrm>
          <a:prstGeom prst="rect">
            <a:avLst/>
          </a:prstGeom>
        </p:spPr>
        <p:txBody>
          <a:bodyPr vert="horz" wrap="square" lIns="0" tIns="12700" rIns="0" bIns="0" rtlCol="0">
            <a:spAutoFit/>
          </a:bodyPr>
          <a:lstStyle/>
          <a:p>
            <a:pPr marL="12700" algn="just">
              <a:lnSpc>
                <a:spcPct val="100000"/>
              </a:lnSpc>
            </a:pPr>
            <a:r>
              <a:rPr lang="en-US" sz="3200" b="1">
                <a:solidFill>
                  <a:schemeClr val="accent6">
                    <a:lumMod val="50000"/>
                  </a:schemeClr>
                </a:solidFill>
              </a:rPr>
              <a:t>BÀI TẬP THỰC HÀNH LAB 3</a:t>
            </a:r>
            <a:endParaRPr sz="3200">
              <a:solidFill>
                <a:schemeClr val="accent6">
                  <a:lumMod val="50000"/>
                </a:schemeClr>
              </a:solidFill>
            </a:endParaRPr>
          </a:p>
        </p:txBody>
      </p:sp>
      <p:sp>
        <p:nvSpPr>
          <p:cNvPr id="3" name="Slide Number Placeholder 2">
            <a:extLst>
              <a:ext uri="{FF2B5EF4-FFF2-40B4-BE49-F238E27FC236}">
                <a16:creationId xmlns:a16="http://schemas.microsoft.com/office/drawing/2014/main" id="{1F2D1536-99EF-044B-B453-EEBA11F4AFE4}"/>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65</a:t>
            </a:fld>
            <a:r>
              <a:rPr spc="-30"/>
              <a:t> </a:t>
            </a:r>
            <a:r>
              <a:t>]</a:t>
            </a:r>
            <a:endParaRPr dirty="0"/>
          </a:p>
        </p:txBody>
      </p:sp>
    </p:spTree>
    <p:extLst>
      <p:ext uri="{BB962C8B-B14F-4D97-AF65-F5344CB8AC3E}">
        <p14:creationId xmlns:p14="http://schemas.microsoft.com/office/powerpoint/2010/main" val="39287705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E806C0-8492-9696-F2F6-4A42A54AA6DC}"/>
              </a:ext>
            </a:extLst>
          </p:cNvPr>
          <p:cNvSpPr>
            <a:spLocks noGrp="1"/>
          </p:cNvSpPr>
          <p:nvPr>
            <p:ph type="sldNum" sz="quarter" idx="11"/>
          </p:nvPr>
        </p:nvSpPr>
        <p:spPr bwMode="auto">
          <a:xfrm>
            <a:off x="6061710" y="6396039"/>
            <a:ext cx="19735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spcBef>
                <a:spcPct val="0"/>
              </a:spcBef>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F8B6938-47B1-4AEE-BB9E-D8D5F108DBB4}" type="slidenum">
              <a:rPr lang="en-US" altLang="en-US" smtClean="0"/>
              <a:pPr>
                <a:defRPr/>
              </a:pPr>
              <a:t>66</a:t>
            </a:fld>
            <a:endParaRPr lang="en-US" altLang="en-US"/>
          </a:p>
        </p:txBody>
      </p:sp>
      <p:sp>
        <p:nvSpPr>
          <p:cNvPr id="4" name="TextBox 3">
            <a:extLst>
              <a:ext uri="{FF2B5EF4-FFF2-40B4-BE49-F238E27FC236}">
                <a16:creationId xmlns:a16="http://schemas.microsoft.com/office/drawing/2014/main" id="{A2B14C1F-CAA9-F615-AC88-BF7EBE7A48EC}"/>
              </a:ext>
            </a:extLst>
          </p:cNvPr>
          <p:cNvSpPr txBox="1"/>
          <p:nvPr/>
        </p:nvSpPr>
        <p:spPr>
          <a:xfrm>
            <a:off x="273726" y="1684903"/>
            <a:ext cx="6310549" cy="1290225"/>
          </a:xfrm>
          <a:prstGeom prst="rect">
            <a:avLst/>
          </a:prstGeom>
          <a:noFill/>
        </p:spPr>
        <p:txBody>
          <a:bodyPr wrap="square">
            <a:spAutoFit/>
          </a:bodyPr>
          <a:lstStyle/>
          <a:p>
            <a:pPr>
              <a:lnSpc>
                <a:spcPct val="200000"/>
              </a:lnSpc>
            </a:pPr>
            <a:r>
              <a:rPr lang="en-US" sz="2270" b="1"/>
              <a:t>Trên trang elearning:</a:t>
            </a:r>
          </a:p>
          <a:p>
            <a:r>
              <a:rPr lang="en-US" sz="1622">
                <a:hlinkClick r:id="rId2"/>
              </a:rPr>
              <a:t>https://elearning.vanlanguni.edu.vn/course/view.php?id=13473</a:t>
            </a:r>
            <a:endParaRPr lang="en-US" sz="1622"/>
          </a:p>
          <a:p>
            <a:endParaRPr lang="en-US" sz="1622"/>
          </a:p>
        </p:txBody>
      </p:sp>
      <p:pic>
        <p:nvPicPr>
          <p:cNvPr id="6" name="Picture 5" descr="Graphical user interface, text, application, email&#10;&#10;Description automatically generated">
            <a:extLst>
              <a:ext uri="{FF2B5EF4-FFF2-40B4-BE49-F238E27FC236}">
                <a16:creationId xmlns:a16="http://schemas.microsoft.com/office/drawing/2014/main" id="{75E87571-AF3E-FD36-ADB2-765749B63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569" y="3159299"/>
            <a:ext cx="4892612" cy="3072105"/>
          </a:xfrm>
          <a:prstGeom prst="rect">
            <a:avLst/>
          </a:prstGeom>
          <a:ln>
            <a:solidFill>
              <a:srgbClr val="00B050"/>
            </a:solidFill>
          </a:ln>
        </p:spPr>
      </p:pic>
    </p:spTree>
    <p:extLst>
      <p:ext uri="{BB962C8B-B14F-4D97-AF65-F5344CB8AC3E}">
        <p14:creationId xmlns:p14="http://schemas.microsoft.com/office/powerpoint/2010/main" val="10504018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1E3822-A35C-B9B9-01C6-2AD4DE5FC0D3}"/>
              </a:ext>
            </a:extLst>
          </p:cNvPr>
          <p:cNvSpPr>
            <a:spLocks noGrp="1"/>
          </p:cNvSpPr>
          <p:nvPr>
            <p:ph type="sldNum" sz="quarter" idx="11"/>
          </p:nvPr>
        </p:nvSpPr>
        <p:spPr bwMode="auto">
          <a:xfrm>
            <a:off x="6061710" y="6396039"/>
            <a:ext cx="19735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spcBef>
                <a:spcPct val="0"/>
              </a:spcBef>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F8B6938-47B1-4AEE-BB9E-D8D5F108DBB4}" type="slidenum">
              <a:rPr lang="en-US" altLang="en-US" smtClean="0"/>
              <a:pPr>
                <a:defRPr/>
              </a:pPr>
              <a:t>67</a:t>
            </a:fld>
            <a:endParaRPr lang="en-US" altLang="en-US"/>
          </a:p>
        </p:txBody>
      </p:sp>
      <p:sp>
        <p:nvSpPr>
          <p:cNvPr id="4" name="TextBox 3">
            <a:extLst>
              <a:ext uri="{FF2B5EF4-FFF2-40B4-BE49-F238E27FC236}">
                <a16:creationId xmlns:a16="http://schemas.microsoft.com/office/drawing/2014/main" id="{F8EEA435-0726-8233-8451-2CDF80D9F603}"/>
              </a:ext>
            </a:extLst>
          </p:cNvPr>
          <p:cNvSpPr txBox="1"/>
          <p:nvPr/>
        </p:nvSpPr>
        <p:spPr>
          <a:xfrm>
            <a:off x="401595" y="2004885"/>
            <a:ext cx="6054811" cy="2587631"/>
          </a:xfrm>
          <a:prstGeom prst="rect">
            <a:avLst/>
          </a:prstGeom>
          <a:noFill/>
        </p:spPr>
        <p:txBody>
          <a:bodyPr wrap="square">
            <a:spAutoFit/>
          </a:bodyPr>
          <a:lstStyle/>
          <a:p>
            <a:r>
              <a:rPr lang="en-US" sz="2595" b="1" u="sng">
                <a:solidFill>
                  <a:srgbClr val="0070C0"/>
                </a:solidFill>
                <a:effectLst>
                  <a:outerShdw blurRad="38100" dist="38100" dir="2700000" algn="tl">
                    <a:srgbClr val="000000">
                      <a:alpha val="43137"/>
                    </a:srgbClr>
                  </a:outerShdw>
                </a:effectLst>
              </a:rPr>
              <a:t>NOTE:</a:t>
            </a:r>
          </a:p>
          <a:p>
            <a:endParaRPr lang="en-US" sz="2270"/>
          </a:p>
          <a:p>
            <a:r>
              <a:rPr lang="en-US" sz="2270"/>
              <a:t>+ Sinh viên điểm danh trên online Lab</a:t>
            </a:r>
          </a:p>
          <a:p>
            <a:pPr algn="ctr"/>
            <a:r>
              <a:rPr lang="en-US" sz="2270" b="1">
                <a:solidFill>
                  <a:srgbClr val="00B050"/>
                </a:solidFill>
                <a:hlinkClick r:id="rId2"/>
              </a:rPr>
              <a:t>https://fit-lab.vlu.edu.vn</a:t>
            </a:r>
            <a:endParaRPr lang="en-US" sz="2270" b="1">
              <a:solidFill>
                <a:srgbClr val="00B050"/>
              </a:solidFill>
            </a:endParaRPr>
          </a:p>
          <a:p>
            <a:endParaRPr lang="en-US" sz="2270"/>
          </a:p>
          <a:p>
            <a:r>
              <a:rPr lang="en-US" sz="2270"/>
              <a:t>+ SV nộp bài tập trên lớp vào online lab:</a:t>
            </a:r>
          </a:p>
          <a:p>
            <a:r>
              <a:rPr lang="en-US" sz="2270" b="1">
                <a:solidFill>
                  <a:srgbClr val="00B050"/>
                </a:solidFill>
              </a:rPr>
              <a:t>Blended Classes/ Lập trình Python NC/</a:t>
            </a:r>
          </a:p>
        </p:txBody>
      </p:sp>
      <p:pic>
        <p:nvPicPr>
          <p:cNvPr id="6" name="Picture 5">
            <a:extLst>
              <a:ext uri="{FF2B5EF4-FFF2-40B4-BE49-F238E27FC236}">
                <a16:creationId xmlns:a16="http://schemas.microsoft.com/office/drawing/2014/main" id="{C9657765-7BEA-FA22-C6B2-5A6853577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46548"/>
            <a:ext cx="6858000" cy="1406770"/>
          </a:xfrm>
          <a:prstGeom prst="rect">
            <a:avLst/>
          </a:prstGeom>
        </p:spPr>
      </p:pic>
      <p:sp>
        <p:nvSpPr>
          <p:cNvPr id="7" name="Rectangle 6">
            <a:extLst>
              <a:ext uri="{FF2B5EF4-FFF2-40B4-BE49-F238E27FC236}">
                <a16:creationId xmlns:a16="http://schemas.microsoft.com/office/drawing/2014/main" id="{0FF13100-1FF8-D2FF-9058-1F21216D512C}"/>
              </a:ext>
            </a:extLst>
          </p:cNvPr>
          <p:cNvSpPr/>
          <p:nvPr/>
        </p:nvSpPr>
        <p:spPr bwMode="auto">
          <a:xfrm>
            <a:off x="1070162" y="6157073"/>
            <a:ext cx="682438" cy="299413"/>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141" tIns="37070" rIns="74141" bIns="37070" numCol="1" rtlCol="0" anchor="ctr" anchorCtr="0" compatLnSpc="1">
            <a:prstTxWarp prst="textNoShape">
              <a:avLst/>
            </a:prstTxWarp>
            <a:spAutoFit/>
          </a:bodyPr>
          <a:lstStyle/>
          <a:p>
            <a:pPr algn="ctr" defTabSz="741396" fontAlgn="base">
              <a:spcBef>
                <a:spcPct val="50000"/>
              </a:spcBef>
              <a:spcAft>
                <a:spcPct val="0"/>
              </a:spcAft>
            </a:pPr>
            <a:endParaRPr lang="en-US" sz="1459">
              <a:latin typeface="Tahoma" pitchFamily="34" charset="0"/>
            </a:endParaRPr>
          </a:p>
        </p:txBody>
      </p:sp>
    </p:spTree>
    <p:extLst>
      <p:ext uri="{BB962C8B-B14F-4D97-AF65-F5344CB8AC3E}">
        <p14:creationId xmlns:p14="http://schemas.microsoft.com/office/powerpoint/2010/main" val="841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228600" y="1562101"/>
            <a:ext cx="6400800" cy="4276171"/>
          </a:xfrm>
          <a:prstGeom prst="rect">
            <a:avLst/>
          </a:prstGeom>
        </p:spPr>
        <p:txBody>
          <a:bodyPr vert="horz" wrap="square" lIns="0" tIns="109855" rIns="0" bIns="0" rtlCol="0">
            <a:spAutoFit/>
          </a:bodyPr>
          <a:lstStyle/>
          <a:p>
            <a:pPr>
              <a:lnSpc>
                <a:spcPct val="100000"/>
              </a:lnSpc>
              <a:spcBef>
                <a:spcPts val="15"/>
              </a:spcBef>
            </a:pPr>
            <a:endParaRPr sz="2200" dirty="0">
              <a:latin typeface="Palatino Linotype"/>
              <a:cs typeface="Palatino Linotype"/>
            </a:endParaRPr>
          </a:p>
          <a:p>
            <a:pPr marL="584200">
              <a:lnSpc>
                <a:spcPct val="100000"/>
              </a:lnSpc>
            </a:pPr>
            <a:r>
              <a:rPr sz="2200" dirty="0">
                <a:latin typeface="Palatino Linotype"/>
                <a:cs typeface="Palatino Linotype"/>
              </a:rPr>
              <a:t>Add</a:t>
            </a:r>
            <a:r>
              <a:rPr sz="2200" spc="-5" dirty="0">
                <a:latin typeface="Palatino Linotype"/>
                <a:cs typeface="Palatino Linotype"/>
              </a:rPr>
              <a:t> the</a:t>
            </a:r>
            <a:r>
              <a:rPr sz="2200" spc="-10" dirty="0">
                <a:latin typeface="Palatino Linotype"/>
                <a:cs typeface="Palatino Linotype"/>
              </a:rPr>
              <a:t> </a:t>
            </a:r>
            <a:r>
              <a:rPr sz="2200" dirty="0">
                <a:latin typeface="Palatino Linotype"/>
                <a:cs typeface="Palatino Linotype"/>
              </a:rPr>
              <a:t>following</a:t>
            </a:r>
            <a:r>
              <a:rPr sz="2200" spc="-5" dirty="0">
                <a:latin typeface="Palatino Linotype"/>
                <a:cs typeface="Palatino Linotype"/>
              </a:rPr>
              <a:t> </a:t>
            </a:r>
            <a:r>
              <a:rPr sz="2200" dirty="0">
                <a:latin typeface="Palatino Linotype"/>
                <a:cs typeface="Palatino Linotype"/>
              </a:rPr>
              <a:t>code</a:t>
            </a:r>
            <a:r>
              <a:rPr sz="2200" spc="-5" dirty="0">
                <a:latin typeface="Palatino Linotype"/>
                <a:cs typeface="Palatino Linotype"/>
              </a:rPr>
              <a:t> </a:t>
            </a:r>
            <a:r>
              <a:rPr sz="2200" dirty="0">
                <a:latin typeface="Palatino Linotype"/>
                <a:cs typeface="Palatino Linotype"/>
              </a:rPr>
              <a:t>just</a:t>
            </a:r>
            <a:r>
              <a:rPr sz="2200" spc="-5" dirty="0">
                <a:latin typeface="Palatino Linotype"/>
                <a:cs typeface="Palatino Linotype"/>
              </a:rPr>
              <a:t> </a:t>
            </a:r>
            <a:r>
              <a:rPr sz="2200" dirty="0">
                <a:latin typeface="Palatino Linotype"/>
                <a:cs typeface="Palatino Linotype"/>
              </a:rPr>
              <a:t>above</a:t>
            </a:r>
            <a:r>
              <a:rPr sz="2200" spc="-5" dirty="0">
                <a:latin typeface="Palatino Linotype"/>
                <a:cs typeface="Palatino Linotype"/>
              </a:rPr>
              <a:t> the</a:t>
            </a:r>
            <a:r>
              <a:rPr sz="2200" spc="-10" dirty="0">
                <a:latin typeface="Palatino Linotype"/>
                <a:cs typeface="Palatino Linotype"/>
              </a:rPr>
              <a:t> </a:t>
            </a:r>
            <a:r>
              <a:rPr sz="2200" dirty="0">
                <a:latin typeface="Palatino Linotype"/>
                <a:cs typeface="Palatino Linotype"/>
              </a:rPr>
              <a:t>lines</a:t>
            </a:r>
            <a:r>
              <a:rPr sz="2200" spc="-5" dirty="0">
                <a:latin typeface="Palatino Linotype"/>
                <a:cs typeface="Palatino Linotype"/>
              </a:rPr>
              <a:t> </a:t>
            </a:r>
            <a:r>
              <a:rPr sz="2200" dirty="0">
                <a:latin typeface="Palatino Linotype"/>
                <a:cs typeface="Palatino Linotype"/>
              </a:rPr>
              <a:t>where</a:t>
            </a:r>
            <a:r>
              <a:rPr sz="2200" spc="-5" dirty="0">
                <a:latin typeface="Palatino Linotype"/>
                <a:cs typeface="Palatino Linotype"/>
              </a:rPr>
              <a:t> </a:t>
            </a:r>
            <a:r>
              <a:rPr sz="2200" dirty="0">
                <a:latin typeface="Palatino Linotype"/>
                <a:cs typeface="Palatino Linotype"/>
              </a:rPr>
              <a:t>we</a:t>
            </a:r>
            <a:r>
              <a:rPr sz="2200" spc="-5" dirty="0">
                <a:latin typeface="Palatino Linotype"/>
                <a:cs typeface="Palatino Linotype"/>
              </a:rPr>
              <a:t> </a:t>
            </a:r>
            <a:r>
              <a:rPr sz="2200" dirty="0">
                <a:latin typeface="Palatino Linotype"/>
                <a:cs typeface="Palatino Linotype"/>
              </a:rPr>
              <a:t>create</a:t>
            </a:r>
            <a:r>
              <a:rPr sz="2200" spc="-5" dirty="0">
                <a:latin typeface="Palatino Linotype"/>
                <a:cs typeface="Palatino Linotype"/>
              </a:rPr>
              <a:t> the</a:t>
            </a:r>
            <a:r>
              <a:rPr sz="2200" spc="-10" dirty="0">
                <a:latin typeface="Palatino Linotype"/>
                <a:cs typeface="Palatino Linotype"/>
              </a:rPr>
              <a:t> </a:t>
            </a:r>
            <a:r>
              <a:rPr sz="2200" spc="-5" dirty="0">
                <a:latin typeface="Palatino Linotype"/>
                <a:cs typeface="Palatino Linotype"/>
              </a:rPr>
              <a:t>help</a:t>
            </a:r>
            <a:r>
              <a:rPr sz="2200" spc="-10" dirty="0">
                <a:latin typeface="Palatino Linotype"/>
                <a:cs typeface="Palatino Linotype"/>
              </a:rPr>
              <a:t> </a:t>
            </a:r>
            <a:r>
              <a:rPr sz="2200" dirty="0">
                <a:latin typeface="Palatino Linotype"/>
                <a:cs typeface="Palatino Linotype"/>
              </a:rPr>
              <a:t>menu:</a:t>
            </a:r>
            <a:endParaRPr lang="en-US" sz="2200" dirty="0">
              <a:latin typeface="Palatino Linotype"/>
              <a:cs typeface="Palatino Linotype"/>
            </a:endParaRPr>
          </a:p>
          <a:p>
            <a:pPr marL="584200">
              <a:lnSpc>
                <a:spcPct val="100000"/>
              </a:lnSpc>
            </a:pPr>
            <a:endParaRPr sz="2200" dirty="0">
              <a:latin typeface="Palatino Linotype"/>
              <a:cs typeface="Palatino Linotype"/>
            </a:endParaRPr>
          </a:p>
          <a:p>
            <a:pPr marL="812800">
              <a:lnSpc>
                <a:spcPct val="100000"/>
              </a:lnSpc>
              <a:spcBef>
                <a:spcPts val="835"/>
              </a:spcBef>
            </a:pPr>
            <a:r>
              <a:rPr sz="2200" b="1" spc="-5" dirty="0">
                <a:latin typeface="Lucida Console"/>
                <a:cs typeface="Lucida Console"/>
              </a:rPr>
              <a:t>def</a:t>
            </a:r>
            <a:r>
              <a:rPr sz="2200" b="1" spc="-30" dirty="0">
                <a:latin typeface="Lucida Console"/>
                <a:cs typeface="Lucida Console"/>
              </a:rPr>
              <a:t> </a:t>
            </a:r>
            <a:r>
              <a:rPr sz="2200" b="1" spc="-5" dirty="0">
                <a:latin typeface="Lucida Console"/>
                <a:cs typeface="Lucida Console"/>
              </a:rPr>
              <a:t>_msgBox():</a:t>
            </a:r>
            <a:endParaRPr sz="2200" b="1" dirty="0">
              <a:latin typeface="Lucida Console"/>
              <a:cs typeface="Lucida Console"/>
            </a:endParaRPr>
          </a:p>
          <a:p>
            <a:pPr marL="1087120" marR="147955">
              <a:lnSpc>
                <a:spcPct val="100000"/>
              </a:lnSpc>
            </a:pPr>
            <a:r>
              <a:rPr sz="2200" b="1" spc="-5" dirty="0">
                <a:latin typeface="Lucida Console"/>
                <a:cs typeface="Lucida Console"/>
              </a:rPr>
              <a:t>msg.showinfo('Python</a:t>
            </a:r>
            <a:r>
              <a:rPr sz="2200" b="1" dirty="0">
                <a:latin typeface="Lucida Console"/>
                <a:cs typeface="Lucida Console"/>
              </a:rPr>
              <a:t> </a:t>
            </a:r>
            <a:r>
              <a:rPr sz="2200" b="1" spc="-5" dirty="0">
                <a:latin typeface="Lucida Console"/>
                <a:cs typeface="Lucida Console"/>
              </a:rPr>
              <a:t>Message</a:t>
            </a:r>
            <a:r>
              <a:rPr sz="2200" b="1" spc="5" dirty="0">
                <a:latin typeface="Lucida Console"/>
                <a:cs typeface="Lucida Console"/>
              </a:rPr>
              <a:t> </a:t>
            </a:r>
            <a:r>
              <a:rPr sz="2200" b="1" spc="-5" dirty="0">
                <a:latin typeface="Lucida Console"/>
                <a:cs typeface="Lucida Console"/>
              </a:rPr>
              <a:t>Info</a:t>
            </a:r>
            <a:r>
              <a:rPr sz="2200" b="1" spc="5" dirty="0">
                <a:latin typeface="Lucida Console"/>
                <a:cs typeface="Lucida Console"/>
              </a:rPr>
              <a:t> </a:t>
            </a:r>
            <a:r>
              <a:rPr sz="2200" b="1" spc="-5" dirty="0">
                <a:latin typeface="Lucida Console"/>
                <a:cs typeface="Lucida Console"/>
              </a:rPr>
              <a:t>Box',</a:t>
            </a:r>
            <a:r>
              <a:rPr sz="2200" b="1" spc="5" dirty="0">
                <a:latin typeface="Lucida Console"/>
                <a:cs typeface="Lucida Console"/>
              </a:rPr>
              <a:t> </a:t>
            </a:r>
            <a:r>
              <a:rPr sz="2200" b="1" spc="-5" dirty="0">
                <a:latin typeface="Lucida Console"/>
                <a:cs typeface="Lucida Console"/>
              </a:rPr>
              <a:t>'A</a:t>
            </a:r>
            <a:r>
              <a:rPr sz="2200" b="1" spc="5" dirty="0">
                <a:latin typeface="Lucida Console"/>
                <a:cs typeface="Lucida Console"/>
              </a:rPr>
              <a:t> </a:t>
            </a:r>
            <a:r>
              <a:rPr sz="2200" b="1" spc="-5" dirty="0">
                <a:latin typeface="Lucida Console"/>
                <a:cs typeface="Lucida Console"/>
              </a:rPr>
              <a:t>Python</a:t>
            </a:r>
            <a:r>
              <a:rPr sz="2200" b="1" spc="5" dirty="0">
                <a:latin typeface="Lucida Console"/>
                <a:cs typeface="Lucida Console"/>
              </a:rPr>
              <a:t> </a:t>
            </a:r>
            <a:r>
              <a:rPr sz="2200" b="1" spc="-5" dirty="0">
                <a:latin typeface="Lucida Console"/>
                <a:cs typeface="Lucida Console"/>
              </a:rPr>
              <a:t>GUI</a:t>
            </a:r>
            <a:r>
              <a:rPr sz="2200" b="1" spc="5" dirty="0">
                <a:latin typeface="Lucida Console"/>
                <a:cs typeface="Lucida Console"/>
              </a:rPr>
              <a:t> </a:t>
            </a:r>
            <a:r>
              <a:rPr sz="2200" b="1" spc="-5" dirty="0">
                <a:latin typeface="Lucida Console"/>
                <a:cs typeface="Lucida Console"/>
              </a:rPr>
              <a:t>created </a:t>
            </a:r>
            <a:r>
              <a:rPr sz="2200" b="1" spc="-530" dirty="0">
                <a:latin typeface="Lucida Console"/>
                <a:cs typeface="Lucida Console"/>
              </a:rPr>
              <a:t> </a:t>
            </a:r>
            <a:r>
              <a:rPr sz="2200" b="1" spc="-5" dirty="0">
                <a:latin typeface="Lucida Console"/>
                <a:cs typeface="Lucida Console"/>
              </a:rPr>
              <a:t>using tkinter:\nThe year</a:t>
            </a:r>
            <a:r>
              <a:rPr sz="2200" b="1" dirty="0">
                <a:latin typeface="Lucida Console"/>
                <a:cs typeface="Lucida Console"/>
              </a:rPr>
              <a:t> </a:t>
            </a:r>
            <a:r>
              <a:rPr sz="2200" b="1" spc="-5" dirty="0">
                <a:latin typeface="Lucida Console"/>
                <a:cs typeface="Lucida Console"/>
              </a:rPr>
              <a:t>is 2019.')</a:t>
            </a:r>
            <a:endParaRPr sz="2200" b="1" dirty="0">
              <a:latin typeface="Lucida Console"/>
              <a:cs typeface="Lucida Console"/>
            </a:endParaRPr>
          </a:p>
          <a:p>
            <a:pPr>
              <a:lnSpc>
                <a:spcPct val="100000"/>
              </a:lnSpc>
              <a:spcBef>
                <a:spcPts val="15"/>
              </a:spcBef>
            </a:pPr>
            <a:endParaRPr sz="2200" dirty="0">
              <a:latin typeface="Lucida Console"/>
              <a:cs typeface="Lucida Console"/>
            </a:endParaRPr>
          </a:p>
          <a:p>
            <a:pPr marL="584200">
              <a:lnSpc>
                <a:spcPct val="100000"/>
              </a:lnSpc>
            </a:pPr>
            <a:r>
              <a:rPr sz="2200" dirty="0">
                <a:latin typeface="Palatino Linotype"/>
                <a:cs typeface="Palatino Linotype"/>
              </a:rPr>
              <a:t>The</a:t>
            </a:r>
            <a:r>
              <a:rPr sz="2200" spc="-5" dirty="0">
                <a:latin typeface="Palatino Linotype"/>
                <a:cs typeface="Palatino Linotype"/>
              </a:rPr>
              <a:t> preceding</a:t>
            </a:r>
            <a:r>
              <a:rPr sz="2200" spc="-10" dirty="0">
                <a:latin typeface="Palatino Linotype"/>
                <a:cs typeface="Palatino Linotype"/>
              </a:rPr>
              <a:t> </a:t>
            </a:r>
            <a:r>
              <a:rPr sz="2200" dirty="0">
                <a:latin typeface="Palatino Linotype"/>
                <a:cs typeface="Palatino Linotype"/>
              </a:rPr>
              <a:t>instructions </a:t>
            </a:r>
            <a:r>
              <a:rPr sz="2200" spc="-5" dirty="0">
                <a:latin typeface="Palatino Linotype"/>
                <a:cs typeface="Palatino Linotype"/>
              </a:rPr>
              <a:t>produce</a:t>
            </a:r>
            <a:r>
              <a:rPr sz="2200" spc="-10" dirty="0">
                <a:latin typeface="Palatino Linotype"/>
                <a:cs typeface="Palatino Linotype"/>
              </a:rPr>
              <a:t> </a:t>
            </a:r>
            <a:r>
              <a:rPr sz="2200" spc="-5" dirty="0">
                <a:latin typeface="Palatino Linotype"/>
                <a:cs typeface="Palatino Linotype"/>
              </a:rPr>
              <a:t>the</a:t>
            </a:r>
            <a:r>
              <a:rPr sz="2200" spc="-10" dirty="0">
                <a:latin typeface="Palatino Linotype"/>
                <a:cs typeface="Palatino Linotype"/>
              </a:rPr>
              <a:t> </a:t>
            </a:r>
            <a:r>
              <a:rPr sz="2200" dirty="0">
                <a:latin typeface="Palatino Linotype"/>
                <a:cs typeface="Palatino Linotype"/>
              </a:rPr>
              <a:t>following code,</a:t>
            </a:r>
            <a:r>
              <a:rPr sz="2200" spc="-5" dirty="0">
                <a:latin typeface="Palatino Linotype"/>
                <a:cs typeface="Palatino Linotype"/>
              </a:rPr>
              <a:t> </a:t>
            </a:r>
            <a:r>
              <a:rPr sz="2200" spc="-5" dirty="0">
                <a:latin typeface="Lucida Console"/>
                <a:cs typeface="Lucida Console"/>
              </a:rPr>
              <a:t>GUI_message_box.py</a:t>
            </a:r>
            <a:r>
              <a:rPr sz="2200" spc="-5" dirty="0">
                <a:latin typeface="Palatino Linotype"/>
                <a:cs typeface="Palatino Linotype"/>
              </a:rPr>
              <a:t>:</a:t>
            </a:r>
            <a:endParaRPr sz="2200" dirty="0">
              <a:latin typeface="Palatino Linotype"/>
              <a:cs typeface="Palatino Linotype"/>
            </a:endParaRPr>
          </a:p>
        </p:txBody>
      </p:sp>
      <p:sp>
        <p:nvSpPr>
          <p:cNvPr id="5" name="Slide Number Placeholder 4">
            <a:extLst>
              <a:ext uri="{FF2B5EF4-FFF2-40B4-BE49-F238E27FC236}">
                <a16:creationId xmlns:a16="http://schemas.microsoft.com/office/drawing/2014/main" id="{EAECB199-1AFE-97A0-8967-9A760A137883}"/>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7</a:t>
            </a:fld>
            <a:r>
              <a:rPr spc="-30"/>
              <a:t> </a:t>
            </a:r>
            <a:r>
              <a:t>]</a:t>
            </a:r>
            <a:endParaRPr dirty="0"/>
          </a:p>
        </p:txBody>
      </p:sp>
    </p:spTree>
    <p:extLst>
      <p:ext uri="{BB962C8B-B14F-4D97-AF65-F5344CB8AC3E}">
        <p14:creationId xmlns:p14="http://schemas.microsoft.com/office/powerpoint/2010/main" val="196758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grpSp>
        <p:nvGrpSpPr>
          <p:cNvPr id="8" name="object 8"/>
          <p:cNvGrpSpPr/>
          <p:nvPr/>
        </p:nvGrpSpPr>
        <p:grpSpPr>
          <a:xfrm>
            <a:off x="110290" y="1714500"/>
            <a:ext cx="6637421" cy="1650457"/>
            <a:chOff x="720001" y="4290212"/>
            <a:chExt cx="5418455" cy="995044"/>
          </a:xfrm>
        </p:grpSpPr>
        <p:pic>
          <p:nvPicPr>
            <p:cNvPr id="9" name="object 9"/>
            <p:cNvPicPr/>
            <p:nvPr/>
          </p:nvPicPr>
          <p:blipFill>
            <a:blip r:embed="rId2" cstate="print"/>
            <a:stretch>
              <a:fillRect/>
            </a:stretch>
          </p:blipFill>
          <p:spPr>
            <a:xfrm>
              <a:off x="732701" y="4302912"/>
              <a:ext cx="5369876" cy="969454"/>
            </a:xfrm>
            <a:prstGeom prst="rect">
              <a:avLst/>
            </a:prstGeom>
          </p:spPr>
        </p:pic>
        <p:sp>
          <p:nvSpPr>
            <p:cNvPr id="10" name="object 10"/>
            <p:cNvSpPr/>
            <p:nvPr/>
          </p:nvSpPr>
          <p:spPr>
            <a:xfrm>
              <a:off x="726351" y="4296562"/>
              <a:ext cx="5405755" cy="982344"/>
            </a:xfrm>
            <a:custGeom>
              <a:avLst/>
              <a:gdLst/>
              <a:ahLst/>
              <a:cxnLst/>
              <a:rect l="l" t="t" r="r" b="b"/>
              <a:pathLst>
                <a:path w="5405755" h="982345">
                  <a:moveTo>
                    <a:pt x="0" y="0"/>
                  </a:moveTo>
                  <a:lnTo>
                    <a:pt x="5405297" y="0"/>
                  </a:lnTo>
                </a:path>
                <a:path w="5405755" h="982345">
                  <a:moveTo>
                    <a:pt x="0" y="0"/>
                  </a:moveTo>
                  <a:lnTo>
                    <a:pt x="0" y="982154"/>
                  </a:lnTo>
                </a:path>
                <a:path w="5405755" h="982345">
                  <a:moveTo>
                    <a:pt x="5405297" y="0"/>
                  </a:moveTo>
                  <a:lnTo>
                    <a:pt x="5405297" y="982154"/>
                  </a:lnTo>
                </a:path>
                <a:path w="5405755" h="982345">
                  <a:moveTo>
                    <a:pt x="0" y="982154"/>
                  </a:moveTo>
                  <a:lnTo>
                    <a:pt x="5405297" y="982154"/>
                  </a:lnTo>
                </a:path>
              </a:pathLst>
            </a:custGeom>
            <a:ln w="12700">
              <a:solidFill>
                <a:srgbClr val="000000"/>
              </a:solidFill>
            </a:ln>
          </p:spPr>
          <p:txBody>
            <a:bodyPr wrap="square" lIns="0" tIns="0" rIns="0" bIns="0" rtlCol="0"/>
            <a:lstStyle/>
            <a:p>
              <a:endParaRPr/>
            </a:p>
          </p:txBody>
        </p:sp>
      </p:grpSp>
      <p:sp>
        <p:nvSpPr>
          <p:cNvPr id="11" name="object 11"/>
          <p:cNvSpPr txBox="1"/>
          <p:nvPr/>
        </p:nvSpPr>
        <p:spPr>
          <a:xfrm>
            <a:off x="442958" y="3898083"/>
            <a:ext cx="5881641" cy="1028487"/>
          </a:xfrm>
          <a:prstGeom prst="rect">
            <a:avLst/>
          </a:prstGeom>
        </p:spPr>
        <p:txBody>
          <a:bodyPr vert="horz" wrap="square" lIns="0" tIns="12700" rIns="0" bIns="0" rtlCol="0">
            <a:spAutoFit/>
          </a:bodyPr>
          <a:lstStyle/>
          <a:p>
            <a:pPr marL="182245" marR="5080" indent="-170180">
              <a:lnSpc>
                <a:spcPct val="100000"/>
              </a:lnSpc>
              <a:spcBef>
                <a:spcPts val="100"/>
              </a:spcBef>
            </a:pPr>
            <a:r>
              <a:rPr sz="2200" dirty="0">
                <a:latin typeface="Palatino Linotype"/>
                <a:cs typeface="Palatino Linotype"/>
              </a:rPr>
              <a:t>4.</a:t>
            </a:r>
            <a:r>
              <a:rPr sz="2200" spc="5" dirty="0">
                <a:latin typeface="Palatino Linotype"/>
                <a:cs typeface="Palatino Linotype"/>
              </a:rPr>
              <a:t> </a:t>
            </a:r>
            <a:r>
              <a:rPr sz="2200" dirty="0">
                <a:latin typeface="Palatino Linotype"/>
                <a:cs typeface="Palatino Linotype"/>
              </a:rPr>
              <a:t>Run </a:t>
            </a:r>
            <a:r>
              <a:rPr sz="2200" spc="-5" dirty="0">
                <a:latin typeface="Palatino Linotype"/>
                <a:cs typeface="Palatino Linotype"/>
              </a:rPr>
              <a:t>the </a:t>
            </a:r>
            <a:r>
              <a:rPr sz="2200" dirty="0">
                <a:latin typeface="Palatino Linotype"/>
                <a:cs typeface="Palatino Linotype"/>
              </a:rPr>
              <a:t>code. Clicking </a:t>
            </a:r>
            <a:r>
              <a:rPr sz="2200" b="1" dirty="0">
                <a:latin typeface="Palatino Linotype"/>
                <a:cs typeface="Palatino Linotype"/>
              </a:rPr>
              <a:t>Help </a:t>
            </a:r>
            <a:r>
              <a:rPr sz="2200" dirty="0">
                <a:latin typeface="Palatino Linotype"/>
                <a:cs typeface="Palatino Linotype"/>
              </a:rPr>
              <a:t>| </a:t>
            </a:r>
            <a:r>
              <a:rPr sz="2200" b="1" dirty="0">
                <a:latin typeface="Palatino Linotype"/>
                <a:cs typeface="Palatino Linotype"/>
              </a:rPr>
              <a:t>About </a:t>
            </a:r>
            <a:r>
              <a:rPr sz="2200" spc="-5" dirty="0">
                <a:latin typeface="Palatino Linotype"/>
                <a:cs typeface="Palatino Linotype"/>
              </a:rPr>
              <a:t>now </a:t>
            </a:r>
            <a:r>
              <a:rPr sz="2200" dirty="0">
                <a:latin typeface="Palatino Linotype"/>
                <a:cs typeface="Palatino Linotype"/>
              </a:rPr>
              <a:t>causes </a:t>
            </a:r>
            <a:r>
              <a:rPr sz="2200" spc="-5" dirty="0">
                <a:latin typeface="Palatino Linotype"/>
                <a:cs typeface="Palatino Linotype"/>
              </a:rPr>
              <a:t>the </a:t>
            </a:r>
            <a:r>
              <a:rPr sz="2200" dirty="0">
                <a:latin typeface="Palatino Linotype"/>
                <a:cs typeface="Palatino Linotype"/>
              </a:rPr>
              <a:t>following </a:t>
            </a:r>
            <a:r>
              <a:rPr sz="2200" spc="-5" dirty="0">
                <a:latin typeface="Palatino Linotype"/>
                <a:cs typeface="Palatino Linotype"/>
              </a:rPr>
              <a:t>pop-up </a:t>
            </a:r>
            <a:r>
              <a:rPr sz="2200" dirty="0">
                <a:latin typeface="Palatino Linotype"/>
                <a:cs typeface="Palatino Linotype"/>
              </a:rPr>
              <a:t>window </a:t>
            </a:r>
            <a:r>
              <a:rPr sz="2200" spc="-250" dirty="0">
                <a:latin typeface="Palatino Linotype"/>
                <a:cs typeface="Palatino Linotype"/>
              </a:rPr>
              <a:t> </a:t>
            </a:r>
            <a:r>
              <a:rPr sz="2200" spc="-5" dirty="0">
                <a:latin typeface="Palatino Linotype"/>
                <a:cs typeface="Palatino Linotype"/>
              </a:rPr>
              <a:t>to</a:t>
            </a:r>
            <a:r>
              <a:rPr sz="2200" spc="-10" dirty="0">
                <a:latin typeface="Palatino Linotype"/>
                <a:cs typeface="Palatino Linotype"/>
              </a:rPr>
              <a:t> </a:t>
            </a:r>
            <a:r>
              <a:rPr sz="2200" dirty="0">
                <a:latin typeface="Palatino Linotype"/>
                <a:cs typeface="Palatino Linotype"/>
              </a:rPr>
              <a:t>appear:</a:t>
            </a:r>
          </a:p>
        </p:txBody>
      </p:sp>
      <p:grpSp>
        <p:nvGrpSpPr>
          <p:cNvPr id="12" name="object 12"/>
          <p:cNvGrpSpPr/>
          <p:nvPr/>
        </p:nvGrpSpPr>
        <p:grpSpPr>
          <a:xfrm>
            <a:off x="2511451" y="5393304"/>
            <a:ext cx="4192308" cy="2721996"/>
            <a:chOff x="2487612" y="5962192"/>
            <a:chExt cx="1882775" cy="1082675"/>
          </a:xfrm>
        </p:grpSpPr>
        <p:pic>
          <p:nvPicPr>
            <p:cNvPr id="13" name="object 13"/>
            <p:cNvPicPr/>
            <p:nvPr/>
          </p:nvPicPr>
          <p:blipFill>
            <a:blip r:embed="rId3" cstate="print"/>
            <a:stretch>
              <a:fillRect/>
            </a:stretch>
          </p:blipFill>
          <p:spPr>
            <a:xfrm>
              <a:off x="2500312" y="5974892"/>
              <a:ext cx="1857375" cy="1057275"/>
            </a:xfrm>
            <a:prstGeom prst="rect">
              <a:avLst/>
            </a:prstGeom>
          </p:spPr>
        </p:pic>
        <p:sp>
          <p:nvSpPr>
            <p:cNvPr id="14" name="object 14"/>
            <p:cNvSpPr/>
            <p:nvPr/>
          </p:nvSpPr>
          <p:spPr>
            <a:xfrm>
              <a:off x="2493962" y="5968542"/>
              <a:ext cx="1870075" cy="1069975"/>
            </a:xfrm>
            <a:custGeom>
              <a:avLst/>
              <a:gdLst/>
              <a:ahLst/>
              <a:cxnLst/>
              <a:rect l="l" t="t" r="r" b="b"/>
              <a:pathLst>
                <a:path w="1870075" h="1069975">
                  <a:moveTo>
                    <a:pt x="0" y="0"/>
                  </a:moveTo>
                  <a:lnTo>
                    <a:pt x="1870075" y="0"/>
                  </a:lnTo>
                </a:path>
                <a:path w="1870075" h="1069975">
                  <a:moveTo>
                    <a:pt x="0" y="0"/>
                  </a:moveTo>
                  <a:lnTo>
                    <a:pt x="0" y="1069975"/>
                  </a:lnTo>
                </a:path>
                <a:path w="1870075" h="1069975">
                  <a:moveTo>
                    <a:pt x="1870075" y="0"/>
                  </a:moveTo>
                  <a:lnTo>
                    <a:pt x="1870075" y="1069975"/>
                  </a:lnTo>
                </a:path>
                <a:path w="1870075" h="1069975">
                  <a:moveTo>
                    <a:pt x="0" y="1069975"/>
                  </a:moveTo>
                  <a:lnTo>
                    <a:pt x="1870075" y="1069975"/>
                  </a:lnTo>
                </a:path>
              </a:pathLst>
            </a:custGeom>
            <a:ln w="12700">
              <a:solidFill>
                <a:srgbClr val="000000"/>
              </a:solidFill>
            </a:ln>
          </p:spPr>
          <p:txBody>
            <a:bodyPr wrap="square" lIns="0" tIns="0" rIns="0" bIns="0" rtlCol="0"/>
            <a:lstStyle/>
            <a:p>
              <a:endParaRPr/>
            </a:p>
          </p:txBody>
        </p:sp>
      </p:grpSp>
      <p:sp>
        <p:nvSpPr>
          <p:cNvPr id="5" name="Slide Number Placeholder 4">
            <a:extLst>
              <a:ext uri="{FF2B5EF4-FFF2-40B4-BE49-F238E27FC236}">
                <a16:creationId xmlns:a16="http://schemas.microsoft.com/office/drawing/2014/main" id="{01351DDB-F8BE-48AF-8DD0-629A3B8603A8}"/>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8</a:t>
            </a:fld>
            <a:r>
              <a:rPr spc="-30"/>
              <a:t> </a:t>
            </a:r>
            <a:r>
              <a:t>]</a:t>
            </a:r>
            <a:endParaRPr dirty="0"/>
          </a:p>
        </p:txBody>
      </p:sp>
    </p:spTree>
    <p:extLst>
      <p:ext uri="{BB962C8B-B14F-4D97-AF65-F5344CB8AC3E}">
        <p14:creationId xmlns:p14="http://schemas.microsoft.com/office/powerpoint/2010/main" val="264221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051" y="556451"/>
            <a:ext cx="1511300" cy="166712"/>
          </a:xfrm>
          <a:prstGeom prst="rect">
            <a:avLst/>
          </a:prstGeom>
        </p:spPr>
        <p:txBody>
          <a:bodyPr vert="horz" wrap="square" lIns="0" tIns="12700" rIns="0" bIns="0" rtlCol="0">
            <a:spAutoFit/>
          </a:bodyPr>
          <a:lstStyle/>
          <a:p>
            <a:pPr marL="12700">
              <a:lnSpc>
                <a:spcPct val="100000"/>
              </a:lnSpc>
              <a:spcBef>
                <a:spcPts val="100"/>
              </a:spcBef>
            </a:pPr>
            <a:r>
              <a:rPr sz="1000" i="1" spc="-5" dirty="0">
                <a:latin typeface="Palatino Linotype"/>
                <a:cs typeface="Palatino Linotype"/>
              </a:rPr>
              <a:t>Look</a:t>
            </a:r>
            <a:r>
              <a:rPr sz="1000" i="1" spc="-35" dirty="0">
                <a:latin typeface="Palatino Linotype"/>
                <a:cs typeface="Palatino Linotype"/>
              </a:rPr>
              <a:t> </a:t>
            </a:r>
            <a:r>
              <a:rPr sz="1000" i="1" dirty="0">
                <a:latin typeface="Palatino Linotype"/>
                <a:cs typeface="Palatino Linotype"/>
              </a:rPr>
              <a:t>and</a:t>
            </a:r>
            <a:r>
              <a:rPr sz="1000" i="1" spc="-25" dirty="0">
                <a:latin typeface="Palatino Linotype"/>
                <a:cs typeface="Palatino Linotype"/>
              </a:rPr>
              <a:t> </a:t>
            </a:r>
            <a:r>
              <a:rPr sz="1000" i="1" dirty="0">
                <a:latin typeface="Palatino Linotype"/>
                <a:cs typeface="Palatino Linotype"/>
              </a:rPr>
              <a:t>Feel</a:t>
            </a:r>
            <a:r>
              <a:rPr sz="1000" i="1" spc="-30" dirty="0">
                <a:latin typeface="Palatino Linotype"/>
                <a:cs typeface="Palatino Linotype"/>
              </a:rPr>
              <a:t> </a:t>
            </a:r>
            <a:r>
              <a:rPr sz="1000" i="1" dirty="0">
                <a:latin typeface="Palatino Linotype"/>
                <a:cs typeface="Palatino Linotype"/>
              </a:rPr>
              <a:t>Customization</a:t>
            </a:r>
            <a:endParaRPr sz="1000">
              <a:latin typeface="Palatino Linotype"/>
              <a:cs typeface="Palatino Linotype"/>
            </a:endParaRPr>
          </a:p>
        </p:txBody>
      </p:sp>
      <p:sp>
        <p:nvSpPr>
          <p:cNvPr id="3" name="object 3"/>
          <p:cNvSpPr txBox="1"/>
          <p:nvPr/>
        </p:nvSpPr>
        <p:spPr>
          <a:xfrm>
            <a:off x="5589105" y="556451"/>
            <a:ext cx="530225" cy="166712"/>
          </a:xfrm>
          <a:prstGeom prst="rect">
            <a:avLst/>
          </a:prstGeom>
        </p:spPr>
        <p:txBody>
          <a:bodyPr vert="horz" wrap="square" lIns="0" tIns="12700" rIns="0" bIns="0" rtlCol="0">
            <a:spAutoFit/>
          </a:bodyPr>
          <a:lstStyle/>
          <a:p>
            <a:pPr marL="12700">
              <a:lnSpc>
                <a:spcPct val="100000"/>
              </a:lnSpc>
              <a:spcBef>
                <a:spcPts val="100"/>
              </a:spcBef>
            </a:pPr>
            <a:r>
              <a:rPr sz="1000" i="1" dirty="0">
                <a:latin typeface="Palatino Linotype"/>
                <a:cs typeface="Palatino Linotype"/>
              </a:rPr>
              <a:t>Chapter 3</a:t>
            </a:r>
            <a:endParaRPr sz="1000">
              <a:latin typeface="Palatino Linotype"/>
              <a:cs typeface="Palatino Linotype"/>
            </a:endParaRPr>
          </a:p>
        </p:txBody>
      </p:sp>
      <p:sp>
        <p:nvSpPr>
          <p:cNvPr id="4" name="object 4"/>
          <p:cNvSpPr/>
          <p:nvPr/>
        </p:nvSpPr>
        <p:spPr>
          <a:xfrm>
            <a:off x="720002" y="760666"/>
            <a:ext cx="5418455" cy="0"/>
          </a:xfrm>
          <a:custGeom>
            <a:avLst/>
            <a:gdLst/>
            <a:ahLst/>
            <a:cxnLst/>
            <a:rect l="l" t="t" r="r" b="b"/>
            <a:pathLst>
              <a:path w="5418455">
                <a:moveTo>
                  <a:pt x="0" y="0"/>
                </a:moveTo>
                <a:lnTo>
                  <a:pt x="5417997" y="0"/>
                </a:lnTo>
              </a:path>
            </a:pathLst>
          </a:custGeom>
          <a:ln w="9525">
            <a:solidFill>
              <a:srgbClr val="000000"/>
            </a:solidFill>
          </a:ln>
        </p:spPr>
        <p:txBody>
          <a:bodyPr wrap="square" lIns="0" tIns="0" rIns="0" bIns="0" rtlCol="0"/>
          <a:lstStyle/>
          <a:p>
            <a:endParaRPr/>
          </a:p>
        </p:txBody>
      </p:sp>
      <p:sp>
        <p:nvSpPr>
          <p:cNvPr id="7" name="object 7"/>
          <p:cNvSpPr txBox="1"/>
          <p:nvPr/>
        </p:nvSpPr>
        <p:spPr>
          <a:xfrm>
            <a:off x="707300" y="1433225"/>
            <a:ext cx="5922099" cy="4811574"/>
          </a:xfrm>
          <a:prstGeom prst="rect">
            <a:avLst/>
          </a:prstGeom>
        </p:spPr>
        <p:txBody>
          <a:bodyPr vert="horz" wrap="square" lIns="0" tIns="12700" rIns="0" bIns="0" rtlCol="0">
            <a:spAutoFit/>
          </a:bodyPr>
          <a:lstStyle/>
          <a:p>
            <a:pPr marL="12700">
              <a:lnSpc>
                <a:spcPct val="100000"/>
              </a:lnSpc>
              <a:spcBef>
                <a:spcPts val="100"/>
              </a:spcBef>
            </a:pPr>
            <a:r>
              <a:rPr sz="2200" dirty="0"/>
              <a:t>Let's transform this code into a warning message box pop-up window instead:</a:t>
            </a:r>
            <a:endParaRPr sz="2200"/>
          </a:p>
          <a:p>
            <a:pPr marL="622300" indent="-170180">
              <a:lnSpc>
                <a:spcPct val="100000"/>
              </a:lnSpc>
              <a:spcBef>
                <a:spcPts val="900"/>
              </a:spcBef>
              <a:buAutoNum type="arabicPeriod"/>
              <a:tabLst>
                <a:tab pos="622300" algn="l"/>
              </a:tabLst>
            </a:pPr>
            <a:r>
              <a:rPr sz="2200" dirty="0"/>
              <a:t>Open GUI_message_box.py and save the module as</a:t>
            </a:r>
            <a:endParaRPr sz="2200"/>
          </a:p>
          <a:p>
            <a:pPr marL="621665">
              <a:lnSpc>
                <a:spcPct val="100000"/>
              </a:lnSpc>
              <a:spcBef>
                <a:spcPts val="65"/>
              </a:spcBef>
            </a:pPr>
            <a:r>
              <a:rPr sz="2200" dirty="0"/>
              <a:t>GUI_message_box_warning.py.</a:t>
            </a:r>
            <a:endParaRPr sz="2200"/>
          </a:p>
          <a:p>
            <a:pPr marL="622300" indent="-170180">
              <a:lnSpc>
                <a:spcPct val="100000"/>
              </a:lnSpc>
              <a:spcBef>
                <a:spcPts val="285"/>
              </a:spcBef>
              <a:buAutoNum type="arabicPeriod" startAt="2"/>
              <a:tabLst>
                <a:tab pos="622300" algn="l"/>
              </a:tabLst>
            </a:pPr>
            <a:endParaRPr lang="en-US" sz="2200"/>
          </a:p>
          <a:p>
            <a:pPr marL="622300" indent="-170180">
              <a:lnSpc>
                <a:spcPct val="100000"/>
              </a:lnSpc>
              <a:spcBef>
                <a:spcPts val="285"/>
              </a:spcBef>
              <a:buAutoNum type="arabicPeriod" startAt="2"/>
              <a:tabLst>
                <a:tab pos="622300" algn="l"/>
              </a:tabLst>
            </a:pPr>
            <a:r>
              <a:rPr sz="2200"/>
              <a:t>Comment </a:t>
            </a:r>
            <a:r>
              <a:rPr sz="2200" dirty="0"/>
              <a:t>out the msg.showinfo line.</a:t>
            </a:r>
            <a:endParaRPr sz="2200"/>
          </a:p>
          <a:p>
            <a:pPr marL="622300" indent="-170180">
              <a:lnSpc>
                <a:spcPct val="100000"/>
              </a:lnSpc>
              <a:spcBef>
                <a:spcPts val="285"/>
              </a:spcBef>
              <a:buAutoNum type="arabicPeriod" startAt="2"/>
              <a:tabLst>
                <a:tab pos="622300" algn="l"/>
              </a:tabLst>
            </a:pPr>
            <a:endParaRPr lang="en-US" sz="2200"/>
          </a:p>
          <a:p>
            <a:pPr marL="622300" indent="-170180">
              <a:lnSpc>
                <a:spcPct val="100000"/>
              </a:lnSpc>
              <a:spcBef>
                <a:spcPts val="285"/>
              </a:spcBef>
              <a:buAutoNum type="arabicPeriod" startAt="2"/>
              <a:tabLst>
                <a:tab pos="622300" algn="l"/>
              </a:tabLst>
            </a:pPr>
            <a:r>
              <a:rPr lang="en-US" sz="2200"/>
              <a:t>Replace</a:t>
            </a:r>
            <a:r>
              <a:rPr sz="2200"/>
              <a:t> </a:t>
            </a:r>
            <a:r>
              <a:rPr sz="2200" dirty="0"/>
              <a:t>the information box code with warning box code:</a:t>
            </a:r>
            <a:endParaRPr sz="2200"/>
          </a:p>
          <a:p>
            <a:pPr marL="112713" marR="5080">
              <a:lnSpc>
                <a:spcPct val="100000"/>
              </a:lnSpc>
              <a:spcBef>
                <a:spcPts val="894"/>
              </a:spcBef>
            </a:pPr>
            <a:r>
              <a:rPr sz="2200" dirty="0"/>
              <a:t>msg.showwarning('Python Message Warning Box', 'A Python GUI created  using tkinter:' '\nWarning: There might be a bug in this </a:t>
            </a:r>
            <a:r>
              <a:rPr sz="2200"/>
              <a:t>code.')</a:t>
            </a:r>
          </a:p>
        </p:txBody>
      </p:sp>
      <p:sp>
        <p:nvSpPr>
          <p:cNvPr id="5" name="Slide Number Placeholder 4">
            <a:extLst>
              <a:ext uri="{FF2B5EF4-FFF2-40B4-BE49-F238E27FC236}">
                <a16:creationId xmlns:a16="http://schemas.microsoft.com/office/drawing/2014/main" id="{5ECEEBF9-0636-1C61-48EC-67A248DEC86F}"/>
              </a:ext>
            </a:extLst>
          </p:cNvPr>
          <p:cNvSpPr>
            <a:spLocks noGrp="1"/>
          </p:cNvSpPr>
          <p:nvPr>
            <p:ph type="sldNum" sz="quarter" idx="7"/>
          </p:nvPr>
        </p:nvSpPr>
        <p:spPr/>
        <p:txBody>
          <a:bodyPr/>
          <a:lstStyle/>
          <a:p>
            <a:pPr marL="12700">
              <a:lnSpc>
                <a:spcPts val="1220"/>
              </a:lnSpc>
            </a:pPr>
            <a:r>
              <a:rPr lang="en-US"/>
              <a:t>[</a:t>
            </a:r>
            <a:r>
              <a:rPr lang="en-US" spc="-30"/>
              <a:t> </a:t>
            </a:r>
            <a:fld id="{81D60167-4931-47E6-BA6A-407CBD079E47}" type="slidenum">
              <a:rPr smtClean="0"/>
              <a:t>9</a:t>
            </a:fld>
            <a:r>
              <a:rPr spc="-30"/>
              <a:t> </a:t>
            </a:r>
            <a:r>
              <a:t>]</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TotalTime>
  <Words>6353</Words>
  <Application>Microsoft Office PowerPoint</Application>
  <PresentationFormat>Custom</PresentationFormat>
  <Paragraphs>627</Paragraphs>
  <Slides>67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Lucida Console</vt:lpstr>
      <vt:lpstr>Lucida Sans</vt:lpstr>
      <vt:lpstr>Palatino Linotype</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Using a spin box control  In this recipe, we will use a Spinbox widget, and we will also bind the Enter key on the  keyboard to one of our widgets. The Spinbox widget is a one-line widget, like the Entry  widget, with the additional capability to restrict the values it will display. It also has some  small up/down arrows to scroll up and down between the values.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Applying relief – the sunken and raised  appearance of widgets  We can control the appearance of our Spinbox widgets by using an attribute that makes  them appear in different formats, such as sunken or raised. This attribute is the relief  attribute.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Linh Nguyen Thi My</dc:creator>
  <cp:lastModifiedBy>2274802010449 - CHÂU GIA KIỆT - 71K28CNTT12</cp:lastModifiedBy>
  <cp:revision>125</cp:revision>
  <dcterms:created xsi:type="dcterms:W3CDTF">2022-05-10T06:21:00Z</dcterms:created>
  <dcterms:modified xsi:type="dcterms:W3CDTF">2024-09-24T00:43:35Z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2022-05-10T00:00:00Z</vt:filetime>
  </property>
  <property fmtid="{D5CDD505-2E9C-101B-9397-08002B2CF9AE}" pid="3" name="LastSaved">
    <vt:filetime>2022-05-10T00:00:00Z</vt:filetime>
  </property>
</Properties>
</file>