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4"/>
  </p:notesMasterIdLst>
  <p:sldIdLst>
    <p:sldId id="358" r:id="rId2"/>
    <p:sldId id="256" r:id="rId3"/>
    <p:sldId id="257" r:id="rId4"/>
    <p:sldId id="359" r:id="rId5"/>
    <p:sldId id="258" r:id="rId6"/>
    <p:sldId id="259" r:id="rId7"/>
    <p:sldId id="260" r:id="rId8"/>
    <p:sldId id="360" r:id="rId9"/>
    <p:sldId id="261" r:id="rId10"/>
    <p:sldId id="361" r:id="rId11"/>
    <p:sldId id="362" r:id="rId12"/>
    <p:sldId id="264" r:id="rId13"/>
    <p:sldId id="363" r:id="rId14"/>
    <p:sldId id="398" r:id="rId15"/>
    <p:sldId id="265" r:id="rId16"/>
    <p:sldId id="364" r:id="rId17"/>
    <p:sldId id="399" r:id="rId18"/>
    <p:sldId id="365" r:id="rId19"/>
    <p:sldId id="266" r:id="rId20"/>
    <p:sldId id="367" r:id="rId21"/>
    <p:sldId id="400" r:id="rId22"/>
    <p:sldId id="269" r:id="rId23"/>
    <p:sldId id="368" r:id="rId24"/>
    <p:sldId id="401" r:id="rId25"/>
    <p:sldId id="369" r:id="rId26"/>
    <p:sldId id="370" r:id="rId27"/>
    <p:sldId id="270" r:id="rId28"/>
    <p:sldId id="371" r:id="rId29"/>
    <p:sldId id="271" r:id="rId30"/>
    <p:sldId id="272" r:id="rId31"/>
    <p:sldId id="372" r:id="rId32"/>
    <p:sldId id="273" r:id="rId33"/>
    <p:sldId id="374" r:id="rId34"/>
    <p:sldId id="373" r:id="rId35"/>
    <p:sldId id="274" r:id="rId36"/>
    <p:sldId id="375" r:id="rId37"/>
    <p:sldId id="278" r:id="rId38"/>
    <p:sldId id="402" r:id="rId39"/>
    <p:sldId id="279" r:id="rId40"/>
    <p:sldId id="376" r:id="rId41"/>
    <p:sldId id="378" r:id="rId42"/>
    <p:sldId id="280" r:id="rId43"/>
    <p:sldId id="377" r:id="rId44"/>
    <p:sldId id="281" r:id="rId45"/>
    <p:sldId id="282" r:id="rId46"/>
    <p:sldId id="379" r:id="rId47"/>
    <p:sldId id="380" r:id="rId48"/>
    <p:sldId id="283" r:id="rId49"/>
    <p:sldId id="381" r:id="rId50"/>
    <p:sldId id="284" r:id="rId51"/>
    <p:sldId id="383" r:id="rId52"/>
    <p:sldId id="384" r:id="rId53"/>
    <p:sldId id="285" r:id="rId54"/>
    <p:sldId id="382" r:id="rId55"/>
    <p:sldId id="286" r:id="rId56"/>
    <p:sldId id="287" r:id="rId57"/>
    <p:sldId id="385" r:id="rId58"/>
    <p:sldId id="386" r:id="rId59"/>
    <p:sldId id="288" r:id="rId60"/>
    <p:sldId id="387" r:id="rId61"/>
    <p:sldId id="289" r:id="rId62"/>
    <p:sldId id="388" r:id="rId63"/>
    <p:sldId id="389" r:id="rId64"/>
    <p:sldId id="290" r:id="rId65"/>
    <p:sldId id="291" r:id="rId66"/>
    <p:sldId id="292" r:id="rId67"/>
    <p:sldId id="392" r:id="rId68"/>
    <p:sldId id="293" r:id="rId69"/>
    <p:sldId id="393" r:id="rId70"/>
    <p:sldId id="294" r:id="rId71"/>
    <p:sldId id="394" r:id="rId72"/>
    <p:sldId id="395" r:id="rId73"/>
    <p:sldId id="295" r:id="rId74"/>
    <p:sldId id="296" r:id="rId75"/>
    <p:sldId id="396" r:id="rId76"/>
    <p:sldId id="297" r:id="rId77"/>
    <p:sldId id="298" r:id="rId78"/>
    <p:sldId id="397" r:id="rId79"/>
    <p:sldId id="299" r:id="rId80"/>
    <p:sldId id="300" r:id="rId81"/>
    <p:sldId id="301" r:id="rId82"/>
    <p:sldId id="302" r:id="rId83"/>
  </p:sldIdLst>
  <p:sldSz cx="12192000" cy="6858000"/>
  <p:notesSz cx="6858000" cy="8458200"/>
  <p:defaultTextStyle>
    <a:defPPr>
      <a:defRPr lang="en-US"/>
    </a:defPPr>
    <a:lvl1pPr marL="0" algn="l" defTabSz="741396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1pPr>
    <a:lvl2pPr marL="370698" algn="l" defTabSz="741396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2pPr>
    <a:lvl3pPr marL="741396" algn="l" defTabSz="741396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3pPr>
    <a:lvl4pPr marL="1112093" algn="l" defTabSz="741396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4pPr>
    <a:lvl5pPr marL="1482791" algn="l" defTabSz="741396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5pPr>
    <a:lvl6pPr marL="1853489" algn="l" defTabSz="741396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6pPr>
    <a:lvl7pPr marL="2224187" algn="l" defTabSz="741396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7pPr>
    <a:lvl8pPr marL="2594884" algn="l" defTabSz="741396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8pPr>
    <a:lvl9pPr marL="2965582" algn="l" defTabSz="741396" rtl="0" eaLnBrk="1" latinLnBrk="0" hangingPunct="1">
      <a:defRPr sz="14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78" autoAdjust="0"/>
  </p:normalViewPr>
  <p:slideViewPr>
    <p:cSldViewPr>
      <p:cViewPr varScale="1">
        <p:scale>
          <a:sx n="83" d="100"/>
          <a:sy n="83" d="100"/>
        </p:scale>
        <p:origin x="408" y="36"/>
      </p:cViewPr>
      <p:guideLst>
        <p:guide orient="horz" pos="233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238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238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4610A-9D8A-4382-9359-029E81390340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2175" y="1057275"/>
            <a:ext cx="5073650" cy="2854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070350"/>
            <a:ext cx="5486400" cy="333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034338"/>
            <a:ext cx="2971800" cy="423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034338"/>
            <a:ext cx="2971800" cy="423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09E70-4E7E-4F9F-BC2D-61D4D00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7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1pPr>
    <a:lvl2pPr marL="370698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2pPr>
    <a:lvl3pPr marL="741396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3pPr>
    <a:lvl4pPr marL="1112093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4pPr>
    <a:lvl5pPr marL="1482791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5pPr>
    <a:lvl6pPr marL="1853489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6pPr>
    <a:lvl7pPr marL="2224187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7pPr>
    <a:lvl8pPr marL="2594884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8pPr>
    <a:lvl9pPr marL="2965582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2175" y="1057275"/>
            <a:ext cx="5073650" cy="2854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04D7C-F126-4071-8BFF-D00B08DA0B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7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2175" y="1057275"/>
            <a:ext cx="5073650" cy="2854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09E70-4E7E-4F9F-BC2D-61D4D00906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7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09E70-4E7E-4F9F-BC2D-61D4D00906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8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09E70-4E7E-4F9F-BC2D-61D4D00906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8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09E70-4E7E-4F9F-BC2D-61D4D00906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74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09E70-4E7E-4F9F-BC2D-61D4D00906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3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33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2578">
              <a:lnSpc>
                <a:spcPts val="2169"/>
              </a:lnSpc>
            </a:pPr>
            <a:r>
              <a:rPr lang="en-US"/>
              <a:t>[</a:t>
            </a:r>
            <a:r>
              <a:rPr lang="en-US" spc="-54"/>
              <a:t> </a:t>
            </a:r>
            <a:fld id="{81D60167-4931-47E6-BA6A-407CBD079E47}" type="slidenum">
              <a:rPr smtClean="0"/>
              <a:pPr marL="22578">
                <a:lnSpc>
                  <a:spcPts val="2169"/>
                </a:lnSpc>
              </a:pPr>
              <a:t>‹#›</a:t>
            </a:fld>
            <a:r>
              <a:rPr spc="-54"/>
              <a:t> </a:t>
            </a:r>
            <a:r>
              <a:t>]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7425" y="708413"/>
            <a:ext cx="9677150" cy="547135"/>
          </a:xfrm>
        </p:spPr>
        <p:txBody>
          <a:bodyPr lIns="0" tIns="0" rIns="0" bIns="0"/>
          <a:lstStyle>
            <a:lvl1pPr>
              <a:defRPr sz="3555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6613" y="1381373"/>
            <a:ext cx="9678775" cy="820755"/>
          </a:xfrm>
        </p:spPr>
        <p:txBody>
          <a:bodyPr lIns="0" tIns="0" rIns="0" bIns="0"/>
          <a:lstStyle>
            <a:lvl1pPr>
              <a:defRPr sz="533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33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2578">
              <a:lnSpc>
                <a:spcPts val="2169"/>
              </a:lnSpc>
            </a:pPr>
            <a:r>
              <a:rPr lang="en-US"/>
              <a:t>[</a:t>
            </a:r>
            <a:r>
              <a:rPr lang="en-US" spc="-54"/>
              <a:t> </a:t>
            </a:r>
            <a:fld id="{81D60167-4931-47E6-BA6A-407CBD079E47}" type="slidenum">
              <a:rPr smtClean="0"/>
              <a:pPr marL="22578">
                <a:lnSpc>
                  <a:spcPts val="2169"/>
                </a:lnSpc>
              </a:pPr>
              <a:t>‹#›</a:t>
            </a:fld>
            <a:r>
              <a:rPr spc="-54"/>
              <a:t> </a:t>
            </a:r>
            <a:r>
              <a:t>]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7425" y="708413"/>
            <a:ext cx="9677150" cy="547135"/>
          </a:xfrm>
        </p:spPr>
        <p:txBody>
          <a:bodyPr lIns="0" tIns="0" rIns="0" bIns="0"/>
          <a:lstStyle>
            <a:lvl1pPr>
              <a:defRPr sz="3555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33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2578">
              <a:lnSpc>
                <a:spcPts val="2169"/>
              </a:lnSpc>
            </a:pPr>
            <a:r>
              <a:rPr lang="en-US"/>
              <a:t>[</a:t>
            </a:r>
            <a:r>
              <a:rPr lang="en-US" spc="-54"/>
              <a:t> </a:t>
            </a:r>
            <a:fld id="{81D60167-4931-47E6-BA6A-407CBD079E47}" type="slidenum">
              <a:rPr smtClean="0"/>
              <a:pPr marL="22578">
                <a:lnSpc>
                  <a:spcPts val="2169"/>
                </a:lnSpc>
              </a:pPr>
              <a:t>‹#›</a:t>
            </a:fld>
            <a:r>
              <a:rPr spc="-54"/>
              <a:t> </a:t>
            </a:r>
            <a:r>
              <a:t>]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7425" y="708413"/>
            <a:ext cx="9677150" cy="547135"/>
          </a:xfrm>
        </p:spPr>
        <p:txBody>
          <a:bodyPr lIns="0" tIns="0" rIns="0" bIns="0"/>
          <a:lstStyle>
            <a:lvl1pPr>
              <a:defRPr sz="3555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33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2578">
              <a:lnSpc>
                <a:spcPts val="2169"/>
              </a:lnSpc>
            </a:pPr>
            <a:r>
              <a:rPr lang="en-US"/>
              <a:t>[</a:t>
            </a:r>
            <a:r>
              <a:rPr lang="en-US" spc="-54"/>
              <a:t> </a:t>
            </a:r>
            <a:fld id="{81D60167-4931-47E6-BA6A-407CBD079E47}" type="slidenum">
              <a:rPr smtClean="0"/>
              <a:pPr marL="22578">
                <a:lnSpc>
                  <a:spcPts val="2169"/>
                </a:lnSpc>
              </a:pPr>
              <a:t>‹#›</a:t>
            </a:fld>
            <a:r>
              <a:rPr spc="-54"/>
              <a:t> </a:t>
            </a:r>
            <a:r>
              <a:t>]</a:t>
            </a: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33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2578">
              <a:lnSpc>
                <a:spcPts val="2169"/>
              </a:lnSpc>
            </a:pPr>
            <a:r>
              <a:rPr lang="en-US"/>
              <a:t>[</a:t>
            </a:r>
            <a:r>
              <a:rPr lang="en-US" spc="-54"/>
              <a:t> </a:t>
            </a:r>
            <a:fld id="{81D60167-4931-47E6-BA6A-407CBD079E47}" type="slidenum">
              <a:rPr smtClean="0"/>
              <a:pPr marL="22578">
                <a:lnSpc>
                  <a:spcPts val="2169"/>
                </a:lnSpc>
              </a:pPr>
              <a:t>‹#›</a:t>
            </a:fld>
            <a:r>
              <a:rPr spc="-54"/>
              <a:t> </a:t>
            </a:r>
            <a:r>
              <a:t>]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7425" y="708413"/>
            <a:ext cx="967715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6613" y="1381373"/>
            <a:ext cx="9678775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2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2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712267" y="6244898"/>
            <a:ext cx="835378" cy="2844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33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2578">
              <a:lnSpc>
                <a:spcPts val="2169"/>
              </a:lnSpc>
            </a:pPr>
            <a:r>
              <a:rPr lang="en-US"/>
              <a:t>[</a:t>
            </a:r>
            <a:r>
              <a:rPr lang="en-US" spc="-54"/>
              <a:t> </a:t>
            </a:r>
            <a:fld id="{81D60167-4931-47E6-BA6A-407CBD079E47}" type="slidenum">
              <a:rPr smtClean="0"/>
              <a:pPr marL="22578">
                <a:lnSpc>
                  <a:spcPts val="2169"/>
                </a:lnSpc>
              </a:pPr>
              <a:t>‹#›</a:t>
            </a:fld>
            <a:r>
              <a:rPr spc="-54"/>
              <a:t> </a:t>
            </a:r>
            <a:r>
              <a:t>]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812792">
        <a:defRPr>
          <a:latin typeface="+mn-lt"/>
          <a:ea typeface="+mn-ea"/>
          <a:cs typeface="+mn-cs"/>
        </a:defRPr>
      </a:lvl2pPr>
      <a:lvl3pPr marL="1625583">
        <a:defRPr>
          <a:latin typeface="+mn-lt"/>
          <a:ea typeface="+mn-ea"/>
          <a:cs typeface="+mn-cs"/>
        </a:defRPr>
      </a:lvl3pPr>
      <a:lvl4pPr marL="2438376">
        <a:defRPr>
          <a:latin typeface="+mn-lt"/>
          <a:ea typeface="+mn-ea"/>
          <a:cs typeface="+mn-cs"/>
        </a:defRPr>
      </a:lvl4pPr>
      <a:lvl5pPr marL="3251168">
        <a:defRPr>
          <a:latin typeface="+mn-lt"/>
          <a:ea typeface="+mn-ea"/>
          <a:cs typeface="+mn-cs"/>
        </a:defRPr>
      </a:lvl5pPr>
      <a:lvl6pPr marL="4063960">
        <a:defRPr>
          <a:latin typeface="+mn-lt"/>
          <a:ea typeface="+mn-ea"/>
          <a:cs typeface="+mn-cs"/>
        </a:defRPr>
      </a:lvl6pPr>
      <a:lvl7pPr marL="4876751">
        <a:defRPr>
          <a:latin typeface="+mn-lt"/>
          <a:ea typeface="+mn-ea"/>
          <a:cs typeface="+mn-cs"/>
        </a:defRPr>
      </a:lvl7pPr>
      <a:lvl8pPr marL="5689543">
        <a:defRPr>
          <a:latin typeface="+mn-lt"/>
          <a:ea typeface="+mn-ea"/>
          <a:cs typeface="+mn-cs"/>
        </a:defRPr>
      </a:lvl8pPr>
      <a:lvl9pPr marL="650233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812792">
        <a:defRPr>
          <a:latin typeface="+mn-lt"/>
          <a:ea typeface="+mn-ea"/>
          <a:cs typeface="+mn-cs"/>
        </a:defRPr>
      </a:lvl2pPr>
      <a:lvl3pPr marL="1625583">
        <a:defRPr>
          <a:latin typeface="+mn-lt"/>
          <a:ea typeface="+mn-ea"/>
          <a:cs typeface="+mn-cs"/>
        </a:defRPr>
      </a:lvl3pPr>
      <a:lvl4pPr marL="2438376">
        <a:defRPr>
          <a:latin typeface="+mn-lt"/>
          <a:ea typeface="+mn-ea"/>
          <a:cs typeface="+mn-cs"/>
        </a:defRPr>
      </a:lvl4pPr>
      <a:lvl5pPr marL="3251168">
        <a:defRPr>
          <a:latin typeface="+mn-lt"/>
          <a:ea typeface="+mn-ea"/>
          <a:cs typeface="+mn-cs"/>
        </a:defRPr>
      </a:lvl5pPr>
      <a:lvl6pPr marL="4063960">
        <a:defRPr>
          <a:latin typeface="+mn-lt"/>
          <a:ea typeface="+mn-ea"/>
          <a:cs typeface="+mn-cs"/>
        </a:defRPr>
      </a:lvl6pPr>
      <a:lvl7pPr marL="4876751">
        <a:defRPr>
          <a:latin typeface="+mn-lt"/>
          <a:ea typeface="+mn-ea"/>
          <a:cs typeface="+mn-cs"/>
        </a:defRPr>
      </a:lvl7pPr>
      <a:lvl8pPr marL="5689543">
        <a:defRPr>
          <a:latin typeface="+mn-lt"/>
          <a:ea typeface="+mn-ea"/>
          <a:cs typeface="+mn-cs"/>
        </a:defRPr>
      </a:lvl8pPr>
      <a:lvl9pPr marL="650233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cktPublishing/Python-GUI-Programming-Cookbook-Third-Edi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.mysql.com/downloads/windows/installer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workbench/" TargetMode="Externa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C265DF77-2D0E-89BD-53D1-CF6A347B073B}"/>
              </a:ext>
            </a:extLst>
          </p:cNvPr>
          <p:cNvSpPr txBox="1"/>
          <p:nvPr/>
        </p:nvSpPr>
        <p:spPr>
          <a:xfrm>
            <a:off x="474133" y="424473"/>
            <a:ext cx="11243733" cy="4978001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882706" algn="r">
              <a:lnSpc>
                <a:spcPct val="150000"/>
              </a:lnSpc>
              <a:spcBef>
                <a:spcPts val="177"/>
              </a:spcBef>
            </a:pPr>
            <a:r>
              <a:rPr lang="en-US" sz="6000" b="1" spc="-9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Chapter 4: GUI </a:t>
            </a:r>
          </a:p>
          <a:p>
            <a:pPr marL="2991526" marR="9031" indent="-1581558" algn="r">
              <a:spcBef>
                <a:spcPts val="178"/>
              </a:spcBef>
            </a:pPr>
            <a:endParaRPr lang="en-US" sz="2000" b="1" spc="-9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1526" marR="9031" indent="-1581558" algn="r">
              <a:spcBef>
                <a:spcPts val="178"/>
              </a:spcBef>
            </a:pPr>
            <a:r>
              <a:rPr lang="en-US" sz="6600" b="1" spc="-9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Storing Data in Our MySQL  Database </a:t>
            </a:r>
          </a:p>
          <a:p>
            <a:pPr marL="2991526" marR="9031" indent="-1581558" algn="r">
              <a:spcBef>
                <a:spcPts val="178"/>
              </a:spcBef>
            </a:pPr>
            <a:r>
              <a:rPr lang="en-US" sz="6600" b="1" spc="-9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Our GUI</a:t>
            </a:r>
            <a:endParaRPr lang="en-US" sz="6600" b="1" spc="-9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4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941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941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4572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1" name="object 11"/>
          <p:cNvSpPr txBox="1"/>
          <p:nvPr/>
        </p:nvSpPr>
        <p:spPr>
          <a:xfrm>
            <a:off x="457200" y="533400"/>
            <a:ext cx="9873455" cy="1647173"/>
          </a:xfrm>
          <a:prstGeom prst="rect">
            <a:avLst/>
          </a:prstGeom>
        </p:spPr>
        <p:txBody>
          <a:bodyPr vert="horz" wrap="square" lIns="0" tIns="86923" rIns="0" bIns="0" rtlCol="0">
            <a:spAutoFit/>
          </a:bodyPr>
          <a:lstStyle/>
          <a:p>
            <a:pPr marL="323988" indent="-302539">
              <a:spcBef>
                <a:spcPts val="683"/>
              </a:spcBef>
              <a:buAutoNum type="arabicPeriod" startAt="6"/>
              <a:tabLst>
                <a:tab pos="325117" algn="l"/>
              </a:tabLst>
            </a:pPr>
            <a:r>
              <a:rPr sz="3100" dirty="0">
                <a:latin typeface="Palatino Linotype"/>
                <a:cs typeface="Palatino Linotype"/>
              </a:rPr>
              <a:t>Type</a:t>
            </a:r>
            <a:r>
              <a:rPr sz="3100" spc="-9" dirty="0">
                <a:latin typeface="Palatino Linotype"/>
                <a:cs typeface="Palatino Linotype"/>
              </a:rPr>
              <a:t> </a:t>
            </a:r>
            <a:r>
              <a:rPr sz="3100" spc="-9" dirty="0">
                <a:latin typeface="Lucida Console"/>
                <a:cs typeface="Lucida Console"/>
              </a:rPr>
              <a:t>\sql</a:t>
            </a:r>
            <a:r>
              <a:rPr sz="3100" spc="18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in </a:t>
            </a:r>
            <a:r>
              <a:rPr sz="3100" spc="-9" dirty="0">
                <a:latin typeface="Palatino Linotype"/>
                <a:cs typeface="Palatino Linotype"/>
              </a:rPr>
              <a:t>th</a:t>
            </a:r>
            <a:r>
              <a:rPr sz="3100" dirty="0">
                <a:latin typeface="Palatino Linotype"/>
                <a:cs typeface="Palatino Linotype"/>
              </a:rPr>
              <a:t>e</a:t>
            </a:r>
            <a:r>
              <a:rPr sz="3100" spc="-9" dirty="0">
                <a:latin typeface="Palatino Linotype"/>
                <a:cs typeface="Palatino Linotype"/>
              </a:rPr>
              <a:t> promp</a:t>
            </a:r>
            <a:r>
              <a:rPr sz="3100" dirty="0">
                <a:latin typeface="Palatino Linotype"/>
                <a:cs typeface="Palatino Linotype"/>
              </a:rPr>
              <a:t>t</a:t>
            </a:r>
            <a:r>
              <a:rPr sz="3100" spc="-9" dirty="0">
                <a:latin typeface="Palatino Linotype"/>
                <a:cs typeface="Palatino Linotype"/>
              </a:rPr>
              <a:t> t</a:t>
            </a:r>
            <a:r>
              <a:rPr sz="3100" dirty="0">
                <a:latin typeface="Palatino Linotype"/>
                <a:cs typeface="Palatino Linotype"/>
              </a:rPr>
              <a:t>o</a:t>
            </a:r>
            <a:r>
              <a:rPr sz="3100" spc="-9" dirty="0">
                <a:latin typeface="Palatino Linotype"/>
                <a:cs typeface="Palatino Linotype"/>
              </a:rPr>
              <a:t> ge</a:t>
            </a:r>
            <a:r>
              <a:rPr sz="3100" dirty="0">
                <a:latin typeface="Palatino Linotype"/>
                <a:cs typeface="Palatino Linotype"/>
              </a:rPr>
              <a:t>t</a:t>
            </a:r>
            <a:r>
              <a:rPr sz="3100" spc="-9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into </a:t>
            </a:r>
            <a:r>
              <a:rPr sz="3100" spc="-9" dirty="0">
                <a:latin typeface="Lucida Console"/>
                <a:cs typeface="Lucida Console"/>
              </a:rPr>
              <a:t>SQL</a:t>
            </a:r>
            <a:r>
              <a:rPr sz="3100" spc="18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mode.</a:t>
            </a:r>
            <a:endParaRPr sz="3100">
              <a:latin typeface="Palatino Linotype"/>
              <a:cs typeface="Palatino Linotype"/>
            </a:endParaRPr>
          </a:p>
          <a:p>
            <a:pPr marL="323988" indent="-302539">
              <a:spcBef>
                <a:spcPts val="505"/>
              </a:spcBef>
              <a:buAutoNum type="arabicPeriod" startAt="6"/>
              <a:tabLst>
                <a:tab pos="325117" algn="l"/>
              </a:tabLst>
            </a:pPr>
            <a:r>
              <a:rPr sz="3100" dirty="0">
                <a:latin typeface="Palatino Linotype"/>
                <a:cs typeface="Palatino Linotype"/>
              </a:rPr>
              <a:t>In </a:t>
            </a:r>
            <a:r>
              <a:rPr sz="3100" spc="-9" dirty="0">
                <a:latin typeface="Palatino Linotype"/>
                <a:cs typeface="Palatino Linotype"/>
              </a:rPr>
              <a:t>th</a:t>
            </a:r>
            <a:r>
              <a:rPr sz="3100" dirty="0">
                <a:latin typeface="Palatino Linotype"/>
                <a:cs typeface="Palatino Linotype"/>
              </a:rPr>
              <a:t>e </a:t>
            </a:r>
            <a:r>
              <a:rPr sz="3100" spc="-9" dirty="0">
                <a:latin typeface="Lucida Console"/>
                <a:cs typeface="Lucida Console"/>
              </a:rPr>
              <a:t>MySql&gt;</a:t>
            </a:r>
            <a:r>
              <a:rPr sz="3100" spc="18" dirty="0">
                <a:latin typeface="Times New Roman"/>
                <a:cs typeface="Times New Roman"/>
              </a:rPr>
              <a:t> </a:t>
            </a:r>
            <a:r>
              <a:rPr sz="3100" spc="-9" dirty="0">
                <a:latin typeface="Palatino Linotype"/>
                <a:cs typeface="Palatino Linotype"/>
              </a:rPr>
              <a:t>prompt</a:t>
            </a:r>
            <a:r>
              <a:rPr sz="3100" dirty="0">
                <a:latin typeface="Palatino Linotype"/>
                <a:cs typeface="Palatino Linotype"/>
              </a:rPr>
              <a:t>,</a:t>
            </a:r>
            <a:r>
              <a:rPr sz="3100" spc="-9" dirty="0">
                <a:latin typeface="Palatino Linotype"/>
                <a:cs typeface="Palatino Linotype"/>
              </a:rPr>
              <a:t> typ</a:t>
            </a:r>
            <a:r>
              <a:rPr sz="3100" dirty="0">
                <a:latin typeface="Palatino Linotype"/>
                <a:cs typeface="Palatino Linotype"/>
              </a:rPr>
              <a:t>e </a:t>
            </a:r>
            <a:r>
              <a:rPr sz="3100" spc="-9" dirty="0">
                <a:latin typeface="Lucida Console"/>
                <a:cs typeface="Lucida Console"/>
              </a:rPr>
              <a:t>SHOW</a:t>
            </a:r>
            <a:r>
              <a:rPr sz="3100" dirty="0">
                <a:latin typeface="Times New Roman"/>
                <a:cs typeface="Times New Roman"/>
              </a:rPr>
              <a:t> </a:t>
            </a:r>
            <a:r>
              <a:rPr sz="3100" spc="178" dirty="0">
                <a:latin typeface="Times New Roman"/>
                <a:cs typeface="Times New Roman"/>
              </a:rPr>
              <a:t> </a:t>
            </a:r>
            <a:r>
              <a:rPr sz="3100" spc="-9" dirty="0">
                <a:latin typeface="Lucida Console"/>
                <a:cs typeface="Lucida Console"/>
              </a:rPr>
              <a:t>DATABASES</a:t>
            </a:r>
            <a:r>
              <a:rPr sz="3100">
                <a:latin typeface="Palatino Linotype"/>
                <a:cs typeface="Palatino Linotype"/>
              </a:rPr>
              <a:t>. </a:t>
            </a:r>
            <a:endParaRPr lang="en-US" sz="3100">
              <a:latin typeface="Palatino Linotype"/>
              <a:cs typeface="Palatino Linotype"/>
            </a:endParaRPr>
          </a:p>
          <a:p>
            <a:pPr marL="21449">
              <a:spcBef>
                <a:spcPts val="505"/>
              </a:spcBef>
              <a:tabLst>
                <a:tab pos="325117" algn="l"/>
              </a:tabLst>
            </a:pPr>
            <a:r>
              <a:rPr lang="en-US" sz="3100">
                <a:latin typeface="Palatino Linotype"/>
                <a:cs typeface="Palatino Linotype"/>
              </a:rPr>
              <a:t>    </a:t>
            </a:r>
            <a:r>
              <a:rPr sz="3100">
                <a:latin typeface="Palatino Linotype"/>
                <a:cs typeface="Palatino Linotype"/>
              </a:rPr>
              <a:t>Then</a:t>
            </a:r>
            <a:r>
              <a:rPr sz="3100" dirty="0">
                <a:latin typeface="Palatino Linotype"/>
                <a:cs typeface="Palatino Linotype"/>
              </a:rPr>
              <a:t>, </a:t>
            </a:r>
            <a:r>
              <a:rPr sz="3100" spc="-9" dirty="0">
                <a:latin typeface="Palatino Linotype"/>
                <a:cs typeface="Palatino Linotype"/>
              </a:rPr>
              <a:t>pres</a:t>
            </a:r>
            <a:r>
              <a:rPr sz="3100" dirty="0">
                <a:latin typeface="Palatino Linotype"/>
                <a:cs typeface="Palatino Linotype"/>
              </a:rPr>
              <a:t>s</a:t>
            </a:r>
            <a:r>
              <a:rPr sz="3100" spc="-9" dirty="0">
                <a:latin typeface="Palatino Linotype"/>
                <a:cs typeface="Palatino Linotype"/>
              </a:rPr>
              <a:t> </a:t>
            </a:r>
            <a:r>
              <a:rPr sz="3100" i="1" dirty="0">
                <a:latin typeface="Palatino Linotype"/>
                <a:cs typeface="Palatino Linotype"/>
              </a:rPr>
              <a:t>Ente</a:t>
            </a:r>
            <a:r>
              <a:rPr sz="3100" i="1" spc="-9" dirty="0">
                <a:latin typeface="Palatino Linotype"/>
                <a:cs typeface="Palatino Linotype"/>
              </a:rPr>
              <a:t>r</a:t>
            </a:r>
            <a:r>
              <a:rPr sz="3100" dirty="0">
                <a:latin typeface="Palatino Linotype"/>
                <a:cs typeface="Palatino Linotype"/>
              </a:rPr>
              <a:t>:</a:t>
            </a:r>
            <a:endParaRPr sz="3100">
              <a:latin typeface="Palatino Linotype"/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67400" y="2057400"/>
            <a:ext cx="6007702" cy="4612727"/>
            <a:chOff x="1425575" y="4236339"/>
            <a:chExt cx="4006850" cy="319722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8275" y="4281671"/>
              <a:ext cx="3981450" cy="313919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31925" y="4242689"/>
              <a:ext cx="3994150" cy="3184525"/>
            </a:xfrm>
            <a:custGeom>
              <a:avLst/>
              <a:gdLst/>
              <a:ahLst/>
              <a:cxnLst/>
              <a:rect l="l" t="t" r="r" b="b"/>
              <a:pathLst>
                <a:path w="3994150" h="3184525">
                  <a:moveTo>
                    <a:pt x="0" y="0"/>
                  </a:moveTo>
                  <a:lnTo>
                    <a:pt x="3994150" y="0"/>
                  </a:lnTo>
                </a:path>
                <a:path w="3994150" h="3184525">
                  <a:moveTo>
                    <a:pt x="0" y="0"/>
                  </a:moveTo>
                  <a:lnTo>
                    <a:pt x="0" y="3184525"/>
                  </a:lnTo>
                </a:path>
                <a:path w="3994150" h="3184525">
                  <a:moveTo>
                    <a:pt x="3994150" y="0"/>
                  </a:moveTo>
                  <a:lnTo>
                    <a:pt x="3994150" y="3184525"/>
                  </a:lnTo>
                </a:path>
                <a:path w="3994150" h="3184525">
                  <a:moveTo>
                    <a:pt x="0" y="3184525"/>
                  </a:moveTo>
                  <a:lnTo>
                    <a:pt x="3994150" y="31845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  <p:extLst>
      <p:ext uri="{BB962C8B-B14F-4D97-AF65-F5344CB8AC3E}">
        <p14:creationId xmlns:p14="http://schemas.microsoft.com/office/powerpoint/2010/main" val="127342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13869" y="5509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6186" y="5509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0003" y="368559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304800" y="609600"/>
            <a:ext cx="14845126" cy="439579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323988" indent="-302539">
              <a:spcBef>
                <a:spcPts val="178"/>
              </a:spcBef>
              <a:buAutoNum type="arabicPeriod" startAt="8"/>
              <a:tabLst>
                <a:tab pos="325117" algn="l"/>
              </a:tabLst>
            </a:pPr>
            <a:r>
              <a:rPr sz="3000" dirty="0">
                <a:latin typeface="Palatino Linotype"/>
                <a:cs typeface="Palatino Linotype"/>
              </a:rPr>
              <a:t>Create</a:t>
            </a:r>
            <a:r>
              <a:rPr sz="3000" spc="-9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a</a:t>
            </a:r>
            <a:r>
              <a:rPr sz="3000" spc="-9" dirty="0">
                <a:latin typeface="Palatino Linotype"/>
                <a:cs typeface="Palatino Linotype"/>
              </a:rPr>
              <a:t> new</a:t>
            </a:r>
            <a:r>
              <a:rPr sz="3000" spc="-18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Python</a:t>
            </a:r>
            <a:r>
              <a:rPr sz="3000" spc="-9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module and</a:t>
            </a:r>
            <a:r>
              <a:rPr sz="3000" spc="-9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save</a:t>
            </a:r>
            <a:r>
              <a:rPr sz="3000" spc="-9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it</a:t>
            </a:r>
            <a:r>
              <a:rPr sz="3000" spc="-9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as</a:t>
            </a:r>
            <a:r>
              <a:rPr sz="3000" spc="-9" dirty="0">
                <a:latin typeface="Palatino Linotype"/>
                <a:cs typeface="Palatino Linotype"/>
              </a:rPr>
              <a:t> </a:t>
            </a:r>
            <a:r>
              <a:rPr sz="3000" spc="-9" dirty="0">
                <a:latin typeface="Lucida Console"/>
                <a:cs typeface="Lucida Console"/>
              </a:rPr>
              <a:t>MySQL_connect.py</a:t>
            </a:r>
            <a:r>
              <a:rPr sz="3000" spc="-9" dirty="0">
                <a:latin typeface="Palatino Linotype"/>
                <a:cs typeface="Palatino Linotype"/>
              </a:rPr>
              <a:t>:</a:t>
            </a:r>
            <a:endParaRPr sz="3000">
              <a:latin typeface="Palatino Linotype"/>
              <a:cs typeface="Palatino Linotype"/>
            </a:endParaRPr>
          </a:p>
          <a:p>
            <a:pPr marL="662651">
              <a:spcBef>
                <a:spcPts val="1707"/>
              </a:spcBef>
            </a:pPr>
            <a:r>
              <a:rPr sz="3000" spc="-9" dirty="0">
                <a:latin typeface="Lucida Console"/>
                <a:cs typeface="Lucida Console"/>
              </a:rPr>
              <a:t>import</a:t>
            </a:r>
            <a:r>
              <a:rPr sz="3000" spc="-54" dirty="0">
                <a:latin typeface="Lucida Console"/>
                <a:cs typeface="Lucida Console"/>
              </a:rPr>
              <a:t> </a:t>
            </a:r>
            <a:r>
              <a:rPr sz="3000" spc="-9" dirty="0">
                <a:latin typeface="Lucida Console"/>
                <a:cs typeface="Lucida Console"/>
              </a:rPr>
              <a:t>mysql</a:t>
            </a:r>
            <a:endParaRPr sz="3000">
              <a:latin typeface="Lucida Console"/>
              <a:cs typeface="Lucida Console"/>
            </a:endParaRPr>
          </a:p>
          <a:p>
            <a:pPr marL="662651" marR="1712505"/>
            <a:r>
              <a:rPr sz="3000" spc="-9">
                <a:latin typeface="Lucida Console"/>
                <a:cs typeface="Lucida Console"/>
              </a:rPr>
              <a:t>conn</a:t>
            </a:r>
            <a:r>
              <a:rPr sz="3000" spc="18">
                <a:latin typeface="Lucida Console"/>
                <a:cs typeface="Lucida Console"/>
              </a:rPr>
              <a:t> </a:t>
            </a:r>
            <a:r>
              <a:rPr sz="3000" spc="-9">
                <a:latin typeface="Lucida Console"/>
                <a:cs typeface="Lucida Console"/>
              </a:rPr>
              <a:t>=</a:t>
            </a:r>
            <a:r>
              <a:rPr lang="en-US" sz="3000" spc="-9">
                <a:latin typeface="Lucida Console"/>
                <a:cs typeface="Lucida Console"/>
              </a:rPr>
              <a:t> </a:t>
            </a:r>
            <a:r>
              <a:rPr sz="3000" spc="-9">
                <a:latin typeface="Lucida Console"/>
                <a:cs typeface="Lucida Console"/>
              </a:rPr>
              <a:t>mysql</a:t>
            </a:r>
            <a:r>
              <a:rPr sz="3000" spc="-9" dirty="0">
                <a:latin typeface="Lucida Console"/>
                <a:cs typeface="Lucida Console"/>
              </a:rPr>
              <a:t>.connector.connect(user=&lt;adminUser&gt;, </a:t>
            </a:r>
            <a:r>
              <a:rPr sz="3000" spc="-942" dirty="0">
                <a:latin typeface="Lucida Console"/>
                <a:cs typeface="Lucida Console"/>
              </a:rPr>
              <a:t> </a:t>
            </a:r>
            <a:r>
              <a:rPr sz="3000" spc="-9" dirty="0">
                <a:latin typeface="Lucida Console"/>
                <a:cs typeface="Lucida Console"/>
              </a:rPr>
              <a:t>password=&lt;adminPwd&gt;, host='127.0.0.1</a:t>
            </a:r>
            <a:r>
              <a:rPr sz="3000" spc="-9">
                <a:latin typeface="Lucida Console"/>
                <a:cs typeface="Lucida Console"/>
              </a:rPr>
              <a:t>') </a:t>
            </a:r>
            <a:r>
              <a:rPr sz="3000">
                <a:latin typeface="Lucida Console"/>
                <a:cs typeface="Lucida Console"/>
              </a:rPr>
              <a:t> </a:t>
            </a:r>
            <a:endParaRPr lang="en-US" sz="3000">
              <a:latin typeface="Lucida Console"/>
              <a:cs typeface="Lucida Console"/>
            </a:endParaRPr>
          </a:p>
          <a:p>
            <a:pPr marL="662651" marR="1712505"/>
            <a:r>
              <a:rPr sz="3000" spc="-9">
                <a:latin typeface="Lucida Console"/>
                <a:cs typeface="Lucida Console"/>
              </a:rPr>
              <a:t>print</a:t>
            </a:r>
            <a:r>
              <a:rPr sz="3000" spc="-9" dirty="0">
                <a:latin typeface="Lucida Console"/>
                <a:cs typeface="Lucida Console"/>
              </a:rPr>
              <a:t>(conn)</a:t>
            </a:r>
            <a:endParaRPr sz="3000">
              <a:latin typeface="Lucida Console"/>
              <a:cs typeface="Lucida Console"/>
            </a:endParaRPr>
          </a:p>
          <a:p>
            <a:pPr marL="662651"/>
            <a:r>
              <a:rPr sz="3000" spc="-9" dirty="0">
                <a:latin typeface="Lucida Console"/>
                <a:cs typeface="Lucida Console"/>
              </a:rPr>
              <a:t>conn.close()</a:t>
            </a:r>
            <a:endParaRPr sz="3000">
              <a:latin typeface="Lucida Console"/>
              <a:cs typeface="Lucida Console"/>
            </a:endParaRPr>
          </a:p>
          <a:p>
            <a:pPr>
              <a:spcBef>
                <a:spcPts val="36"/>
              </a:spcBef>
            </a:pPr>
            <a:endParaRPr sz="3000">
              <a:latin typeface="Lucida Console"/>
              <a:cs typeface="Lucida Console"/>
            </a:endParaRPr>
          </a:p>
          <a:p>
            <a:pPr marL="323988" marR="9031" indent="-302539">
              <a:buAutoNum type="arabicPeriod" startAt="9"/>
              <a:tabLst>
                <a:tab pos="325117" algn="l"/>
              </a:tabLst>
            </a:pPr>
            <a:r>
              <a:rPr sz="3000" dirty="0">
                <a:latin typeface="Palatino Linotype"/>
                <a:cs typeface="Palatino Linotype"/>
              </a:rPr>
              <a:t>If running </a:t>
            </a:r>
            <a:r>
              <a:rPr sz="3000" spc="-9" dirty="0">
                <a:latin typeface="Palatino Linotype"/>
                <a:cs typeface="Palatino Linotype"/>
              </a:rPr>
              <a:t>the preceding </a:t>
            </a:r>
            <a:r>
              <a:rPr sz="3000" dirty="0">
                <a:latin typeface="Palatino Linotype"/>
                <a:cs typeface="Palatino Linotype"/>
              </a:rPr>
              <a:t>code results in </a:t>
            </a:r>
            <a:r>
              <a:rPr sz="3000" spc="-9" dirty="0">
                <a:latin typeface="Palatino Linotype"/>
                <a:cs typeface="Palatino Linotype"/>
              </a:rPr>
              <a:t>the </a:t>
            </a:r>
            <a:r>
              <a:rPr sz="3000" dirty="0">
                <a:latin typeface="Palatino Linotype"/>
                <a:cs typeface="Palatino Linotype"/>
              </a:rPr>
              <a:t>following output</a:t>
            </a:r>
            <a:r>
              <a:rPr sz="3000">
                <a:latin typeface="Palatino Linotype"/>
                <a:cs typeface="Palatino Linotype"/>
              </a:rPr>
              <a:t>, </a:t>
            </a:r>
            <a:br>
              <a:rPr lang="en-US" sz="3000">
                <a:latin typeface="Palatino Linotype"/>
                <a:cs typeface="Palatino Linotype"/>
              </a:rPr>
            </a:br>
            <a:r>
              <a:rPr sz="3000" spc="-9">
                <a:latin typeface="Palatino Linotype"/>
                <a:cs typeface="Palatino Linotype"/>
              </a:rPr>
              <a:t>then </a:t>
            </a:r>
            <a:r>
              <a:rPr sz="3000" dirty="0">
                <a:latin typeface="Palatino Linotype"/>
                <a:cs typeface="Palatino Linotype"/>
              </a:rPr>
              <a:t>we have </a:t>
            </a:r>
            <a:r>
              <a:rPr sz="3000" spc="-444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successfully</a:t>
            </a:r>
            <a:r>
              <a:rPr sz="3000" spc="-18" dirty="0">
                <a:latin typeface="Palatino Linotype"/>
                <a:cs typeface="Palatino Linotype"/>
              </a:rPr>
              <a:t> </a:t>
            </a:r>
            <a:r>
              <a:rPr sz="3000" spc="-9" dirty="0">
                <a:latin typeface="Palatino Linotype"/>
                <a:cs typeface="Palatino Linotype"/>
              </a:rPr>
              <a:t>connected:</a:t>
            </a:r>
            <a:endParaRPr sz="300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81200" y="5105400"/>
            <a:ext cx="9632809" cy="1334346"/>
            <a:chOff x="720001" y="2503119"/>
            <a:chExt cx="5418455" cy="75057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701" y="2515806"/>
              <a:ext cx="5392597" cy="7246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26351" y="2509469"/>
              <a:ext cx="5405755" cy="737870"/>
            </a:xfrm>
            <a:custGeom>
              <a:avLst/>
              <a:gdLst/>
              <a:ahLst/>
              <a:cxnLst/>
              <a:rect l="l" t="t" r="r" b="b"/>
              <a:pathLst>
                <a:path w="5405755" h="737869">
                  <a:moveTo>
                    <a:pt x="0" y="0"/>
                  </a:moveTo>
                  <a:lnTo>
                    <a:pt x="5405297" y="0"/>
                  </a:lnTo>
                </a:path>
                <a:path w="5405755" h="737869">
                  <a:moveTo>
                    <a:pt x="0" y="0"/>
                  </a:moveTo>
                  <a:lnTo>
                    <a:pt x="0" y="737349"/>
                  </a:lnTo>
                </a:path>
                <a:path w="5405755" h="737869">
                  <a:moveTo>
                    <a:pt x="5405297" y="0"/>
                  </a:moveTo>
                  <a:lnTo>
                    <a:pt x="5405297" y="737349"/>
                  </a:lnTo>
                </a:path>
                <a:path w="5405755" h="737869">
                  <a:moveTo>
                    <a:pt x="0" y="737349"/>
                  </a:moveTo>
                  <a:lnTo>
                    <a:pt x="5405297" y="7373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  <p:extLst>
      <p:ext uri="{BB962C8B-B14F-4D97-AF65-F5344CB8AC3E}">
        <p14:creationId xmlns:p14="http://schemas.microsoft.com/office/powerpoint/2010/main" val="198470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13870" y="0"/>
            <a:ext cx="9565076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  <a:tabLst>
                <a:tab pos="8643816" algn="l"/>
              </a:tabLst>
            </a:pPr>
            <a:r>
              <a:rPr sz="1778" i="1" dirty="0">
                <a:latin typeface="Palatino Linotype"/>
                <a:cs typeface="Palatino Linotype"/>
              </a:rPr>
              <a:t>Storing 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</a:t>
            </a:r>
            <a:r>
              <a:rPr sz="1778" i="1" dirty="0">
                <a:latin typeface="Palatino Linotype"/>
                <a:cs typeface="Palatino Linotype"/>
              </a:rPr>
              <a:t>I	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0003" y="36305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9600" y="718604"/>
            <a:ext cx="10934576" cy="576796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 marR="9031">
              <a:spcBef>
                <a:spcPts val="178"/>
              </a:spcBef>
            </a:pPr>
            <a:r>
              <a:rPr lang="en-US" sz="3600" spc="-9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2_ </a:t>
            </a:r>
            <a:r>
              <a:rPr sz="3600" spc="-9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Configuring</a:t>
            </a:r>
            <a:r>
              <a:rPr sz="3600" spc="-7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sz="3600" spc="-54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sz="3600" spc="-54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</a:t>
            </a:r>
            <a:r>
              <a:rPr sz="3600" spc="-96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-9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9600" y="1752600"/>
            <a:ext cx="11049000" cy="4657970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22578" marR="268673" algn="just">
              <a:lnSpc>
                <a:spcPct val="101400"/>
              </a:lnSpc>
              <a:spcBef>
                <a:spcPts val="142"/>
              </a:spcBef>
            </a:pP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recipe, we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way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MySQL server,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500" spc="-4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hardcodin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required for authentication in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sz="25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  While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fast approach for early development, we definitely do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 </a:t>
            </a:r>
            <a:r>
              <a:rPr sz="25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MySQL server credentials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anyone. Instead, we want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 to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sz="2500" spc="-4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25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</a:t>
            </a:r>
            <a:r>
              <a:rPr sz="25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5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databases,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tables,</a:t>
            </a:r>
            <a:r>
              <a:rPr sz="25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views,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commands.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5"/>
              </a:spcBef>
            </a:pP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 marR="9031" algn="just"/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much safer way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MySQL server is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 in a </a:t>
            </a:r>
            <a:r>
              <a:rPr sz="25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sz="25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file,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5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5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recipe.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</a:t>
            </a:r>
            <a:r>
              <a:rPr sz="25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500" spc="-4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5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25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5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own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"/>
              </a:spcBef>
            </a:pP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3693158"/>
            <a:ext cx="8192661" cy="6807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13870" y="17950"/>
            <a:ext cx="9565076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  <a:tabLst>
                <a:tab pos="8643816" algn="l"/>
              </a:tabLst>
            </a:pPr>
            <a:r>
              <a:rPr sz="1778" i="1" dirty="0">
                <a:latin typeface="Palatino Linotype"/>
                <a:cs typeface="Palatino Linotype"/>
              </a:rPr>
              <a:t>Storing 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</a:t>
            </a:r>
            <a:r>
              <a:rPr sz="1778" i="1" dirty="0">
                <a:latin typeface="Palatino Linotype"/>
                <a:cs typeface="Palatino Linotype"/>
              </a:rPr>
              <a:t>I	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670029" y="1143000"/>
            <a:ext cx="10851941" cy="400879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2578">
              <a:spcBef>
                <a:spcPts val="1280"/>
              </a:spcBef>
            </a:pPr>
            <a:r>
              <a:rPr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Getting</a:t>
            </a:r>
            <a:r>
              <a:rPr sz="2600" b="1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b="1" spc="-9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endParaRPr lang="en-US" sz="2600" b="1" spc="-9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>
              <a:spcBef>
                <a:spcPts val="1280"/>
              </a:spcBef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 marR="9031">
              <a:spcBef>
                <a:spcPts val="640"/>
              </a:spcBef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running MySQL server with administrator 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privileges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required 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sz="2600" spc="-4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recipe.</a:t>
            </a:r>
            <a:endParaRPr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5"/>
              </a:spcBef>
            </a:pPr>
            <a:endParaRPr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9150" marR="476386"/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 shows 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</a:t>
            </a:r>
            <a:r>
              <a:rPr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Edition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6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sz="26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r>
              <a:rPr sz="26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6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  <a:r>
              <a:rPr sz="26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privileges</a:t>
            </a:r>
            <a:r>
              <a:rPr sz="26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sz="26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6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6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sz="2600" spc="-4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6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recipe.</a:t>
            </a:r>
            <a:endParaRPr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/>
            <a:endParaRPr lang="en-US" sz="2600" b="1" spc="-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3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13870" y="17950"/>
            <a:ext cx="9565076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  <a:tabLst>
                <a:tab pos="8643816" algn="l"/>
              </a:tabLst>
            </a:pPr>
            <a:r>
              <a:rPr sz="1778" i="1" dirty="0">
                <a:latin typeface="Palatino Linotype"/>
                <a:cs typeface="Palatino Linotype"/>
              </a:rPr>
              <a:t>Storing 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</a:t>
            </a:r>
            <a:r>
              <a:rPr sz="1778" i="1" dirty="0">
                <a:latin typeface="Palatino Linotype"/>
                <a:cs typeface="Palatino Linotype"/>
              </a:rPr>
              <a:t>I	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381000" y="457200"/>
            <a:ext cx="12877800" cy="305211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2578"/>
            <a:r>
              <a:rPr sz="2600" b="1" spc="-9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600" b="1" spc="-36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600" b="1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600" b="1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it…</a:t>
            </a:r>
            <a:endParaRPr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>
              <a:spcBef>
                <a:spcPts val="800"/>
              </a:spcBef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</a:t>
            </a:r>
            <a:r>
              <a:rPr sz="26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sz="26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6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6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6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sz="26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6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recipe:</a:t>
            </a:r>
            <a:endParaRPr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141295">
              <a:spcBef>
                <a:spcPts val="1600"/>
              </a:spcBef>
              <a:tabLst>
                <a:tab pos="1106300" algn="l"/>
              </a:tabLst>
            </a:pPr>
            <a:r>
              <a:rPr lang="en-US" sz="2600" spc="-9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sz="2600" spc="-9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6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sz="26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6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2600" spc="-1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9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_connect.</a:t>
            </a:r>
            <a:r>
              <a:rPr sz="2600" spc="-9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sz="2600" spc="1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600" spc="18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spc="18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60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is.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Sequentially, we will do 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>
                <a:latin typeface="Times New Roman" panose="02020603050405020304" pitchFamily="18" charset="0"/>
                <a:cs typeface="Times New Roman" panose="02020603050405020304" pitchFamily="18" charset="0"/>
              </a:rPr>
              <a:t>following: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5575" marR="1285792" lvl="1">
              <a:spcBef>
                <a:spcPts val="116"/>
              </a:spcBef>
              <a:tabLst>
                <a:tab pos="2190023" algn="l"/>
              </a:tabLst>
            </a:pPr>
            <a:endParaRPr lang="en-US" sz="1000" spc="-9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5575" marR="1285792" lvl="1">
              <a:spcBef>
                <a:spcPts val="116"/>
              </a:spcBef>
              <a:tabLst>
                <a:tab pos="2190023" algn="l"/>
              </a:tabLst>
            </a:pPr>
            <a:r>
              <a:rPr lang="en-US" sz="2600" spc="-9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sz="2600" spc="-9">
                <a:latin typeface="Times New Roman" panose="02020603050405020304" pitchFamily="18" charset="0"/>
                <a:cs typeface="Times New Roman" panose="02020603050405020304" pitchFamily="18" charset="0"/>
              </a:rPr>
              <a:t>Ope</a:t>
            </a:r>
            <a:r>
              <a:rPr sz="260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MySQL_connect</a:t>
            </a:r>
            <a:r>
              <a:rPr sz="2600" spc="-9">
                <a:latin typeface="Times New Roman" panose="02020603050405020304" pitchFamily="18" charset="0"/>
                <a:cs typeface="Times New Roman" panose="02020603050405020304" pitchFamily="18" charset="0"/>
              </a:rPr>
              <a:t>.py</a:t>
            </a:r>
            <a:br>
              <a:rPr lang="en-US" sz="2600" spc="-9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600" spc="1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save </a:t>
            </a:r>
            <a:r>
              <a:rPr sz="2600">
                <a:latin typeface="Times New Roman" panose="02020603050405020304" pitchFamily="18" charset="0"/>
                <a:cs typeface="Times New Roman" panose="02020603050405020304" pitchFamily="18" charset="0"/>
              </a:rPr>
              <a:t>it as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9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sz="2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_connect_with_dict.py.</a:t>
            </a:r>
            <a:endParaRPr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A6B303E8-325C-CA42-E790-0CCEDB0CB5D0}"/>
              </a:ext>
            </a:extLst>
          </p:cNvPr>
          <p:cNvSpPr txBox="1"/>
          <p:nvPr/>
        </p:nvSpPr>
        <p:spPr>
          <a:xfrm>
            <a:off x="1828800" y="3886200"/>
            <a:ext cx="9982200" cy="1266729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2600" dirty="0">
                <a:latin typeface="Palatino Linotype"/>
                <a:cs typeface="Palatino Linotype"/>
              </a:rPr>
              <a:t>2.</a:t>
            </a:r>
            <a:r>
              <a:rPr sz="2600" spc="27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Add</a:t>
            </a:r>
            <a:r>
              <a:rPr sz="2600" spc="-18" dirty="0">
                <a:latin typeface="Palatino Linotype"/>
                <a:cs typeface="Palatino Linotype"/>
              </a:rPr>
              <a:t> </a:t>
            </a:r>
            <a:r>
              <a:rPr sz="2600" spc="-9" dirty="0">
                <a:latin typeface="Palatino Linotype"/>
                <a:cs typeface="Palatino Linotype"/>
              </a:rPr>
              <a:t>the</a:t>
            </a:r>
            <a:r>
              <a:rPr sz="2600" spc="-18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following</a:t>
            </a:r>
            <a:r>
              <a:rPr sz="2600" spc="-18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code</a:t>
            </a:r>
            <a:r>
              <a:rPr sz="2600" spc="-9" dirty="0">
                <a:latin typeface="Palatino Linotype"/>
                <a:cs typeface="Palatino Linotype"/>
              </a:rPr>
              <a:t> to</a:t>
            </a:r>
            <a:r>
              <a:rPr sz="2600" spc="-18" dirty="0">
                <a:latin typeface="Palatino Linotype"/>
                <a:cs typeface="Palatino Linotype"/>
              </a:rPr>
              <a:t> </a:t>
            </a:r>
            <a:r>
              <a:rPr sz="2600" spc="-9" dirty="0">
                <a:latin typeface="Palatino Linotype"/>
                <a:cs typeface="Palatino Linotype"/>
              </a:rPr>
              <a:t>the</a:t>
            </a:r>
            <a:r>
              <a:rPr sz="2600" spc="-27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module:</a:t>
            </a:r>
            <a:endParaRPr sz="2600">
              <a:latin typeface="Palatino Linotype"/>
              <a:cs typeface="Palatino Linotype"/>
            </a:endParaRPr>
          </a:p>
          <a:p>
            <a:pPr>
              <a:spcBef>
                <a:spcPts val="54"/>
              </a:spcBef>
            </a:pPr>
            <a:endParaRPr sz="800">
              <a:latin typeface="Palatino Linotype"/>
              <a:cs typeface="Palatino Linotype"/>
            </a:endParaRPr>
          </a:p>
          <a:p>
            <a:pPr marL="594919" marR="9031"/>
            <a:r>
              <a:rPr sz="2000" spc="-9" dirty="0">
                <a:latin typeface="Lucida Console"/>
                <a:cs typeface="Lucida Console"/>
              </a:rPr>
              <a:t># create</a:t>
            </a:r>
            <a:r>
              <a:rPr sz="2000" dirty="0">
                <a:latin typeface="Lucida Console"/>
                <a:cs typeface="Lucida Console"/>
              </a:rPr>
              <a:t> </a:t>
            </a:r>
            <a:r>
              <a:rPr sz="2000" spc="-9" dirty="0">
                <a:latin typeface="Lucida Console"/>
                <a:cs typeface="Lucida Console"/>
              </a:rPr>
              <a:t>dictionary to</a:t>
            </a:r>
            <a:r>
              <a:rPr sz="2000" dirty="0">
                <a:latin typeface="Lucida Console"/>
                <a:cs typeface="Lucida Console"/>
              </a:rPr>
              <a:t> </a:t>
            </a:r>
            <a:r>
              <a:rPr sz="2000" spc="-9" dirty="0">
                <a:latin typeface="Lucida Console"/>
                <a:cs typeface="Lucida Console"/>
              </a:rPr>
              <a:t>hold connection</a:t>
            </a:r>
            <a:r>
              <a:rPr sz="2000" dirty="0">
                <a:latin typeface="Lucida Console"/>
                <a:cs typeface="Lucida Console"/>
              </a:rPr>
              <a:t> </a:t>
            </a:r>
            <a:r>
              <a:rPr sz="2000" spc="-9">
                <a:latin typeface="Lucida Console"/>
                <a:cs typeface="Lucida Console"/>
              </a:rPr>
              <a:t>info </a:t>
            </a:r>
            <a:r>
              <a:rPr sz="2000" spc="-951">
                <a:latin typeface="Lucida Console"/>
                <a:cs typeface="Lucida Console"/>
              </a:rPr>
              <a:t> </a:t>
            </a:r>
            <a:endParaRPr lang="en-US" sz="2000" spc="-951">
              <a:latin typeface="Lucida Console"/>
              <a:cs typeface="Lucida Console"/>
            </a:endParaRPr>
          </a:p>
          <a:p>
            <a:pPr marL="594919" marR="9031"/>
            <a:r>
              <a:rPr sz="2400" spc="-9">
                <a:latin typeface="Lucida Console"/>
                <a:cs typeface="Lucida Console"/>
              </a:rPr>
              <a:t>dbConfig </a:t>
            </a:r>
            <a:r>
              <a:rPr sz="2400" spc="-9" dirty="0">
                <a:latin typeface="Lucida Console"/>
                <a:cs typeface="Lucida Console"/>
              </a:rPr>
              <a:t>= {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E1273F02-B6A5-10A8-C337-13D686D9936C}"/>
              </a:ext>
            </a:extLst>
          </p:cNvPr>
          <p:cNvSpPr txBox="1"/>
          <p:nvPr/>
        </p:nvSpPr>
        <p:spPr>
          <a:xfrm>
            <a:off x="2355992" y="5121547"/>
            <a:ext cx="8464408" cy="118209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 marR="9031">
              <a:spcBef>
                <a:spcPts val="178"/>
              </a:spcBef>
            </a:pPr>
            <a:r>
              <a:rPr sz="2400" spc="-9" dirty="0">
                <a:latin typeface="Lucida Console"/>
                <a:cs typeface="Lucida Console"/>
              </a:rPr>
              <a:t>'user': &lt;adminName</a:t>
            </a:r>
            <a:r>
              <a:rPr sz="2400" spc="-9">
                <a:latin typeface="Lucida Console"/>
                <a:cs typeface="Lucida Console"/>
              </a:rPr>
              <a:t>&gt;, </a:t>
            </a:r>
            <a:r>
              <a:rPr sz="2400">
                <a:latin typeface="Lucida Console"/>
                <a:cs typeface="Lucida Console"/>
              </a:rPr>
              <a:t> </a:t>
            </a:r>
            <a:endParaRPr lang="en-US" sz="2400">
              <a:latin typeface="Lucida Console"/>
              <a:cs typeface="Lucida Console"/>
            </a:endParaRPr>
          </a:p>
          <a:p>
            <a:pPr marL="22578" marR="9031">
              <a:spcBef>
                <a:spcPts val="178"/>
              </a:spcBef>
            </a:pPr>
            <a:r>
              <a:rPr sz="2400" spc="-9">
                <a:latin typeface="Lucida Console"/>
                <a:cs typeface="Lucida Console"/>
              </a:rPr>
              <a:t>'password</a:t>
            </a:r>
            <a:r>
              <a:rPr sz="2400" spc="-9" dirty="0">
                <a:latin typeface="Lucida Console"/>
                <a:cs typeface="Lucida Console"/>
              </a:rPr>
              <a:t>':</a:t>
            </a:r>
            <a:r>
              <a:rPr sz="2400" spc="-80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&lt;adminPwd</a:t>
            </a:r>
            <a:r>
              <a:rPr sz="2400" spc="-9">
                <a:latin typeface="Lucida Console"/>
                <a:cs typeface="Lucida Console"/>
              </a:rPr>
              <a:t>&gt;, </a:t>
            </a:r>
            <a:r>
              <a:rPr sz="2400" spc="-9">
                <a:latin typeface="Times New Roman"/>
                <a:cs typeface="Times New Roman"/>
              </a:rPr>
              <a:t> </a:t>
            </a:r>
            <a:endParaRPr lang="en-US" sz="2400" spc="-9">
              <a:latin typeface="Times New Roman"/>
              <a:cs typeface="Times New Roman"/>
            </a:endParaRPr>
          </a:p>
          <a:p>
            <a:pPr marL="22578" marR="9031">
              <a:spcBef>
                <a:spcPts val="178"/>
              </a:spcBef>
            </a:pPr>
            <a:r>
              <a:rPr sz="2400" spc="-9">
                <a:latin typeface="Lucida Console"/>
                <a:cs typeface="Lucida Console"/>
              </a:rPr>
              <a:t>'host</a:t>
            </a:r>
            <a:r>
              <a:rPr sz="2400" spc="-9" dirty="0">
                <a:latin typeface="Lucida Console"/>
                <a:cs typeface="Lucida Console"/>
              </a:rPr>
              <a:t>':</a:t>
            </a:r>
            <a:r>
              <a:rPr sz="2400" spc="-27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'127.0.0.1',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B48A9AF-84FF-61DE-057B-B880F96C85C0}"/>
              </a:ext>
            </a:extLst>
          </p:cNvPr>
          <p:cNvSpPr txBox="1"/>
          <p:nvPr/>
        </p:nvSpPr>
        <p:spPr>
          <a:xfrm>
            <a:off x="7162800" y="5114935"/>
            <a:ext cx="5029200" cy="1130794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24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#</a:t>
            </a:r>
            <a:r>
              <a:rPr sz="2400" spc="-27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4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use</a:t>
            </a:r>
            <a:r>
              <a:rPr sz="2400" spc="-18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4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your</a:t>
            </a:r>
            <a:r>
              <a:rPr sz="2400" spc="-27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4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admin</a:t>
            </a:r>
            <a:r>
              <a:rPr sz="2400" spc="-18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4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name</a:t>
            </a:r>
            <a:endParaRPr sz="2400">
              <a:solidFill>
                <a:schemeClr val="accent3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marL="22578" marR="9031"/>
            <a:r>
              <a:rPr sz="24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#</a:t>
            </a:r>
            <a:r>
              <a:rPr sz="2400" spc="18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4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use</a:t>
            </a:r>
            <a:r>
              <a:rPr sz="2400" spc="27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4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your</a:t>
            </a:r>
            <a:r>
              <a:rPr sz="2400" spc="27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4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real</a:t>
            </a:r>
            <a:r>
              <a:rPr sz="2400" spc="27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400" spc="-9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password </a:t>
            </a:r>
            <a:endParaRPr lang="en-US" sz="2400" spc="-942">
              <a:solidFill>
                <a:schemeClr val="accent3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marL="22578" marR="9031"/>
            <a:r>
              <a:rPr sz="2400" spc="-9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#</a:t>
            </a:r>
            <a:r>
              <a:rPr sz="2400" spc="-27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4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IP</a:t>
            </a:r>
            <a:r>
              <a:rPr sz="2400" spc="-27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4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address</a:t>
            </a:r>
            <a:r>
              <a:rPr sz="2400" spc="-18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4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of</a:t>
            </a:r>
            <a:r>
              <a:rPr sz="2400" spc="-27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4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localhost</a:t>
            </a:r>
            <a:endParaRPr sz="2400">
              <a:solidFill>
                <a:schemeClr val="accent3">
                  <a:lumMod val="50000"/>
                </a:schemeClr>
              </a:solidFill>
              <a:latin typeface="Lucida Console"/>
              <a:cs typeface="Lucida Consol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32F39-FFFA-2CE9-878C-105030E32EA9}"/>
              </a:ext>
            </a:extLst>
          </p:cNvPr>
          <p:cNvSpPr txBox="1"/>
          <p:nvPr/>
        </p:nvSpPr>
        <p:spPr>
          <a:xfrm>
            <a:off x="381000" y="6310249"/>
            <a:ext cx="666427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8639">
              <a:spcBef>
                <a:spcPts val="178"/>
              </a:spcBef>
            </a:pPr>
            <a:r>
              <a:rPr lang="en-US" sz="2600" spc="-9">
                <a:latin typeface="Lucida Console"/>
                <a:cs typeface="Lucida Console"/>
              </a:rPr>
              <a:t>}</a:t>
            </a:r>
            <a:endParaRPr lang="en-US" sz="26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574288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62888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62888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425938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1066800" y="762000"/>
            <a:ext cx="13487400" cy="2641464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>
              <a:spcBef>
                <a:spcPts val="27"/>
              </a:spcBef>
            </a:pPr>
            <a:endParaRPr sz="2600">
              <a:latin typeface="Lucida Console"/>
              <a:cs typeface="Lucida Console"/>
            </a:endParaRPr>
          </a:p>
          <a:p>
            <a:pPr marL="323988" indent="-302539">
              <a:buAutoNum type="arabicPeriod" startAt="2"/>
              <a:tabLst>
                <a:tab pos="325117" algn="l"/>
              </a:tabLst>
            </a:pPr>
            <a:r>
              <a:rPr sz="2600" dirty="0">
                <a:latin typeface="Palatino Linotype"/>
                <a:cs typeface="Palatino Linotype"/>
              </a:rPr>
              <a:t>Write</a:t>
            </a:r>
            <a:r>
              <a:rPr sz="2600" spc="-18" dirty="0">
                <a:latin typeface="Palatino Linotype"/>
                <a:cs typeface="Palatino Linotype"/>
              </a:rPr>
              <a:t> </a:t>
            </a:r>
            <a:r>
              <a:rPr sz="2600" spc="-9" dirty="0">
                <a:latin typeface="Palatino Linotype"/>
                <a:cs typeface="Palatino Linotype"/>
              </a:rPr>
              <a:t>the</a:t>
            </a:r>
            <a:r>
              <a:rPr sz="2600" spc="-18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following</a:t>
            </a:r>
            <a:r>
              <a:rPr sz="2600" spc="-18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code</a:t>
            </a:r>
            <a:r>
              <a:rPr sz="2600" spc="-9" dirty="0">
                <a:latin typeface="Palatino Linotype"/>
                <a:cs typeface="Palatino Linotype"/>
              </a:rPr>
              <a:t> below</a:t>
            </a:r>
            <a:r>
              <a:rPr sz="2600" spc="-18" dirty="0">
                <a:latin typeface="Palatino Linotype"/>
                <a:cs typeface="Palatino Linotyp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dbConfig</a:t>
            </a:r>
            <a:r>
              <a:rPr sz="2600" spc="-9" dirty="0">
                <a:latin typeface="Palatino Linotype"/>
                <a:cs typeface="Palatino Linotype"/>
              </a:rPr>
              <a:t>:</a:t>
            </a:r>
            <a:endParaRPr sz="2600">
              <a:latin typeface="Palatino Linotype"/>
              <a:cs typeface="Palatino Linotype"/>
            </a:endParaRPr>
          </a:p>
          <a:p>
            <a:pPr marL="662651">
              <a:spcBef>
                <a:spcPts val="1716"/>
              </a:spcBef>
            </a:pPr>
            <a:r>
              <a:rPr sz="2600" spc="-9" dirty="0">
                <a:latin typeface="Lucida Console"/>
                <a:cs typeface="Lucida Console"/>
              </a:rPr>
              <a:t>import</a:t>
            </a:r>
            <a:r>
              <a:rPr sz="2600" spc="-36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mysql.connector</a:t>
            </a:r>
            <a:endParaRPr sz="2600">
              <a:latin typeface="Lucida Console"/>
              <a:cs typeface="Lucida Console"/>
            </a:endParaRPr>
          </a:p>
          <a:p>
            <a:pPr marL="662651"/>
            <a:r>
              <a:rPr sz="2600" spc="-9" dirty="0">
                <a:latin typeface="Lucida Console"/>
                <a:cs typeface="Lucida Console"/>
              </a:rPr>
              <a:t>#</a:t>
            </a:r>
            <a:r>
              <a:rPr sz="2600" spc="-18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unpack dictionary</a:t>
            </a:r>
            <a:r>
              <a:rPr sz="2600" spc="-18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credentials</a:t>
            </a:r>
            <a:endParaRPr sz="2600">
              <a:latin typeface="Lucida Console"/>
              <a:cs typeface="Lucida Console"/>
            </a:endParaRPr>
          </a:p>
          <a:p>
            <a:pPr marL="662651" marR="2474500"/>
            <a:r>
              <a:rPr sz="2600" spc="-9" dirty="0">
                <a:latin typeface="Lucida Console"/>
                <a:cs typeface="Lucida Console"/>
              </a:rPr>
              <a:t>conn</a:t>
            </a:r>
            <a:r>
              <a:rPr sz="2600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=</a:t>
            </a:r>
            <a:r>
              <a:rPr sz="2600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mysql.connector.connect(**dbConfig) </a:t>
            </a:r>
            <a:r>
              <a:rPr sz="2600" spc="-933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print(</a:t>
            </a:r>
            <a:r>
              <a:rPr sz="2600" spc="-9">
                <a:latin typeface="Lucida Console"/>
                <a:cs typeface="Lucida Console"/>
              </a:rPr>
              <a:t>conn)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7F6C3-3BA9-17C6-31B5-7889440B8BC6}"/>
              </a:ext>
            </a:extLst>
          </p:cNvPr>
          <p:cNvSpPr txBox="1"/>
          <p:nvPr/>
        </p:nvSpPr>
        <p:spPr>
          <a:xfrm>
            <a:off x="1066800" y="4114800"/>
            <a:ext cx="72764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3988" indent="-302539">
              <a:buAutoNum type="arabicPeriod" startAt="3"/>
              <a:tabLst>
                <a:tab pos="325117" algn="l"/>
              </a:tabLst>
            </a:pPr>
            <a:r>
              <a:rPr lang="en-US" sz="2800">
                <a:latin typeface="Palatino Linotype"/>
                <a:cs typeface="Palatino Linotype"/>
              </a:rPr>
              <a:t>Run</a:t>
            </a:r>
            <a:r>
              <a:rPr lang="en-US" sz="2800" spc="-18">
                <a:latin typeface="Palatino Linotype"/>
                <a:cs typeface="Palatino Linotype"/>
              </a:rPr>
              <a:t> </a:t>
            </a:r>
            <a:r>
              <a:rPr lang="en-US" sz="2800" spc="-9">
                <a:latin typeface="Palatino Linotype"/>
                <a:cs typeface="Palatino Linotype"/>
              </a:rPr>
              <a:t>the</a:t>
            </a:r>
            <a:r>
              <a:rPr lang="en-US" sz="2800" spc="-27">
                <a:latin typeface="Palatino Linotype"/>
                <a:cs typeface="Palatino Linotype"/>
              </a:rPr>
              <a:t> </a:t>
            </a:r>
            <a:r>
              <a:rPr lang="en-US" sz="2800">
                <a:latin typeface="Palatino Linotype"/>
                <a:cs typeface="Palatino Linotype"/>
              </a:rPr>
              <a:t>code</a:t>
            </a:r>
            <a:r>
              <a:rPr lang="en-US" sz="2800" spc="-9">
                <a:latin typeface="Palatino Linotype"/>
                <a:cs typeface="Palatino Linotype"/>
              </a:rPr>
              <a:t> to</a:t>
            </a:r>
            <a:r>
              <a:rPr lang="en-US" sz="2800" spc="-27">
                <a:latin typeface="Palatino Linotype"/>
                <a:cs typeface="Palatino Linotype"/>
              </a:rPr>
              <a:t> </a:t>
            </a:r>
            <a:r>
              <a:rPr lang="en-US" sz="2800">
                <a:latin typeface="Palatino Linotype"/>
                <a:cs typeface="Palatino Linotype"/>
              </a:rPr>
              <a:t>make</a:t>
            </a:r>
            <a:r>
              <a:rPr lang="en-US" sz="2800" spc="-18">
                <a:latin typeface="Palatino Linotype"/>
                <a:cs typeface="Palatino Linotype"/>
              </a:rPr>
              <a:t> </a:t>
            </a:r>
            <a:r>
              <a:rPr lang="en-US" sz="2800">
                <a:latin typeface="Palatino Linotype"/>
                <a:cs typeface="Palatino Linotype"/>
              </a:rPr>
              <a:t>sure</a:t>
            </a:r>
            <a:r>
              <a:rPr lang="en-US" sz="2800" spc="-9">
                <a:latin typeface="Palatino Linotype"/>
                <a:cs typeface="Palatino Linotype"/>
              </a:rPr>
              <a:t> </a:t>
            </a:r>
            <a:r>
              <a:rPr lang="en-US" sz="2800">
                <a:latin typeface="Palatino Linotype"/>
                <a:cs typeface="Palatino Linotype"/>
              </a:rPr>
              <a:t>it</a:t>
            </a:r>
            <a:r>
              <a:rPr lang="en-US" sz="2800" spc="-18">
                <a:latin typeface="Palatino Linotype"/>
                <a:cs typeface="Palatino Linotype"/>
              </a:rPr>
              <a:t> </a:t>
            </a:r>
            <a:r>
              <a:rPr lang="en-US" sz="2800">
                <a:latin typeface="Palatino Linotype"/>
                <a:cs typeface="Palatino Linotype"/>
              </a:rPr>
              <a:t>works.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179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179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685800" y="825755"/>
            <a:ext cx="10896600" cy="19028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1449">
              <a:spcBef>
                <a:spcPts val="389"/>
              </a:spcBef>
              <a:tabLst>
                <a:tab pos="325117" algn="l"/>
              </a:tabLst>
            </a:pPr>
            <a:r>
              <a:rPr lang="en-US" sz="2800">
                <a:latin typeface="Palatino Linotype"/>
                <a:cs typeface="Palatino Linotype"/>
              </a:rPr>
              <a:t>4.</a:t>
            </a:r>
            <a:r>
              <a:rPr sz="2800">
                <a:latin typeface="Palatino Linotype"/>
                <a:cs typeface="Palatino Linotype"/>
              </a:rPr>
              <a:t>Create</a:t>
            </a:r>
            <a:r>
              <a:rPr sz="2800" spc="-9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</a:t>
            </a:r>
            <a:r>
              <a:rPr sz="2800" spc="-9" dirty="0">
                <a:latin typeface="Palatino Linotype"/>
                <a:cs typeface="Palatino Linotype"/>
              </a:rPr>
              <a:t> new</a:t>
            </a:r>
            <a:r>
              <a:rPr sz="2800" spc="-18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module,</a:t>
            </a:r>
            <a:r>
              <a:rPr sz="2800" spc="-18" dirty="0">
                <a:latin typeface="Palatino Linotype"/>
                <a:cs typeface="Palatino Linotype"/>
              </a:rPr>
              <a:t> </a:t>
            </a:r>
            <a:r>
              <a:rPr sz="2800" spc="-9" dirty="0">
                <a:latin typeface="Lucida Console"/>
                <a:cs typeface="Lucida Console"/>
              </a:rPr>
              <a:t>GuiDBConfig.py</a:t>
            </a:r>
            <a:r>
              <a:rPr sz="2800" spc="-9" dirty="0">
                <a:latin typeface="Palatino Linotype"/>
                <a:cs typeface="Palatino Linotype"/>
              </a:rPr>
              <a:t>,</a:t>
            </a:r>
            <a:r>
              <a:rPr sz="2800" dirty="0">
                <a:latin typeface="Palatino Linotype"/>
                <a:cs typeface="Palatino Linotype"/>
              </a:rPr>
              <a:t> and</a:t>
            </a:r>
            <a:r>
              <a:rPr sz="2800" spc="-9" dirty="0">
                <a:latin typeface="Palatino Linotype"/>
                <a:cs typeface="Palatino Linotype"/>
              </a:rPr>
              <a:t> place</a:t>
            </a:r>
            <a:r>
              <a:rPr sz="2800" spc="-18" dirty="0">
                <a:latin typeface="Palatino Linotype"/>
                <a:cs typeface="Palatino Linotype"/>
              </a:rPr>
              <a:t> </a:t>
            </a:r>
            <a:r>
              <a:rPr sz="2800" spc="-9" dirty="0">
                <a:latin typeface="Palatino Linotype"/>
                <a:cs typeface="Palatino Linotype"/>
              </a:rPr>
              <a:t>the</a:t>
            </a:r>
            <a:r>
              <a:rPr sz="2800" spc="-18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following</a:t>
            </a:r>
            <a:r>
              <a:rPr sz="2800" spc="-9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code in</a:t>
            </a:r>
            <a:r>
              <a:rPr sz="2800" spc="-9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it:</a:t>
            </a:r>
            <a:endParaRPr sz="2800">
              <a:latin typeface="Palatino Linotype"/>
              <a:cs typeface="Palatino Linotype"/>
            </a:endParaRPr>
          </a:p>
          <a:p>
            <a:pPr marL="662651" marR="2352581">
              <a:spcBef>
                <a:spcPts val="1707"/>
              </a:spcBef>
            </a:pPr>
            <a:r>
              <a:rPr sz="26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# create</a:t>
            </a:r>
            <a:r>
              <a:rPr sz="2600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6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dictionary to</a:t>
            </a:r>
            <a:r>
              <a:rPr sz="2600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6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hold connection</a:t>
            </a:r>
            <a:r>
              <a:rPr sz="2600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info </a:t>
            </a:r>
            <a:r>
              <a:rPr sz="2600" spc="-951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dbConfig = {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0" y="2948019"/>
            <a:ext cx="6929520" cy="1700181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 marR="9031">
              <a:spcBef>
                <a:spcPts val="178"/>
              </a:spcBef>
            </a:pPr>
            <a:r>
              <a:rPr sz="2600" spc="-9" dirty="0">
                <a:latin typeface="Lucida Console"/>
                <a:cs typeface="Lucida Console"/>
              </a:rPr>
              <a:t>'user': &lt;adminUser</a:t>
            </a:r>
            <a:r>
              <a:rPr sz="2600" spc="-9">
                <a:latin typeface="Lucida Console"/>
                <a:cs typeface="Lucida Console"/>
              </a:rPr>
              <a:t>&gt;, </a:t>
            </a:r>
            <a:r>
              <a:rPr sz="2600">
                <a:latin typeface="Lucida Console"/>
                <a:cs typeface="Lucida Console"/>
              </a:rPr>
              <a:t> </a:t>
            </a:r>
            <a:endParaRPr lang="en-US" sz="2600">
              <a:latin typeface="Lucida Console"/>
              <a:cs typeface="Lucida Console"/>
            </a:endParaRPr>
          </a:p>
          <a:p>
            <a:pPr marL="22578" marR="9031">
              <a:spcBef>
                <a:spcPts val="178"/>
              </a:spcBef>
            </a:pPr>
            <a:r>
              <a:rPr sz="2600" spc="-9">
                <a:latin typeface="Lucida Console"/>
                <a:cs typeface="Lucida Console"/>
              </a:rPr>
              <a:t>'password</a:t>
            </a:r>
            <a:r>
              <a:rPr sz="2600" spc="-9" dirty="0">
                <a:latin typeface="Lucida Console"/>
                <a:cs typeface="Lucida Console"/>
              </a:rPr>
              <a:t>':</a:t>
            </a:r>
            <a:r>
              <a:rPr sz="2600" spc="-80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&lt;adminPwd</a:t>
            </a:r>
            <a:r>
              <a:rPr sz="2600" spc="-9">
                <a:latin typeface="Lucida Console"/>
                <a:cs typeface="Lucida Console"/>
              </a:rPr>
              <a:t>&gt;, </a:t>
            </a:r>
            <a:r>
              <a:rPr sz="2600" spc="-9">
                <a:latin typeface="Times New Roman"/>
                <a:cs typeface="Times New Roman"/>
              </a:rPr>
              <a:t> </a:t>
            </a:r>
            <a:endParaRPr lang="en-US" sz="2600" spc="-9">
              <a:latin typeface="Times New Roman"/>
              <a:cs typeface="Times New Roman"/>
            </a:endParaRPr>
          </a:p>
          <a:p>
            <a:pPr marL="22578" marR="9031">
              <a:spcBef>
                <a:spcPts val="178"/>
              </a:spcBef>
            </a:pPr>
            <a:r>
              <a:rPr sz="2600" spc="-9">
                <a:latin typeface="Lucida Console"/>
                <a:cs typeface="Lucida Console"/>
              </a:rPr>
              <a:t>'host':</a:t>
            </a:r>
            <a:r>
              <a:rPr sz="2600" spc="-27">
                <a:latin typeface="Lucida Console"/>
                <a:cs typeface="Lucida Console"/>
              </a:rPr>
              <a:t> </a:t>
            </a:r>
            <a:r>
              <a:rPr sz="2600" spc="-9">
                <a:latin typeface="Lucida Console"/>
                <a:cs typeface="Lucida Console"/>
              </a:rPr>
              <a:t>'127.0.0.1’,</a:t>
            </a:r>
            <a:endParaRPr lang="en-US" sz="2600" spc="-9">
              <a:latin typeface="Lucida Console"/>
              <a:cs typeface="Lucida Console"/>
            </a:endParaRPr>
          </a:p>
          <a:p>
            <a:pPr marL="22578" marR="9031">
              <a:spcBef>
                <a:spcPts val="178"/>
              </a:spcBef>
            </a:pPr>
            <a:r>
              <a:rPr lang="en-US" sz="2600" spc="-9">
                <a:latin typeface="Lucida Console"/>
                <a:cs typeface="Lucida Console"/>
              </a:rPr>
              <a:t>}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0933" y="2744105"/>
            <a:ext cx="5290133" cy="1675495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 marR="9031">
              <a:lnSpc>
                <a:spcPct val="150000"/>
              </a:lnSpc>
              <a:spcBef>
                <a:spcPts val="178"/>
              </a:spcBef>
            </a:pPr>
            <a:r>
              <a:rPr sz="24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#</a:t>
            </a:r>
            <a:r>
              <a:rPr sz="2400" spc="-45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4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your</a:t>
            </a:r>
            <a:r>
              <a:rPr sz="2400" spc="-45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4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user</a:t>
            </a:r>
            <a:r>
              <a:rPr sz="2400" spc="-45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400" spc="-9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name </a:t>
            </a:r>
            <a:r>
              <a:rPr sz="2400" spc="-9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2400" spc="-9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22578" marR="9031">
              <a:lnSpc>
                <a:spcPct val="150000"/>
              </a:lnSpc>
              <a:spcBef>
                <a:spcPts val="178"/>
              </a:spcBef>
            </a:pPr>
            <a:r>
              <a:rPr sz="2400" spc="-9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#</a:t>
            </a:r>
            <a:r>
              <a:rPr sz="2400" spc="36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400" spc="-9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your</a:t>
            </a:r>
            <a:r>
              <a:rPr sz="2400" spc="36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400" spc="-9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password</a:t>
            </a:r>
            <a:endParaRPr lang="en-US" sz="2400" spc="-9">
              <a:solidFill>
                <a:schemeClr val="accent3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marL="22578" marR="9031">
              <a:lnSpc>
                <a:spcPct val="150000"/>
              </a:lnSpc>
              <a:spcBef>
                <a:spcPts val="178"/>
              </a:spcBef>
            </a:pPr>
            <a:r>
              <a:rPr sz="2400" spc="-9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#</a:t>
            </a:r>
            <a:r>
              <a:rPr sz="2400" spc="-27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4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IP</a:t>
            </a:r>
            <a:r>
              <a:rPr sz="2400" spc="-27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4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address</a:t>
            </a:r>
            <a:endParaRPr sz="2400">
              <a:solidFill>
                <a:schemeClr val="accent3">
                  <a:lumMod val="50000"/>
                </a:schemeClr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820258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179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179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3" name="object 13"/>
          <p:cNvSpPr txBox="1"/>
          <p:nvPr/>
        </p:nvSpPr>
        <p:spPr>
          <a:xfrm>
            <a:off x="480184" y="1371600"/>
            <a:ext cx="13540616" cy="356582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1449" marR="2248725">
              <a:lnSpc>
                <a:spcPct val="105400"/>
              </a:lnSpc>
              <a:tabLst>
                <a:tab pos="325117" algn="l"/>
              </a:tabLst>
            </a:pPr>
            <a:r>
              <a:rPr lang="en-US" sz="2600" spc="-9">
                <a:latin typeface="Palatino Linotype"/>
                <a:cs typeface="Palatino Linotype"/>
              </a:rPr>
              <a:t>5.</a:t>
            </a:r>
            <a:r>
              <a:rPr sz="2600" spc="-9">
                <a:latin typeface="Palatino Linotype"/>
                <a:cs typeface="Palatino Linotype"/>
              </a:rPr>
              <a:t>Now</a:t>
            </a:r>
            <a:r>
              <a:rPr sz="2600" dirty="0">
                <a:latin typeface="Palatino Linotype"/>
                <a:cs typeface="Palatino Linotype"/>
              </a:rPr>
              <a:t>,</a:t>
            </a:r>
            <a:r>
              <a:rPr sz="2600" spc="-9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open</a:t>
            </a:r>
            <a:r>
              <a:rPr sz="2600" spc="-9" dirty="0">
                <a:latin typeface="Palatino Linotype"/>
                <a:cs typeface="Palatino Linotyp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MySQL_connect_with_dict.py</a:t>
            </a:r>
            <a:r>
              <a:rPr sz="2600" spc="18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and save it  as</a:t>
            </a:r>
            <a:r>
              <a:rPr sz="2600" spc="-9" dirty="0">
                <a:latin typeface="Palatino Linotype"/>
                <a:cs typeface="Palatino Linotyp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MySQL_connect_import_dict.</a:t>
            </a:r>
            <a:r>
              <a:rPr sz="2600" spc="-9">
                <a:latin typeface="Lucida Console"/>
                <a:cs typeface="Lucida Console"/>
              </a:rPr>
              <a:t>py</a:t>
            </a:r>
            <a:r>
              <a:rPr sz="2600" spc="-9">
                <a:latin typeface="Palatino Linotype"/>
                <a:cs typeface="Palatino Linotype"/>
              </a:rPr>
              <a:t>.</a:t>
            </a:r>
            <a:endParaRPr lang="en-US" sz="2600" spc="-9">
              <a:latin typeface="Palatino Linotype"/>
              <a:cs typeface="Palatino Linotype"/>
            </a:endParaRPr>
          </a:p>
          <a:p>
            <a:pPr marL="21449" marR="2248725">
              <a:lnSpc>
                <a:spcPct val="105400"/>
              </a:lnSpc>
              <a:tabLst>
                <a:tab pos="325117" algn="l"/>
              </a:tabLst>
            </a:pPr>
            <a:endParaRPr sz="2600">
              <a:latin typeface="Palatino Linotype"/>
              <a:cs typeface="Palatino Linotype"/>
            </a:endParaRPr>
          </a:p>
          <a:p>
            <a:pPr marL="21449">
              <a:spcBef>
                <a:spcPts val="498"/>
              </a:spcBef>
              <a:tabLst>
                <a:tab pos="325117" algn="l"/>
              </a:tabLst>
            </a:pPr>
            <a:r>
              <a:rPr lang="en-US" sz="2600">
                <a:latin typeface="Palatino Linotype"/>
                <a:cs typeface="Palatino Linotype"/>
              </a:rPr>
              <a:t>6.</a:t>
            </a:r>
            <a:r>
              <a:rPr sz="2600">
                <a:latin typeface="Palatino Linotype"/>
                <a:cs typeface="Palatino Linotype"/>
              </a:rPr>
              <a:t>Import</a:t>
            </a:r>
            <a:r>
              <a:rPr sz="2600" spc="-9">
                <a:latin typeface="Palatino Linotype"/>
                <a:cs typeface="Palatino Linotyp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GuiDBConfig</a:t>
            </a:r>
            <a:r>
              <a:rPr sz="2600" spc="18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and </a:t>
            </a:r>
            <a:r>
              <a:rPr sz="2600" spc="-9" dirty="0">
                <a:latin typeface="Palatino Linotype"/>
                <a:cs typeface="Palatino Linotype"/>
              </a:rPr>
              <a:t>unpac</a:t>
            </a:r>
            <a:r>
              <a:rPr sz="2600" dirty="0">
                <a:latin typeface="Palatino Linotype"/>
                <a:cs typeface="Palatino Linotype"/>
              </a:rPr>
              <a:t>k</a:t>
            </a:r>
            <a:r>
              <a:rPr sz="2600" spc="-9" dirty="0">
                <a:latin typeface="Palatino Linotype"/>
                <a:cs typeface="Palatino Linotype"/>
              </a:rPr>
              <a:t> th</a:t>
            </a:r>
            <a:r>
              <a:rPr sz="2600" dirty="0">
                <a:latin typeface="Palatino Linotype"/>
                <a:cs typeface="Palatino Linotype"/>
              </a:rPr>
              <a:t>e</a:t>
            </a:r>
            <a:r>
              <a:rPr sz="2600" spc="-9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dictionary, as shown here:</a:t>
            </a:r>
            <a:endParaRPr sz="2600">
              <a:latin typeface="Palatino Linotype"/>
              <a:cs typeface="Palatino Linotype"/>
            </a:endParaRPr>
          </a:p>
          <a:p>
            <a:pPr marL="662651">
              <a:spcBef>
                <a:spcPts val="1716"/>
              </a:spcBef>
            </a:pPr>
            <a:r>
              <a:rPr sz="2600" spc="-9" dirty="0">
                <a:latin typeface="Lucida Console"/>
                <a:cs typeface="Lucida Console"/>
              </a:rPr>
              <a:t>import</a:t>
            </a:r>
            <a:r>
              <a:rPr sz="2600" spc="-18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GuiDBConfig</a:t>
            </a:r>
            <a:r>
              <a:rPr sz="2600" spc="-18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as</a:t>
            </a:r>
            <a:r>
              <a:rPr sz="2600" spc="-18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guiConf</a:t>
            </a:r>
            <a:endParaRPr sz="2600">
              <a:latin typeface="Lucida Console"/>
              <a:cs typeface="Lucida Console"/>
            </a:endParaRPr>
          </a:p>
          <a:p>
            <a:pPr marL="662651"/>
            <a:r>
              <a:rPr sz="26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#</a:t>
            </a:r>
            <a:r>
              <a:rPr sz="2600" spc="-18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6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unpack dictionary</a:t>
            </a:r>
            <a:r>
              <a:rPr sz="2600" spc="-18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6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credentials</a:t>
            </a:r>
            <a:endParaRPr sz="2600">
              <a:solidFill>
                <a:schemeClr val="accent3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marL="662651" marR="1753147"/>
            <a:r>
              <a:rPr sz="2600" spc="-9" dirty="0">
                <a:latin typeface="Lucida Console"/>
                <a:cs typeface="Lucida Console"/>
              </a:rPr>
              <a:t>conn</a:t>
            </a:r>
            <a:r>
              <a:rPr sz="2600" spc="18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=</a:t>
            </a:r>
            <a:r>
              <a:rPr sz="2600" spc="27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mysql.connector.connect(**guiConf.dbConfig) </a:t>
            </a:r>
            <a:r>
              <a:rPr sz="2600" spc="-942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print(</a:t>
            </a:r>
            <a:r>
              <a:rPr sz="2600" spc="-9">
                <a:latin typeface="Lucida Console"/>
                <a:cs typeface="Lucida Console"/>
              </a:rPr>
              <a:t>conn)</a:t>
            </a:r>
            <a:endParaRPr sz="26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88976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179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179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3" name="object 13"/>
          <p:cNvSpPr txBox="1"/>
          <p:nvPr/>
        </p:nvSpPr>
        <p:spPr>
          <a:xfrm>
            <a:off x="457200" y="447927"/>
            <a:ext cx="12459840" cy="510778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Lucida Console"/>
              <a:cs typeface="Lucida Console"/>
            </a:endParaRPr>
          </a:p>
          <a:p>
            <a:pPr marL="323988" marR="9031" indent="-302539">
              <a:lnSpc>
                <a:spcPct val="105400"/>
              </a:lnSpc>
              <a:buAutoNum type="arabicPeriod" startAt="7"/>
              <a:tabLst>
                <a:tab pos="325117" algn="l"/>
              </a:tabLst>
            </a:pPr>
            <a:r>
              <a:rPr sz="2600" dirty="0">
                <a:latin typeface="Palatino Linotype"/>
                <a:cs typeface="Palatino Linotype"/>
              </a:rPr>
              <a:t>Create a </a:t>
            </a:r>
            <a:r>
              <a:rPr sz="2600" spc="-9" dirty="0">
                <a:latin typeface="Palatino Linotype"/>
                <a:cs typeface="Palatino Linotype"/>
              </a:rPr>
              <a:t>new </a:t>
            </a:r>
            <a:r>
              <a:rPr sz="2600" dirty="0">
                <a:latin typeface="Palatino Linotype"/>
                <a:cs typeface="Palatino Linotype"/>
              </a:rPr>
              <a:t>Python module and save it as </a:t>
            </a:r>
            <a:r>
              <a:rPr sz="2600" spc="-9" dirty="0">
                <a:latin typeface="Lucida Console"/>
                <a:cs typeface="Lucida Console"/>
              </a:rPr>
              <a:t>MySQL_create_DB.py</a:t>
            </a:r>
            <a:r>
              <a:rPr sz="2600" spc="-9">
                <a:latin typeface="Palatino Linotype"/>
                <a:cs typeface="Palatino Linotype"/>
              </a:rPr>
              <a:t>. </a:t>
            </a:r>
            <a:br>
              <a:rPr lang="en-US" sz="2600" spc="-9">
                <a:latin typeface="Palatino Linotype"/>
                <a:cs typeface="Palatino Linotype"/>
              </a:rPr>
            </a:br>
            <a:r>
              <a:rPr sz="2600" spc="-9">
                <a:latin typeface="Palatino Linotype"/>
                <a:cs typeface="Palatino Linotype"/>
              </a:rPr>
              <a:t>Next</a:t>
            </a:r>
            <a:r>
              <a:rPr sz="2600" spc="-9" dirty="0">
                <a:latin typeface="Palatino Linotype"/>
                <a:cs typeface="Palatino Linotype"/>
              </a:rPr>
              <a:t>, </a:t>
            </a:r>
            <a:r>
              <a:rPr sz="2600" dirty="0">
                <a:latin typeface="Palatino Linotype"/>
                <a:cs typeface="Palatino Linotype"/>
              </a:rPr>
              <a:t>add </a:t>
            </a:r>
            <a:r>
              <a:rPr sz="2600" spc="-444" dirty="0">
                <a:latin typeface="Palatino Linotype"/>
                <a:cs typeface="Palatino Linotype"/>
              </a:rPr>
              <a:t> </a:t>
            </a:r>
            <a:r>
              <a:rPr sz="2600" spc="-9" dirty="0">
                <a:latin typeface="Palatino Linotype"/>
                <a:cs typeface="Palatino Linotype"/>
              </a:rPr>
              <a:t>the</a:t>
            </a:r>
            <a:r>
              <a:rPr sz="2600" spc="-18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following code:</a:t>
            </a:r>
            <a:endParaRPr sz="2600">
              <a:latin typeface="Palatino Linotype"/>
              <a:cs typeface="Palatino Linotype"/>
            </a:endParaRPr>
          </a:p>
          <a:p>
            <a:pPr marL="662651">
              <a:spcBef>
                <a:spcPts val="1589"/>
              </a:spcBef>
            </a:pPr>
            <a:r>
              <a:rPr sz="2600" spc="-9" dirty="0">
                <a:latin typeface="Lucida Console"/>
                <a:cs typeface="Lucida Console"/>
              </a:rPr>
              <a:t>import</a:t>
            </a:r>
            <a:r>
              <a:rPr sz="2600" spc="-36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mysql.connector</a:t>
            </a:r>
            <a:endParaRPr sz="2600">
              <a:latin typeface="Lucida Console"/>
              <a:cs typeface="Lucida Console"/>
            </a:endParaRPr>
          </a:p>
          <a:p>
            <a:pPr marL="662651"/>
            <a:r>
              <a:rPr sz="2600" spc="-9" dirty="0">
                <a:latin typeface="Lucida Console"/>
                <a:cs typeface="Lucida Console"/>
              </a:rPr>
              <a:t>import Ch07_Code.GuiDBConfig as</a:t>
            </a:r>
            <a:r>
              <a:rPr sz="2600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guiConf</a:t>
            </a:r>
            <a:endParaRPr sz="26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sz="2600">
              <a:latin typeface="Lucida Console"/>
              <a:cs typeface="Lucida Console"/>
            </a:endParaRPr>
          </a:p>
          <a:p>
            <a:pPr marL="662651"/>
            <a:r>
              <a:rPr sz="2600" spc="-9" dirty="0">
                <a:latin typeface="Lucida Console"/>
                <a:cs typeface="Lucida Console"/>
              </a:rPr>
              <a:t>GUIDB</a:t>
            </a:r>
            <a:r>
              <a:rPr sz="2600" spc="-36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=</a:t>
            </a:r>
            <a:r>
              <a:rPr sz="2600" spc="-36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'GuiDB'</a:t>
            </a:r>
            <a:endParaRPr sz="26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sz="2600">
              <a:latin typeface="Lucida Console"/>
              <a:cs typeface="Lucida Console"/>
            </a:endParaRPr>
          </a:p>
          <a:p>
            <a:pPr marL="662651"/>
            <a:r>
              <a:rPr sz="2600" spc="-9" dirty="0">
                <a:latin typeface="Lucida Console"/>
                <a:cs typeface="Lucida Console"/>
              </a:rPr>
              <a:t>#</a:t>
            </a:r>
            <a:r>
              <a:rPr sz="2600" spc="-18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unpack dictionary</a:t>
            </a:r>
            <a:r>
              <a:rPr sz="2600" spc="-18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credentials</a:t>
            </a:r>
            <a:endParaRPr sz="2600">
              <a:latin typeface="Lucida Console"/>
              <a:cs typeface="Lucida Console"/>
            </a:endParaRPr>
          </a:p>
          <a:p>
            <a:pPr marL="662651"/>
            <a:r>
              <a:rPr sz="2600" spc="-9" dirty="0">
                <a:latin typeface="Lucida Console"/>
                <a:cs typeface="Lucida Console"/>
              </a:rPr>
              <a:t>conn</a:t>
            </a:r>
            <a:r>
              <a:rPr sz="2600" spc="9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=</a:t>
            </a:r>
            <a:r>
              <a:rPr sz="2600" spc="9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mysql.connector.connect(**guiConf.dbConfig)</a:t>
            </a:r>
            <a:endParaRPr sz="26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sz="2600">
              <a:latin typeface="Lucida Console"/>
              <a:cs typeface="Lucida Console"/>
            </a:endParaRPr>
          </a:p>
          <a:p>
            <a:pPr marL="662651"/>
            <a:r>
              <a:rPr sz="2600" spc="-9" dirty="0">
                <a:latin typeface="Lucida Console"/>
                <a:cs typeface="Lucida Console"/>
              </a:rPr>
              <a:t>cursor</a:t>
            </a:r>
            <a:r>
              <a:rPr sz="2600" spc="-27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=</a:t>
            </a:r>
            <a:r>
              <a:rPr sz="2600" spc="-27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conn.cursor()</a:t>
            </a:r>
            <a:endParaRPr sz="26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84088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0003" y="398586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13870" y="35536"/>
            <a:ext cx="9565076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  <a:tabLst>
                <a:tab pos="8643816" algn="l"/>
              </a:tabLst>
            </a:pPr>
            <a:r>
              <a:rPr sz="1778" i="1" dirty="0">
                <a:latin typeface="Palatino Linotype"/>
                <a:cs typeface="Palatino Linotype"/>
              </a:rPr>
              <a:t>Storing 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</a:t>
            </a:r>
            <a:r>
              <a:rPr sz="1778" i="1" dirty="0">
                <a:latin typeface="Palatino Linotype"/>
                <a:cs typeface="Palatino Linotype"/>
              </a:rPr>
              <a:t>I	</a:t>
            </a:r>
            <a:r>
              <a:rPr sz="1778" i="1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47800" y="4721581"/>
            <a:ext cx="8410222" cy="1755419"/>
            <a:chOff x="1192212" y="2335098"/>
            <a:chExt cx="4473575" cy="6445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912" y="2347798"/>
              <a:ext cx="4448175" cy="6191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98562" y="2341448"/>
              <a:ext cx="4460875" cy="631825"/>
            </a:xfrm>
            <a:custGeom>
              <a:avLst/>
              <a:gdLst/>
              <a:ahLst/>
              <a:cxnLst/>
              <a:rect l="l" t="t" r="r" b="b"/>
              <a:pathLst>
                <a:path w="4460875" h="631825">
                  <a:moveTo>
                    <a:pt x="0" y="0"/>
                  </a:moveTo>
                  <a:lnTo>
                    <a:pt x="4460875" y="0"/>
                  </a:lnTo>
                </a:path>
                <a:path w="4460875" h="631825">
                  <a:moveTo>
                    <a:pt x="0" y="0"/>
                  </a:moveTo>
                  <a:lnTo>
                    <a:pt x="0" y="631825"/>
                  </a:lnTo>
                </a:path>
                <a:path w="4460875" h="631825">
                  <a:moveTo>
                    <a:pt x="4460875" y="0"/>
                  </a:moveTo>
                  <a:lnTo>
                    <a:pt x="4460875" y="631825"/>
                  </a:lnTo>
                </a:path>
                <a:path w="4460875" h="631825">
                  <a:moveTo>
                    <a:pt x="0" y="631825"/>
                  </a:moveTo>
                  <a:lnTo>
                    <a:pt x="4460875" y="6318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583F911-3F5B-09B7-6D1B-2A33B78A44EC}"/>
              </a:ext>
            </a:extLst>
          </p:cNvPr>
          <p:cNvSpPr txBox="1"/>
          <p:nvPr/>
        </p:nvSpPr>
        <p:spPr>
          <a:xfrm>
            <a:off x="-457200" y="609600"/>
            <a:ext cx="13792200" cy="3952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88519"/>
            <a:r>
              <a:rPr lang="en-US" sz="2500" spc="-9">
                <a:latin typeface="Lucida Console"/>
                <a:cs typeface="Lucida Console"/>
              </a:rPr>
              <a:t>try:</a:t>
            </a:r>
            <a:endParaRPr lang="en-US" sz="2500">
              <a:latin typeface="Lucida Console"/>
              <a:cs typeface="Lucida Console"/>
            </a:endParaRPr>
          </a:p>
          <a:p>
            <a:pPr marL="1876194"/>
            <a:r>
              <a:rPr lang="en-US" sz="2500" spc="-9">
                <a:latin typeface="Lucida Console"/>
                <a:cs typeface="Lucida Console"/>
              </a:rPr>
              <a:t>cursor.execute("CREATE</a:t>
            </a:r>
            <a:r>
              <a:rPr lang="en-US" sz="2500" spc="-18">
                <a:latin typeface="Lucida Console"/>
                <a:cs typeface="Lucida Console"/>
              </a:rPr>
              <a:t> </a:t>
            </a:r>
            <a:r>
              <a:rPr lang="en-US" sz="2500" spc="-9">
                <a:latin typeface="Lucida Console"/>
                <a:cs typeface="Lucida Console"/>
              </a:rPr>
              <a:t>DATABASE {}</a:t>
            </a:r>
            <a:endParaRPr lang="en-US" sz="2500">
              <a:latin typeface="Lucida Console"/>
              <a:cs typeface="Lucida Console"/>
            </a:endParaRPr>
          </a:p>
          <a:p>
            <a:pPr marL="3826895"/>
            <a:r>
              <a:rPr lang="en-US" sz="2500" spc="-9">
                <a:latin typeface="Lucida Console"/>
                <a:cs typeface="Lucida Console"/>
              </a:rPr>
              <a:t>DEFAULT</a:t>
            </a:r>
            <a:r>
              <a:rPr lang="en-US" sz="2500">
                <a:latin typeface="Lucida Console"/>
                <a:cs typeface="Lucida Console"/>
              </a:rPr>
              <a:t> </a:t>
            </a:r>
            <a:r>
              <a:rPr lang="en-US" sz="2500" spc="-9">
                <a:latin typeface="Lucida Console"/>
                <a:cs typeface="Lucida Console"/>
              </a:rPr>
              <a:t>CHARACTER</a:t>
            </a:r>
            <a:r>
              <a:rPr lang="en-US" sz="2500">
                <a:latin typeface="Lucida Console"/>
                <a:cs typeface="Lucida Console"/>
              </a:rPr>
              <a:t> </a:t>
            </a:r>
            <a:r>
              <a:rPr lang="en-US" sz="2500" spc="-9">
                <a:latin typeface="Lucida Console"/>
                <a:cs typeface="Lucida Console"/>
              </a:rPr>
              <a:t>SET</a:t>
            </a:r>
            <a:r>
              <a:rPr lang="en-US" sz="2500">
                <a:latin typeface="Lucida Console"/>
                <a:cs typeface="Lucida Console"/>
              </a:rPr>
              <a:t> </a:t>
            </a:r>
            <a:r>
              <a:rPr lang="en-US" sz="2500" spc="-9">
                <a:latin typeface="Lucida Console"/>
                <a:cs typeface="Lucida Console"/>
              </a:rPr>
              <a:t>'utf8'".format(GUIDB))</a:t>
            </a:r>
            <a:endParaRPr lang="en-US" sz="2500">
              <a:latin typeface="Lucida Console"/>
              <a:cs typeface="Lucida Console"/>
            </a:endParaRPr>
          </a:p>
          <a:p>
            <a:pPr marL="1876194" marR="2309684" indent="-487675"/>
            <a:r>
              <a:rPr lang="en-US" sz="2500" spc="-9">
                <a:latin typeface="Lucida Console"/>
                <a:cs typeface="Lucida Console"/>
              </a:rPr>
              <a:t>except mysql.connector.Error as</a:t>
            </a:r>
            <a:r>
              <a:rPr lang="en-US" sz="2500">
                <a:latin typeface="Lucida Console"/>
                <a:cs typeface="Lucida Console"/>
              </a:rPr>
              <a:t> </a:t>
            </a:r>
            <a:r>
              <a:rPr lang="en-US" sz="2500" spc="-9">
                <a:latin typeface="Lucida Console"/>
                <a:cs typeface="Lucida Console"/>
              </a:rPr>
              <a:t>err: </a:t>
            </a:r>
            <a:r>
              <a:rPr lang="en-US" sz="2500">
                <a:latin typeface="Lucida Console"/>
                <a:cs typeface="Lucida Console"/>
              </a:rPr>
              <a:t> </a:t>
            </a:r>
          </a:p>
          <a:p>
            <a:pPr marL="1876194" marR="2309684" indent="-487675"/>
            <a:r>
              <a:rPr lang="en-US" sz="2500" spc="-9">
                <a:latin typeface="Lucida Console"/>
                <a:cs typeface="Lucida Console"/>
              </a:rPr>
              <a:t>print("Failed to</a:t>
            </a:r>
            <a:r>
              <a:rPr lang="en-US" sz="2500">
                <a:latin typeface="Lucida Console"/>
                <a:cs typeface="Lucida Console"/>
              </a:rPr>
              <a:t> </a:t>
            </a:r>
            <a:r>
              <a:rPr lang="en-US" sz="2500" spc="-9">
                <a:latin typeface="Lucida Console"/>
                <a:cs typeface="Lucida Console"/>
              </a:rPr>
              <a:t>create</a:t>
            </a:r>
            <a:r>
              <a:rPr lang="en-US" sz="2500">
                <a:latin typeface="Lucida Console"/>
                <a:cs typeface="Lucida Console"/>
              </a:rPr>
              <a:t> </a:t>
            </a:r>
            <a:r>
              <a:rPr lang="en-US" sz="2500" spc="-9">
                <a:latin typeface="Lucida Console"/>
                <a:cs typeface="Lucida Console"/>
              </a:rPr>
              <a:t>DB:</a:t>
            </a:r>
            <a:r>
              <a:rPr lang="en-US" sz="2500">
                <a:latin typeface="Lucida Console"/>
                <a:cs typeface="Lucida Console"/>
              </a:rPr>
              <a:t> </a:t>
            </a:r>
            <a:r>
              <a:rPr lang="en-US" sz="2500" spc="-9">
                <a:latin typeface="Lucida Console"/>
                <a:cs typeface="Lucida Console"/>
              </a:rPr>
              <a:t>{}".format(err))</a:t>
            </a:r>
            <a:endParaRPr lang="en-US" sz="25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lang="en-US" sz="2500">
              <a:latin typeface="Lucida Console"/>
              <a:cs typeface="Lucida Console"/>
            </a:endParaRPr>
          </a:p>
          <a:p>
            <a:pPr marL="1388519"/>
            <a:r>
              <a:rPr lang="en-US" sz="2500" spc="-9">
                <a:latin typeface="Lucida Console"/>
                <a:cs typeface="Lucida Console"/>
              </a:rPr>
              <a:t>conn.close()</a:t>
            </a:r>
            <a:endParaRPr lang="en-US" sz="2500">
              <a:latin typeface="Lucida Console"/>
              <a:cs typeface="Lucida Console"/>
            </a:endParaRPr>
          </a:p>
          <a:p>
            <a:pPr>
              <a:spcBef>
                <a:spcPts val="36"/>
              </a:spcBef>
            </a:pPr>
            <a:endParaRPr lang="en-US" sz="2500">
              <a:latin typeface="Lucida Console"/>
              <a:cs typeface="Lucida Console"/>
            </a:endParaRPr>
          </a:p>
          <a:p>
            <a:pPr>
              <a:spcBef>
                <a:spcPts val="36"/>
              </a:spcBef>
            </a:pPr>
            <a:endParaRPr lang="en-US" sz="2500">
              <a:latin typeface="Lucida Console"/>
              <a:cs typeface="Lucida Console"/>
            </a:endParaRPr>
          </a:p>
          <a:p>
            <a:pPr marL="747317"/>
            <a:r>
              <a:rPr lang="en-US" sz="2500">
                <a:latin typeface="Palatino Linotype"/>
                <a:cs typeface="Palatino Linotype"/>
              </a:rPr>
              <a:t>8. </a:t>
            </a:r>
            <a:r>
              <a:rPr lang="en-US" sz="2500" spc="45">
                <a:latin typeface="Palatino Linotype"/>
                <a:cs typeface="Palatino Linotype"/>
              </a:rPr>
              <a:t> </a:t>
            </a:r>
            <a:r>
              <a:rPr lang="en-US" sz="2500">
                <a:latin typeface="Palatino Linotype"/>
                <a:cs typeface="Palatino Linotype"/>
              </a:rPr>
              <a:t>Execute</a:t>
            </a:r>
            <a:r>
              <a:rPr lang="en-US" sz="2500" spc="-9">
                <a:latin typeface="Palatino Linotype"/>
                <a:cs typeface="Palatino Linotype"/>
              </a:rPr>
              <a:t> </a:t>
            </a:r>
            <a:r>
              <a:rPr lang="en-US" sz="2500" spc="-9">
                <a:latin typeface="Lucida Console"/>
                <a:cs typeface="Lucida Console"/>
              </a:rPr>
              <a:t>MySQL_create_DB.py</a:t>
            </a:r>
            <a:r>
              <a:rPr lang="en-US" sz="2500" spc="18">
                <a:latin typeface="Times New Roman"/>
                <a:cs typeface="Times New Roman"/>
              </a:rPr>
              <a:t> </a:t>
            </a:r>
            <a:r>
              <a:rPr lang="en-US" sz="2500" spc="-9">
                <a:latin typeface="Palatino Linotype"/>
                <a:cs typeface="Palatino Linotype"/>
              </a:rPr>
              <a:t>twice:</a:t>
            </a:r>
            <a:endParaRPr lang="en-US"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275912"/>
            <a:ext cx="11353800" cy="61732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991526" marR="9031" indent="-1581558" algn="ctr">
              <a:spcBef>
                <a:spcPts val="178"/>
              </a:spcBef>
            </a:pPr>
            <a:r>
              <a:rPr sz="4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Storing</a:t>
            </a:r>
            <a:r>
              <a:rPr sz="4000" b="1" spc="-45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9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4000" b="1" spc="-45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9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000" b="1" spc="-54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000" b="1" spc="-36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sz="4000" b="1" spc="-1456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9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z="4000" b="1" spc="-7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b="1" spc="-71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1526" marR="9031" indent="-1581558" algn="ctr">
              <a:spcBef>
                <a:spcPts val="178"/>
              </a:spcBef>
            </a:pPr>
            <a:r>
              <a:rPr sz="4000" b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4000" b="1" spc="-54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000" b="1" spc="-54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  <a:p>
            <a:pPr marL="22578" marR="21449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 marR="21449">
              <a:spcBef>
                <a:spcPts val="300"/>
              </a:spcBef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In this chapter, we will learn how to install and use a MySQL database and connect it to our  GUI.</a:t>
            </a:r>
          </a:p>
          <a:p>
            <a:pPr marL="22578" marR="21449" algn="just">
              <a:spcBef>
                <a:spcPts val="300"/>
              </a:spcBef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MySQL is a full-fledged Structured Query Language (SQL) database server and comes  with a very nice GUI of its own so that we can view and work with the data. We will create  a database, insert data into our database, and then see how we can modify, read, and delete  data.</a:t>
            </a:r>
          </a:p>
          <a:p>
            <a:pPr marL="22578" marR="21449">
              <a:spcBef>
                <a:spcPts val="300"/>
              </a:spcBef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Here, you will learn how to increase your programming skills by adding SQL to your  programming toolbox.</a:t>
            </a:r>
          </a:p>
          <a:p>
            <a:pPr marL="22578" marR="21449">
              <a:spcBef>
                <a:spcPts val="300"/>
              </a:spcBef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The first recipe in this chapter will show you how to install the free  MySQL Community Edition.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13870" y="17950"/>
            <a:ext cx="9565076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  <a:tabLst>
                <a:tab pos="8643816" algn="l"/>
              </a:tabLst>
            </a:pPr>
            <a:r>
              <a:rPr sz="1778" i="1" dirty="0">
                <a:latin typeface="Palatino Linotype"/>
                <a:cs typeface="Palatino Linotype"/>
              </a:rPr>
              <a:t>Storing 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</a:t>
            </a:r>
            <a:r>
              <a:rPr sz="1778" i="1" dirty="0">
                <a:latin typeface="Palatino Linotype"/>
                <a:cs typeface="Palatino Linotype"/>
              </a:rPr>
              <a:t>I	</a:t>
            </a:r>
            <a:r>
              <a:rPr sz="1778" i="1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400" y="734709"/>
            <a:ext cx="11819377" cy="5089827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442520" marR="9031" indent="-302539">
              <a:lnSpc>
                <a:spcPct val="105400"/>
              </a:lnSpc>
              <a:spcBef>
                <a:spcPts val="178"/>
              </a:spcBef>
              <a:buAutoNum type="arabicPeriod" startAt="9"/>
              <a:tabLst>
                <a:tab pos="443647" algn="l"/>
              </a:tabLst>
            </a:pPr>
            <a:r>
              <a:rPr sz="2600" dirty="0">
                <a:latin typeface="Palatino Linotype"/>
                <a:cs typeface="Palatino Linotype"/>
              </a:rPr>
              <a:t>Create</a:t>
            </a:r>
            <a:r>
              <a:rPr sz="2600" spc="-9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</a:t>
            </a:r>
            <a:r>
              <a:rPr sz="2600" spc="-9" dirty="0">
                <a:latin typeface="Palatino Linotype"/>
                <a:cs typeface="Palatino Linotype"/>
              </a:rPr>
              <a:t> new</a:t>
            </a:r>
            <a:r>
              <a:rPr sz="2600" spc="-18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Python</a:t>
            </a:r>
            <a:r>
              <a:rPr sz="2600" spc="-9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module and</a:t>
            </a:r>
            <a:r>
              <a:rPr sz="2600" spc="-9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save</a:t>
            </a:r>
            <a:r>
              <a:rPr sz="2600" spc="-9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it</a:t>
            </a:r>
            <a:r>
              <a:rPr sz="2600" spc="-9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as</a:t>
            </a:r>
            <a:r>
              <a:rPr sz="2600" spc="-18" dirty="0">
                <a:latin typeface="Palatino Linotype"/>
                <a:cs typeface="Palatino Linotyp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MySQL_show_DBs.py</a:t>
            </a:r>
            <a:r>
              <a:rPr sz="2600" spc="-9">
                <a:latin typeface="Palatino Linotype"/>
                <a:cs typeface="Palatino Linotype"/>
              </a:rPr>
              <a:t>.</a:t>
            </a:r>
            <a:r>
              <a:rPr sz="2600">
                <a:latin typeface="Palatino Linotype"/>
                <a:cs typeface="Palatino Linotype"/>
              </a:rPr>
              <a:t> </a:t>
            </a:r>
            <a:br>
              <a:rPr lang="en-US" sz="2600">
                <a:latin typeface="Palatino Linotype"/>
                <a:cs typeface="Palatino Linotype"/>
              </a:rPr>
            </a:br>
            <a:r>
              <a:rPr sz="2600">
                <a:latin typeface="Palatino Linotype"/>
                <a:cs typeface="Palatino Linotype"/>
              </a:rPr>
              <a:t>Then</a:t>
            </a:r>
            <a:r>
              <a:rPr sz="2600" dirty="0">
                <a:latin typeface="Palatino Linotype"/>
                <a:cs typeface="Palatino Linotype"/>
              </a:rPr>
              <a:t>,</a:t>
            </a:r>
            <a:r>
              <a:rPr sz="2600" spc="-9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add</a:t>
            </a:r>
            <a:r>
              <a:rPr sz="2600" spc="-9" dirty="0">
                <a:latin typeface="Palatino Linotype"/>
                <a:cs typeface="Palatino Linotype"/>
              </a:rPr>
              <a:t> the </a:t>
            </a:r>
            <a:r>
              <a:rPr sz="2600" spc="-43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following</a:t>
            </a:r>
            <a:r>
              <a:rPr sz="2600" spc="-9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code:</a:t>
            </a:r>
            <a:endParaRPr sz="2600">
              <a:latin typeface="Palatino Linotype"/>
              <a:cs typeface="Palatino Linotype"/>
            </a:endParaRPr>
          </a:p>
          <a:p>
            <a:pPr marL="781183">
              <a:spcBef>
                <a:spcPts val="1591"/>
              </a:spcBef>
            </a:pPr>
            <a:r>
              <a:rPr sz="2600" spc="-9" dirty="0">
                <a:latin typeface="Lucida Console"/>
                <a:cs typeface="Lucida Console"/>
              </a:rPr>
              <a:t>import</a:t>
            </a:r>
            <a:r>
              <a:rPr sz="2600" spc="-36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mysql.connector</a:t>
            </a:r>
            <a:endParaRPr sz="2600">
              <a:latin typeface="Lucida Console"/>
              <a:cs typeface="Lucida Console"/>
            </a:endParaRPr>
          </a:p>
          <a:p>
            <a:pPr marL="781183"/>
            <a:r>
              <a:rPr sz="2600" spc="-9" dirty="0">
                <a:latin typeface="Lucida Console"/>
                <a:cs typeface="Lucida Console"/>
              </a:rPr>
              <a:t>import</a:t>
            </a:r>
            <a:r>
              <a:rPr sz="2600" spc="-18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GuiDBConfig</a:t>
            </a:r>
            <a:r>
              <a:rPr sz="2600" spc="-18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as</a:t>
            </a:r>
            <a:r>
              <a:rPr sz="2600" spc="-18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guiConf</a:t>
            </a:r>
            <a:endParaRPr sz="26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sz="2600">
              <a:latin typeface="Lucida Console"/>
              <a:cs typeface="Lucida Console"/>
            </a:endParaRPr>
          </a:p>
          <a:p>
            <a:pPr marL="781183"/>
            <a:r>
              <a:rPr sz="26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#</a:t>
            </a:r>
            <a:r>
              <a:rPr sz="2600" spc="-18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6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unpack dictionary</a:t>
            </a:r>
            <a:r>
              <a:rPr sz="2600" spc="-18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6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credentials</a:t>
            </a:r>
            <a:endParaRPr sz="2600">
              <a:solidFill>
                <a:schemeClr val="accent3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marL="781183"/>
            <a:r>
              <a:rPr sz="2600" spc="-9" dirty="0">
                <a:latin typeface="Lucida Console"/>
                <a:cs typeface="Lucida Console"/>
              </a:rPr>
              <a:t>conn</a:t>
            </a:r>
            <a:r>
              <a:rPr sz="2600" spc="9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=</a:t>
            </a:r>
            <a:r>
              <a:rPr sz="2600" spc="9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mysql.connector.connect(**guiConf.dbConfig)</a:t>
            </a:r>
            <a:endParaRPr sz="26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sz="800">
              <a:latin typeface="Lucida Console"/>
              <a:cs typeface="Lucida Console"/>
            </a:endParaRPr>
          </a:p>
          <a:p>
            <a:pPr marL="781183"/>
            <a:r>
              <a:rPr sz="2600" spc="-9" dirty="0">
                <a:latin typeface="Lucida Console"/>
                <a:cs typeface="Lucida Console"/>
              </a:rPr>
              <a:t>cursor</a:t>
            </a:r>
            <a:r>
              <a:rPr sz="2600" spc="-27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=</a:t>
            </a:r>
            <a:r>
              <a:rPr sz="2600" spc="-27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conn.cursor()</a:t>
            </a:r>
            <a:endParaRPr sz="26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sz="800">
              <a:latin typeface="Lucida Console"/>
              <a:cs typeface="Lucida Console"/>
            </a:endParaRPr>
          </a:p>
          <a:p>
            <a:pPr marL="781183" marR="4225389"/>
            <a:r>
              <a:rPr sz="2600" spc="-9" dirty="0">
                <a:latin typeface="Lucida Console"/>
                <a:cs typeface="Lucida Console"/>
              </a:rPr>
              <a:t>cursor.execute("SHOW</a:t>
            </a:r>
            <a:r>
              <a:rPr sz="2600" spc="-36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DATABASES") </a:t>
            </a:r>
            <a:r>
              <a:rPr sz="2600" spc="-933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print(cursor.</a:t>
            </a:r>
            <a:r>
              <a:rPr sz="2600" spc="-9">
                <a:latin typeface="Lucida Console"/>
                <a:cs typeface="Lucida Console"/>
              </a:rPr>
              <a:t>fetchall())</a:t>
            </a:r>
            <a:endParaRPr lang="en-US" sz="26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lang="en-US" sz="800">
              <a:latin typeface="Lucida Console"/>
              <a:cs typeface="Lucida Console"/>
            </a:endParaRPr>
          </a:p>
          <a:p>
            <a:pPr marL="781183"/>
            <a:r>
              <a:rPr sz="2600" spc="-9">
                <a:latin typeface="Lucida Console"/>
                <a:cs typeface="Lucida Console"/>
              </a:rPr>
              <a:t>conn</a:t>
            </a:r>
            <a:r>
              <a:rPr sz="2600" spc="-9" dirty="0">
                <a:latin typeface="Lucida Console"/>
                <a:cs typeface="Lucida Console"/>
              </a:rPr>
              <a:t>.</a:t>
            </a:r>
            <a:r>
              <a:rPr sz="2600" spc="-9">
                <a:latin typeface="Lucida Console"/>
                <a:cs typeface="Lucida Console"/>
              </a:rPr>
              <a:t>close()</a:t>
            </a:r>
            <a:endParaRPr sz="26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536202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13870" y="17950"/>
            <a:ext cx="9565076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  <a:tabLst>
                <a:tab pos="8643816" algn="l"/>
              </a:tabLst>
            </a:pPr>
            <a:r>
              <a:rPr sz="1778" i="1" dirty="0">
                <a:latin typeface="Palatino Linotype"/>
                <a:cs typeface="Palatino Linotype"/>
              </a:rPr>
              <a:t>Storing 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</a:t>
            </a:r>
            <a:r>
              <a:rPr sz="1778" i="1" dirty="0">
                <a:latin typeface="Palatino Linotype"/>
                <a:cs typeface="Palatino Linotype"/>
              </a:rPr>
              <a:t>I	</a:t>
            </a:r>
            <a:r>
              <a:rPr sz="1778" i="1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400" y="734709"/>
            <a:ext cx="11819377" cy="884573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>
              <a:spcBef>
                <a:spcPts val="27"/>
              </a:spcBef>
            </a:pPr>
            <a:endParaRPr sz="2800">
              <a:latin typeface="Lucida Console"/>
              <a:cs typeface="Lucida Console"/>
            </a:endParaRPr>
          </a:p>
          <a:p>
            <a:pPr marL="442520" indent="-421070">
              <a:buAutoNum type="arabicPeriod" startAt="10"/>
              <a:tabLst>
                <a:tab pos="443647" algn="l"/>
              </a:tabLst>
            </a:pPr>
            <a:r>
              <a:rPr sz="2800" dirty="0">
                <a:latin typeface="Palatino Linotype"/>
                <a:cs typeface="Palatino Linotype"/>
              </a:rPr>
              <a:t>Running</a:t>
            </a:r>
            <a:r>
              <a:rPr sz="2800" spc="-18" dirty="0">
                <a:latin typeface="Palatino Linotype"/>
                <a:cs typeface="Palatino Linotype"/>
              </a:rPr>
              <a:t> </a:t>
            </a:r>
            <a:r>
              <a:rPr sz="2800" spc="-9" dirty="0">
                <a:latin typeface="Palatino Linotype"/>
                <a:cs typeface="Palatino Linotype"/>
              </a:rPr>
              <a:t>the</a:t>
            </a:r>
            <a:r>
              <a:rPr sz="2800" spc="-18" dirty="0">
                <a:latin typeface="Palatino Linotype"/>
                <a:cs typeface="Palatino Linotype"/>
              </a:rPr>
              <a:t> </a:t>
            </a:r>
            <a:r>
              <a:rPr sz="2800" spc="-9" dirty="0">
                <a:latin typeface="Palatino Linotype"/>
                <a:cs typeface="Palatino Linotype"/>
              </a:rPr>
              <a:t>preceding </a:t>
            </a:r>
            <a:r>
              <a:rPr sz="2800" dirty="0">
                <a:latin typeface="Palatino Linotype"/>
                <a:cs typeface="Palatino Linotype"/>
              </a:rPr>
              <a:t>code</a:t>
            </a:r>
            <a:r>
              <a:rPr sz="2800" spc="-9" dirty="0">
                <a:latin typeface="Palatino Linotype"/>
                <a:cs typeface="Palatino Linotype"/>
              </a:rPr>
              <a:t> gives</a:t>
            </a:r>
            <a:r>
              <a:rPr sz="2800" spc="-27" dirty="0">
                <a:latin typeface="Palatino Linotype"/>
                <a:cs typeface="Palatino Linotype"/>
              </a:rPr>
              <a:t> </a:t>
            </a:r>
            <a:r>
              <a:rPr sz="2800" spc="-9" dirty="0">
                <a:latin typeface="Palatino Linotype"/>
                <a:cs typeface="Palatino Linotype"/>
              </a:rPr>
              <a:t>us</a:t>
            </a:r>
            <a:r>
              <a:rPr sz="2800" spc="-18" dirty="0">
                <a:latin typeface="Palatino Linotype"/>
                <a:cs typeface="Palatino Linotype"/>
              </a:rPr>
              <a:t> </a:t>
            </a:r>
            <a:r>
              <a:rPr sz="2800" spc="-9" dirty="0">
                <a:latin typeface="Palatino Linotype"/>
                <a:cs typeface="Palatino Linotype"/>
              </a:rPr>
              <a:t>the</a:t>
            </a:r>
            <a:r>
              <a:rPr sz="2800" spc="-18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following</a:t>
            </a:r>
            <a:r>
              <a:rPr sz="2800" spc="-9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output:</a:t>
            </a:r>
            <a:endParaRPr sz="280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6700" y="2491175"/>
            <a:ext cx="11658600" cy="1875649"/>
            <a:chOff x="720001" y="5707443"/>
            <a:chExt cx="5418455" cy="58356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701" y="5720143"/>
              <a:ext cx="5392597" cy="55761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26351" y="5713793"/>
              <a:ext cx="5405755" cy="570865"/>
            </a:xfrm>
            <a:custGeom>
              <a:avLst/>
              <a:gdLst/>
              <a:ahLst/>
              <a:cxnLst/>
              <a:rect l="l" t="t" r="r" b="b"/>
              <a:pathLst>
                <a:path w="5405755" h="570864">
                  <a:moveTo>
                    <a:pt x="0" y="0"/>
                  </a:moveTo>
                  <a:lnTo>
                    <a:pt x="5405297" y="0"/>
                  </a:lnTo>
                </a:path>
                <a:path w="5405755" h="570864">
                  <a:moveTo>
                    <a:pt x="0" y="0"/>
                  </a:moveTo>
                  <a:lnTo>
                    <a:pt x="0" y="570318"/>
                  </a:lnTo>
                </a:path>
                <a:path w="5405755" h="570864">
                  <a:moveTo>
                    <a:pt x="5405297" y="0"/>
                  </a:moveTo>
                  <a:lnTo>
                    <a:pt x="5405297" y="570318"/>
                  </a:lnTo>
                </a:path>
                <a:path w="5405755" h="570864">
                  <a:moveTo>
                    <a:pt x="0" y="570318"/>
                  </a:moveTo>
                  <a:lnTo>
                    <a:pt x="5405297" y="57031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  <p:extLst>
      <p:ext uri="{BB962C8B-B14F-4D97-AF65-F5344CB8AC3E}">
        <p14:creationId xmlns:p14="http://schemas.microsoft.com/office/powerpoint/2010/main" val="4181353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70" y="84600"/>
            <a:ext cx="9565076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  <a:tabLst>
                <a:tab pos="8643816" algn="l"/>
              </a:tabLst>
            </a:pPr>
            <a:r>
              <a:rPr sz="1778" i="1" dirty="0">
                <a:latin typeface="Palatino Linotype"/>
                <a:cs typeface="Palatino Linotype"/>
              </a:rPr>
              <a:t>Storing 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</a:t>
            </a:r>
            <a:r>
              <a:rPr sz="1778" i="1" dirty="0">
                <a:latin typeface="Palatino Linotype"/>
                <a:cs typeface="Palatino Linotype"/>
              </a:rPr>
              <a:t>I	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7425" y="725466"/>
            <a:ext cx="10934575" cy="576796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lang="vi-VN" sz="3600" spc="-9">
                <a:solidFill>
                  <a:schemeClr val="accent6">
                    <a:lumMod val="50000"/>
                  </a:schemeClr>
                </a:solidFill>
              </a:rPr>
              <a:t>3_ </a:t>
            </a:r>
            <a:r>
              <a:rPr sz="3600" spc="-9">
                <a:solidFill>
                  <a:schemeClr val="accent6">
                    <a:lumMod val="50000"/>
                  </a:schemeClr>
                </a:solidFill>
              </a:rPr>
              <a:t>Designing</a:t>
            </a:r>
            <a:r>
              <a:rPr sz="3600" spc="-54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3600" dirty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sz="3600" spc="-36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3600" dirty="0">
                <a:solidFill>
                  <a:schemeClr val="accent6">
                    <a:lumMod val="50000"/>
                  </a:schemeClr>
                </a:solidFill>
              </a:rPr>
              <a:t>Python</a:t>
            </a:r>
            <a:r>
              <a:rPr sz="3600" spc="-45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3600" dirty="0">
                <a:solidFill>
                  <a:schemeClr val="accent6">
                    <a:lumMod val="50000"/>
                  </a:schemeClr>
                </a:solidFill>
              </a:rPr>
              <a:t>GUI</a:t>
            </a:r>
            <a:r>
              <a:rPr sz="3600" spc="-36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3600" dirty="0">
                <a:solidFill>
                  <a:schemeClr val="accent6">
                    <a:lumMod val="50000"/>
                  </a:schemeClr>
                </a:solidFill>
              </a:rPr>
              <a:t>database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3400" y="1798432"/>
            <a:ext cx="11220434" cy="3992768"/>
          </a:xfrm>
          <a:prstGeom prst="rect">
            <a:avLst/>
          </a:prstGeom>
        </p:spPr>
        <p:txBody>
          <a:bodyPr vert="horz" wrap="square" lIns="0" tIns="14676" rIns="0" bIns="0" rtlCol="0">
            <a:spAutoFit/>
          </a:bodyPr>
          <a:lstStyle/>
          <a:p>
            <a:pPr marL="22578" marR="9031" algn="just">
              <a:lnSpc>
                <a:spcPct val="102699"/>
              </a:lnSpc>
              <a:spcBef>
                <a:spcPts val="116"/>
              </a:spcBef>
            </a:pPr>
            <a:r>
              <a:rPr sz="2400" dirty="0">
                <a:latin typeface="Palatino Linotype"/>
                <a:cs typeface="Palatino Linotype"/>
              </a:rPr>
              <a:t>Before we start creating </a:t>
            </a:r>
            <a:r>
              <a:rPr sz="2400" spc="-9" dirty="0">
                <a:latin typeface="Palatino Linotype"/>
                <a:cs typeface="Palatino Linotype"/>
              </a:rPr>
              <a:t>tables </a:t>
            </a:r>
            <a:r>
              <a:rPr sz="2400" dirty="0">
                <a:latin typeface="Palatino Linotype"/>
                <a:cs typeface="Palatino Linotype"/>
              </a:rPr>
              <a:t>and inserting data into </a:t>
            </a:r>
            <a:r>
              <a:rPr sz="2400" spc="-9" dirty="0">
                <a:latin typeface="Palatino Linotype"/>
                <a:cs typeface="Palatino Linotype"/>
              </a:rPr>
              <a:t>them, </a:t>
            </a:r>
            <a:r>
              <a:rPr sz="2400" dirty="0">
                <a:latin typeface="Palatino Linotype"/>
                <a:cs typeface="Palatino Linotype"/>
              </a:rPr>
              <a:t>we </a:t>
            </a:r>
            <a:r>
              <a:rPr sz="2400" spc="-9" dirty="0">
                <a:latin typeface="Palatino Linotype"/>
                <a:cs typeface="Palatino Linotype"/>
              </a:rPr>
              <a:t>have to </a:t>
            </a:r>
            <a:r>
              <a:rPr sz="2400" dirty="0">
                <a:latin typeface="Palatino Linotype"/>
                <a:cs typeface="Palatino Linotype"/>
              </a:rPr>
              <a:t>design </a:t>
            </a:r>
            <a:r>
              <a:rPr sz="2400" spc="-9" dirty="0">
                <a:latin typeface="Palatino Linotype"/>
                <a:cs typeface="Palatino Linotype"/>
              </a:rPr>
              <a:t>the </a:t>
            </a:r>
            <a:r>
              <a:rPr sz="2400" dirty="0">
                <a:latin typeface="Palatino Linotype"/>
                <a:cs typeface="Palatino Linotype"/>
              </a:rPr>
              <a:t>database. </a:t>
            </a:r>
            <a:r>
              <a:rPr sz="2400" spc="-444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Unlike changing local Python variable </a:t>
            </a:r>
            <a:r>
              <a:rPr sz="2400" spc="-9" dirty="0">
                <a:latin typeface="Palatino Linotype"/>
                <a:cs typeface="Palatino Linotype"/>
              </a:rPr>
              <a:t>names</a:t>
            </a:r>
            <a:r>
              <a:rPr sz="2400" dirty="0">
                <a:latin typeface="Palatino Linotype"/>
                <a:cs typeface="Palatino Linotype"/>
              </a:rPr>
              <a:t>,</a:t>
            </a:r>
            <a:r>
              <a:rPr sz="2400" spc="-9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changing a database</a:t>
            </a:r>
            <a:r>
              <a:rPr sz="2400" spc="-27" dirty="0">
                <a:latin typeface="Palatino Linotype"/>
                <a:cs typeface="Palatino Linotyp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schema</a:t>
            </a:r>
            <a:r>
              <a:rPr sz="2400" spc="1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once it </a:t>
            </a:r>
            <a:r>
              <a:rPr sz="2400" spc="-9" dirty="0">
                <a:latin typeface="Palatino Linotype"/>
                <a:cs typeface="Palatino Linotype"/>
              </a:rPr>
              <a:t>ha</a:t>
            </a:r>
            <a:r>
              <a:rPr sz="2400" dirty="0">
                <a:latin typeface="Palatino Linotype"/>
                <a:cs typeface="Palatino Linotype"/>
              </a:rPr>
              <a:t>s</a:t>
            </a:r>
            <a:r>
              <a:rPr sz="2400" spc="-9" dirty="0">
                <a:latin typeface="Palatino Linotype"/>
                <a:cs typeface="Palatino Linotype"/>
              </a:rPr>
              <a:t> been  </a:t>
            </a:r>
            <a:r>
              <a:rPr sz="2400" dirty="0">
                <a:latin typeface="Palatino Linotype"/>
                <a:cs typeface="Palatino Linotype"/>
              </a:rPr>
              <a:t>created</a:t>
            </a:r>
            <a:r>
              <a:rPr sz="2400" spc="-9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and loaded with data is</a:t>
            </a:r>
            <a:r>
              <a:rPr sz="2400" spc="-9" dirty="0">
                <a:latin typeface="Palatino Linotype"/>
                <a:cs typeface="Palatino Linotype"/>
              </a:rPr>
              <a:t> not that </a:t>
            </a:r>
            <a:r>
              <a:rPr sz="2400" dirty="0">
                <a:latin typeface="Palatino Linotype"/>
                <a:cs typeface="Palatino Linotype"/>
              </a:rPr>
              <a:t>easy.</a:t>
            </a:r>
            <a:endParaRPr sz="2400">
              <a:latin typeface="Palatino Linotype"/>
              <a:cs typeface="Palatino Linotype"/>
            </a:endParaRPr>
          </a:p>
          <a:p>
            <a:pPr marL="22578" marR="246096">
              <a:lnSpc>
                <a:spcPct val="103600"/>
              </a:lnSpc>
              <a:spcBef>
                <a:spcPts val="1520"/>
              </a:spcBef>
            </a:pPr>
            <a:r>
              <a:rPr sz="2400" dirty="0">
                <a:latin typeface="Palatino Linotype"/>
                <a:cs typeface="Palatino Linotype"/>
              </a:rPr>
              <a:t>We would </a:t>
            </a:r>
            <a:r>
              <a:rPr sz="2400" spc="-9" dirty="0">
                <a:latin typeface="Palatino Linotype"/>
                <a:cs typeface="Palatino Linotype"/>
              </a:rPr>
              <a:t>hav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9" dirty="0">
                <a:latin typeface="Palatino Linotype"/>
                <a:cs typeface="Palatino Linotype"/>
              </a:rPr>
              <a:t> t</a:t>
            </a:r>
            <a:r>
              <a:rPr sz="2400" dirty="0">
                <a:latin typeface="Palatino Linotype"/>
                <a:cs typeface="Palatino Linotype"/>
              </a:rPr>
              <a:t>o </a:t>
            </a:r>
            <a:r>
              <a:rPr sz="2400" spc="-9" dirty="0">
                <a:latin typeface="Lucida Console"/>
                <a:cs typeface="Lucida Console"/>
              </a:rPr>
              <a:t>DROP</a:t>
            </a:r>
            <a:r>
              <a:rPr sz="2400" spc="18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Palatino Linotype"/>
                <a:cs typeface="Palatino Linotype"/>
              </a:rPr>
              <a:t>th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9" dirty="0">
                <a:latin typeface="Palatino Linotype"/>
                <a:cs typeface="Palatino Linotype"/>
              </a:rPr>
              <a:t> table</a:t>
            </a:r>
            <a:r>
              <a:rPr sz="2400" dirty="0">
                <a:latin typeface="Palatino Linotype"/>
                <a:cs typeface="Palatino Linotype"/>
              </a:rPr>
              <a:t>,</a:t>
            </a:r>
            <a:r>
              <a:rPr sz="2400" spc="-9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which means we would lose all </a:t>
            </a:r>
            <a:r>
              <a:rPr sz="2400" spc="-9" dirty="0">
                <a:latin typeface="Palatino Linotype"/>
                <a:cs typeface="Palatino Linotype"/>
              </a:rPr>
              <a:t>th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9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data </a:t>
            </a:r>
            <a:r>
              <a:rPr sz="2400" spc="-9" dirty="0">
                <a:latin typeface="Palatino Linotype"/>
                <a:cs typeface="Palatino Linotype"/>
              </a:rPr>
              <a:t>tha</a:t>
            </a:r>
            <a:r>
              <a:rPr sz="2400" dirty="0">
                <a:latin typeface="Palatino Linotype"/>
                <a:cs typeface="Palatino Linotype"/>
              </a:rPr>
              <a:t>t</a:t>
            </a:r>
            <a:r>
              <a:rPr sz="2400" spc="-9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was in </a:t>
            </a:r>
            <a:r>
              <a:rPr sz="2400" spc="-9" dirty="0">
                <a:latin typeface="Palatino Linotype"/>
                <a:cs typeface="Palatino Linotype"/>
              </a:rPr>
              <a:t>the  table. </a:t>
            </a:r>
            <a:r>
              <a:rPr sz="2400" dirty="0">
                <a:latin typeface="Palatino Linotype"/>
                <a:cs typeface="Palatino Linotype"/>
              </a:rPr>
              <a:t>So, </a:t>
            </a:r>
            <a:r>
              <a:rPr sz="2400" spc="-9" dirty="0">
                <a:latin typeface="Palatino Linotype"/>
                <a:cs typeface="Palatino Linotype"/>
              </a:rPr>
              <a:t>before </a:t>
            </a:r>
            <a:r>
              <a:rPr sz="2400" dirty="0">
                <a:latin typeface="Palatino Linotype"/>
                <a:cs typeface="Palatino Linotype"/>
              </a:rPr>
              <a:t>dropping a </a:t>
            </a:r>
            <a:r>
              <a:rPr sz="2400" spc="-9" dirty="0">
                <a:latin typeface="Palatino Linotype"/>
                <a:cs typeface="Palatino Linotype"/>
              </a:rPr>
              <a:t>table, </a:t>
            </a:r>
            <a:r>
              <a:rPr sz="2400" dirty="0">
                <a:latin typeface="Palatino Linotype"/>
                <a:cs typeface="Palatino Linotype"/>
              </a:rPr>
              <a:t>we would </a:t>
            </a:r>
            <a:r>
              <a:rPr sz="2400" spc="-9" dirty="0">
                <a:latin typeface="Palatino Linotype"/>
                <a:cs typeface="Palatino Linotype"/>
              </a:rPr>
              <a:t>have to </a:t>
            </a:r>
            <a:r>
              <a:rPr sz="2400" dirty="0">
                <a:latin typeface="Palatino Linotype"/>
                <a:cs typeface="Palatino Linotype"/>
              </a:rPr>
              <a:t>extract </a:t>
            </a:r>
            <a:r>
              <a:rPr sz="2400" spc="-9" dirty="0">
                <a:latin typeface="Palatino Linotype"/>
                <a:cs typeface="Palatino Linotype"/>
              </a:rPr>
              <a:t>the </a:t>
            </a:r>
            <a:r>
              <a:rPr sz="2400" dirty="0">
                <a:latin typeface="Palatino Linotype"/>
                <a:cs typeface="Palatino Linotype"/>
              </a:rPr>
              <a:t>data, save </a:t>
            </a:r>
            <a:r>
              <a:rPr sz="2400" spc="-9" dirty="0">
                <a:latin typeface="Palatino Linotype"/>
                <a:cs typeface="Palatino Linotype"/>
              </a:rPr>
              <a:t>the </a:t>
            </a:r>
            <a:r>
              <a:rPr sz="2400" dirty="0">
                <a:latin typeface="Palatino Linotype"/>
                <a:cs typeface="Palatino Linotype"/>
              </a:rPr>
              <a:t>data in a </a:t>
            </a:r>
            <a:r>
              <a:rPr sz="2400" spc="9" dirty="0">
                <a:latin typeface="Palatino Linotype"/>
                <a:cs typeface="Palatino Linotype"/>
              </a:rPr>
              <a:t> </a:t>
            </a:r>
            <a:r>
              <a:rPr sz="2400" spc="-9" dirty="0">
                <a:latin typeface="Palatino Linotype"/>
                <a:cs typeface="Palatino Linotype"/>
              </a:rPr>
              <a:t>temporar</a:t>
            </a:r>
            <a:r>
              <a:rPr sz="2400" dirty="0">
                <a:latin typeface="Palatino Linotype"/>
                <a:cs typeface="Palatino Linotype"/>
              </a:rPr>
              <a:t>y</a:t>
            </a:r>
            <a:r>
              <a:rPr sz="2400" spc="-9" dirty="0">
                <a:latin typeface="Palatino Linotype"/>
                <a:cs typeface="Palatino Linotype"/>
              </a:rPr>
              <a:t> tabl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9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or other data format, and </a:t>
            </a:r>
            <a:r>
              <a:rPr sz="2400" spc="-9" dirty="0">
                <a:latin typeface="Palatino Linotype"/>
                <a:cs typeface="Palatino Linotype"/>
              </a:rPr>
              <a:t>the</a:t>
            </a:r>
            <a:r>
              <a:rPr sz="2400" dirty="0">
                <a:latin typeface="Palatino Linotype"/>
                <a:cs typeface="Palatino Linotype"/>
              </a:rPr>
              <a:t>n </a:t>
            </a:r>
            <a:r>
              <a:rPr sz="2400" spc="-9" dirty="0">
                <a:latin typeface="Lucida Console"/>
                <a:cs typeface="Lucida Console"/>
              </a:rPr>
              <a:t>DROP</a:t>
            </a:r>
            <a:r>
              <a:rPr sz="2400" spc="18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Palatino Linotype"/>
                <a:cs typeface="Palatino Linotype"/>
              </a:rPr>
              <a:t>th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9" dirty="0">
                <a:latin typeface="Palatino Linotype"/>
                <a:cs typeface="Palatino Linotype"/>
              </a:rPr>
              <a:t> table</a:t>
            </a:r>
            <a:r>
              <a:rPr sz="2400" dirty="0">
                <a:latin typeface="Palatino Linotype"/>
                <a:cs typeface="Palatino Linotype"/>
              </a:rPr>
              <a:t>,</a:t>
            </a:r>
            <a:r>
              <a:rPr sz="2400" spc="-9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recreate it, and finally  reimport</a:t>
            </a:r>
            <a:r>
              <a:rPr sz="2400" spc="-9" dirty="0">
                <a:latin typeface="Palatino Linotype"/>
                <a:cs typeface="Palatino Linotype"/>
              </a:rPr>
              <a:t> the </a:t>
            </a:r>
            <a:r>
              <a:rPr sz="2400" dirty="0">
                <a:latin typeface="Palatino Linotype"/>
                <a:cs typeface="Palatino Linotype"/>
              </a:rPr>
              <a:t>original data.</a:t>
            </a:r>
            <a:endParaRPr sz="2400">
              <a:latin typeface="Palatino Linotype"/>
              <a:cs typeface="Palatino Linotype"/>
            </a:endParaRPr>
          </a:p>
          <a:p>
            <a:pPr>
              <a:spcBef>
                <a:spcPts val="36"/>
              </a:spcBef>
            </a:pPr>
            <a:endParaRPr sz="2400">
              <a:latin typeface="Palatino Linotype"/>
              <a:cs typeface="Palatino Linotype"/>
            </a:endParaRPr>
          </a:p>
          <a:p>
            <a:pPr marL="22578"/>
            <a:r>
              <a:rPr sz="2400" dirty="0">
                <a:latin typeface="Palatino Linotype"/>
                <a:cs typeface="Palatino Linotype"/>
              </a:rPr>
              <a:t>I</a:t>
            </a:r>
            <a:r>
              <a:rPr sz="2400" spc="-9" dirty="0">
                <a:latin typeface="Palatino Linotype"/>
                <a:cs typeface="Palatino Linotype"/>
              </a:rPr>
              <a:t> hope</a:t>
            </a:r>
            <a:r>
              <a:rPr sz="2400" spc="-18" dirty="0">
                <a:latin typeface="Palatino Linotype"/>
                <a:cs typeface="Palatino Linotype"/>
              </a:rPr>
              <a:t> </a:t>
            </a:r>
            <a:r>
              <a:rPr sz="2400" spc="-9" dirty="0">
                <a:latin typeface="Palatino Linotype"/>
                <a:cs typeface="Palatino Linotype"/>
              </a:rPr>
              <a:t>you</a:t>
            </a:r>
            <a:r>
              <a:rPr sz="2400" spc="-18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are </a:t>
            </a:r>
            <a:r>
              <a:rPr sz="2400" spc="-9" dirty="0">
                <a:latin typeface="Palatino Linotype"/>
                <a:cs typeface="Palatino Linotype"/>
              </a:rPr>
              <a:t>getting</a:t>
            </a:r>
            <a:r>
              <a:rPr sz="2400" spc="-18" dirty="0">
                <a:latin typeface="Palatino Linotype"/>
                <a:cs typeface="Palatino Linotype"/>
              </a:rPr>
              <a:t> </a:t>
            </a:r>
            <a:r>
              <a:rPr sz="2400" spc="-9" dirty="0">
                <a:latin typeface="Palatino Linotype"/>
                <a:cs typeface="Palatino Linotype"/>
              </a:rPr>
              <a:t>the</a:t>
            </a:r>
            <a:r>
              <a:rPr sz="2400" spc="-18" dirty="0">
                <a:latin typeface="Palatino Linotype"/>
                <a:cs typeface="Palatino Linotype"/>
              </a:rPr>
              <a:t> </a:t>
            </a:r>
            <a:r>
              <a:rPr sz="2400" spc="-9" dirty="0">
                <a:latin typeface="Palatino Linotype"/>
                <a:cs typeface="Palatino Linotype"/>
              </a:rPr>
              <a:t>picture</a:t>
            </a:r>
            <a:r>
              <a:rPr sz="2400" spc="-18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of </a:t>
            </a:r>
            <a:r>
              <a:rPr sz="2400" spc="-9" dirty="0">
                <a:latin typeface="Palatino Linotype"/>
                <a:cs typeface="Palatino Linotype"/>
              </a:rPr>
              <a:t>how</a:t>
            </a:r>
            <a:r>
              <a:rPr sz="2400" spc="-18" dirty="0">
                <a:latin typeface="Palatino Linotype"/>
                <a:cs typeface="Palatino Linotype"/>
              </a:rPr>
              <a:t> </a:t>
            </a:r>
            <a:r>
              <a:rPr sz="2400" spc="-9" dirty="0">
                <a:latin typeface="Palatino Linotype"/>
                <a:cs typeface="Palatino Linotype"/>
              </a:rPr>
              <a:t>tedious</a:t>
            </a:r>
            <a:r>
              <a:rPr sz="2400" spc="-18" dirty="0">
                <a:latin typeface="Palatino Linotype"/>
                <a:cs typeface="Palatino Linotype"/>
              </a:rPr>
              <a:t> </a:t>
            </a:r>
            <a:r>
              <a:rPr sz="2400" spc="-9" dirty="0">
                <a:latin typeface="Palatino Linotype"/>
                <a:cs typeface="Palatino Linotype"/>
              </a:rPr>
              <a:t>this</a:t>
            </a:r>
            <a:r>
              <a:rPr sz="2400" spc="-18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could </a:t>
            </a:r>
            <a:r>
              <a:rPr sz="2400" spc="-9" dirty="0">
                <a:latin typeface="Palatino Linotype"/>
                <a:cs typeface="Palatino Linotype"/>
              </a:rPr>
              <a:t>be.</a:t>
            </a:r>
            <a:endParaRPr sz="2400">
              <a:latin typeface="Palatino Linotype"/>
              <a:cs typeface="Palatino Linotype"/>
            </a:endParaRPr>
          </a:p>
          <a:p>
            <a:pPr>
              <a:spcBef>
                <a:spcPts val="45"/>
              </a:spcBef>
            </a:pP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70" y="88726"/>
            <a:ext cx="9565076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  <a:tabLst>
                <a:tab pos="8643816" algn="l"/>
              </a:tabLst>
            </a:pPr>
            <a:r>
              <a:rPr sz="1778" i="1" dirty="0">
                <a:latin typeface="Palatino Linotype"/>
                <a:cs typeface="Palatino Linotype"/>
              </a:rPr>
              <a:t>Storing 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</a:t>
            </a:r>
            <a:r>
              <a:rPr sz="1778" i="1" dirty="0">
                <a:latin typeface="Palatino Linotype"/>
                <a:cs typeface="Palatino Linotype"/>
              </a:rPr>
              <a:t>I	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0003" y="451776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795808" y="2590800"/>
            <a:ext cx="10938992" cy="4031303"/>
          </a:xfrm>
          <a:prstGeom prst="rect">
            <a:avLst/>
          </a:prstGeom>
        </p:spPr>
        <p:txBody>
          <a:bodyPr vert="horz" wrap="square" lIns="0" tIns="14676" rIns="0" bIns="0" rtlCol="0">
            <a:spAutoFit/>
          </a:bodyPr>
          <a:lstStyle/>
          <a:p>
            <a:pPr>
              <a:spcBef>
                <a:spcPts val="89"/>
              </a:spcBef>
            </a:pPr>
            <a:endParaRPr sz="2800">
              <a:latin typeface="Palatino Linotype"/>
              <a:cs typeface="Palatino Linotype"/>
            </a:endParaRPr>
          </a:p>
          <a:p>
            <a:pPr marL="22578"/>
            <a:r>
              <a:rPr sz="3200" b="1" dirty="0">
                <a:latin typeface="Arial"/>
                <a:cs typeface="Arial"/>
              </a:rPr>
              <a:t>Getting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9" dirty="0">
                <a:latin typeface="Arial"/>
                <a:cs typeface="Arial"/>
              </a:rPr>
              <a:t>ready</a:t>
            </a:r>
            <a:endParaRPr sz="3200">
              <a:latin typeface="Arial"/>
              <a:cs typeface="Arial"/>
            </a:endParaRPr>
          </a:p>
          <a:p>
            <a:pPr marL="22578" marR="258513" algn="just">
              <a:spcBef>
                <a:spcPts val="640"/>
              </a:spcBef>
            </a:pPr>
            <a:r>
              <a:rPr sz="2800" dirty="0">
                <a:latin typeface="Palatino Linotype"/>
                <a:cs typeface="Palatino Linotype"/>
              </a:rPr>
              <a:t>We will </a:t>
            </a:r>
            <a:r>
              <a:rPr sz="2800" spc="-9" dirty="0">
                <a:latin typeface="Palatino Linotype"/>
                <a:cs typeface="Palatino Linotype"/>
              </a:rPr>
              <a:t>be </a:t>
            </a:r>
            <a:r>
              <a:rPr sz="2800" dirty="0">
                <a:latin typeface="Palatino Linotype"/>
                <a:cs typeface="Palatino Linotype"/>
              </a:rPr>
              <a:t>working with </a:t>
            </a:r>
            <a:r>
              <a:rPr sz="2800" spc="-9" dirty="0">
                <a:latin typeface="Palatino Linotype"/>
                <a:cs typeface="Palatino Linotype"/>
              </a:rPr>
              <a:t>the </a:t>
            </a:r>
            <a:r>
              <a:rPr sz="2800" dirty="0">
                <a:latin typeface="Palatino Linotype"/>
                <a:cs typeface="Palatino Linotype"/>
              </a:rPr>
              <a:t>MySQL database we created in </a:t>
            </a:r>
            <a:r>
              <a:rPr sz="2800" spc="-9" dirty="0">
                <a:latin typeface="Palatino Linotype"/>
                <a:cs typeface="Palatino Linotype"/>
              </a:rPr>
              <a:t>the previous </a:t>
            </a:r>
            <a:r>
              <a:rPr sz="2800" dirty="0">
                <a:latin typeface="Palatino Linotype"/>
                <a:cs typeface="Palatino Linotype"/>
              </a:rPr>
              <a:t>recipe, </a:t>
            </a:r>
            <a:r>
              <a:rPr sz="2800" spc="9" dirty="0">
                <a:latin typeface="Palatino Linotype"/>
                <a:cs typeface="Palatino Linotype"/>
              </a:rPr>
              <a:t> </a:t>
            </a:r>
            <a:r>
              <a:rPr sz="2800" i="1" dirty="0">
                <a:latin typeface="Palatino Linotype"/>
                <a:cs typeface="Palatino Linotype"/>
              </a:rPr>
              <a:t>Configuring the MySQL database </a:t>
            </a:r>
            <a:r>
              <a:rPr sz="2800" i="1" spc="-9" dirty="0">
                <a:latin typeface="Palatino Linotype"/>
                <a:cs typeface="Palatino Linotype"/>
              </a:rPr>
              <a:t>connection</a:t>
            </a:r>
            <a:r>
              <a:rPr sz="2800" spc="-9" dirty="0">
                <a:latin typeface="Palatino Linotype"/>
                <a:cs typeface="Palatino Linotype"/>
              </a:rPr>
              <a:t>. </a:t>
            </a:r>
            <a:r>
              <a:rPr sz="2800" dirty="0">
                <a:latin typeface="Palatino Linotype"/>
                <a:cs typeface="Palatino Linotype"/>
              </a:rPr>
              <a:t>A running instance of MySQL is </a:t>
            </a:r>
            <a:r>
              <a:rPr sz="2800" spc="-9" dirty="0">
                <a:latin typeface="Palatino Linotype"/>
                <a:cs typeface="Palatino Linotype"/>
              </a:rPr>
              <a:t>necessary </a:t>
            </a:r>
            <a:r>
              <a:rPr sz="2800" dirty="0">
                <a:latin typeface="Palatino Linotype"/>
                <a:cs typeface="Palatino Linotype"/>
              </a:rPr>
              <a:t>and </a:t>
            </a:r>
            <a:r>
              <a:rPr sz="2800" spc="-444" dirty="0">
                <a:latin typeface="Palatino Linotype"/>
                <a:cs typeface="Palatino Linotype"/>
              </a:rPr>
              <a:t> </a:t>
            </a:r>
            <a:r>
              <a:rPr sz="2800" spc="-9" dirty="0">
                <a:latin typeface="Palatino Linotype"/>
                <a:cs typeface="Palatino Linotype"/>
              </a:rPr>
              <a:t>the two previous </a:t>
            </a:r>
            <a:r>
              <a:rPr sz="2800" dirty="0">
                <a:latin typeface="Palatino Linotype"/>
                <a:cs typeface="Palatino Linotype"/>
              </a:rPr>
              <a:t>recipes show </a:t>
            </a:r>
            <a:r>
              <a:rPr sz="2800" spc="-9" dirty="0">
                <a:latin typeface="Palatino Linotype"/>
                <a:cs typeface="Palatino Linotype"/>
              </a:rPr>
              <a:t>you how to </a:t>
            </a:r>
            <a:r>
              <a:rPr sz="2800" dirty="0">
                <a:latin typeface="Palatino Linotype"/>
                <a:cs typeface="Palatino Linotype"/>
              </a:rPr>
              <a:t>install MySQL, all </a:t>
            </a:r>
            <a:r>
              <a:rPr sz="2800" spc="-9" dirty="0">
                <a:latin typeface="Palatino Linotype"/>
                <a:cs typeface="Palatino Linotype"/>
              </a:rPr>
              <a:t>the necessary </a:t>
            </a:r>
            <a:r>
              <a:rPr sz="2800" dirty="0">
                <a:latin typeface="Palatino Linotype"/>
                <a:cs typeface="Palatino Linotype"/>
              </a:rPr>
              <a:t>additional </a:t>
            </a:r>
            <a:r>
              <a:rPr sz="2800" spc="9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drivers,</a:t>
            </a:r>
            <a:r>
              <a:rPr sz="2800" spc="-9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and </a:t>
            </a:r>
            <a:r>
              <a:rPr sz="2800" spc="-9" dirty="0">
                <a:latin typeface="Palatino Linotype"/>
                <a:cs typeface="Palatino Linotype"/>
              </a:rPr>
              <a:t>how to</a:t>
            </a:r>
            <a:r>
              <a:rPr sz="2800" spc="-18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create </a:t>
            </a:r>
            <a:r>
              <a:rPr sz="2800" spc="-9" dirty="0">
                <a:latin typeface="Palatino Linotype"/>
                <a:cs typeface="Palatino Linotype"/>
              </a:rPr>
              <a:t>the </a:t>
            </a:r>
            <a:r>
              <a:rPr sz="2800" dirty="0">
                <a:latin typeface="Palatino Linotype"/>
                <a:cs typeface="Palatino Linotype"/>
              </a:rPr>
              <a:t>database</a:t>
            </a:r>
            <a:r>
              <a:rPr sz="2800" spc="-9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we are </a:t>
            </a:r>
            <a:r>
              <a:rPr sz="2800" spc="-9" dirty="0">
                <a:latin typeface="Palatino Linotype"/>
                <a:cs typeface="Palatino Linotype"/>
              </a:rPr>
              <a:t>using </a:t>
            </a:r>
            <a:r>
              <a:rPr sz="2800" dirty="0">
                <a:latin typeface="Palatino Linotype"/>
                <a:cs typeface="Palatino Linotype"/>
              </a:rPr>
              <a:t>in</a:t>
            </a:r>
            <a:r>
              <a:rPr sz="2800" spc="-9" dirty="0">
                <a:latin typeface="Palatino Linotype"/>
                <a:cs typeface="Palatino Linotype"/>
              </a:rPr>
              <a:t> this </a:t>
            </a:r>
            <a:r>
              <a:rPr sz="2800" dirty="0">
                <a:latin typeface="Palatino Linotype"/>
                <a:cs typeface="Palatino Linotype"/>
              </a:rPr>
              <a:t>chapter.</a:t>
            </a:r>
            <a:endParaRPr sz="2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800">
              <a:latin typeface="Palatino Linotype"/>
              <a:cs typeface="Palatino Linotyp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6EF23-1C35-C3CC-C864-7F0EAD17F7DB}"/>
              </a:ext>
            </a:extLst>
          </p:cNvPr>
          <p:cNvSpPr txBox="1"/>
          <p:nvPr/>
        </p:nvSpPr>
        <p:spPr>
          <a:xfrm>
            <a:off x="643408" y="838200"/>
            <a:ext cx="109389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578" marR="116274" algn="just"/>
            <a:r>
              <a:rPr lang="en-US" sz="2800">
                <a:latin typeface="Palatino Linotype"/>
                <a:cs typeface="Palatino Linotype"/>
              </a:rPr>
              <a:t>Designing our </a:t>
            </a:r>
            <a:r>
              <a:rPr lang="en-US" sz="2800" spc="-9">
                <a:latin typeface="Palatino Linotype"/>
                <a:cs typeface="Palatino Linotype"/>
              </a:rPr>
              <a:t>GUI </a:t>
            </a:r>
            <a:r>
              <a:rPr lang="en-US" sz="2800">
                <a:latin typeface="Palatino Linotype"/>
                <a:cs typeface="Palatino Linotype"/>
              </a:rPr>
              <a:t>MySQL database means </a:t>
            </a:r>
            <a:r>
              <a:rPr lang="en-US" sz="2800" spc="-9">
                <a:latin typeface="Palatino Linotype"/>
                <a:cs typeface="Palatino Linotype"/>
              </a:rPr>
              <a:t>that </a:t>
            </a:r>
            <a:r>
              <a:rPr lang="en-US" sz="2800">
                <a:latin typeface="Palatino Linotype"/>
                <a:cs typeface="Palatino Linotype"/>
              </a:rPr>
              <a:t>we </a:t>
            </a:r>
            <a:r>
              <a:rPr lang="en-US" sz="2800" spc="-9">
                <a:latin typeface="Palatino Linotype"/>
                <a:cs typeface="Palatino Linotype"/>
              </a:rPr>
              <a:t>need to think </a:t>
            </a:r>
            <a:r>
              <a:rPr lang="en-US" sz="2800">
                <a:latin typeface="Palatino Linotype"/>
                <a:cs typeface="Palatino Linotype"/>
              </a:rPr>
              <a:t>about what we want our </a:t>
            </a:r>
            <a:r>
              <a:rPr lang="en-US" sz="2800" spc="-444">
                <a:latin typeface="Palatino Linotype"/>
                <a:cs typeface="Palatino Linotype"/>
              </a:rPr>
              <a:t> </a:t>
            </a:r>
            <a:r>
              <a:rPr lang="en-US" sz="2800">
                <a:latin typeface="Palatino Linotype"/>
                <a:cs typeface="Palatino Linotype"/>
              </a:rPr>
              <a:t>Python application </a:t>
            </a:r>
            <a:r>
              <a:rPr lang="en-US" sz="2800" spc="-9">
                <a:latin typeface="Palatino Linotype"/>
                <a:cs typeface="Palatino Linotype"/>
              </a:rPr>
              <a:t>to </a:t>
            </a:r>
            <a:r>
              <a:rPr lang="en-US" sz="2800">
                <a:latin typeface="Palatino Linotype"/>
                <a:cs typeface="Palatino Linotype"/>
              </a:rPr>
              <a:t>do with it and </a:t>
            </a:r>
            <a:r>
              <a:rPr lang="en-US" sz="2800" spc="-9">
                <a:latin typeface="Palatino Linotype"/>
                <a:cs typeface="Palatino Linotype"/>
              </a:rPr>
              <a:t>then </a:t>
            </a:r>
            <a:r>
              <a:rPr lang="en-US" sz="2800">
                <a:latin typeface="Palatino Linotype"/>
                <a:cs typeface="Palatino Linotype"/>
              </a:rPr>
              <a:t>choose </a:t>
            </a:r>
            <a:r>
              <a:rPr lang="en-US" sz="2800" spc="-9">
                <a:latin typeface="Palatino Linotype"/>
                <a:cs typeface="Palatino Linotype"/>
              </a:rPr>
              <a:t>names </a:t>
            </a:r>
            <a:r>
              <a:rPr lang="en-US" sz="2800">
                <a:latin typeface="Palatino Linotype"/>
                <a:cs typeface="Palatino Linotype"/>
              </a:rPr>
              <a:t>for our </a:t>
            </a:r>
            <a:r>
              <a:rPr lang="en-US" sz="2800" spc="-9">
                <a:latin typeface="Palatino Linotype"/>
                <a:cs typeface="Palatino Linotype"/>
              </a:rPr>
              <a:t>tables that </a:t>
            </a:r>
            <a:r>
              <a:rPr lang="en-US" sz="2800">
                <a:latin typeface="Palatino Linotype"/>
                <a:cs typeface="Palatino Linotype"/>
              </a:rPr>
              <a:t>match </a:t>
            </a:r>
            <a:r>
              <a:rPr lang="en-US" sz="2800" spc="-9">
                <a:latin typeface="Palatino Linotype"/>
                <a:cs typeface="Palatino Linotype"/>
              </a:rPr>
              <a:t>the </a:t>
            </a:r>
            <a:r>
              <a:rPr lang="en-US" sz="2800">
                <a:latin typeface="Palatino Linotype"/>
                <a:cs typeface="Palatino Linotype"/>
              </a:rPr>
              <a:t> intended</a:t>
            </a:r>
            <a:r>
              <a:rPr lang="en-US" sz="2800" spc="-9">
                <a:latin typeface="Palatino Linotype"/>
                <a:cs typeface="Palatino Linotype"/>
              </a:rPr>
              <a:t> purpose.</a:t>
            </a:r>
            <a:endParaRPr lang="en-US" sz="28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999937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70" y="88726"/>
            <a:ext cx="9565076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  <a:tabLst>
                <a:tab pos="8643816" algn="l"/>
              </a:tabLst>
            </a:pPr>
            <a:r>
              <a:rPr sz="1778" i="1" dirty="0">
                <a:latin typeface="Palatino Linotype"/>
                <a:cs typeface="Palatino Linotype"/>
              </a:rPr>
              <a:t>Storing 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</a:t>
            </a:r>
            <a:r>
              <a:rPr sz="1778" i="1" dirty="0">
                <a:latin typeface="Palatino Linotype"/>
                <a:cs typeface="Palatino Linotype"/>
              </a:rPr>
              <a:t>I	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0003" y="451776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609600" y="522438"/>
            <a:ext cx="11277600" cy="5537100"/>
          </a:xfrm>
          <a:prstGeom prst="rect">
            <a:avLst/>
          </a:prstGeom>
        </p:spPr>
        <p:txBody>
          <a:bodyPr vert="horz" wrap="square" lIns="0" tIns="14676" rIns="0" bIns="0" rtlCol="0">
            <a:spAutoFit/>
          </a:bodyPr>
          <a:lstStyle/>
          <a:p>
            <a:pPr>
              <a:spcBef>
                <a:spcPts val="89"/>
              </a:spcBef>
            </a:pPr>
            <a:endParaRPr sz="3000">
              <a:latin typeface="Palatino Linotype"/>
              <a:cs typeface="Palatino Linotype"/>
            </a:endParaRPr>
          </a:p>
          <a:p>
            <a:pPr marL="22578"/>
            <a:r>
              <a:rPr sz="3000" b="1" spc="-9" dirty="0">
                <a:latin typeface="Arial"/>
                <a:cs typeface="Arial"/>
              </a:rPr>
              <a:t>How</a:t>
            </a:r>
            <a:r>
              <a:rPr sz="3000" b="1" spc="-36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to</a:t>
            </a:r>
            <a:r>
              <a:rPr sz="3000" b="1" spc="-27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do</a:t>
            </a:r>
            <a:r>
              <a:rPr sz="3000" b="1" spc="-27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it</a:t>
            </a:r>
            <a:r>
              <a:rPr sz="3000" b="1" dirty="0">
                <a:latin typeface="Lucida Sans"/>
                <a:cs typeface="Lucida Sans"/>
              </a:rPr>
              <a:t>…</a:t>
            </a:r>
            <a:endParaRPr sz="3000">
              <a:latin typeface="Lucida Sans"/>
              <a:cs typeface="Lucida Sans"/>
            </a:endParaRPr>
          </a:p>
          <a:p>
            <a:pPr marL="22578" marR="202068" algn="just">
              <a:lnSpc>
                <a:spcPct val="101800"/>
              </a:lnSpc>
              <a:spcBef>
                <a:spcPts val="756"/>
              </a:spcBef>
            </a:pPr>
            <a:r>
              <a:rPr sz="2800" dirty="0">
                <a:latin typeface="Palatino Linotype"/>
                <a:cs typeface="Palatino Linotype"/>
              </a:rPr>
              <a:t>In </a:t>
            </a:r>
            <a:r>
              <a:rPr sz="2800" spc="-9" dirty="0">
                <a:latin typeface="Palatino Linotype"/>
                <a:cs typeface="Palatino Linotype"/>
              </a:rPr>
              <a:t>thi</a:t>
            </a:r>
            <a:r>
              <a:rPr sz="2800" dirty="0">
                <a:latin typeface="Palatino Linotype"/>
                <a:cs typeface="Palatino Linotype"/>
              </a:rPr>
              <a:t>s</a:t>
            </a:r>
            <a:r>
              <a:rPr sz="2800" spc="-9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recipe, we are starting</a:t>
            </a:r>
            <a:r>
              <a:rPr sz="2800" spc="-9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with </a:t>
            </a:r>
            <a:r>
              <a:rPr sz="2800" spc="-9" dirty="0">
                <a:latin typeface="Palatino Linotype"/>
                <a:cs typeface="Palatino Linotype"/>
              </a:rPr>
              <a:t>th</a:t>
            </a:r>
            <a:r>
              <a:rPr sz="2800" dirty="0">
                <a:latin typeface="Palatino Linotype"/>
                <a:cs typeface="Palatino Linotype"/>
              </a:rPr>
              <a:t>e </a:t>
            </a:r>
            <a:r>
              <a:rPr sz="2800" spc="-9" dirty="0">
                <a:latin typeface="Lucida Console"/>
                <a:cs typeface="Lucida Console"/>
              </a:rPr>
              <a:t>GUI_TCP_IP.py</a:t>
            </a:r>
            <a:r>
              <a:rPr sz="2800" spc="1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file from </a:t>
            </a:r>
            <a:r>
              <a:rPr sz="2800" spc="-9" dirty="0">
                <a:latin typeface="Palatino Linotype"/>
                <a:cs typeface="Palatino Linotype"/>
              </a:rPr>
              <a:t>th</a:t>
            </a:r>
            <a:r>
              <a:rPr sz="2800" dirty="0">
                <a:latin typeface="Palatino Linotype"/>
                <a:cs typeface="Palatino Linotype"/>
              </a:rPr>
              <a:t>e</a:t>
            </a:r>
            <a:r>
              <a:rPr sz="2800" spc="-9" dirty="0">
                <a:latin typeface="Palatino Linotype"/>
                <a:cs typeface="Palatino Linotype"/>
              </a:rPr>
              <a:t> previou</a:t>
            </a:r>
            <a:r>
              <a:rPr sz="2800" dirty="0">
                <a:latin typeface="Palatino Linotype"/>
                <a:cs typeface="Palatino Linotype"/>
              </a:rPr>
              <a:t>s</a:t>
            </a:r>
            <a:r>
              <a:rPr sz="2800" spc="-9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chapter. We  will move </a:t>
            </a:r>
            <a:r>
              <a:rPr sz="2800" spc="-9" dirty="0">
                <a:latin typeface="Palatino Linotype"/>
                <a:cs typeface="Palatino Linotype"/>
              </a:rPr>
              <a:t>the </a:t>
            </a:r>
            <a:r>
              <a:rPr sz="2800" dirty="0">
                <a:latin typeface="Palatino Linotype"/>
                <a:cs typeface="Palatino Linotype"/>
              </a:rPr>
              <a:t>widgets from our Python </a:t>
            </a:r>
            <a:r>
              <a:rPr sz="2800" spc="-9" dirty="0">
                <a:latin typeface="Palatino Linotype"/>
                <a:cs typeface="Palatino Linotype"/>
              </a:rPr>
              <a:t>GUI between the two tabs </a:t>
            </a:r>
            <a:r>
              <a:rPr sz="2800" dirty="0">
                <a:latin typeface="Palatino Linotype"/>
                <a:cs typeface="Palatino Linotype"/>
              </a:rPr>
              <a:t>we created in </a:t>
            </a:r>
            <a:r>
              <a:rPr sz="2800" spc="-9" dirty="0">
                <a:latin typeface="Palatino Linotype"/>
                <a:cs typeface="Palatino Linotype"/>
              </a:rPr>
              <a:t>the 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-9" dirty="0">
                <a:latin typeface="Palatino Linotype"/>
                <a:cs typeface="Palatino Linotype"/>
              </a:rPr>
              <a:t>previous </a:t>
            </a:r>
            <a:r>
              <a:rPr sz="2800" dirty="0">
                <a:latin typeface="Palatino Linotype"/>
                <a:cs typeface="Palatino Linotype"/>
              </a:rPr>
              <a:t>recipes in order </a:t>
            </a:r>
            <a:r>
              <a:rPr sz="2800" spc="-9" dirty="0">
                <a:latin typeface="Palatino Linotype"/>
                <a:cs typeface="Palatino Linotype"/>
              </a:rPr>
              <a:t>to </a:t>
            </a:r>
            <a:r>
              <a:rPr sz="2800" dirty="0">
                <a:latin typeface="Palatino Linotype"/>
                <a:cs typeface="Palatino Linotype"/>
              </a:rPr>
              <a:t>organize our Python </a:t>
            </a:r>
            <a:r>
              <a:rPr sz="2800" spc="-9" dirty="0">
                <a:latin typeface="Palatino Linotype"/>
                <a:cs typeface="Palatino Linotype"/>
              </a:rPr>
              <a:t>GUI </a:t>
            </a:r>
            <a:r>
              <a:rPr sz="2800" dirty="0">
                <a:latin typeface="Palatino Linotype"/>
                <a:cs typeface="Palatino Linotype"/>
              </a:rPr>
              <a:t>so </a:t>
            </a:r>
            <a:r>
              <a:rPr sz="2800" spc="-9" dirty="0">
                <a:latin typeface="Palatino Linotype"/>
                <a:cs typeface="Palatino Linotype"/>
              </a:rPr>
              <a:t>that </a:t>
            </a:r>
            <a:r>
              <a:rPr sz="2800" dirty="0">
                <a:latin typeface="Palatino Linotype"/>
                <a:cs typeface="Palatino Linotype"/>
              </a:rPr>
              <a:t>it can connect </a:t>
            </a:r>
            <a:r>
              <a:rPr sz="2800" spc="-9" dirty="0">
                <a:latin typeface="Palatino Linotype"/>
                <a:cs typeface="Palatino Linotype"/>
              </a:rPr>
              <a:t>to </a:t>
            </a:r>
            <a:r>
              <a:rPr sz="2800" dirty="0">
                <a:latin typeface="Palatino Linotype"/>
                <a:cs typeface="Palatino Linotype"/>
              </a:rPr>
              <a:t>a MySQL </a:t>
            </a:r>
            <a:r>
              <a:rPr sz="2800" spc="9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database.</a:t>
            </a:r>
            <a:r>
              <a:rPr sz="2800" spc="-18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Let's </a:t>
            </a:r>
            <a:r>
              <a:rPr sz="2800" spc="-9" dirty="0">
                <a:latin typeface="Palatino Linotype"/>
                <a:cs typeface="Palatino Linotype"/>
              </a:rPr>
              <a:t>take </a:t>
            </a:r>
            <a:r>
              <a:rPr sz="2800" dirty="0">
                <a:latin typeface="Palatino Linotype"/>
                <a:cs typeface="Palatino Linotype"/>
              </a:rPr>
              <a:t>a</a:t>
            </a:r>
            <a:r>
              <a:rPr sz="2800" spc="-9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look at </a:t>
            </a:r>
            <a:r>
              <a:rPr sz="2800" spc="-9" dirty="0">
                <a:latin typeface="Palatino Linotype"/>
                <a:cs typeface="Palatino Linotype"/>
              </a:rPr>
              <a:t>how </a:t>
            </a:r>
            <a:r>
              <a:rPr sz="2800" dirty="0">
                <a:latin typeface="Palatino Linotype"/>
                <a:cs typeface="Palatino Linotype"/>
              </a:rPr>
              <a:t>can</a:t>
            </a:r>
            <a:r>
              <a:rPr sz="2800" spc="-9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we complete </a:t>
            </a:r>
            <a:r>
              <a:rPr sz="2800" spc="-9" dirty="0">
                <a:latin typeface="Palatino Linotype"/>
                <a:cs typeface="Palatino Linotype"/>
              </a:rPr>
              <a:t>this</a:t>
            </a:r>
            <a:r>
              <a:rPr sz="2800" spc="-18" dirty="0">
                <a:latin typeface="Palatino Linotype"/>
                <a:cs typeface="Palatino Linotype"/>
              </a:rPr>
              <a:t> </a:t>
            </a:r>
            <a:r>
              <a:rPr sz="2800">
                <a:latin typeface="Palatino Linotype"/>
                <a:cs typeface="Palatino Linotype"/>
              </a:rPr>
              <a:t>recipe:</a:t>
            </a:r>
            <a:endParaRPr lang="en-US" sz="2800">
              <a:latin typeface="Palatino Linotype"/>
              <a:cs typeface="Palatino Linotype"/>
            </a:endParaRPr>
          </a:p>
          <a:p>
            <a:pPr marL="22578" marR="202068" algn="just">
              <a:lnSpc>
                <a:spcPct val="101800"/>
              </a:lnSpc>
              <a:spcBef>
                <a:spcPts val="756"/>
              </a:spcBef>
            </a:pPr>
            <a:endParaRPr sz="2800">
              <a:latin typeface="Palatino Linotype"/>
              <a:cs typeface="Palatino Linotype"/>
            </a:endParaRPr>
          </a:p>
          <a:p>
            <a:pPr>
              <a:spcBef>
                <a:spcPts val="36"/>
              </a:spcBef>
            </a:pPr>
            <a:endParaRPr sz="3000">
              <a:latin typeface="Palatino Linotype"/>
              <a:cs typeface="Palatino Linotype"/>
            </a:endParaRPr>
          </a:p>
          <a:p>
            <a:pPr marL="1106300" indent="-302539">
              <a:buAutoNum type="arabicPeriod"/>
              <a:tabLst>
                <a:tab pos="1106300" algn="l"/>
              </a:tabLst>
            </a:pPr>
            <a:r>
              <a:rPr sz="3000" b="1" spc="-9" dirty="0">
                <a:latin typeface="Palatino Linotype"/>
                <a:cs typeface="Palatino Linotype"/>
              </a:rPr>
              <a:t>Ope</a:t>
            </a:r>
            <a:r>
              <a:rPr sz="3000" b="1" dirty="0">
                <a:latin typeface="Palatino Linotype"/>
                <a:cs typeface="Palatino Linotype"/>
              </a:rPr>
              <a:t>n </a:t>
            </a:r>
            <a:r>
              <a:rPr sz="3000" b="1" spc="-9" dirty="0">
                <a:latin typeface="Lucida Console"/>
                <a:cs typeface="Lucida Console"/>
              </a:rPr>
              <a:t>GUI_TCP_IP.py</a:t>
            </a:r>
            <a:r>
              <a:rPr sz="3000" b="1" spc="18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Palatino Linotype"/>
                <a:cs typeface="Palatino Linotype"/>
              </a:rPr>
              <a:t>and save it as</a:t>
            </a:r>
            <a:r>
              <a:rPr sz="3000" b="1" spc="-9" dirty="0">
                <a:latin typeface="Palatino Linotype"/>
                <a:cs typeface="Palatino Linotype"/>
              </a:rPr>
              <a:t> </a:t>
            </a:r>
            <a:r>
              <a:rPr sz="3000" b="1" spc="-9" dirty="0">
                <a:latin typeface="Lucida Console"/>
                <a:cs typeface="Lucida Console"/>
              </a:rPr>
              <a:t>GUI_MySQL.</a:t>
            </a:r>
            <a:r>
              <a:rPr sz="3000" b="1" spc="-9">
                <a:latin typeface="Lucida Console"/>
                <a:cs typeface="Lucida Console"/>
              </a:rPr>
              <a:t>py</a:t>
            </a:r>
            <a:r>
              <a:rPr sz="3000" b="1">
                <a:latin typeface="Palatino Linotype"/>
                <a:cs typeface="Palatino Linotype"/>
              </a:rPr>
              <a:t>.</a:t>
            </a:r>
            <a:endParaRPr lang="en-US" sz="3000" b="1">
              <a:latin typeface="Palatino Linotype"/>
              <a:cs typeface="Palatino Linotype"/>
            </a:endParaRPr>
          </a:p>
          <a:p>
            <a:pPr marL="1106300" indent="-302539">
              <a:buAutoNum type="arabicPeriod"/>
              <a:tabLst>
                <a:tab pos="1106300" algn="l"/>
              </a:tabLst>
            </a:pPr>
            <a:endParaRPr sz="2000" b="1">
              <a:latin typeface="Palatino Linotype"/>
              <a:cs typeface="Palatino Linotype"/>
            </a:endParaRPr>
          </a:p>
          <a:p>
            <a:pPr marL="1106300" indent="-302539">
              <a:spcBef>
                <a:spcPts val="507"/>
              </a:spcBef>
              <a:buAutoNum type="arabicPeriod"/>
              <a:tabLst>
                <a:tab pos="1106300" algn="l"/>
              </a:tabLst>
            </a:pPr>
            <a:r>
              <a:rPr sz="3000" b="1" dirty="0">
                <a:latin typeface="Palatino Linotype"/>
                <a:cs typeface="Palatino Linotype"/>
              </a:rPr>
              <a:t>Download</a:t>
            </a:r>
            <a:r>
              <a:rPr sz="3000" b="1" spc="-27" dirty="0">
                <a:latin typeface="Palatino Linotype"/>
                <a:cs typeface="Palatino Linotype"/>
              </a:rPr>
              <a:t> </a:t>
            </a:r>
            <a:r>
              <a:rPr sz="3000" b="1" spc="-9" dirty="0">
                <a:latin typeface="Palatino Linotype"/>
                <a:cs typeface="Palatino Linotype"/>
              </a:rPr>
              <a:t>the</a:t>
            </a:r>
            <a:r>
              <a:rPr sz="3000" b="1" spc="-27" dirty="0">
                <a:latin typeface="Palatino Linotype"/>
                <a:cs typeface="Palatino Linotype"/>
              </a:rPr>
              <a:t> </a:t>
            </a:r>
            <a:r>
              <a:rPr sz="3000" b="1" dirty="0">
                <a:latin typeface="Palatino Linotype"/>
                <a:cs typeface="Palatino Linotype"/>
              </a:rPr>
              <a:t>full</a:t>
            </a:r>
            <a:r>
              <a:rPr sz="3000" b="1" spc="-9" dirty="0">
                <a:latin typeface="Palatino Linotype"/>
                <a:cs typeface="Palatino Linotype"/>
              </a:rPr>
              <a:t> </a:t>
            </a:r>
            <a:r>
              <a:rPr sz="3000" b="1" dirty="0">
                <a:latin typeface="Palatino Linotype"/>
                <a:cs typeface="Palatino Linotype"/>
              </a:rPr>
              <a:t>code</a:t>
            </a:r>
            <a:r>
              <a:rPr sz="3000" b="1" spc="-18" dirty="0">
                <a:latin typeface="Palatino Linotype"/>
                <a:cs typeface="Palatino Linotype"/>
              </a:rPr>
              <a:t> </a:t>
            </a:r>
            <a:r>
              <a:rPr sz="3000" b="1" dirty="0">
                <a:latin typeface="Palatino Linotype"/>
                <a:cs typeface="Palatino Linotype"/>
              </a:rPr>
              <a:t>from</a:t>
            </a:r>
            <a:r>
              <a:rPr sz="3000" b="1" spc="-18" dirty="0">
                <a:latin typeface="Palatino Linotype"/>
                <a:cs typeface="Palatino Linotype"/>
              </a:rPr>
              <a:t> </a:t>
            </a:r>
            <a:r>
              <a:rPr sz="3000" b="1" spc="-9" dirty="0">
                <a:latin typeface="Palatino Linotype"/>
                <a:cs typeface="Palatino Linotype"/>
              </a:rPr>
              <a:t>the</a:t>
            </a:r>
            <a:r>
              <a:rPr sz="3000" b="1" spc="-18" dirty="0">
                <a:latin typeface="Palatino Linotype"/>
                <a:cs typeface="Palatino Linotype"/>
              </a:rPr>
              <a:t> </a:t>
            </a:r>
            <a:r>
              <a:rPr sz="3000" b="1" dirty="0">
                <a:latin typeface="Palatino Linotype"/>
                <a:cs typeface="Palatino Linotype"/>
              </a:rPr>
              <a:t>Packt</a:t>
            </a:r>
            <a:r>
              <a:rPr sz="3000" b="1" spc="-18" dirty="0">
                <a:latin typeface="Palatino Linotype"/>
                <a:cs typeface="Palatino Linotype"/>
              </a:rPr>
              <a:t> </a:t>
            </a:r>
            <a:r>
              <a:rPr sz="3000" b="1">
                <a:latin typeface="Palatino Linotype"/>
                <a:cs typeface="Palatino Linotype"/>
              </a:rPr>
              <a:t>website.</a:t>
            </a:r>
          </a:p>
        </p:txBody>
      </p:sp>
    </p:spTree>
    <p:extLst>
      <p:ext uri="{BB962C8B-B14F-4D97-AF65-F5344CB8AC3E}">
        <p14:creationId xmlns:p14="http://schemas.microsoft.com/office/powerpoint/2010/main" val="1530544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70" y="88726"/>
            <a:ext cx="9565076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  <a:tabLst>
                <a:tab pos="8643816" algn="l"/>
              </a:tabLst>
            </a:pPr>
            <a:r>
              <a:rPr sz="1778" i="1" dirty="0">
                <a:latin typeface="Palatino Linotype"/>
                <a:cs typeface="Palatino Linotype"/>
              </a:rPr>
              <a:t>Storing 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</a:t>
            </a:r>
            <a:r>
              <a:rPr sz="1778" i="1" dirty="0">
                <a:latin typeface="Palatino Linotype"/>
                <a:cs typeface="Palatino Linotype"/>
              </a:rPr>
              <a:t>I	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0003" y="451776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-152400" y="753712"/>
            <a:ext cx="11110367" cy="938149"/>
          </a:xfrm>
          <a:prstGeom prst="rect">
            <a:avLst/>
          </a:prstGeom>
        </p:spPr>
        <p:txBody>
          <a:bodyPr vert="horz" wrap="square" lIns="0" tIns="14676" rIns="0" bIns="0" rtlCol="0">
            <a:spAutoFit/>
          </a:bodyPr>
          <a:lstStyle/>
          <a:p>
            <a:pPr marL="803761">
              <a:spcBef>
                <a:spcPts val="382"/>
              </a:spcBef>
              <a:tabLst>
                <a:tab pos="1106300" algn="l"/>
              </a:tabLst>
            </a:pPr>
            <a:r>
              <a:rPr lang="en-US" sz="3000" b="1">
                <a:latin typeface="Palatino Linotype"/>
                <a:cs typeface="Palatino Linotype"/>
              </a:rPr>
              <a:t>3.</a:t>
            </a:r>
            <a:r>
              <a:rPr sz="3000" b="1">
                <a:latin typeface="Palatino Linotype"/>
                <a:cs typeface="Palatino Linotype"/>
              </a:rPr>
              <a:t>Use</a:t>
            </a:r>
            <a:r>
              <a:rPr sz="3000" b="1" spc="-9">
                <a:latin typeface="Palatino Linotype"/>
                <a:cs typeface="Palatino Linotype"/>
              </a:rPr>
              <a:t> </a:t>
            </a:r>
            <a:r>
              <a:rPr sz="3000" b="1" dirty="0">
                <a:latin typeface="Palatino Linotype"/>
                <a:cs typeface="Palatino Linotype"/>
              </a:rPr>
              <a:t>a</a:t>
            </a:r>
            <a:r>
              <a:rPr sz="3000" b="1" spc="-9" dirty="0">
                <a:latin typeface="Palatino Linotype"/>
                <a:cs typeface="Palatino Linotype"/>
              </a:rPr>
              <a:t> tool</a:t>
            </a:r>
            <a:r>
              <a:rPr sz="3000" b="1" spc="-18" dirty="0">
                <a:latin typeface="Palatino Linotype"/>
                <a:cs typeface="Palatino Linotype"/>
              </a:rPr>
              <a:t> </a:t>
            </a:r>
            <a:r>
              <a:rPr sz="3000" b="1" dirty="0">
                <a:latin typeface="Palatino Linotype"/>
                <a:cs typeface="Palatino Linotype"/>
              </a:rPr>
              <a:t>such</a:t>
            </a:r>
            <a:r>
              <a:rPr sz="3000" b="1" spc="-9" dirty="0">
                <a:latin typeface="Palatino Linotype"/>
                <a:cs typeface="Palatino Linotype"/>
              </a:rPr>
              <a:t> </a:t>
            </a:r>
            <a:r>
              <a:rPr sz="3000" b="1" dirty="0">
                <a:latin typeface="Palatino Linotype"/>
                <a:cs typeface="Palatino Linotype"/>
              </a:rPr>
              <a:t>as</a:t>
            </a:r>
            <a:r>
              <a:rPr sz="3000" b="1" spc="-9" dirty="0">
                <a:latin typeface="Palatino Linotype"/>
                <a:cs typeface="Palatino Linotype"/>
              </a:rPr>
              <a:t> </a:t>
            </a:r>
            <a:r>
              <a:rPr sz="3000" b="1" dirty="0">
                <a:latin typeface="Palatino Linotype"/>
                <a:cs typeface="Palatino Linotype"/>
              </a:rPr>
              <a:t>WinMerge</a:t>
            </a:r>
            <a:r>
              <a:rPr sz="3000" b="1" spc="-9" dirty="0">
                <a:latin typeface="Palatino Linotype"/>
                <a:cs typeface="Palatino Linotype"/>
              </a:rPr>
              <a:t> to</a:t>
            </a:r>
            <a:r>
              <a:rPr sz="3000" b="1" spc="-18" dirty="0">
                <a:latin typeface="Palatino Linotype"/>
                <a:cs typeface="Palatino Linotype"/>
              </a:rPr>
              <a:t> </a:t>
            </a:r>
            <a:r>
              <a:rPr sz="3000" b="1" dirty="0">
                <a:latin typeface="Palatino Linotype"/>
                <a:cs typeface="Palatino Linotype"/>
              </a:rPr>
              <a:t>compare</a:t>
            </a:r>
            <a:r>
              <a:rPr sz="3000" b="1" spc="-9" dirty="0">
                <a:latin typeface="Palatino Linotype"/>
                <a:cs typeface="Palatino Linotype"/>
              </a:rPr>
              <a:t> the two</a:t>
            </a:r>
            <a:r>
              <a:rPr sz="3000" b="1" spc="-18" dirty="0">
                <a:latin typeface="Palatino Linotype"/>
                <a:cs typeface="Palatino Linotype"/>
              </a:rPr>
              <a:t> </a:t>
            </a:r>
            <a:r>
              <a:rPr sz="3000" b="1" dirty="0">
                <a:latin typeface="Palatino Linotype"/>
                <a:cs typeface="Palatino Linotype"/>
              </a:rPr>
              <a:t>versions</a:t>
            </a:r>
            <a:r>
              <a:rPr sz="3000" b="1" spc="-9" dirty="0">
                <a:latin typeface="Palatino Linotype"/>
                <a:cs typeface="Palatino Linotype"/>
              </a:rPr>
              <a:t> </a:t>
            </a:r>
            <a:r>
              <a:rPr sz="3000" b="1" dirty="0">
                <a:latin typeface="Palatino Linotype"/>
                <a:cs typeface="Palatino Linotype"/>
              </a:rPr>
              <a:t>of</a:t>
            </a:r>
            <a:r>
              <a:rPr sz="3000" b="1" spc="-9" dirty="0">
                <a:latin typeface="Palatino Linotype"/>
                <a:cs typeface="Palatino Linotype"/>
              </a:rPr>
              <a:t> the</a:t>
            </a:r>
            <a:r>
              <a:rPr sz="3000" b="1" spc="-18" dirty="0">
                <a:latin typeface="Palatino Linotype"/>
                <a:cs typeface="Palatino Linotype"/>
              </a:rPr>
              <a:t> </a:t>
            </a:r>
            <a:r>
              <a:rPr sz="3000" b="1" spc="-9">
                <a:latin typeface="Palatino Linotype"/>
                <a:cs typeface="Palatino Linotype"/>
              </a:rPr>
              <a:t>GUI:</a:t>
            </a:r>
            <a:endParaRPr sz="3000" b="1">
              <a:latin typeface="Palatino Linotype"/>
              <a:cs typeface="Palatino Linotype"/>
            </a:endParaRPr>
          </a:p>
        </p:txBody>
      </p:sp>
      <p:grpSp>
        <p:nvGrpSpPr>
          <p:cNvPr id="5" name="object 7">
            <a:extLst>
              <a:ext uri="{FF2B5EF4-FFF2-40B4-BE49-F238E27FC236}">
                <a16:creationId xmlns:a16="http://schemas.microsoft.com/office/drawing/2014/main" id="{55BA55A6-61AB-026C-2567-1F6003C19262}"/>
              </a:ext>
            </a:extLst>
          </p:cNvPr>
          <p:cNvGrpSpPr/>
          <p:nvPr/>
        </p:nvGrpSpPr>
        <p:grpSpPr>
          <a:xfrm>
            <a:off x="990600" y="1993796"/>
            <a:ext cx="10497946" cy="4559404"/>
            <a:chOff x="720001" y="899998"/>
            <a:chExt cx="5418455" cy="2051050"/>
          </a:xfrm>
        </p:grpSpPr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8920A6E6-74BF-12D9-7799-D18777E1C75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701" y="920606"/>
              <a:ext cx="5392597" cy="2017284"/>
            </a:xfrm>
            <a:prstGeom prst="rect">
              <a:avLst/>
            </a:prstGeom>
          </p:spPr>
        </p:pic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A4977951-38BA-0E15-3FBD-EBD70376318B}"/>
                </a:ext>
              </a:extLst>
            </p:cNvPr>
            <p:cNvSpPr/>
            <p:nvPr/>
          </p:nvSpPr>
          <p:spPr>
            <a:xfrm>
              <a:off x="726351" y="906348"/>
              <a:ext cx="5405755" cy="2038350"/>
            </a:xfrm>
            <a:custGeom>
              <a:avLst/>
              <a:gdLst/>
              <a:ahLst/>
              <a:cxnLst/>
              <a:rect l="l" t="t" r="r" b="b"/>
              <a:pathLst>
                <a:path w="5405755" h="2038350">
                  <a:moveTo>
                    <a:pt x="0" y="0"/>
                  </a:moveTo>
                  <a:lnTo>
                    <a:pt x="5405297" y="0"/>
                  </a:lnTo>
                </a:path>
                <a:path w="5405755" h="2038350">
                  <a:moveTo>
                    <a:pt x="0" y="0"/>
                  </a:moveTo>
                  <a:lnTo>
                    <a:pt x="0" y="2037892"/>
                  </a:lnTo>
                </a:path>
                <a:path w="5405755" h="2038350">
                  <a:moveTo>
                    <a:pt x="5405297" y="0"/>
                  </a:moveTo>
                  <a:lnTo>
                    <a:pt x="5405297" y="2037892"/>
                  </a:lnTo>
                </a:path>
                <a:path w="5405755" h="2038350">
                  <a:moveTo>
                    <a:pt x="0" y="2037892"/>
                  </a:moveTo>
                  <a:lnTo>
                    <a:pt x="5405297" y="203789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  <p:extLst>
      <p:ext uri="{BB962C8B-B14F-4D97-AF65-F5344CB8AC3E}">
        <p14:creationId xmlns:p14="http://schemas.microsoft.com/office/powerpoint/2010/main" val="2109581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941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941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4572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609600" y="1071893"/>
            <a:ext cx="5585584" cy="1407793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3000" b="1" dirty="0">
                <a:latin typeface="Palatino Linotype"/>
                <a:cs typeface="Palatino Linotype"/>
              </a:rPr>
              <a:t>4.</a:t>
            </a:r>
            <a:r>
              <a:rPr sz="3000" b="1" spc="36" dirty="0">
                <a:latin typeface="Palatino Linotype"/>
                <a:cs typeface="Palatino Linotype"/>
              </a:rPr>
              <a:t> </a:t>
            </a:r>
            <a:r>
              <a:rPr sz="3000" b="1" dirty="0">
                <a:latin typeface="Palatino Linotype"/>
                <a:cs typeface="Palatino Linotype"/>
              </a:rPr>
              <a:t>Run</a:t>
            </a:r>
            <a:r>
              <a:rPr sz="3000" b="1" spc="-9" dirty="0">
                <a:latin typeface="Palatino Linotype"/>
                <a:cs typeface="Palatino Linotype"/>
              </a:rPr>
              <a:t> the </a:t>
            </a:r>
            <a:r>
              <a:rPr sz="3000" b="1" dirty="0">
                <a:latin typeface="Palatino Linotype"/>
                <a:cs typeface="Palatino Linotype"/>
              </a:rPr>
              <a:t>code</a:t>
            </a:r>
            <a:r>
              <a:rPr sz="3000" b="1" spc="-9" dirty="0">
                <a:latin typeface="Palatino Linotype"/>
                <a:cs typeface="Palatino Linotype"/>
              </a:rPr>
              <a:t> </a:t>
            </a:r>
            <a:r>
              <a:rPr sz="3000" b="1" dirty="0">
                <a:latin typeface="Palatino Linotype"/>
                <a:cs typeface="Palatino Linotype"/>
              </a:rPr>
              <a:t>located</a:t>
            </a:r>
            <a:r>
              <a:rPr sz="3000" b="1" spc="-9" dirty="0">
                <a:latin typeface="Palatino Linotype"/>
                <a:cs typeface="Palatino Linotype"/>
              </a:rPr>
              <a:t> </a:t>
            </a:r>
            <a:r>
              <a:rPr sz="3000" b="1" dirty="0">
                <a:latin typeface="Palatino Linotype"/>
                <a:cs typeface="Palatino Linotype"/>
              </a:rPr>
              <a:t>in</a:t>
            </a:r>
            <a:r>
              <a:rPr sz="3000" b="1" spc="-9" dirty="0">
                <a:latin typeface="Palatino Linotype"/>
                <a:cs typeface="Palatino Linotype"/>
              </a:rPr>
              <a:t> </a:t>
            </a:r>
            <a:r>
              <a:rPr sz="3000" b="1" spc="-9" dirty="0">
                <a:latin typeface="Lucida Console"/>
                <a:cs typeface="Lucida Console"/>
              </a:rPr>
              <a:t>GUI_MySQL.py</a:t>
            </a:r>
            <a:r>
              <a:rPr sz="3000" b="1" spc="-9" dirty="0">
                <a:latin typeface="Palatino Linotype"/>
                <a:cs typeface="Palatino Linotype"/>
              </a:rPr>
              <a:t>.</a:t>
            </a:r>
            <a:r>
              <a:rPr sz="3000" b="1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You</a:t>
            </a:r>
            <a:r>
              <a:rPr sz="3000" spc="-9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will</a:t>
            </a:r>
            <a:r>
              <a:rPr sz="3000" spc="-9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observe</a:t>
            </a:r>
            <a:r>
              <a:rPr sz="3000" spc="-9" dirty="0">
                <a:latin typeface="Palatino Linotype"/>
                <a:cs typeface="Palatino Linotype"/>
              </a:rPr>
              <a:t> the</a:t>
            </a:r>
            <a:r>
              <a:rPr sz="3000" spc="-18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following output:</a:t>
            </a:r>
            <a:endParaRPr sz="300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92847" y="1110944"/>
            <a:ext cx="4888089" cy="5040489"/>
            <a:chOff x="2054225" y="3475850"/>
            <a:chExt cx="2749550" cy="28352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6925" y="3533151"/>
              <a:ext cx="2724150" cy="276527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60575" y="3482200"/>
              <a:ext cx="2736850" cy="2822575"/>
            </a:xfrm>
            <a:custGeom>
              <a:avLst/>
              <a:gdLst/>
              <a:ahLst/>
              <a:cxnLst/>
              <a:rect l="l" t="t" r="r" b="b"/>
              <a:pathLst>
                <a:path w="2736850" h="2822575">
                  <a:moveTo>
                    <a:pt x="0" y="0"/>
                  </a:moveTo>
                  <a:lnTo>
                    <a:pt x="2736850" y="0"/>
                  </a:lnTo>
                </a:path>
                <a:path w="2736850" h="2822575">
                  <a:moveTo>
                    <a:pt x="0" y="0"/>
                  </a:moveTo>
                  <a:lnTo>
                    <a:pt x="0" y="2822574"/>
                  </a:lnTo>
                </a:path>
                <a:path w="2736850" h="2822575">
                  <a:moveTo>
                    <a:pt x="2736850" y="0"/>
                  </a:moveTo>
                  <a:lnTo>
                    <a:pt x="2736850" y="2822574"/>
                  </a:lnTo>
                </a:path>
                <a:path w="2736850" h="2822575">
                  <a:moveTo>
                    <a:pt x="0" y="2822574"/>
                  </a:moveTo>
                  <a:lnTo>
                    <a:pt x="2736850" y="28225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  <p:extLst>
      <p:ext uri="{BB962C8B-B14F-4D97-AF65-F5344CB8AC3E}">
        <p14:creationId xmlns:p14="http://schemas.microsoft.com/office/powerpoint/2010/main" val="2426705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941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941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4572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4" name="object 14"/>
          <p:cNvSpPr txBox="1"/>
          <p:nvPr/>
        </p:nvSpPr>
        <p:spPr>
          <a:xfrm>
            <a:off x="1066800" y="914400"/>
            <a:ext cx="12649200" cy="2964345"/>
          </a:xfrm>
          <a:prstGeom prst="rect">
            <a:avLst/>
          </a:prstGeom>
        </p:spPr>
        <p:txBody>
          <a:bodyPr vert="horz" wrap="square" lIns="0" tIns="85796" rIns="0" bIns="0" rtlCol="0">
            <a:spAutoFit/>
          </a:bodyPr>
          <a:lstStyle/>
          <a:p>
            <a:pPr marL="323988" indent="-302539">
              <a:spcBef>
                <a:spcPts val="675"/>
              </a:spcBef>
              <a:buAutoNum type="arabicPeriod"/>
              <a:tabLst>
                <a:tab pos="325117" algn="l"/>
              </a:tabLst>
            </a:pPr>
            <a:r>
              <a:rPr sz="2600" spc="-9" dirty="0">
                <a:latin typeface="Palatino Linotype"/>
                <a:cs typeface="Palatino Linotype"/>
              </a:rPr>
              <a:t>Now</a:t>
            </a:r>
            <a:r>
              <a:rPr sz="2600" dirty="0">
                <a:latin typeface="Palatino Linotype"/>
                <a:cs typeface="Palatino Linotype"/>
              </a:rPr>
              <a:t>,</a:t>
            </a:r>
            <a:r>
              <a:rPr sz="2600" spc="-9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open</a:t>
            </a:r>
            <a:r>
              <a:rPr sz="2600" spc="-9" dirty="0">
                <a:latin typeface="Palatino Linotype"/>
                <a:cs typeface="Palatino Linotyp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MySQL_create_DB.py</a:t>
            </a:r>
            <a:r>
              <a:rPr sz="2600" spc="18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and save it as</a:t>
            </a:r>
            <a:r>
              <a:rPr sz="2600" spc="-9" dirty="0">
                <a:latin typeface="Palatino Linotype"/>
                <a:cs typeface="Palatino Linotyp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MySQL_show_DB.py</a:t>
            </a:r>
            <a:r>
              <a:rPr sz="2600" dirty="0">
                <a:latin typeface="Palatino Linotype"/>
                <a:cs typeface="Palatino Linotype"/>
              </a:rPr>
              <a:t>.</a:t>
            </a:r>
            <a:endParaRPr sz="2600">
              <a:latin typeface="Palatino Linotype"/>
              <a:cs typeface="Palatino Linotype"/>
            </a:endParaRPr>
          </a:p>
          <a:p>
            <a:pPr marL="323988" indent="-302539">
              <a:spcBef>
                <a:spcPts val="507"/>
              </a:spcBef>
              <a:buAutoNum type="arabicPeriod"/>
              <a:tabLst>
                <a:tab pos="325117" algn="l"/>
              </a:tabLst>
            </a:pPr>
            <a:r>
              <a:rPr sz="2600" dirty="0">
                <a:latin typeface="Palatino Linotype"/>
                <a:cs typeface="Palatino Linotype"/>
              </a:rPr>
              <a:t>Replace </a:t>
            </a:r>
            <a:r>
              <a:rPr sz="2600" spc="-9" dirty="0">
                <a:latin typeface="Palatino Linotype"/>
                <a:cs typeface="Palatino Linotype"/>
              </a:rPr>
              <a:t>th</a:t>
            </a:r>
            <a:r>
              <a:rPr sz="2600" dirty="0">
                <a:latin typeface="Palatino Linotype"/>
                <a:cs typeface="Palatino Linotype"/>
              </a:rPr>
              <a:t>e </a:t>
            </a:r>
            <a:r>
              <a:rPr sz="2600" spc="-9" dirty="0">
                <a:latin typeface="Lucida Console"/>
                <a:cs typeface="Lucida Console"/>
              </a:rPr>
              <a:t>try...catch</a:t>
            </a:r>
            <a:r>
              <a:rPr sz="2600" spc="18" dirty="0">
                <a:latin typeface="Times New Roman"/>
                <a:cs typeface="Times New Roman"/>
              </a:rPr>
              <a:t> </a:t>
            </a:r>
            <a:r>
              <a:rPr sz="2600" spc="-9" dirty="0">
                <a:latin typeface="Palatino Linotype"/>
                <a:cs typeface="Palatino Linotype"/>
              </a:rPr>
              <a:t>bloc</a:t>
            </a:r>
            <a:r>
              <a:rPr sz="2600" dirty="0">
                <a:latin typeface="Palatino Linotype"/>
                <a:cs typeface="Palatino Linotype"/>
              </a:rPr>
              <a:t>k</a:t>
            </a:r>
            <a:r>
              <a:rPr sz="2600" spc="-9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with </a:t>
            </a:r>
            <a:r>
              <a:rPr sz="2600" spc="-9" dirty="0">
                <a:latin typeface="Palatino Linotype"/>
                <a:cs typeface="Palatino Linotype"/>
              </a:rPr>
              <a:t>th</a:t>
            </a:r>
            <a:r>
              <a:rPr sz="2600" dirty="0">
                <a:latin typeface="Palatino Linotype"/>
                <a:cs typeface="Palatino Linotype"/>
              </a:rPr>
              <a:t>e</a:t>
            </a:r>
            <a:r>
              <a:rPr sz="2600" spc="-9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following code:</a:t>
            </a:r>
            <a:endParaRPr sz="2600">
              <a:latin typeface="Palatino Linotype"/>
              <a:cs typeface="Palatino Linotype"/>
            </a:endParaRPr>
          </a:p>
          <a:p>
            <a:pPr>
              <a:spcBef>
                <a:spcPts val="62"/>
              </a:spcBef>
            </a:pPr>
            <a:endParaRPr sz="2600">
              <a:latin typeface="Palatino Linotype"/>
              <a:cs typeface="Palatino Linotype"/>
            </a:endParaRPr>
          </a:p>
          <a:p>
            <a:pPr marL="2454275"/>
            <a:r>
              <a:rPr sz="2600" spc="-9" dirty="0">
                <a:latin typeface="Lucida Console"/>
                <a:cs typeface="Lucida Console"/>
              </a:rPr>
              <a:t>#</a:t>
            </a:r>
            <a:r>
              <a:rPr sz="2600" spc="-18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unpack dictionary</a:t>
            </a:r>
            <a:r>
              <a:rPr sz="2600" spc="-18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credentials</a:t>
            </a:r>
            <a:endParaRPr sz="2600">
              <a:latin typeface="Lucida Console"/>
              <a:cs typeface="Lucida Console"/>
            </a:endParaRPr>
          </a:p>
          <a:p>
            <a:pPr marL="2454275" marR="1772338"/>
            <a:r>
              <a:rPr sz="2600" spc="-9" dirty="0">
                <a:latin typeface="Lucida Console"/>
                <a:cs typeface="Lucida Console"/>
              </a:rPr>
              <a:t>conn =</a:t>
            </a:r>
            <a:r>
              <a:rPr sz="2600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mysql.connect(**guiConf.dbConfig</a:t>
            </a:r>
            <a:r>
              <a:rPr sz="2600" spc="-9">
                <a:latin typeface="Lucida Console"/>
                <a:cs typeface="Lucida Console"/>
              </a:rPr>
              <a:t>) </a:t>
            </a:r>
            <a:r>
              <a:rPr sz="2600" spc="-933">
                <a:latin typeface="Lucida Console"/>
                <a:cs typeface="Lucida Console"/>
              </a:rPr>
              <a:t> </a:t>
            </a:r>
            <a:endParaRPr lang="en-US" sz="2600" spc="-933">
              <a:latin typeface="Lucida Console"/>
              <a:cs typeface="Lucida Console"/>
            </a:endParaRPr>
          </a:p>
          <a:p>
            <a:pPr marL="2454275" marR="1772338"/>
            <a:r>
              <a:rPr sz="2600" spc="-9">
                <a:latin typeface="Lucida Console"/>
                <a:cs typeface="Lucida Console"/>
              </a:rPr>
              <a:t># </a:t>
            </a:r>
            <a:r>
              <a:rPr sz="2600" spc="-9" dirty="0">
                <a:latin typeface="Lucida Console"/>
                <a:cs typeface="Lucida Console"/>
              </a:rPr>
              <a:t>create cursor</a:t>
            </a:r>
            <a:endParaRPr sz="2600">
              <a:latin typeface="Lucida Console"/>
              <a:cs typeface="Lucida Console"/>
            </a:endParaRPr>
          </a:p>
          <a:p>
            <a:pPr marL="2454275"/>
            <a:r>
              <a:rPr sz="2600" spc="-9" dirty="0">
                <a:latin typeface="Lucida Console"/>
                <a:cs typeface="Lucida Console"/>
              </a:rPr>
              <a:t>cursor</a:t>
            </a:r>
            <a:r>
              <a:rPr sz="2600" spc="-27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=</a:t>
            </a:r>
            <a:r>
              <a:rPr sz="2600" spc="-27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conn.cursor()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E57B3C24-C283-25B0-1E79-781382643766}"/>
              </a:ext>
            </a:extLst>
          </p:cNvPr>
          <p:cNvSpPr txBox="1"/>
          <p:nvPr/>
        </p:nvSpPr>
        <p:spPr>
          <a:xfrm>
            <a:off x="1280003" y="4037653"/>
            <a:ext cx="12954563" cy="243628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186636">
              <a:spcBef>
                <a:spcPts val="178"/>
              </a:spcBef>
            </a:pPr>
            <a:r>
              <a:rPr sz="2600" spc="-9" dirty="0">
                <a:latin typeface="Lucida Console"/>
                <a:cs typeface="Lucida Console"/>
              </a:rPr>
              <a:t>#</a:t>
            </a:r>
            <a:r>
              <a:rPr sz="2600" spc="-36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execute</a:t>
            </a:r>
            <a:r>
              <a:rPr sz="2600" spc="-36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command</a:t>
            </a:r>
            <a:endParaRPr sz="2600">
              <a:latin typeface="Lucida Console"/>
              <a:cs typeface="Lucida Console"/>
            </a:endParaRPr>
          </a:p>
          <a:p>
            <a:pPr marL="2186636" marR="9031"/>
            <a:r>
              <a:rPr sz="2600" spc="-9" dirty="0">
                <a:latin typeface="Lucida Console"/>
                <a:cs typeface="Lucida Console"/>
              </a:rPr>
              <a:t>cursor.execute("SHOW TABLES</a:t>
            </a:r>
            <a:r>
              <a:rPr sz="2600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FROM guidb") </a:t>
            </a:r>
            <a:r>
              <a:rPr sz="2600" spc="-942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print(cursor.fetchall())</a:t>
            </a:r>
            <a:endParaRPr sz="26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sz="2600">
              <a:latin typeface="Lucida Console"/>
              <a:cs typeface="Lucida Console"/>
            </a:endParaRPr>
          </a:p>
          <a:p>
            <a:pPr marL="2186636" marR="1593974"/>
            <a:r>
              <a:rPr sz="2600" spc="-9" dirty="0">
                <a:latin typeface="Lucida Console"/>
                <a:cs typeface="Lucida Console"/>
              </a:rPr>
              <a:t>#</a:t>
            </a:r>
            <a:r>
              <a:rPr sz="2600" spc="-27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close</a:t>
            </a:r>
            <a:r>
              <a:rPr sz="2600" spc="-18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connection</a:t>
            </a:r>
            <a:r>
              <a:rPr sz="2600" spc="-18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to</a:t>
            </a:r>
            <a:r>
              <a:rPr sz="2600" spc="-27" dirty="0">
                <a:latin typeface="Lucida Console"/>
                <a:cs typeface="Lucida Console"/>
              </a:rPr>
              <a:t> </a:t>
            </a:r>
            <a:r>
              <a:rPr sz="2600" spc="-9">
                <a:latin typeface="Lucida Console"/>
                <a:cs typeface="Lucida Console"/>
              </a:rPr>
              <a:t>MySQL </a:t>
            </a:r>
            <a:r>
              <a:rPr sz="2600" spc="-942">
                <a:latin typeface="Lucida Console"/>
                <a:cs typeface="Lucida Console"/>
              </a:rPr>
              <a:t> </a:t>
            </a:r>
            <a:endParaRPr lang="en-US" sz="2600" spc="-942">
              <a:latin typeface="Lucida Console"/>
              <a:cs typeface="Lucida Console"/>
            </a:endParaRPr>
          </a:p>
          <a:p>
            <a:pPr marL="2186636" marR="1593974"/>
            <a:r>
              <a:rPr sz="2600" spc="-9">
                <a:latin typeface="Lucida Console"/>
                <a:cs typeface="Lucida Console"/>
              </a:rPr>
              <a:t>conn</a:t>
            </a:r>
            <a:r>
              <a:rPr sz="2600" spc="-9" dirty="0">
                <a:latin typeface="Lucida Console"/>
                <a:cs typeface="Lucida Console"/>
              </a:rPr>
              <a:t>.</a:t>
            </a:r>
            <a:r>
              <a:rPr sz="2600" spc="-9">
                <a:latin typeface="Lucida Console"/>
                <a:cs typeface="Lucida Console"/>
              </a:rPr>
              <a:t>close()</a:t>
            </a:r>
            <a:endParaRPr lang="en-US" sz="2600" spc="-9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179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179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2671500" y="1628422"/>
            <a:ext cx="8273396" cy="3601155"/>
            <a:chOff x="1744662" y="2189302"/>
            <a:chExt cx="3368675" cy="12541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7362" y="2202002"/>
              <a:ext cx="3343275" cy="112951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51012" y="2195652"/>
              <a:ext cx="3355975" cy="1241425"/>
            </a:xfrm>
            <a:custGeom>
              <a:avLst/>
              <a:gdLst/>
              <a:ahLst/>
              <a:cxnLst/>
              <a:rect l="l" t="t" r="r" b="b"/>
              <a:pathLst>
                <a:path w="3355975" h="1241425">
                  <a:moveTo>
                    <a:pt x="0" y="0"/>
                  </a:moveTo>
                  <a:lnTo>
                    <a:pt x="3355975" y="0"/>
                  </a:lnTo>
                </a:path>
                <a:path w="3355975" h="1241425">
                  <a:moveTo>
                    <a:pt x="0" y="0"/>
                  </a:moveTo>
                  <a:lnTo>
                    <a:pt x="0" y="1241425"/>
                  </a:lnTo>
                </a:path>
                <a:path w="3355975" h="1241425">
                  <a:moveTo>
                    <a:pt x="3355975" y="0"/>
                  </a:moveTo>
                  <a:lnTo>
                    <a:pt x="3355975" y="1241425"/>
                  </a:lnTo>
                </a:path>
                <a:path w="3355975" h="1241425">
                  <a:moveTo>
                    <a:pt x="0" y="1241425"/>
                  </a:moveTo>
                  <a:lnTo>
                    <a:pt x="3355975" y="12414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64423BB-10E2-0184-93FE-E95B10648B78}"/>
              </a:ext>
            </a:extLst>
          </p:cNvPr>
          <p:cNvSpPr txBox="1"/>
          <p:nvPr/>
        </p:nvSpPr>
        <p:spPr>
          <a:xfrm>
            <a:off x="303377" y="772744"/>
            <a:ext cx="96328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578"/>
            <a:r>
              <a:rPr lang="en-US" sz="2800" b="1">
                <a:latin typeface="Palatino Linotype"/>
                <a:cs typeface="Palatino Linotype"/>
              </a:rPr>
              <a:t>5.</a:t>
            </a:r>
            <a:r>
              <a:rPr lang="en-US" sz="2800" b="1" spc="18">
                <a:latin typeface="Palatino Linotype"/>
                <a:cs typeface="Palatino Linotype"/>
              </a:rPr>
              <a:t> </a:t>
            </a:r>
            <a:r>
              <a:rPr lang="en-US" sz="2800" b="1">
                <a:latin typeface="Palatino Linotype"/>
                <a:cs typeface="Palatino Linotype"/>
              </a:rPr>
              <a:t>Run</a:t>
            </a:r>
            <a:r>
              <a:rPr lang="en-US" sz="2800" b="1" spc="-18">
                <a:latin typeface="Palatino Linotype"/>
                <a:cs typeface="Palatino Linotype"/>
              </a:rPr>
              <a:t> </a:t>
            </a:r>
            <a:r>
              <a:rPr lang="en-US" sz="2800" b="1" spc="-9">
                <a:latin typeface="Palatino Linotype"/>
                <a:cs typeface="Palatino Linotype"/>
              </a:rPr>
              <a:t>the </a:t>
            </a:r>
            <a:r>
              <a:rPr lang="en-US" sz="2800" b="1">
                <a:latin typeface="Palatino Linotype"/>
                <a:cs typeface="Palatino Linotype"/>
              </a:rPr>
              <a:t>code</a:t>
            </a:r>
            <a:r>
              <a:rPr lang="en-US" sz="2800" b="1" spc="-18">
                <a:latin typeface="Palatino Linotype"/>
                <a:cs typeface="Palatino Linotype"/>
              </a:rPr>
              <a:t> </a:t>
            </a:r>
            <a:r>
              <a:rPr lang="en-US" sz="2800" b="1">
                <a:latin typeface="Palatino Linotype"/>
                <a:cs typeface="Palatino Linotype"/>
              </a:rPr>
              <a:t>and</a:t>
            </a:r>
            <a:r>
              <a:rPr lang="en-US" sz="2800" b="1" spc="-9">
                <a:latin typeface="Palatino Linotype"/>
                <a:cs typeface="Palatino Linotype"/>
              </a:rPr>
              <a:t> </a:t>
            </a:r>
            <a:r>
              <a:rPr lang="en-US" sz="2800" b="1">
                <a:latin typeface="Palatino Linotype"/>
                <a:cs typeface="Palatino Linotype"/>
              </a:rPr>
              <a:t>observe</a:t>
            </a:r>
            <a:r>
              <a:rPr lang="en-US" sz="2800" b="1" spc="-18">
                <a:latin typeface="Palatino Linotype"/>
                <a:cs typeface="Palatino Linotype"/>
              </a:rPr>
              <a:t> </a:t>
            </a:r>
            <a:r>
              <a:rPr lang="en-US" sz="2800" b="1" spc="-9">
                <a:latin typeface="Palatino Linotype"/>
                <a:cs typeface="Palatino Linotype"/>
              </a:rPr>
              <a:t>the</a:t>
            </a:r>
            <a:r>
              <a:rPr lang="en-US" sz="2800" b="1" spc="-18">
                <a:latin typeface="Palatino Linotype"/>
                <a:cs typeface="Palatino Linotype"/>
              </a:rPr>
              <a:t> </a:t>
            </a:r>
            <a:r>
              <a:rPr lang="en-US" sz="2800" b="1">
                <a:latin typeface="Palatino Linotype"/>
                <a:cs typeface="Palatino Linotype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552231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179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179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1313870" y="9722264"/>
            <a:ext cx="4286391" cy="0"/>
          </a:xfrm>
          <a:custGeom>
            <a:avLst/>
            <a:gdLst/>
            <a:ahLst/>
            <a:cxnLst/>
            <a:rect l="l" t="t" r="r" b="b"/>
            <a:pathLst>
              <a:path w="2411095">
                <a:moveTo>
                  <a:pt x="0" y="0"/>
                </a:moveTo>
                <a:lnTo>
                  <a:pt x="2410472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6592847" y="9722264"/>
            <a:ext cx="4286391" cy="0"/>
          </a:xfrm>
          <a:custGeom>
            <a:avLst/>
            <a:gdLst/>
            <a:ahLst/>
            <a:cxnLst/>
            <a:rect l="l" t="t" r="r" b="b"/>
            <a:pathLst>
              <a:path w="2411095">
                <a:moveTo>
                  <a:pt x="0" y="0"/>
                </a:moveTo>
                <a:lnTo>
                  <a:pt x="2410472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1" name="object 11"/>
          <p:cNvSpPr txBox="1"/>
          <p:nvPr/>
        </p:nvSpPr>
        <p:spPr>
          <a:xfrm>
            <a:off x="2057400" y="609600"/>
            <a:ext cx="11650854" cy="6488386"/>
          </a:xfrm>
          <a:prstGeom prst="rect">
            <a:avLst/>
          </a:prstGeom>
        </p:spPr>
        <p:txBody>
          <a:bodyPr vert="horz" wrap="square" lIns="0" tIns="85796" rIns="0" bIns="0" rtlCol="0">
            <a:spAutoFit/>
          </a:bodyPr>
          <a:lstStyle/>
          <a:p>
            <a:pPr marL="323988" indent="-302539">
              <a:spcBef>
                <a:spcPts val="675"/>
              </a:spcBef>
              <a:buAutoNum type="arabicPeriod"/>
              <a:tabLst>
                <a:tab pos="325117" algn="l"/>
              </a:tabLst>
            </a:pPr>
            <a:r>
              <a:rPr sz="2400" dirty="0">
                <a:latin typeface="Palatino Linotype"/>
                <a:cs typeface="Palatino Linotype"/>
              </a:rPr>
              <a:t>Create</a:t>
            </a:r>
            <a:r>
              <a:rPr sz="2400" spc="-18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</a:t>
            </a:r>
            <a:r>
              <a:rPr sz="2400" spc="-9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module</a:t>
            </a:r>
            <a:r>
              <a:rPr sz="2400" spc="-9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similar</a:t>
            </a:r>
            <a:r>
              <a:rPr sz="2400" spc="-9" dirty="0">
                <a:latin typeface="Palatino Linotype"/>
                <a:cs typeface="Palatino Linotype"/>
              </a:rPr>
              <a:t> to</a:t>
            </a:r>
            <a:r>
              <a:rPr sz="2400" spc="-18" dirty="0">
                <a:latin typeface="Palatino Linotype"/>
                <a:cs typeface="Palatino Linotyp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GUI_MySQL_class.py</a:t>
            </a:r>
            <a:r>
              <a:rPr sz="2400" spc="-9" dirty="0"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  <a:p>
            <a:pPr marL="323988" indent="-302539">
              <a:spcBef>
                <a:spcPts val="507"/>
              </a:spcBef>
              <a:buAutoNum type="arabicPeriod"/>
              <a:tabLst>
                <a:tab pos="325117" algn="l"/>
              </a:tabLst>
            </a:pPr>
            <a:r>
              <a:rPr sz="2400" dirty="0">
                <a:latin typeface="Palatino Linotype"/>
                <a:cs typeface="Palatino Linotype"/>
              </a:rPr>
              <a:t>Add</a:t>
            </a:r>
            <a:r>
              <a:rPr sz="2400" spc="-27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and</a:t>
            </a:r>
            <a:r>
              <a:rPr sz="2400" spc="-18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run</a:t>
            </a:r>
            <a:r>
              <a:rPr sz="2400" spc="-18" dirty="0">
                <a:latin typeface="Palatino Linotype"/>
                <a:cs typeface="Palatino Linotype"/>
              </a:rPr>
              <a:t> </a:t>
            </a:r>
            <a:r>
              <a:rPr sz="2400" spc="-9" dirty="0">
                <a:latin typeface="Palatino Linotype"/>
                <a:cs typeface="Palatino Linotype"/>
              </a:rPr>
              <a:t>the</a:t>
            </a:r>
            <a:r>
              <a:rPr sz="2400" spc="-27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following</a:t>
            </a:r>
            <a:r>
              <a:rPr sz="2400" spc="-18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code:</a:t>
            </a:r>
            <a:endParaRPr sz="2400">
              <a:latin typeface="Palatino Linotype"/>
              <a:cs typeface="Palatino Linotype"/>
            </a:endParaRPr>
          </a:p>
          <a:p>
            <a:pPr>
              <a:spcBef>
                <a:spcPts val="54"/>
              </a:spcBef>
            </a:pPr>
            <a:endParaRPr sz="1100">
              <a:latin typeface="Palatino Linotype"/>
              <a:cs typeface="Palatino Linotype"/>
            </a:endParaRPr>
          </a:p>
          <a:p>
            <a:pPr marL="1102913" marR="9031">
              <a:spcBef>
                <a:spcPts val="9"/>
              </a:spcBef>
            </a:pPr>
            <a:r>
              <a:rPr sz="22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# connect</a:t>
            </a:r>
            <a:r>
              <a:rPr sz="2200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2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by</a:t>
            </a:r>
            <a:r>
              <a:rPr sz="2200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2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unpacking</a:t>
            </a:r>
            <a:r>
              <a:rPr sz="2200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2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dictionary</a:t>
            </a:r>
            <a:r>
              <a:rPr sz="2200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200" spc="-9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credentials </a:t>
            </a:r>
            <a:r>
              <a:rPr sz="2200" spc="-951">
                <a:latin typeface="Lucida Console"/>
                <a:cs typeface="Lucida Console"/>
              </a:rPr>
              <a:t> </a:t>
            </a:r>
            <a:endParaRPr lang="en-US" sz="2200" spc="-951">
              <a:latin typeface="Lucida Console"/>
              <a:cs typeface="Lucida Console"/>
            </a:endParaRPr>
          </a:p>
          <a:p>
            <a:pPr marL="1102913" marR="9031">
              <a:spcBef>
                <a:spcPts val="9"/>
              </a:spcBef>
            </a:pPr>
            <a:r>
              <a:rPr sz="2200" spc="-9">
                <a:latin typeface="Lucida Console"/>
                <a:cs typeface="Lucida Console"/>
              </a:rPr>
              <a:t>conn </a:t>
            </a:r>
            <a:r>
              <a:rPr sz="2200" spc="-9" dirty="0">
                <a:latin typeface="Lucida Console"/>
                <a:cs typeface="Lucida Console"/>
              </a:rPr>
              <a:t>=</a:t>
            </a:r>
            <a:r>
              <a:rPr sz="2200" dirty="0">
                <a:latin typeface="Lucida Console"/>
                <a:cs typeface="Lucida Console"/>
              </a:rPr>
              <a:t> </a:t>
            </a:r>
            <a:r>
              <a:rPr sz="2200" spc="-9" dirty="0">
                <a:latin typeface="Lucida Console"/>
                <a:cs typeface="Lucida Console"/>
              </a:rPr>
              <a:t>mysql.connect(**guiConf.dbConfig)</a:t>
            </a:r>
            <a:endParaRPr sz="2200">
              <a:latin typeface="Lucida Console"/>
              <a:cs typeface="Lucida Console"/>
            </a:endParaRPr>
          </a:p>
          <a:p>
            <a:pPr marL="1102913">
              <a:spcBef>
                <a:spcPts val="9"/>
              </a:spcBef>
            </a:pPr>
            <a:r>
              <a:rPr sz="2200" spc="-9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#</a:t>
            </a:r>
            <a:r>
              <a:rPr sz="2200" spc="-36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2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create</a:t>
            </a:r>
            <a:r>
              <a:rPr sz="2200" spc="-36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2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cursor</a:t>
            </a:r>
            <a:endParaRPr sz="2200">
              <a:solidFill>
                <a:schemeClr val="accent3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marL="1102913"/>
            <a:r>
              <a:rPr sz="2200" spc="-9" dirty="0">
                <a:latin typeface="Lucida Console"/>
                <a:cs typeface="Lucida Console"/>
              </a:rPr>
              <a:t>cursor</a:t>
            </a:r>
            <a:r>
              <a:rPr sz="2200" spc="-27" dirty="0">
                <a:latin typeface="Lucida Console"/>
                <a:cs typeface="Lucida Console"/>
              </a:rPr>
              <a:t> </a:t>
            </a:r>
            <a:r>
              <a:rPr sz="2200" spc="-9" dirty="0">
                <a:latin typeface="Lucida Console"/>
                <a:cs typeface="Lucida Console"/>
              </a:rPr>
              <a:t>=</a:t>
            </a:r>
            <a:r>
              <a:rPr sz="2200" spc="-27" dirty="0">
                <a:latin typeface="Lucida Console"/>
                <a:cs typeface="Lucida Console"/>
              </a:rPr>
              <a:t> </a:t>
            </a:r>
            <a:r>
              <a:rPr sz="2200" spc="-9" dirty="0">
                <a:latin typeface="Lucida Console"/>
                <a:cs typeface="Lucida Console"/>
              </a:rPr>
              <a:t>conn.cursor()</a:t>
            </a:r>
            <a:endParaRPr sz="2200">
              <a:latin typeface="Lucida Console"/>
              <a:cs typeface="Lucida Console"/>
            </a:endParaRPr>
          </a:p>
          <a:p>
            <a:pPr marL="1102913" marR="2203570">
              <a:spcBef>
                <a:spcPts val="9"/>
              </a:spcBef>
            </a:pPr>
            <a:r>
              <a:rPr sz="2200" spc="-9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# </a:t>
            </a:r>
            <a:r>
              <a:rPr sz="22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select DB </a:t>
            </a:r>
            <a:r>
              <a:rPr sz="2200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2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cursor.execute("USE</a:t>
            </a:r>
            <a:r>
              <a:rPr sz="2200" spc="-62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200" spc="-9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guidb")</a:t>
            </a:r>
            <a:endParaRPr lang="en-US" sz="2200" spc="-9">
              <a:solidFill>
                <a:schemeClr val="accent3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marL="1102913" marR="2203570">
              <a:spcBef>
                <a:spcPts val="9"/>
              </a:spcBef>
            </a:pPr>
            <a:endParaRPr sz="800">
              <a:solidFill>
                <a:schemeClr val="accent3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marL="1102913" marR="1106300">
              <a:spcBef>
                <a:spcPts val="9"/>
              </a:spcBef>
            </a:pPr>
            <a:r>
              <a:rPr sz="2200" spc="-9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# </a:t>
            </a:r>
            <a:r>
              <a:rPr sz="22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create Table inside </a:t>
            </a:r>
            <a:r>
              <a:rPr sz="2200" spc="-9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DB </a:t>
            </a:r>
            <a:r>
              <a:rPr sz="220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endParaRPr lang="en-US" sz="2200">
              <a:solidFill>
                <a:schemeClr val="accent3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marL="1102913" marR="1106300">
              <a:spcBef>
                <a:spcPts val="9"/>
              </a:spcBef>
            </a:pPr>
            <a:r>
              <a:rPr sz="2200" spc="-9">
                <a:latin typeface="Lucida Console"/>
                <a:cs typeface="Lucida Console"/>
              </a:rPr>
              <a:t>cursor</a:t>
            </a:r>
            <a:r>
              <a:rPr sz="2200" spc="-9" dirty="0">
                <a:latin typeface="Lucida Console"/>
                <a:cs typeface="Lucida Console"/>
              </a:rPr>
              <a:t>.execute("CREATE</a:t>
            </a:r>
            <a:r>
              <a:rPr sz="2200" spc="-18" dirty="0">
                <a:latin typeface="Lucida Console"/>
                <a:cs typeface="Lucida Console"/>
              </a:rPr>
              <a:t> </a:t>
            </a:r>
            <a:r>
              <a:rPr sz="2200" spc="-9" dirty="0">
                <a:latin typeface="Lucida Console"/>
                <a:cs typeface="Lucida Console"/>
              </a:rPr>
              <a:t>TABLE Books (</a:t>
            </a:r>
            <a:endParaRPr sz="2200">
              <a:latin typeface="Lucida Console"/>
              <a:cs typeface="Lucida Console"/>
            </a:endParaRPr>
          </a:p>
          <a:p>
            <a:pPr marL="1834426" marR="375914"/>
            <a:r>
              <a:rPr sz="2200" spc="-9" dirty="0">
                <a:latin typeface="Lucida Console"/>
                <a:cs typeface="Lucida Console"/>
              </a:rPr>
              <a:t>Book_ID</a:t>
            </a:r>
            <a:r>
              <a:rPr sz="2200" spc="-18" dirty="0">
                <a:latin typeface="Lucida Console"/>
                <a:cs typeface="Lucida Console"/>
              </a:rPr>
              <a:t> </a:t>
            </a:r>
            <a:r>
              <a:rPr sz="2200" spc="-9" dirty="0">
                <a:latin typeface="Lucida Console"/>
                <a:cs typeface="Lucida Console"/>
              </a:rPr>
              <a:t>INT NOT NULL AUTO_INCREMENT</a:t>
            </a:r>
            <a:r>
              <a:rPr sz="2200" spc="-9">
                <a:latin typeface="Lucida Console"/>
                <a:cs typeface="Lucida Console"/>
              </a:rPr>
              <a:t>, </a:t>
            </a:r>
            <a:r>
              <a:rPr sz="2200" spc="-9">
                <a:latin typeface="Times New Roman"/>
                <a:cs typeface="Times New Roman"/>
              </a:rPr>
              <a:t> </a:t>
            </a:r>
            <a:endParaRPr lang="en-US" sz="2200" spc="-9">
              <a:latin typeface="Times New Roman"/>
              <a:cs typeface="Times New Roman"/>
            </a:endParaRPr>
          </a:p>
          <a:p>
            <a:pPr marL="1834426" marR="375914"/>
            <a:r>
              <a:rPr sz="2200" spc="-9">
                <a:latin typeface="Lucida Console"/>
                <a:cs typeface="Lucida Console"/>
              </a:rPr>
              <a:t>Book</a:t>
            </a:r>
            <a:r>
              <a:rPr sz="2200" spc="-9" dirty="0">
                <a:latin typeface="Lucida Console"/>
                <a:cs typeface="Lucida Console"/>
              </a:rPr>
              <a:t>_Title</a:t>
            </a:r>
            <a:r>
              <a:rPr sz="2200" spc="-18" dirty="0">
                <a:latin typeface="Lucida Console"/>
                <a:cs typeface="Lucida Console"/>
              </a:rPr>
              <a:t> </a:t>
            </a:r>
            <a:r>
              <a:rPr sz="2200" spc="-9" dirty="0">
                <a:latin typeface="Lucida Console"/>
                <a:cs typeface="Lucida Console"/>
              </a:rPr>
              <a:t>VARCHAR(25) NOT NULL,</a:t>
            </a:r>
            <a:endParaRPr sz="2200">
              <a:latin typeface="Lucida Console"/>
              <a:cs typeface="Lucida Console"/>
            </a:endParaRPr>
          </a:p>
          <a:p>
            <a:pPr marL="1834426" marR="1959732"/>
            <a:r>
              <a:rPr sz="2200" spc="-9" dirty="0">
                <a:latin typeface="Lucida Console"/>
                <a:cs typeface="Lucida Console"/>
              </a:rPr>
              <a:t>Book_Page</a:t>
            </a:r>
            <a:r>
              <a:rPr sz="2200" spc="-36" dirty="0">
                <a:latin typeface="Lucida Console"/>
                <a:cs typeface="Lucida Console"/>
              </a:rPr>
              <a:t> </a:t>
            </a:r>
            <a:r>
              <a:rPr sz="2200" spc="-9" dirty="0">
                <a:latin typeface="Lucida Console"/>
                <a:cs typeface="Lucida Console"/>
              </a:rPr>
              <a:t>INT</a:t>
            </a:r>
            <a:r>
              <a:rPr sz="2200" spc="-27" dirty="0">
                <a:latin typeface="Lucida Console"/>
                <a:cs typeface="Lucida Console"/>
              </a:rPr>
              <a:t> </a:t>
            </a:r>
            <a:r>
              <a:rPr sz="2200" spc="-9" dirty="0">
                <a:latin typeface="Lucida Console"/>
                <a:cs typeface="Lucida Console"/>
              </a:rPr>
              <a:t>NOT</a:t>
            </a:r>
            <a:r>
              <a:rPr sz="2200" spc="-36" dirty="0">
                <a:latin typeface="Lucida Console"/>
                <a:cs typeface="Lucida Console"/>
              </a:rPr>
              <a:t> </a:t>
            </a:r>
            <a:r>
              <a:rPr sz="2200" spc="-9" dirty="0">
                <a:latin typeface="Lucida Console"/>
                <a:cs typeface="Lucida Console"/>
              </a:rPr>
              <a:t>NULL</a:t>
            </a:r>
            <a:r>
              <a:rPr sz="2200" spc="-9">
                <a:latin typeface="Lucida Console"/>
                <a:cs typeface="Lucida Console"/>
              </a:rPr>
              <a:t>, </a:t>
            </a:r>
            <a:r>
              <a:rPr sz="2200" spc="-942">
                <a:latin typeface="Lucida Console"/>
                <a:cs typeface="Lucida Console"/>
              </a:rPr>
              <a:t> </a:t>
            </a:r>
            <a:endParaRPr lang="en-US" sz="2200" spc="-942">
              <a:latin typeface="Lucida Console"/>
              <a:cs typeface="Lucida Console"/>
            </a:endParaRPr>
          </a:p>
          <a:p>
            <a:pPr marL="1834426" marR="1959732"/>
            <a:r>
              <a:rPr sz="2200" spc="-9">
                <a:latin typeface="Lucida Console"/>
                <a:cs typeface="Lucida Console"/>
              </a:rPr>
              <a:t>PRIMARY</a:t>
            </a:r>
            <a:r>
              <a:rPr sz="2200" spc="-27">
                <a:latin typeface="Lucida Console"/>
                <a:cs typeface="Lucida Console"/>
              </a:rPr>
              <a:t> </a:t>
            </a:r>
            <a:r>
              <a:rPr sz="2200" spc="-9" dirty="0">
                <a:latin typeface="Lucida Console"/>
                <a:cs typeface="Lucida Console"/>
              </a:rPr>
              <a:t>KEY</a:t>
            </a:r>
            <a:r>
              <a:rPr sz="2200" spc="-27" dirty="0">
                <a:latin typeface="Lucida Console"/>
                <a:cs typeface="Lucida Console"/>
              </a:rPr>
              <a:t> </a:t>
            </a:r>
            <a:r>
              <a:rPr sz="2200" spc="-9" dirty="0">
                <a:latin typeface="Lucida Console"/>
                <a:cs typeface="Lucida Console"/>
              </a:rPr>
              <a:t>(Book_ID)</a:t>
            </a:r>
            <a:endParaRPr sz="2200">
              <a:latin typeface="Lucida Console"/>
              <a:cs typeface="Lucida Console"/>
            </a:endParaRPr>
          </a:p>
          <a:p>
            <a:pPr marL="1590589"/>
            <a:r>
              <a:rPr sz="2200" spc="-9" dirty="0">
                <a:latin typeface="Lucida Console"/>
                <a:cs typeface="Lucida Console"/>
              </a:rPr>
              <a:t>)</a:t>
            </a:r>
            <a:r>
              <a:rPr sz="2200" spc="-45" dirty="0">
                <a:latin typeface="Lucida Console"/>
                <a:cs typeface="Lucida Console"/>
              </a:rPr>
              <a:t> </a:t>
            </a:r>
            <a:r>
              <a:rPr sz="2200" spc="-9" dirty="0">
                <a:latin typeface="Lucida Console"/>
                <a:cs typeface="Lucida Console"/>
              </a:rPr>
              <a:t>ENGINE=InnoDB")</a:t>
            </a:r>
            <a:endParaRPr sz="2200">
              <a:latin typeface="Lucida Console"/>
              <a:cs typeface="Lucida Console"/>
            </a:endParaRPr>
          </a:p>
          <a:p>
            <a:pPr>
              <a:spcBef>
                <a:spcPts val="45"/>
              </a:spcBef>
            </a:pPr>
            <a:endParaRPr sz="2200">
              <a:latin typeface="Lucida Console"/>
              <a:cs typeface="Lucida Console"/>
            </a:endParaRPr>
          </a:p>
          <a:p>
            <a:pPr marL="1102913" marR="2203570">
              <a:spcBef>
                <a:spcPts val="9"/>
              </a:spcBef>
            </a:pPr>
            <a:r>
              <a:rPr sz="22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#</a:t>
            </a:r>
            <a:r>
              <a:rPr sz="2200" spc="-27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2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close</a:t>
            </a:r>
            <a:r>
              <a:rPr sz="2200" spc="-18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2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connection</a:t>
            </a:r>
            <a:r>
              <a:rPr sz="2200" spc="-18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2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to</a:t>
            </a:r>
            <a:r>
              <a:rPr sz="2200" spc="-27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sz="2200" spc="-9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MySQL</a:t>
            </a:r>
            <a:r>
              <a:rPr sz="2200" spc="-9">
                <a:latin typeface="Lucida Console"/>
                <a:cs typeface="Lucida Console"/>
              </a:rPr>
              <a:t> </a:t>
            </a:r>
            <a:r>
              <a:rPr sz="2200" spc="-942">
                <a:latin typeface="Lucida Console"/>
                <a:cs typeface="Lucida Console"/>
              </a:rPr>
              <a:t> </a:t>
            </a:r>
            <a:endParaRPr lang="en-US" sz="2200" spc="-942">
              <a:latin typeface="Lucida Console"/>
              <a:cs typeface="Lucida Console"/>
            </a:endParaRPr>
          </a:p>
          <a:p>
            <a:pPr marL="1102913" marR="2203570">
              <a:spcBef>
                <a:spcPts val="9"/>
              </a:spcBef>
            </a:pPr>
            <a:r>
              <a:rPr sz="2200" spc="-9">
                <a:latin typeface="Lucida Console"/>
                <a:cs typeface="Lucida Console"/>
              </a:rPr>
              <a:t>conn</a:t>
            </a:r>
            <a:r>
              <a:rPr sz="2200" spc="-9" dirty="0">
                <a:latin typeface="Lucida Console"/>
                <a:cs typeface="Lucida Console"/>
              </a:rPr>
              <a:t>.close()</a:t>
            </a:r>
            <a:endParaRPr sz="22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80003" y="5334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257425" y="170350"/>
            <a:ext cx="9621520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79021">
              <a:spcBef>
                <a:spcPts val="178"/>
              </a:spcBef>
              <a:tabLst>
                <a:tab pos="8700260" algn="l"/>
              </a:tabLst>
            </a:pPr>
            <a:r>
              <a:rPr sz="1778" i="1" dirty="0">
                <a:latin typeface="Palatino Linotype"/>
                <a:cs typeface="Palatino Linotype"/>
              </a:rPr>
              <a:t>Storing 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</a:t>
            </a:r>
            <a:r>
              <a:rPr sz="1778" i="1" dirty="0">
                <a:latin typeface="Palatino Linotype"/>
                <a:cs typeface="Palatino Linotype"/>
              </a:rPr>
              <a:t>I	</a:t>
            </a:r>
            <a:r>
              <a:rPr sz="1778" i="1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565444" y="3011311"/>
            <a:ext cx="3550356" cy="3770489"/>
            <a:chOff x="2430462" y="2413330"/>
            <a:chExt cx="1997075" cy="21209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3895" y="2461547"/>
              <a:ext cx="1830209" cy="203334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36812" y="2419680"/>
              <a:ext cx="1984375" cy="2108200"/>
            </a:xfrm>
            <a:custGeom>
              <a:avLst/>
              <a:gdLst/>
              <a:ahLst/>
              <a:cxnLst/>
              <a:rect l="l" t="t" r="r" b="b"/>
              <a:pathLst>
                <a:path w="1984375" h="2108200">
                  <a:moveTo>
                    <a:pt x="0" y="0"/>
                  </a:moveTo>
                  <a:lnTo>
                    <a:pt x="1984375" y="0"/>
                  </a:lnTo>
                </a:path>
                <a:path w="1984375" h="2108200">
                  <a:moveTo>
                    <a:pt x="0" y="0"/>
                  </a:moveTo>
                  <a:lnTo>
                    <a:pt x="0" y="2108200"/>
                  </a:lnTo>
                </a:path>
                <a:path w="1984375" h="2108200">
                  <a:moveTo>
                    <a:pt x="1984375" y="0"/>
                  </a:moveTo>
                  <a:lnTo>
                    <a:pt x="1984375" y="2108200"/>
                  </a:lnTo>
                </a:path>
                <a:path w="1984375" h="2108200">
                  <a:moveTo>
                    <a:pt x="0" y="2108200"/>
                  </a:moveTo>
                  <a:lnTo>
                    <a:pt x="1984375" y="2108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04800" y="838200"/>
            <a:ext cx="11353800" cy="5675628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 marR="9031">
              <a:spcBef>
                <a:spcPts val="178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chapter, we will enhance our Python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by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GUI to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MySQL </a:t>
            </a:r>
            <a:r>
              <a:rPr sz="2800" spc="-4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8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spc="-9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 marR="9031">
              <a:spcBef>
                <a:spcPts val="178"/>
              </a:spcBef>
            </a:pPr>
            <a:endParaRPr lang="en-US" sz="1000" spc="-9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 marR="9031">
              <a:spcBef>
                <a:spcPts val="178"/>
              </a:spcBef>
            </a:pPr>
            <a:r>
              <a:rPr lang="en-US" sz="2800" b="1" spc="-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endParaRPr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6125" marR="1665095" indent="-514350">
              <a:buClr>
                <a:srgbClr val="C00000"/>
              </a:buClr>
              <a:buFont typeface="+mj-lt"/>
              <a:buAutoNum type="arabicPeriod"/>
            </a:pPr>
            <a:r>
              <a:rPr sz="3000" dirty="0"/>
              <a:t>Installing and connecting to a MySQL server from </a:t>
            </a:r>
            <a:r>
              <a:rPr sz="3000"/>
              <a:t>Python  </a:t>
            </a:r>
            <a:endParaRPr lang="en-US" sz="3000"/>
          </a:p>
          <a:p>
            <a:pPr marL="746125" marR="1665095" indent="-514350">
              <a:buClr>
                <a:srgbClr val="C00000"/>
              </a:buClr>
              <a:buFont typeface="+mj-lt"/>
              <a:buAutoNum type="arabicPeriod"/>
            </a:pPr>
            <a:r>
              <a:rPr sz="3000"/>
              <a:t>Configuring </a:t>
            </a:r>
            <a:r>
              <a:rPr sz="3000" dirty="0"/>
              <a:t>the MySQL database connection</a:t>
            </a:r>
            <a:endParaRPr sz="3000"/>
          </a:p>
          <a:p>
            <a:pPr marL="746125" marR="3966876" indent="-514350">
              <a:buClr>
                <a:srgbClr val="C00000"/>
              </a:buClr>
              <a:buFont typeface="+mj-lt"/>
              <a:buAutoNum type="arabicPeriod"/>
            </a:pPr>
            <a:r>
              <a:rPr sz="3000" dirty="0"/>
              <a:t>Designing the Python GUI </a:t>
            </a:r>
            <a:r>
              <a:rPr sz="3000"/>
              <a:t>database  </a:t>
            </a:r>
            <a:endParaRPr lang="en-US" sz="3000"/>
          </a:p>
          <a:p>
            <a:pPr marL="746125" marR="3966876" indent="-514350">
              <a:buClr>
                <a:srgbClr val="C00000"/>
              </a:buClr>
              <a:buFont typeface="+mj-lt"/>
              <a:buAutoNum type="arabicPeriod"/>
            </a:pPr>
            <a:r>
              <a:rPr sz="3000"/>
              <a:t>Using </a:t>
            </a:r>
            <a:r>
              <a:rPr sz="3000" dirty="0"/>
              <a:t>the SQL INSERT </a:t>
            </a:r>
            <a:r>
              <a:rPr sz="3000"/>
              <a:t>command  </a:t>
            </a:r>
            <a:endParaRPr lang="en-US" sz="3000"/>
          </a:p>
          <a:p>
            <a:pPr marL="746125" marR="3966876" indent="-514350">
              <a:buClr>
                <a:srgbClr val="C00000"/>
              </a:buClr>
              <a:buFont typeface="+mj-lt"/>
              <a:buAutoNum type="arabicPeriod"/>
            </a:pPr>
            <a:r>
              <a:rPr sz="3000"/>
              <a:t>Using </a:t>
            </a:r>
            <a:r>
              <a:rPr sz="3000" dirty="0"/>
              <a:t>the SQL UPDATE </a:t>
            </a:r>
            <a:r>
              <a:rPr sz="3000"/>
              <a:t>command  </a:t>
            </a:r>
            <a:endParaRPr lang="en-US" sz="3000"/>
          </a:p>
          <a:p>
            <a:pPr marL="746125" marR="3966876" indent="-514350">
              <a:buClr>
                <a:srgbClr val="C00000"/>
              </a:buClr>
              <a:buFont typeface="+mj-lt"/>
              <a:buAutoNum type="arabicPeriod"/>
            </a:pPr>
            <a:r>
              <a:rPr sz="3000"/>
              <a:t>Using </a:t>
            </a:r>
            <a:r>
              <a:rPr sz="3000" dirty="0"/>
              <a:t>the SQL DELETE command</a:t>
            </a:r>
            <a:endParaRPr sz="3000"/>
          </a:p>
          <a:p>
            <a:pPr marL="746125" marR="2047784" indent="-514350">
              <a:buClr>
                <a:srgbClr val="C00000"/>
              </a:buClr>
              <a:buFont typeface="+mj-lt"/>
              <a:buAutoNum type="arabicPeriod"/>
            </a:pPr>
            <a:r>
              <a:rPr sz="3000" dirty="0"/>
              <a:t>Storing and retrieving data from </a:t>
            </a:r>
            <a:r>
              <a:rPr sz="3000"/>
              <a:t>our </a:t>
            </a:r>
            <a:br>
              <a:rPr lang="en-US" sz="3000"/>
            </a:br>
            <a:r>
              <a:rPr sz="3000"/>
              <a:t>MySQL database  </a:t>
            </a:r>
            <a:endParaRPr lang="en-US" sz="3000"/>
          </a:p>
          <a:p>
            <a:pPr marL="746125" marR="2047784" indent="-514350">
              <a:buClr>
                <a:srgbClr val="C00000"/>
              </a:buClr>
              <a:buFont typeface="+mj-lt"/>
              <a:buAutoNum type="arabicPeriod"/>
            </a:pPr>
            <a:r>
              <a:rPr sz="3000"/>
              <a:t>Using </a:t>
            </a:r>
            <a:r>
              <a:rPr sz="3000" dirty="0"/>
              <a:t>MySQL Workbench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-23932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-23932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39118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533400" y="559276"/>
            <a:ext cx="11658599" cy="422908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2600" b="1" dirty="0">
                <a:latin typeface="Palatino Linotype"/>
                <a:cs typeface="Palatino Linotype"/>
              </a:rPr>
              <a:t>6.</a:t>
            </a:r>
            <a:r>
              <a:rPr sz="2600" b="1" spc="36" dirty="0">
                <a:latin typeface="Palatino Linotype"/>
                <a:cs typeface="Palatino Linotype"/>
              </a:rPr>
              <a:t> </a:t>
            </a:r>
            <a:r>
              <a:rPr sz="2600" b="1" dirty="0">
                <a:latin typeface="Palatino Linotype"/>
                <a:cs typeface="Palatino Linotype"/>
              </a:rPr>
              <a:t>Run</a:t>
            </a:r>
            <a:r>
              <a:rPr sz="2600" b="1" spc="-9" dirty="0">
                <a:latin typeface="Palatino Linotype"/>
                <a:cs typeface="Palatino Linotype"/>
              </a:rPr>
              <a:t> the</a:t>
            </a:r>
            <a:r>
              <a:rPr sz="2600" b="1" spc="-18" dirty="0">
                <a:latin typeface="Palatino Linotype"/>
                <a:cs typeface="Palatino Linotype"/>
              </a:rPr>
              <a:t> </a:t>
            </a:r>
            <a:r>
              <a:rPr sz="2600" b="1" dirty="0">
                <a:latin typeface="Palatino Linotype"/>
                <a:cs typeface="Palatino Linotype"/>
              </a:rPr>
              <a:t>following</a:t>
            </a:r>
            <a:r>
              <a:rPr sz="2600" b="1" spc="-9" dirty="0">
                <a:latin typeface="Palatino Linotype"/>
                <a:cs typeface="Palatino Linotype"/>
              </a:rPr>
              <a:t> </a:t>
            </a:r>
            <a:r>
              <a:rPr sz="2600" b="1" dirty="0">
                <a:latin typeface="Palatino Linotype"/>
                <a:cs typeface="Palatino Linotype"/>
              </a:rPr>
              <a:t>code,</a:t>
            </a:r>
            <a:r>
              <a:rPr sz="2600" b="1" spc="-18" dirty="0">
                <a:latin typeface="Palatino Linotype"/>
                <a:cs typeface="Palatino Linotype"/>
              </a:rPr>
              <a:t> </a:t>
            </a:r>
            <a:r>
              <a:rPr sz="2600" b="1" dirty="0">
                <a:latin typeface="Palatino Linotype"/>
                <a:cs typeface="Palatino Linotype"/>
              </a:rPr>
              <a:t>which</a:t>
            </a:r>
            <a:r>
              <a:rPr sz="2600" b="1" spc="-9" dirty="0">
                <a:latin typeface="Palatino Linotype"/>
                <a:cs typeface="Palatino Linotype"/>
              </a:rPr>
              <a:t> </a:t>
            </a:r>
            <a:r>
              <a:rPr sz="2600" b="1" dirty="0">
                <a:latin typeface="Palatino Linotype"/>
                <a:cs typeface="Palatino Linotype"/>
              </a:rPr>
              <a:t>is</a:t>
            </a:r>
            <a:r>
              <a:rPr sz="2600" b="1" spc="-9" dirty="0">
                <a:latin typeface="Palatino Linotype"/>
                <a:cs typeface="Palatino Linotype"/>
              </a:rPr>
              <a:t> </a:t>
            </a:r>
            <a:r>
              <a:rPr sz="2600" b="1" dirty="0">
                <a:latin typeface="Palatino Linotype"/>
                <a:cs typeface="Palatino Linotype"/>
              </a:rPr>
              <a:t>located</a:t>
            </a:r>
            <a:r>
              <a:rPr sz="2600" b="1" spc="-9" dirty="0">
                <a:latin typeface="Palatino Linotype"/>
                <a:cs typeface="Palatino Linotype"/>
              </a:rPr>
              <a:t> </a:t>
            </a:r>
            <a:r>
              <a:rPr sz="2600" b="1" dirty="0">
                <a:latin typeface="Palatino Linotype"/>
                <a:cs typeface="Palatino Linotype"/>
              </a:rPr>
              <a:t>in </a:t>
            </a:r>
            <a:r>
              <a:rPr sz="2600" b="1" spc="-9" dirty="0">
                <a:latin typeface="Lucida Console"/>
                <a:cs typeface="Lucida Console"/>
              </a:rPr>
              <a:t>GUI_MySQL_class.py</a:t>
            </a:r>
            <a:r>
              <a:rPr sz="2600" b="1" spc="-9" dirty="0">
                <a:latin typeface="Palatino Linotype"/>
                <a:cs typeface="Palatino Linotype"/>
              </a:rPr>
              <a:t>:</a:t>
            </a:r>
            <a:endParaRPr sz="2600" b="1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86400" y="1066800"/>
            <a:ext cx="5943600" cy="2607659"/>
            <a:chOff x="1887537" y="1260678"/>
            <a:chExt cx="3082925" cy="12350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0237" y="1273378"/>
              <a:ext cx="3057525" cy="12096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93887" y="1267028"/>
              <a:ext cx="3070225" cy="1222375"/>
            </a:xfrm>
            <a:custGeom>
              <a:avLst/>
              <a:gdLst/>
              <a:ahLst/>
              <a:cxnLst/>
              <a:rect l="l" t="t" r="r" b="b"/>
              <a:pathLst>
                <a:path w="3070225" h="1222375">
                  <a:moveTo>
                    <a:pt x="0" y="0"/>
                  </a:moveTo>
                  <a:lnTo>
                    <a:pt x="3070225" y="0"/>
                  </a:lnTo>
                </a:path>
                <a:path w="3070225" h="1222375">
                  <a:moveTo>
                    <a:pt x="0" y="0"/>
                  </a:moveTo>
                  <a:lnTo>
                    <a:pt x="0" y="1222375"/>
                  </a:lnTo>
                </a:path>
                <a:path w="3070225" h="1222375">
                  <a:moveTo>
                    <a:pt x="3070225" y="0"/>
                  </a:moveTo>
                  <a:lnTo>
                    <a:pt x="3070225" y="1222375"/>
                  </a:lnTo>
                </a:path>
                <a:path w="3070225" h="1222375">
                  <a:moveTo>
                    <a:pt x="0" y="1222375"/>
                  </a:moveTo>
                  <a:lnTo>
                    <a:pt x="3070225" y="12223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3400" y="3920492"/>
            <a:ext cx="10591799" cy="422908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2600" b="1" dirty="0">
                <a:latin typeface="Palatino Linotype"/>
                <a:cs typeface="Palatino Linotype"/>
              </a:rPr>
              <a:t>7.</a:t>
            </a:r>
            <a:r>
              <a:rPr sz="2600" b="1" spc="27" dirty="0">
                <a:latin typeface="Palatino Linotype"/>
                <a:cs typeface="Palatino Linotype"/>
              </a:rPr>
              <a:t> </a:t>
            </a:r>
            <a:r>
              <a:rPr sz="2600" b="1" spc="-9" dirty="0">
                <a:latin typeface="Palatino Linotype"/>
                <a:cs typeface="Palatino Linotype"/>
              </a:rPr>
              <a:t>Open</a:t>
            </a:r>
            <a:r>
              <a:rPr sz="2600" b="1" spc="-27" dirty="0">
                <a:latin typeface="Palatino Linotype"/>
                <a:cs typeface="Palatino Linotype"/>
              </a:rPr>
              <a:t> </a:t>
            </a:r>
            <a:r>
              <a:rPr sz="2600" b="1" dirty="0">
                <a:latin typeface="Palatino Linotype"/>
                <a:cs typeface="Palatino Linotype"/>
              </a:rPr>
              <a:t>Command</a:t>
            </a:r>
            <a:r>
              <a:rPr sz="2600" b="1" spc="-9" dirty="0">
                <a:latin typeface="Palatino Linotype"/>
                <a:cs typeface="Palatino Linotype"/>
              </a:rPr>
              <a:t> </a:t>
            </a:r>
            <a:r>
              <a:rPr sz="2600" b="1" dirty="0">
                <a:latin typeface="Palatino Linotype"/>
                <a:cs typeface="Palatino Linotype"/>
              </a:rPr>
              <a:t>Prompt</a:t>
            </a:r>
            <a:r>
              <a:rPr sz="2600" b="1" spc="-9" dirty="0">
                <a:latin typeface="Palatino Linotype"/>
                <a:cs typeface="Palatino Linotype"/>
              </a:rPr>
              <a:t> </a:t>
            </a:r>
            <a:r>
              <a:rPr sz="2600" b="1" dirty="0">
                <a:latin typeface="Palatino Linotype"/>
                <a:cs typeface="Palatino Linotype"/>
              </a:rPr>
              <a:t>and</a:t>
            </a:r>
            <a:r>
              <a:rPr sz="2600" b="1" spc="-18" dirty="0">
                <a:latin typeface="Palatino Linotype"/>
                <a:cs typeface="Palatino Linotype"/>
              </a:rPr>
              <a:t> </a:t>
            </a:r>
            <a:r>
              <a:rPr sz="2600" b="1" spc="-9" dirty="0">
                <a:latin typeface="Palatino Linotype"/>
                <a:cs typeface="Palatino Linotype"/>
              </a:rPr>
              <a:t>navigate</a:t>
            </a:r>
            <a:r>
              <a:rPr sz="2600" b="1" spc="-18" dirty="0">
                <a:latin typeface="Palatino Linotype"/>
                <a:cs typeface="Palatino Linotype"/>
              </a:rPr>
              <a:t> </a:t>
            </a:r>
            <a:r>
              <a:rPr sz="2600" b="1" spc="-9" dirty="0">
                <a:latin typeface="Palatino Linotype"/>
                <a:cs typeface="Palatino Linotype"/>
              </a:rPr>
              <a:t>to </a:t>
            </a:r>
            <a:r>
              <a:rPr sz="2600" b="1" spc="-9" dirty="0">
                <a:latin typeface="Lucida Console"/>
                <a:cs typeface="Lucida Console"/>
              </a:rPr>
              <a:t>mysql.exe</a:t>
            </a:r>
            <a:r>
              <a:rPr sz="2600" b="1" spc="-9" dirty="0">
                <a:latin typeface="Palatino Linotype"/>
                <a:cs typeface="Palatino Linotype"/>
              </a:rPr>
              <a:t>:</a:t>
            </a:r>
            <a:endParaRPr sz="2600" b="1">
              <a:latin typeface="Palatino Linotype"/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38400" y="4572000"/>
            <a:ext cx="9311867" cy="2216098"/>
            <a:chOff x="893762" y="3105984"/>
            <a:chExt cx="5070475" cy="105092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0112" y="3154679"/>
              <a:ext cx="5057775" cy="98133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93762" y="3105984"/>
              <a:ext cx="5070475" cy="1050925"/>
            </a:xfrm>
            <a:custGeom>
              <a:avLst/>
              <a:gdLst/>
              <a:ahLst/>
              <a:cxnLst/>
              <a:rect l="l" t="t" r="r" b="b"/>
              <a:pathLst>
                <a:path w="5070475" h="1050925">
                  <a:moveTo>
                    <a:pt x="0" y="0"/>
                  </a:moveTo>
                  <a:lnTo>
                    <a:pt x="5070475" y="0"/>
                  </a:lnTo>
                </a:path>
                <a:path w="5070475" h="1050925">
                  <a:moveTo>
                    <a:pt x="0" y="0"/>
                  </a:moveTo>
                  <a:lnTo>
                    <a:pt x="0" y="1050925"/>
                  </a:lnTo>
                </a:path>
                <a:path w="5070475" h="1050925">
                  <a:moveTo>
                    <a:pt x="5070475" y="0"/>
                  </a:moveTo>
                  <a:lnTo>
                    <a:pt x="5070475" y="1050925"/>
                  </a:lnTo>
                </a:path>
                <a:path w="5070475" h="1050925">
                  <a:moveTo>
                    <a:pt x="0" y="1050925"/>
                  </a:moveTo>
                  <a:lnTo>
                    <a:pt x="5070475" y="10509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179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179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5" name="object 15"/>
          <p:cNvSpPr txBox="1"/>
          <p:nvPr/>
        </p:nvSpPr>
        <p:spPr>
          <a:xfrm>
            <a:off x="685800" y="765514"/>
            <a:ext cx="5961821" cy="453686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2800" b="1" dirty="0">
                <a:latin typeface="Palatino Linotype"/>
                <a:cs typeface="Palatino Linotype"/>
              </a:rPr>
              <a:t>8.</a:t>
            </a:r>
            <a:r>
              <a:rPr sz="2800" b="1" spc="426" dirty="0">
                <a:latin typeface="Palatino Linotype"/>
                <a:cs typeface="Palatino Linotype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Run</a:t>
            </a:r>
            <a:r>
              <a:rPr sz="2800" b="1" spc="-45" dirty="0">
                <a:latin typeface="Palatino Linotype"/>
                <a:cs typeface="Palatino Linotype"/>
              </a:rPr>
              <a:t> </a:t>
            </a:r>
            <a:r>
              <a:rPr sz="2800" b="1" spc="-9" dirty="0">
                <a:latin typeface="Lucida Console"/>
                <a:cs typeface="Lucida Console"/>
              </a:rPr>
              <a:t>mysql.exe</a:t>
            </a:r>
            <a:r>
              <a:rPr sz="2800" b="1" spc="-9" dirty="0">
                <a:latin typeface="Palatino Linotype"/>
                <a:cs typeface="Palatino Linotype"/>
              </a:rPr>
              <a:t>:</a:t>
            </a:r>
            <a:endParaRPr sz="2800" b="1">
              <a:latin typeface="Palatino Linotype"/>
              <a:cs typeface="Palatino Linotyp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33209" y="1645356"/>
            <a:ext cx="9872991" cy="4907844"/>
            <a:chOff x="1093787" y="4616259"/>
            <a:chExt cx="4670425" cy="228917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0137" y="4678473"/>
              <a:ext cx="4657725" cy="222061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93787" y="4616259"/>
              <a:ext cx="4670425" cy="2289175"/>
            </a:xfrm>
            <a:custGeom>
              <a:avLst/>
              <a:gdLst/>
              <a:ahLst/>
              <a:cxnLst/>
              <a:rect l="l" t="t" r="r" b="b"/>
              <a:pathLst>
                <a:path w="4670425" h="2289175">
                  <a:moveTo>
                    <a:pt x="0" y="0"/>
                  </a:moveTo>
                  <a:lnTo>
                    <a:pt x="4670425" y="0"/>
                  </a:lnTo>
                </a:path>
                <a:path w="4670425" h="2289175">
                  <a:moveTo>
                    <a:pt x="0" y="0"/>
                  </a:moveTo>
                  <a:lnTo>
                    <a:pt x="0" y="2289175"/>
                  </a:lnTo>
                </a:path>
                <a:path w="4670425" h="2289175">
                  <a:moveTo>
                    <a:pt x="4670425" y="0"/>
                  </a:moveTo>
                  <a:lnTo>
                    <a:pt x="4670425" y="2289175"/>
                  </a:lnTo>
                </a:path>
                <a:path w="4670425" h="2289175">
                  <a:moveTo>
                    <a:pt x="0" y="2289175"/>
                  </a:moveTo>
                  <a:lnTo>
                    <a:pt x="4670425" y="22891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  <p:extLst>
      <p:ext uri="{BB962C8B-B14F-4D97-AF65-F5344CB8AC3E}">
        <p14:creationId xmlns:p14="http://schemas.microsoft.com/office/powerpoint/2010/main" val="942808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226884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226884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589934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591379" y="917914"/>
            <a:ext cx="10152821" cy="453686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2800" b="1" dirty="0">
                <a:latin typeface="Palatino Linotype"/>
                <a:cs typeface="Palatino Linotype"/>
              </a:rPr>
              <a:t>9. </a:t>
            </a:r>
            <a:r>
              <a:rPr sz="2800" b="1" spc="45" dirty="0">
                <a:latin typeface="Palatino Linotype"/>
                <a:cs typeface="Palatino Linotype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Enter</a:t>
            </a:r>
            <a:r>
              <a:rPr sz="2800" b="1" spc="-9" dirty="0">
                <a:latin typeface="Palatino Linotype"/>
                <a:cs typeface="Palatino Linotype"/>
              </a:rPr>
              <a:t> th</a:t>
            </a:r>
            <a:r>
              <a:rPr sz="2800" b="1" dirty="0">
                <a:latin typeface="Palatino Linotype"/>
                <a:cs typeface="Palatino Linotype"/>
              </a:rPr>
              <a:t>e </a:t>
            </a:r>
            <a:r>
              <a:rPr sz="2800" b="1" spc="-9" dirty="0">
                <a:latin typeface="Lucida Console"/>
                <a:cs typeface="Lucida Console"/>
              </a:rPr>
              <a:t>SHOW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178" dirty="0">
                <a:latin typeface="Times New Roman"/>
                <a:cs typeface="Times New Roman"/>
              </a:rPr>
              <a:t> </a:t>
            </a:r>
            <a:r>
              <a:rPr sz="2800" b="1" spc="-9" dirty="0">
                <a:latin typeface="Lucida Console"/>
                <a:cs typeface="Lucida Console"/>
              </a:rPr>
              <a:t>COLUMNS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178" dirty="0">
                <a:latin typeface="Times New Roman"/>
                <a:cs typeface="Times New Roman"/>
              </a:rPr>
              <a:t> </a:t>
            </a:r>
            <a:r>
              <a:rPr sz="2800" b="1" spc="-9" dirty="0">
                <a:latin typeface="Lucida Console"/>
                <a:cs typeface="Lucida Console"/>
              </a:rPr>
              <a:t>FROM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178" dirty="0">
                <a:latin typeface="Times New Roman"/>
                <a:cs typeface="Times New Roman"/>
              </a:rPr>
              <a:t> </a:t>
            </a:r>
            <a:r>
              <a:rPr sz="2800" b="1" spc="-9" dirty="0">
                <a:latin typeface="Lucida Console"/>
                <a:cs typeface="Lucida Console"/>
              </a:rPr>
              <a:t>books;</a:t>
            </a:r>
            <a:r>
              <a:rPr sz="2800" b="1" spc="18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command:</a:t>
            </a:r>
            <a:endParaRPr sz="2800" b="1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33600" y="1905000"/>
            <a:ext cx="9144000" cy="4495800"/>
            <a:chOff x="1554162" y="1260678"/>
            <a:chExt cx="3749675" cy="13970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6862" y="1318034"/>
              <a:ext cx="3724275" cy="132694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60512" y="1267028"/>
              <a:ext cx="3736975" cy="1384300"/>
            </a:xfrm>
            <a:custGeom>
              <a:avLst/>
              <a:gdLst/>
              <a:ahLst/>
              <a:cxnLst/>
              <a:rect l="l" t="t" r="r" b="b"/>
              <a:pathLst>
                <a:path w="3736975" h="1384300">
                  <a:moveTo>
                    <a:pt x="0" y="0"/>
                  </a:moveTo>
                  <a:lnTo>
                    <a:pt x="3736975" y="0"/>
                  </a:lnTo>
                </a:path>
                <a:path w="3736975" h="1384300">
                  <a:moveTo>
                    <a:pt x="0" y="0"/>
                  </a:moveTo>
                  <a:lnTo>
                    <a:pt x="0" y="1384300"/>
                  </a:lnTo>
                </a:path>
                <a:path w="3736975" h="1384300">
                  <a:moveTo>
                    <a:pt x="3736975" y="0"/>
                  </a:moveTo>
                  <a:lnTo>
                    <a:pt x="3736975" y="1384300"/>
                  </a:lnTo>
                </a:path>
                <a:path w="3736975" h="1384300">
                  <a:moveTo>
                    <a:pt x="0" y="1384300"/>
                  </a:moveTo>
                  <a:lnTo>
                    <a:pt x="3736975" y="1384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941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941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4572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1" name="object 11"/>
          <p:cNvSpPr txBox="1"/>
          <p:nvPr/>
        </p:nvSpPr>
        <p:spPr>
          <a:xfrm>
            <a:off x="381000" y="716325"/>
            <a:ext cx="12420600" cy="6047525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442520" indent="-421070">
              <a:spcBef>
                <a:spcPts val="178"/>
              </a:spcBef>
              <a:buAutoNum type="arabicPeriod" startAt="10"/>
              <a:tabLst>
                <a:tab pos="443647" algn="l"/>
              </a:tabLst>
            </a:pPr>
            <a:r>
              <a:rPr sz="2800" b="1" dirty="0">
                <a:latin typeface="Palatino Linotype"/>
                <a:cs typeface="Palatino Linotype"/>
              </a:rPr>
              <a:t>Create</a:t>
            </a:r>
            <a:r>
              <a:rPr sz="2800" b="1" spc="-18" dirty="0">
                <a:latin typeface="Palatino Linotype"/>
                <a:cs typeface="Palatino Linotype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a</a:t>
            </a:r>
            <a:r>
              <a:rPr sz="2800" b="1" spc="-18" dirty="0">
                <a:latin typeface="Palatino Linotype"/>
                <a:cs typeface="Palatino Linotype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second</a:t>
            </a:r>
            <a:r>
              <a:rPr sz="2800" b="1" spc="-18" dirty="0">
                <a:latin typeface="Palatino Linotype"/>
                <a:cs typeface="Palatino Linotype"/>
              </a:rPr>
              <a:t> </a:t>
            </a:r>
            <a:r>
              <a:rPr sz="2800" b="1" spc="-9" dirty="0">
                <a:latin typeface="Palatino Linotype"/>
                <a:cs typeface="Palatino Linotype"/>
              </a:rPr>
              <a:t>table</a:t>
            </a:r>
            <a:r>
              <a:rPr sz="2800" b="1" spc="-27" dirty="0">
                <a:latin typeface="Palatino Linotype"/>
                <a:cs typeface="Palatino Linotype"/>
              </a:rPr>
              <a:t> </a:t>
            </a:r>
            <a:r>
              <a:rPr sz="2800" b="1" spc="-9" dirty="0">
                <a:latin typeface="Palatino Linotype"/>
                <a:cs typeface="Palatino Linotype"/>
              </a:rPr>
              <a:t>by</a:t>
            </a:r>
            <a:r>
              <a:rPr sz="2800" b="1" spc="-27" dirty="0">
                <a:latin typeface="Palatino Linotype"/>
                <a:cs typeface="Palatino Linotype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running</a:t>
            </a:r>
            <a:r>
              <a:rPr sz="2800" b="1" spc="-27" dirty="0">
                <a:latin typeface="Palatino Linotype"/>
                <a:cs typeface="Palatino Linotype"/>
              </a:rPr>
              <a:t> </a:t>
            </a:r>
            <a:r>
              <a:rPr sz="2800" b="1" spc="-9" dirty="0">
                <a:latin typeface="Palatino Linotype"/>
                <a:cs typeface="Palatino Linotype"/>
              </a:rPr>
              <a:t>the</a:t>
            </a:r>
            <a:r>
              <a:rPr sz="2800" b="1" spc="-27" dirty="0">
                <a:latin typeface="Palatino Linotype"/>
                <a:cs typeface="Palatino Linotype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following</a:t>
            </a:r>
            <a:r>
              <a:rPr sz="2800" b="1" spc="-18" dirty="0">
                <a:latin typeface="Palatino Linotype"/>
                <a:cs typeface="Palatino Linotype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code:</a:t>
            </a:r>
            <a:endParaRPr sz="2800" b="1">
              <a:latin typeface="Palatino Linotype"/>
              <a:cs typeface="Palatino Linotype"/>
            </a:endParaRPr>
          </a:p>
          <a:p>
            <a:pPr marL="781183" marR="1903287">
              <a:spcBef>
                <a:spcPts val="1589"/>
              </a:spcBef>
            </a:pPr>
            <a:r>
              <a:rPr sz="26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# select </a:t>
            </a:r>
            <a:r>
              <a:rPr sz="2600" spc="-9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DB </a:t>
            </a:r>
            <a:r>
              <a:rPr sz="260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endParaRPr lang="en-US" sz="2600">
              <a:solidFill>
                <a:schemeClr val="accent3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marL="781183" marR="1903287">
              <a:spcBef>
                <a:spcPts val="1589"/>
              </a:spcBef>
            </a:pPr>
            <a:r>
              <a:rPr sz="2600" spc="-9">
                <a:latin typeface="Lucida Console"/>
                <a:cs typeface="Lucida Console"/>
              </a:rPr>
              <a:t>cursor</a:t>
            </a:r>
            <a:r>
              <a:rPr sz="2600" spc="-9" dirty="0">
                <a:latin typeface="Lucida Console"/>
                <a:cs typeface="Lucida Console"/>
              </a:rPr>
              <a:t>.execute("USE</a:t>
            </a:r>
            <a:r>
              <a:rPr sz="2600" spc="-62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guidb")</a:t>
            </a:r>
            <a:endParaRPr sz="26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sz="2600">
              <a:latin typeface="Lucida Console"/>
              <a:cs typeface="Lucida Console"/>
            </a:endParaRPr>
          </a:p>
          <a:p>
            <a:pPr marL="781183" marR="196423"/>
            <a:r>
              <a:rPr sz="2600" spc="-9" dirty="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# create second Table inside </a:t>
            </a:r>
            <a:r>
              <a:rPr sz="2600" spc="-9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DB </a:t>
            </a:r>
            <a:r>
              <a:rPr sz="2600">
                <a:solidFill>
                  <a:schemeClr val="accent3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endParaRPr lang="en-US" sz="2600">
              <a:solidFill>
                <a:schemeClr val="accent3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marL="781183" marR="196423"/>
            <a:r>
              <a:rPr sz="2600" spc="-9">
                <a:latin typeface="Lucida Console"/>
                <a:cs typeface="Lucida Console"/>
              </a:rPr>
              <a:t>cursor</a:t>
            </a:r>
            <a:r>
              <a:rPr sz="2600" spc="-9" dirty="0">
                <a:latin typeface="Lucida Console"/>
                <a:cs typeface="Lucida Console"/>
              </a:rPr>
              <a:t>.execute("CREATE TABLE</a:t>
            </a:r>
            <a:r>
              <a:rPr sz="2600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Quotations</a:t>
            </a:r>
            <a:r>
              <a:rPr sz="2600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(</a:t>
            </a:r>
            <a:endParaRPr sz="2600">
              <a:latin typeface="Lucida Console"/>
              <a:cs typeface="Lucida Console"/>
            </a:endParaRPr>
          </a:p>
          <a:p>
            <a:pPr marL="1756533"/>
            <a:r>
              <a:rPr sz="2600" spc="-9" dirty="0">
                <a:latin typeface="Lucida Console"/>
                <a:cs typeface="Lucida Console"/>
              </a:rPr>
              <a:t>Quote_ID</a:t>
            </a:r>
            <a:r>
              <a:rPr sz="2600" spc="-54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INT,</a:t>
            </a:r>
            <a:endParaRPr sz="2600">
              <a:latin typeface="Lucida Console"/>
              <a:cs typeface="Lucida Console"/>
            </a:endParaRPr>
          </a:p>
          <a:p>
            <a:pPr marL="1756533" marR="1415612"/>
            <a:r>
              <a:rPr sz="2600" spc="-9" dirty="0">
                <a:latin typeface="Lucida Console"/>
                <a:cs typeface="Lucida Console"/>
              </a:rPr>
              <a:t>Quotation</a:t>
            </a:r>
            <a:r>
              <a:rPr sz="2600" spc="-80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VARCHAR(250</a:t>
            </a:r>
            <a:r>
              <a:rPr sz="2600" spc="-9">
                <a:latin typeface="Lucida Console"/>
                <a:cs typeface="Lucida Console"/>
              </a:rPr>
              <a:t>), </a:t>
            </a:r>
            <a:r>
              <a:rPr sz="2600" spc="-933">
                <a:latin typeface="Lucida Console"/>
                <a:cs typeface="Lucida Console"/>
              </a:rPr>
              <a:t> </a:t>
            </a:r>
            <a:endParaRPr lang="en-US" sz="2600" spc="-933">
              <a:latin typeface="Lucida Console"/>
              <a:cs typeface="Lucida Console"/>
            </a:endParaRPr>
          </a:p>
          <a:p>
            <a:pPr marL="1756533" marR="1415612"/>
            <a:r>
              <a:rPr sz="2600" spc="-9">
                <a:latin typeface="Lucida Console"/>
                <a:cs typeface="Lucida Console"/>
              </a:rPr>
              <a:t>Books</a:t>
            </a:r>
            <a:r>
              <a:rPr sz="2600" spc="-9" dirty="0">
                <a:latin typeface="Lucida Console"/>
                <a:cs typeface="Lucida Console"/>
              </a:rPr>
              <a:t>_Book_ID</a:t>
            </a:r>
            <a:r>
              <a:rPr sz="2600" spc="-27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INT,</a:t>
            </a:r>
            <a:endParaRPr sz="2600">
              <a:latin typeface="Lucida Console"/>
              <a:cs typeface="Lucida Console"/>
            </a:endParaRPr>
          </a:p>
          <a:p>
            <a:pPr marL="1756533" marR="927937"/>
            <a:r>
              <a:rPr sz="2600" spc="-9" dirty="0">
                <a:latin typeface="Lucida Console"/>
                <a:cs typeface="Lucida Console"/>
              </a:rPr>
              <a:t>FOREIGN</a:t>
            </a:r>
            <a:r>
              <a:rPr sz="2600" spc="-36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KEY</a:t>
            </a:r>
            <a:r>
              <a:rPr sz="2600" spc="-36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(Books_Book_ID</a:t>
            </a:r>
            <a:r>
              <a:rPr sz="2600" spc="-9">
                <a:latin typeface="Lucida Console"/>
                <a:cs typeface="Lucida Console"/>
              </a:rPr>
              <a:t>) </a:t>
            </a:r>
            <a:r>
              <a:rPr sz="2600" spc="-933">
                <a:latin typeface="Lucida Console"/>
                <a:cs typeface="Lucida Console"/>
              </a:rPr>
              <a:t> </a:t>
            </a:r>
            <a:endParaRPr lang="en-US" sz="2600" spc="-933">
              <a:latin typeface="Lucida Console"/>
              <a:cs typeface="Lucida Console"/>
            </a:endParaRPr>
          </a:p>
          <a:p>
            <a:pPr marL="1756533" marR="927937"/>
            <a:r>
              <a:rPr sz="2600" spc="-9">
                <a:latin typeface="Lucida Console"/>
                <a:cs typeface="Lucida Console"/>
              </a:rPr>
              <a:t>REFERENCES</a:t>
            </a:r>
            <a:r>
              <a:rPr sz="2600" spc="142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Books(Book_ID</a:t>
            </a:r>
            <a:r>
              <a:rPr sz="2600" spc="-9">
                <a:latin typeface="Lucida Console"/>
                <a:cs typeface="Lucida Console"/>
              </a:rPr>
              <a:t>) </a:t>
            </a:r>
            <a:r>
              <a:rPr sz="2600">
                <a:latin typeface="Lucida Console"/>
                <a:cs typeface="Lucida Console"/>
              </a:rPr>
              <a:t> </a:t>
            </a:r>
            <a:endParaRPr lang="en-US" sz="2600">
              <a:latin typeface="Lucida Console"/>
              <a:cs typeface="Lucida Console"/>
            </a:endParaRPr>
          </a:p>
          <a:p>
            <a:pPr marL="1756533" marR="927937"/>
            <a:r>
              <a:rPr sz="2600" spc="-9">
                <a:latin typeface="Lucida Console"/>
                <a:cs typeface="Lucida Console"/>
              </a:rPr>
              <a:t>ON</a:t>
            </a:r>
            <a:r>
              <a:rPr sz="2600" spc="-18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DELETE CASCADE</a:t>
            </a:r>
            <a:endParaRPr sz="2600">
              <a:latin typeface="Lucida Console"/>
              <a:cs typeface="Lucida Console"/>
            </a:endParaRPr>
          </a:p>
          <a:p>
            <a:pPr marL="1268858"/>
            <a:r>
              <a:rPr sz="2600" spc="-9" dirty="0">
                <a:latin typeface="Lucida Console"/>
                <a:cs typeface="Lucida Console"/>
              </a:rPr>
              <a:t>)</a:t>
            </a:r>
            <a:r>
              <a:rPr sz="2600" spc="-45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ENGINE=InnoDB")</a:t>
            </a:r>
            <a:endParaRPr sz="2600">
              <a:latin typeface="Lucida Console"/>
              <a:cs typeface="Lucida Console"/>
            </a:endParaRPr>
          </a:p>
          <a:p>
            <a:pPr>
              <a:spcBef>
                <a:spcPts val="27"/>
              </a:spcBef>
            </a:pPr>
            <a:endParaRPr sz="26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93442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941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941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4572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1" name="object 11"/>
          <p:cNvSpPr txBox="1"/>
          <p:nvPr/>
        </p:nvSpPr>
        <p:spPr>
          <a:xfrm>
            <a:off x="685801" y="1070314"/>
            <a:ext cx="7226988" cy="453686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442520" indent="-421070">
              <a:buAutoNum type="arabicPeriod" startAt="11"/>
              <a:tabLst>
                <a:tab pos="443647" algn="l"/>
              </a:tabLst>
            </a:pPr>
            <a:r>
              <a:rPr sz="2800" b="1">
                <a:latin typeface="Palatino Linotype"/>
                <a:cs typeface="Palatino Linotype"/>
              </a:rPr>
              <a:t>Execute </a:t>
            </a:r>
            <a:r>
              <a:rPr sz="2800" b="1" spc="-9" dirty="0">
                <a:latin typeface="Palatino Linotype"/>
                <a:cs typeface="Palatino Linotype"/>
              </a:rPr>
              <a:t>th</a:t>
            </a:r>
            <a:r>
              <a:rPr sz="2800" b="1" dirty="0">
                <a:latin typeface="Palatino Linotype"/>
                <a:cs typeface="Palatino Linotype"/>
              </a:rPr>
              <a:t>e</a:t>
            </a:r>
            <a:r>
              <a:rPr sz="2800" b="1" spc="-9" dirty="0">
                <a:latin typeface="Palatino Linotype"/>
                <a:cs typeface="Palatino Linotype"/>
              </a:rPr>
              <a:t> </a:t>
            </a:r>
            <a:r>
              <a:rPr sz="2800" b="1" spc="-9" dirty="0">
                <a:latin typeface="Lucida Console"/>
                <a:cs typeface="Lucida Console"/>
              </a:rPr>
              <a:t>SHOW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178" dirty="0">
                <a:latin typeface="Times New Roman"/>
                <a:cs typeface="Times New Roman"/>
              </a:rPr>
              <a:t> </a:t>
            </a:r>
            <a:r>
              <a:rPr sz="2800" b="1" spc="-9" dirty="0">
                <a:latin typeface="Lucida Console"/>
                <a:cs typeface="Lucida Console"/>
              </a:rPr>
              <a:t>TABLES</a:t>
            </a:r>
            <a:r>
              <a:rPr sz="2800" b="1" spc="18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command:</a:t>
            </a:r>
            <a:endParaRPr sz="2800" b="1">
              <a:latin typeface="Palatino Linotype"/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48000" y="1905000"/>
            <a:ext cx="8415085" cy="3791666"/>
            <a:chOff x="1873250" y="5225478"/>
            <a:chExt cx="3111500" cy="125412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5950" y="5238178"/>
              <a:ext cx="3086100" cy="103806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79600" y="5231828"/>
              <a:ext cx="3098800" cy="1241425"/>
            </a:xfrm>
            <a:custGeom>
              <a:avLst/>
              <a:gdLst/>
              <a:ahLst/>
              <a:cxnLst/>
              <a:rect l="l" t="t" r="r" b="b"/>
              <a:pathLst>
                <a:path w="3098800" h="1241425">
                  <a:moveTo>
                    <a:pt x="0" y="0"/>
                  </a:moveTo>
                  <a:lnTo>
                    <a:pt x="3098800" y="0"/>
                  </a:lnTo>
                </a:path>
                <a:path w="3098800" h="1241425">
                  <a:moveTo>
                    <a:pt x="0" y="0"/>
                  </a:moveTo>
                  <a:lnTo>
                    <a:pt x="0" y="1241424"/>
                  </a:lnTo>
                </a:path>
                <a:path w="3098800" h="1241425">
                  <a:moveTo>
                    <a:pt x="3098800" y="0"/>
                  </a:moveTo>
                  <a:lnTo>
                    <a:pt x="3098800" y="1241424"/>
                  </a:lnTo>
                </a:path>
                <a:path w="3098800" h="1241425">
                  <a:moveTo>
                    <a:pt x="0" y="1241424"/>
                  </a:moveTo>
                  <a:lnTo>
                    <a:pt x="3098800" y="12414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  <p:extLst>
      <p:ext uri="{BB962C8B-B14F-4D97-AF65-F5344CB8AC3E}">
        <p14:creationId xmlns:p14="http://schemas.microsoft.com/office/powerpoint/2010/main" val="2669566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13869" y="7620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6186" y="7620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0003" y="43925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62000" y="1146590"/>
            <a:ext cx="7620000" cy="453686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2800" b="1" dirty="0">
                <a:latin typeface="Palatino Linotype"/>
                <a:cs typeface="Palatino Linotype"/>
              </a:rPr>
              <a:t>12. </a:t>
            </a:r>
            <a:r>
              <a:rPr sz="2800" b="1" spc="45" dirty="0">
                <a:latin typeface="Palatino Linotype"/>
                <a:cs typeface="Palatino Linotype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Execute </a:t>
            </a:r>
            <a:r>
              <a:rPr sz="2800" b="1" spc="-9" dirty="0">
                <a:latin typeface="Palatino Linotype"/>
                <a:cs typeface="Palatino Linotype"/>
              </a:rPr>
              <a:t>th</a:t>
            </a:r>
            <a:r>
              <a:rPr sz="2800" b="1" dirty="0">
                <a:latin typeface="Palatino Linotype"/>
                <a:cs typeface="Palatino Linotype"/>
              </a:rPr>
              <a:t>e</a:t>
            </a:r>
            <a:r>
              <a:rPr sz="2800" b="1" spc="-9" dirty="0">
                <a:latin typeface="Palatino Linotype"/>
                <a:cs typeface="Palatino Linotype"/>
              </a:rPr>
              <a:t> </a:t>
            </a:r>
            <a:r>
              <a:rPr sz="2800" b="1" spc="-9" dirty="0">
                <a:latin typeface="Lucida Console"/>
                <a:cs typeface="Lucida Console"/>
              </a:rPr>
              <a:t>SHOW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178" dirty="0">
                <a:latin typeface="Times New Roman"/>
                <a:cs typeface="Times New Roman"/>
              </a:rPr>
              <a:t> </a:t>
            </a:r>
            <a:r>
              <a:rPr sz="2800" b="1" spc="-9" dirty="0">
                <a:latin typeface="Lucida Console"/>
                <a:cs typeface="Lucida Console"/>
              </a:rPr>
              <a:t>COLUMNS</a:t>
            </a:r>
            <a:r>
              <a:rPr sz="2800" b="1" spc="18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command:</a:t>
            </a:r>
            <a:endParaRPr sz="2800" b="1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1552" y="2133600"/>
            <a:ext cx="11445648" cy="3352778"/>
            <a:chOff x="968375" y="1260678"/>
            <a:chExt cx="4921250" cy="11112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075" y="1273378"/>
              <a:ext cx="4895850" cy="10858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74725" y="1267028"/>
              <a:ext cx="4908550" cy="1098550"/>
            </a:xfrm>
            <a:custGeom>
              <a:avLst/>
              <a:gdLst/>
              <a:ahLst/>
              <a:cxnLst/>
              <a:rect l="l" t="t" r="r" b="b"/>
              <a:pathLst>
                <a:path w="4908550" h="1098550">
                  <a:moveTo>
                    <a:pt x="0" y="0"/>
                  </a:moveTo>
                  <a:lnTo>
                    <a:pt x="4908550" y="0"/>
                  </a:lnTo>
                </a:path>
                <a:path w="4908550" h="1098550">
                  <a:moveTo>
                    <a:pt x="0" y="0"/>
                  </a:moveTo>
                  <a:lnTo>
                    <a:pt x="0" y="1098550"/>
                  </a:lnTo>
                </a:path>
                <a:path w="4908550" h="1098550">
                  <a:moveTo>
                    <a:pt x="4908550" y="0"/>
                  </a:moveTo>
                  <a:lnTo>
                    <a:pt x="4908550" y="1098550"/>
                  </a:lnTo>
                </a:path>
                <a:path w="4908550" h="1098550">
                  <a:moveTo>
                    <a:pt x="0" y="1098550"/>
                  </a:moveTo>
                  <a:lnTo>
                    <a:pt x="4908550" y="1098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13869" y="179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6186" y="179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2" name="object 12"/>
          <p:cNvSpPr txBox="1"/>
          <p:nvPr/>
        </p:nvSpPr>
        <p:spPr>
          <a:xfrm>
            <a:off x="736536" y="943245"/>
            <a:ext cx="9199650" cy="453686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2800" b="1" dirty="0">
                <a:latin typeface="Palatino Linotype"/>
                <a:cs typeface="Palatino Linotype"/>
              </a:rPr>
              <a:t>13. </a:t>
            </a:r>
            <a:r>
              <a:rPr sz="2800" b="1" spc="45" dirty="0">
                <a:latin typeface="Palatino Linotype"/>
                <a:cs typeface="Palatino Linotype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Execute</a:t>
            </a:r>
            <a:r>
              <a:rPr sz="2800" b="1" spc="-9" dirty="0">
                <a:latin typeface="Palatino Linotype"/>
                <a:cs typeface="Palatino Linotype"/>
              </a:rPr>
              <a:t> </a:t>
            </a:r>
            <a:r>
              <a:rPr sz="2800" b="1" spc="-9" dirty="0">
                <a:latin typeface="Lucida Console"/>
                <a:cs typeface="Lucida Console"/>
              </a:rPr>
              <a:t>SHOW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178" dirty="0">
                <a:latin typeface="Times New Roman"/>
                <a:cs typeface="Times New Roman"/>
              </a:rPr>
              <a:t> </a:t>
            </a:r>
            <a:r>
              <a:rPr sz="2800" b="1" spc="-9" dirty="0">
                <a:latin typeface="Lucida Console"/>
                <a:cs typeface="Lucida Console"/>
              </a:rPr>
              <a:t>COLUMNS</a:t>
            </a:r>
            <a:r>
              <a:rPr sz="2800" b="1" spc="18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Palatino Linotype"/>
                <a:cs typeface="Palatino Linotype"/>
              </a:rPr>
              <a:t>again with</a:t>
            </a:r>
            <a:r>
              <a:rPr sz="2800" b="1" spc="-9" dirty="0">
                <a:latin typeface="Palatino Linotype"/>
                <a:cs typeface="Palatino Linotype"/>
              </a:rPr>
              <a:t> </a:t>
            </a:r>
            <a:r>
              <a:rPr sz="2800" b="1" spc="-9" dirty="0">
                <a:latin typeface="Lucida Console"/>
                <a:cs typeface="Lucida Console"/>
              </a:rPr>
              <a:t>pprint</a:t>
            </a:r>
            <a:r>
              <a:rPr sz="2800" b="1" dirty="0">
                <a:latin typeface="Palatino Linotype"/>
                <a:cs typeface="Palatino Linotype"/>
              </a:rPr>
              <a:t>:</a:t>
            </a:r>
            <a:endParaRPr sz="2800" b="1">
              <a:latin typeface="Palatino Linotype"/>
              <a:cs typeface="Palatino Linotype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0" y="1524000"/>
            <a:ext cx="8331576" cy="457185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4551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80003" y="408905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609600" y="123302"/>
            <a:ext cx="10820400" cy="4512874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79021">
              <a:spcBef>
                <a:spcPts val="178"/>
              </a:spcBef>
              <a:tabLst>
                <a:tab pos="8700260" algn="l"/>
              </a:tabLst>
            </a:pPr>
            <a:r>
              <a:rPr lang="en-US" sz="1778" i="1">
                <a:latin typeface="Palatino Linotype"/>
                <a:cs typeface="Palatino Linotype"/>
              </a:rPr>
              <a:t>           </a:t>
            </a:r>
            <a:r>
              <a:rPr sz="1778" i="1">
                <a:latin typeface="Palatino Linotype"/>
                <a:cs typeface="Palatino Linotype"/>
              </a:rPr>
              <a:t>Storing </a:t>
            </a:r>
            <a:r>
              <a:rPr sz="1778" i="1" dirty="0">
                <a:latin typeface="Palatino Linotype"/>
                <a:cs typeface="Palatino Linotype"/>
              </a:rPr>
              <a:t>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</a:t>
            </a:r>
            <a:r>
              <a:rPr sz="1778" i="1" dirty="0">
                <a:latin typeface="Palatino Linotype"/>
                <a:cs typeface="Palatino Linotype"/>
              </a:rPr>
              <a:t>I	Chapter 7</a:t>
            </a:r>
            <a:endParaRPr sz="1778">
              <a:latin typeface="Palatino Linotype"/>
              <a:cs typeface="Palatino Linotype"/>
            </a:endParaRPr>
          </a:p>
          <a:p>
            <a:pPr>
              <a:spcBef>
                <a:spcPts val="54"/>
              </a:spcBef>
            </a:pPr>
            <a:endParaRPr sz="1778">
              <a:latin typeface="Palatino Linotype"/>
              <a:cs typeface="Palatino Linotype"/>
            </a:endParaRPr>
          </a:p>
          <a:p>
            <a:pPr>
              <a:spcBef>
                <a:spcPts val="89"/>
              </a:spcBef>
            </a:pPr>
            <a:endParaRPr sz="1600">
              <a:latin typeface="Palatino Linotype"/>
              <a:cs typeface="Palatino Linotype"/>
            </a:endParaRPr>
          </a:p>
          <a:p>
            <a:pPr marL="22578"/>
            <a:r>
              <a:rPr lang="vi-VN" sz="3600" b="1" spc="-9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4_ </a:t>
            </a:r>
            <a:r>
              <a:rPr sz="3600" b="1" spc="-9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Using</a:t>
            </a:r>
            <a:r>
              <a:rPr sz="3600" b="1" spc="-36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the</a:t>
            </a:r>
            <a:r>
              <a:rPr sz="3600" b="1" spc="-18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SQL</a:t>
            </a:r>
            <a:r>
              <a:rPr sz="3600" b="1" spc="-27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600" b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INSERT</a:t>
            </a:r>
            <a:r>
              <a:rPr sz="3600" b="1" spc="-18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600" b="1" spc="-9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command</a:t>
            </a:r>
            <a:endParaRPr lang="en-US" sz="3600" b="1" spc="-9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22578"/>
            <a:endParaRPr sz="1000" b="1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22578" marR="41768" algn="just">
              <a:spcBef>
                <a:spcPts val="666"/>
              </a:spcBef>
            </a:pPr>
            <a:endParaRPr lang="en-US" sz="2600">
              <a:latin typeface="Palatino Linotype"/>
              <a:cs typeface="Palatino Linotype"/>
            </a:endParaRPr>
          </a:p>
          <a:p>
            <a:pPr marL="22578" marR="41768" algn="just">
              <a:spcBef>
                <a:spcPts val="666"/>
              </a:spcBef>
            </a:pPr>
            <a:r>
              <a:rPr sz="2600">
                <a:latin typeface="Palatino Linotype"/>
                <a:cs typeface="Palatino Linotype"/>
              </a:rPr>
              <a:t>This </a:t>
            </a:r>
            <a:r>
              <a:rPr sz="2600" dirty="0">
                <a:latin typeface="Palatino Linotype"/>
                <a:cs typeface="Palatino Linotype"/>
              </a:rPr>
              <a:t>recipe </a:t>
            </a:r>
            <a:r>
              <a:rPr sz="2600" spc="-9" dirty="0">
                <a:latin typeface="Palatino Linotype"/>
                <a:cs typeface="Palatino Linotype"/>
              </a:rPr>
              <a:t>presents the </a:t>
            </a:r>
            <a:r>
              <a:rPr sz="2600" dirty="0">
                <a:latin typeface="Palatino Linotype"/>
                <a:cs typeface="Palatino Linotype"/>
              </a:rPr>
              <a:t>entire Python code </a:t>
            </a:r>
            <a:r>
              <a:rPr sz="2600" spc="-9" dirty="0">
                <a:latin typeface="Palatino Linotype"/>
                <a:cs typeface="Palatino Linotype"/>
              </a:rPr>
              <a:t>that </a:t>
            </a:r>
            <a:r>
              <a:rPr sz="2600" dirty="0">
                <a:latin typeface="Palatino Linotype"/>
                <a:cs typeface="Palatino Linotype"/>
              </a:rPr>
              <a:t>shows </a:t>
            </a:r>
            <a:r>
              <a:rPr sz="2600" spc="-9" dirty="0">
                <a:latin typeface="Palatino Linotype"/>
                <a:cs typeface="Palatino Linotype"/>
              </a:rPr>
              <a:t>you how to </a:t>
            </a:r>
            <a:r>
              <a:rPr sz="2600" dirty="0">
                <a:latin typeface="Palatino Linotype"/>
                <a:cs typeface="Palatino Linotype"/>
              </a:rPr>
              <a:t>create and drop MySQL </a:t>
            </a:r>
            <a:r>
              <a:rPr sz="2600" spc="-444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databases and </a:t>
            </a:r>
            <a:r>
              <a:rPr sz="2600" spc="-9" dirty="0">
                <a:latin typeface="Palatino Linotype"/>
                <a:cs typeface="Palatino Linotype"/>
              </a:rPr>
              <a:t>tables, </a:t>
            </a:r>
            <a:r>
              <a:rPr sz="2600" dirty="0">
                <a:latin typeface="Palatino Linotype"/>
                <a:cs typeface="Palatino Linotype"/>
              </a:rPr>
              <a:t>as well as </a:t>
            </a:r>
            <a:r>
              <a:rPr sz="2600" spc="-9" dirty="0">
                <a:latin typeface="Palatino Linotype"/>
                <a:cs typeface="Palatino Linotype"/>
              </a:rPr>
              <a:t>how to </a:t>
            </a:r>
            <a:r>
              <a:rPr sz="2600" dirty="0">
                <a:latin typeface="Palatino Linotype"/>
                <a:cs typeface="Palatino Linotype"/>
              </a:rPr>
              <a:t>display </a:t>
            </a:r>
            <a:r>
              <a:rPr sz="2600" spc="-9" dirty="0">
                <a:latin typeface="Palatino Linotype"/>
                <a:cs typeface="Palatino Linotype"/>
              </a:rPr>
              <a:t>the </a:t>
            </a:r>
            <a:r>
              <a:rPr sz="2600" dirty="0">
                <a:latin typeface="Palatino Linotype"/>
                <a:cs typeface="Palatino Linotype"/>
              </a:rPr>
              <a:t>existing databases, </a:t>
            </a:r>
            <a:r>
              <a:rPr sz="2600" spc="-9" dirty="0">
                <a:latin typeface="Palatino Linotype"/>
                <a:cs typeface="Palatino Linotype"/>
              </a:rPr>
              <a:t>tables, </a:t>
            </a:r>
            <a:r>
              <a:rPr sz="2600" dirty="0">
                <a:latin typeface="Palatino Linotype"/>
                <a:cs typeface="Palatino Linotype"/>
              </a:rPr>
              <a:t>columns, and </a:t>
            </a:r>
            <a:r>
              <a:rPr sz="2600" spc="-444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data</a:t>
            </a:r>
            <a:r>
              <a:rPr sz="2600" spc="-9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of our MySQL instance.</a:t>
            </a:r>
            <a:endParaRPr sz="2600">
              <a:latin typeface="Palatino Linotype"/>
              <a:cs typeface="Palatino Linotype"/>
            </a:endParaRPr>
          </a:p>
          <a:p>
            <a:pPr marL="22578" marR="56444" algn="just">
              <a:spcBef>
                <a:spcPts val="1600"/>
              </a:spcBef>
            </a:pPr>
            <a:r>
              <a:rPr sz="2600" dirty="0">
                <a:latin typeface="Palatino Linotype"/>
                <a:cs typeface="Palatino Linotype"/>
              </a:rPr>
              <a:t>After creating </a:t>
            </a:r>
            <a:r>
              <a:rPr sz="2600" spc="-9" dirty="0">
                <a:latin typeface="Palatino Linotype"/>
                <a:cs typeface="Palatino Linotype"/>
              </a:rPr>
              <a:t>the </a:t>
            </a:r>
            <a:r>
              <a:rPr sz="2600" dirty="0">
                <a:latin typeface="Palatino Linotype"/>
                <a:cs typeface="Palatino Linotype"/>
              </a:rPr>
              <a:t>database and </a:t>
            </a:r>
            <a:r>
              <a:rPr sz="2600" spc="-9" dirty="0">
                <a:latin typeface="Palatino Linotype"/>
                <a:cs typeface="Palatino Linotype"/>
              </a:rPr>
              <a:t>tables, </a:t>
            </a:r>
            <a:r>
              <a:rPr sz="2600" dirty="0">
                <a:latin typeface="Palatino Linotype"/>
                <a:cs typeface="Palatino Linotype"/>
              </a:rPr>
              <a:t>we will insert data into </a:t>
            </a:r>
            <a:r>
              <a:rPr sz="2600" spc="-9" dirty="0">
                <a:latin typeface="Palatino Linotype"/>
                <a:cs typeface="Palatino Linotype"/>
              </a:rPr>
              <a:t>the two tables </a:t>
            </a:r>
            <a:r>
              <a:rPr sz="2600" dirty="0">
                <a:latin typeface="Palatino Linotype"/>
                <a:cs typeface="Palatino Linotype"/>
              </a:rPr>
              <a:t>we will create </a:t>
            </a:r>
            <a:r>
              <a:rPr sz="2600" spc="-444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in</a:t>
            </a:r>
            <a:r>
              <a:rPr sz="2600" spc="-9" dirty="0">
                <a:latin typeface="Palatino Linotype"/>
                <a:cs typeface="Palatino Linotype"/>
              </a:rPr>
              <a:t> this </a:t>
            </a:r>
            <a:r>
              <a:rPr sz="2600" dirty="0">
                <a:latin typeface="Palatino Linotype"/>
                <a:cs typeface="Palatino Linotype"/>
              </a:rPr>
              <a:t>recipe.</a:t>
            </a:r>
            <a:endParaRPr sz="2600">
              <a:latin typeface="Palatino Linotype"/>
              <a:cs typeface="Palatino Linotype"/>
            </a:endParaRPr>
          </a:p>
          <a:p>
            <a:pPr>
              <a:spcBef>
                <a:spcPts val="36"/>
              </a:spcBef>
            </a:pPr>
            <a:endParaRPr sz="1155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530" y="5653982"/>
            <a:ext cx="10970670" cy="823018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 marR="249482">
              <a:spcBef>
                <a:spcPts val="178"/>
              </a:spcBef>
            </a:pPr>
            <a:r>
              <a:rPr sz="2600" dirty="0">
                <a:latin typeface="Palatino Linotype"/>
                <a:cs typeface="Palatino Linotype"/>
              </a:rPr>
              <a:t>We will </a:t>
            </a:r>
            <a:r>
              <a:rPr sz="2600" spc="-9" dirty="0">
                <a:latin typeface="Palatino Linotype"/>
                <a:cs typeface="Palatino Linotype"/>
              </a:rPr>
              <a:t>go </a:t>
            </a:r>
            <a:r>
              <a:rPr sz="2600" dirty="0">
                <a:latin typeface="Palatino Linotype"/>
                <a:cs typeface="Palatino Linotype"/>
              </a:rPr>
              <a:t>into detail about </a:t>
            </a:r>
            <a:r>
              <a:rPr sz="2600" spc="-9" dirty="0">
                <a:latin typeface="Palatino Linotype"/>
                <a:cs typeface="Palatino Linotype"/>
              </a:rPr>
              <a:t>how this </a:t>
            </a:r>
            <a:r>
              <a:rPr sz="2600" dirty="0">
                <a:latin typeface="Palatino Linotype"/>
                <a:cs typeface="Palatino Linotype"/>
              </a:rPr>
              <a:t>works in </a:t>
            </a:r>
            <a:r>
              <a:rPr sz="2600" spc="-9" dirty="0">
                <a:latin typeface="Palatino Linotype"/>
                <a:cs typeface="Palatino Linotype"/>
              </a:rPr>
              <a:t>the </a:t>
            </a:r>
            <a:r>
              <a:rPr sz="2600" dirty="0">
                <a:latin typeface="Palatino Linotype"/>
                <a:cs typeface="Palatino Linotype"/>
              </a:rPr>
              <a:t>following </a:t>
            </a:r>
            <a:r>
              <a:rPr sz="2600" spc="-9" dirty="0">
                <a:latin typeface="Palatino Linotype"/>
                <a:cs typeface="Palatino Linotype"/>
              </a:rPr>
              <a:t>two </a:t>
            </a:r>
            <a:r>
              <a:rPr sz="2600" dirty="0">
                <a:latin typeface="Palatino Linotype"/>
                <a:cs typeface="Palatino Linotype"/>
              </a:rPr>
              <a:t>recipes, where we will </a:t>
            </a:r>
            <a:r>
              <a:rPr sz="2600" spc="-452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modify</a:t>
            </a:r>
            <a:r>
              <a:rPr sz="2600" spc="-9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and delete </a:t>
            </a:r>
            <a:r>
              <a:rPr sz="2600" spc="-9" dirty="0">
                <a:latin typeface="Palatino Linotype"/>
                <a:cs typeface="Palatino Linotype"/>
              </a:rPr>
              <a:t>the</a:t>
            </a:r>
            <a:r>
              <a:rPr sz="2600" spc="-18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data in our MySQL</a:t>
            </a:r>
            <a:r>
              <a:rPr sz="2600" spc="-9" dirty="0">
                <a:latin typeface="Palatino Linotype"/>
                <a:cs typeface="Palatino Linotype"/>
              </a:rPr>
              <a:t> </a:t>
            </a:r>
            <a:r>
              <a:rPr sz="2600">
                <a:latin typeface="Palatino Linotype"/>
                <a:cs typeface="Palatino Linotype"/>
              </a:rPr>
              <a:t>database.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E33CF-27B0-1DCF-9062-B8155B1857C4}"/>
              </a:ext>
            </a:extLst>
          </p:cNvPr>
          <p:cNvSpPr txBox="1"/>
          <p:nvPr/>
        </p:nvSpPr>
        <p:spPr>
          <a:xfrm>
            <a:off x="1600200" y="4636176"/>
            <a:ext cx="9677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We are using a </a:t>
            </a:r>
            <a:r>
              <a:rPr lang="en-US"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 to foreign key</a:t>
            </a:r>
            <a:r>
              <a:rPr lang="en-US" sz="2400" i="1"/>
              <a:t> relationship to connect the data of the two tables.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80003" y="408905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609600" y="123302"/>
            <a:ext cx="10820400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79021">
              <a:spcBef>
                <a:spcPts val="178"/>
              </a:spcBef>
              <a:tabLst>
                <a:tab pos="8700260" algn="l"/>
              </a:tabLst>
            </a:pPr>
            <a:r>
              <a:rPr lang="en-US" sz="1778" i="1">
                <a:latin typeface="Palatino Linotype"/>
                <a:cs typeface="Palatino Linotype"/>
              </a:rPr>
              <a:t>           </a:t>
            </a:r>
            <a:r>
              <a:rPr sz="1778" i="1">
                <a:latin typeface="Palatino Linotype"/>
                <a:cs typeface="Palatino Linotype"/>
              </a:rPr>
              <a:t>Storing </a:t>
            </a:r>
            <a:r>
              <a:rPr sz="1778" i="1" dirty="0">
                <a:latin typeface="Palatino Linotype"/>
                <a:cs typeface="Palatino Linotype"/>
              </a:rPr>
              <a:t>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</a:t>
            </a:r>
            <a:r>
              <a:rPr sz="1778" i="1" dirty="0">
                <a:latin typeface="Palatino Linotype"/>
                <a:cs typeface="Palatino Linotype"/>
              </a:rPr>
              <a:t>I	</a:t>
            </a:r>
            <a:r>
              <a:rPr sz="1778" i="1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665" y="705305"/>
            <a:ext cx="10970670" cy="4408615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Palatino Linotype"/>
              <a:cs typeface="Palatino Linotype"/>
            </a:endParaRPr>
          </a:p>
          <a:p>
            <a:pPr marL="22578"/>
            <a:r>
              <a:rPr sz="2800" b="1">
                <a:latin typeface="Arial"/>
                <a:cs typeface="Arial"/>
              </a:rPr>
              <a:t>Getting</a:t>
            </a:r>
            <a:r>
              <a:rPr sz="2800" b="1" spc="-45">
                <a:latin typeface="Arial"/>
                <a:cs typeface="Arial"/>
              </a:rPr>
              <a:t> </a:t>
            </a:r>
            <a:r>
              <a:rPr sz="2800" b="1" spc="-9">
                <a:latin typeface="Arial"/>
                <a:cs typeface="Arial"/>
              </a:rPr>
              <a:t>ready</a:t>
            </a:r>
            <a:endParaRPr lang="en-US" sz="2800" b="1" spc="-9">
              <a:latin typeface="Arial"/>
              <a:cs typeface="Arial"/>
            </a:endParaRPr>
          </a:p>
          <a:p>
            <a:pPr marL="22578"/>
            <a:endParaRPr sz="2800">
              <a:latin typeface="Arial"/>
              <a:cs typeface="Arial"/>
            </a:endParaRPr>
          </a:p>
          <a:p>
            <a:pPr marL="22578" marR="9031">
              <a:spcBef>
                <a:spcPts val="649"/>
              </a:spcBef>
            </a:pPr>
            <a:r>
              <a:rPr sz="2800" dirty="0">
                <a:latin typeface="Palatino Linotype"/>
                <a:cs typeface="Palatino Linotype"/>
              </a:rPr>
              <a:t>This recipe </a:t>
            </a:r>
            <a:r>
              <a:rPr sz="2800" spc="-9" dirty="0">
                <a:latin typeface="Palatino Linotype"/>
                <a:cs typeface="Palatino Linotype"/>
              </a:rPr>
              <a:t>builds </a:t>
            </a:r>
            <a:r>
              <a:rPr sz="2800" dirty="0">
                <a:latin typeface="Palatino Linotype"/>
                <a:cs typeface="Palatino Linotype"/>
              </a:rPr>
              <a:t>on </a:t>
            </a:r>
            <a:r>
              <a:rPr sz="2800" spc="-9" dirty="0">
                <a:latin typeface="Palatino Linotype"/>
                <a:cs typeface="Palatino Linotype"/>
              </a:rPr>
              <a:t>the </a:t>
            </a:r>
            <a:r>
              <a:rPr sz="2800" dirty="0">
                <a:latin typeface="Palatino Linotype"/>
                <a:cs typeface="Palatino Linotype"/>
              </a:rPr>
              <a:t>MySQL database we created in </a:t>
            </a:r>
            <a:r>
              <a:rPr sz="2800" spc="-9" dirty="0">
                <a:latin typeface="Palatino Linotype"/>
                <a:cs typeface="Palatino Linotype"/>
              </a:rPr>
              <a:t>the previous </a:t>
            </a:r>
            <a:r>
              <a:rPr sz="2800" dirty="0">
                <a:latin typeface="Palatino Linotype"/>
                <a:cs typeface="Palatino Linotype"/>
              </a:rPr>
              <a:t>recipe, </a:t>
            </a:r>
            <a:r>
              <a:rPr sz="2800" i="1" dirty="0">
                <a:latin typeface="Palatino Linotype"/>
                <a:cs typeface="Palatino Linotype"/>
              </a:rPr>
              <a:t>Designing the </a:t>
            </a:r>
            <a:r>
              <a:rPr sz="2800" i="1" spc="-444" dirty="0">
                <a:latin typeface="Palatino Linotype"/>
                <a:cs typeface="Palatino Linotype"/>
              </a:rPr>
              <a:t> </a:t>
            </a:r>
            <a:r>
              <a:rPr sz="2800" i="1" dirty="0">
                <a:latin typeface="Palatino Linotype"/>
                <a:cs typeface="Palatino Linotype"/>
              </a:rPr>
              <a:t>Python</a:t>
            </a:r>
            <a:r>
              <a:rPr sz="2800" i="1" spc="-9" dirty="0">
                <a:latin typeface="Palatino Linotype"/>
                <a:cs typeface="Palatino Linotype"/>
              </a:rPr>
              <a:t> GUI database</a:t>
            </a:r>
            <a:r>
              <a:rPr sz="2800" spc="-9" dirty="0">
                <a:latin typeface="Palatino Linotype"/>
                <a:cs typeface="Palatino Linotype"/>
              </a:rPr>
              <a:t>,</a:t>
            </a:r>
            <a:r>
              <a:rPr sz="2800" dirty="0">
                <a:latin typeface="Palatino Linotype"/>
                <a:cs typeface="Palatino Linotype"/>
              </a:rPr>
              <a:t> and also shows</a:t>
            </a:r>
            <a:r>
              <a:rPr sz="2800" spc="-9" dirty="0">
                <a:latin typeface="Palatino Linotype"/>
                <a:cs typeface="Palatino Linotype"/>
              </a:rPr>
              <a:t> you how to </a:t>
            </a:r>
            <a:r>
              <a:rPr sz="2800" dirty="0">
                <a:latin typeface="Palatino Linotype"/>
                <a:cs typeface="Palatino Linotype"/>
              </a:rPr>
              <a:t>drop</a:t>
            </a:r>
            <a:r>
              <a:rPr sz="2800" spc="-9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and recreate </a:t>
            </a:r>
            <a:r>
              <a:rPr sz="2800" spc="-9" dirty="0">
                <a:latin typeface="Palatino Linotype"/>
                <a:cs typeface="Palatino Linotype"/>
              </a:rPr>
              <a:t>the GuiDB.</a:t>
            </a:r>
            <a:endParaRPr sz="2800">
              <a:latin typeface="Palatino Linotype"/>
              <a:cs typeface="Palatino Linotype"/>
            </a:endParaRPr>
          </a:p>
          <a:p>
            <a:pPr>
              <a:spcBef>
                <a:spcPts val="45"/>
              </a:spcBef>
            </a:pPr>
            <a:endParaRPr sz="2800">
              <a:latin typeface="Palatino Linotype"/>
              <a:cs typeface="Palatino Linotype"/>
            </a:endParaRPr>
          </a:p>
          <a:p>
            <a:pPr marL="577850" marR="368014"/>
            <a:r>
              <a:rPr sz="2800" dirty="0">
                <a:latin typeface="Palatino Linotype"/>
                <a:cs typeface="Palatino Linotype"/>
              </a:rPr>
              <a:t>Dropping</a:t>
            </a:r>
            <a:r>
              <a:rPr sz="2800" spc="-18" dirty="0">
                <a:latin typeface="Palatino Linotype"/>
                <a:cs typeface="Palatino Linotype"/>
              </a:rPr>
              <a:t> </a:t>
            </a:r>
            <a:r>
              <a:rPr sz="2800" spc="-9" dirty="0">
                <a:latin typeface="Palatino Linotype"/>
                <a:cs typeface="Palatino Linotype"/>
              </a:rPr>
              <a:t>the</a:t>
            </a:r>
            <a:r>
              <a:rPr sz="2800" spc="-18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database,</a:t>
            </a:r>
            <a:r>
              <a:rPr sz="2800" spc="-9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of</a:t>
            </a:r>
            <a:r>
              <a:rPr sz="2800" spc="-18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course,</a:t>
            </a:r>
            <a:r>
              <a:rPr sz="2800" spc="-9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deletes</a:t>
            </a:r>
            <a:r>
              <a:rPr sz="2800" spc="-9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all</a:t>
            </a:r>
            <a:r>
              <a:rPr sz="2800" spc="-18" dirty="0">
                <a:latin typeface="Palatino Linotype"/>
                <a:cs typeface="Palatino Linotype"/>
              </a:rPr>
              <a:t> </a:t>
            </a:r>
            <a:r>
              <a:rPr sz="2800" spc="-9" dirty="0">
                <a:latin typeface="Palatino Linotype"/>
                <a:cs typeface="Palatino Linotype"/>
              </a:rPr>
              <a:t>the</a:t>
            </a:r>
            <a:r>
              <a:rPr sz="2800" spc="-18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data</a:t>
            </a:r>
            <a:r>
              <a:rPr sz="2800" spc="-9" dirty="0">
                <a:latin typeface="Palatino Linotype"/>
                <a:cs typeface="Palatino Linotype"/>
              </a:rPr>
              <a:t> the</a:t>
            </a:r>
            <a:r>
              <a:rPr sz="2800" spc="-18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database</a:t>
            </a:r>
            <a:r>
              <a:rPr sz="2800" spc="-18" dirty="0">
                <a:latin typeface="Palatino Linotype"/>
                <a:cs typeface="Palatino Linotype"/>
              </a:rPr>
              <a:t> </a:t>
            </a:r>
            <a:r>
              <a:rPr sz="2800" spc="-9" dirty="0">
                <a:latin typeface="Palatino Linotype"/>
                <a:cs typeface="Palatino Linotype"/>
              </a:rPr>
              <a:t>has</a:t>
            </a:r>
            <a:r>
              <a:rPr sz="2800" spc="-18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in </a:t>
            </a:r>
            <a:r>
              <a:rPr sz="2800" spc="-444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its</a:t>
            </a:r>
            <a:r>
              <a:rPr sz="2800" spc="-9" dirty="0">
                <a:latin typeface="Palatino Linotype"/>
                <a:cs typeface="Palatino Linotype"/>
              </a:rPr>
              <a:t> tables, </a:t>
            </a:r>
            <a:r>
              <a:rPr sz="2800" dirty="0">
                <a:latin typeface="Palatino Linotype"/>
                <a:cs typeface="Palatino Linotype"/>
              </a:rPr>
              <a:t>so</a:t>
            </a:r>
            <a:r>
              <a:rPr sz="2800" spc="-9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we'll show</a:t>
            </a:r>
            <a:r>
              <a:rPr sz="2800" spc="-9" dirty="0">
                <a:latin typeface="Palatino Linotype"/>
                <a:cs typeface="Palatino Linotype"/>
              </a:rPr>
              <a:t> you how</a:t>
            </a:r>
            <a:r>
              <a:rPr sz="2800" spc="-18" dirty="0">
                <a:latin typeface="Palatino Linotype"/>
                <a:cs typeface="Palatino Linotype"/>
              </a:rPr>
              <a:t> </a:t>
            </a:r>
            <a:r>
              <a:rPr sz="2800" spc="-9" dirty="0">
                <a:latin typeface="Palatino Linotype"/>
                <a:cs typeface="Palatino Linotype"/>
              </a:rPr>
              <a:t>to </a:t>
            </a:r>
            <a:r>
              <a:rPr sz="2800" dirty="0">
                <a:latin typeface="Palatino Linotype"/>
                <a:cs typeface="Palatino Linotype"/>
              </a:rPr>
              <a:t>reinsert</a:t>
            </a:r>
            <a:r>
              <a:rPr sz="2800" spc="-9" dirty="0">
                <a:latin typeface="Palatino Linotype"/>
                <a:cs typeface="Palatino Linotype"/>
              </a:rPr>
              <a:t> that </a:t>
            </a:r>
            <a:r>
              <a:rPr sz="2800" dirty="0">
                <a:latin typeface="Palatino Linotype"/>
                <a:cs typeface="Palatino Linotype"/>
              </a:rPr>
              <a:t>data as</a:t>
            </a:r>
            <a:r>
              <a:rPr sz="2800" spc="-9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well.</a:t>
            </a:r>
            <a:endParaRPr sz="28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45269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70" y="372963"/>
            <a:ext cx="9565076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  <a:tabLst>
                <a:tab pos="8643816" algn="l"/>
              </a:tabLst>
            </a:pPr>
            <a:r>
              <a:rPr sz="1778" i="1" dirty="0">
                <a:latin typeface="Palatino Linotype"/>
                <a:cs typeface="Palatino Linotype"/>
              </a:rPr>
              <a:t>Storing 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</a:t>
            </a:r>
            <a:r>
              <a:rPr sz="1778" i="1" dirty="0">
                <a:latin typeface="Palatino Linotype"/>
                <a:cs typeface="Palatino Linotype"/>
              </a:rPr>
              <a:t>I	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0003" y="736013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7424" y="939394"/>
            <a:ext cx="2777067" cy="515241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3200" spc="-9" dirty="0"/>
              <a:t>How</a:t>
            </a:r>
            <a:r>
              <a:rPr sz="3200" spc="-62" dirty="0"/>
              <a:t> </a:t>
            </a:r>
            <a:r>
              <a:rPr sz="3200" dirty="0"/>
              <a:t>to</a:t>
            </a:r>
            <a:r>
              <a:rPr sz="3200" spc="-54" dirty="0"/>
              <a:t> </a:t>
            </a:r>
            <a:r>
              <a:rPr sz="3200" dirty="0"/>
              <a:t>do</a:t>
            </a:r>
            <a:r>
              <a:rPr sz="3200" spc="-54" dirty="0"/>
              <a:t> </a:t>
            </a:r>
            <a:r>
              <a:rPr sz="3200" dirty="0"/>
              <a:t>it</a:t>
            </a:r>
            <a:r>
              <a:rPr sz="3200" dirty="0">
                <a:latin typeface="Lucida Sans"/>
                <a:cs typeface="Lucida Sans"/>
              </a:rPr>
              <a:t>…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1676400"/>
            <a:ext cx="11506200" cy="4815350"/>
          </a:xfrm>
          <a:prstGeom prst="rect">
            <a:avLst/>
          </a:prstGeom>
        </p:spPr>
        <p:txBody>
          <a:bodyPr vert="horz" wrap="square" lIns="0" tIns="25965" rIns="0" bIns="0" rtlCol="0">
            <a:spAutoFit/>
          </a:bodyPr>
          <a:lstStyle/>
          <a:p>
            <a:pPr marL="22578" marR="9031">
              <a:lnSpc>
                <a:spcPct val="104200"/>
              </a:lnSpc>
              <a:spcBef>
                <a:spcPts val="204"/>
              </a:spcBef>
            </a:pPr>
            <a:r>
              <a:rPr sz="2600" dirty="0">
                <a:latin typeface="Palatino Linotype"/>
                <a:cs typeface="Palatino Linotype"/>
              </a:rPr>
              <a:t>The entire code</a:t>
            </a:r>
            <a:r>
              <a:rPr sz="2600" spc="-9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in </a:t>
            </a:r>
            <a:r>
              <a:rPr sz="2600" spc="-9" dirty="0">
                <a:latin typeface="Palatino Linotype"/>
                <a:cs typeface="Palatino Linotype"/>
              </a:rPr>
              <a:t>th</a:t>
            </a:r>
            <a:r>
              <a:rPr sz="2600" dirty="0">
                <a:latin typeface="Palatino Linotype"/>
                <a:cs typeface="Palatino Linotype"/>
              </a:rPr>
              <a:t>e </a:t>
            </a:r>
            <a:r>
              <a:rPr sz="2600" spc="-9" dirty="0">
                <a:latin typeface="Lucida Console"/>
                <a:cs typeface="Lucida Console"/>
              </a:rPr>
              <a:t>GUI_MySQL_class.py</a:t>
            </a:r>
            <a:r>
              <a:rPr sz="2600" spc="18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module is</a:t>
            </a:r>
            <a:r>
              <a:rPr sz="2600" spc="-9" dirty="0">
                <a:latin typeface="Palatino Linotype"/>
                <a:cs typeface="Palatino Linotype"/>
              </a:rPr>
              <a:t> presen</a:t>
            </a:r>
            <a:r>
              <a:rPr sz="2600" dirty="0">
                <a:latin typeface="Palatino Linotype"/>
                <a:cs typeface="Palatino Linotype"/>
              </a:rPr>
              <a:t>t in </a:t>
            </a:r>
            <a:r>
              <a:rPr sz="2600" spc="-9" dirty="0">
                <a:latin typeface="Palatino Linotype"/>
                <a:cs typeface="Palatino Linotype"/>
              </a:rPr>
              <a:t>th</a:t>
            </a:r>
            <a:r>
              <a:rPr sz="2600" dirty="0">
                <a:latin typeface="Palatino Linotype"/>
                <a:cs typeface="Palatino Linotype"/>
              </a:rPr>
              <a:t>e</a:t>
            </a:r>
            <a:r>
              <a:rPr sz="2600" spc="-9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code folder for </a:t>
            </a:r>
            <a:r>
              <a:rPr sz="2600" spc="-9" dirty="0">
                <a:latin typeface="Palatino Linotype"/>
                <a:cs typeface="Palatino Linotype"/>
              </a:rPr>
              <a:t>this  </a:t>
            </a:r>
            <a:r>
              <a:rPr sz="2600" dirty="0">
                <a:latin typeface="Palatino Linotype"/>
                <a:cs typeface="Palatino Linotype"/>
              </a:rPr>
              <a:t>chapter, which</a:t>
            </a:r>
            <a:r>
              <a:rPr sz="2600" spc="9" dirty="0">
                <a:latin typeface="Palatino Linotype"/>
                <a:cs typeface="Palatino Linotype"/>
              </a:rPr>
              <a:t> </a:t>
            </a:r>
            <a:r>
              <a:rPr sz="2600" spc="-9" dirty="0">
                <a:latin typeface="Palatino Linotype"/>
                <a:cs typeface="Palatino Linotype"/>
              </a:rPr>
              <a:t>you </a:t>
            </a:r>
            <a:r>
              <a:rPr sz="2600" dirty="0">
                <a:latin typeface="Palatino Linotype"/>
                <a:cs typeface="Palatino Linotype"/>
              </a:rPr>
              <a:t>can</a:t>
            </a:r>
            <a:r>
              <a:rPr sz="2600" spc="9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download from </a:t>
            </a:r>
            <a:r>
              <a:rPr sz="2400" i="1" spc="-9" dirty="0">
                <a:latin typeface="Lucida Console"/>
                <a:cs typeface="Lucida Console"/>
                <a:hlinkClick r:id="rId2"/>
              </a:rPr>
              <a:t>https://github.com/PacktPublishing/Python- </a:t>
            </a:r>
            <a:r>
              <a:rPr sz="2400" i="1" spc="-942" dirty="0">
                <a:latin typeface="Lucida Console"/>
                <a:cs typeface="Lucida Console"/>
              </a:rPr>
              <a:t> </a:t>
            </a:r>
            <a:r>
              <a:rPr sz="2400" i="1" spc="-9" dirty="0">
                <a:latin typeface="Lucida Console"/>
                <a:cs typeface="Lucida Console"/>
                <a:hlinkClick r:id="rId2"/>
              </a:rPr>
              <a:t>GUI-Programming-Cookbook-Third-Edition</a:t>
            </a:r>
            <a:r>
              <a:rPr sz="2400" i="1" spc="-9">
                <a:latin typeface="Palatino Linotype"/>
                <a:cs typeface="Palatino Linotype"/>
              </a:rPr>
              <a:t>.</a:t>
            </a:r>
            <a:r>
              <a:rPr sz="2400" i="1">
                <a:latin typeface="Palatino Linotype"/>
                <a:cs typeface="Palatino Linotype"/>
              </a:rPr>
              <a:t> </a:t>
            </a:r>
            <a:endParaRPr lang="en-US" sz="2400" i="1">
              <a:latin typeface="Palatino Linotype"/>
              <a:cs typeface="Palatino Linotype"/>
            </a:endParaRPr>
          </a:p>
          <a:p>
            <a:pPr marL="22578" marR="9031">
              <a:lnSpc>
                <a:spcPct val="104200"/>
              </a:lnSpc>
              <a:spcBef>
                <a:spcPts val="204"/>
              </a:spcBef>
            </a:pPr>
            <a:endParaRPr sz="2600">
              <a:latin typeface="Palatino Linotype"/>
              <a:cs typeface="Palatino Linotype"/>
            </a:endParaRPr>
          </a:p>
          <a:p>
            <a:pPr marL="1106300" indent="-302539">
              <a:buAutoNum type="arabicPeriod"/>
              <a:tabLst>
                <a:tab pos="1106300" algn="l"/>
              </a:tabLst>
            </a:pPr>
            <a:r>
              <a:rPr sz="2600" dirty="0">
                <a:latin typeface="Palatino Linotype"/>
                <a:cs typeface="Palatino Linotype"/>
              </a:rPr>
              <a:t>Download</a:t>
            </a:r>
            <a:r>
              <a:rPr sz="2600" spc="-18" dirty="0">
                <a:latin typeface="Palatino Linotype"/>
                <a:cs typeface="Palatino Linotype"/>
              </a:rPr>
              <a:t> </a:t>
            </a:r>
            <a:r>
              <a:rPr sz="2600" spc="-9" dirty="0">
                <a:latin typeface="Palatino Linotype"/>
                <a:cs typeface="Palatino Linotype"/>
              </a:rPr>
              <a:t>the</a:t>
            </a:r>
            <a:r>
              <a:rPr sz="2600" spc="-27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code</a:t>
            </a:r>
            <a:r>
              <a:rPr sz="2600" spc="-18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for</a:t>
            </a:r>
            <a:r>
              <a:rPr sz="2600" spc="-18" dirty="0">
                <a:latin typeface="Palatino Linotype"/>
                <a:cs typeface="Palatino Linotype"/>
              </a:rPr>
              <a:t> </a:t>
            </a:r>
            <a:r>
              <a:rPr sz="2600" spc="-9" dirty="0">
                <a:latin typeface="Palatino Linotype"/>
                <a:cs typeface="Palatino Linotype"/>
              </a:rPr>
              <a:t>this</a:t>
            </a:r>
            <a:r>
              <a:rPr sz="2600" spc="-27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chapter.</a:t>
            </a:r>
            <a:endParaRPr sz="2600">
              <a:latin typeface="Palatino Linotype"/>
              <a:cs typeface="Palatino Linotype"/>
            </a:endParaRPr>
          </a:p>
          <a:p>
            <a:pPr marL="1106300" indent="-302539">
              <a:spcBef>
                <a:spcPts val="382"/>
              </a:spcBef>
              <a:buAutoNum type="arabicPeriod"/>
              <a:tabLst>
                <a:tab pos="1106300" algn="l"/>
              </a:tabLst>
            </a:pPr>
            <a:r>
              <a:rPr sz="2600" spc="-9" dirty="0">
                <a:latin typeface="Palatino Linotype"/>
                <a:cs typeface="Palatino Linotype"/>
              </a:rPr>
              <a:t>Ope</a:t>
            </a:r>
            <a:r>
              <a:rPr sz="2600" dirty="0">
                <a:latin typeface="Palatino Linotype"/>
                <a:cs typeface="Palatino Linotype"/>
              </a:rPr>
              <a:t>n </a:t>
            </a:r>
            <a:r>
              <a:rPr sz="2600" spc="-9" dirty="0">
                <a:latin typeface="Lucida Console"/>
                <a:cs typeface="Lucida Console"/>
              </a:rPr>
              <a:t>GUI_MySQL_class.py</a:t>
            </a:r>
            <a:r>
              <a:rPr sz="2600" spc="18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and look at </a:t>
            </a:r>
            <a:r>
              <a:rPr sz="2600" spc="-9" dirty="0">
                <a:latin typeface="Palatino Linotype"/>
                <a:cs typeface="Palatino Linotype"/>
              </a:rPr>
              <a:t>th</a:t>
            </a:r>
            <a:r>
              <a:rPr sz="2600" dirty="0">
                <a:latin typeface="Palatino Linotype"/>
                <a:cs typeface="Palatino Linotype"/>
              </a:rPr>
              <a:t>e</a:t>
            </a:r>
            <a:r>
              <a:rPr sz="2600" spc="-9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class methods:</a:t>
            </a:r>
            <a:endParaRPr sz="2600">
              <a:latin typeface="Palatino Linotype"/>
              <a:cs typeface="Palatino Linotype"/>
            </a:endParaRPr>
          </a:p>
          <a:p>
            <a:pPr marL="1444963">
              <a:spcBef>
                <a:spcPts val="1716"/>
              </a:spcBef>
            </a:pPr>
            <a:r>
              <a:rPr sz="2600" spc="-9" dirty="0">
                <a:latin typeface="Lucida Console"/>
                <a:cs typeface="Lucida Console"/>
              </a:rPr>
              <a:t>import</a:t>
            </a:r>
            <a:r>
              <a:rPr sz="2600" spc="-36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mysql.connector</a:t>
            </a:r>
            <a:endParaRPr sz="2600">
              <a:latin typeface="Lucida Console"/>
              <a:cs typeface="Lucida Console"/>
            </a:endParaRPr>
          </a:p>
          <a:p>
            <a:pPr marL="1444963"/>
            <a:r>
              <a:rPr sz="2600" spc="-9" dirty="0">
                <a:latin typeface="Lucida Console"/>
                <a:cs typeface="Lucida Console"/>
              </a:rPr>
              <a:t>import Ch07_Code.GuiDBConfig as</a:t>
            </a:r>
            <a:r>
              <a:rPr sz="2600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guiConf</a:t>
            </a:r>
            <a:endParaRPr sz="26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sz="2600">
              <a:latin typeface="Lucida Console"/>
              <a:cs typeface="Lucida Console"/>
            </a:endParaRPr>
          </a:p>
          <a:p>
            <a:pPr marL="1932638"/>
            <a:endParaRPr sz="26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80003" y="5334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257425" y="170350"/>
            <a:ext cx="9621520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79021">
              <a:spcBef>
                <a:spcPts val="178"/>
              </a:spcBef>
              <a:tabLst>
                <a:tab pos="8700260" algn="l"/>
              </a:tabLst>
            </a:pPr>
            <a:r>
              <a:rPr sz="1778" i="1" dirty="0">
                <a:latin typeface="Palatino Linotype"/>
                <a:cs typeface="Palatino Linotype"/>
              </a:rPr>
              <a:t>Storing 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</a:t>
            </a:r>
            <a:r>
              <a:rPr sz="1778" i="1" dirty="0">
                <a:latin typeface="Palatino Linotype"/>
                <a:cs typeface="Palatino Linotype"/>
              </a:rPr>
              <a:t>I	</a:t>
            </a:r>
            <a:r>
              <a:rPr sz="1778" i="1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741B9B27-E2CB-9B42-25CE-30F4E49E518A}"/>
              </a:ext>
            </a:extLst>
          </p:cNvPr>
          <p:cNvSpPr txBox="1"/>
          <p:nvPr/>
        </p:nvSpPr>
        <p:spPr>
          <a:xfrm>
            <a:off x="1066800" y="1863520"/>
            <a:ext cx="10820400" cy="4839502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 marR="9031" algn="just">
              <a:spcBef>
                <a:spcPts val="178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we can connect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MySQL database, we have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sz="2800" i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this,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the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 of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server as well as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800" spc="-4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on.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"/>
              </a:spcBef>
            </a:pP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 marR="390592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be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registered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sz="2800" spc="-4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/>
            <a:r>
              <a:rPr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Getting</a:t>
            </a:r>
            <a:r>
              <a:rPr sz="2800" b="1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 marR="953901">
              <a:spcBef>
                <a:spcPts val="649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8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</a:t>
            </a:r>
            <a:r>
              <a:rPr sz="28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8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28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instance,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800" spc="-4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privileges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databases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tables.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37B5B5B9-A7D7-2E5A-55DA-41FCE9038BEC}"/>
              </a:ext>
            </a:extLst>
          </p:cNvPr>
          <p:cNvSpPr txBox="1">
            <a:spLocks/>
          </p:cNvSpPr>
          <p:nvPr/>
        </p:nvSpPr>
        <p:spPr>
          <a:xfrm>
            <a:off x="824072" y="685522"/>
            <a:ext cx="10054873" cy="1130794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2578" marR="9031" defTabSz="914400">
              <a:spcBef>
                <a:spcPts val="178"/>
              </a:spcBef>
            </a:pPr>
            <a:r>
              <a:rPr lang="en-US" sz="3600" b="1" ker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1_ Installing </a:t>
            </a:r>
            <a:r>
              <a:rPr lang="en-US" sz="3600" b="1" kern="0" spc="-9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connecting </a:t>
            </a:r>
            <a:r>
              <a:rPr lang="en-US" sz="3600" b="1" ker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a MySQL </a:t>
            </a:r>
            <a:r>
              <a:rPr lang="en-US" sz="3600" b="1" kern="0" spc="-9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sz="3600" b="1" kern="0" spc="-969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3600" b="1" kern="0" spc="-9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3600" b="1" kern="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6011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70" y="0"/>
            <a:ext cx="9565076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  <a:tabLst>
                <a:tab pos="8643816" algn="l"/>
              </a:tabLst>
            </a:pPr>
            <a:r>
              <a:rPr sz="1778" i="1" dirty="0">
                <a:latin typeface="Palatino Linotype"/>
                <a:cs typeface="Palatino Linotype"/>
              </a:rPr>
              <a:t>Storing 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</a:t>
            </a:r>
            <a:r>
              <a:rPr sz="1778" i="1" dirty="0">
                <a:latin typeface="Palatino Linotype"/>
                <a:cs typeface="Palatino Linotype"/>
              </a:rPr>
              <a:t>I	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0003" y="36305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313870" y="9722264"/>
            <a:ext cx="4286391" cy="0"/>
          </a:xfrm>
          <a:custGeom>
            <a:avLst/>
            <a:gdLst/>
            <a:ahLst/>
            <a:cxnLst/>
            <a:rect l="l" t="t" r="r" b="b"/>
            <a:pathLst>
              <a:path w="2411095">
                <a:moveTo>
                  <a:pt x="0" y="0"/>
                </a:moveTo>
                <a:lnTo>
                  <a:pt x="2410472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6592847" y="9722264"/>
            <a:ext cx="4286391" cy="0"/>
          </a:xfrm>
          <a:custGeom>
            <a:avLst/>
            <a:gdLst/>
            <a:ahLst/>
            <a:cxnLst/>
            <a:rect l="l" t="t" r="r" b="b"/>
            <a:pathLst>
              <a:path w="2411095">
                <a:moveTo>
                  <a:pt x="0" y="0"/>
                </a:moveTo>
                <a:lnTo>
                  <a:pt x="2410472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-609600" y="429701"/>
            <a:ext cx="16552192" cy="5797029"/>
          </a:xfrm>
          <a:prstGeom prst="rect">
            <a:avLst/>
          </a:prstGeom>
        </p:spPr>
        <p:txBody>
          <a:bodyPr vert="horz" wrap="square" lIns="0" tIns="25965" rIns="0" bIns="0" rtlCol="0">
            <a:spAutoFit/>
          </a:bodyPr>
          <a:lstStyle/>
          <a:p>
            <a:pPr>
              <a:spcBef>
                <a:spcPts val="54"/>
              </a:spcBef>
            </a:pP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4963"/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2500" spc="-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MySQL():</a:t>
            </a:r>
            <a:r>
              <a:rPr lang="en-US"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2500" spc="-62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25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2500" spc="-942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GUIDB</a:t>
            </a:r>
            <a:r>
              <a:rPr lang="en-US"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500" spc="-142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'GuiDB'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32638"/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#------------------------------------------------------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32638"/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connect(self):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20313" marR="1525114"/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connect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unpacking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  <a:endParaRPr lang="en-US" sz="2500" spc="-9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20313" marR="1525114"/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5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cursor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32638"/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#------------------------------------------------------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20313" marR="3841570" indent="-487675"/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sz="25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close(self,</a:t>
            </a:r>
            <a:r>
              <a:rPr sz="25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cursor,</a:t>
            </a:r>
            <a:r>
              <a:rPr sz="25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conn): </a:t>
            </a:r>
            <a:r>
              <a:rPr sz="2500" spc="-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25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cursor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32638"/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#------------------------------------------------------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32638"/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showDBs(</a:t>
            </a: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self):</a:t>
            </a:r>
            <a:r>
              <a:rPr lang="en-US"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2500" spc="-27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sz="25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5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32638"/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#------------------------------------------------------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20313" marR="4816921" indent="-487675"/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sz="25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createGuiDB(self): </a:t>
            </a:r>
            <a:r>
              <a:rPr sz="2500" spc="-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sz="2500" spc="-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32638"/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#------------------------------------------------------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32638"/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dropGuiDB(</a:t>
            </a: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self):</a:t>
            </a:r>
            <a:r>
              <a:rPr lang="en-US"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2500" spc="-27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sz="25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5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32638"/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#------------------------------------------------------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379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70" y="0"/>
            <a:ext cx="9565076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  <a:tabLst>
                <a:tab pos="8643816" algn="l"/>
              </a:tabLst>
            </a:pPr>
            <a:r>
              <a:rPr sz="1778" i="1" dirty="0">
                <a:latin typeface="Palatino Linotype"/>
                <a:cs typeface="Palatino Linotype"/>
              </a:rPr>
              <a:t>Storing 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</a:t>
            </a:r>
            <a:r>
              <a:rPr sz="1778" i="1" dirty="0">
                <a:latin typeface="Palatino Linotype"/>
                <a:cs typeface="Palatino Linotype"/>
              </a:rPr>
              <a:t>I	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0003" y="36305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313870" y="9722264"/>
            <a:ext cx="4286391" cy="0"/>
          </a:xfrm>
          <a:custGeom>
            <a:avLst/>
            <a:gdLst/>
            <a:ahLst/>
            <a:cxnLst/>
            <a:rect l="l" t="t" r="r" b="b"/>
            <a:pathLst>
              <a:path w="2411095">
                <a:moveTo>
                  <a:pt x="0" y="0"/>
                </a:moveTo>
                <a:lnTo>
                  <a:pt x="2410472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6592847" y="9722264"/>
            <a:ext cx="4286391" cy="0"/>
          </a:xfrm>
          <a:custGeom>
            <a:avLst/>
            <a:gdLst/>
            <a:ahLst/>
            <a:cxnLst/>
            <a:rect l="l" t="t" r="r" b="b"/>
            <a:pathLst>
              <a:path w="2411095">
                <a:moveTo>
                  <a:pt x="0" y="0"/>
                </a:moveTo>
                <a:lnTo>
                  <a:pt x="2410472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94EAB95D-C0EC-37B1-64B0-708AEDE4B077}"/>
              </a:ext>
            </a:extLst>
          </p:cNvPr>
          <p:cNvSpPr txBox="1"/>
          <p:nvPr/>
        </p:nvSpPr>
        <p:spPr>
          <a:xfrm>
            <a:off x="838200" y="762000"/>
            <a:ext cx="13030200" cy="4642867"/>
          </a:xfrm>
          <a:prstGeom prst="rect">
            <a:avLst/>
          </a:prstGeom>
        </p:spPr>
        <p:txBody>
          <a:bodyPr vert="horz" wrap="square" lIns="0" tIns="25965" rIns="0" bIns="0" rtlCol="0">
            <a:spAutoFit/>
          </a:bodyPr>
          <a:lstStyle/>
          <a:p>
            <a:pPr>
              <a:spcBef>
                <a:spcPts val="54"/>
              </a:spcBef>
            </a:pPr>
            <a:endParaRPr sz="2500">
              <a:latin typeface="+mj-lt"/>
              <a:cs typeface="Lucida Console"/>
            </a:endParaRPr>
          </a:p>
          <a:p>
            <a:r>
              <a:rPr sz="2500" spc="-9">
                <a:latin typeface="+mj-lt"/>
                <a:cs typeface="Lucida Console"/>
              </a:rPr>
              <a:t>#------------------------------------------------------</a:t>
            </a:r>
            <a:endParaRPr sz="2500">
              <a:latin typeface="+mj-lt"/>
              <a:cs typeface="Lucida Console"/>
            </a:endParaRPr>
          </a:p>
          <a:p>
            <a:pPr marR="3353895"/>
            <a:r>
              <a:rPr sz="2500" spc="-9" dirty="0">
                <a:latin typeface="+mj-lt"/>
                <a:cs typeface="Lucida Console"/>
              </a:rPr>
              <a:t>def useGuiDB(self, cursor</a:t>
            </a:r>
            <a:r>
              <a:rPr sz="2500" spc="-9">
                <a:latin typeface="+mj-lt"/>
                <a:cs typeface="Lucida Console"/>
              </a:rPr>
              <a:t>): </a:t>
            </a:r>
            <a:r>
              <a:rPr sz="2500">
                <a:latin typeface="+mj-lt"/>
                <a:cs typeface="Lucida Console"/>
              </a:rPr>
              <a:t> </a:t>
            </a:r>
            <a:r>
              <a:rPr sz="2500" spc="-9">
                <a:latin typeface="+mj-lt"/>
                <a:cs typeface="Lucida Console"/>
              </a:rPr>
              <a:t>''</a:t>
            </a:r>
            <a:r>
              <a:rPr sz="2500" spc="-9" dirty="0">
                <a:latin typeface="+mj-lt"/>
                <a:cs typeface="Lucida Console"/>
              </a:rPr>
              <a:t>'Expects</a:t>
            </a:r>
            <a:r>
              <a:rPr sz="2500" spc="-27" dirty="0">
                <a:latin typeface="+mj-lt"/>
                <a:cs typeface="Lucida Console"/>
              </a:rPr>
              <a:t> </a:t>
            </a:r>
            <a:r>
              <a:rPr sz="2500" spc="-9" dirty="0">
                <a:latin typeface="+mj-lt"/>
                <a:cs typeface="Lucida Console"/>
              </a:rPr>
              <a:t>open</a:t>
            </a:r>
            <a:r>
              <a:rPr sz="2500" spc="-27" dirty="0">
                <a:latin typeface="+mj-lt"/>
                <a:cs typeface="Lucida Console"/>
              </a:rPr>
              <a:t> </a:t>
            </a:r>
            <a:r>
              <a:rPr sz="2500" spc="-9" dirty="0">
                <a:latin typeface="+mj-lt"/>
                <a:cs typeface="Lucida Console"/>
              </a:rPr>
              <a:t>connection</a:t>
            </a:r>
            <a:r>
              <a:rPr sz="2500" spc="-9">
                <a:latin typeface="+mj-lt"/>
                <a:cs typeface="Lucida Console"/>
              </a:rPr>
              <a:t>.''' </a:t>
            </a:r>
            <a:endParaRPr lang="vi-VN" sz="2500" spc="-9">
              <a:latin typeface="+mj-lt"/>
              <a:cs typeface="Lucida Console"/>
            </a:endParaRPr>
          </a:p>
          <a:p>
            <a:pPr marR="3353895"/>
            <a:r>
              <a:rPr sz="2500" spc="-951">
                <a:latin typeface="+mj-lt"/>
                <a:cs typeface="Lucida Console"/>
              </a:rPr>
              <a:t> </a:t>
            </a:r>
            <a:r>
              <a:rPr lang="en-US" sz="2500" spc="-951">
                <a:latin typeface="+mj-lt"/>
                <a:cs typeface="Lucida Console"/>
              </a:rPr>
              <a:t> 	</a:t>
            </a:r>
            <a:r>
              <a:rPr sz="2500" spc="-9">
                <a:latin typeface="+mj-lt"/>
                <a:cs typeface="Lucida Console"/>
              </a:rPr>
              <a:t>#</a:t>
            </a:r>
            <a:r>
              <a:rPr sz="2500" spc="-18">
                <a:latin typeface="+mj-lt"/>
                <a:cs typeface="Lucida Console"/>
              </a:rPr>
              <a:t> </a:t>
            </a:r>
            <a:r>
              <a:rPr sz="2500" spc="-9" dirty="0">
                <a:latin typeface="+mj-lt"/>
                <a:cs typeface="Lucida Console"/>
              </a:rPr>
              <a:t>select DB</a:t>
            </a:r>
            <a:endParaRPr sz="2500">
              <a:latin typeface="+mj-lt"/>
              <a:cs typeface="Lucida Console"/>
            </a:endParaRPr>
          </a:p>
          <a:p>
            <a:r>
              <a:rPr sz="2500" spc="-9" dirty="0">
                <a:latin typeface="+mj-lt"/>
                <a:cs typeface="Lucida Console"/>
              </a:rPr>
              <a:t>#------------------------------------------------------</a:t>
            </a:r>
            <a:endParaRPr sz="2500">
              <a:latin typeface="+mj-lt"/>
              <a:cs typeface="Lucida Console"/>
            </a:endParaRPr>
          </a:p>
          <a:p>
            <a:pPr marR="4695002"/>
            <a:r>
              <a:rPr sz="2500" spc="-9" dirty="0">
                <a:latin typeface="+mj-lt"/>
                <a:cs typeface="Lucida Console"/>
              </a:rPr>
              <a:t>def</a:t>
            </a:r>
            <a:r>
              <a:rPr sz="2500" spc="-80" dirty="0">
                <a:latin typeface="+mj-lt"/>
                <a:cs typeface="Lucida Console"/>
              </a:rPr>
              <a:t> </a:t>
            </a:r>
            <a:r>
              <a:rPr sz="2500" spc="-9" dirty="0">
                <a:latin typeface="+mj-lt"/>
                <a:cs typeface="Lucida Console"/>
              </a:rPr>
              <a:t>createTables(self</a:t>
            </a:r>
            <a:r>
              <a:rPr sz="2500" spc="-9">
                <a:latin typeface="+mj-lt"/>
                <a:cs typeface="Lucida Console"/>
              </a:rPr>
              <a:t>): </a:t>
            </a:r>
            <a:r>
              <a:rPr lang="en-US" sz="2500" spc="-9">
                <a:latin typeface="+mj-lt"/>
                <a:cs typeface="Lucida Console"/>
              </a:rPr>
              <a:t>   </a:t>
            </a:r>
            <a:r>
              <a:rPr sz="2500" spc="-942">
                <a:latin typeface="+mj-lt"/>
                <a:cs typeface="Lucida Console"/>
              </a:rPr>
              <a:t> </a:t>
            </a:r>
            <a:r>
              <a:rPr sz="2500" spc="-9" dirty="0">
                <a:latin typeface="+mj-lt"/>
                <a:cs typeface="Lucida Console"/>
              </a:rPr>
              <a:t>#</a:t>
            </a:r>
            <a:r>
              <a:rPr sz="2500" spc="-36" dirty="0">
                <a:latin typeface="+mj-lt"/>
                <a:cs typeface="Lucida Console"/>
              </a:rPr>
              <a:t> </a:t>
            </a:r>
            <a:r>
              <a:rPr sz="2500" spc="-9" dirty="0">
                <a:latin typeface="+mj-lt"/>
                <a:cs typeface="Lucida Console"/>
              </a:rPr>
              <a:t>connect</a:t>
            </a:r>
            <a:r>
              <a:rPr sz="2500" spc="-27" dirty="0">
                <a:latin typeface="+mj-lt"/>
                <a:cs typeface="Lucida Console"/>
              </a:rPr>
              <a:t> </a:t>
            </a:r>
            <a:r>
              <a:rPr sz="2500" spc="-9" dirty="0">
                <a:latin typeface="+mj-lt"/>
                <a:cs typeface="Lucida Console"/>
              </a:rPr>
              <a:t>to</a:t>
            </a:r>
            <a:r>
              <a:rPr sz="2500" spc="-36" dirty="0">
                <a:latin typeface="+mj-lt"/>
                <a:cs typeface="Lucida Console"/>
              </a:rPr>
              <a:t> </a:t>
            </a:r>
            <a:r>
              <a:rPr sz="2500" spc="-9" dirty="0">
                <a:latin typeface="+mj-lt"/>
                <a:cs typeface="Lucida Console"/>
              </a:rPr>
              <a:t>MySQL</a:t>
            </a:r>
            <a:endParaRPr sz="2500">
              <a:latin typeface="+mj-lt"/>
              <a:cs typeface="Lucida Console"/>
            </a:endParaRPr>
          </a:p>
          <a:p>
            <a:r>
              <a:rPr lang="en-US" sz="2500" spc="-9">
                <a:latin typeface="+mj-lt"/>
                <a:cs typeface="Lucida Console"/>
              </a:rPr>
              <a:t>	</a:t>
            </a:r>
            <a:r>
              <a:rPr sz="2500" spc="-9">
                <a:latin typeface="+mj-lt"/>
                <a:cs typeface="Lucida Console"/>
              </a:rPr>
              <a:t>#</a:t>
            </a:r>
            <a:r>
              <a:rPr sz="2500" spc="-27">
                <a:latin typeface="+mj-lt"/>
                <a:cs typeface="Lucida Console"/>
              </a:rPr>
              <a:t> </a:t>
            </a:r>
            <a:r>
              <a:rPr sz="2500" spc="-9" dirty="0">
                <a:latin typeface="+mj-lt"/>
                <a:cs typeface="Lucida Console"/>
              </a:rPr>
              <a:t>create</a:t>
            </a:r>
            <a:r>
              <a:rPr sz="2500" spc="-18" dirty="0">
                <a:latin typeface="+mj-lt"/>
                <a:cs typeface="Lucida Console"/>
              </a:rPr>
              <a:t> </a:t>
            </a:r>
            <a:r>
              <a:rPr sz="2500" spc="-9" dirty="0">
                <a:latin typeface="+mj-lt"/>
                <a:cs typeface="Lucida Console"/>
              </a:rPr>
              <a:t>Table</a:t>
            </a:r>
            <a:r>
              <a:rPr sz="2500" spc="-18" dirty="0">
                <a:latin typeface="+mj-lt"/>
                <a:cs typeface="Lucida Console"/>
              </a:rPr>
              <a:t> </a:t>
            </a:r>
            <a:r>
              <a:rPr sz="2500" spc="-9" dirty="0">
                <a:latin typeface="+mj-lt"/>
                <a:cs typeface="Lucida Console"/>
              </a:rPr>
              <a:t>inside</a:t>
            </a:r>
            <a:r>
              <a:rPr sz="2500" spc="-18" dirty="0">
                <a:latin typeface="+mj-lt"/>
                <a:cs typeface="Lucida Console"/>
              </a:rPr>
              <a:t> </a:t>
            </a:r>
            <a:r>
              <a:rPr sz="2500" spc="-9" dirty="0">
                <a:latin typeface="+mj-lt"/>
                <a:cs typeface="Lucida Console"/>
              </a:rPr>
              <a:t>DB</a:t>
            </a:r>
            <a:endParaRPr sz="2500">
              <a:latin typeface="+mj-lt"/>
              <a:cs typeface="Lucida Console"/>
            </a:endParaRPr>
          </a:p>
          <a:p>
            <a:r>
              <a:rPr sz="2500" spc="-9" dirty="0">
                <a:latin typeface="+mj-lt"/>
                <a:cs typeface="Lucida Console"/>
              </a:rPr>
              <a:t>#------------------------------------------------------</a:t>
            </a:r>
            <a:endParaRPr sz="2500">
              <a:latin typeface="+mj-lt"/>
              <a:cs typeface="Lucida Console"/>
            </a:endParaRPr>
          </a:p>
          <a:p>
            <a:pPr marR="4816921"/>
            <a:r>
              <a:rPr sz="2500" spc="-9" dirty="0">
                <a:latin typeface="+mj-lt"/>
                <a:cs typeface="Lucida Console"/>
              </a:rPr>
              <a:t>def</a:t>
            </a:r>
            <a:r>
              <a:rPr sz="2500" spc="116" dirty="0">
                <a:latin typeface="+mj-lt"/>
                <a:cs typeface="Lucida Console"/>
              </a:rPr>
              <a:t> </a:t>
            </a:r>
            <a:r>
              <a:rPr sz="2500" spc="-9" dirty="0">
                <a:latin typeface="+mj-lt"/>
                <a:cs typeface="Lucida Console"/>
              </a:rPr>
              <a:t>dropTables(self</a:t>
            </a:r>
            <a:r>
              <a:rPr sz="2500" spc="-9">
                <a:latin typeface="+mj-lt"/>
                <a:cs typeface="Lucida Console"/>
              </a:rPr>
              <a:t>): </a:t>
            </a:r>
            <a:r>
              <a:rPr lang="en-US" sz="2500" spc="-9">
                <a:latin typeface="+mj-lt"/>
                <a:cs typeface="Lucida Console"/>
              </a:rPr>
              <a:t>    </a:t>
            </a:r>
            <a:r>
              <a:rPr sz="2500" spc="-942">
                <a:latin typeface="+mj-lt"/>
                <a:cs typeface="Lucida Console"/>
              </a:rPr>
              <a:t> </a:t>
            </a:r>
            <a:r>
              <a:rPr sz="2500" spc="-9" dirty="0">
                <a:latin typeface="+mj-lt"/>
                <a:cs typeface="Lucida Console"/>
              </a:rPr>
              <a:t>#</a:t>
            </a:r>
            <a:r>
              <a:rPr sz="2500" spc="-45" dirty="0">
                <a:latin typeface="+mj-lt"/>
                <a:cs typeface="Lucida Console"/>
              </a:rPr>
              <a:t> </a:t>
            </a:r>
            <a:r>
              <a:rPr sz="2500" spc="-9" dirty="0">
                <a:latin typeface="+mj-lt"/>
                <a:cs typeface="Lucida Console"/>
              </a:rPr>
              <a:t>connect</a:t>
            </a:r>
            <a:r>
              <a:rPr sz="2500" spc="-36" dirty="0">
                <a:latin typeface="+mj-lt"/>
                <a:cs typeface="Lucida Console"/>
              </a:rPr>
              <a:t> </a:t>
            </a:r>
            <a:r>
              <a:rPr sz="2500" spc="-9" dirty="0">
                <a:latin typeface="+mj-lt"/>
                <a:cs typeface="Lucida Console"/>
              </a:rPr>
              <a:t>to</a:t>
            </a:r>
            <a:r>
              <a:rPr sz="2500" spc="-45" dirty="0">
                <a:latin typeface="+mj-lt"/>
                <a:cs typeface="Lucida Console"/>
              </a:rPr>
              <a:t> </a:t>
            </a:r>
            <a:r>
              <a:rPr sz="2500" spc="-9" dirty="0">
                <a:latin typeface="+mj-lt"/>
                <a:cs typeface="Lucida Console"/>
              </a:rPr>
              <a:t>MySQL</a:t>
            </a:r>
            <a:endParaRPr sz="2500">
              <a:latin typeface="+mj-lt"/>
              <a:cs typeface="Lucida Console"/>
            </a:endParaRPr>
          </a:p>
          <a:p>
            <a:r>
              <a:rPr sz="2500" spc="-9" dirty="0">
                <a:latin typeface="+mj-lt"/>
                <a:cs typeface="Lucida Console"/>
              </a:rPr>
              <a:t>#------------------------------------------------------</a:t>
            </a:r>
            <a:endParaRPr sz="2500">
              <a:latin typeface="+mj-lt"/>
              <a:cs typeface="Lucida Console"/>
            </a:endParaRPr>
          </a:p>
          <a:p>
            <a:pPr marR="4816921"/>
            <a:r>
              <a:rPr sz="2500" spc="-9" dirty="0">
                <a:latin typeface="+mj-lt"/>
                <a:cs typeface="Lucida Console"/>
              </a:rPr>
              <a:t>def</a:t>
            </a:r>
            <a:r>
              <a:rPr sz="2500" spc="116" dirty="0">
                <a:latin typeface="+mj-lt"/>
                <a:cs typeface="Lucida Console"/>
              </a:rPr>
              <a:t> </a:t>
            </a:r>
            <a:r>
              <a:rPr sz="2500" spc="-9" dirty="0">
                <a:latin typeface="+mj-lt"/>
                <a:cs typeface="Lucida Console"/>
              </a:rPr>
              <a:t>showTables(self</a:t>
            </a:r>
            <a:r>
              <a:rPr sz="2500" spc="-9">
                <a:latin typeface="+mj-lt"/>
                <a:cs typeface="Lucida Console"/>
              </a:rPr>
              <a:t>): </a:t>
            </a:r>
            <a:r>
              <a:rPr lang="en-US" sz="2500" spc="-9">
                <a:latin typeface="+mj-lt"/>
                <a:cs typeface="Lucida Console"/>
              </a:rPr>
              <a:t>   </a:t>
            </a:r>
            <a:r>
              <a:rPr sz="2500" spc="-942">
                <a:latin typeface="+mj-lt"/>
                <a:cs typeface="Lucida Console"/>
              </a:rPr>
              <a:t> </a:t>
            </a:r>
            <a:r>
              <a:rPr sz="2500" spc="-9" dirty="0">
                <a:latin typeface="+mj-lt"/>
                <a:cs typeface="Lucida Console"/>
              </a:rPr>
              <a:t>#</a:t>
            </a:r>
            <a:r>
              <a:rPr sz="2500" spc="-45" dirty="0">
                <a:latin typeface="+mj-lt"/>
                <a:cs typeface="Lucida Console"/>
              </a:rPr>
              <a:t> </a:t>
            </a:r>
            <a:r>
              <a:rPr sz="2500" spc="-9" dirty="0">
                <a:latin typeface="+mj-lt"/>
                <a:cs typeface="Lucida Console"/>
              </a:rPr>
              <a:t>connect</a:t>
            </a:r>
            <a:r>
              <a:rPr sz="2500" spc="-36" dirty="0">
                <a:latin typeface="+mj-lt"/>
                <a:cs typeface="Lucida Console"/>
              </a:rPr>
              <a:t> </a:t>
            </a:r>
            <a:r>
              <a:rPr sz="2500" spc="-9" dirty="0">
                <a:latin typeface="+mj-lt"/>
                <a:cs typeface="Lucida Console"/>
              </a:rPr>
              <a:t>to</a:t>
            </a:r>
            <a:r>
              <a:rPr sz="2500" spc="-45" dirty="0">
                <a:latin typeface="+mj-lt"/>
                <a:cs typeface="Lucida Console"/>
              </a:rPr>
              <a:t> </a:t>
            </a:r>
            <a:r>
              <a:rPr sz="2500" spc="-9" dirty="0">
                <a:latin typeface="+mj-lt"/>
                <a:cs typeface="Lucida Console"/>
              </a:rPr>
              <a:t>MySQL</a:t>
            </a:r>
            <a:endParaRPr sz="2500">
              <a:latin typeface="+mj-lt"/>
              <a:cs typeface="Lucida Console"/>
            </a:endParaRPr>
          </a:p>
          <a:p>
            <a:r>
              <a:rPr sz="2500" spc="-9">
                <a:latin typeface="+mj-lt"/>
                <a:cs typeface="Lucida Console"/>
              </a:rPr>
              <a:t>#------------------------------------------------------</a:t>
            </a:r>
            <a:endParaRPr sz="2500">
              <a:latin typeface="+mj-lt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10334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179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179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1313870" y="9722264"/>
            <a:ext cx="4286391" cy="0"/>
          </a:xfrm>
          <a:custGeom>
            <a:avLst/>
            <a:gdLst/>
            <a:ahLst/>
            <a:cxnLst/>
            <a:rect l="l" t="t" r="r" b="b"/>
            <a:pathLst>
              <a:path w="2411095">
                <a:moveTo>
                  <a:pt x="0" y="0"/>
                </a:moveTo>
                <a:lnTo>
                  <a:pt x="2410472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6592847" y="9722264"/>
            <a:ext cx="4286391" cy="0"/>
          </a:xfrm>
          <a:custGeom>
            <a:avLst/>
            <a:gdLst/>
            <a:ahLst/>
            <a:cxnLst/>
            <a:rect l="l" t="t" r="r" b="b"/>
            <a:pathLst>
              <a:path w="2411095">
                <a:moveTo>
                  <a:pt x="0" y="0"/>
                </a:moveTo>
                <a:lnTo>
                  <a:pt x="2410472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228600" y="890064"/>
            <a:ext cx="16687800" cy="5434536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1636713" marR="4441005" indent="-490538">
              <a:spcBef>
                <a:spcPts val="178"/>
              </a:spcBef>
            </a:pPr>
            <a:r>
              <a:rPr lang="en-US"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insertBooks(self,title,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page,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bookQuote):      </a:t>
            </a: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25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sz="2500" spc="-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5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2500" spc="-9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38002" marR="4441005">
              <a:spcBef>
                <a:spcPts val="178"/>
              </a:spcBef>
            </a:pP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42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25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sz="25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0327"/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#------------------------------------------------------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38002" marR="3587574" indent="-487675"/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sz="2500" spc="-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insertBooksExample(self): </a:t>
            </a:r>
            <a:r>
              <a:rPr sz="2500" spc="-9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25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sz="25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MySQL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38002"/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25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sz="25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hard-coded</a:t>
            </a:r>
            <a:r>
              <a:rPr sz="25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0327"/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#------------------------------------------------------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0327"/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showBooks(</a:t>
            </a: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self):</a:t>
            </a:r>
            <a:r>
              <a:rPr lang="en-US"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2500" spc="-27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sz="25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5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0327"/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#------------------------------------------------------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38002" marR="4441005" indent="-487675"/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sz="25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showColumns(self): </a:t>
            </a:r>
            <a:r>
              <a:rPr sz="2500" spc="-9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sz="2500" spc="-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0327"/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#------------------------------------------------------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0327"/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showData(</a:t>
            </a: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self):</a:t>
            </a:r>
            <a:r>
              <a:rPr lang="en-US"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2500" spc="-27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sz="25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5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2651"/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#------------------------------------------------------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0327" marR="4319086" indent="-487675">
              <a:tabLst>
                <a:tab pos="2112130" algn="l"/>
              </a:tabLst>
            </a:pP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500" u="sng" spc="192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2500" u="sng" spc="-9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sz="2500" spc="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2500" u="sng" spc="100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2500" u="sng" spc="1014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‘: </a:t>
            </a:r>
            <a:r>
              <a:rPr lang="en-US"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2500" spc="-36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5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2500" spc="-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instance </a:t>
            </a:r>
            <a:r>
              <a:rPr sz="2500" spc="-942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spc="-942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0327" marR="4319086" indent="-487675">
              <a:tabLst>
                <a:tab pos="2112130" algn="l"/>
              </a:tabLst>
            </a:pP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sz="2500" spc="-1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5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9">
                <a:latin typeface="Times New Roman" panose="02020603050405020304" pitchFamily="18" charset="0"/>
                <a:cs typeface="Times New Roman" panose="02020603050405020304" pitchFamily="18" charset="0"/>
              </a:rPr>
              <a:t>MySQL()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6305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57200" y="445911"/>
            <a:ext cx="13030200" cy="1459089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323988" marR="9031" indent="-302539">
              <a:buAutoNum type="arabicPeriod" startAt="3"/>
              <a:tabLst>
                <a:tab pos="325117" algn="l"/>
              </a:tabLst>
            </a:pPr>
            <a:r>
              <a:rPr sz="300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sz="3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preceding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(including </a:t>
            </a:r>
            <a:r>
              <a:rPr sz="3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implementation </a:t>
            </a:r>
            <a:r>
              <a:rPr sz="30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b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code) </a:t>
            </a:r>
            <a:r>
              <a:rPr sz="3000" spc="-4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  <a:r>
              <a:rPr sz="3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30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3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sz="30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data</a:t>
            </a:r>
            <a:r>
              <a:rPr sz="3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we</a:t>
            </a:r>
            <a:r>
              <a:rPr sz="3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created.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988" indent="-302539">
              <a:spcBef>
                <a:spcPts val="382"/>
              </a:spcBef>
              <a:buAutoNum type="arabicPeriod" startAt="3"/>
              <a:tabLst>
                <a:tab pos="325117" algn="l"/>
              </a:tabLst>
            </a:pPr>
            <a:r>
              <a:rPr sz="3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Prompt and execute </a:t>
            </a:r>
            <a:r>
              <a:rPr sz="3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sz="3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30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statements: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52800" y="2206978"/>
            <a:ext cx="8511822" cy="4498622"/>
            <a:chOff x="1035050" y="4328490"/>
            <a:chExt cx="4787900" cy="25304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750" y="4341190"/>
              <a:ext cx="4762500" cy="25050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1400" y="4334840"/>
              <a:ext cx="4775200" cy="2517775"/>
            </a:xfrm>
            <a:custGeom>
              <a:avLst/>
              <a:gdLst/>
              <a:ahLst/>
              <a:cxnLst/>
              <a:rect l="l" t="t" r="r" b="b"/>
              <a:pathLst>
                <a:path w="4775200" h="2517775">
                  <a:moveTo>
                    <a:pt x="0" y="0"/>
                  </a:moveTo>
                  <a:lnTo>
                    <a:pt x="4775200" y="0"/>
                  </a:lnTo>
                </a:path>
                <a:path w="4775200" h="2517775">
                  <a:moveTo>
                    <a:pt x="0" y="0"/>
                  </a:moveTo>
                  <a:lnTo>
                    <a:pt x="0" y="2517774"/>
                  </a:lnTo>
                </a:path>
                <a:path w="4775200" h="2517775">
                  <a:moveTo>
                    <a:pt x="4775200" y="0"/>
                  </a:moveTo>
                  <a:lnTo>
                    <a:pt x="4775200" y="2517774"/>
                  </a:lnTo>
                </a:path>
                <a:path w="4775200" h="2517775">
                  <a:moveTo>
                    <a:pt x="0" y="2517774"/>
                  </a:moveTo>
                  <a:lnTo>
                    <a:pt x="4775200" y="25177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  <p:extLst>
      <p:ext uri="{BB962C8B-B14F-4D97-AF65-F5344CB8AC3E}">
        <p14:creationId xmlns:p14="http://schemas.microsoft.com/office/powerpoint/2010/main" val="1621112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13869" y="7620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6186" y="7620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0003" y="43925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1313870" y="9722264"/>
            <a:ext cx="4286391" cy="0"/>
          </a:xfrm>
          <a:custGeom>
            <a:avLst/>
            <a:gdLst/>
            <a:ahLst/>
            <a:cxnLst/>
            <a:rect l="l" t="t" r="r" b="b"/>
            <a:pathLst>
              <a:path w="2411095">
                <a:moveTo>
                  <a:pt x="0" y="0"/>
                </a:moveTo>
                <a:lnTo>
                  <a:pt x="2410472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" name="object 8"/>
          <p:cNvSpPr/>
          <p:nvPr/>
        </p:nvSpPr>
        <p:spPr>
          <a:xfrm>
            <a:off x="6592847" y="9722264"/>
            <a:ext cx="4286391" cy="0"/>
          </a:xfrm>
          <a:custGeom>
            <a:avLst/>
            <a:gdLst/>
            <a:ahLst/>
            <a:cxnLst/>
            <a:rect l="l" t="t" r="r" b="b"/>
            <a:pathLst>
              <a:path w="2411095">
                <a:moveTo>
                  <a:pt x="0" y="0"/>
                </a:moveTo>
                <a:lnTo>
                  <a:pt x="2410472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381001" y="806049"/>
            <a:ext cx="11506200" cy="571923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/>
            <a:r>
              <a:rPr lang="en-US" sz="3600" b="1" spc="-9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5_ </a:t>
            </a:r>
            <a:r>
              <a:rPr sz="3600" b="1" spc="-9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3600" b="1" spc="-36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600" b="1" spc="-18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sz="3600" b="1" spc="-27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9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sz="3600" b="1" spc="-27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9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endParaRPr sz="36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 marR="493320">
              <a:spcBef>
                <a:spcPts val="666"/>
              </a:spcBef>
            </a:pP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recipe will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from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recipe, </a:t>
            </a:r>
            <a:r>
              <a:rPr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SQL INSERT </a:t>
            </a:r>
            <a:r>
              <a:rPr sz="3100" i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100" spc="-4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detail, and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1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update</a:t>
            </a:r>
            <a:r>
              <a:rPr sz="31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 marR="9031" algn="just">
              <a:spcBef>
                <a:spcPts val="1600"/>
              </a:spcBef>
            </a:pP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update the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previously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inserted into our MySQL database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tables,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3100" spc="-4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sz="31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command.</a:t>
            </a:r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/>
            <a:r>
              <a:rPr sz="3100" b="1">
                <a:latin typeface="Times New Roman" panose="02020603050405020304" pitchFamily="18" charset="0"/>
                <a:cs typeface="Times New Roman" panose="02020603050405020304" pitchFamily="18" charset="0"/>
              </a:rPr>
              <a:t>Getting</a:t>
            </a:r>
            <a:r>
              <a:rPr sz="3100" b="1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b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 marR="273189">
              <a:spcBef>
                <a:spcPts val="649"/>
              </a:spcBef>
            </a:pP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recipe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recipe, </a:t>
            </a:r>
            <a:r>
              <a:rPr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SQL INSERT </a:t>
            </a:r>
            <a:r>
              <a:rPr sz="3100" i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read and </a:t>
            </a:r>
            <a:r>
              <a:rPr sz="31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 in order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in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recipe, where we will modify </a:t>
            </a:r>
            <a:r>
              <a:rPr sz="3100" spc="-4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1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data.</a:t>
            </a:r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179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179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295626" y="344905"/>
            <a:ext cx="11896374" cy="5921849"/>
          </a:xfrm>
          <a:prstGeom prst="rect">
            <a:avLst/>
          </a:prstGeom>
        </p:spPr>
        <p:txBody>
          <a:bodyPr vert="horz" wrap="square" lIns="0" tIns="195298" rIns="0" bIns="0" rtlCol="0">
            <a:spAutoFit/>
          </a:bodyPr>
          <a:lstStyle/>
          <a:p>
            <a:pPr marL="22578">
              <a:spcBef>
                <a:spcPts val="1538"/>
              </a:spcBef>
            </a:pPr>
            <a:r>
              <a:rPr sz="3100" b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3100" b="1" spc="-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100" b="1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3100" b="1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it…</a:t>
            </a:r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>
              <a:spcBef>
                <a:spcPts val="791"/>
              </a:spcBef>
            </a:pP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look at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1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sz="31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</a:t>
            </a:r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06300" marR="85795" indent="-302539">
              <a:spcBef>
                <a:spcPts val="1716"/>
              </a:spcBef>
              <a:buAutoNum type="arabicPeriod"/>
              <a:tabLst>
                <a:tab pos="1106300" algn="l"/>
              </a:tabLst>
            </a:pP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display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Python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100" spc="-4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1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command. </a:t>
            </a:r>
            <a:r>
              <a:rPr sz="3100">
                <a:latin typeface="Times New Roman" panose="02020603050405020304" pitchFamily="18" charset="0"/>
                <a:cs typeface="Times New Roman" panose="02020603050405020304" pitchFamily="18" charset="0"/>
              </a:rPr>
              <a:t>Sequentially,</a:t>
            </a:r>
            <a:b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31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sz="31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06300" marR="85795" indent="-302539">
              <a:spcBef>
                <a:spcPts val="1716"/>
              </a:spcBef>
              <a:buAutoNum type="arabicPeriod"/>
              <a:tabLst>
                <a:tab pos="1106300" algn="l"/>
              </a:tabLst>
            </a:pPr>
            <a:endParaRPr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0023" lvl="1" indent="-302539">
              <a:buAutoNum type="arabicPeriod"/>
              <a:tabLst>
                <a:tab pos="2190023" algn="l"/>
              </a:tabLst>
            </a:pP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sz="3100" spc="-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GUI_MySQL_class.py.</a:t>
            </a:r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90023" lvl="1" indent="-302539">
              <a:spcBef>
                <a:spcPts val="507"/>
              </a:spcBef>
              <a:buAutoNum type="arabicPeriod"/>
              <a:tabLst>
                <a:tab pos="2190023" algn="l"/>
              </a:tabLst>
            </a:pP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showData</a:t>
            </a:r>
            <a:r>
              <a:rPr sz="31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4"/>
              </a:spcBef>
            </a:pP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60953">
              <a:spcBef>
                <a:spcPts val="9"/>
              </a:spcBef>
            </a:pP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sz="3100" spc="-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60953"/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Ch07_Code.GuiDBConfig as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guiConf</a:t>
            </a:r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5"/>
              </a:spcBef>
            </a:pPr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179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179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-1951714" y="447651"/>
            <a:ext cx="16095428" cy="6106515"/>
          </a:xfrm>
          <a:prstGeom prst="rect">
            <a:avLst/>
          </a:prstGeom>
        </p:spPr>
        <p:txBody>
          <a:bodyPr vert="horz" wrap="square" lIns="0" tIns="195298" rIns="0" bIns="0" rtlCol="0">
            <a:spAutoFit/>
          </a:bodyPr>
          <a:lstStyle/>
          <a:p>
            <a:pPr marL="2460953">
              <a:spcBef>
                <a:spcPts val="9"/>
              </a:spcBef>
            </a:pPr>
            <a:r>
              <a:rPr sz="2400" spc="-9">
                <a:latin typeface="Lucida Console"/>
                <a:cs typeface="Lucida Console"/>
              </a:rPr>
              <a:t>class</a:t>
            </a:r>
            <a:r>
              <a:rPr sz="2400" spc="-54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MySQL():</a:t>
            </a:r>
            <a:endParaRPr sz="2400">
              <a:latin typeface="Lucida Console"/>
              <a:cs typeface="Lucida Console"/>
            </a:endParaRPr>
          </a:p>
          <a:p>
            <a:pPr marL="2948628" marR="4763864">
              <a:tabLst>
                <a:tab pos="3800931" algn="l"/>
              </a:tabLst>
            </a:pPr>
            <a:r>
              <a:rPr sz="2400" spc="-9" dirty="0">
                <a:latin typeface="Lucida Console"/>
                <a:cs typeface="Lucida Console"/>
              </a:rPr>
              <a:t>#</a:t>
            </a:r>
            <a:r>
              <a:rPr sz="2400" spc="-62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class</a:t>
            </a:r>
            <a:r>
              <a:rPr sz="2400" spc="-62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variable 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GUIDB</a:t>
            </a:r>
            <a:r>
              <a:rPr sz="2400" spc="-9" dirty="0">
                <a:latin typeface="Times New Roman"/>
                <a:cs typeface="Times New Roman"/>
              </a:rPr>
              <a:t>	</a:t>
            </a:r>
            <a:r>
              <a:rPr sz="2400" spc="-9" dirty="0">
                <a:latin typeface="Lucida Console"/>
                <a:cs typeface="Lucida Console"/>
              </a:rPr>
              <a:t>=</a:t>
            </a:r>
            <a:r>
              <a:rPr sz="2400" spc="-142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'GuiDB'</a:t>
            </a:r>
            <a:endParaRPr sz="2400">
              <a:latin typeface="Lucida Console"/>
              <a:cs typeface="Lucida Console"/>
            </a:endParaRPr>
          </a:p>
          <a:p>
            <a:pPr marL="2948628"/>
            <a:r>
              <a:rPr sz="2400" spc="-9" dirty="0">
                <a:latin typeface="Lucida Console"/>
                <a:cs typeface="Lucida Console"/>
              </a:rPr>
              <a:t>#------------------------------------------------------</a:t>
            </a:r>
            <a:endParaRPr sz="2400">
              <a:latin typeface="Lucida Console"/>
              <a:cs typeface="Lucida Console"/>
            </a:endParaRPr>
          </a:p>
          <a:p>
            <a:pPr marL="2948628"/>
            <a:r>
              <a:rPr sz="2400" spc="-9" dirty="0">
                <a:latin typeface="Lucida Console"/>
                <a:cs typeface="Lucida Console"/>
              </a:rPr>
              <a:t>def</a:t>
            </a:r>
            <a:r>
              <a:rPr sz="2400" spc="-45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showData(self):</a:t>
            </a:r>
            <a:endParaRPr sz="2400">
              <a:latin typeface="Lucida Console"/>
              <a:cs typeface="Lucida Console"/>
            </a:endParaRPr>
          </a:p>
          <a:p>
            <a:pPr marL="3436302"/>
            <a:r>
              <a:rPr sz="2400" spc="-9" dirty="0">
                <a:latin typeface="Lucida Console"/>
                <a:cs typeface="Lucida Console"/>
              </a:rPr>
              <a:t>#</a:t>
            </a:r>
            <a:r>
              <a:rPr sz="2400" spc="-27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connect</a:t>
            </a:r>
            <a:r>
              <a:rPr sz="2400" spc="-27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to</a:t>
            </a:r>
            <a:r>
              <a:rPr sz="2400" spc="-27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MySQL</a:t>
            </a:r>
            <a:endParaRPr sz="2400">
              <a:latin typeface="Lucida Console"/>
              <a:cs typeface="Lucida Console"/>
            </a:endParaRPr>
          </a:p>
          <a:p>
            <a:pPr marL="3436302"/>
            <a:r>
              <a:rPr sz="2400" spc="-9" dirty="0">
                <a:latin typeface="Lucida Console"/>
                <a:cs typeface="Lucida Console"/>
              </a:rPr>
              <a:t>conn,</a:t>
            </a:r>
            <a:r>
              <a:rPr sz="2400" spc="-18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cursor</a:t>
            </a:r>
            <a:r>
              <a:rPr sz="2400" spc="-18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=</a:t>
            </a:r>
            <a:r>
              <a:rPr sz="2400" spc="-18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self.connect()</a:t>
            </a:r>
            <a:endParaRPr sz="2400">
              <a:latin typeface="Lucida Console"/>
              <a:cs typeface="Lucida Console"/>
            </a:endParaRPr>
          </a:p>
          <a:p>
            <a:pPr marL="3436302" marR="3666595">
              <a:lnSpc>
                <a:spcPct val="200000"/>
              </a:lnSpc>
            </a:pPr>
            <a:r>
              <a:rPr sz="2400" spc="-9" dirty="0">
                <a:latin typeface="Lucida Console"/>
                <a:cs typeface="Lucida Console"/>
              </a:rPr>
              <a:t>self.useGuiDB(cursor) 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#</a:t>
            </a:r>
            <a:r>
              <a:rPr sz="2400" spc="-27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execute</a:t>
            </a:r>
            <a:r>
              <a:rPr sz="2400" spc="-18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command</a:t>
            </a:r>
            <a:endParaRPr sz="2400">
              <a:latin typeface="Lucida Console"/>
              <a:cs typeface="Lucida Console"/>
            </a:endParaRPr>
          </a:p>
          <a:p>
            <a:pPr marL="3436302" marR="1715894"/>
            <a:r>
              <a:rPr sz="2400" spc="-9" dirty="0">
                <a:latin typeface="Lucida Console"/>
                <a:cs typeface="Lucida Console"/>
              </a:rPr>
              <a:t>cursor.execute("SELECT * FROM books") 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print(cursor.fetchall())</a:t>
            </a:r>
            <a:endParaRPr sz="2400">
              <a:latin typeface="Lucida Console"/>
              <a:cs typeface="Lucida Console"/>
            </a:endParaRPr>
          </a:p>
          <a:p>
            <a:pPr>
              <a:spcBef>
                <a:spcPts val="45"/>
              </a:spcBef>
            </a:pPr>
            <a:endParaRPr sz="2400">
              <a:latin typeface="Lucida Console"/>
              <a:cs typeface="Lucida Console"/>
            </a:endParaRPr>
          </a:p>
          <a:p>
            <a:pPr marL="3436302" marR="1106300">
              <a:spcBef>
                <a:spcPts val="9"/>
              </a:spcBef>
            </a:pPr>
            <a:r>
              <a:rPr sz="2400" spc="-9" dirty="0">
                <a:latin typeface="Lucida Console"/>
                <a:cs typeface="Lucida Console"/>
              </a:rPr>
              <a:t>cursor.execute("SELECT *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FROM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quotations") 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print(cursor.fetchall())</a:t>
            </a:r>
            <a:endParaRPr sz="2400">
              <a:latin typeface="Lucida Console"/>
              <a:cs typeface="Lucida Console"/>
            </a:endParaRPr>
          </a:p>
          <a:p>
            <a:pPr>
              <a:spcBef>
                <a:spcPts val="45"/>
              </a:spcBef>
            </a:pPr>
            <a:endParaRPr sz="2400">
              <a:latin typeface="Lucida Console"/>
              <a:cs typeface="Lucida Console"/>
            </a:endParaRPr>
          </a:p>
          <a:p>
            <a:pPr marL="3436302" marR="2691245">
              <a:spcBef>
                <a:spcPts val="9"/>
              </a:spcBef>
            </a:pPr>
            <a:r>
              <a:rPr sz="2400" spc="-9" dirty="0">
                <a:latin typeface="Lucida Console"/>
                <a:cs typeface="Lucida Console"/>
              </a:rPr>
              <a:t>#</a:t>
            </a:r>
            <a:r>
              <a:rPr sz="2400" spc="-27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close</a:t>
            </a:r>
            <a:r>
              <a:rPr sz="2400" spc="-18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cursor</a:t>
            </a:r>
            <a:r>
              <a:rPr sz="2400" spc="-18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and</a:t>
            </a:r>
            <a:r>
              <a:rPr sz="2400" spc="-18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connection 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self.close(cursor,</a:t>
            </a:r>
            <a:r>
              <a:rPr sz="2400" spc="-18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conn)</a:t>
            </a:r>
            <a:endParaRPr sz="2400">
              <a:latin typeface="Lucida Console"/>
              <a:cs typeface="Lucida Console"/>
            </a:endParaRPr>
          </a:p>
          <a:p>
            <a:pPr marL="2460953"/>
            <a:r>
              <a:rPr sz="2400" spc="-9">
                <a:latin typeface="Lucida Console"/>
                <a:cs typeface="Lucida Console"/>
              </a:rPr>
              <a:t>#==========================================================</a:t>
            </a:r>
            <a:endParaRPr sz="24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004598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179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179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-457200" y="447651"/>
            <a:ext cx="16535400" cy="1797643"/>
          </a:xfrm>
          <a:prstGeom prst="rect">
            <a:avLst/>
          </a:prstGeom>
        </p:spPr>
        <p:txBody>
          <a:bodyPr vert="horz" wrap="square" lIns="0" tIns="195298" rIns="0" bIns="0" rtlCol="0">
            <a:spAutoFit/>
          </a:bodyPr>
          <a:lstStyle/>
          <a:p>
            <a:pPr marL="2460953"/>
            <a:r>
              <a:rPr sz="2600" spc="-9">
                <a:latin typeface="Lucida Console"/>
                <a:cs typeface="Lucida Console"/>
              </a:rPr>
              <a:t>#=================================================</a:t>
            </a:r>
            <a:endParaRPr sz="2600">
              <a:latin typeface="Lucida Console"/>
              <a:cs typeface="Lucida Console"/>
            </a:endParaRPr>
          </a:p>
          <a:p>
            <a:pPr marL="2948628" marR="3910432" indent="-487675">
              <a:tabLst>
                <a:tab pos="3909303" algn="l"/>
              </a:tabLst>
            </a:pPr>
            <a:r>
              <a:rPr sz="2600" spc="-9" dirty="0">
                <a:latin typeface="Lucida Console"/>
                <a:cs typeface="Lucida Console"/>
              </a:rPr>
              <a:t>if</a:t>
            </a:r>
            <a:r>
              <a:rPr sz="2600" u="sng" spc="192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name</a:t>
            </a:r>
            <a:r>
              <a:rPr sz="2600" u="sng" spc="-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600" spc="-9" dirty="0">
                <a:latin typeface="Lucida Console"/>
                <a:cs typeface="Lucida Console"/>
              </a:rPr>
              <a:t>==</a:t>
            </a:r>
            <a:r>
              <a:rPr sz="2600" spc="71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'</a:t>
            </a:r>
            <a:r>
              <a:rPr sz="2600" u="sng" spc="100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main</a:t>
            </a:r>
            <a:r>
              <a:rPr sz="2600" u="sng" spc="1014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': </a:t>
            </a:r>
            <a:r>
              <a:rPr sz="2600" spc="-942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#</a:t>
            </a:r>
            <a:r>
              <a:rPr sz="2600" spc="-36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Create</a:t>
            </a:r>
            <a:r>
              <a:rPr sz="2600" spc="-27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class</a:t>
            </a:r>
            <a:r>
              <a:rPr sz="2600" spc="-36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instance </a:t>
            </a:r>
            <a:r>
              <a:rPr sz="2600" spc="-9" dirty="0">
                <a:latin typeface="Times New Roman"/>
                <a:cs typeface="Times New Roman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mySQL</a:t>
            </a:r>
            <a:r>
              <a:rPr sz="2600" spc="-18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=</a:t>
            </a:r>
            <a:r>
              <a:rPr sz="2600" spc="-18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MySQL()</a:t>
            </a:r>
            <a:endParaRPr sz="2600">
              <a:latin typeface="Lucida Console"/>
              <a:cs typeface="Lucida Console"/>
            </a:endParaRPr>
          </a:p>
          <a:p>
            <a:pPr marL="2948628"/>
            <a:r>
              <a:rPr sz="2600" spc="-9" dirty="0">
                <a:latin typeface="Lucida Console"/>
                <a:cs typeface="Lucida Console"/>
              </a:rPr>
              <a:t>mySQL.showData()</a:t>
            </a:r>
            <a:endParaRPr sz="2600">
              <a:latin typeface="Lucida Console"/>
              <a:cs typeface="Lucida Console"/>
            </a:endParaRPr>
          </a:p>
        </p:txBody>
      </p:sp>
      <p:grpSp>
        <p:nvGrpSpPr>
          <p:cNvPr id="6" name="object 8">
            <a:extLst>
              <a:ext uri="{FF2B5EF4-FFF2-40B4-BE49-F238E27FC236}">
                <a16:creationId xmlns:a16="http://schemas.microsoft.com/office/drawing/2014/main" id="{57726D1F-A507-78AA-BCA6-82AF50BE7081}"/>
              </a:ext>
            </a:extLst>
          </p:cNvPr>
          <p:cNvGrpSpPr/>
          <p:nvPr/>
        </p:nvGrpSpPr>
        <p:grpSpPr>
          <a:xfrm>
            <a:off x="685800" y="3886200"/>
            <a:ext cx="11125199" cy="2133600"/>
            <a:chOff x="720001" y="1252042"/>
            <a:chExt cx="5418455" cy="718820"/>
          </a:xfrm>
        </p:grpSpPr>
        <p:pic>
          <p:nvPicPr>
            <p:cNvPr id="8" name="object 9">
              <a:extLst>
                <a:ext uri="{FF2B5EF4-FFF2-40B4-BE49-F238E27FC236}">
                  <a16:creationId xmlns:a16="http://schemas.microsoft.com/office/drawing/2014/main" id="{36DCF027-6510-6F23-96FB-5C2D0171BFF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701" y="1264754"/>
              <a:ext cx="5392597" cy="692937"/>
            </a:xfrm>
            <a:prstGeom prst="rect">
              <a:avLst/>
            </a:prstGeom>
          </p:spPr>
        </p:pic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CE88BFBC-06C0-AFB3-4E45-421ADB41DB99}"/>
                </a:ext>
              </a:extLst>
            </p:cNvPr>
            <p:cNvSpPr/>
            <p:nvPr/>
          </p:nvSpPr>
          <p:spPr>
            <a:xfrm>
              <a:off x="726351" y="1258392"/>
              <a:ext cx="5405755" cy="706120"/>
            </a:xfrm>
            <a:custGeom>
              <a:avLst/>
              <a:gdLst/>
              <a:ahLst/>
              <a:cxnLst/>
              <a:rect l="l" t="t" r="r" b="b"/>
              <a:pathLst>
                <a:path w="5405755" h="706119">
                  <a:moveTo>
                    <a:pt x="0" y="0"/>
                  </a:moveTo>
                  <a:lnTo>
                    <a:pt x="5405297" y="0"/>
                  </a:lnTo>
                </a:path>
                <a:path w="5405755" h="706119">
                  <a:moveTo>
                    <a:pt x="0" y="0"/>
                  </a:moveTo>
                  <a:lnTo>
                    <a:pt x="0" y="705650"/>
                  </a:lnTo>
                </a:path>
                <a:path w="5405755" h="706119">
                  <a:moveTo>
                    <a:pt x="5405297" y="0"/>
                  </a:moveTo>
                  <a:lnTo>
                    <a:pt x="5405297" y="705650"/>
                  </a:lnTo>
                </a:path>
                <a:path w="5405755" h="706119">
                  <a:moveTo>
                    <a:pt x="0" y="705650"/>
                  </a:moveTo>
                  <a:lnTo>
                    <a:pt x="5405297" y="7056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DF4BA0E3-2C39-C5CE-0545-BF2E1E97DEAF}"/>
              </a:ext>
            </a:extLst>
          </p:cNvPr>
          <p:cNvSpPr txBox="1"/>
          <p:nvPr/>
        </p:nvSpPr>
        <p:spPr>
          <a:xfrm>
            <a:off x="304800" y="3171379"/>
            <a:ext cx="11125200" cy="515241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3200" dirty="0">
                <a:latin typeface="Palatino Linotype"/>
                <a:cs typeface="Palatino Linotype"/>
              </a:rPr>
              <a:t>2.</a:t>
            </a:r>
            <a:r>
              <a:rPr sz="3200" spc="27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Running</a:t>
            </a:r>
            <a:r>
              <a:rPr sz="3200" spc="-18" dirty="0">
                <a:latin typeface="Palatino Linotype"/>
                <a:cs typeface="Palatino Linotype"/>
              </a:rPr>
              <a:t> </a:t>
            </a:r>
            <a:r>
              <a:rPr sz="3200" spc="-9" dirty="0">
                <a:latin typeface="Palatino Linotype"/>
                <a:cs typeface="Palatino Linotype"/>
              </a:rPr>
              <a:t>the</a:t>
            </a:r>
            <a:r>
              <a:rPr sz="3200" spc="-18" dirty="0">
                <a:latin typeface="Palatino Linotype"/>
                <a:cs typeface="Palatino Linotype"/>
              </a:rPr>
              <a:t> </a:t>
            </a:r>
            <a:r>
              <a:rPr sz="3200" spc="-9" dirty="0">
                <a:latin typeface="Palatino Linotype"/>
                <a:cs typeface="Palatino Linotype"/>
              </a:rPr>
              <a:t>preceding</a:t>
            </a:r>
            <a:r>
              <a:rPr sz="3200" spc="-27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code</a:t>
            </a:r>
            <a:r>
              <a:rPr sz="3200" spc="-9" dirty="0">
                <a:latin typeface="Palatino Linotype"/>
                <a:cs typeface="Palatino Linotype"/>
              </a:rPr>
              <a:t> gives us</a:t>
            </a:r>
            <a:r>
              <a:rPr sz="3200" spc="-27" dirty="0">
                <a:latin typeface="Palatino Linotype"/>
                <a:cs typeface="Palatino Linotype"/>
              </a:rPr>
              <a:t> </a:t>
            </a:r>
            <a:r>
              <a:rPr sz="3200" spc="-9" dirty="0">
                <a:latin typeface="Palatino Linotype"/>
                <a:cs typeface="Palatino Linotype"/>
              </a:rPr>
              <a:t>the</a:t>
            </a:r>
            <a:r>
              <a:rPr sz="3200" spc="-18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following</a:t>
            </a:r>
            <a:r>
              <a:rPr sz="3200" spc="-9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output:</a:t>
            </a:r>
            <a:endParaRPr sz="32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793239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179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179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1313870" y="9722264"/>
            <a:ext cx="4286391" cy="0"/>
          </a:xfrm>
          <a:custGeom>
            <a:avLst/>
            <a:gdLst/>
            <a:ahLst/>
            <a:cxnLst/>
            <a:rect l="l" t="t" r="r" b="b"/>
            <a:pathLst>
              <a:path w="2411095">
                <a:moveTo>
                  <a:pt x="0" y="0"/>
                </a:moveTo>
                <a:lnTo>
                  <a:pt x="2410472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6592847" y="9722264"/>
            <a:ext cx="4286391" cy="0"/>
          </a:xfrm>
          <a:custGeom>
            <a:avLst/>
            <a:gdLst/>
            <a:ahLst/>
            <a:cxnLst/>
            <a:rect l="l" t="t" r="r" b="b"/>
            <a:pathLst>
              <a:path w="2411095">
                <a:moveTo>
                  <a:pt x="0" y="0"/>
                </a:moveTo>
                <a:lnTo>
                  <a:pt x="2410472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1" name="object 11"/>
          <p:cNvSpPr txBox="1"/>
          <p:nvPr/>
        </p:nvSpPr>
        <p:spPr>
          <a:xfrm>
            <a:off x="-533400" y="540838"/>
            <a:ext cx="14459531" cy="6488671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1449">
              <a:spcBef>
                <a:spcPts val="100"/>
              </a:spcBef>
              <a:tabLst>
                <a:tab pos="325117" algn="l"/>
              </a:tabLst>
            </a:pPr>
            <a:r>
              <a:rPr lang="en-US" sz="2800">
                <a:latin typeface="Palatino Linotype"/>
                <a:cs typeface="Palatino Linotype"/>
              </a:rPr>
              <a:t>             3.</a:t>
            </a:r>
            <a:r>
              <a:rPr sz="2800">
                <a:latin typeface="Palatino Linotype"/>
                <a:cs typeface="Palatino Linotype"/>
              </a:rPr>
              <a:t>Look </a:t>
            </a:r>
            <a:r>
              <a:rPr sz="2800" dirty="0">
                <a:latin typeface="Palatino Linotype"/>
                <a:cs typeface="Palatino Linotype"/>
              </a:rPr>
              <a:t>at </a:t>
            </a:r>
            <a:r>
              <a:rPr sz="2800" spc="-9" dirty="0">
                <a:latin typeface="Palatino Linotype"/>
                <a:cs typeface="Palatino Linotype"/>
              </a:rPr>
              <a:t>th</a:t>
            </a:r>
            <a:r>
              <a:rPr sz="2800" dirty="0">
                <a:latin typeface="Palatino Linotype"/>
                <a:cs typeface="Palatino Linotype"/>
              </a:rPr>
              <a:t>e</a:t>
            </a:r>
            <a:r>
              <a:rPr sz="2800" spc="-9" dirty="0">
                <a:latin typeface="Palatino Linotype"/>
                <a:cs typeface="Palatino Linotype"/>
              </a:rPr>
              <a:t> </a:t>
            </a:r>
            <a:r>
              <a:rPr sz="2800" spc="-9" dirty="0">
                <a:latin typeface="Lucida Console"/>
                <a:cs typeface="Lucida Console"/>
              </a:rPr>
              <a:t>updateGOF</a:t>
            </a:r>
            <a:r>
              <a:rPr sz="2800" spc="1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method:</a:t>
            </a:r>
            <a:endParaRPr sz="2800">
              <a:latin typeface="Palatino Linotype"/>
              <a:cs typeface="Palatino Linotype"/>
            </a:endParaRPr>
          </a:p>
          <a:p>
            <a:pPr marL="662651"/>
            <a:r>
              <a:rPr sz="2100" spc="-9" dirty="0">
                <a:latin typeface="Lucida Console"/>
                <a:cs typeface="Lucida Console"/>
              </a:rPr>
              <a:t>#------------------------------------------------------</a:t>
            </a:r>
            <a:endParaRPr sz="2100">
              <a:latin typeface="Lucida Console"/>
              <a:cs typeface="Lucida Console"/>
            </a:endParaRPr>
          </a:p>
          <a:p>
            <a:pPr marL="662651"/>
            <a:r>
              <a:rPr sz="2100" spc="-9" dirty="0">
                <a:latin typeface="Lucida Console"/>
                <a:cs typeface="Lucida Console"/>
              </a:rPr>
              <a:t>def</a:t>
            </a:r>
            <a:r>
              <a:rPr sz="2100" spc="-45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updateGOF(self):</a:t>
            </a:r>
            <a:endParaRPr sz="2100">
              <a:latin typeface="Lucida Console"/>
              <a:cs typeface="Lucida Console"/>
            </a:endParaRPr>
          </a:p>
          <a:p>
            <a:pPr marL="1150327"/>
            <a:r>
              <a:rPr sz="2100" spc="-9" dirty="0">
                <a:latin typeface="Lucida Console"/>
                <a:cs typeface="Lucida Console"/>
              </a:rPr>
              <a:t>#</a:t>
            </a:r>
            <a:r>
              <a:rPr sz="2100" spc="-27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connect</a:t>
            </a:r>
            <a:r>
              <a:rPr sz="2100" spc="-27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to</a:t>
            </a:r>
            <a:r>
              <a:rPr sz="2100" spc="-27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MySQL</a:t>
            </a:r>
            <a:endParaRPr sz="2100">
              <a:latin typeface="Lucida Console"/>
              <a:cs typeface="Lucida Console"/>
            </a:endParaRPr>
          </a:p>
          <a:p>
            <a:pPr marL="1150327" marR="4033479"/>
            <a:r>
              <a:rPr sz="2100" spc="-9" dirty="0">
                <a:latin typeface="Lucida Console"/>
                <a:cs typeface="Lucida Console"/>
              </a:rPr>
              <a:t>conn,</a:t>
            </a:r>
            <a:r>
              <a:rPr sz="2100" spc="-27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cursor</a:t>
            </a:r>
            <a:r>
              <a:rPr sz="2100" spc="-18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=</a:t>
            </a:r>
            <a:r>
              <a:rPr sz="2100" spc="-27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self.connect</a:t>
            </a:r>
            <a:r>
              <a:rPr sz="2100" spc="-9">
                <a:latin typeface="Lucida Console"/>
                <a:cs typeface="Lucida Console"/>
              </a:rPr>
              <a:t>() </a:t>
            </a:r>
            <a:endParaRPr lang="en-US" sz="2100" spc="-9">
              <a:latin typeface="Lucida Console"/>
              <a:cs typeface="Lucida Console"/>
            </a:endParaRPr>
          </a:p>
          <a:p>
            <a:pPr marL="1150327" marR="4033479"/>
            <a:r>
              <a:rPr sz="2100" spc="-9">
                <a:latin typeface="Lucida Console"/>
                <a:cs typeface="Lucida Console"/>
              </a:rPr>
              <a:t>self</a:t>
            </a:r>
            <a:r>
              <a:rPr sz="2100" spc="-9" dirty="0">
                <a:latin typeface="Lucida Console"/>
                <a:cs typeface="Lucida Console"/>
              </a:rPr>
              <a:t>.useGuiDB(cursor)</a:t>
            </a:r>
            <a:endParaRPr sz="2100">
              <a:latin typeface="Lucida Console"/>
              <a:cs typeface="Lucida Console"/>
            </a:endParaRPr>
          </a:p>
          <a:p>
            <a:pPr marL="1150327"/>
            <a:r>
              <a:rPr sz="2100" spc="-9" dirty="0">
                <a:latin typeface="Lucida Console"/>
                <a:cs typeface="Lucida Console"/>
              </a:rPr>
              <a:t>#</a:t>
            </a:r>
            <a:r>
              <a:rPr sz="2100" spc="-36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execute</a:t>
            </a:r>
            <a:r>
              <a:rPr sz="2100" spc="-36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command</a:t>
            </a:r>
            <a:endParaRPr sz="2100">
              <a:latin typeface="Lucida Console"/>
              <a:cs typeface="Lucida Console"/>
            </a:endParaRPr>
          </a:p>
          <a:p>
            <a:pPr marL="1150327" marR="252868"/>
            <a:r>
              <a:rPr sz="2100" spc="-9" dirty="0">
                <a:latin typeface="Lucida Console"/>
                <a:cs typeface="Lucida Console"/>
              </a:rPr>
              <a:t>cursor.execute("SELECT</a:t>
            </a:r>
            <a:r>
              <a:rPr sz="2100" spc="9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Book_ID</a:t>
            </a:r>
            <a:r>
              <a:rPr sz="2100" spc="9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FROM</a:t>
            </a:r>
            <a:r>
              <a:rPr sz="2100" spc="9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books</a:t>
            </a:r>
            <a:r>
              <a:rPr sz="2100" spc="9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WHERE</a:t>
            </a:r>
            <a:r>
              <a:rPr sz="2100" spc="9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Book_</a:t>
            </a:r>
            <a:r>
              <a:rPr sz="2100" spc="-9">
                <a:latin typeface="Lucida Console"/>
                <a:cs typeface="Lucida Console"/>
              </a:rPr>
              <a:t>Title</a:t>
            </a:r>
            <a:r>
              <a:rPr sz="2100" spc="9">
                <a:latin typeface="Lucida Console"/>
                <a:cs typeface="Lucida Console"/>
              </a:rPr>
              <a:t> </a:t>
            </a:r>
            <a:r>
              <a:rPr sz="2100" spc="-9">
                <a:latin typeface="Lucida Console"/>
                <a:cs typeface="Lucida Console"/>
              </a:rPr>
              <a:t>=</a:t>
            </a:r>
            <a:br>
              <a:rPr lang="en-US" sz="2100" spc="-9">
                <a:latin typeface="Lucida Console"/>
                <a:cs typeface="Lucida Console"/>
              </a:rPr>
            </a:br>
            <a:r>
              <a:rPr sz="2100" spc="-9">
                <a:latin typeface="Lucida Console"/>
                <a:cs typeface="Lucida Console"/>
              </a:rPr>
              <a:t>'Design </a:t>
            </a:r>
            <a:r>
              <a:rPr sz="2100" spc="-9" dirty="0">
                <a:latin typeface="Lucida Console"/>
                <a:cs typeface="Lucida Console"/>
              </a:rPr>
              <a:t>Patterns'")</a:t>
            </a:r>
            <a:endParaRPr sz="2100">
              <a:latin typeface="Lucida Console"/>
              <a:cs typeface="Lucida Console"/>
            </a:endParaRPr>
          </a:p>
          <a:p>
            <a:pPr marL="1150327" marR="3180048"/>
            <a:r>
              <a:rPr sz="2100" spc="-9" dirty="0">
                <a:latin typeface="Lucida Console"/>
                <a:cs typeface="Lucida Console"/>
              </a:rPr>
              <a:t>primKey = cursor.fetchall()[0][0</a:t>
            </a:r>
            <a:r>
              <a:rPr sz="2100" spc="-9">
                <a:latin typeface="Lucida Console"/>
                <a:cs typeface="Lucida Console"/>
              </a:rPr>
              <a:t>] </a:t>
            </a:r>
            <a:r>
              <a:rPr sz="2100">
                <a:latin typeface="Lucida Console"/>
                <a:cs typeface="Lucida Console"/>
              </a:rPr>
              <a:t> </a:t>
            </a:r>
            <a:endParaRPr lang="en-US" sz="2100">
              <a:latin typeface="Lucida Console"/>
              <a:cs typeface="Lucida Console"/>
            </a:endParaRPr>
          </a:p>
          <a:p>
            <a:pPr marL="1150327" marR="3180048"/>
            <a:r>
              <a:rPr sz="2100" spc="-9">
                <a:latin typeface="Lucida Console"/>
                <a:cs typeface="Lucida Console"/>
              </a:rPr>
              <a:t>print</a:t>
            </a:r>
            <a:r>
              <a:rPr sz="2100" spc="-9" dirty="0">
                <a:latin typeface="Lucida Console"/>
                <a:cs typeface="Lucida Console"/>
              </a:rPr>
              <a:t>("Primary</a:t>
            </a:r>
            <a:r>
              <a:rPr sz="2100" spc="-18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key=" + str(primKey))</a:t>
            </a:r>
            <a:endParaRPr sz="2100">
              <a:latin typeface="Lucida Console"/>
              <a:cs typeface="Lucida Console"/>
            </a:endParaRPr>
          </a:p>
          <a:p>
            <a:pPr marL="1150327" marR="9031"/>
            <a:r>
              <a:rPr sz="2100" spc="-9" dirty="0">
                <a:latin typeface="Lucida Console"/>
                <a:cs typeface="Lucida Console"/>
              </a:rPr>
              <a:t>cursor.execute</a:t>
            </a:r>
            <a:r>
              <a:rPr sz="2100" spc="-9">
                <a:latin typeface="Lucida Console"/>
                <a:cs typeface="Lucida Console"/>
              </a:rPr>
              <a:t>("SELECT*FROM</a:t>
            </a:r>
            <a:r>
              <a:rPr sz="2100" spc="9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quotations</a:t>
            </a:r>
            <a:r>
              <a:rPr sz="2100" spc="18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WHERE</a:t>
            </a:r>
            <a:r>
              <a:rPr sz="2100" spc="9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Books_Book_</a:t>
            </a:r>
            <a:r>
              <a:rPr sz="2100" spc="-9">
                <a:latin typeface="Lucida Console"/>
                <a:cs typeface="Lucida Console"/>
              </a:rPr>
              <a:t>ID</a:t>
            </a:r>
            <a:r>
              <a:rPr sz="2100" spc="9">
                <a:latin typeface="Lucida Console"/>
                <a:cs typeface="Lucida Console"/>
              </a:rPr>
              <a:t> </a:t>
            </a:r>
            <a:r>
              <a:rPr sz="2100" spc="-9">
                <a:latin typeface="Lucida Console"/>
                <a:cs typeface="Lucida Console"/>
              </a:rPr>
              <a:t>=</a:t>
            </a:r>
            <a:r>
              <a:rPr lang="en-US" sz="2100" spc="-9">
                <a:latin typeface="Lucida Console"/>
                <a:cs typeface="Lucida Console"/>
              </a:rPr>
              <a:t>(</a:t>
            </a:r>
            <a:r>
              <a:rPr sz="2100" spc="-9">
                <a:latin typeface="Lucida Console"/>
                <a:cs typeface="Lucida Console"/>
              </a:rPr>
              <a:t>%s)",</a:t>
            </a:r>
            <a:br>
              <a:rPr lang="en-US" sz="2100" spc="-9">
                <a:latin typeface="Lucida Console"/>
                <a:cs typeface="Lucida Console"/>
              </a:rPr>
            </a:br>
            <a:r>
              <a:rPr sz="2100" spc="-9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(primKey,))</a:t>
            </a:r>
            <a:endParaRPr sz="2100">
              <a:latin typeface="Lucida Console"/>
              <a:cs typeface="Lucida Console"/>
            </a:endParaRPr>
          </a:p>
          <a:p>
            <a:pPr marL="1150327"/>
            <a:r>
              <a:rPr sz="2100" spc="-9" dirty="0">
                <a:latin typeface="Lucida Console"/>
                <a:cs typeface="Lucida Console"/>
              </a:rPr>
              <a:t>print(cursor.fetchall())</a:t>
            </a:r>
            <a:endParaRPr sz="2100">
              <a:latin typeface="Lucida Console"/>
              <a:cs typeface="Lucida Console"/>
            </a:endParaRPr>
          </a:p>
          <a:p>
            <a:pPr marL="1638002" marR="4033479" indent="-487675"/>
            <a:r>
              <a:rPr sz="2100" spc="-9" dirty="0">
                <a:latin typeface="Lucida Console"/>
                <a:cs typeface="Lucida Console"/>
              </a:rPr>
              <a:t>#</a:t>
            </a:r>
            <a:r>
              <a:rPr sz="2100" spc="-27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close</a:t>
            </a:r>
            <a:r>
              <a:rPr sz="2100" spc="-18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cursor</a:t>
            </a:r>
            <a:r>
              <a:rPr sz="2100" spc="-18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and</a:t>
            </a:r>
            <a:r>
              <a:rPr sz="2100" spc="-18" dirty="0">
                <a:latin typeface="Lucida Console"/>
                <a:cs typeface="Lucida Console"/>
              </a:rPr>
              <a:t> </a:t>
            </a:r>
            <a:r>
              <a:rPr sz="2100" spc="-9">
                <a:latin typeface="Lucida Console"/>
                <a:cs typeface="Lucida Console"/>
              </a:rPr>
              <a:t>connection </a:t>
            </a:r>
            <a:r>
              <a:rPr sz="2100" spc="-9">
                <a:latin typeface="Times New Roman"/>
                <a:cs typeface="Times New Roman"/>
              </a:rPr>
              <a:t> </a:t>
            </a:r>
            <a:endParaRPr lang="en-US" sz="2100" spc="-9">
              <a:latin typeface="Times New Roman"/>
              <a:cs typeface="Times New Roman"/>
            </a:endParaRPr>
          </a:p>
          <a:p>
            <a:pPr marL="1638002" marR="4033479" indent="-487675"/>
            <a:r>
              <a:rPr sz="2100" spc="-9">
                <a:latin typeface="Lucida Console"/>
                <a:cs typeface="Lucida Console"/>
              </a:rPr>
              <a:t>self</a:t>
            </a:r>
            <a:r>
              <a:rPr sz="2100" spc="-9" dirty="0">
                <a:latin typeface="Lucida Console"/>
                <a:cs typeface="Lucida Console"/>
              </a:rPr>
              <a:t>.close(cursor,</a:t>
            </a:r>
            <a:r>
              <a:rPr sz="2100" spc="-45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conn)</a:t>
            </a:r>
            <a:endParaRPr sz="2100">
              <a:latin typeface="Lucida Console"/>
              <a:cs typeface="Lucida Console"/>
            </a:endParaRPr>
          </a:p>
          <a:p>
            <a:pPr marL="662651"/>
            <a:r>
              <a:rPr sz="2100" spc="-9" dirty="0">
                <a:latin typeface="Lucida Console"/>
                <a:cs typeface="Lucida Console"/>
              </a:rPr>
              <a:t>#==========================================================</a:t>
            </a:r>
            <a:endParaRPr sz="2100">
              <a:latin typeface="Lucida Console"/>
              <a:cs typeface="Lucida Console"/>
            </a:endParaRPr>
          </a:p>
          <a:p>
            <a:pPr marL="662651">
              <a:tabLst>
                <a:tab pos="2112130" algn="l"/>
              </a:tabLst>
            </a:pPr>
            <a:r>
              <a:rPr sz="2100" spc="-9" dirty="0">
                <a:latin typeface="Lucida Console"/>
                <a:cs typeface="Lucida Console"/>
              </a:rPr>
              <a:t>if</a:t>
            </a:r>
            <a:r>
              <a:rPr sz="2100" u="sng" spc="192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name</a:t>
            </a:r>
            <a:r>
              <a:rPr sz="2100" u="sng" spc="-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100" spc="-9" dirty="0">
                <a:latin typeface="Lucida Console"/>
                <a:cs typeface="Lucida Console"/>
              </a:rPr>
              <a:t>==</a:t>
            </a:r>
            <a:r>
              <a:rPr sz="2100" spc="-27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'</a:t>
            </a:r>
            <a:r>
              <a:rPr sz="2100" u="sng" spc="91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main</a:t>
            </a:r>
            <a:r>
              <a:rPr sz="2100" u="sng" spc="91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':</a:t>
            </a:r>
            <a:endParaRPr sz="2100">
              <a:latin typeface="Lucida Console"/>
              <a:cs typeface="Lucida Console"/>
            </a:endParaRPr>
          </a:p>
          <a:p>
            <a:pPr marL="1150327" marR="1717023">
              <a:tabLst>
                <a:tab pos="4198296" algn="l"/>
              </a:tabLst>
            </a:pPr>
            <a:r>
              <a:rPr sz="2100" spc="-9" dirty="0">
                <a:latin typeface="Lucida Console"/>
                <a:cs typeface="Lucida Console"/>
              </a:rPr>
              <a:t>mySQL</a:t>
            </a:r>
            <a:r>
              <a:rPr sz="2100" spc="9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=</a:t>
            </a:r>
            <a:r>
              <a:rPr sz="2100" spc="18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MySQL()</a:t>
            </a:r>
            <a:r>
              <a:rPr sz="2100" spc="-9" dirty="0">
                <a:latin typeface="Times New Roman"/>
                <a:cs typeface="Times New Roman"/>
              </a:rPr>
              <a:t>	</a:t>
            </a:r>
            <a:r>
              <a:rPr sz="2100" spc="-9" dirty="0">
                <a:latin typeface="Lucida Console"/>
                <a:cs typeface="Lucida Console"/>
              </a:rPr>
              <a:t>#</a:t>
            </a:r>
            <a:r>
              <a:rPr sz="2100" spc="-27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Create</a:t>
            </a:r>
            <a:r>
              <a:rPr sz="2100" spc="-36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class</a:t>
            </a:r>
            <a:r>
              <a:rPr sz="2100" spc="-27" dirty="0">
                <a:latin typeface="Lucida Console"/>
                <a:cs typeface="Lucida Console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instance </a:t>
            </a:r>
            <a:r>
              <a:rPr sz="2100" spc="-9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Lucida Console"/>
                <a:cs typeface="Lucida Console"/>
              </a:rPr>
              <a:t>mySQL.</a:t>
            </a:r>
            <a:r>
              <a:rPr sz="2100" spc="-9">
                <a:latin typeface="Lucida Console"/>
                <a:cs typeface="Lucida Console"/>
              </a:rPr>
              <a:t>updateGOF()</a:t>
            </a:r>
            <a:endParaRPr sz="21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179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179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1" name="object 11"/>
          <p:cNvSpPr txBox="1"/>
          <p:nvPr/>
        </p:nvSpPr>
        <p:spPr>
          <a:xfrm>
            <a:off x="533400" y="720987"/>
            <a:ext cx="11277600" cy="484463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323988" indent="-302539">
              <a:buAutoNum type="arabicPeriod" startAt="4"/>
              <a:tabLst>
                <a:tab pos="325117" algn="l"/>
              </a:tabLst>
            </a:pPr>
            <a:r>
              <a:rPr sz="3000">
                <a:latin typeface="Palatino Linotype"/>
                <a:cs typeface="Palatino Linotype"/>
              </a:rPr>
              <a:t>Run</a:t>
            </a:r>
            <a:r>
              <a:rPr sz="3000" spc="-18">
                <a:latin typeface="Palatino Linotype"/>
                <a:cs typeface="Palatino Linotype"/>
              </a:rPr>
              <a:t> </a:t>
            </a:r>
            <a:r>
              <a:rPr sz="3000" spc="-9" dirty="0">
                <a:latin typeface="Palatino Linotype"/>
                <a:cs typeface="Palatino Linotype"/>
              </a:rPr>
              <a:t>the</a:t>
            </a:r>
            <a:r>
              <a:rPr sz="3000" spc="-18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method</a:t>
            </a:r>
            <a:r>
              <a:rPr sz="3000" spc="-9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located</a:t>
            </a:r>
            <a:r>
              <a:rPr sz="3000" spc="-9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in</a:t>
            </a:r>
            <a:r>
              <a:rPr sz="3000" spc="-18" dirty="0">
                <a:latin typeface="Palatino Linotype"/>
                <a:cs typeface="Palatino Linotype"/>
              </a:rPr>
              <a:t> </a:t>
            </a:r>
            <a:r>
              <a:rPr sz="3000" spc="-9" dirty="0">
                <a:latin typeface="Lucida Console"/>
                <a:cs typeface="Lucida Console"/>
              </a:rPr>
              <a:t>GUI_MySQL_class.py</a:t>
            </a:r>
            <a:r>
              <a:rPr sz="3000" spc="-9" dirty="0">
                <a:latin typeface="Palatino Linotype"/>
                <a:cs typeface="Palatino Linotype"/>
              </a:rPr>
              <a:t>:</a:t>
            </a:r>
            <a:endParaRPr sz="3000">
              <a:latin typeface="Palatino Linotype"/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02762" y="1808480"/>
            <a:ext cx="11008238" cy="4135120"/>
            <a:chOff x="720001" y="5506948"/>
            <a:chExt cx="5418455" cy="182308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701" y="5519648"/>
              <a:ext cx="5392597" cy="17975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26351" y="5513298"/>
              <a:ext cx="5405755" cy="1810385"/>
            </a:xfrm>
            <a:custGeom>
              <a:avLst/>
              <a:gdLst/>
              <a:ahLst/>
              <a:cxnLst/>
              <a:rect l="l" t="t" r="r" b="b"/>
              <a:pathLst>
                <a:path w="5405755" h="1810384">
                  <a:moveTo>
                    <a:pt x="0" y="0"/>
                  </a:moveTo>
                  <a:lnTo>
                    <a:pt x="5405297" y="0"/>
                  </a:lnTo>
                </a:path>
                <a:path w="5405755" h="1810384">
                  <a:moveTo>
                    <a:pt x="0" y="0"/>
                  </a:moveTo>
                  <a:lnTo>
                    <a:pt x="0" y="1810232"/>
                  </a:lnTo>
                </a:path>
                <a:path w="5405755" h="1810384">
                  <a:moveTo>
                    <a:pt x="5405297" y="0"/>
                  </a:moveTo>
                  <a:lnTo>
                    <a:pt x="5405297" y="1810232"/>
                  </a:lnTo>
                </a:path>
                <a:path w="5405755" h="1810384">
                  <a:moveTo>
                    <a:pt x="0" y="1810232"/>
                  </a:moveTo>
                  <a:lnTo>
                    <a:pt x="5405297" y="181023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  <p:extLst>
      <p:ext uri="{BB962C8B-B14F-4D97-AF65-F5344CB8AC3E}">
        <p14:creationId xmlns:p14="http://schemas.microsoft.com/office/powerpoint/2010/main" val="140101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0" y="4701159"/>
            <a:ext cx="8954661" cy="11379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13870" y="95866"/>
            <a:ext cx="9565076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  <a:tabLst>
                <a:tab pos="8643816" algn="l"/>
              </a:tabLst>
            </a:pPr>
            <a:r>
              <a:rPr sz="1778" i="1" dirty="0">
                <a:latin typeface="Palatino Linotype"/>
                <a:cs typeface="Palatino Linotype"/>
              </a:rPr>
              <a:t>Storing 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</a:t>
            </a:r>
            <a:r>
              <a:rPr sz="1778" i="1" dirty="0">
                <a:latin typeface="Palatino Linotype"/>
                <a:cs typeface="Palatino Linotype"/>
              </a:rPr>
              <a:t>I	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458916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85800" y="978687"/>
            <a:ext cx="11201400" cy="5596119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/>
            <a:r>
              <a:rPr sz="4800" b="1" spc="-9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4800" b="1" spc="-36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4800" b="1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4800" b="1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it…</a:t>
            </a: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>
              <a:spcBef>
                <a:spcPts val="800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</a:t>
            </a:r>
            <a:r>
              <a:rPr sz="32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sz="32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32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32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</a:t>
            </a:r>
            <a:r>
              <a:rPr sz="32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sz="32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sz="32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Python: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3761">
              <a:spcBef>
                <a:spcPts val="1600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sz="32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sz="32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sz="32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Installer.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3761">
              <a:spcBef>
                <a:spcPts val="1600"/>
              </a:spcBef>
            </a:pP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2"/>
              </a:spcBef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9150" marR="768764"/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3200" i="1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200" i="1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i="1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sz="3200" i="1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sz="3200" i="1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sz="3200" i="1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sz="3200" i="1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3200" i="1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3200" i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3200" i="1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</a:t>
            </a:r>
            <a:r>
              <a:rPr sz="3200" i="1" spc="-4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website. You can download and install it on </a:t>
            </a:r>
            <a:r>
              <a:rPr sz="3200" i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PC </a:t>
            </a:r>
            <a:r>
              <a:rPr sz="3200" i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800" i="1" spc="-9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http://dev.mysql.com/downloads/windows/installer/</a:t>
            </a:r>
            <a:r>
              <a:rPr sz="3200" i="1" spc="-9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.</a:t>
            </a:r>
            <a:endParaRPr sz="3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179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179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-178450" y="609139"/>
            <a:ext cx="15875650" cy="5747443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lang="en-US" sz="3000">
                <a:latin typeface="Palatino Linotype"/>
                <a:cs typeface="Palatino Linotype"/>
              </a:rPr>
              <a:t>               </a:t>
            </a:r>
            <a:r>
              <a:rPr sz="3000">
                <a:latin typeface="Palatino Linotype"/>
                <a:cs typeface="Palatino Linotype"/>
              </a:rPr>
              <a:t>5</a:t>
            </a:r>
            <a:r>
              <a:rPr sz="3000" dirty="0">
                <a:latin typeface="Palatino Linotype"/>
                <a:cs typeface="Palatino Linotype"/>
              </a:rPr>
              <a:t>.</a:t>
            </a:r>
            <a:r>
              <a:rPr sz="3000" spc="27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Add</a:t>
            </a:r>
            <a:r>
              <a:rPr sz="3000" spc="-18" dirty="0">
                <a:latin typeface="Palatino Linotype"/>
                <a:cs typeface="Palatino Linotype"/>
              </a:rPr>
              <a:t> </a:t>
            </a:r>
            <a:r>
              <a:rPr sz="3000" spc="-9" dirty="0">
                <a:latin typeface="Palatino Linotype"/>
                <a:cs typeface="Palatino Linotype"/>
              </a:rPr>
              <a:t>the</a:t>
            </a:r>
            <a:r>
              <a:rPr sz="3000" spc="-27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following</a:t>
            </a:r>
            <a:r>
              <a:rPr sz="3000" spc="-9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code</a:t>
            </a:r>
            <a:r>
              <a:rPr sz="3000" spc="-18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and</a:t>
            </a:r>
            <a:r>
              <a:rPr sz="3000" spc="-9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run</a:t>
            </a:r>
            <a:r>
              <a:rPr sz="3000" spc="-18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it:</a:t>
            </a:r>
            <a:endParaRPr sz="3000">
              <a:latin typeface="Palatino Linotype"/>
              <a:cs typeface="Palatino Linotype"/>
            </a:endParaRPr>
          </a:p>
          <a:p>
            <a:pPr marL="662651">
              <a:spcBef>
                <a:spcPts val="1591"/>
              </a:spcBef>
            </a:pPr>
            <a:r>
              <a:rPr sz="2500" spc="-9">
                <a:latin typeface="Lucida Console"/>
                <a:cs typeface="Lucida Console"/>
              </a:rPr>
              <a:t>#--------------------------------------------------</a:t>
            </a:r>
            <a:endParaRPr sz="2500">
              <a:latin typeface="Lucida Console"/>
              <a:cs typeface="Lucida Console"/>
            </a:endParaRPr>
          </a:p>
          <a:p>
            <a:pPr marL="1150327" marR="4521155" indent="-487675"/>
            <a:r>
              <a:rPr sz="2500" spc="-9" dirty="0">
                <a:latin typeface="Lucida Console"/>
                <a:cs typeface="Lucida Console"/>
              </a:rPr>
              <a:t>def</a:t>
            </a:r>
            <a:r>
              <a:rPr sz="2500" spc="-54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showDataWithReturn(self): </a:t>
            </a:r>
            <a:r>
              <a:rPr sz="2500" spc="-9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#</a:t>
            </a:r>
            <a:r>
              <a:rPr sz="2500" spc="-18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connect</a:t>
            </a:r>
            <a:r>
              <a:rPr sz="2500" spc="-18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to MySQL</a:t>
            </a:r>
            <a:endParaRPr sz="2500">
              <a:latin typeface="Lucida Console"/>
              <a:cs typeface="Lucida Console"/>
            </a:endParaRPr>
          </a:p>
          <a:p>
            <a:pPr marL="1150327"/>
            <a:r>
              <a:rPr sz="2500" spc="-9" dirty="0">
                <a:latin typeface="Lucida Console"/>
                <a:cs typeface="Lucida Console"/>
              </a:rPr>
              <a:t>conn,</a:t>
            </a:r>
            <a:r>
              <a:rPr sz="2500" spc="-18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cursor</a:t>
            </a:r>
            <a:r>
              <a:rPr sz="2500" spc="-18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=</a:t>
            </a:r>
            <a:r>
              <a:rPr sz="2500" spc="-18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self.connect()</a:t>
            </a:r>
            <a:endParaRPr sz="2500">
              <a:latin typeface="Lucida Console"/>
              <a:cs typeface="Lucida Console"/>
            </a:endParaRPr>
          </a:p>
          <a:p>
            <a:pPr marL="1150327" marR="5008831">
              <a:lnSpc>
                <a:spcPct val="200000"/>
              </a:lnSpc>
            </a:pPr>
            <a:r>
              <a:rPr sz="2500" spc="-9" dirty="0">
                <a:latin typeface="Lucida Console"/>
                <a:cs typeface="Lucida Console"/>
              </a:rPr>
              <a:t>self.useGuiDB(cursor) </a:t>
            </a:r>
            <a:r>
              <a:rPr sz="2500" spc="-9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#</a:t>
            </a:r>
            <a:r>
              <a:rPr sz="2500" spc="-27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execute</a:t>
            </a:r>
            <a:r>
              <a:rPr sz="2500" spc="-18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command</a:t>
            </a:r>
            <a:endParaRPr sz="2500">
              <a:latin typeface="Lucida Console"/>
              <a:cs typeface="Lucida Console"/>
            </a:endParaRPr>
          </a:p>
          <a:p>
            <a:pPr marL="1150327" marR="252868"/>
            <a:r>
              <a:rPr sz="2500" spc="-9" dirty="0">
                <a:latin typeface="Lucida Console"/>
                <a:cs typeface="Lucida Console"/>
              </a:rPr>
              <a:t>cursor.execute("SELECT</a:t>
            </a:r>
            <a:r>
              <a:rPr sz="2500" spc="9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Book_ID</a:t>
            </a:r>
            <a:r>
              <a:rPr sz="2500" spc="9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FROM</a:t>
            </a:r>
            <a:r>
              <a:rPr sz="2500" spc="9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books</a:t>
            </a:r>
            <a:r>
              <a:rPr sz="2500" spc="9" dirty="0">
                <a:latin typeface="Lucida Console"/>
                <a:cs typeface="Lucida Console"/>
              </a:rPr>
              <a:t> </a:t>
            </a:r>
            <a:r>
              <a:rPr sz="2500" spc="-9">
                <a:latin typeface="Lucida Console"/>
                <a:cs typeface="Lucida Console"/>
              </a:rPr>
              <a:t>WHERE</a:t>
            </a:r>
            <a:r>
              <a:rPr sz="2500" spc="9">
                <a:latin typeface="Lucida Console"/>
                <a:cs typeface="Lucida Console"/>
              </a:rPr>
              <a:t> </a:t>
            </a:r>
            <a:br>
              <a:rPr lang="en-US" sz="2500" spc="9">
                <a:latin typeface="Lucida Console"/>
                <a:cs typeface="Lucida Console"/>
              </a:rPr>
            </a:br>
            <a:r>
              <a:rPr sz="2500" spc="-9">
                <a:latin typeface="Lucida Console"/>
                <a:cs typeface="Lucida Console"/>
              </a:rPr>
              <a:t>Book</a:t>
            </a:r>
            <a:r>
              <a:rPr sz="2500" spc="-9" dirty="0">
                <a:latin typeface="Lucida Console"/>
                <a:cs typeface="Lucida Console"/>
              </a:rPr>
              <a:t>_Title</a:t>
            </a:r>
            <a:r>
              <a:rPr sz="2500" spc="9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= </a:t>
            </a:r>
            <a:r>
              <a:rPr sz="2500" spc="-933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'Design Patterns'")</a:t>
            </a:r>
            <a:endParaRPr sz="2500">
              <a:latin typeface="Lucida Console"/>
              <a:cs typeface="Lucida Console"/>
            </a:endParaRPr>
          </a:p>
          <a:p>
            <a:pPr marL="1150327" marR="3545804"/>
            <a:r>
              <a:rPr sz="2500" spc="-9" dirty="0">
                <a:latin typeface="Lucida Console"/>
                <a:cs typeface="Lucida Console"/>
              </a:rPr>
              <a:t>primKey</a:t>
            </a:r>
            <a:r>
              <a:rPr sz="2500" spc="-27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=</a:t>
            </a:r>
            <a:r>
              <a:rPr sz="2500" spc="-18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cursor.fetchall()[0][0] </a:t>
            </a:r>
            <a:r>
              <a:rPr sz="2500" spc="-9" dirty="0">
                <a:latin typeface="Times New Roman"/>
                <a:cs typeface="Times New Roman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print(primKey)</a:t>
            </a:r>
            <a:endParaRPr sz="25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sz="2500">
              <a:latin typeface="Lucida Console"/>
              <a:cs typeface="Lucida Console"/>
            </a:endParaRPr>
          </a:p>
          <a:p>
            <a:pPr marL="1150327" marR="9031"/>
            <a:r>
              <a:rPr sz="2500" spc="-9" dirty="0">
                <a:latin typeface="Lucida Console"/>
                <a:cs typeface="Lucida Console"/>
              </a:rPr>
              <a:t>cursor.execute("SELECT</a:t>
            </a:r>
            <a:r>
              <a:rPr sz="2500" spc="9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*</a:t>
            </a:r>
            <a:r>
              <a:rPr sz="2500" spc="9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FROM</a:t>
            </a:r>
            <a:r>
              <a:rPr sz="2500" spc="9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quotations</a:t>
            </a:r>
            <a:r>
              <a:rPr sz="2500" spc="18" dirty="0">
                <a:latin typeface="Lucida Console"/>
                <a:cs typeface="Lucida Console"/>
              </a:rPr>
              <a:t> </a:t>
            </a:r>
            <a:r>
              <a:rPr sz="2500" spc="-9">
                <a:latin typeface="Lucida Console"/>
                <a:cs typeface="Lucida Console"/>
              </a:rPr>
              <a:t>WHERE</a:t>
            </a:r>
            <a:r>
              <a:rPr sz="2500" spc="9">
                <a:latin typeface="Lucida Console"/>
                <a:cs typeface="Lucida Console"/>
              </a:rPr>
              <a:t> </a:t>
            </a:r>
            <a:br>
              <a:rPr lang="en-US" sz="2500" spc="9">
                <a:latin typeface="Lucida Console"/>
                <a:cs typeface="Lucida Console"/>
              </a:rPr>
            </a:br>
            <a:r>
              <a:rPr sz="2500" spc="-9">
                <a:latin typeface="Lucida Console"/>
                <a:cs typeface="Lucida Console"/>
              </a:rPr>
              <a:t>Books</a:t>
            </a:r>
            <a:r>
              <a:rPr sz="2500" spc="-9" dirty="0">
                <a:latin typeface="Lucida Console"/>
                <a:cs typeface="Lucida Console"/>
              </a:rPr>
              <a:t>_Book_ID</a:t>
            </a:r>
            <a:r>
              <a:rPr sz="2500" spc="9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= </a:t>
            </a:r>
            <a:r>
              <a:rPr sz="2500" spc="-933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(%s)", (primKey,))</a:t>
            </a:r>
            <a:endParaRPr sz="2500">
              <a:latin typeface="Lucida Console"/>
              <a:cs typeface="Lucida Console"/>
            </a:endParaRPr>
          </a:p>
          <a:p>
            <a:pPr marL="1150327"/>
            <a:r>
              <a:rPr sz="2500" spc="-9" dirty="0">
                <a:latin typeface="Lucida Console"/>
                <a:cs typeface="Lucida Console"/>
              </a:rPr>
              <a:t>print(cursor.fetchall())</a:t>
            </a:r>
            <a:endParaRPr sz="25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sz="25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179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179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-381000" y="493595"/>
            <a:ext cx="16459200" cy="5231917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>
              <a:spcBef>
                <a:spcPts val="54"/>
              </a:spcBef>
            </a:pPr>
            <a:endParaRPr lang="en-US" sz="2400">
              <a:latin typeface="Lucida Console"/>
              <a:cs typeface="Lucida Console"/>
            </a:endParaRPr>
          </a:p>
          <a:p>
            <a:pPr marL="1150327" marR="1593974"/>
            <a:r>
              <a:rPr sz="2400" spc="-9">
                <a:latin typeface="Lucida Console"/>
                <a:cs typeface="Lucida Console"/>
              </a:rPr>
              <a:t>cursor</a:t>
            </a:r>
            <a:r>
              <a:rPr sz="2400" spc="-9" dirty="0">
                <a:latin typeface="Lucida Console"/>
                <a:cs typeface="Lucida Console"/>
              </a:rPr>
              <a:t>.execute("UPDATE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quotations</a:t>
            </a:r>
            <a:r>
              <a:rPr sz="2400" spc="9" dirty="0">
                <a:latin typeface="Lucida Console"/>
                <a:cs typeface="Lucida Console"/>
              </a:rPr>
              <a:t> </a:t>
            </a:r>
            <a:r>
              <a:rPr sz="2400" spc="-9">
                <a:latin typeface="Lucida Console"/>
                <a:cs typeface="Lucida Console"/>
              </a:rPr>
              <a:t>SET</a:t>
            </a:r>
            <a:r>
              <a:rPr sz="2400">
                <a:latin typeface="Lucida Console"/>
                <a:cs typeface="Lucida Console"/>
              </a:rPr>
              <a:t> </a:t>
            </a:r>
            <a:r>
              <a:rPr sz="2400" spc="-9">
                <a:latin typeface="Lucida Console"/>
                <a:cs typeface="Lucida Console"/>
              </a:rPr>
              <a:t>Quotation=(%s)</a:t>
            </a:r>
            <a:r>
              <a:rPr lang="en-US" sz="2400" spc="-9">
                <a:latin typeface="Lucida Console"/>
                <a:cs typeface="Lucida Console"/>
              </a:rPr>
              <a:t> </a:t>
            </a:r>
            <a:r>
              <a:rPr sz="2400" spc="-9">
                <a:latin typeface="Lucida Console"/>
                <a:cs typeface="Lucida Console"/>
              </a:rPr>
              <a:t>WHERE </a:t>
            </a:r>
            <a:br>
              <a:rPr lang="en-US" sz="2400" spc="-9">
                <a:latin typeface="Lucida Console"/>
                <a:cs typeface="Lucida Console"/>
              </a:rPr>
            </a:br>
            <a:r>
              <a:rPr sz="2400" spc="-9">
                <a:latin typeface="Lucida Console"/>
                <a:cs typeface="Lucida Console"/>
              </a:rPr>
              <a:t>Books</a:t>
            </a:r>
            <a:r>
              <a:rPr sz="2400" spc="-9" dirty="0">
                <a:latin typeface="Lucida Console"/>
                <a:cs typeface="Lucida Console"/>
              </a:rPr>
              <a:t>_Book_ID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= (%</a:t>
            </a:r>
            <a:r>
              <a:rPr sz="2400" spc="-9">
                <a:latin typeface="Lucida Console"/>
                <a:cs typeface="Lucida Console"/>
              </a:rPr>
              <a:t>s)",("</a:t>
            </a:r>
            <a:r>
              <a:rPr sz="2400" spc="-9" dirty="0">
                <a:latin typeface="Lucida Console"/>
                <a:cs typeface="Lucida Console"/>
              </a:rPr>
              <a:t>Pythonic Duck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Typing: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If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spc="-9">
                <a:latin typeface="Lucida Console"/>
                <a:cs typeface="Lucida Console"/>
              </a:rPr>
              <a:t>it</a:t>
            </a:r>
            <a:r>
              <a:rPr sz="2400">
                <a:latin typeface="Lucida Console"/>
                <a:cs typeface="Lucida Console"/>
              </a:rPr>
              <a:t> </a:t>
            </a:r>
            <a:r>
              <a:rPr sz="2400" spc="-9">
                <a:latin typeface="Lucida Console"/>
                <a:cs typeface="Lucida Console"/>
              </a:rPr>
              <a:t>walks</a:t>
            </a:r>
            <a:br>
              <a:rPr lang="en-US" sz="2400" spc="-9" dirty="0">
                <a:latin typeface="Lucida Console"/>
                <a:cs typeface="Lucida Console"/>
              </a:rPr>
            </a:br>
            <a:r>
              <a:rPr sz="2400" spc="-9">
                <a:latin typeface="Lucida Console"/>
                <a:cs typeface="Lucida Console"/>
              </a:rPr>
              <a:t>like</a:t>
            </a:r>
            <a:r>
              <a:rPr sz="240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a duck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and 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talks like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a duck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it probably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is a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spc="-9">
                <a:latin typeface="Lucida Console"/>
                <a:cs typeface="Lucida Console"/>
              </a:rPr>
              <a:t>duck...",</a:t>
            </a:r>
            <a:br>
              <a:rPr lang="en-US" sz="2400" spc="-9">
                <a:latin typeface="Lucida Console"/>
                <a:cs typeface="Lucida Console"/>
              </a:rPr>
            </a:br>
            <a:r>
              <a:rPr sz="2400" spc="-9">
                <a:latin typeface="Lucida Console"/>
                <a:cs typeface="Lucida Console"/>
              </a:rPr>
              <a:t> </a:t>
            </a:r>
            <a:r>
              <a:rPr sz="240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primKey))</a:t>
            </a:r>
            <a:endParaRPr sz="24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sz="2400">
              <a:latin typeface="Lucida Console"/>
              <a:cs typeface="Lucida Console"/>
            </a:endParaRPr>
          </a:p>
          <a:p>
            <a:pPr marL="1150327" marR="5130749"/>
            <a:r>
              <a:rPr sz="2400" spc="-9" dirty="0">
                <a:latin typeface="Lucida Console"/>
                <a:cs typeface="Lucida Console"/>
              </a:rPr>
              <a:t>#</a:t>
            </a:r>
            <a:r>
              <a:rPr sz="2400" spc="-54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commit</a:t>
            </a:r>
            <a:r>
              <a:rPr sz="2400" spc="-54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transaction 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conn.commit</a:t>
            </a:r>
            <a:r>
              <a:rPr sz="2400" spc="-27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()</a:t>
            </a:r>
            <a:endParaRPr sz="24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sz="2400">
              <a:latin typeface="Lucida Console"/>
              <a:cs typeface="Lucida Console"/>
            </a:endParaRPr>
          </a:p>
          <a:p>
            <a:pPr marL="1150327" marR="9031"/>
            <a:r>
              <a:rPr sz="2400" spc="-9" dirty="0">
                <a:latin typeface="Lucida Console"/>
                <a:cs typeface="Lucida Console"/>
              </a:rPr>
              <a:t>cursor.execute("SELECT</a:t>
            </a:r>
            <a:r>
              <a:rPr sz="2400" spc="9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*</a:t>
            </a:r>
            <a:r>
              <a:rPr sz="2400" spc="9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FROM</a:t>
            </a:r>
            <a:r>
              <a:rPr sz="2400" spc="9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quotations</a:t>
            </a:r>
            <a:r>
              <a:rPr sz="2400" spc="18" dirty="0">
                <a:latin typeface="Lucida Console"/>
                <a:cs typeface="Lucida Console"/>
              </a:rPr>
              <a:t> </a:t>
            </a:r>
            <a:r>
              <a:rPr sz="2400" spc="-9">
                <a:latin typeface="Lucida Console"/>
                <a:cs typeface="Lucida Console"/>
              </a:rPr>
              <a:t>WHERE</a:t>
            </a:r>
            <a:r>
              <a:rPr sz="2400" spc="9">
                <a:latin typeface="Lucida Console"/>
                <a:cs typeface="Lucida Console"/>
              </a:rPr>
              <a:t> </a:t>
            </a:r>
            <a:br>
              <a:rPr lang="en-US" sz="2400" spc="9">
                <a:latin typeface="Lucida Console"/>
                <a:cs typeface="Lucida Console"/>
              </a:rPr>
            </a:br>
            <a:r>
              <a:rPr sz="2400" spc="-9">
                <a:latin typeface="Lucida Console"/>
                <a:cs typeface="Lucida Console"/>
              </a:rPr>
              <a:t>Books</a:t>
            </a:r>
            <a:r>
              <a:rPr sz="2400" spc="-9" dirty="0">
                <a:latin typeface="Lucida Console"/>
                <a:cs typeface="Lucida Console"/>
              </a:rPr>
              <a:t>_Book_ID</a:t>
            </a:r>
            <a:r>
              <a:rPr sz="2400" spc="9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= </a:t>
            </a:r>
            <a:r>
              <a:rPr sz="2400" spc="-933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(%s)", (primKey,))</a:t>
            </a:r>
            <a:endParaRPr sz="2400">
              <a:latin typeface="Lucida Console"/>
              <a:cs typeface="Lucida Console"/>
            </a:endParaRPr>
          </a:p>
          <a:p>
            <a:pPr marL="1150327"/>
            <a:r>
              <a:rPr sz="2400" spc="-9" dirty="0">
                <a:latin typeface="Lucida Console"/>
                <a:cs typeface="Lucida Console"/>
              </a:rPr>
              <a:t>print(cursor.fetchall())</a:t>
            </a:r>
            <a:endParaRPr sz="24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sz="2400">
              <a:latin typeface="Lucida Console"/>
              <a:cs typeface="Lucida Console"/>
            </a:endParaRPr>
          </a:p>
          <a:p>
            <a:pPr marL="1150327" marR="4033479"/>
            <a:r>
              <a:rPr sz="2400" spc="-9" dirty="0">
                <a:latin typeface="Lucida Console"/>
                <a:cs typeface="Lucida Console"/>
              </a:rPr>
              <a:t>#</a:t>
            </a:r>
            <a:r>
              <a:rPr sz="2400" spc="-27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close</a:t>
            </a:r>
            <a:r>
              <a:rPr sz="2400" spc="-18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cursor</a:t>
            </a:r>
            <a:r>
              <a:rPr sz="2400" spc="-18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and</a:t>
            </a:r>
            <a:r>
              <a:rPr sz="2400" spc="-18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connection 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self.close(cursor,</a:t>
            </a:r>
            <a:r>
              <a:rPr sz="2400" spc="-18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conn)</a:t>
            </a:r>
            <a:endParaRPr sz="2400">
              <a:latin typeface="Lucida Console"/>
              <a:cs typeface="Lucida Console"/>
            </a:endParaRPr>
          </a:p>
          <a:p>
            <a:pPr marL="662651"/>
            <a:r>
              <a:rPr sz="2400" spc="-9">
                <a:latin typeface="Lucida Console"/>
                <a:cs typeface="Lucida Console"/>
              </a:rPr>
              <a:t>#==========================================================</a:t>
            </a:r>
            <a:endParaRPr sz="24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773694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179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179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0" y="1447800"/>
            <a:ext cx="15951850" cy="3223675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662651"/>
            <a:r>
              <a:rPr sz="2600" spc="-9">
                <a:latin typeface="Lucida Console"/>
                <a:cs typeface="Lucida Console"/>
              </a:rPr>
              <a:t>#==================================================</a:t>
            </a:r>
            <a:endParaRPr sz="2600">
              <a:latin typeface="Lucida Console"/>
              <a:cs typeface="Lucida Console"/>
            </a:endParaRPr>
          </a:p>
          <a:p>
            <a:pPr marL="1150327" marR="4764993" indent="-487675">
              <a:tabLst>
                <a:tab pos="2112130" algn="l"/>
              </a:tabLst>
            </a:pPr>
            <a:r>
              <a:rPr sz="2600" spc="-9" dirty="0">
                <a:latin typeface="Lucida Console"/>
                <a:cs typeface="Lucida Console"/>
              </a:rPr>
              <a:t>if</a:t>
            </a:r>
            <a:r>
              <a:rPr sz="2600" u="sng" spc="192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name</a:t>
            </a:r>
            <a:r>
              <a:rPr sz="2600" u="sng" spc="-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600" spc="-9" dirty="0">
                <a:latin typeface="Lucida Console"/>
                <a:cs typeface="Lucida Console"/>
              </a:rPr>
              <a:t>==</a:t>
            </a:r>
            <a:r>
              <a:rPr sz="2600" spc="71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'</a:t>
            </a:r>
            <a:r>
              <a:rPr sz="2600" u="sng" spc="100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main</a:t>
            </a:r>
            <a:r>
              <a:rPr sz="2600" u="sng" spc="100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 </a:t>
            </a:r>
            <a:r>
              <a:rPr sz="2600" spc="-9">
                <a:latin typeface="Lucida Console"/>
                <a:cs typeface="Lucida Console"/>
              </a:rPr>
              <a:t>': </a:t>
            </a:r>
            <a:r>
              <a:rPr sz="2600" spc="-942">
                <a:latin typeface="Lucida Console"/>
                <a:cs typeface="Lucida Console"/>
              </a:rPr>
              <a:t> </a:t>
            </a:r>
            <a:endParaRPr lang="en-US" sz="2600" spc="-942">
              <a:latin typeface="Lucida Console"/>
              <a:cs typeface="Lucida Console"/>
            </a:endParaRPr>
          </a:p>
          <a:p>
            <a:pPr marL="1708150" marR="4764993" indent="-487363">
              <a:tabLst>
                <a:tab pos="2112130" algn="l"/>
              </a:tabLst>
            </a:pPr>
            <a:r>
              <a:rPr sz="2600" spc="-9">
                <a:latin typeface="Lucida Console"/>
                <a:cs typeface="Lucida Console"/>
              </a:rPr>
              <a:t>#</a:t>
            </a:r>
            <a:r>
              <a:rPr sz="2600" spc="-36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Create</a:t>
            </a:r>
            <a:r>
              <a:rPr sz="2600" spc="-27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class</a:t>
            </a:r>
            <a:r>
              <a:rPr sz="2600" spc="-36" dirty="0">
                <a:latin typeface="Lucida Console"/>
                <a:cs typeface="Lucida Console"/>
              </a:rPr>
              <a:t> </a:t>
            </a:r>
            <a:r>
              <a:rPr sz="2600" spc="-9">
                <a:latin typeface="Lucida Console"/>
                <a:cs typeface="Lucida Console"/>
              </a:rPr>
              <a:t>instance </a:t>
            </a:r>
            <a:r>
              <a:rPr sz="2600" spc="-9">
                <a:latin typeface="Times New Roman"/>
                <a:cs typeface="Times New Roman"/>
              </a:rPr>
              <a:t> </a:t>
            </a:r>
            <a:endParaRPr lang="en-US" sz="2600" spc="-9">
              <a:latin typeface="Times New Roman"/>
              <a:cs typeface="Times New Roman"/>
            </a:endParaRPr>
          </a:p>
          <a:p>
            <a:pPr marL="1708150" marR="4764993" indent="-487363">
              <a:tabLst>
                <a:tab pos="2112130" algn="l"/>
              </a:tabLst>
            </a:pPr>
            <a:r>
              <a:rPr sz="2600" spc="-9">
                <a:latin typeface="Lucida Console"/>
                <a:cs typeface="Lucida Console"/>
              </a:rPr>
              <a:t>mySQL</a:t>
            </a:r>
            <a:r>
              <a:rPr sz="2600" spc="-18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=</a:t>
            </a:r>
            <a:r>
              <a:rPr sz="2600" spc="-18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MySQL()</a:t>
            </a:r>
            <a:endParaRPr sz="2600">
              <a:latin typeface="Lucida Console"/>
              <a:cs typeface="Lucida Console"/>
            </a:endParaRPr>
          </a:p>
          <a:p>
            <a:pPr marL="1150327"/>
            <a:r>
              <a:rPr sz="2600" spc="-9" dirty="0">
                <a:latin typeface="Lucida Console"/>
                <a:cs typeface="Lucida Console"/>
              </a:rPr>
              <a:t>#------------------------</a:t>
            </a:r>
            <a:endParaRPr sz="2600">
              <a:latin typeface="Lucida Console"/>
              <a:cs typeface="Lucida Console"/>
            </a:endParaRPr>
          </a:p>
          <a:p>
            <a:pPr marL="1150327"/>
            <a:r>
              <a:rPr sz="2600" spc="-9" dirty="0">
                <a:latin typeface="Lucida Console"/>
                <a:cs typeface="Lucida Console"/>
              </a:rPr>
              <a:t>mySQL.updateGOF()</a:t>
            </a:r>
            <a:endParaRPr sz="2600">
              <a:latin typeface="Lucida Console"/>
              <a:cs typeface="Lucida Console"/>
            </a:endParaRPr>
          </a:p>
          <a:p>
            <a:pPr marL="1150327" marR="2692373"/>
            <a:r>
              <a:rPr sz="2600" spc="-9" dirty="0">
                <a:latin typeface="Lucida Console"/>
                <a:cs typeface="Lucida Console"/>
              </a:rPr>
              <a:t>book, quote</a:t>
            </a:r>
            <a:r>
              <a:rPr sz="2600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= mySQL.showDataWithReturn</a:t>
            </a:r>
            <a:r>
              <a:rPr sz="2600" spc="-9">
                <a:latin typeface="Lucida Console"/>
                <a:cs typeface="Lucida Console"/>
              </a:rPr>
              <a:t>() </a:t>
            </a:r>
            <a:endParaRPr lang="en-US" sz="2600" spc="-9">
              <a:latin typeface="Lucida Console"/>
              <a:cs typeface="Lucida Console"/>
            </a:endParaRPr>
          </a:p>
          <a:p>
            <a:pPr marL="1150327" marR="2692373"/>
            <a:r>
              <a:rPr sz="2600" spc="-9">
                <a:latin typeface="Times New Roman"/>
                <a:cs typeface="Times New Roman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print(book, quote)</a:t>
            </a:r>
            <a:endParaRPr sz="26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56455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21264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21264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84314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1313870" y="9722264"/>
            <a:ext cx="4286391" cy="0"/>
          </a:xfrm>
          <a:custGeom>
            <a:avLst/>
            <a:gdLst/>
            <a:ahLst/>
            <a:cxnLst/>
            <a:rect l="l" t="t" r="r" b="b"/>
            <a:pathLst>
              <a:path w="2411095">
                <a:moveTo>
                  <a:pt x="0" y="0"/>
                </a:moveTo>
                <a:lnTo>
                  <a:pt x="2410472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6592847" y="9722264"/>
            <a:ext cx="4286391" cy="0"/>
          </a:xfrm>
          <a:custGeom>
            <a:avLst/>
            <a:gdLst/>
            <a:ahLst/>
            <a:cxnLst/>
            <a:rect l="l" t="t" r="r" b="b"/>
            <a:pathLst>
              <a:path w="2411095">
                <a:moveTo>
                  <a:pt x="0" y="0"/>
                </a:moveTo>
                <a:lnTo>
                  <a:pt x="2410472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221037" y="641818"/>
            <a:ext cx="12743620" cy="484463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3000" dirty="0">
                <a:latin typeface="Palatino Linotype"/>
                <a:cs typeface="Palatino Linotype"/>
              </a:rPr>
              <a:t>6. </a:t>
            </a:r>
            <a:r>
              <a:rPr sz="3000" spc="45" dirty="0">
                <a:latin typeface="Palatino Linotype"/>
                <a:cs typeface="Palatino Linotype"/>
              </a:rPr>
              <a:t> </a:t>
            </a:r>
            <a:r>
              <a:rPr sz="3000" spc="-9" dirty="0">
                <a:latin typeface="Palatino Linotype"/>
                <a:cs typeface="Palatino Linotype"/>
              </a:rPr>
              <a:t>Ope</a:t>
            </a:r>
            <a:r>
              <a:rPr sz="3000" dirty="0">
                <a:latin typeface="Palatino Linotype"/>
                <a:cs typeface="Palatino Linotype"/>
              </a:rPr>
              <a:t>n</a:t>
            </a:r>
            <a:r>
              <a:rPr sz="3000" spc="-9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a MySQL client</a:t>
            </a:r>
            <a:r>
              <a:rPr sz="3000" spc="-9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window and run </a:t>
            </a:r>
            <a:r>
              <a:rPr sz="3000" spc="-9" dirty="0">
                <a:latin typeface="Palatino Linotype"/>
                <a:cs typeface="Palatino Linotype"/>
              </a:rPr>
              <a:t>th</a:t>
            </a:r>
            <a:r>
              <a:rPr sz="3000" dirty="0">
                <a:latin typeface="Palatino Linotype"/>
                <a:cs typeface="Palatino Linotype"/>
              </a:rPr>
              <a:t>e </a:t>
            </a:r>
            <a:r>
              <a:rPr sz="3000" spc="-9" dirty="0">
                <a:latin typeface="Lucida Console"/>
                <a:cs typeface="Lucida Console"/>
              </a:rPr>
              <a:t>SELECT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178" dirty="0">
                <a:latin typeface="Times New Roman"/>
                <a:cs typeface="Times New Roman"/>
              </a:rPr>
              <a:t> </a:t>
            </a:r>
            <a:r>
              <a:rPr sz="3000" spc="-9" dirty="0">
                <a:latin typeface="Lucida Console"/>
                <a:cs typeface="Lucida Console"/>
              </a:rPr>
              <a:t>*</a:t>
            </a:r>
            <a:r>
              <a:rPr sz="3000" spc="18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statements:</a:t>
            </a:r>
            <a:endParaRPr sz="300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 rotWithShape="1">
          <a:blip r:embed="rId2" cstate="print"/>
          <a:srcRect r="7079" b="50291"/>
          <a:stretch/>
        </p:blipFill>
        <p:spPr>
          <a:xfrm>
            <a:off x="1280003" y="1524000"/>
            <a:ext cx="9387997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179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179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pic>
        <p:nvPicPr>
          <p:cNvPr id="9" name="object 9"/>
          <p:cNvPicPr/>
          <p:nvPr/>
        </p:nvPicPr>
        <p:blipFill rotWithShape="1">
          <a:blip r:embed="rId2" cstate="print"/>
          <a:srcRect t="50000"/>
          <a:stretch/>
        </p:blipFill>
        <p:spPr>
          <a:xfrm>
            <a:off x="1447855" y="1466858"/>
            <a:ext cx="9494658" cy="39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078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80003" y="400883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257424" y="37833"/>
            <a:ext cx="9665547" cy="815388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79021">
              <a:spcBef>
                <a:spcPts val="178"/>
              </a:spcBef>
              <a:tabLst>
                <a:tab pos="8700260" algn="l"/>
              </a:tabLst>
            </a:pPr>
            <a:r>
              <a:rPr sz="1778" i="1" dirty="0">
                <a:latin typeface="Palatino Linotype"/>
                <a:cs typeface="Palatino Linotype"/>
              </a:rPr>
              <a:t>Storing 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GUI	</a:t>
            </a:r>
            <a:r>
              <a:rPr sz="1778" i="1" dirty="0">
                <a:latin typeface="Palatino Linotype"/>
                <a:cs typeface="Palatino Linotype"/>
              </a:rPr>
              <a:t>Chapter</a:t>
            </a:r>
            <a:r>
              <a:rPr sz="1778" i="1" spc="-80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7</a:t>
            </a:r>
            <a:endParaRPr sz="1778">
              <a:latin typeface="Palatino Linotype"/>
              <a:cs typeface="Palatino Linotype"/>
            </a:endParaRPr>
          </a:p>
          <a:p>
            <a:pPr>
              <a:spcBef>
                <a:spcPts val="45"/>
              </a:spcBef>
            </a:pPr>
            <a:endParaRPr sz="1689">
              <a:latin typeface="Palatino Linotype"/>
              <a:cs typeface="Palatino Linotype"/>
            </a:endParaRPr>
          </a:p>
          <a:p>
            <a:pPr>
              <a:spcBef>
                <a:spcPts val="89"/>
              </a:spcBef>
            </a:pPr>
            <a:endParaRPr sz="1600">
              <a:latin typeface="Palatino Linotype"/>
              <a:cs typeface="Palatino Linotyp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DFDB4-8E5F-8834-A7BA-E7542256812B}"/>
              </a:ext>
            </a:extLst>
          </p:cNvPr>
          <p:cNvSpPr txBox="1"/>
          <p:nvPr/>
        </p:nvSpPr>
        <p:spPr>
          <a:xfrm>
            <a:off x="381000" y="853221"/>
            <a:ext cx="12189995" cy="3613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578"/>
            <a:r>
              <a:rPr lang="en-US" sz="3600" b="1" spc="-9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6_ Using</a:t>
            </a:r>
            <a:r>
              <a:rPr lang="en-US" sz="3600" b="1" spc="-36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600" b="1" spc="-18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3600" b="1" spc="-27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9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3600" b="1" spc="-27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9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endParaRPr lang="en-US" sz="360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 marR="355597">
              <a:lnSpc>
                <a:spcPct val="105400"/>
              </a:lnSpc>
              <a:spcBef>
                <a:spcPts val="542"/>
              </a:spcBef>
            </a:pP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 marR="355597">
              <a:lnSpc>
                <a:spcPct val="105400"/>
              </a:lnSpc>
              <a:spcBef>
                <a:spcPts val="542"/>
              </a:spcBef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recipe, we will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th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3000" spc="1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th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data we created in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the  previous</a:t>
            </a:r>
            <a:r>
              <a:rPr lang="en-US" sz="3000" spc="-1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recipe, </a:t>
            </a:r>
            <a:r>
              <a:rPr 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Using the SQL UPDATE</a:t>
            </a:r>
            <a:r>
              <a:rPr lang="en-US" sz="3000" i="1" spc="-9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5"/>
              </a:spcBef>
            </a:pP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 marR="188522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3000" spc="-1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deleting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sound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trivial</a:t>
            </a:r>
            <a:r>
              <a:rPr lang="en-US" sz="3000" spc="-27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first,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get</a:t>
            </a:r>
            <a:r>
              <a:rPr lang="en-US" sz="3000" spc="-1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000" spc="-1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3000" spc="-444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production, things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might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3000" spc="-1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be that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easy any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1ABDB-84F2-CD94-3B76-6691C3BE6CAE}"/>
              </a:ext>
            </a:extLst>
          </p:cNvPr>
          <p:cNvSpPr txBox="1"/>
          <p:nvPr/>
        </p:nvSpPr>
        <p:spPr>
          <a:xfrm>
            <a:off x="604799" y="4853101"/>
            <a:ext cx="112824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578" marR="94825">
              <a:spcBef>
                <a:spcPts val="9"/>
              </a:spcBef>
            </a:pPr>
            <a:r>
              <a:rPr lang="en-US" sz="3000">
                <a:latin typeface="Palatino Linotype"/>
                <a:cs typeface="Palatino Linotype"/>
              </a:rPr>
              <a:t>Because we </a:t>
            </a:r>
            <a:r>
              <a:rPr lang="en-US" sz="3000" spc="-9">
                <a:latin typeface="Palatino Linotype"/>
                <a:cs typeface="Palatino Linotype"/>
              </a:rPr>
              <a:t>have </a:t>
            </a:r>
            <a:r>
              <a:rPr lang="en-US" sz="3000">
                <a:latin typeface="Palatino Linotype"/>
                <a:cs typeface="Palatino Linotype"/>
              </a:rPr>
              <a:t>designed our </a:t>
            </a:r>
            <a:r>
              <a:rPr lang="en-US" sz="3000" spc="-9">
                <a:latin typeface="Palatino Linotype"/>
                <a:cs typeface="Palatino Linotype"/>
              </a:rPr>
              <a:t>GUI </a:t>
            </a:r>
            <a:r>
              <a:rPr lang="en-US" sz="3000">
                <a:latin typeface="Palatino Linotype"/>
                <a:cs typeface="Palatino Linotype"/>
              </a:rPr>
              <a:t>database </a:t>
            </a:r>
            <a:r>
              <a:rPr lang="en-US" sz="3000" spc="-9">
                <a:latin typeface="Palatino Linotype"/>
                <a:cs typeface="Palatino Linotype"/>
              </a:rPr>
              <a:t>by </a:t>
            </a:r>
            <a:r>
              <a:rPr lang="en-US" sz="3000" i="1" spc="-9">
                <a:latin typeface="Palatino Linotype"/>
                <a:cs typeface="Palatino Linotype"/>
              </a:rPr>
              <a:t>relating </a:t>
            </a:r>
            <a:r>
              <a:rPr lang="en-US" sz="3000" spc="-9">
                <a:latin typeface="Palatino Linotype"/>
                <a:cs typeface="Palatino Linotype"/>
              </a:rPr>
              <a:t>two tables </a:t>
            </a:r>
            <a:r>
              <a:rPr lang="en-US" sz="3000">
                <a:latin typeface="Palatino Linotype"/>
                <a:cs typeface="Palatino Linotype"/>
              </a:rPr>
              <a:t>via a </a:t>
            </a:r>
            <a:r>
              <a:rPr lang="en-US" sz="3000" i="1">
                <a:latin typeface="Palatino Linotype"/>
                <a:cs typeface="Palatino Linotype"/>
              </a:rPr>
              <a:t>primary </a:t>
            </a:r>
            <a:r>
              <a:rPr lang="en-US" sz="3000" spc="-9">
                <a:latin typeface="Palatino Linotype"/>
                <a:cs typeface="Palatino Linotype"/>
              </a:rPr>
              <a:t>to </a:t>
            </a:r>
            <a:r>
              <a:rPr lang="en-US" sz="3000" i="1">
                <a:latin typeface="Palatino Linotype"/>
                <a:cs typeface="Palatino Linotype"/>
              </a:rPr>
              <a:t>foreign </a:t>
            </a:r>
            <a:r>
              <a:rPr lang="en-US" sz="3000" i="1" spc="9">
                <a:latin typeface="Palatino Linotype"/>
                <a:cs typeface="Palatino Linotype"/>
              </a:rPr>
              <a:t> </a:t>
            </a:r>
            <a:r>
              <a:rPr lang="en-US" sz="3000" i="1">
                <a:latin typeface="Palatino Linotype"/>
                <a:cs typeface="Palatino Linotype"/>
              </a:rPr>
              <a:t>key </a:t>
            </a:r>
            <a:r>
              <a:rPr lang="en-US" sz="3000" i="1" spc="-9">
                <a:latin typeface="Palatino Linotype"/>
                <a:cs typeface="Palatino Linotype"/>
              </a:rPr>
              <a:t>relation</a:t>
            </a:r>
            <a:r>
              <a:rPr lang="en-US" sz="3000" spc="-9">
                <a:latin typeface="Palatino Linotype"/>
                <a:cs typeface="Palatino Linotype"/>
              </a:rPr>
              <a:t>, </a:t>
            </a:r>
            <a:r>
              <a:rPr lang="en-US" sz="3000">
                <a:latin typeface="Palatino Linotype"/>
                <a:cs typeface="Palatino Linotype"/>
              </a:rPr>
              <a:t>when we delete certain data, we do </a:t>
            </a:r>
            <a:r>
              <a:rPr lang="en-US" sz="3000" spc="-9">
                <a:latin typeface="Palatino Linotype"/>
                <a:cs typeface="Palatino Linotype"/>
              </a:rPr>
              <a:t>not </a:t>
            </a:r>
            <a:r>
              <a:rPr lang="en-US" sz="3000">
                <a:latin typeface="Palatino Linotype"/>
                <a:cs typeface="Palatino Linotype"/>
              </a:rPr>
              <a:t>end </a:t>
            </a:r>
            <a:r>
              <a:rPr lang="en-US" sz="3000" spc="-9">
                <a:latin typeface="Palatino Linotype"/>
                <a:cs typeface="Palatino Linotype"/>
              </a:rPr>
              <a:t>up </a:t>
            </a:r>
            <a:r>
              <a:rPr lang="en-US" sz="3000">
                <a:latin typeface="Palatino Linotype"/>
                <a:cs typeface="Palatino Linotype"/>
              </a:rPr>
              <a:t>with </a:t>
            </a:r>
            <a:r>
              <a:rPr lang="en-US" sz="3000" i="1">
                <a:latin typeface="Palatino Linotype"/>
                <a:cs typeface="Palatino Linotype"/>
              </a:rPr>
              <a:t>orphan </a:t>
            </a:r>
            <a:r>
              <a:rPr lang="en-US" sz="3000" i="1" spc="-9">
                <a:latin typeface="Palatino Linotype"/>
                <a:cs typeface="Palatino Linotype"/>
              </a:rPr>
              <a:t>records </a:t>
            </a:r>
            <a:r>
              <a:rPr lang="en-US" sz="3000" spc="-9">
                <a:latin typeface="Palatino Linotype"/>
                <a:cs typeface="Palatino Linotype"/>
              </a:rPr>
              <a:t>because this </a:t>
            </a:r>
            <a:r>
              <a:rPr lang="en-US" sz="3000" spc="-444">
                <a:latin typeface="Palatino Linotype"/>
                <a:cs typeface="Palatino Linotype"/>
              </a:rPr>
              <a:t> </a:t>
            </a:r>
            <a:r>
              <a:rPr lang="en-US" sz="3000">
                <a:latin typeface="Palatino Linotype"/>
                <a:cs typeface="Palatino Linotype"/>
              </a:rPr>
              <a:t>database</a:t>
            </a:r>
            <a:r>
              <a:rPr lang="en-US" sz="3000" spc="-9">
                <a:latin typeface="Palatino Linotype"/>
                <a:cs typeface="Palatino Linotype"/>
              </a:rPr>
              <a:t> </a:t>
            </a:r>
            <a:r>
              <a:rPr lang="en-US" sz="3000">
                <a:latin typeface="Palatino Linotype"/>
                <a:cs typeface="Palatino Linotype"/>
              </a:rPr>
              <a:t>design </a:t>
            </a:r>
            <a:r>
              <a:rPr lang="en-US" sz="3000" spc="-9">
                <a:latin typeface="Palatino Linotype"/>
                <a:cs typeface="Palatino Linotype"/>
              </a:rPr>
              <a:t>takes </a:t>
            </a:r>
            <a:r>
              <a:rPr lang="en-US" sz="3000">
                <a:latin typeface="Palatino Linotype"/>
                <a:cs typeface="Palatino Linotype"/>
              </a:rPr>
              <a:t>care of</a:t>
            </a:r>
            <a:r>
              <a:rPr lang="en-US" sz="3000" spc="-18">
                <a:latin typeface="Palatino Linotype"/>
                <a:cs typeface="Palatino Linotype"/>
              </a:rPr>
              <a:t> </a:t>
            </a:r>
            <a:r>
              <a:rPr lang="en-US" sz="3000" i="1">
                <a:latin typeface="Palatino Linotype"/>
                <a:cs typeface="Palatino Linotype"/>
              </a:rPr>
              <a:t>cascading</a:t>
            </a:r>
            <a:r>
              <a:rPr lang="en-US" sz="3000" i="1" spc="-9">
                <a:latin typeface="Palatino Linotype"/>
                <a:cs typeface="Palatino Linotype"/>
              </a:rPr>
              <a:t> </a:t>
            </a:r>
            <a:r>
              <a:rPr lang="en-US" sz="3000">
                <a:latin typeface="Palatino Linotype"/>
                <a:cs typeface="Palatino Linotype"/>
              </a:rPr>
              <a:t>deletes.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4800600"/>
            <a:ext cx="8954661" cy="113791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80003" y="439249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62318" y="0"/>
            <a:ext cx="11506200" cy="7170204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79021">
              <a:spcBef>
                <a:spcPts val="178"/>
              </a:spcBef>
              <a:tabLst>
                <a:tab pos="8700260" algn="l"/>
              </a:tabLst>
            </a:pPr>
            <a:r>
              <a:rPr lang="en-US" sz="1778" i="1">
                <a:latin typeface="Palatino Linotype"/>
                <a:cs typeface="Palatino Linotype"/>
              </a:rPr>
              <a:t>             </a:t>
            </a:r>
            <a:r>
              <a:rPr sz="1778" i="1">
                <a:latin typeface="Palatino Linotype"/>
                <a:cs typeface="Palatino Linotype"/>
              </a:rPr>
              <a:t>Storing </a:t>
            </a:r>
            <a:r>
              <a:rPr sz="1778" i="1" dirty="0">
                <a:latin typeface="Palatino Linotype"/>
                <a:cs typeface="Palatino Linotype"/>
              </a:rPr>
              <a:t>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</a:t>
            </a:r>
            <a:r>
              <a:rPr sz="1778" i="1" dirty="0">
                <a:latin typeface="Palatino Linotype"/>
                <a:cs typeface="Palatino Linotype"/>
              </a:rPr>
              <a:t>I</a:t>
            </a:r>
            <a:r>
              <a:rPr sz="1778" i="1">
                <a:latin typeface="Palatino Linotype"/>
                <a:cs typeface="Palatino Linotype"/>
              </a:rPr>
              <a:t>	</a:t>
            </a:r>
            <a:r>
              <a:rPr lang="en-US" sz="1778" i="1">
                <a:latin typeface="Palatino Linotype"/>
                <a:cs typeface="Palatino Linotype"/>
              </a:rPr>
              <a:t>           </a:t>
            </a:r>
            <a:r>
              <a:rPr sz="1778" i="1">
                <a:latin typeface="Palatino Linotype"/>
                <a:cs typeface="Palatino Linotype"/>
              </a:rPr>
              <a:t>Chapter </a:t>
            </a:r>
            <a:r>
              <a:rPr sz="1778" i="1" dirty="0">
                <a:latin typeface="Palatino Linotype"/>
                <a:cs typeface="Palatino Linotype"/>
              </a:rPr>
              <a:t>7</a:t>
            </a:r>
            <a:endParaRPr sz="1778">
              <a:latin typeface="Palatino Linotype"/>
              <a:cs typeface="Palatino Linotype"/>
            </a:endParaRPr>
          </a:p>
          <a:p>
            <a:pPr>
              <a:spcBef>
                <a:spcPts val="54"/>
              </a:spcBef>
            </a:pPr>
            <a:endParaRPr sz="1778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778">
              <a:latin typeface="Palatino Linotype"/>
              <a:cs typeface="Palatino Linotype"/>
            </a:endParaRPr>
          </a:p>
          <a:p>
            <a:pPr>
              <a:spcBef>
                <a:spcPts val="80"/>
              </a:spcBef>
            </a:pPr>
            <a:endParaRPr sz="1600">
              <a:latin typeface="Palatino Linotype"/>
              <a:cs typeface="Palatino Linotype"/>
            </a:endParaRPr>
          </a:p>
          <a:p>
            <a:pPr marL="22578">
              <a:spcBef>
                <a:spcPts val="9"/>
              </a:spcBef>
            </a:pPr>
            <a:r>
              <a:rPr sz="3600" b="1">
                <a:latin typeface="Arial"/>
                <a:cs typeface="Arial"/>
              </a:rPr>
              <a:t>Getting</a:t>
            </a:r>
            <a:r>
              <a:rPr sz="3600" b="1" spc="-45">
                <a:latin typeface="Arial"/>
                <a:cs typeface="Arial"/>
              </a:rPr>
              <a:t> </a:t>
            </a:r>
            <a:r>
              <a:rPr sz="3600" b="1" spc="-9">
                <a:latin typeface="Arial"/>
                <a:cs typeface="Arial"/>
              </a:rPr>
              <a:t>ready</a:t>
            </a:r>
            <a:endParaRPr lang="en-US" sz="3600" b="1" spc="-9">
              <a:latin typeface="Arial"/>
              <a:cs typeface="Arial"/>
            </a:endParaRPr>
          </a:p>
          <a:p>
            <a:pPr marL="22578">
              <a:spcBef>
                <a:spcPts val="9"/>
              </a:spcBef>
            </a:pPr>
            <a:endParaRPr sz="1000">
              <a:latin typeface="Arial"/>
              <a:cs typeface="Arial"/>
            </a:endParaRPr>
          </a:p>
          <a:p>
            <a:pPr marL="22578" marR="134337">
              <a:spcBef>
                <a:spcPts val="640"/>
              </a:spcBef>
            </a:pPr>
            <a:r>
              <a:rPr sz="3000" dirty="0">
                <a:latin typeface="Palatino Linotype"/>
                <a:cs typeface="Palatino Linotype"/>
              </a:rPr>
              <a:t>This recipe </a:t>
            </a:r>
            <a:r>
              <a:rPr sz="3000" spc="-9" dirty="0">
                <a:latin typeface="Palatino Linotype"/>
                <a:cs typeface="Palatino Linotype"/>
              </a:rPr>
              <a:t>uses the </a:t>
            </a:r>
            <a:r>
              <a:rPr sz="3000" dirty="0">
                <a:latin typeface="Palatino Linotype"/>
                <a:cs typeface="Palatino Linotype"/>
              </a:rPr>
              <a:t>MySQL database, </a:t>
            </a:r>
            <a:r>
              <a:rPr sz="3000" spc="-9" dirty="0">
                <a:latin typeface="Palatino Linotype"/>
                <a:cs typeface="Palatino Linotype"/>
              </a:rPr>
              <a:t>tables, </a:t>
            </a:r>
            <a:r>
              <a:rPr sz="3000" dirty="0">
                <a:latin typeface="Palatino Linotype"/>
                <a:cs typeface="Palatino Linotype"/>
              </a:rPr>
              <a:t>and </a:t>
            </a:r>
            <a:r>
              <a:rPr sz="3000" spc="-9" dirty="0">
                <a:latin typeface="Palatino Linotype"/>
                <a:cs typeface="Palatino Linotype"/>
              </a:rPr>
              <a:t>the </a:t>
            </a:r>
            <a:r>
              <a:rPr sz="3000" dirty="0">
                <a:latin typeface="Palatino Linotype"/>
                <a:cs typeface="Palatino Linotype"/>
              </a:rPr>
              <a:t>data </a:t>
            </a:r>
            <a:r>
              <a:rPr sz="3000" spc="-9" dirty="0">
                <a:latin typeface="Palatino Linotype"/>
                <a:cs typeface="Palatino Linotype"/>
              </a:rPr>
              <a:t>that </a:t>
            </a:r>
            <a:r>
              <a:rPr sz="3000" dirty="0">
                <a:latin typeface="Palatino Linotype"/>
                <a:cs typeface="Palatino Linotype"/>
              </a:rPr>
              <a:t>was inserted into </a:t>
            </a:r>
            <a:r>
              <a:rPr sz="3000" spc="-9" dirty="0">
                <a:latin typeface="Palatino Linotype"/>
                <a:cs typeface="Palatino Linotype"/>
              </a:rPr>
              <a:t>those </a:t>
            </a:r>
            <a:r>
              <a:rPr sz="3000" dirty="0">
                <a:latin typeface="Palatino Linotype"/>
                <a:cs typeface="Palatino Linotype"/>
              </a:rPr>
              <a:t> </a:t>
            </a:r>
            <a:r>
              <a:rPr sz="3000" spc="-9" dirty="0">
                <a:latin typeface="Palatino Linotype"/>
                <a:cs typeface="Palatino Linotype"/>
              </a:rPr>
              <a:t>tables </a:t>
            </a:r>
            <a:r>
              <a:rPr sz="3000" dirty="0">
                <a:latin typeface="Palatino Linotype"/>
                <a:cs typeface="Palatino Linotype"/>
              </a:rPr>
              <a:t>from </a:t>
            </a:r>
            <a:r>
              <a:rPr sz="3000" spc="-9" dirty="0">
                <a:latin typeface="Palatino Linotype"/>
                <a:cs typeface="Palatino Linotype"/>
              </a:rPr>
              <a:t>the previous </a:t>
            </a:r>
            <a:r>
              <a:rPr sz="3000" dirty="0">
                <a:latin typeface="Palatino Linotype"/>
                <a:cs typeface="Palatino Linotype"/>
              </a:rPr>
              <a:t>recipe, </a:t>
            </a:r>
            <a:r>
              <a:rPr sz="3000" i="1" dirty="0">
                <a:latin typeface="Palatino Linotype"/>
                <a:cs typeface="Palatino Linotype"/>
              </a:rPr>
              <a:t>Using the SQL UPDATE </a:t>
            </a:r>
            <a:r>
              <a:rPr sz="3000" i="1" spc="-9" dirty="0">
                <a:latin typeface="Palatino Linotype"/>
                <a:cs typeface="Palatino Linotype"/>
              </a:rPr>
              <a:t>command</a:t>
            </a:r>
            <a:r>
              <a:rPr sz="3000" spc="-9" dirty="0">
                <a:latin typeface="Palatino Linotype"/>
                <a:cs typeface="Palatino Linotype"/>
              </a:rPr>
              <a:t>. </a:t>
            </a:r>
            <a:r>
              <a:rPr sz="3000" dirty="0">
                <a:latin typeface="Palatino Linotype"/>
                <a:cs typeface="Palatino Linotype"/>
              </a:rPr>
              <a:t>In order </a:t>
            </a:r>
            <a:r>
              <a:rPr sz="3000" spc="-9" dirty="0">
                <a:latin typeface="Palatino Linotype"/>
                <a:cs typeface="Palatino Linotype"/>
              </a:rPr>
              <a:t>to </a:t>
            </a:r>
            <a:r>
              <a:rPr sz="3000" dirty="0">
                <a:latin typeface="Palatino Linotype"/>
                <a:cs typeface="Palatino Linotype"/>
              </a:rPr>
              <a:t>demonstrate </a:t>
            </a:r>
            <a:r>
              <a:rPr sz="3000" spc="-444" dirty="0">
                <a:latin typeface="Palatino Linotype"/>
                <a:cs typeface="Palatino Linotype"/>
              </a:rPr>
              <a:t> </a:t>
            </a:r>
            <a:r>
              <a:rPr sz="3000" spc="-9" dirty="0">
                <a:latin typeface="Palatino Linotype"/>
                <a:cs typeface="Palatino Linotype"/>
              </a:rPr>
              <a:t>how to </a:t>
            </a:r>
            <a:r>
              <a:rPr sz="3000" dirty="0">
                <a:latin typeface="Palatino Linotype"/>
                <a:cs typeface="Palatino Linotype"/>
              </a:rPr>
              <a:t>create orphan records, we will </a:t>
            </a:r>
            <a:r>
              <a:rPr sz="3000" spc="-9" dirty="0">
                <a:latin typeface="Palatino Linotype"/>
                <a:cs typeface="Palatino Linotype"/>
              </a:rPr>
              <a:t>have to </a:t>
            </a:r>
            <a:r>
              <a:rPr sz="3000" dirty="0">
                <a:latin typeface="Palatino Linotype"/>
                <a:cs typeface="Palatino Linotype"/>
              </a:rPr>
              <a:t>change </a:t>
            </a:r>
            <a:r>
              <a:rPr sz="3000" spc="-9" dirty="0">
                <a:latin typeface="Palatino Linotype"/>
                <a:cs typeface="Palatino Linotype"/>
              </a:rPr>
              <a:t>the </a:t>
            </a:r>
            <a:r>
              <a:rPr sz="3000" dirty="0">
                <a:latin typeface="Palatino Linotype"/>
                <a:cs typeface="Palatino Linotype"/>
              </a:rPr>
              <a:t>design of one of our database </a:t>
            </a:r>
            <a:r>
              <a:rPr sz="3000" spc="9" dirty="0">
                <a:latin typeface="Palatino Linotype"/>
                <a:cs typeface="Palatino Linotype"/>
              </a:rPr>
              <a:t> </a:t>
            </a:r>
            <a:r>
              <a:rPr sz="3000" spc="-9" dirty="0">
                <a:latin typeface="Palatino Linotype"/>
                <a:cs typeface="Palatino Linotype"/>
              </a:rPr>
              <a:t>tables.</a:t>
            </a:r>
            <a:endParaRPr sz="3000">
              <a:latin typeface="Palatino Linotype"/>
              <a:cs typeface="Palatino Linotype"/>
            </a:endParaRPr>
          </a:p>
          <a:p>
            <a:pPr>
              <a:spcBef>
                <a:spcPts val="45"/>
              </a:spcBef>
            </a:pPr>
            <a:endParaRPr sz="3000">
              <a:latin typeface="Palatino Linotype"/>
              <a:cs typeface="Palatino Linotype"/>
            </a:endParaRPr>
          </a:p>
          <a:p>
            <a:pPr marL="1499150" marR="1185321"/>
            <a:r>
              <a:rPr sz="3000" dirty="0">
                <a:latin typeface="Palatino Linotype"/>
                <a:cs typeface="Palatino Linotype"/>
              </a:rPr>
              <a:t>Changing </a:t>
            </a:r>
            <a:r>
              <a:rPr sz="3000" spc="-9" dirty="0">
                <a:latin typeface="Palatino Linotype"/>
                <a:cs typeface="Palatino Linotype"/>
              </a:rPr>
              <a:t>the </a:t>
            </a:r>
            <a:r>
              <a:rPr sz="3000" dirty="0">
                <a:latin typeface="Palatino Linotype"/>
                <a:cs typeface="Palatino Linotype"/>
              </a:rPr>
              <a:t>design </a:t>
            </a:r>
            <a:r>
              <a:rPr sz="3000" spc="-9" dirty="0">
                <a:latin typeface="Palatino Linotype"/>
                <a:cs typeface="Palatino Linotype"/>
              </a:rPr>
              <a:t>to </a:t>
            </a:r>
            <a:r>
              <a:rPr sz="3000" dirty="0">
                <a:latin typeface="Palatino Linotype"/>
                <a:cs typeface="Palatino Linotype"/>
              </a:rPr>
              <a:t>intentionally create a </a:t>
            </a:r>
            <a:r>
              <a:rPr sz="3000" spc="-9" dirty="0">
                <a:latin typeface="Palatino Linotype"/>
                <a:cs typeface="Palatino Linotype"/>
              </a:rPr>
              <a:t>poor </a:t>
            </a:r>
            <a:r>
              <a:rPr sz="3000" dirty="0">
                <a:latin typeface="Palatino Linotype"/>
                <a:cs typeface="Palatino Linotype"/>
              </a:rPr>
              <a:t>design is for </a:t>
            </a:r>
            <a:r>
              <a:rPr sz="3000" spc="9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demonstration</a:t>
            </a:r>
            <a:r>
              <a:rPr sz="3000" spc="-18" dirty="0">
                <a:latin typeface="Palatino Linotype"/>
                <a:cs typeface="Palatino Linotype"/>
              </a:rPr>
              <a:t> </a:t>
            </a:r>
            <a:r>
              <a:rPr sz="3000" spc="-9" dirty="0">
                <a:latin typeface="Palatino Linotype"/>
                <a:cs typeface="Palatino Linotype"/>
              </a:rPr>
              <a:t>purposes</a:t>
            </a:r>
            <a:r>
              <a:rPr sz="3000" spc="-27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only</a:t>
            </a:r>
            <a:r>
              <a:rPr sz="3000" spc="-18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and</a:t>
            </a:r>
            <a:r>
              <a:rPr sz="3000" spc="-18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is</a:t>
            </a:r>
            <a:r>
              <a:rPr sz="3000" spc="-18" dirty="0">
                <a:latin typeface="Palatino Linotype"/>
                <a:cs typeface="Palatino Linotype"/>
              </a:rPr>
              <a:t> </a:t>
            </a:r>
            <a:r>
              <a:rPr sz="3000" spc="-9" dirty="0">
                <a:latin typeface="Palatino Linotype"/>
                <a:cs typeface="Palatino Linotype"/>
              </a:rPr>
              <a:t>not</a:t>
            </a:r>
            <a:r>
              <a:rPr sz="3000" spc="-18" dirty="0">
                <a:latin typeface="Palatino Linotype"/>
                <a:cs typeface="Palatino Linotype"/>
              </a:rPr>
              <a:t> </a:t>
            </a:r>
            <a:r>
              <a:rPr sz="3000" spc="-9" dirty="0">
                <a:latin typeface="Palatino Linotype"/>
                <a:cs typeface="Palatino Linotype"/>
              </a:rPr>
              <a:t>the</a:t>
            </a:r>
            <a:r>
              <a:rPr sz="3000" spc="-27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recommended</a:t>
            </a:r>
            <a:r>
              <a:rPr sz="3000" spc="-18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way</a:t>
            </a:r>
            <a:r>
              <a:rPr sz="3000" spc="-18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of </a:t>
            </a:r>
            <a:r>
              <a:rPr sz="3000" spc="-435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designing</a:t>
            </a:r>
            <a:r>
              <a:rPr sz="3000" spc="-9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a database.</a:t>
            </a:r>
            <a:endParaRPr sz="3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3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3000">
              <a:latin typeface="Palatino Linotype"/>
              <a:cs typeface="Palatino Linotype"/>
            </a:endParaRPr>
          </a:p>
          <a:p>
            <a:pPr>
              <a:spcBef>
                <a:spcPts val="45"/>
              </a:spcBef>
            </a:pPr>
            <a:endParaRPr sz="1245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3870" y="9722264"/>
            <a:ext cx="4286391" cy="0"/>
          </a:xfrm>
          <a:custGeom>
            <a:avLst/>
            <a:gdLst/>
            <a:ahLst/>
            <a:cxnLst/>
            <a:rect l="l" t="t" r="r" b="b"/>
            <a:pathLst>
              <a:path w="2411095">
                <a:moveTo>
                  <a:pt x="0" y="0"/>
                </a:moveTo>
                <a:lnTo>
                  <a:pt x="2410472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6592847" y="9722264"/>
            <a:ext cx="4286391" cy="0"/>
          </a:xfrm>
          <a:custGeom>
            <a:avLst/>
            <a:gdLst/>
            <a:ahLst/>
            <a:cxnLst/>
            <a:rect l="l" t="t" r="r" b="b"/>
            <a:pathLst>
              <a:path w="2411095">
                <a:moveTo>
                  <a:pt x="0" y="0"/>
                </a:moveTo>
                <a:lnTo>
                  <a:pt x="2410472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80003" y="4572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257425" y="94151"/>
            <a:ext cx="9621520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79021">
              <a:spcBef>
                <a:spcPts val="178"/>
              </a:spcBef>
              <a:tabLst>
                <a:tab pos="8700260" algn="l"/>
              </a:tabLst>
            </a:pPr>
            <a:r>
              <a:rPr sz="1778" i="1" dirty="0">
                <a:latin typeface="Palatino Linotype"/>
                <a:cs typeface="Palatino Linotype"/>
              </a:rPr>
              <a:t>Storing 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</a:t>
            </a:r>
            <a:r>
              <a:rPr sz="1778" i="1" dirty="0">
                <a:latin typeface="Palatino Linotype"/>
                <a:cs typeface="Palatino Linotype"/>
              </a:rPr>
              <a:t>I	</a:t>
            </a:r>
            <a:r>
              <a:rPr sz="1778" i="1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95CDF1B-FCC3-41A9-0F33-C51FCBFE0560}"/>
              </a:ext>
            </a:extLst>
          </p:cNvPr>
          <p:cNvSpPr txBox="1"/>
          <p:nvPr/>
        </p:nvSpPr>
        <p:spPr>
          <a:xfrm>
            <a:off x="152400" y="228600"/>
            <a:ext cx="11887200" cy="2471354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>
              <a:spcBef>
                <a:spcPts val="45"/>
              </a:spcBef>
            </a:pPr>
            <a:endParaRPr sz="3000">
              <a:latin typeface="Palatino Linotype"/>
              <a:cs typeface="Palatino Linotype"/>
            </a:endParaRPr>
          </a:p>
          <a:p>
            <a:pPr marL="22578"/>
            <a:r>
              <a:rPr sz="3000" b="1" spc="-9" dirty="0">
                <a:latin typeface="Arial"/>
                <a:cs typeface="Arial"/>
              </a:rPr>
              <a:t>How</a:t>
            </a:r>
            <a:r>
              <a:rPr sz="3000" b="1" spc="-36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to</a:t>
            </a:r>
            <a:r>
              <a:rPr sz="3000" b="1" spc="-27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do</a:t>
            </a:r>
            <a:r>
              <a:rPr sz="3000" b="1" spc="-27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it</a:t>
            </a:r>
            <a:r>
              <a:rPr sz="3000" b="1" dirty="0">
                <a:latin typeface="Lucida Sans"/>
                <a:cs typeface="Lucida Sans"/>
              </a:rPr>
              <a:t>…</a:t>
            </a:r>
            <a:endParaRPr sz="3000">
              <a:latin typeface="Lucida Sans"/>
              <a:cs typeface="Lucida Sans"/>
            </a:endParaRPr>
          </a:p>
          <a:p>
            <a:pPr marL="22578" marR="209971">
              <a:lnSpc>
                <a:spcPct val="105400"/>
              </a:lnSpc>
              <a:spcBef>
                <a:spcPts val="675"/>
              </a:spcBef>
            </a:pPr>
            <a:r>
              <a:rPr sz="3000" dirty="0">
                <a:latin typeface="Palatino Linotype"/>
                <a:cs typeface="Palatino Linotype"/>
              </a:rPr>
              <a:t>If we create our</a:t>
            </a:r>
            <a:r>
              <a:rPr sz="3000" spc="-9" dirty="0">
                <a:latin typeface="Palatino Linotype"/>
                <a:cs typeface="Palatino Linotype"/>
              </a:rPr>
              <a:t> </a:t>
            </a:r>
            <a:r>
              <a:rPr sz="3000" spc="-9" dirty="0">
                <a:latin typeface="Lucida Console"/>
                <a:cs typeface="Lucida Console"/>
              </a:rPr>
              <a:t>quotations</a:t>
            </a:r>
            <a:r>
              <a:rPr sz="3000" spc="18" dirty="0">
                <a:latin typeface="Times New Roman"/>
                <a:cs typeface="Times New Roman"/>
              </a:rPr>
              <a:t> </a:t>
            </a:r>
            <a:r>
              <a:rPr sz="3000" spc="-9" dirty="0">
                <a:latin typeface="Palatino Linotype"/>
                <a:cs typeface="Palatino Linotype"/>
              </a:rPr>
              <a:t>tabl</a:t>
            </a:r>
            <a:r>
              <a:rPr sz="3000" dirty="0">
                <a:latin typeface="Palatino Linotype"/>
                <a:cs typeface="Palatino Linotype"/>
              </a:rPr>
              <a:t>e</a:t>
            </a:r>
            <a:r>
              <a:rPr sz="3000" spc="-9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without a </a:t>
            </a:r>
            <a:r>
              <a:rPr sz="3000" i="1" dirty="0">
                <a:latin typeface="Palatino Linotype"/>
                <a:cs typeface="Palatino Linotype"/>
              </a:rPr>
              <a:t>foreign key </a:t>
            </a:r>
            <a:r>
              <a:rPr sz="3000" i="1" spc="-9" dirty="0">
                <a:latin typeface="Palatino Linotype"/>
                <a:cs typeface="Palatino Linotype"/>
              </a:rPr>
              <a:t>relationshi</a:t>
            </a:r>
            <a:r>
              <a:rPr sz="3000" i="1" dirty="0">
                <a:latin typeface="Palatino Linotype"/>
                <a:cs typeface="Palatino Linotype"/>
              </a:rPr>
              <a:t>p</a:t>
            </a:r>
            <a:r>
              <a:rPr sz="3000" i="1" spc="-9" dirty="0">
                <a:latin typeface="Palatino Linotype"/>
                <a:cs typeface="Palatino Linotype"/>
              </a:rPr>
              <a:t> </a:t>
            </a:r>
            <a:r>
              <a:rPr sz="3000" spc="-9" dirty="0">
                <a:latin typeface="Palatino Linotype"/>
                <a:cs typeface="Palatino Linotype"/>
              </a:rPr>
              <a:t>t</a:t>
            </a:r>
            <a:r>
              <a:rPr sz="3000" dirty="0">
                <a:latin typeface="Palatino Linotype"/>
                <a:cs typeface="Palatino Linotype"/>
              </a:rPr>
              <a:t>o</a:t>
            </a:r>
            <a:r>
              <a:rPr sz="3000" spc="-9" dirty="0">
                <a:latin typeface="Palatino Linotype"/>
                <a:cs typeface="Palatino Linotype"/>
              </a:rPr>
              <a:t> th</a:t>
            </a:r>
            <a:r>
              <a:rPr sz="3000" dirty="0">
                <a:latin typeface="Palatino Linotype"/>
                <a:cs typeface="Palatino Linotype"/>
              </a:rPr>
              <a:t>e </a:t>
            </a:r>
            <a:r>
              <a:rPr sz="3000" spc="-9" dirty="0">
                <a:latin typeface="Lucida Console"/>
                <a:cs typeface="Lucida Console"/>
              </a:rPr>
              <a:t>books</a:t>
            </a:r>
            <a:r>
              <a:rPr sz="3000" spc="18" dirty="0">
                <a:latin typeface="Times New Roman"/>
                <a:cs typeface="Times New Roman"/>
              </a:rPr>
              <a:t> </a:t>
            </a:r>
            <a:r>
              <a:rPr sz="3000" spc="-9" dirty="0">
                <a:latin typeface="Palatino Linotype"/>
                <a:cs typeface="Palatino Linotype"/>
              </a:rPr>
              <a:t>table</a:t>
            </a:r>
            <a:r>
              <a:rPr sz="3000" dirty="0">
                <a:latin typeface="Palatino Linotype"/>
                <a:cs typeface="Palatino Linotype"/>
              </a:rPr>
              <a:t>,</a:t>
            </a:r>
            <a:r>
              <a:rPr sz="3000" spc="-9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we  can</a:t>
            </a:r>
            <a:r>
              <a:rPr sz="3000" spc="-18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end </a:t>
            </a:r>
            <a:r>
              <a:rPr sz="3000" spc="-9" dirty="0">
                <a:latin typeface="Palatino Linotype"/>
                <a:cs typeface="Palatino Linotype"/>
              </a:rPr>
              <a:t>up</a:t>
            </a:r>
            <a:r>
              <a:rPr sz="3000" spc="-18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with orphan records.</a:t>
            </a:r>
            <a:r>
              <a:rPr sz="3000" spc="-9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Take a look</a:t>
            </a:r>
            <a:r>
              <a:rPr sz="3000" spc="-9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at </a:t>
            </a:r>
            <a:r>
              <a:rPr sz="3000" spc="-9" dirty="0">
                <a:latin typeface="Palatino Linotype"/>
                <a:cs typeface="Palatino Linotype"/>
              </a:rPr>
              <a:t>the </a:t>
            </a:r>
            <a:r>
              <a:rPr sz="3000" dirty="0">
                <a:latin typeface="Palatino Linotype"/>
                <a:cs typeface="Palatino Linotype"/>
              </a:rPr>
              <a:t>following</a:t>
            </a:r>
            <a:r>
              <a:rPr sz="3000" spc="-9" dirty="0">
                <a:latin typeface="Palatino Linotype"/>
                <a:cs typeface="Palatino Linotype"/>
              </a:rPr>
              <a:t> </a:t>
            </a:r>
            <a:r>
              <a:rPr sz="3000">
                <a:latin typeface="Palatino Linotype"/>
                <a:cs typeface="Palatino Linotype"/>
              </a:rPr>
              <a:t>steps: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1B5AE18-C8E3-363C-2C84-218C839B9E47}"/>
              </a:ext>
            </a:extLst>
          </p:cNvPr>
          <p:cNvSpPr txBox="1"/>
          <p:nvPr/>
        </p:nvSpPr>
        <p:spPr>
          <a:xfrm>
            <a:off x="-457200" y="2928554"/>
            <a:ext cx="16764000" cy="3854617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1106300" indent="-302539">
              <a:buAutoNum type="arabicPeriod"/>
              <a:tabLst>
                <a:tab pos="1106300" algn="l"/>
              </a:tabLst>
            </a:pPr>
            <a:r>
              <a:rPr sz="2500" spc="-9">
                <a:latin typeface="Palatino Linotype"/>
                <a:cs typeface="Palatino Linotype"/>
              </a:rPr>
              <a:t>Open</a:t>
            </a:r>
            <a:r>
              <a:rPr sz="2500">
                <a:latin typeface="Palatino Linotype"/>
                <a:cs typeface="Palatino Linotyp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GUI_MySQL_class.py</a:t>
            </a:r>
            <a:r>
              <a:rPr sz="2500" spc="-613" dirty="0">
                <a:latin typeface="Lucida Console"/>
                <a:cs typeface="Lucida Console"/>
              </a:rPr>
              <a:t> </a:t>
            </a:r>
            <a:r>
              <a:rPr sz="2500" dirty="0">
                <a:latin typeface="Palatino Linotype"/>
                <a:cs typeface="Palatino Linotype"/>
              </a:rPr>
              <a:t>and</a:t>
            </a:r>
            <a:r>
              <a:rPr sz="2500" spc="9" dirty="0">
                <a:latin typeface="Palatino Linotype"/>
                <a:cs typeface="Palatino Linotype"/>
              </a:rPr>
              <a:t> </a:t>
            </a:r>
            <a:r>
              <a:rPr sz="2500" dirty="0">
                <a:latin typeface="Palatino Linotype"/>
                <a:cs typeface="Palatino Linotype"/>
              </a:rPr>
              <a:t>look at </a:t>
            </a:r>
            <a:r>
              <a:rPr sz="2500" spc="-9" dirty="0">
                <a:latin typeface="Lucida Console"/>
                <a:cs typeface="Lucida Console"/>
              </a:rPr>
              <a:t>def</a:t>
            </a:r>
            <a:r>
              <a:rPr sz="2500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createTablesNoFK(self):</a:t>
            </a:r>
            <a:endParaRPr sz="2500">
              <a:latin typeface="Lucida Console"/>
              <a:cs typeface="Lucida Console"/>
            </a:endParaRPr>
          </a:p>
          <a:p>
            <a:pPr marL="1105171">
              <a:spcBef>
                <a:spcPts val="124"/>
              </a:spcBef>
            </a:pPr>
            <a:r>
              <a:rPr sz="2500" spc="-9" dirty="0">
                <a:latin typeface="Lucida Console"/>
                <a:cs typeface="Lucida Console"/>
              </a:rPr>
              <a:t>...</a:t>
            </a:r>
            <a:r>
              <a:rPr sz="2500" spc="-9" dirty="0">
                <a:latin typeface="Palatino Linotype"/>
                <a:cs typeface="Palatino Linotype"/>
              </a:rPr>
              <a:t>:</a:t>
            </a:r>
            <a:endParaRPr sz="2500">
              <a:latin typeface="Palatino Linotype"/>
              <a:cs typeface="Palatino Linotype"/>
            </a:endParaRPr>
          </a:p>
          <a:p>
            <a:pPr marL="1443835">
              <a:spcBef>
                <a:spcPts val="1716"/>
              </a:spcBef>
            </a:pPr>
            <a:r>
              <a:rPr sz="2500" spc="-9" dirty="0">
                <a:latin typeface="Lucida Console"/>
                <a:cs typeface="Lucida Console"/>
              </a:rPr>
              <a:t>#</a:t>
            </a:r>
            <a:r>
              <a:rPr sz="2500" spc="-18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create second Table inside DB --</a:t>
            </a:r>
            <a:endParaRPr sz="2500">
              <a:latin typeface="Lucida Console"/>
              <a:cs typeface="Lucida Console"/>
            </a:endParaRPr>
          </a:p>
          <a:p>
            <a:pPr marL="1443835" marR="3163115"/>
            <a:r>
              <a:rPr sz="2500" spc="-9" dirty="0">
                <a:latin typeface="Lucida Console"/>
                <a:cs typeface="Lucida Console"/>
              </a:rPr>
              <a:t># No FOREIGN KEY</a:t>
            </a:r>
            <a:r>
              <a:rPr sz="2500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relation to Books</a:t>
            </a:r>
            <a:r>
              <a:rPr sz="2500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Table </a:t>
            </a:r>
            <a:r>
              <a:rPr sz="2500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cursor.execute("CREATE TABLE</a:t>
            </a:r>
            <a:r>
              <a:rPr sz="2500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Quotations</a:t>
            </a:r>
            <a:r>
              <a:rPr sz="2500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(</a:t>
            </a:r>
            <a:endParaRPr sz="2500">
              <a:latin typeface="Lucida Console"/>
              <a:cs typeface="Lucida Console"/>
            </a:endParaRPr>
          </a:p>
          <a:p>
            <a:pPr marL="1932638"/>
            <a:r>
              <a:rPr sz="2500" spc="-9" dirty="0">
                <a:latin typeface="Lucida Console"/>
                <a:cs typeface="Lucida Console"/>
              </a:rPr>
              <a:t>Quote_ID</a:t>
            </a:r>
            <a:r>
              <a:rPr sz="2500" spc="-27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INT</a:t>
            </a:r>
            <a:r>
              <a:rPr sz="2500" spc="-18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AUTO_INCREMENT,</a:t>
            </a:r>
            <a:endParaRPr sz="2500">
              <a:latin typeface="Lucida Console"/>
              <a:cs typeface="Lucida Console"/>
            </a:endParaRPr>
          </a:p>
          <a:p>
            <a:pPr marL="1932638" marR="4869979"/>
            <a:r>
              <a:rPr sz="2500" spc="-9" dirty="0">
                <a:latin typeface="Lucida Console"/>
                <a:cs typeface="Lucida Console"/>
              </a:rPr>
              <a:t>Quotation</a:t>
            </a:r>
            <a:r>
              <a:rPr sz="2500" spc="-80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VARCHAR(250), </a:t>
            </a:r>
            <a:r>
              <a:rPr sz="2500" spc="-942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Books_Book_ID INT, </a:t>
            </a:r>
            <a:r>
              <a:rPr sz="2500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PRIMARY</a:t>
            </a:r>
            <a:r>
              <a:rPr sz="2500" spc="-36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KEY</a:t>
            </a:r>
            <a:r>
              <a:rPr sz="2500" spc="-27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(Quote_ID)</a:t>
            </a:r>
            <a:endParaRPr sz="2500">
              <a:latin typeface="Lucida Console"/>
              <a:cs typeface="Lucida Console"/>
            </a:endParaRPr>
          </a:p>
          <a:p>
            <a:pPr marL="1443835"/>
            <a:r>
              <a:rPr sz="2500" spc="-9" dirty="0">
                <a:latin typeface="Lucida Console"/>
                <a:cs typeface="Lucida Console"/>
              </a:rPr>
              <a:t>)</a:t>
            </a:r>
            <a:r>
              <a:rPr sz="2500" spc="-45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ENGINE=</a:t>
            </a:r>
            <a:r>
              <a:rPr sz="2500" spc="-9">
                <a:latin typeface="Lucida Console"/>
                <a:cs typeface="Lucida Console"/>
              </a:rPr>
              <a:t>InnoDB")</a:t>
            </a:r>
            <a:endParaRPr sz="25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814673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80003" y="4572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257425" y="94151"/>
            <a:ext cx="9621520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79021">
              <a:spcBef>
                <a:spcPts val="178"/>
              </a:spcBef>
              <a:tabLst>
                <a:tab pos="8700260" algn="l"/>
              </a:tabLst>
            </a:pPr>
            <a:r>
              <a:rPr sz="1778" i="1" dirty="0">
                <a:latin typeface="Palatino Linotype"/>
                <a:cs typeface="Palatino Linotype"/>
              </a:rPr>
              <a:t>Storing 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</a:t>
            </a:r>
            <a:r>
              <a:rPr sz="1778" i="1" dirty="0">
                <a:latin typeface="Palatino Linotype"/>
                <a:cs typeface="Palatino Linotype"/>
              </a:rPr>
              <a:t>I	</a:t>
            </a:r>
            <a:r>
              <a:rPr sz="1778" i="1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3870" y="9722264"/>
            <a:ext cx="4286391" cy="0"/>
          </a:xfrm>
          <a:custGeom>
            <a:avLst/>
            <a:gdLst/>
            <a:ahLst/>
            <a:cxnLst/>
            <a:rect l="l" t="t" r="r" b="b"/>
            <a:pathLst>
              <a:path w="2411095">
                <a:moveTo>
                  <a:pt x="0" y="0"/>
                </a:moveTo>
                <a:lnTo>
                  <a:pt x="2410472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6592847" y="9722264"/>
            <a:ext cx="4286391" cy="0"/>
          </a:xfrm>
          <a:custGeom>
            <a:avLst/>
            <a:gdLst/>
            <a:ahLst/>
            <a:cxnLst/>
            <a:rect l="l" t="t" r="r" b="b"/>
            <a:pathLst>
              <a:path w="2411095">
                <a:moveTo>
                  <a:pt x="0" y="0"/>
                </a:moveTo>
                <a:lnTo>
                  <a:pt x="2410472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1B5AE18-C8E3-363C-2C84-218C839B9E47}"/>
              </a:ext>
            </a:extLst>
          </p:cNvPr>
          <p:cNvSpPr txBox="1"/>
          <p:nvPr/>
        </p:nvSpPr>
        <p:spPr>
          <a:xfrm>
            <a:off x="-457200" y="1447800"/>
            <a:ext cx="16764000" cy="170531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>
              <a:spcBef>
                <a:spcPts val="27"/>
              </a:spcBef>
            </a:pPr>
            <a:endParaRPr sz="3200">
              <a:latin typeface="Lucida Console"/>
              <a:cs typeface="Lucida Console"/>
            </a:endParaRPr>
          </a:p>
          <a:p>
            <a:pPr marL="1106300" indent="-302539">
              <a:buAutoNum type="arabicPeriod" startAt="2"/>
              <a:tabLst>
                <a:tab pos="1106300" algn="l"/>
              </a:tabLst>
            </a:pPr>
            <a:r>
              <a:rPr sz="3200" dirty="0">
                <a:latin typeface="Palatino Linotype"/>
                <a:cs typeface="Palatino Linotype"/>
              </a:rPr>
              <a:t>Run</a:t>
            </a:r>
            <a:r>
              <a:rPr sz="3200" spc="-27" dirty="0">
                <a:latin typeface="Palatino Linotype"/>
                <a:cs typeface="Palatino Linotype"/>
              </a:rPr>
              <a:t> </a:t>
            </a:r>
            <a:r>
              <a:rPr sz="3200" spc="-9" dirty="0">
                <a:latin typeface="Palatino Linotype"/>
                <a:cs typeface="Palatino Linotype"/>
              </a:rPr>
              <a:t>the</a:t>
            </a:r>
            <a:r>
              <a:rPr sz="3200" spc="-36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SQL</a:t>
            </a:r>
            <a:r>
              <a:rPr sz="3200" spc="-27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command:</a:t>
            </a:r>
            <a:endParaRPr sz="3200">
              <a:latin typeface="Palatino Linotype"/>
              <a:cs typeface="Palatino Linotype"/>
            </a:endParaRPr>
          </a:p>
          <a:p>
            <a:pPr marL="1443835">
              <a:spcBef>
                <a:spcPts val="1589"/>
              </a:spcBef>
            </a:pPr>
            <a:r>
              <a:rPr sz="2800" b="1" spc="-9" dirty="0">
                <a:latin typeface="Courier New"/>
                <a:cs typeface="Courier New"/>
              </a:rPr>
              <a:t>cursor.execute("DELETE</a:t>
            </a:r>
            <a:r>
              <a:rPr sz="2800" b="1" spc="18" dirty="0">
                <a:latin typeface="Courier New"/>
                <a:cs typeface="Courier New"/>
              </a:rPr>
              <a:t> </a:t>
            </a:r>
            <a:r>
              <a:rPr sz="2800" b="1" spc="-9" dirty="0">
                <a:latin typeface="Courier New"/>
                <a:cs typeface="Courier New"/>
              </a:rPr>
              <a:t>FROM</a:t>
            </a:r>
            <a:r>
              <a:rPr sz="2800" b="1" spc="18" dirty="0">
                <a:latin typeface="Courier New"/>
                <a:cs typeface="Courier New"/>
              </a:rPr>
              <a:t> </a:t>
            </a:r>
            <a:r>
              <a:rPr sz="2800" b="1" spc="-9" dirty="0">
                <a:latin typeface="Courier New"/>
                <a:cs typeface="Courier New"/>
              </a:rPr>
              <a:t>books</a:t>
            </a:r>
            <a:r>
              <a:rPr sz="2800" b="1" spc="27" dirty="0">
                <a:latin typeface="Courier New"/>
                <a:cs typeface="Courier New"/>
              </a:rPr>
              <a:t> </a:t>
            </a:r>
            <a:r>
              <a:rPr sz="2800" b="1" spc="-9" dirty="0">
                <a:latin typeface="Courier New"/>
                <a:cs typeface="Courier New"/>
              </a:rPr>
              <a:t>WHERE</a:t>
            </a:r>
            <a:r>
              <a:rPr sz="2800" b="1" spc="18" dirty="0">
                <a:latin typeface="Courier New"/>
                <a:cs typeface="Courier New"/>
              </a:rPr>
              <a:t> </a:t>
            </a:r>
            <a:r>
              <a:rPr sz="2800" b="1" spc="-9" dirty="0">
                <a:latin typeface="Courier New"/>
                <a:cs typeface="Courier New"/>
              </a:rPr>
              <a:t>Book_ID</a:t>
            </a:r>
            <a:r>
              <a:rPr sz="2800" b="1" spc="27" dirty="0">
                <a:latin typeface="Courier New"/>
                <a:cs typeface="Courier New"/>
              </a:rPr>
              <a:t> </a:t>
            </a:r>
            <a:r>
              <a:rPr sz="2800" b="1" spc="-9" dirty="0">
                <a:latin typeface="Courier New"/>
                <a:cs typeface="Courier New"/>
              </a:rPr>
              <a:t>=</a:t>
            </a:r>
            <a:r>
              <a:rPr sz="2800" b="1" spc="18" dirty="0">
                <a:latin typeface="Courier New"/>
                <a:cs typeface="Courier New"/>
              </a:rPr>
              <a:t> </a:t>
            </a:r>
            <a:r>
              <a:rPr sz="2800" b="1" spc="-9" dirty="0">
                <a:latin typeface="Courier New"/>
                <a:cs typeface="Courier New"/>
              </a:rPr>
              <a:t>1")</a:t>
            </a:r>
            <a:endParaRPr sz="2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29643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-1717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-1717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61333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838200" y="734737"/>
            <a:ext cx="10152820" cy="484463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3000" dirty="0">
                <a:latin typeface="Palatino Linotype"/>
                <a:cs typeface="Palatino Linotype"/>
              </a:rPr>
              <a:t>3. </a:t>
            </a:r>
            <a:r>
              <a:rPr sz="3000" spc="45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Run </a:t>
            </a:r>
            <a:r>
              <a:rPr sz="3000" spc="-9" dirty="0">
                <a:latin typeface="Palatino Linotype"/>
                <a:cs typeface="Palatino Linotype"/>
              </a:rPr>
              <a:t>th</a:t>
            </a:r>
            <a:r>
              <a:rPr sz="3000" dirty="0">
                <a:latin typeface="Palatino Linotype"/>
                <a:cs typeface="Palatino Linotype"/>
              </a:rPr>
              <a:t>e</a:t>
            </a:r>
            <a:r>
              <a:rPr sz="3000" spc="-9" dirty="0">
                <a:latin typeface="Palatino Linotype"/>
                <a:cs typeface="Palatino Linotype"/>
              </a:rPr>
              <a:t> tw</a:t>
            </a:r>
            <a:r>
              <a:rPr sz="3000" dirty="0">
                <a:latin typeface="Palatino Linotype"/>
                <a:cs typeface="Palatino Linotype"/>
              </a:rPr>
              <a:t>o </a:t>
            </a:r>
            <a:r>
              <a:rPr sz="3000" spc="-9" dirty="0">
                <a:latin typeface="Lucida Console"/>
                <a:cs typeface="Lucida Console"/>
              </a:rPr>
              <a:t>SELECT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178" dirty="0">
                <a:latin typeface="Times New Roman"/>
                <a:cs typeface="Times New Roman"/>
              </a:rPr>
              <a:t> </a:t>
            </a:r>
            <a:r>
              <a:rPr sz="3000" spc="-9" dirty="0">
                <a:latin typeface="Lucida Console"/>
                <a:cs typeface="Lucida Console"/>
              </a:rPr>
              <a:t>*</a:t>
            </a:r>
            <a:r>
              <a:rPr sz="3000" spc="18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commands:</a:t>
            </a:r>
            <a:endParaRPr sz="30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82422" y="1478844"/>
            <a:ext cx="8427156" cy="3855156"/>
            <a:chOff x="1058862" y="1260678"/>
            <a:chExt cx="4740275" cy="21685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562" y="1273378"/>
              <a:ext cx="4714875" cy="21431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65212" y="1267028"/>
              <a:ext cx="4727575" cy="2155825"/>
            </a:xfrm>
            <a:custGeom>
              <a:avLst/>
              <a:gdLst/>
              <a:ahLst/>
              <a:cxnLst/>
              <a:rect l="l" t="t" r="r" b="b"/>
              <a:pathLst>
                <a:path w="4727575" h="2155825">
                  <a:moveTo>
                    <a:pt x="0" y="0"/>
                  </a:moveTo>
                  <a:lnTo>
                    <a:pt x="4727575" y="0"/>
                  </a:lnTo>
                </a:path>
                <a:path w="4727575" h="2155825">
                  <a:moveTo>
                    <a:pt x="0" y="0"/>
                  </a:moveTo>
                  <a:lnTo>
                    <a:pt x="0" y="2155825"/>
                  </a:lnTo>
                </a:path>
                <a:path w="4727575" h="2155825">
                  <a:moveTo>
                    <a:pt x="4727575" y="0"/>
                  </a:moveTo>
                  <a:lnTo>
                    <a:pt x="4727575" y="2155825"/>
                  </a:lnTo>
                </a:path>
                <a:path w="4727575" h="2155825">
                  <a:moveTo>
                    <a:pt x="0" y="2155825"/>
                  </a:moveTo>
                  <a:lnTo>
                    <a:pt x="4727575" y="21558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7620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7620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43925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828198" y="609600"/>
            <a:ext cx="4505802" cy="499852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3100" dirty="0">
                <a:latin typeface="Palatino Linotype"/>
                <a:cs typeface="Palatino Linotype"/>
              </a:rPr>
              <a:t>2.</a:t>
            </a:r>
            <a:r>
              <a:rPr sz="3100" spc="426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Run</a:t>
            </a:r>
            <a:r>
              <a:rPr sz="3100" spc="-36" dirty="0">
                <a:latin typeface="Palatino Linotype"/>
                <a:cs typeface="Palatino Linotype"/>
              </a:rPr>
              <a:t> </a:t>
            </a:r>
            <a:r>
              <a:rPr sz="3100" spc="-9" dirty="0">
                <a:latin typeface="Palatino Linotype"/>
                <a:cs typeface="Palatino Linotype"/>
              </a:rPr>
              <a:t>the</a:t>
            </a:r>
            <a:r>
              <a:rPr sz="3100" spc="-4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installation:</a:t>
            </a:r>
            <a:endParaRPr sz="31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29000" y="1524000"/>
            <a:ext cx="8153400" cy="5138950"/>
            <a:chOff x="720001" y="1252042"/>
            <a:chExt cx="5418455" cy="357568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416" y="1327117"/>
              <a:ext cx="5245166" cy="34873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26351" y="1258392"/>
              <a:ext cx="5405755" cy="3562985"/>
            </a:xfrm>
            <a:custGeom>
              <a:avLst/>
              <a:gdLst/>
              <a:ahLst/>
              <a:cxnLst/>
              <a:rect l="l" t="t" r="r" b="b"/>
              <a:pathLst>
                <a:path w="5405755" h="3562985">
                  <a:moveTo>
                    <a:pt x="0" y="0"/>
                  </a:moveTo>
                  <a:lnTo>
                    <a:pt x="5405297" y="0"/>
                  </a:lnTo>
                </a:path>
                <a:path w="5405755" h="3562985">
                  <a:moveTo>
                    <a:pt x="0" y="0"/>
                  </a:moveTo>
                  <a:lnTo>
                    <a:pt x="0" y="3562400"/>
                  </a:lnTo>
                </a:path>
                <a:path w="5405755" h="3562985">
                  <a:moveTo>
                    <a:pt x="5405297" y="0"/>
                  </a:moveTo>
                  <a:lnTo>
                    <a:pt x="5405297" y="3562400"/>
                  </a:lnTo>
                </a:path>
                <a:path w="5405755" h="3562985">
                  <a:moveTo>
                    <a:pt x="0" y="3562400"/>
                  </a:moveTo>
                  <a:lnTo>
                    <a:pt x="5405297" y="3562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941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941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4572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1" name="object 11"/>
          <p:cNvSpPr txBox="1"/>
          <p:nvPr/>
        </p:nvSpPr>
        <p:spPr>
          <a:xfrm>
            <a:off x="152400" y="716861"/>
            <a:ext cx="15867820" cy="5470444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2900" b="1" dirty="0"/>
              <a:t>4. Open GUI_MySQL_class.py and look at def createTables(self): ...:</a:t>
            </a:r>
            <a:endParaRPr sz="2900" b="1"/>
          </a:p>
          <a:p>
            <a:pPr marL="662651" marR="2760106">
              <a:spcBef>
                <a:spcPts val="1707"/>
              </a:spcBef>
            </a:pPr>
            <a:r>
              <a:rPr sz="2400" spc="-9" dirty="0">
                <a:latin typeface="Lucida Console"/>
                <a:cs typeface="Lucida Console"/>
              </a:rPr>
              <a:t># create second Table inside DB 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cursor.execute("CREATE TABLE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Quotations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(</a:t>
            </a:r>
            <a:endParaRPr sz="2400">
              <a:latin typeface="Lucida Console"/>
              <a:cs typeface="Lucida Console"/>
            </a:endParaRPr>
          </a:p>
          <a:p>
            <a:pPr marL="1150327"/>
            <a:r>
              <a:rPr sz="2400" spc="-9" dirty="0">
                <a:latin typeface="Lucida Console"/>
                <a:cs typeface="Lucida Console"/>
              </a:rPr>
              <a:t>Quote_ID</a:t>
            </a:r>
            <a:r>
              <a:rPr sz="2400" spc="-27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INT</a:t>
            </a:r>
            <a:r>
              <a:rPr sz="2400" spc="-18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AUTO_INCREMENT,</a:t>
            </a:r>
            <a:endParaRPr sz="2400">
              <a:latin typeface="Lucida Console"/>
              <a:cs typeface="Lucida Console"/>
            </a:endParaRPr>
          </a:p>
          <a:p>
            <a:pPr marL="1150327" marR="4466969"/>
            <a:r>
              <a:rPr sz="2400" spc="-9" dirty="0">
                <a:latin typeface="Lucida Console"/>
                <a:cs typeface="Lucida Console"/>
              </a:rPr>
              <a:t>Quotation</a:t>
            </a:r>
            <a:r>
              <a:rPr sz="2400" spc="-80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VARCHAR(250), </a:t>
            </a:r>
            <a:r>
              <a:rPr sz="2400" spc="-942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Books_Book_ID INT, 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PRIMARY</a:t>
            </a:r>
            <a:r>
              <a:rPr sz="2400" spc="-45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KEY</a:t>
            </a:r>
            <a:r>
              <a:rPr sz="2400" spc="-45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(Quote_ID),</a:t>
            </a:r>
            <a:endParaRPr sz="2400">
              <a:latin typeface="Lucida Console"/>
              <a:cs typeface="Lucida Console"/>
            </a:endParaRPr>
          </a:p>
          <a:p>
            <a:pPr marL="1150327" marR="3979294"/>
            <a:r>
              <a:rPr sz="2400" spc="-9" dirty="0">
                <a:latin typeface="Lucida Console"/>
                <a:cs typeface="Lucida Console"/>
              </a:rPr>
              <a:t>FOREIGN</a:t>
            </a:r>
            <a:r>
              <a:rPr sz="2400" spc="-36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KEY</a:t>
            </a:r>
            <a:r>
              <a:rPr sz="2400" spc="-36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(Books_Book_ID) </a:t>
            </a:r>
            <a:r>
              <a:rPr sz="2400" spc="-942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REFERENCES</a:t>
            </a:r>
            <a:r>
              <a:rPr sz="2400" spc="133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Books(Book_</a:t>
            </a:r>
            <a:r>
              <a:rPr sz="2400" spc="-9">
                <a:latin typeface="Lucida Console"/>
                <a:cs typeface="Lucida Console"/>
              </a:rPr>
              <a:t>ID)</a:t>
            </a:r>
            <a:br>
              <a:rPr lang="en-US" sz="2400" spc="-9">
                <a:latin typeface="Lucida Console"/>
                <a:cs typeface="Lucida Console"/>
              </a:rPr>
            </a:br>
            <a:r>
              <a:rPr sz="2400" spc="-9">
                <a:latin typeface="Lucida Console"/>
                <a:cs typeface="Lucida Console"/>
              </a:rPr>
              <a:t> </a:t>
            </a:r>
            <a:r>
              <a:rPr sz="240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ON</a:t>
            </a:r>
            <a:r>
              <a:rPr sz="2400" spc="-18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DELETE CASCADE</a:t>
            </a:r>
            <a:endParaRPr sz="2400">
              <a:latin typeface="Lucida Console"/>
              <a:cs typeface="Lucida Console"/>
            </a:endParaRPr>
          </a:p>
          <a:p>
            <a:pPr marL="662651"/>
            <a:r>
              <a:rPr sz="2400" spc="-9" dirty="0">
                <a:latin typeface="Lucida Console"/>
                <a:cs typeface="Lucida Console"/>
              </a:rPr>
              <a:t>)</a:t>
            </a:r>
            <a:r>
              <a:rPr sz="2400" spc="-45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ENGINE=InnoDB")</a:t>
            </a:r>
            <a:endParaRPr sz="24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sz="2400">
              <a:latin typeface="Lucida Console"/>
              <a:cs typeface="Lucida Console"/>
            </a:endParaRPr>
          </a:p>
          <a:p>
            <a:pPr marL="662651"/>
            <a:r>
              <a:rPr sz="2400" spc="-9" dirty="0">
                <a:latin typeface="Lucida Console"/>
                <a:cs typeface="Lucida Console"/>
              </a:rPr>
              <a:t>#==========================================================</a:t>
            </a:r>
            <a:endParaRPr sz="2400">
              <a:latin typeface="Lucida Console"/>
              <a:cs typeface="Lucida Console"/>
            </a:endParaRPr>
          </a:p>
          <a:p>
            <a:pPr marL="1150327" marR="4466969" indent="-487675">
              <a:tabLst>
                <a:tab pos="2112130" algn="l"/>
              </a:tabLst>
            </a:pPr>
            <a:r>
              <a:rPr sz="2400" spc="-9" dirty="0">
                <a:latin typeface="Lucida Console"/>
                <a:cs typeface="Lucida Console"/>
              </a:rPr>
              <a:t>if</a:t>
            </a:r>
            <a:r>
              <a:rPr sz="2400" u="sng" spc="192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name</a:t>
            </a:r>
            <a:r>
              <a:rPr sz="2400" u="sng" spc="-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spc="-9" dirty="0">
                <a:latin typeface="Lucida Console"/>
                <a:cs typeface="Lucida Console"/>
              </a:rPr>
              <a:t>==</a:t>
            </a:r>
            <a:r>
              <a:rPr sz="2400" spc="71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'</a:t>
            </a:r>
            <a:r>
              <a:rPr sz="2400" u="sng" spc="100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main</a:t>
            </a:r>
            <a:r>
              <a:rPr sz="2400" u="sng" spc="1014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': </a:t>
            </a:r>
            <a:r>
              <a:rPr sz="2400" spc="-942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#</a:t>
            </a:r>
            <a:r>
              <a:rPr sz="2400" spc="-36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Create</a:t>
            </a:r>
            <a:r>
              <a:rPr sz="2400" spc="-27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class</a:t>
            </a:r>
            <a:r>
              <a:rPr sz="2400" spc="-36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instance </a:t>
            </a:r>
            <a:r>
              <a:rPr sz="2400" spc="-942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mySQL</a:t>
            </a:r>
            <a:r>
              <a:rPr sz="2400" spc="-18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=</a:t>
            </a:r>
            <a:r>
              <a:rPr sz="2400" spc="-18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MySQL()</a:t>
            </a:r>
            <a:endParaRPr sz="2400">
              <a:latin typeface="Lucida Console"/>
              <a:cs typeface="Lucida Console"/>
            </a:endParaRPr>
          </a:p>
          <a:p>
            <a:pPr marL="1150327"/>
            <a:r>
              <a:rPr sz="2400" spc="-9" dirty="0">
                <a:latin typeface="Lucida Console"/>
                <a:cs typeface="Lucida Console"/>
              </a:rPr>
              <a:t>mySQL.showData()</a:t>
            </a:r>
            <a:endParaRPr sz="24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770044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13524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13524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76574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309300" y="1006127"/>
            <a:ext cx="9683033" cy="515241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3200" dirty="0">
                <a:latin typeface="Palatino Linotype"/>
                <a:cs typeface="Palatino Linotype"/>
              </a:rPr>
              <a:t>5. </a:t>
            </a:r>
            <a:r>
              <a:rPr sz="3200" spc="45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Run </a:t>
            </a:r>
            <a:r>
              <a:rPr sz="3200" spc="-9" dirty="0">
                <a:latin typeface="Palatino Linotype"/>
                <a:cs typeface="Palatino Linotype"/>
              </a:rPr>
              <a:t>th</a:t>
            </a:r>
            <a:r>
              <a:rPr sz="3200" dirty="0">
                <a:latin typeface="Palatino Linotype"/>
                <a:cs typeface="Palatino Linotype"/>
              </a:rPr>
              <a:t>e </a:t>
            </a:r>
            <a:r>
              <a:rPr sz="3200" spc="-9" dirty="0">
                <a:latin typeface="Lucida Console"/>
                <a:cs typeface="Lucida Console"/>
              </a:rPr>
              <a:t>showData()</a:t>
            </a:r>
            <a:r>
              <a:rPr sz="3200" spc="18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method:</a:t>
            </a:r>
            <a:endParaRPr sz="32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0600" y="2232942"/>
            <a:ext cx="10742141" cy="2392115"/>
            <a:chOff x="720001" y="1260678"/>
            <a:chExt cx="5418455" cy="74549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701" y="1273378"/>
              <a:ext cx="5392597" cy="71949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26351" y="1267028"/>
              <a:ext cx="5405755" cy="732790"/>
            </a:xfrm>
            <a:custGeom>
              <a:avLst/>
              <a:gdLst/>
              <a:ahLst/>
              <a:cxnLst/>
              <a:rect l="l" t="t" r="r" b="b"/>
              <a:pathLst>
                <a:path w="5405755" h="732789">
                  <a:moveTo>
                    <a:pt x="0" y="0"/>
                  </a:moveTo>
                  <a:lnTo>
                    <a:pt x="5405297" y="0"/>
                  </a:lnTo>
                </a:path>
                <a:path w="5405755" h="732789">
                  <a:moveTo>
                    <a:pt x="0" y="0"/>
                  </a:moveTo>
                  <a:lnTo>
                    <a:pt x="0" y="732193"/>
                  </a:lnTo>
                </a:path>
                <a:path w="5405755" h="732789">
                  <a:moveTo>
                    <a:pt x="5405297" y="0"/>
                  </a:moveTo>
                  <a:lnTo>
                    <a:pt x="5405297" y="732193"/>
                  </a:lnTo>
                </a:path>
                <a:path w="5405755" h="732789">
                  <a:moveTo>
                    <a:pt x="0" y="732193"/>
                  </a:moveTo>
                  <a:lnTo>
                    <a:pt x="5405297" y="73219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179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179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1" name="object 11"/>
          <p:cNvSpPr txBox="1"/>
          <p:nvPr/>
        </p:nvSpPr>
        <p:spPr>
          <a:xfrm>
            <a:off x="-228600" y="838200"/>
            <a:ext cx="15795440" cy="6206543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lang="en-US" sz="2600">
                <a:latin typeface="Palatino Linotype"/>
                <a:cs typeface="Palatino Linotype"/>
              </a:rPr>
              <a:t>          </a:t>
            </a:r>
            <a:r>
              <a:rPr sz="2600">
                <a:latin typeface="Palatino Linotype"/>
                <a:cs typeface="Palatino Linotype"/>
              </a:rPr>
              <a:t>6</a:t>
            </a:r>
            <a:r>
              <a:rPr sz="2600" dirty="0">
                <a:latin typeface="Palatino Linotype"/>
                <a:cs typeface="Palatino Linotype"/>
              </a:rPr>
              <a:t>. </a:t>
            </a:r>
            <a:r>
              <a:rPr sz="2600" spc="4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Run </a:t>
            </a:r>
            <a:r>
              <a:rPr sz="2600" spc="-9" dirty="0">
                <a:latin typeface="Palatino Linotype"/>
                <a:cs typeface="Palatino Linotype"/>
              </a:rPr>
              <a:t>th</a:t>
            </a:r>
            <a:r>
              <a:rPr sz="2600" dirty="0">
                <a:latin typeface="Palatino Linotype"/>
                <a:cs typeface="Palatino Linotype"/>
              </a:rPr>
              <a:t>e </a:t>
            </a:r>
            <a:r>
              <a:rPr sz="2600" spc="-9" dirty="0">
                <a:latin typeface="Lucida Console"/>
                <a:cs typeface="Lucida Console"/>
              </a:rPr>
              <a:t>deleteRecord()</a:t>
            </a:r>
            <a:r>
              <a:rPr sz="2600" spc="18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method,</a:t>
            </a:r>
            <a:r>
              <a:rPr sz="2600" spc="-9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followed </a:t>
            </a:r>
            <a:r>
              <a:rPr sz="2600" spc="-9" dirty="0">
                <a:latin typeface="Palatino Linotype"/>
                <a:cs typeface="Palatino Linotype"/>
              </a:rPr>
              <a:t>b</a:t>
            </a:r>
            <a:r>
              <a:rPr sz="2600" dirty="0">
                <a:latin typeface="Palatino Linotype"/>
                <a:cs typeface="Palatino Linotype"/>
              </a:rPr>
              <a:t>y</a:t>
            </a:r>
            <a:r>
              <a:rPr sz="2600" spc="-9" dirty="0">
                <a:latin typeface="Palatino Linotype"/>
                <a:cs typeface="Palatino Linotype"/>
              </a:rPr>
              <a:t> th</a:t>
            </a:r>
            <a:r>
              <a:rPr sz="2600" dirty="0">
                <a:latin typeface="Palatino Linotype"/>
                <a:cs typeface="Palatino Linotype"/>
              </a:rPr>
              <a:t>e </a:t>
            </a:r>
            <a:r>
              <a:rPr sz="2600" spc="-9" dirty="0">
                <a:latin typeface="Lucida Console"/>
                <a:cs typeface="Lucida Console"/>
              </a:rPr>
              <a:t>showData()</a:t>
            </a:r>
            <a:r>
              <a:rPr sz="2600" spc="18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method:</a:t>
            </a:r>
            <a:endParaRPr sz="2600">
              <a:latin typeface="Palatino Linotype"/>
              <a:cs typeface="Palatino Linotype"/>
            </a:endParaRPr>
          </a:p>
          <a:p>
            <a:pPr marL="662651">
              <a:spcBef>
                <a:spcPts val="1707"/>
              </a:spcBef>
            </a:pPr>
            <a:r>
              <a:rPr sz="2400" spc="-9" dirty="0">
                <a:latin typeface="Lucida Console"/>
                <a:cs typeface="Lucida Console"/>
              </a:rPr>
              <a:t>import</a:t>
            </a:r>
            <a:r>
              <a:rPr sz="2400" spc="-36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mysql.connector</a:t>
            </a:r>
            <a:endParaRPr sz="2400">
              <a:latin typeface="Lucida Console"/>
              <a:cs typeface="Lucida Console"/>
            </a:endParaRPr>
          </a:p>
          <a:p>
            <a:pPr marL="662651"/>
            <a:r>
              <a:rPr sz="2400" spc="-9" dirty="0">
                <a:latin typeface="Lucida Console"/>
                <a:cs typeface="Lucida Console"/>
              </a:rPr>
              <a:t>import Ch07_Code.GuiDBConfig as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guiConf</a:t>
            </a:r>
            <a:endParaRPr sz="24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sz="2400">
              <a:latin typeface="Lucida Console"/>
              <a:cs typeface="Lucida Console"/>
            </a:endParaRPr>
          </a:p>
          <a:p>
            <a:pPr marL="662651"/>
            <a:r>
              <a:rPr sz="2400" spc="-9" dirty="0">
                <a:latin typeface="Lucida Console"/>
                <a:cs typeface="Lucida Console"/>
              </a:rPr>
              <a:t>class</a:t>
            </a:r>
            <a:r>
              <a:rPr sz="2400" spc="-54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MySQL():</a:t>
            </a:r>
            <a:endParaRPr sz="2400">
              <a:latin typeface="Lucida Console"/>
              <a:cs typeface="Lucida Console"/>
            </a:endParaRPr>
          </a:p>
          <a:p>
            <a:pPr marL="1150327"/>
            <a:r>
              <a:rPr sz="2400" spc="-9" dirty="0">
                <a:latin typeface="Lucida Console"/>
                <a:cs typeface="Lucida Console"/>
              </a:rPr>
              <a:t>#------------------------------------------------------</a:t>
            </a:r>
            <a:endParaRPr sz="2400">
              <a:latin typeface="Lucida Console"/>
              <a:cs typeface="Lucida Console"/>
            </a:endParaRPr>
          </a:p>
          <a:p>
            <a:pPr marL="1638002" marR="4764993" indent="-487675"/>
            <a:r>
              <a:rPr sz="2400" spc="-9" dirty="0">
                <a:latin typeface="Lucida Console"/>
                <a:cs typeface="Lucida Console"/>
              </a:rPr>
              <a:t>def</a:t>
            </a:r>
            <a:r>
              <a:rPr sz="2400" spc="-80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deleteRecord(self): 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#</a:t>
            </a:r>
            <a:r>
              <a:rPr sz="2400" spc="-36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connect</a:t>
            </a:r>
            <a:r>
              <a:rPr sz="2400" spc="-27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to</a:t>
            </a:r>
            <a:r>
              <a:rPr sz="2400" spc="-36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MySQL</a:t>
            </a:r>
            <a:endParaRPr sz="2400">
              <a:latin typeface="Lucida Console"/>
              <a:cs typeface="Lucida Console"/>
            </a:endParaRPr>
          </a:p>
          <a:p>
            <a:pPr marL="1638002"/>
            <a:r>
              <a:rPr sz="2400" spc="-9" dirty="0">
                <a:latin typeface="Lucida Console"/>
                <a:cs typeface="Lucida Console"/>
              </a:rPr>
              <a:t>conn,</a:t>
            </a:r>
            <a:r>
              <a:rPr sz="2400" spc="-18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cursor</a:t>
            </a:r>
            <a:r>
              <a:rPr sz="2400" spc="-18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=</a:t>
            </a:r>
            <a:r>
              <a:rPr sz="2400" spc="-18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self.connect()</a:t>
            </a:r>
            <a:endParaRPr sz="2400">
              <a:latin typeface="Lucida Console"/>
              <a:cs typeface="Lucida Console"/>
            </a:endParaRPr>
          </a:p>
          <a:p>
            <a:pPr marL="1638002" marR="4521155">
              <a:lnSpc>
                <a:spcPct val="200000"/>
              </a:lnSpc>
            </a:pPr>
            <a:r>
              <a:rPr sz="2400" spc="-9" dirty="0">
                <a:latin typeface="Lucida Console"/>
                <a:cs typeface="Lucida Console"/>
              </a:rPr>
              <a:t>self.useGuiDB(cursor) 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#</a:t>
            </a:r>
            <a:r>
              <a:rPr sz="2400" spc="-27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execute</a:t>
            </a:r>
            <a:r>
              <a:rPr sz="2400" spc="-18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command</a:t>
            </a:r>
            <a:endParaRPr sz="2400">
              <a:latin typeface="Lucida Console"/>
              <a:cs typeface="Lucida Console"/>
            </a:endParaRPr>
          </a:p>
          <a:p>
            <a:pPr marL="1638002"/>
            <a:r>
              <a:rPr sz="2400" spc="-9" dirty="0">
                <a:latin typeface="Lucida Console"/>
                <a:cs typeface="Lucida Console"/>
              </a:rPr>
              <a:t>cursor.execute("SELECT</a:t>
            </a:r>
            <a:r>
              <a:rPr sz="2400" spc="9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Book_ID</a:t>
            </a:r>
            <a:r>
              <a:rPr sz="2400" spc="9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FROM</a:t>
            </a:r>
            <a:r>
              <a:rPr sz="2400" spc="9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books</a:t>
            </a:r>
            <a:r>
              <a:rPr sz="2400" spc="9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WHERE</a:t>
            </a:r>
            <a:r>
              <a:rPr sz="2400" spc="18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Book_Title</a:t>
            </a:r>
            <a:endParaRPr sz="2400">
              <a:latin typeface="Lucida Console"/>
              <a:cs typeface="Lucida Console"/>
            </a:endParaRPr>
          </a:p>
          <a:p>
            <a:pPr marL="662651"/>
            <a:r>
              <a:rPr sz="2400" spc="-9" dirty="0">
                <a:latin typeface="Lucida Console"/>
                <a:cs typeface="Lucida Console"/>
              </a:rPr>
              <a:t>=</a:t>
            </a:r>
            <a:endParaRPr sz="2400">
              <a:latin typeface="Lucida Console"/>
              <a:cs typeface="Lucida Console"/>
            </a:endParaRPr>
          </a:p>
          <a:p>
            <a:pPr marL="1638002"/>
            <a:r>
              <a:rPr sz="2400" spc="-9" dirty="0">
                <a:latin typeface="Lucida Console"/>
                <a:cs typeface="Lucida Console"/>
              </a:rPr>
              <a:t>'Design</a:t>
            </a:r>
            <a:r>
              <a:rPr sz="2400" spc="-45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Patterns'")</a:t>
            </a:r>
            <a:endParaRPr sz="2400">
              <a:latin typeface="Lucida Console"/>
              <a:cs typeface="Lucida Console"/>
            </a:endParaRPr>
          </a:p>
          <a:p>
            <a:pPr marL="1638002" marR="3058128"/>
            <a:r>
              <a:rPr sz="2400" spc="-9" dirty="0">
                <a:latin typeface="Lucida Console"/>
                <a:cs typeface="Lucida Console"/>
              </a:rPr>
              <a:t>primKey</a:t>
            </a:r>
            <a:r>
              <a:rPr sz="2400" spc="-27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=</a:t>
            </a:r>
            <a:r>
              <a:rPr sz="2400" spc="-18" dirty="0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cursor.fetchall()[0][0</a:t>
            </a:r>
            <a:r>
              <a:rPr sz="2400" spc="-9">
                <a:latin typeface="Lucida Console"/>
                <a:cs typeface="Lucida Console"/>
              </a:rPr>
              <a:t>] </a:t>
            </a:r>
            <a:r>
              <a:rPr sz="2400" spc="-9">
                <a:latin typeface="Times New Roman"/>
                <a:cs typeface="Times New Roman"/>
              </a:rPr>
              <a:t> </a:t>
            </a:r>
            <a:endParaRPr lang="en-US" sz="2400" spc="-9">
              <a:latin typeface="Times New Roman"/>
              <a:cs typeface="Times New Roman"/>
            </a:endParaRPr>
          </a:p>
          <a:p>
            <a:pPr marL="1638002" marR="3058128"/>
            <a:r>
              <a:rPr sz="2400" spc="-9">
                <a:latin typeface="Lucida Console"/>
                <a:cs typeface="Lucida Console"/>
              </a:rPr>
              <a:t>#</a:t>
            </a:r>
            <a:r>
              <a:rPr sz="2400" spc="-18">
                <a:latin typeface="Lucida Console"/>
                <a:cs typeface="Lucida Console"/>
              </a:rPr>
              <a:t> </a:t>
            </a:r>
            <a:r>
              <a:rPr sz="2400" spc="-9" dirty="0">
                <a:latin typeface="Lucida Console"/>
                <a:cs typeface="Lucida Console"/>
              </a:rPr>
              <a:t>print(primKey)</a:t>
            </a:r>
            <a:endParaRPr sz="24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sz="24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5757228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179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179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1" name="object 11"/>
          <p:cNvSpPr txBox="1"/>
          <p:nvPr/>
        </p:nvSpPr>
        <p:spPr>
          <a:xfrm>
            <a:off x="-381000" y="762000"/>
            <a:ext cx="16154400" cy="4295763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>
              <a:spcBef>
                <a:spcPts val="54"/>
              </a:spcBef>
            </a:pPr>
            <a:endParaRPr sz="2600">
              <a:latin typeface="Lucida Console"/>
              <a:cs typeface="Lucida Console"/>
            </a:endParaRPr>
          </a:p>
          <a:p>
            <a:pPr marL="1638002" marR="252868"/>
            <a:r>
              <a:rPr sz="2600" spc="-9" dirty="0">
                <a:latin typeface="Lucida Console"/>
                <a:cs typeface="Lucida Console"/>
              </a:rPr>
              <a:t>cursor.execute("DELETE</a:t>
            </a:r>
            <a:r>
              <a:rPr sz="2600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FROM</a:t>
            </a:r>
            <a:r>
              <a:rPr sz="2600" spc="9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books</a:t>
            </a:r>
            <a:r>
              <a:rPr sz="2600" spc="9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WHERE</a:t>
            </a:r>
            <a:r>
              <a:rPr sz="2600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Book_</a:t>
            </a:r>
            <a:r>
              <a:rPr sz="2600" spc="-9">
                <a:latin typeface="Lucida Console"/>
                <a:cs typeface="Lucida Console"/>
              </a:rPr>
              <a:t>ID</a:t>
            </a:r>
            <a:r>
              <a:rPr sz="2600" spc="9">
                <a:latin typeface="Lucida Console"/>
                <a:cs typeface="Lucida Console"/>
              </a:rPr>
              <a:t> </a:t>
            </a:r>
            <a:r>
              <a:rPr sz="2600" spc="-9">
                <a:latin typeface="Lucida Console"/>
                <a:cs typeface="Lucida Console"/>
              </a:rPr>
              <a:t>=</a:t>
            </a:r>
            <a:r>
              <a:rPr lang="en-US" sz="2600" spc="-9">
                <a:latin typeface="Lucida Console"/>
                <a:cs typeface="Lucida Console"/>
              </a:rPr>
              <a:t>(</a:t>
            </a:r>
            <a:r>
              <a:rPr sz="2600" spc="-9">
                <a:latin typeface="Lucida Console"/>
                <a:cs typeface="Lucida Console"/>
              </a:rPr>
              <a:t>%s)",</a:t>
            </a:r>
            <a:br>
              <a:rPr lang="en-US" sz="2600" spc="-9">
                <a:latin typeface="Lucida Console"/>
                <a:cs typeface="Lucida Console"/>
              </a:rPr>
            </a:br>
            <a:r>
              <a:rPr sz="2600" spc="-9">
                <a:latin typeface="Lucida Console"/>
                <a:cs typeface="Lucida Console"/>
              </a:rPr>
              <a:t> </a:t>
            </a:r>
            <a:r>
              <a:rPr sz="2600" spc="-942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(primKey,))</a:t>
            </a:r>
            <a:endParaRPr sz="26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sz="800">
              <a:latin typeface="Lucida Console"/>
              <a:cs typeface="Lucida Console"/>
            </a:endParaRPr>
          </a:p>
          <a:p>
            <a:pPr marL="1638002" marR="4641945"/>
            <a:r>
              <a:rPr sz="2600" spc="-9" dirty="0">
                <a:latin typeface="Lucida Console"/>
                <a:cs typeface="Lucida Console"/>
              </a:rPr>
              <a:t>#</a:t>
            </a:r>
            <a:r>
              <a:rPr sz="2600" spc="-54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commit</a:t>
            </a:r>
            <a:r>
              <a:rPr sz="2600" spc="-45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transaction </a:t>
            </a:r>
            <a:r>
              <a:rPr sz="2600" spc="-951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conn.commit</a:t>
            </a:r>
            <a:r>
              <a:rPr sz="2600" spc="-27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()</a:t>
            </a:r>
            <a:endParaRPr sz="26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sz="800">
              <a:latin typeface="Lucida Console"/>
              <a:cs typeface="Lucida Console"/>
            </a:endParaRPr>
          </a:p>
          <a:p>
            <a:pPr marL="1638002" marR="3544676"/>
            <a:r>
              <a:rPr sz="2600" spc="-9" dirty="0">
                <a:latin typeface="Lucida Console"/>
                <a:cs typeface="Lucida Console"/>
              </a:rPr>
              <a:t>#</a:t>
            </a:r>
            <a:r>
              <a:rPr sz="2600" spc="-27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close</a:t>
            </a:r>
            <a:r>
              <a:rPr sz="2600" spc="-18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cursor</a:t>
            </a:r>
            <a:r>
              <a:rPr sz="2600" spc="-18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and</a:t>
            </a:r>
            <a:r>
              <a:rPr sz="2600" spc="-18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connection </a:t>
            </a:r>
            <a:r>
              <a:rPr sz="2600" spc="-942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self.close(cursor,</a:t>
            </a:r>
            <a:r>
              <a:rPr sz="2600" spc="-18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conn)</a:t>
            </a:r>
            <a:endParaRPr sz="2600">
              <a:latin typeface="Lucida Console"/>
              <a:cs typeface="Lucida Console"/>
            </a:endParaRPr>
          </a:p>
          <a:p>
            <a:pPr marL="662651"/>
            <a:r>
              <a:rPr sz="2600" spc="-9">
                <a:latin typeface="Lucida Console"/>
                <a:cs typeface="Lucida Console"/>
              </a:rPr>
              <a:t>#=====================================================</a:t>
            </a:r>
            <a:endParaRPr sz="2600">
              <a:latin typeface="Lucida Console"/>
              <a:cs typeface="Lucida Console"/>
            </a:endParaRPr>
          </a:p>
          <a:p>
            <a:pPr marL="1150327" marR="4763864" indent="-487675">
              <a:tabLst>
                <a:tab pos="2112130" algn="l"/>
              </a:tabLst>
            </a:pPr>
            <a:r>
              <a:rPr sz="2600" spc="-9" dirty="0">
                <a:latin typeface="Lucida Console"/>
                <a:cs typeface="Lucida Console"/>
              </a:rPr>
              <a:t>if</a:t>
            </a:r>
            <a:r>
              <a:rPr sz="2600" u="sng" spc="192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name</a:t>
            </a:r>
            <a:r>
              <a:rPr sz="2600" u="sng" spc="-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600" spc="-9" dirty="0">
                <a:latin typeface="Lucida Console"/>
                <a:cs typeface="Lucida Console"/>
              </a:rPr>
              <a:t>==</a:t>
            </a:r>
            <a:r>
              <a:rPr sz="2600" spc="71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'</a:t>
            </a:r>
            <a:r>
              <a:rPr sz="2600" u="sng" spc="100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main</a:t>
            </a:r>
            <a:r>
              <a:rPr sz="2600" u="sng" spc="1014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': </a:t>
            </a:r>
            <a:r>
              <a:rPr sz="2600" spc="-942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#</a:t>
            </a:r>
            <a:r>
              <a:rPr sz="2600" spc="-36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Create</a:t>
            </a:r>
            <a:r>
              <a:rPr sz="2600" spc="-27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class</a:t>
            </a:r>
            <a:r>
              <a:rPr sz="2600" spc="-36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instance </a:t>
            </a:r>
            <a:r>
              <a:rPr sz="2600" spc="-942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mySQL</a:t>
            </a:r>
            <a:r>
              <a:rPr sz="2600" spc="-18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=</a:t>
            </a:r>
            <a:r>
              <a:rPr sz="2600" spc="-18" dirty="0">
                <a:latin typeface="Lucida Console"/>
                <a:cs typeface="Lucida Console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MySQL()</a:t>
            </a:r>
            <a:endParaRPr sz="2600">
              <a:latin typeface="Lucida Console"/>
              <a:cs typeface="Lucida Console"/>
            </a:endParaRPr>
          </a:p>
          <a:p>
            <a:pPr marL="1150327"/>
            <a:r>
              <a:rPr sz="2600" spc="-9" dirty="0">
                <a:latin typeface="Lucida Console"/>
                <a:cs typeface="Lucida Console"/>
              </a:rPr>
              <a:t>#------------------------</a:t>
            </a:r>
            <a:endParaRPr sz="2600">
              <a:latin typeface="Lucida Console"/>
              <a:cs typeface="Lucida Console"/>
            </a:endParaRPr>
          </a:p>
          <a:p>
            <a:pPr marL="1150327" marR="5130749"/>
            <a:r>
              <a:rPr sz="2600" spc="-9" dirty="0">
                <a:latin typeface="Lucida Console"/>
                <a:cs typeface="Lucida Console"/>
              </a:rPr>
              <a:t>mySQL.deleteRecord() </a:t>
            </a:r>
            <a:r>
              <a:rPr sz="2600" spc="-9" dirty="0">
                <a:latin typeface="Times New Roman"/>
                <a:cs typeface="Times New Roman"/>
              </a:rPr>
              <a:t> </a:t>
            </a:r>
            <a:r>
              <a:rPr sz="2600" spc="-9" dirty="0">
                <a:latin typeface="Lucida Console"/>
                <a:cs typeface="Lucida Console"/>
              </a:rPr>
              <a:t>mySQL.showData()</a:t>
            </a:r>
            <a:endParaRPr sz="26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5855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13869" y="64435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6186" y="64435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0003" y="427485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893356" y="1029492"/>
            <a:ext cx="11527243" cy="515241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3200" dirty="0">
                <a:latin typeface="Palatino Linotype"/>
                <a:cs typeface="Palatino Linotype"/>
              </a:rPr>
              <a:t>7.</a:t>
            </a:r>
            <a:r>
              <a:rPr sz="3200" spc="18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The</a:t>
            </a:r>
            <a:r>
              <a:rPr sz="3200" spc="-18" dirty="0">
                <a:latin typeface="Palatino Linotype"/>
                <a:cs typeface="Palatino Linotype"/>
              </a:rPr>
              <a:t> </a:t>
            </a:r>
            <a:r>
              <a:rPr sz="3200" spc="-9" dirty="0">
                <a:latin typeface="Palatino Linotype"/>
                <a:cs typeface="Palatino Linotype"/>
              </a:rPr>
              <a:t>preceding</a:t>
            </a:r>
            <a:r>
              <a:rPr sz="3200" spc="-27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code</a:t>
            </a:r>
            <a:r>
              <a:rPr sz="3200" spc="-18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results</a:t>
            </a:r>
            <a:r>
              <a:rPr sz="3200" spc="-18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in</a:t>
            </a:r>
            <a:r>
              <a:rPr sz="3200" spc="-18" dirty="0">
                <a:latin typeface="Palatino Linotype"/>
                <a:cs typeface="Palatino Linotype"/>
              </a:rPr>
              <a:t> </a:t>
            </a:r>
            <a:r>
              <a:rPr sz="3200" spc="-9" dirty="0">
                <a:latin typeface="Palatino Linotype"/>
                <a:cs typeface="Palatino Linotype"/>
              </a:rPr>
              <a:t>the</a:t>
            </a:r>
            <a:r>
              <a:rPr sz="3200" spc="-27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following</a:t>
            </a:r>
            <a:r>
              <a:rPr sz="3200" spc="-9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output:</a:t>
            </a:r>
            <a:endParaRPr sz="32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24000" y="2438400"/>
            <a:ext cx="10250312" cy="3423356"/>
            <a:chOff x="963612" y="1252042"/>
            <a:chExt cx="4930775" cy="136842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6312" y="1264742"/>
              <a:ext cx="4905375" cy="13430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69962" y="1258392"/>
              <a:ext cx="4918075" cy="1355725"/>
            </a:xfrm>
            <a:custGeom>
              <a:avLst/>
              <a:gdLst/>
              <a:ahLst/>
              <a:cxnLst/>
              <a:rect l="l" t="t" r="r" b="b"/>
              <a:pathLst>
                <a:path w="4918075" h="1355725">
                  <a:moveTo>
                    <a:pt x="0" y="0"/>
                  </a:moveTo>
                  <a:lnTo>
                    <a:pt x="4918075" y="0"/>
                  </a:lnTo>
                </a:path>
                <a:path w="4918075" h="1355725">
                  <a:moveTo>
                    <a:pt x="0" y="0"/>
                  </a:moveTo>
                  <a:lnTo>
                    <a:pt x="0" y="1355725"/>
                  </a:lnTo>
                </a:path>
                <a:path w="4918075" h="1355725">
                  <a:moveTo>
                    <a:pt x="4918075" y="0"/>
                  </a:moveTo>
                  <a:lnTo>
                    <a:pt x="4918075" y="1355725"/>
                  </a:lnTo>
                </a:path>
                <a:path w="4918075" h="1355725">
                  <a:moveTo>
                    <a:pt x="0" y="1355725"/>
                  </a:moveTo>
                  <a:lnTo>
                    <a:pt x="4918075" y="13557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257425" y="24046"/>
            <a:ext cx="9621520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77893">
              <a:spcBef>
                <a:spcPts val="178"/>
              </a:spcBef>
              <a:tabLst>
                <a:tab pos="8700260" algn="l"/>
              </a:tabLst>
            </a:pPr>
            <a:r>
              <a:rPr sz="1778" i="1" dirty="0">
                <a:latin typeface="Palatino Linotype"/>
                <a:cs typeface="Palatino Linotype"/>
              </a:rPr>
              <a:t>Storing 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</a:t>
            </a:r>
            <a:r>
              <a:rPr sz="1778" i="1" dirty="0">
                <a:latin typeface="Palatino Linotype"/>
                <a:cs typeface="Palatino Linotype"/>
              </a:rPr>
              <a:t>I	</a:t>
            </a:r>
            <a:r>
              <a:rPr sz="1778" i="1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13870" y="9722264"/>
            <a:ext cx="4286391" cy="0"/>
          </a:xfrm>
          <a:custGeom>
            <a:avLst/>
            <a:gdLst/>
            <a:ahLst/>
            <a:cxnLst/>
            <a:rect l="l" t="t" r="r" b="b"/>
            <a:pathLst>
              <a:path w="2411095">
                <a:moveTo>
                  <a:pt x="0" y="0"/>
                </a:moveTo>
                <a:lnTo>
                  <a:pt x="2410472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" name="object 8"/>
          <p:cNvSpPr/>
          <p:nvPr/>
        </p:nvSpPr>
        <p:spPr>
          <a:xfrm>
            <a:off x="6592847" y="9722264"/>
            <a:ext cx="4286391" cy="0"/>
          </a:xfrm>
          <a:custGeom>
            <a:avLst/>
            <a:gdLst/>
            <a:ahLst/>
            <a:cxnLst/>
            <a:rect l="l" t="t" r="r" b="b"/>
            <a:pathLst>
              <a:path w="2411095">
                <a:moveTo>
                  <a:pt x="0" y="0"/>
                </a:moveTo>
                <a:lnTo>
                  <a:pt x="2410472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683502" y="990600"/>
            <a:ext cx="10824995" cy="2482446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 marR="223518"/>
            <a:r>
              <a:rPr lang="en-US" sz="32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7_ </a:t>
            </a:r>
            <a:r>
              <a:rPr sz="32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Storing</a:t>
            </a:r>
            <a:r>
              <a:rPr sz="3200" b="1" spc="-27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9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b="1" spc="-36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9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retrieving</a:t>
            </a:r>
            <a:r>
              <a:rPr sz="3200" b="1" spc="-36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3200" b="1" spc="-27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3200" b="1" spc="-27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3200" b="1" spc="-27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sz="3200" b="1" spc="-96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32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 marR="223518"/>
            <a:endParaRPr sz="320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 marR="85795" algn="just">
              <a:spcBef>
                <a:spcPts val="666"/>
              </a:spcBef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</a:t>
            </a:r>
            <a:r>
              <a:rPr sz="3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Python </a:t>
            </a:r>
            <a:r>
              <a:rPr sz="3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to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data into our MySQL database </a:t>
            </a:r>
            <a:r>
              <a:rPr sz="3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tables.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already </a:t>
            </a:r>
            <a:r>
              <a:rPr sz="30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refactored </a:t>
            </a:r>
            <a:r>
              <a:rPr sz="3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GUI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3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recipes in </a:t>
            </a:r>
            <a:r>
              <a:rPr sz="3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connecting and using </a:t>
            </a:r>
            <a:r>
              <a:rPr sz="3000" spc="-4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8D31F-BC17-3B64-AE95-2B6DC58AEC6A}"/>
              </a:ext>
            </a:extLst>
          </p:cNvPr>
          <p:cNvSpPr txBox="1"/>
          <p:nvPr/>
        </p:nvSpPr>
        <p:spPr>
          <a:xfrm>
            <a:off x="457200" y="4114800"/>
            <a:ext cx="11051297" cy="1977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578" marR="9031" algn="just">
              <a:lnSpc>
                <a:spcPct val="102699"/>
              </a:lnSpc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We will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use two textbox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Entry widgets, into which we can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type the book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or journal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title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000" spc="-444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pag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number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We will also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ScrolledText</a:t>
            </a:r>
            <a:r>
              <a:rPr lang="en-US" sz="3000" spc="1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widget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typ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our favorite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book  quotations</a:t>
            </a:r>
            <a:r>
              <a:rPr lang="en-US" sz="3000" spc="-1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into, which we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in our MySQL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9595" y="5334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19200" y="228600"/>
            <a:ext cx="9649742" cy="569167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79021">
              <a:spcBef>
                <a:spcPts val="178"/>
              </a:spcBef>
              <a:tabLst>
                <a:tab pos="8700260" algn="l"/>
              </a:tabLst>
            </a:pPr>
            <a:r>
              <a:rPr sz="1778" i="1" dirty="0">
                <a:latin typeface="Palatino Linotype"/>
                <a:cs typeface="Palatino Linotype"/>
              </a:rPr>
              <a:t>Storing 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GUI	</a:t>
            </a:r>
            <a:r>
              <a:rPr sz="1778" i="1" dirty="0">
                <a:latin typeface="Palatino Linotype"/>
                <a:cs typeface="Palatino Linotype"/>
              </a:rPr>
              <a:t>Chapter</a:t>
            </a:r>
            <a:r>
              <a:rPr sz="1778" i="1" spc="-89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7</a:t>
            </a:r>
            <a:endParaRPr sz="1778">
              <a:latin typeface="Palatino Linotype"/>
              <a:cs typeface="Palatino Linotype"/>
            </a:endParaRPr>
          </a:p>
          <a:p>
            <a:pPr>
              <a:spcBef>
                <a:spcPts val="116"/>
              </a:spcBef>
            </a:pPr>
            <a:endParaRPr sz="1689">
              <a:latin typeface="Palatino Linotype"/>
              <a:cs typeface="Palatino Linotyp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28031C-85DE-B51A-A8CD-8201C5AFBAC3}"/>
              </a:ext>
            </a:extLst>
          </p:cNvPr>
          <p:cNvSpPr txBox="1"/>
          <p:nvPr/>
        </p:nvSpPr>
        <p:spPr>
          <a:xfrm>
            <a:off x="440363" y="874296"/>
            <a:ext cx="11207415" cy="5888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578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Getting</a:t>
            </a:r>
            <a:r>
              <a:rPr lang="en-US" sz="3000" b="1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spc="-9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 marR="51927">
              <a:spcBef>
                <a:spcPts val="640"/>
              </a:spcBef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This recipe will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 and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tables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we created in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recipes </a:t>
            </a:r>
            <a:r>
              <a:rPr lang="en-US" sz="3000" spc="-444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chapter.</a:t>
            </a:r>
          </a:p>
          <a:p>
            <a:pPr>
              <a:lnSpc>
                <a:spcPct val="100000"/>
              </a:lnSpc>
            </a:pP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89"/>
              </a:spcBef>
            </a:pP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/>
            <a:r>
              <a:rPr lang="en-US" sz="3000" b="1" spc="-9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3000" b="1" spc="-36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3000" b="1" spc="-27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3000" b="1" spc="-27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it…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 marR="134337">
              <a:spcBef>
                <a:spcPts val="791"/>
              </a:spcBef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We will insert, retrieve, and modify our favorite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quotations using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our Python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GUI.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000" spc="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refactored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tab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of our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this.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Let's look at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we can deal </a:t>
            </a:r>
            <a:r>
              <a:rPr lang="en-US" sz="3000" spc="-444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this: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5"/>
              </a:spcBef>
            </a:pP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06300" indent="-302539">
              <a:buAutoNum type="arabicPeriod"/>
              <a:tabLst>
                <a:tab pos="1106300" algn="l"/>
              </a:tabLst>
            </a:pP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3000" spc="-27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GUI_MySQL.py.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06300" indent="-302539">
              <a:spcBef>
                <a:spcPts val="507"/>
              </a:spcBef>
              <a:buAutoNum type="arabicPeriod"/>
              <a:tabLst>
                <a:tab pos="1106300" algn="l"/>
              </a:tabLst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sz="3000" spc="-27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3000" spc="-27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3000" spc="-1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3000" spc="-1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lang="en-US" sz="3000" spc="-1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sz="3000" spc="-1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z="30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GUI: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9595" y="5334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19200" y="228600"/>
            <a:ext cx="9649742" cy="569167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79021">
              <a:spcBef>
                <a:spcPts val="178"/>
              </a:spcBef>
              <a:tabLst>
                <a:tab pos="8700260" algn="l"/>
              </a:tabLst>
            </a:pPr>
            <a:r>
              <a:rPr sz="1778" i="1" dirty="0">
                <a:latin typeface="Palatino Linotype"/>
                <a:cs typeface="Palatino Linotype"/>
              </a:rPr>
              <a:t>Storing 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GUI	</a:t>
            </a:r>
            <a:r>
              <a:rPr sz="1778" i="1" dirty="0">
                <a:latin typeface="Palatino Linotype"/>
                <a:cs typeface="Palatino Linotype"/>
              </a:rPr>
              <a:t>Chapter</a:t>
            </a:r>
            <a:r>
              <a:rPr sz="1778" i="1" spc="-89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7</a:t>
            </a:r>
            <a:endParaRPr sz="1778">
              <a:latin typeface="Palatino Linotype"/>
              <a:cs typeface="Palatino Linotype"/>
            </a:endParaRPr>
          </a:p>
          <a:p>
            <a:pPr>
              <a:spcBef>
                <a:spcPts val="116"/>
              </a:spcBef>
            </a:pPr>
            <a:endParaRPr sz="1689">
              <a:latin typeface="Palatino Linotype"/>
              <a:cs typeface="Palatino Linotyp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28031C-85DE-B51A-A8CD-8201C5AFBAC3}"/>
              </a:ext>
            </a:extLst>
          </p:cNvPr>
          <p:cNvSpPr txBox="1"/>
          <p:nvPr/>
        </p:nvSpPr>
        <p:spPr>
          <a:xfrm>
            <a:off x="-533400" y="874296"/>
            <a:ext cx="112074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3761">
              <a:spcBef>
                <a:spcPts val="507"/>
              </a:spcBef>
              <a:tabLst>
                <a:tab pos="1106300" algn="l"/>
              </a:tabLst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2.Running</a:t>
            </a:r>
            <a:r>
              <a:rPr lang="en-US" sz="3200" spc="-27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3200" spc="-27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3200" spc="-1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3200" spc="-1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lang="en-US" sz="3200" spc="-1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sz="3200" spc="-1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z="32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GUI: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6">
            <a:extLst>
              <a:ext uri="{FF2B5EF4-FFF2-40B4-BE49-F238E27FC236}">
                <a16:creationId xmlns:a16="http://schemas.microsoft.com/office/drawing/2014/main" id="{719BEC09-0702-CA2E-0A7A-FDB962F854E9}"/>
              </a:ext>
            </a:extLst>
          </p:cNvPr>
          <p:cNvGrpSpPr/>
          <p:nvPr/>
        </p:nvGrpSpPr>
        <p:grpSpPr>
          <a:xfrm>
            <a:off x="6217356" y="1543756"/>
            <a:ext cx="4984044" cy="5085644"/>
            <a:chOff x="2027237" y="4120921"/>
            <a:chExt cx="2803525" cy="2860675"/>
          </a:xfrm>
        </p:grpSpPr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3E2CD191-14E7-D48A-D525-D2F061EEF23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3587" y="4150909"/>
              <a:ext cx="2790825" cy="2802528"/>
            </a:xfrm>
            <a:prstGeom prst="rect">
              <a:avLst/>
            </a:prstGeom>
          </p:spPr>
        </p:pic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79D852A9-D144-D1FC-8593-501AE00E7BB5}"/>
                </a:ext>
              </a:extLst>
            </p:cNvPr>
            <p:cNvSpPr/>
            <p:nvPr/>
          </p:nvSpPr>
          <p:spPr>
            <a:xfrm>
              <a:off x="2027237" y="4120921"/>
              <a:ext cx="2803525" cy="2860675"/>
            </a:xfrm>
            <a:custGeom>
              <a:avLst/>
              <a:gdLst/>
              <a:ahLst/>
              <a:cxnLst/>
              <a:rect l="l" t="t" r="r" b="b"/>
              <a:pathLst>
                <a:path w="2803525" h="2860675">
                  <a:moveTo>
                    <a:pt x="0" y="0"/>
                  </a:moveTo>
                  <a:lnTo>
                    <a:pt x="2803525" y="0"/>
                  </a:lnTo>
                </a:path>
                <a:path w="2803525" h="2860675">
                  <a:moveTo>
                    <a:pt x="0" y="0"/>
                  </a:moveTo>
                  <a:lnTo>
                    <a:pt x="0" y="2860674"/>
                  </a:lnTo>
                </a:path>
                <a:path w="2803525" h="2860675">
                  <a:moveTo>
                    <a:pt x="2803525" y="0"/>
                  </a:moveTo>
                  <a:lnTo>
                    <a:pt x="2803525" y="2860674"/>
                  </a:lnTo>
                </a:path>
                <a:path w="2803525" h="2860675">
                  <a:moveTo>
                    <a:pt x="0" y="2860674"/>
                  </a:moveTo>
                  <a:lnTo>
                    <a:pt x="2803525" y="2860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  <p:extLst>
      <p:ext uri="{BB962C8B-B14F-4D97-AF65-F5344CB8AC3E}">
        <p14:creationId xmlns:p14="http://schemas.microsoft.com/office/powerpoint/2010/main" val="23634400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-7620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-7620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28685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152400" y="381000"/>
            <a:ext cx="13106400" cy="5983120"/>
          </a:xfrm>
          <a:prstGeom prst="rect">
            <a:avLst/>
          </a:prstGeom>
        </p:spPr>
        <p:txBody>
          <a:bodyPr vert="horz" wrap="square" lIns="0" tIns="85796" rIns="0" bIns="0" rtlCol="0">
            <a:spAutoFit/>
          </a:bodyPr>
          <a:lstStyle/>
          <a:p>
            <a:pPr marL="323988" indent="-302539">
              <a:spcBef>
                <a:spcPts val="675"/>
              </a:spcBef>
              <a:buAutoNum type="arabicPeriod" startAt="3"/>
              <a:tabLst>
                <a:tab pos="325117" algn="l"/>
              </a:tabLst>
            </a:pPr>
            <a:r>
              <a:rPr sz="2800" spc="-9" dirty="0">
                <a:latin typeface="Palatino Linotype"/>
                <a:cs typeface="Palatino Linotype"/>
              </a:rPr>
              <a:t>Open</a:t>
            </a:r>
            <a:r>
              <a:rPr sz="2800" spc="-27" dirty="0">
                <a:latin typeface="Palatino Linotype"/>
                <a:cs typeface="Palatino Linotype"/>
              </a:rPr>
              <a:t> </a:t>
            </a:r>
            <a:r>
              <a:rPr sz="2800" spc="-9" dirty="0">
                <a:latin typeface="Lucida Console"/>
                <a:cs typeface="Lucida Console"/>
              </a:rPr>
              <a:t>GUI_MySQL.py</a:t>
            </a:r>
            <a:r>
              <a:rPr sz="2800" spc="-9" dirty="0">
                <a:latin typeface="Palatino Linotype"/>
                <a:cs typeface="Palatino Linotype"/>
              </a:rPr>
              <a:t>.</a:t>
            </a:r>
            <a:endParaRPr sz="2800">
              <a:latin typeface="Palatino Linotype"/>
              <a:cs typeface="Palatino Linotype"/>
            </a:endParaRPr>
          </a:p>
          <a:p>
            <a:pPr marL="323988" indent="-302539">
              <a:spcBef>
                <a:spcPts val="507"/>
              </a:spcBef>
              <a:buAutoNum type="arabicPeriod" startAt="3"/>
              <a:tabLst>
                <a:tab pos="325117" algn="l"/>
              </a:tabLst>
            </a:pPr>
            <a:r>
              <a:rPr sz="2800" spc="-9" dirty="0">
                <a:latin typeface="Palatino Linotype"/>
                <a:cs typeface="Palatino Linotype"/>
              </a:rPr>
              <a:t>Notic</a:t>
            </a:r>
            <a:r>
              <a:rPr sz="2800" dirty="0">
                <a:latin typeface="Palatino Linotype"/>
                <a:cs typeface="Palatino Linotype"/>
              </a:rPr>
              <a:t>e</a:t>
            </a:r>
            <a:r>
              <a:rPr sz="2800" spc="-9" dirty="0">
                <a:latin typeface="Palatino Linotype"/>
                <a:cs typeface="Palatino Linotype"/>
              </a:rPr>
              <a:t> th</a:t>
            </a:r>
            <a:r>
              <a:rPr sz="2800" dirty="0">
                <a:latin typeface="Palatino Linotype"/>
                <a:cs typeface="Palatino Linotype"/>
              </a:rPr>
              <a:t>e </a:t>
            </a:r>
            <a:r>
              <a:rPr sz="2800" spc="-9" dirty="0">
                <a:latin typeface="Lucida Console"/>
                <a:cs typeface="Lucida Console"/>
              </a:rPr>
              <a:t>insertQuote()</a:t>
            </a:r>
            <a:r>
              <a:rPr sz="2800" spc="1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method, as shown </a:t>
            </a:r>
            <a:r>
              <a:rPr sz="2800" spc="-9" dirty="0">
                <a:latin typeface="Palatino Linotype"/>
                <a:cs typeface="Palatino Linotype"/>
              </a:rPr>
              <a:t>here:</a:t>
            </a:r>
            <a:endParaRPr sz="2800">
              <a:latin typeface="Palatino Linotype"/>
              <a:cs typeface="Palatino Linotype"/>
            </a:endParaRPr>
          </a:p>
          <a:p>
            <a:pPr marL="1150327">
              <a:spcBef>
                <a:spcPts val="1716"/>
              </a:spcBef>
            </a:pPr>
            <a:r>
              <a:rPr sz="2500" spc="-9" dirty="0">
                <a:latin typeface="Lucida Console"/>
                <a:cs typeface="Lucida Console"/>
              </a:rPr>
              <a:t>#</a:t>
            </a:r>
            <a:r>
              <a:rPr sz="2500" spc="-36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Adding</a:t>
            </a:r>
            <a:r>
              <a:rPr sz="2500" spc="-27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a</a:t>
            </a:r>
            <a:r>
              <a:rPr sz="2500" spc="-27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Button</a:t>
            </a:r>
            <a:endParaRPr sz="2500">
              <a:latin typeface="Lucida Console"/>
              <a:cs typeface="Lucida Console"/>
            </a:endParaRPr>
          </a:p>
          <a:p>
            <a:pPr marL="1150327" marR="9031"/>
            <a:r>
              <a:rPr sz="2500" spc="-9" dirty="0">
                <a:latin typeface="Lucida Console"/>
                <a:cs typeface="Lucida Console"/>
              </a:rPr>
              <a:t>self.action</a:t>
            </a:r>
            <a:r>
              <a:rPr sz="2500" spc="9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=</a:t>
            </a:r>
            <a:r>
              <a:rPr sz="2500" spc="18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ttk.Button(self.</a:t>
            </a:r>
            <a:r>
              <a:rPr sz="2500" spc="-9">
                <a:latin typeface="Lucida Console"/>
                <a:cs typeface="Lucida Console"/>
              </a:rPr>
              <a:t>mySQL,text</a:t>
            </a:r>
            <a:r>
              <a:rPr sz="2500" spc="-9" dirty="0">
                <a:latin typeface="Lucida Console"/>
                <a:cs typeface="Lucida Console"/>
              </a:rPr>
              <a:t>="Insert</a:t>
            </a:r>
            <a:r>
              <a:rPr sz="2500" spc="9" dirty="0">
                <a:latin typeface="Lucida Console"/>
                <a:cs typeface="Lucida Console"/>
              </a:rPr>
              <a:t> </a:t>
            </a:r>
            <a:r>
              <a:rPr sz="2500" spc="-9">
                <a:latin typeface="Lucida Console"/>
                <a:cs typeface="Lucida Console"/>
              </a:rPr>
              <a:t>Quote"</a:t>
            </a:r>
            <a:r>
              <a:rPr lang="en-US" sz="2500" spc="-9">
                <a:latin typeface="Lucida Console"/>
                <a:cs typeface="Lucida Console"/>
              </a:rPr>
              <a:t>,</a:t>
            </a:r>
            <a:r>
              <a:rPr sz="2500" spc="-9">
                <a:latin typeface="Lucida Console"/>
                <a:cs typeface="Lucida Console"/>
              </a:rPr>
              <a:t> </a:t>
            </a:r>
            <a:r>
              <a:rPr sz="2500" spc="-933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command=self.insertQuote)</a:t>
            </a:r>
            <a:endParaRPr sz="2500">
              <a:latin typeface="Lucida Console"/>
              <a:cs typeface="Lucida Console"/>
            </a:endParaRPr>
          </a:p>
          <a:p>
            <a:pPr marL="1150327"/>
            <a:r>
              <a:rPr sz="2500" spc="-9" dirty="0">
                <a:latin typeface="Lucida Console"/>
                <a:cs typeface="Lucida Console"/>
              </a:rPr>
              <a:t>self.action.grid(column=2,</a:t>
            </a:r>
            <a:r>
              <a:rPr sz="2500" spc="-18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row=1)</a:t>
            </a:r>
            <a:endParaRPr sz="25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sz="800">
              <a:latin typeface="Lucida Console"/>
              <a:cs typeface="Lucida Console"/>
            </a:endParaRPr>
          </a:p>
          <a:p>
            <a:pPr marL="662651"/>
            <a:r>
              <a:rPr sz="2500" spc="-9" dirty="0">
                <a:latin typeface="Lucida Console"/>
                <a:cs typeface="Lucida Console"/>
              </a:rPr>
              <a:t>#</a:t>
            </a:r>
            <a:r>
              <a:rPr sz="2500" spc="-36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Button</a:t>
            </a:r>
            <a:r>
              <a:rPr sz="2500" spc="-36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callback</a:t>
            </a:r>
            <a:endParaRPr sz="2500">
              <a:latin typeface="Lucida Console"/>
              <a:cs typeface="Lucida Console"/>
            </a:endParaRPr>
          </a:p>
          <a:p>
            <a:pPr marL="662651"/>
            <a:r>
              <a:rPr sz="2500" spc="-9" dirty="0">
                <a:latin typeface="Lucida Console"/>
                <a:cs typeface="Lucida Console"/>
              </a:rPr>
              <a:t>def</a:t>
            </a:r>
            <a:r>
              <a:rPr sz="2500" spc="-36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insertQuote(self):</a:t>
            </a:r>
            <a:endParaRPr sz="2500">
              <a:latin typeface="Lucida Console"/>
              <a:cs typeface="Lucida Console"/>
            </a:endParaRPr>
          </a:p>
          <a:p>
            <a:pPr marL="1150327" marR="3545804"/>
            <a:r>
              <a:rPr sz="2500" spc="-9" dirty="0">
                <a:latin typeface="Lucida Console"/>
                <a:cs typeface="Lucida Console"/>
              </a:rPr>
              <a:t>title</a:t>
            </a:r>
            <a:r>
              <a:rPr sz="2500" spc="-36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=</a:t>
            </a:r>
            <a:r>
              <a:rPr sz="2500" spc="-27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self.bookTitle.get</a:t>
            </a:r>
            <a:r>
              <a:rPr sz="2500" spc="-9">
                <a:latin typeface="Lucida Console"/>
                <a:cs typeface="Lucida Console"/>
              </a:rPr>
              <a:t>() </a:t>
            </a:r>
            <a:r>
              <a:rPr sz="2500" spc="-9">
                <a:latin typeface="Times New Roman"/>
                <a:cs typeface="Times New Roman"/>
              </a:rPr>
              <a:t> </a:t>
            </a:r>
            <a:endParaRPr lang="en-US" sz="2500" spc="-9">
              <a:latin typeface="Times New Roman"/>
              <a:cs typeface="Times New Roman"/>
            </a:endParaRPr>
          </a:p>
          <a:p>
            <a:pPr marL="1150327" marR="3545804"/>
            <a:r>
              <a:rPr sz="2500" spc="-9">
                <a:latin typeface="Lucida Console"/>
                <a:cs typeface="Lucida Console"/>
              </a:rPr>
              <a:t>page</a:t>
            </a:r>
            <a:r>
              <a:rPr sz="2500" spc="-36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=</a:t>
            </a:r>
            <a:r>
              <a:rPr sz="2500" spc="-27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self.pageNumber.get()</a:t>
            </a:r>
            <a:endParaRPr sz="2500">
              <a:latin typeface="Lucida Console"/>
              <a:cs typeface="Lucida Console"/>
            </a:endParaRPr>
          </a:p>
          <a:p>
            <a:pPr marL="1150327" marR="2691245"/>
            <a:r>
              <a:rPr sz="2500" spc="-9" dirty="0">
                <a:latin typeface="Lucida Console"/>
                <a:cs typeface="Lucida Console"/>
              </a:rPr>
              <a:t>quote = self.quote.get(1.0, tk.END</a:t>
            </a:r>
            <a:r>
              <a:rPr sz="2500" spc="-9">
                <a:latin typeface="Lucida Console"/>
                <a:cs typeface="Lucida Console"/>
              </a:rPr>
              <a:t>) </a:t>
            </a:r>
            <a:endParaRPr lang="en-US" sz="2500" spc="-9">
              <a:latin typeface="Lucida Console"/>
              <a:cs typeface="Lucida Console"/>
            </a:endParaRPr>
          </a:p>
          <a:p>
            <a:pPr marL="1150327" marR="2691245"/>
            <a:r>
              <a:rPr sz="2500" spc="-9">
                <a:latin typeface="Lucida Console"/>
                <a:cs typeface="Lucida Console"/>
              </a:rPr>
              <a:t>print</a:t>
            </a:r>
            <a:r>
              <a:rPr sz="2500" spc="-9" dirty="0">
                <a:latin typeface="Lucida Console"/>
                <a:cs typeface="Lucida Console"/>
              </a:rPr>
              <a:t>(title)</a:t>
            </a:r>
            <a:endParaRPr sz="2500">
              <a:latin typeface="Lucida Console"/>
              <a:cs typeface="Lucida Console"/>
            </a:endParaRPr>
          </a:p>
          <a:p>
            <a:pPr marL="1150327"/>
            <a:r>
              <a:rPr sz="2500" spc="-9" dirty="0">
                <a:latin typeface="Lucida Console"/>
                <a:cs typeface="Lucida Console"/>
              </a:rPr>
              <a:t>print(quote)</a:t>
            </a:r>
            <a:endParaRPr sz="2500">
              <a:latin typeface="Lucida Console"/>
              <a:cs typeface="Lucida Console"/>
            </a:endParaRPr>
          </a:p>
          <a:p>
            <a:pPr marL="1150327"/>
            <a:r>
              <a:rPr sz="2500" spc="-9" dirty="0">
                <a:latin typeface="Lucida Console"/>
                <a:cs typeface="Lucida Console"/>
              </a:rPr>
              <a:t>self.mySQL.insertBooks(title,</a:t>
            </a:r>
            <a:r>
              <a:rPr sz="2500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page,</a:t>
            </a:r>
            <a:r>
              <a:rPr sz="2500" dirty="0">
                <a:latin typeface="Lucida Console"/>
                <a:cs typeface="Lucida Console"/>
              </a:rPr>
              <a:t> </a:t>
            </a:r>
            <a:r>
              <a:rPr sz="2500" spc="-9">
                <a:latin typeface="Lucida Console"/>
                <a:cs typeface="Lucida Console"/>
              </a:rPr>
              <a:t>quote)</a:t>
            </a:r>
            <a:endParaRPr sz="25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179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179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810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533400" y="817235"/>
            <a:ext cx="5334000" cy="1563961"/>
          </a:xfrm>
          <a:prstGeom prst="rect">
            <a:avLst/>
          </a:prstGeom>
        </p:spPr>
        <p:txBody>
          <a:bodyPr vert="horz" wrap="square" lIns="0" tIns="85796" rIns="0" bIns="0" rtlCol="0">
            <a:spAutoFit/>
          </a:bodyPr>
          <a:lstStyle/>
          <a:p>
            <a:pPr marL="323988" indent="-302539">
              <a:buAutoNum type="arabicPeriod" startAt="5"/>
              <a:tabLst>
                <a:tab pos="325117" algn="l"/>
              </a:tabLst>
            </a:pPr>
            <a:r>
              <a:rPr sz="3200">
                <a:latin typeface="Palatino Linotype"/>
                <a:cs typeface="Palatino Linotype"/>
              </a:rPr>
              <a:t>Run</a:t>
            </a:r>
            <a:r>
              <a:rPr sz="3200" spc="-18">
                <a:latin typeface="Palatino Linotype"/>
                <a:cs typeface="Palatino Linotype"/>
              </a:rPr>
              <a:t> </a:t>
            </a:r>
            <a:r>
              <a:rPr sz="3200" spc="-9" dirty="0">
                <a:latin typeface="Lucida Console"/>
                <a:cs typeface="Lucida Console"/>
              </a:rPr>
              <a:t>GUI_MySQL.py</a:t>
            </a:r>
            <a:r>
              <a:rPr sz="3200" spc="-9">
                <a:latin typeface="Palatino Linotype"/>
                <a:cs typeface="Palatino Linotype"/>
              </a:rPr>
              <a:t>, </a:t>
            </a:r>
            <a:br>
              <a:rPr lang="en-US" sz="3200" spc="-9">
                <a:latin typeface="Palatino Linotype"/>
                <a:cs typeface="Palatino Linotype"/>
              </a:rPr>
            </a:br>
            <a:r>
              <a:rPr sz="3200">
                <a:latin typeface="Palatino Linotype"/>
                <a:cs typeface="Palatino Linotype"/>
              </a:rPr>
              <a:t>enter</a:t>
            </a:r>
            <a:r>
              <a:rPr sz="3200" spc="-9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a</a:t>
            </a:r>
            <a:r>
              <a:rPr sz="3200" spc="-9" dirty="0">
                <a:latin typeface="Palatino Linotype"/>
                <a:cs typeface="Palatino Linotype"/>
              </a:rPr>
              <a:t> quotation,</a:t>
            </a:r>
            <a:r>
              <a:rPr sz="3200" spc="-18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and</a:t>
            </a:r>
            <a:r>
              <a:rPr sz="3200" spc="-9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click </a:t>
            </a:r>
            <a:r>
              <a:rPr sz="3200" spc="-9" dirty="0">
                <a:latin typeface="Palatino Linotype"/>
                <a:cs typeface="Palatino Linotype"/>
              </a:rPr>
              <a:t>the </a:t>
            </a:r>
            <a:r>
              <a:rPr sz="3200" b="1" spc="-9" dirty="0">
                <a:latin typeface="Palatino Linotype"/>
                <a:cs typeface="Palatino Linotype"/>
              </a:rPr>
              <a:t>Insert</a:t>
            </a:r>
            <a:r>
              <a:rPr sz="3200" b="1" spc="-18" dirty="0">
                <a:latin typeface="Palatino Linotype"/>
                <a:cs typeface="Palatino Linotype"/>
              </a:rPr>
              <a:t> </a:t>
            </a:r>
            <a:r>
              <a:rPr sz="3200" b="1" dirty="0">
                <a:latin typeface="Palatino Linotype"/>
                <a:cs typeface="Palatino Linotype"/>
              </a:rPr>
              <a:t>Quote</a:t>
            </a:r>
            <a:r>
              <a:rPr sz="3200" b="1" spc="-9" dirty="0">
                <a:latin typeface="Palatino Linotype"/>
                <a:cs typeface="Palatino Linotype"/>
              </a:rPr>
              <a:t> </a:t>
            </a:r>
            <a:r>
              <a:rPr sz="3200" spc="-9" dirty="0">
                <a:latin typeface="Palatino Linotype"/>
                <a:cs typeface="Palatino Linotype"/>
              </a:rPr>
              <a:t>button:</a:t>
            </a:r>
            <a:endParaRPr sz="32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29400" y="919673"/>
            <a:ext cx="5192889" cy="5328356"/>
            <a:chOff x="1974850" y="3651440"/>
            <a:chExt cx="2908300" cy="29845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0" y="3705213"/>
              <a:ext cx="2895600" cy="292437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74850" y="3651440"/>
              <a:ext cx="2908300" cy="2984500"/>
            </a:xfrm>
            <a:custGeom>
              <a:avLst/>
              <a:gdLst/>
              <a:ahLst/>
              <a:cxnLst/>
              <a:rect l="l" t="t" r="r" b="b"/>
              <a:pathLst>
                <a:path w="2908300" h="2984500">
                  <a:moveTo>
                    <a:pt x="0" y="0"/>
                  </a:moveTo>
                  <a:lnTo>
                    <a:pt x="2908300" y="0"/>
                  </a:lnTo>
                </a:path>
                <a:path w="2908300" h="2984500">
                  <a:moveTo>
                    <a:pt x="0" y="0"/>
                  </a:moveTo>
                  <a:lnTo>
                    <a:pt x="0" y="2984500"/>
                  </a:lnTo>
                </a:path>
                <a:path w="2908300" h="2984500">
                  <a:moveTo>
                    <a:pt x="2908300" y="0"/>
                  </a:moveTo>
                  <a:lnTo>
                    <a:pt x="2908300" y="2984500"/>
                  </a:lnTo>
                </a:path>
                <a:path w="2908300" h="2984500">
                  <a:moveTo>
                    <a:pt x="0" y="2984500"/>
                  </a:moveTo>
                  <a:lnTo>
                    <a:pt x="2908300" y="29845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  <p:extLst>
      <p:ext uri="{BB962C8B-B14F-4D97-AF65-F5344CB8AC3E}">
        <p14:creationId xmlns:p14="http://schemas.microsoft.com/office/powerpoint/2010/main" val="11656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40616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40616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403666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381000" y="623824"/>
            <a:ext cx="12192000" cy="976906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3100" dirty="0">
                <a:latin typeface="Palatino Linotype"/>
                <a:cs typeface="Palatino Linotype"/>
              </a:rPr>
              <a:t>3. </a:t>
            </a:r>
            <a:r>
              <a:rPr sz="3100" spc="4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Choose a </a:t>
            </a:r>
            <a:r>
              <a:rPr sz="3100" spc="-9" dirty="0">
                <a:latin typeface="Palatino Linotype"/>
                <a:cs typeface="Palatino Linotype"/>
              </a:rPr>
              <a:t>passwor</a:t>
            </a:r>
            <a:r>
              <a:rPr sz="3100" dirty="0">
                <a:latin typeface="Palatino Linotype"/>
                <a:cs typeface="Palatino Linotype"/>
              </a:rPr>
              <a:t>d for </a:t>
            </a:r>
            <a:r>
              <a:rPr sz="3100" spc="-9" dirty="0">
                <a:latin typeface="Palatino Linotype"/>
                <a:cs typeface="Palatino Linotype"/>
              </a:rPr>
              <a:t>th</a:t>
            </a:r>
            <a:r>
              <a:rPr sz="3100" dirty="0">
                <a:latin typeface="Palatino Linotype"/>
                <a:cs typeface="Palatino Linotype"/>
              </a:rPr>
              <a:t>e </a:t>
            </a:r>
            <a:r>
              <a:rPr sz="3100" spc="-9" dirty="0">
                <a:latin typeface="Lucida Console"/>
                <a:cs typeface="Lucida Console"/>
              </a:rPr>
              <a:t>root</a:t>
            </a:r>
            <a:r>
              <a:rPr sz="3100" spc="18" dirty="0">
                <a:latin typeface="Times New Roman"/>
                <a:cs typeface="Times New Roman"/>
              </a:rPr>
              <a:t> </a:t>
            </a:r>
            <a:r>
              <a:rPr sz="3100" spc="-9" dirty="0">
                <a:latin typeface="Palatino Linotype"/>
                <a:cs typeface="Palatino Linotype"/>
              </a:rPr>
              <a:t>use</a:t>
            </a:r>
            <a:r>
              <a:rPr sz="3100" dirty="0">
                <a:latin typeface="Palatino Linotype"/>
                <a:cs typeface="Palatino Linotype"/>
              </a:rPr>
              <a:t>r</a:t>
            </a:r>
            <a:r>
              <a:rPr sz="3100" spc="-9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and, optionally,</a:t>
            </a:r>
            <a:r>
              <a:rPr sz="3100" spc="-9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add more users:</a:t>
            </a:r>
            <a:endParaRPr sz="31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18290" y="1600200"/>
            <a:ext cx="6287910" cy="4648200"/>
            <a:chOff x="1349375" y="1260678"/>
            <a:chExt cx="4159250" cy="30448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8209" y="1325309"/>
              <a:ext cx="3821580" cy="296749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55725" y="1267028"/>
              <a:ext cx="4146550" cy="3032125"/>
            </a:xfrm>
            <a:custGeom>
              <a:avLst/>
              <a:gdLst/>
              <a:ahLst/>
              <a:cxnLst/>
              <a:rect l="l" t="t" r="r" b="b"/>
              <a:pathLst>
                <a:path w="4146550" h="3032125">
                  <a:moveTo>
                    <a:pt x="0" y="0"/>
                  </a:moveTo>
                  <a:lnTo>
                    <a:pt x="4146550" y="0"/>
                  </a:lnTo>
                </a:path>
                <a:path w="4146550" h="3032125">
                  <a:moveTo>
                    <a:pt x="0" y="0"/>
                  </a:moveTo>
                  <a:lnTo>
                    <a:pt x="0" y="3032125"/>
                  </a:lnTo>
                </a:path>
                <a:path w="4146550" h="3032125">
                  <a:moveTo>
                    <a:pt x="4146550" y="0"/>
                  </a:moveTo>
                  <a:lnTo>
                    <a:pt x="4146550" y="3032125"/>
                  </a:lnTo>
                </a:path>
                <a:path w="4146550" h="3032125">
                  <a:moveTo>
                    <a:pt x="0" y="3032125"/>
                  </a:moveTo>
                  <a:lnTo>
                    <a:pt x="4146550" y="30321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38202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38202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401252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533400" y="1058836"/>
            <a:ext cx="4592802" cy="515241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3200" dirty="0">
                <a:latin typeface="Palatino Linotype"/>
                <a:cs typeface="Palatino Linotype"/>
              </a:rPr>
              <a:t>6.</a:t>
            </a:r>
            <a:r>
              <a:rPr sz="3200" spc="426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Click</a:t>
            </a:r>
            <a:r>
              <a:rPr sz="3200" spc="-54" dirty="0">
                <a:latin typeface="Palatino Linotype"/>
                <a:cs typeface="Palatino Linotype"/>
              </a:rPr>
              <a:t> </a:t>
            </a:r>
            <a:r>
              <a:rPr sz="3200" b="1" dirty="0">
                <a:latin typeface="Palatino Linotype"/>
                <a:cs typeface="Palatino Linotype"/>
              </a:rPr>
              <a:t>Get</a:t>
            </a:r>
            <a:r>
              <a:rPr sz="3200" b="1" spc="-36" dirty="0">
                <a:latin typeface="Palatino Linotype"/>
                <a:cs typeface="Palatino Linotype"/>
              </a:rPr>
              <a:t> </a:t>
            </a:r>
            <a:r>
              <a:rPr sz="3200" b="1" dirty="0">
                <a:latin typeface="Palatino Linotype"/>
                <a:cs typeface="Palatino Linotype"/>
              </a:rPr>
              <a:t>Quotes</a:t>
            </a:r>
            <a:r>
              <a:rPr sz="3200" dirty="0">
                <a:latin typeface="Palatino Linotype"/>
                <a:cs typeface="Palatino Linotype"/>
              </a:rPr>
              <a:t>:</a:t>
            </a:r>
            <a:endParaRPr sz="32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96000" y="762002"/>
            <a:ext cx="5562600" cy="5658652"/>
            <a:chOff x="1863725" y="1252512"/>
            <a:chExt cx="3130550" cy="32258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6425" y="1265212"/>
              <a:ext cx="3105150" cy="32003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0075" y="1258862"/>
              <a:ext cx="3117850" cy="3213100"/>
            </a:xfrm>
            <a:custGeom>
              <a:avLst/>
              <a:gdLst/>
              <a:ahLst/>
              <a:cxnLst/>
              <a:rect l="l" t="t" r="r" b="b"/>
              <a:pathLst>
                <a:path w="3117850" h="3213100">
                  <a:moveTo>
                    <a:pt x="0" y="0"/>
                  </a:moveTo>
                  <a:lnTo>
                    <a:pt x="3117850" y="0"/>
                  </a:lnTo>
                </a:path>
                <a:path w="3117850" h="3213100">
                  <a:moveTo>
                    <a:pt x="0" y="0"/>
                  </a:moveTo>
                  <a:lnTo>
                    <a:pt x="0" y="3213099"/>
                  </a:lnTo>
                </a:path>
                <a:path w="3117850" h="3213100">
                  <a:moveTo>
                    <a:pt x="3117850" y="0"/>
                  </a:moveTo>
                  <a:lnTo>
                    <a:pt x="3117850" y="3213099"/>
                  </a:lnTo>
                </a:path>
                <a:path w="3117850" h="3213100">
                  <a:moveTo>
                    <a:pt x="0" y="3213099"/>
                  </a:moveTo>
                  <a:lnTo>
                    <a:pt x="3117850" y="321309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941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941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4572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1" name="object 11"/>
          <p:cNvSpPr txBox="1"/>
          <p:nvPr/>
        </p:nvSpPr>
        <p:spPr>
          <a:xfrm>
            <a:off x="325498" y="1066800"/>
            <a:ext cx="14914502" cy="4403485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323988" indent="-302539">
              <a:spcBef>
                <a:spcPts val="178"/>
              </a:spcBef>
              <a:buAutoNum type="arabicPeriod" startAt="7"/>
              <a:tabLst>
                <a:tab pos="325117" algn="l"/>
              </a:tabLst>
            </a:pPr>
            <a:r>
              <a:rPr sz="2800" spc="-9" dirty="0">
                <a:latin typeface="Palatino Linotype"/>
                <a:cs typeface="Palatino Linotype"/>
              </a:rPr>
              <a:t>Ope</a:t>
            </a:r>
            <a:r>
              <a:rPr sz="2800" dirty="0">
                <a:latin typeface="Palatino Linotype"/>
                <a:cs typeface="Palatino Linotype"/>
              </a:rPr>
              <a:t>n </a:t>
            </a:r>
            <a:r>
              <a:rPr sz="2800" spc="-9" dirty="0">
                <a:latin typeface="Lucida Console"/>
                <a:cs typeface="Lucida Console"/>
              </a:rPr>
              <a:t>GUI_MySQL.py</a:t>
            </a:r>
            <a:r>
              <a:rPr sz="2800" spc="1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and look at </a:t>
            </a:r>
            <a:r>
              <a:rPr sz="2800" spc="-9" dirty="0">
                <a:latin typeface="Palatino Linotype"/>
                <a:cs typeface="Palatino Linotype"/>
              </a:rPr>
              <a:t>th</a:t>
            </a:r>
            <a:r>
              <a:rPr sz="2800" dirty="0">
                <a:latin typeface="Palatino Linotype"/>
                <a:cs typeface="Palatino Linotype"/>
              </a:rPr>
              <a:t>e </a:t>
            </a:r>
            <a:r>
              <a:rPr sz="2800" spc="-9" dirty="0">
                <a:latin typeface="Lucida Console"/>
                <a:cs typeface="Lucida Console"/>
              </a:rPr>
              <a:t>getQuote</a:t>
            </a:r>
            <a:r>
              <a:rPr sz="2800" spc="1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method and </a:t>
            </a:r>
            <a:r>
              <a:rPr sz="2800" spc="-9">
                <a:latin typeface="Palatino Linotype"/>
                <a:cs typeface="Palatino Linotype"/>
              </a:rPr>
              <a:t>button:</a:t>
            </a:r>
            <a:endParaRPr lang="en-US" sz="2800" spc="-9">
              <a:latin typeface="Palatino Linotype"/>
              <a:cs typeface="Palatino Linotype"/>
            </a:endParaRPr>
          </a:p>
          <a:p>
            <a:pPr marL="323988" indent="-302539">
              <a:spcBef>
                <a:spcPts val="178"/>
              </a:spcBef>
              <a:buAutoNum type="arabicPeriod" startAt="7"/>
              <a:tabLst>
                <a:tab pos="325117" algn="l"/>
              </a:tabLst>
            </a:pPr>
            <a:endParaRPr sz="1500">
              <a:latin typeface="Palatino Linotype"/>
              <a:cs typeface="Palatino Linotype"/>
            </a:endParaRPr>
          </a:p>
          <a:p>
            <a:pPr marL="662651">
              <a:spcBef>
                <a:spcPts val="1707"/>
              </a:spcBef>
            </a:pPr>
            <a:r>
              <a:rPr sz="2500" spc="-9" dirty="0">
                <a:latin typeface="Lucida Console"/>
                <a:cs typeface="Lucida Console"/>
              </a:rPr>
              <a:t>#</a:t>
            </a:r>
            <a:r>
              <a:rPr sz="2500" spc="-36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Adding</a:t>
            </a:r>
            <a:r>
              <a:rPr sz="2500" spc="-27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a</a:t>
            </a:r>
            <a:r>
              <a:rPr sz="2500" spc="-27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Button</a:t>
            </a:r>
            <a:endParaRPr sz="2500">
              <a:latin typeface="Lucida Console"/>
              <a:cs typeface="Lucida Console"/>
            </a:endParaRPr>
          </a:p>
          <a:p>
            <a:pPr marL="1150327" marR="9031"/>
            <a:r>
              <a:rPr sz="2500" spc="-9" dirty="0">
                <a:latin typeface="Lucida Console"/>
                <a:cs typeface="Lucida Console"/>
              </a:rPr>
              <a:t>self.action1</a:t>
            </a:r>
            <a:r>
              <a:rPr sz="2500" spc="9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=</a:t>
            </a:r>
            <a:r>
              <a:rPr sz="2500" spc="18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ttk.Button(self.</a:t>
            </a:r>
            <a:r>
              <a:rPr sz="2500" spc="-9">
                <a:latin typeface="Lucida Console"/>
                <a:cs typeface="Lucida Console"/>
              </a:rPr>
              <a:t>mySQL,text</a:t>
            </a:r>
            <a:r>
              <a:rPr sz="2500" spc="-9" dirty="0">
                <a:latin typeface="Lucida Console"/>
                <a:cs typeface="Lucida Console"/>
              </a:rPr>
              <a:t>="Get</a:t>
            </a:r>
            <a:r>
              <a:rPr sz="2500" spc="18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Quotes", </a:t>
            </a:r>
            <a:r>
              <a:rPr sz="2500" spc="-942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command=self.getQuote)</a:t>
            </a:r>
            <a:endParaRPr sz="2500">
              <a:latin typeface="Lucida Console"/>
              <a:cs typeface="Lucida Console"/>
            </a:endParaRPr>
          </a:p>
          <a:p>
            <a:pPr marL="1150327"/>
            <a:r>
              <a:rPr sz="2500" spc="-9" dirty="0">
                <a:latin typeface="Lucida Console"/>
                <a:cs typeface="Lucida Console"/>
              </a:rPr>
              <a:t>self.action1.grid(column=2,</a:t>
            </a:r>
            <a:r>
              <a:rPr sz="2500" spc="-18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row=2)</a:t>
            </a:r>
            <a:endParaRPr sz="25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sz="2500">
              <a:latin typeface="Lucida Console"/>
              <a:cs typeface="Lucida Console"/>
            </a:endParaRPr>
          </a:p>
          <a:p>
            <a:pPr marL="662651" marR="5008831"/>
            <a:r>
              <a:rPr sz="2500" spc="-9" dirty="0">
                <a:latin typeface="Lucida Console"/>
                <a:cs typeface="Lucida Console"/>
              </a:rPr>
              <a:t># Button callback </a:t>
            </a:r>
            <a:r>
              <a:rPr sz="2500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def</a:t>
            </a:r>
            <a:r>
              <a:rPr sz="2500" spc="-98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getQuote(self):</a:t>
            </a:r>
            <a:endParaRPr sz="2500">
              <a:latin typeface="Lucida Console"/>
              <a:cs typeface="Lucida Console"/>
            </a:endParaRPr>
          </a:p>
          <a:p>
            <a:pPr marL="1150327" marR="2203570"/>
            <a:r>
              <a:rPr sz="2500" spc="-9" dirty="0">
                <a:latin typeface="Lucida Console"/>
                <a:cs typeface="Lucida Console"/>
              </a:rPr>
              <a:t>allBooks = self.mySQL.showBooks</a:t>
            </a:r>
            <a:r>
              <a:rPr sz="2500" spc="-9">
                <a:latin typeface="Lucida Console"/>
                <a:cs typeface="Lucida Console"/>
              </a:rPr>
              <a:t>() </a:t>
            </a:r>
            <a:r>
              <a:rPr sz="2500">
                <a:latin typeface="Lucida Console"/>
                <a:cs typeface="Lucida Console"/>
              </a:rPr>
              <a:t> </a:t>
            </a:r>
            <a:endParaRPr lang="en-US" sz="2500">
              <a:latin typeface="Lucida Console"/>
              <a:cs typeface="Lucida Console"/>
            </a:endParaRPr>
          </a:p>
          <a:p>
            <a:pPr marL="1150327" marR="2203570"/>
            <a:r>
              <a:rPr sz="2500" spc="-9">
                <a:latin typeface="Lucida Console"/>
                <a:cs typeface="Lucida Console"/>
              </a:rPr>
              <a:t>print</a:t>
            </a:r>
            <a:r>
              <a:rPr sz="2500" spc="-9" dirty="0">
                <a:latin typeface="Lucida Console"/>
                <a:cs typeface="Lucida Console"/>
              </a:rPr>
              <a:t>(allBooks</a:t>
            </a:r>
            <a:r>
              <a:rPr sz="2500" spc="-9">
                <a:latin typeface="Lucida Console"/>
                <a:cs typeface="Lucida Console"/>
              </a:rPr>
              <a:t>) </a:t>
            </a:r>
            <a:r>
              <a:rPr sz="2500">
                <a:latin typeface="Lucida Console"/>
                <a:cs typeface="Lucida Console"/>
              </a:rPr>
              <a:t> </a:t>
            </a:r>
            <a:endParaRPr lang="en-US" sz="2500">
              <a:latin typeface="Lucida Console"/>
              <a:cs typeface="Lucida Console"/>
            </a:endParaRPr>
          </a:p>
          <a:p>
            <a:pPr marL="1150327" marR="2203570"/>
            <a:r>
              <a:rPr sz="2500" spc="-9">
                <a:latin typeface="Lucida Console"/>
                <a:cs typeface="Lucida Console"/>
              </a:rPr>
              <a:t>self</a:t>
            </a:r>
            <a:r>
              <a:rPr sz="2500" spc="-9" dirty="0">
                <a:latin typeface="Lucida Console"/>
                <a:cs typeface="Lucida Console"/>
              </a:rPr>
              <a:t>.quote.insert(tk.INSERT, </a:t>
            </a:r>
            <a:r>
              <a:rPr sz="2500" spc="-9">
                <a:latin typeface="Lucida Console"/>
                <a:cs typeface="Lucida Console"/>
              </a:rPr>
              <a:t>allBooks)</a:t>
            </a:r>
            <a:endParaRPr sz="25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482972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941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941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4572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1" name="object 11"/>
          <p:cNvSpPr txBox="1"/>
          <p:nvPr/>
        </p:nvSpPr>
        <p:spPr>
          <a:xfrm>
            <a:off x="477898" y="1264590"/>
            <a:ext cx="14914502" cy="3367304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>
              <a:spcBef>
                <a:spcPts val="36"/>
              </a:spcBef>
            </a:pPr>
            <a:endParaRPr sz="2800">
              <a:latin typeface="Lucida Console"/>
              <a:cs typeface="Lucida Console"/>
            </a:endParaRPr>
          </a:p>
          <a:p>
            <a:pPr marL="323988" indent="-302539">
              <a:buAutoNum type="arabicPeriod" startAt="8"/>
              <a:tabLst>
                <a:tab pos="325117" algn="l"/>
              </a:tabLst>
            </a:pPr>
            <a:r>
              <a:rPr sz="2800" spc="-9" dirty="0">
                <a:latin typeface="Palatino Linotype"/>
                <a:cs typeface="Palatino Linotype"/>
              </a:rPr>
              <a:t>Ope</a:t>
            </a:r>
            <a:r>
              <a:rPr sz="2800" dirty="0">
                <a:latin typeface="Palatino Linotype"/>
                <a:cs typeface="Palatino Linotype"/>
              </a:rPr>
              <a:t>n </a:t>
            </a:r>
            <a:r>
              <a:rPr sz="2800" spc="-9" dirty="0">
                <a:latin typeface="Lucida Console"/>
                <a:cs typeface="Lucida Console"/>
              </a:rPr>
              <a:t>GUI_MySQL.py</a:t>
            </a:r>
            <a:r>
              <a:rPr sz="2800" spc="1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and look at </a:t>
            </a:r>
            <a:r>
              <a:rPr sz="2800" spc="-9" dirty="0">
                <a:latin typeface="Lucida Console"/>
                <a:cs typeface="Lucida Console"/>
              </a:rPr>
              <a:t>self.mySQL</a:t>
            </a:r>
            <a:r>
              <a:rPr sz="2800" spc="1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and </a:t>
            </a:r>
            <a:r>
              <a:rPr sz="2800" spc="-9">
                <a:latin typeface="Lucida Console"/>
                <a:cs typeface="Lucida Console"/>
              </a:rPr>
              <a:t>showBooks()</a:t>
            </a:r>
            <a:r>
              <a:rPr sz="2800">
                <a:latin typeface="Palatino Linotype"/>
                <a:cs typeface="Palatino Linotype"/>
              </a:rPr>
              <a:t>:</a:t>
            </a:r>
            <a:endParaRPr lang="en-US" sz="2800">
              <a:latin typeface="Palatino Linotype"/>
              <a:cs typeface="Palatino Linotype"/>
            </a:endParaRPr>
          </a:p>
          <a:p>
            <a:pPr marL="323988" indent="-302539">
              <a:buAutoNum type="arabicPeriod" startAt="8"/>
              <a:tabLst>
                <a:tab pos="325117" algn="l"/>
              </a:tabLst>
            </a:pPr>
            <a:endParaRPr sz="800">
              <a:latin typeface="Palatino Linotype"/>
              <a:cs typeface="Palatino Linotype"/>
            </a:endParaRPr>
          </a:p>
          <a:p>
            <a:pPr marL="662651" marR="2081650">
              <a:spcBef>
                <a:spcPts val="1707"/>
              </a:spcBef>
            </a:pPr>
            <a:r>
              <a:rPr sz="2500" spc="-9" dirty="0">
                <a:latin typeface="Lucida Console"/>
                <a:cs typeface="Lucida Console"/>
              </a:rPr>
              <a:t>from</a:t>
            </a:r>
            <a:r>
              <a:rPr sz="2500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Ch07_Code.GUI_MySQL_</a:t>
            </a:r>
            <a:r>
              <a:rPr sz="2500" spc="-9">
                <a:latin typeface="Lucida Console"/>
                <a:cs typeface="Lucida Console"/>
              </a:rPr>
              <a:t>class</a:t>
            </a:r>
            <a:r>
              <a:rPr sz="2500">
                <a:latin typeface="Lucida Console"/>
                <a:cs typeface="Lucida Console"/>
              </a:rPr>
              <a:t> </a:t>
            </a:r>
            <a:r>
              <a:rPr sz="2500" spc="-9">
                <a:latin typeface="Lucida Console"/>
                <a:cs typeface="Lucida Console"/>
              </a:rPr>
              <a:t>import</a:t>
            </a:r>
            <a:r>
              <a:rPr sz="2500">
                <a:latin typeface="Lucida Console"/>
                <a:cs typeface="Lucida Console"/>
              </a:rPr>
              <a:t> </a:t>
            </a:r>
            <a:r>
              <a:rPr sz="2500" spc="-9">
                <a:latin typeface="Lucida Console"/>
                <a:cs typeface="Lucida Console"/>
              </a:rPr>
              <a:t>MySQL </a:t>
            </a:r>
            <a:endParaRPr lang="en-US" sz="2500" spc="-951" dirty="0">
              <a:latin typeface="Lucida Console"/>
              <a:cs typeface="Lucida Console"/>
            </a:endParaRPr>
          </a:p>
          <a:p>
            <a:pPr marL="662651" marR="2081650">
              <a:spcBef>
                <a:spcPts val="1707"/>
              </a:spcBef>
            </a:pPr>
            <a:r>
              <a:rPr sz="2500" spc="-9">
                <a:latin typeface="Lucida Console"/>
                <a:cs typeface="Lucida Console"/>
              </a:rPr>
              <a:t>class </a:t>
            </a:r>
            <a:r>
              <a:rPr sz="2500" spc="-9" dirty="0">
                <a:latin typeface="Lucida Console"/>
                <a:cs typeface="Lucida Console"/>
              </a:rPr>
              <a:t>OOP():</a:t>
            </a:r>
            <a:endParaRPr sz="2500">
              <a:latin typeface="Lucida Console"/>
              <a:cs typeface="Lucida Console"/>
            </a:endParaRPr>
          </a:p>
          <a:p>
            <a:pPr marL="1150327"/>
            <a:r>
              <a:rPr sz="2500" spc="-9" dirty="0">
                <a:latin typeface="Lucida Console"/>
                <a:cs typeface="Lucida Console"/>
              </a:rPr>
              <a:t>def</a:t>
            </a:r>
            <a:r>
              <a:rPr sz="2500" u="sng" spc="1929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init</a:t>
            </a:r>
            <a:r>
              <a:rPr sz="2500" u="sng" spc="889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(self):</a:t>
            </a:r>
            <a:endParaRPr sz="2500">
              <a:latin typeface="Lucida Console"/>
              <a:cs typeface="Lucida Console"/>
            </a:endParaRPr>
          </a:p>
          <a:p>
            <a:pPr marL="1638002" marR="3545804">
              <a:spcBef>
                <a:spcPts val="9"/>
              </a:spcBef>
            </a:pPr>
            <a:r>
              <a:rPr sz="2500" spc="-9" dirty="0">
                <a:latin typeface="Lucida Console"/>
                <a:cs typeface="Lucida Console"/>
              </a:rPr>
              <a:t>#</a:t>
            </a:r>
            <a:r>
              <a:rPr sz="2500" spc="-36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create</a:t>
            </a:r>
            <a:r>
              <a:rPr sz="2500" spc="-27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MySQL</a:t>
            </a:r>
            <a:r>
              <a:rPr sz="2500" spc="-36" dirty="0">
                <a:latin typeface="Lucida Console"/>
                <a:cs typeface="Lucida Console"/>
              </a:rPr>
              <a:t> </a:t>
            </a:r>
            <a:r>
              <a:rPr sz="2500" spc="-9">
                <a:latin typeface="Lucida Console"/>
                <a:cs typeface="Lucida Console"/>
              </a:rPr>
              <a:t>instance </a:t>
            </a:r>
            <a:r>
              <a:rPr sz="2500" spc="-9">
                <a:latin typeface="Times New Roman"/>
                <a:cs typeface="Times New Roman"/>
              </a:rPr>
              <a:t> </a:t>
            </a:r>
            <a:endParaRPr lang="en-US" sz="2500" spc="-9">
              <a:latin typeface="Times New Roman"/>
              <a:cs typeface="Times New Roman"/>
            </a:endParaRPr>
          </a:p>
          <a:p>
            <a:pPr marL="1638002" marR="3545804">
              <a:spcBef>
                <a:spcPts val="9"/>
              </a:spcBef>
            </a:pPr>
            <a:r>
              <a:rPr sz="2500" spc="-9">
                <a:latin typeface="Lucida Console"/>
                <a:cs typeface="Lucida Console"/>
              </a:rPr>
              <a:t>self</a:t>
            </a:r>
            <a:r>
              <a:rPr sz="2500" spc="-9" dirty="0">
                <a:latin typeface="Lucida Console"/>
                <a:cs typeface="Lucida Console"/>
              </a:rPr>
              <a:t>.mySQL</a:t>
            </a:r>
            <a:r>
              <a:rPr sz="2500" spc="-27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=</a:t>
            </a:r>
            <a:r>
              <a:rPr sz="2500" spc="-18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MySQL()</a:t>
            </a:r>
            <a:endParaRPr sz="25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056126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13869" y="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6186" y="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0003" y="36305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-1143000" y="502366"/>
            <a:ext cx="16878176" cy="6127034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1444963" algn="just">
              <a:spcBef>
                <a:spcPts val="178"/>
              </a:spcBef>
            </a:pPr>
            <a:r>
              <a:rPr sz="2500" b="1" spc="-9" dirty="0">
                <a:latin typeface="Lucida Console"/>
                <a:cs typeface="Lucida Console"/>
              </a:rPr>
              <a:t>class</a:t>
            </a:r>
            <a:r>
              <a:rPr sz="2500" b="1" spc="-54" dirty="0">
                <a:latin typeface="Lucida Console"/>
                <a:cs typeface="Lucida Console"/>
              </a:rPr>
              <a:t> </a:t>
            </a:r>
            <a:r>
              <a:rPr sz="2500" b="1" spc="-9" dirty="0">
                <a:latin typeface="Lucida Console"/>
                <a:cs typeface="Lucida Console"/>
              </a:rPr>
              <a:t>MySQL():</a:t>
            </a:r>
            <a:endParaRPr sz="2500" b="1">
              <a:latin typeface="Lucida Console"/>
              <a:cs typeface="Lucida Console"/>
            </a:endParaRPr>
          </a:p>
          <a:p>
            <a:pPr marL="1932638"/>
            <a:r>
              <a:rPr sz="2500" spc="-9" dirty="0">
                <a:latin typeface="Lucida Console"/>
                <a:cs typeface="Lucida Console"/>
              </a:rPr>
              <a:t>#------------------------------------------------------</a:t>
            </a:r>
            <a:endParaRPr sz="2500">
              <a:latin typeface="Lucida Console"/>
              <a:cs typeface="Lucida Console"/>
            </a:endParaRPr>
          </a:p>
          <a:p>
            <a:pPr marL="1932638"/>
            <a:r>
              <a:rPr sz="2500" spc="-9" dirty="0">
                <a:latin typeface="Lucida Console"/>
                <a:cs typeface="Lucida Console"/>
              </a:rPr>
              <a:t>def</a:t>
            </a:r>
            <a:r>
              <a:rPr sz="2500" spc="-45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showBooks(self):</a:t>
            </a:r>
            <a:endParaRPr sz="2500">
              <a:latin typeface="Lucida Console"/>
              <a:cs typeface="Lucida Console"/>
            </a:endParaRPr>
          </a:p>
          <a:p>
            <a:pPr marL="2420313"/>
            <a:r>
              <a:rPr sz="2500" spc="-9" dirty="0">
                <a:latin typeface="Lucida Console"/>
                <a:cs typeface="Lucida Console"/>
              </a:rPr>
              <a:t>#</a:t>
            </a:r>
            <a:r>
              <a:rPr sz="2500" spc="-27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connect</a:t>
            </a:r>
            <a:r>
              <a:rPr sz="2500" spc="-27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to</a:t>
            </a:r>
            <a:r>
              <a:rPr sz="2500" spc="-27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MySQL</a:t>
            </a:r>
            <a:endParaRPr sz="2500">
              <a:latin typeface="Lucida Console"/>
              <a:cs typeface="Lucida Console"/>
            </a:endParaRPr>
          </a:p>
          <a:p>
            <a:pPr marL="2420313"/>
            <a:r>
              <a:rPr sz="2500" spc="-9" dirty="0">
                <a:latin typeface="Lucida Console"/>
                <a:cs typeface="Lucida Console"/>
              </a:rPr>
              <a:t>conn,</a:t>
            </a:r>
            <a:r>
              <a:rPr sz="2500" spc="-18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cursor</a:t>
            </a:r>
            <a:r>
              <a:rPr sz="2500" spc="-18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=</a:t>
            </a:r>
            <a:r>
              <a:rPr sz="2500" spc="-18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self.connect()</a:t>
            </a:r>
            <a:endParaRPr sz="2500">
              <a:latin typeface="Lucida Console"/>
              <a:cs typeface="Lucida Console"/>
            </a:endParaRPr>
          </a:p>
          <a:p>
            <a:pPr marL="2420313" marR="4670167">
              <a:lnSpc>
                <a:spcPct val="200000"/>
              </a:lnSpc>
            </a:pPr>
            <a:r>
              <a:rPr sz="2500" spc="-9" dirty="0">
                <a:latin typeface="Lucida Console"/>
                <a:cs typeface="Lucida Console"/>
              </a:rPr>
              <a:t>self.useGuiDB(</a:t>
            </a:r>
            <a:r>
              <a:rPr sz="2500" spc="-9">
                <a:latin typeface="Lucida Console"/>
                <a:cs typeface="Lucida Console"/>
              </a:rPr>
              <a:t>cursor)</a:t>
            </a:r>
            <a:endParaRPr lang="en-US" sz="2500" spc="-9">
              <a:latin typeface="Lucida Console"/>
              <a:cs typeface="Lucida Console"/>
            </a:endParaRPr>
          </a:p>
          <a:p>
            <a:pPr marL="2420313" marR="4670167">
              <a:lnSpc>
                <a:spcPct val="200000"/>
              </a:lnSpc>
            </a:pPr>
            <a:r>
              <a:rPr sz="2500" spc="-9">
                <a:latin typeface="Lucida Console"/>
                <a:cs typeface="Lucida Console"/>
              </a:rPr>
              <a:t>#</a:t>
            </a:r>
            <a:r>
              <a:rPr sz="2500" spc="-27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print</a:t>
            </a:r>
            <a:r>
              <a:rPr sz="2500" spc="-18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results</a:t>
            </a:r>
            <a:endParaRPr sz="2500">
              <a:latin typeface="Lucida Console"/>
              <a:cs typeface="Lucida Console"/>
            </a:endParaRPr>
          </a:p>
          <a:p>
            <a:pPr marL="2420313" marR="2719466"/>
            <a:r>
              <a:rPr sz="2500" spc="-9" dirty="0">
                <a:latin typeface="Lucida Console"/>
                <a:cs typeface="Lucida Console"/>
              </a:rPr>
              <a:t>cursor.execute("SELECT * FROM Books</a:t>
            </a:r>
            <a:r>
              <a:rPr sz="2500" spc="-9">
                <a:latin typeface="Lucida Console"/>
                <a:cs typeface="Lucida Console"/>
              </a:rPr>
              <a:t>") </a:t>
            </a:r>
            <a:r>
              <a:rPr sz="2500" spc="-951">
                <a:latin typeface="Lucida Console"/>
                <a:cs typeface="Lucida Console"/>
              </a:rPr>
              <a:t> </a:t>
            </a:r>
            <a:endParaRPr lang="en-US" sz="2500" spc="-951">
              <a:latin typeface="Lucida Console"/>
              <a:cs typeface="Lucida Console"/>
            </a:endParaRPr>
          </a:p>
          <a:p>
            <a:pPr marL="2420313" marR="2719466"/>
            <a:r>
              <a:rPr sz="2500" spc="-9">
                <a:latin typeface="Lucida Console"/>
                <a:cs typeface="Lucida Console"/>
              </a:rPr>
              <a:t>allBooks </a:t>
            </a:r>
            <a:r>
              <a:rPr sz="2500" spc="-9" dirty="0">
                <a:latin typeface="Lucida Console"/>
                <a:cs typeface="Lucida Console"/>
              </a:rPr>
              <a:t>= cursor.fetchall</a:t>
            </a:r>
            <a:r>
              <a:rPr sz="2500" spc="-9">
                <a:latin typeface="Lucida Console"/>
                <a:cs typeface="Lucida Console"/>
              </a:rPr>
              <a:t>() </a:t>
            </a:r>
            <a:r>
              <a:rPr sz="2500">
                <a:latin typeface="Lucida Console"/>
                <a:cs typeface="Lucida Console"/>
              </a:rPr>
              <a:t> </a:t>
            </a:r>
            <a:endParaRPr lang="en-US" sz="2500">
              <a:latin typeface="Lucida Console"/>
              <a:cs typeface="Lucida Console"/>
            </a:endParaRPr>
          </a:p>
          <a:p>
            <a:pPr marL="2420313" marR="2719466"/>
            <a:r>
              <a:rPr sz="2500" spc="-9">
                <a:latin typeface="Lucida Console"/>
                <a:cs typeface="Lucida Console"/>
              </a:rPr>
              <a:t>print</a:t>
            </a:r>
            <a:r>
              <a:rPr sz="2500" spc="-9" dirty="0">
                <a:latin typeface="Lucida Console"/>
                <a:cs typeface="Lucida Console"/>
              </a:rPr>
              <a:t>(allBooks)</a:t>
            </a:r>
            <a:endParaRPr sz="25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sz="1100">
              <a:latin typeface="Lucida Console"/>
              <a:cs typeface="Lucida Console"/>
            </a:endParaRPr>
          </a:p>
          <a:p>
            <a:pPr marL="2420313" marR="3694816"/>
            <a:r>
              <a:rPr sz="2500" spc="-9" dirty="0">
                <a:latin typeface="Lucida Console"/>
                <a:cs typeface="Lucida Console"/>
              </a:rPr>
              <a:t>#</a:t>
            </a:r>
            <a:r>
              <a:rPr sz="2500" spc="-27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close</a:t>
            </a:r>
            <a:r>
              <a:rPr sz="2500" spc="-18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cursor</a:t>
            </a:r>
            <a:r>
              <a:rPr sz="2500" spc="-18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and</a:t>
            </a:r>
            <a:r>
              <a:rPr sz="2500" spc="-18" dirty="0">
                <a:latin typeface="Lucida Console"/>
                <a:cs typeface="Lucida Console"/>
              </a:rPr>
              <a:t> </a:t>
            </a:r>
            <a:r>
              <a:rPr sz="2500" spc="-9">
                <a:latin typeface="Lucida Console"/>
                <a:cs typeface="Lucida Console"/>
              </a:rPr>
              <a:t>connection </a:t>
            </a:r>
            <a:r>
              <a:rPr sz="2500" spc="-942">
                <a:latin typeface="Lucida Console"/>
                <a:cs typeface="Lucida Console"/>
              </a:rPr>
              <a:t> </a:t>
            </a:r>
            <a:endParaRPr lang="en-US" sz="2500" spc="-942">
              <a:latin typeface="Lucida Console"/>
              <a:cs typeface="Lucida Console"/>
            </a:endParaRPr>
          </a:p>
          <a:p>
            <a:pPr marL="2420313" marR="3694816"/>
            <a:r>
              <a:rPr sz="2500" spc="-9">
                <a:latin typeface="Lucida Console"/>
                <a:cs typeface="Lucida Console"/>
              </a:rPr>
              <a:t>self</a:t>
            </a:r>
            <a:r>
              <a:rPr sz="2500" spc="-9" dirty="0">
                <a:latin typeface="Lucida Console"/>
                <a:cs typeface="Lucida Console"/>
              </a:rPr>
              <a:t>.close(cursor,</a:t>
            </a:r>
            <a:r>
              <a:rPr sz="2500" spc="-18" dirty="0">
                <a:latin typeface="Lucida Console"/>
                <a:cs typeface="Lucida Console"/>
              </a:rPr>
              <a:t> </a:t>
            </a:r>
            <a:r>
              <a:rPr sz="2500" spc="-9" dirty="0">
                <a:latin typeface="Lucida Console"/>
                <a:cs typeface="Lucida Console"/>
              </a:rPr>
              <a:t>conn)</a:t>
            </a:r>
            <a:endParaRPr sz="2500">
              <a:latin typeface="Lucida Console"/>
              <a:cs typeface="Lucida Console"/>
            </a:endParaRPr>
          </a:p>
          <a:p>
            <a:pPr>
              <a:spcBef>
                <a:spcPts val="54"/>
              </a:spcBef>
            </a:pPr>
            <a:endParaRPr sz="1100">
              <a:latin typeface="Lucida Console"/>
              <a:cs typeface="Lucida Console"/>
            </a:endParaRPr>
          </a:p>
          <a:p>
            <a:pPr marL="2420313"/>
            <a:r>
              <a:rPr sz="2500" spc="-9">
                <a:latin typeface="Lucida Console"/>
                <a:cs typeface="Lucida Console"/>
              </a:rPr>
              <a:t>return</a:t>
            </a:r>
            <a:r>
              <a:rPr sz="2500" spc="-54">
                <a:latin typeface="Lucida Console"/>
                <a:cs typeface="Lucida Console"/>
              </a:rPr>
              <a:t> </a:t>
            </a:r>
            <a:r>
              <a:rPr sz="2500" spc="-9">
                <a:latin typeface="Lucida Console"/>
                <a:cs typeface="Lucida Console"/>
              </a:rPr>
              <a:t>allBooks</a:t>
            </a:r>
            <a:endParaRPr sz="25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0003" y="439249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7200" y="76200"/>
            <a:ext cx="11734800" cy="6224561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79021">
              <a:spcBef>
                <a:spcPts val="178"/>
              </a:spcBef>
              <a:tabLst>
                <a:tab pos="8700260" algn="l"/>
              </a:tabLst>
            </a:pPr>
            <a:r>
              <a:rPr lang="en-US" sz="1778" i="1">
                <a:latin typeface="Palatino Linotype"/>
                <a:cs typeface="Palatino Linotype"/>
              </a:rPr>
              <a:t>             </a:t>
            </a:r>
            <a:r>
              <a:rPr sz="1778" i="1">
                <a:latin typeface="Palatino Linotype"/>
                <a:cs typeface="Palatino Linotype"/>
              </a:rPr>
              <a:t>Storing </a:t>
            </a:r>
            <a:r>
              <a:rPr sz="1778" i="1" dirty="0">
                <a:latin typeface="Palatino Linotype"/>
                <a:cs typeface="Palatino Linotype"/>
              </a:rPr>
              <a:t>Data in Our MySQL Database via </a:t>
            </a:r>
            <a:r>
              <a:rPr sz="1778" i="1">
                <a:latin typeface="Palatino Linotype"/>
                <a:cs typeface="Palatino Linotype"/>
              </a:rPr>
              <a:t>Our </a:t>
            </a:r>
            <a:r>
              <a:rPr sz="1778" i="1" spc="-9">
                <a:latin typeface="Palatino Linotype"/>
                <a:cs typeface="Palatino Linotype"/>
              </a:rPr>
              <a:t>GU</a:t>
            </a:r>
            <a:r>
              <a:rPr sz="1778" i="1">
                <a:latin typeface="Palatino Linotype"/>
                <a:cs typeface="Palatino Linotype"/>
              </a:rPr>
              <a:t>I</a:t>
            </a:r>
            <a:r>
              <a:rPr lang="en-US" sz="1778" i="1">
                <a:latin typeface="Palatino Linotype"/>
                <a:cs typeface="Palatino Linotype"/>
              </a:rPr>
              <a:t>   </a:t>
            </a:r>
            <a:r>
              <a:rPr sz="1778" i="1">
                <a:latin typeface="Palatino Linotype"/>
                <a:cs typeface="Palatino Linotype"/>
              </a:rPr>
              <a:t>	</a:t>
            </a:r>
            <a:r>
              <a:rPr lang="en-US" sz="1778" i="1">
                <a:latin typeface="Palatino Linotype"/>
                <a:cs typeface="Palatino Linotype"/>
              </a:rPr>
              <a:t>           </a:t>
            </a:r>
            <a:r>
              <a:rPr sz="1778" i="1">
                <a:latin typeface="Palatino Linotype"/>
                <a:cs typeface="Palatino Linotype"/>
              </a:rPr>
              <a:t>Chapter </a:t>
            </a:r>
            <a:r>
              <a:rPr sz="1778" i="1" dirty="0">
                <a:latin typeface="Palatino Linotype"/>
                <a:cs typeface="Palatino Linotype"/>
              </a:rPr>
              <a:t>7</a:t>
            </a:r>
            <a:endParaRPr sz="1778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778">
              <a:latin typeface="Palatino Linotype"/>
              <a:cs typeface="Palatino Linotype"/>
            </a:endParaRPr>
          </a:p>
          <a:p>
            <a:pPr>
              <a:spcBef>
                <a:spcPts val="89"/>
              </a:spcBef>
            </a:pPr>
            <a:endParaRPr sz="1600">
              <a:latin typeface="Palatino Linotype"/>
              <a:cs typeface="Palatino Linotype"/>
            </a:endParaRPr>
          </a:p>
          <a:p>
            <a:pPr marL="22578">
              <a:spcBef>
                <a:spcPts val="9"/>
              </a:spcBef>
            </a:pPr>
            <a:r>
              <a:rPr lang="en-US" sz="3600" b="1" spc="-9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8_ </a:t>
            </a:r>
            <a:r>
              <a:rPr sz="3600" b="1" spc="-9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3600" b="1" spc="-45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sz="3600" b="1" spc="-27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Workbench</a:t>
            </a:r>
            <a:endParaRPr lang="en-US" sz="36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>
              <a:spcBef>
                <a:spcPts val="9"/>
              </a:spcBef>
            </a:pPr>
            <a:endParaRPr sz="140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>
              <a:spcBef>
                <a:spcPts val="658"/>
              </a:spcBef>
            </a:pPr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10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sz="3100" spc="-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31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nice</a:t>
            </a:r>
            <a:r>
              <a:rPr sz="31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sz="31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31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31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sz="31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free.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31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sz="3100" b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Workbench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5"/>
              </a:spcBef>
            </a:pP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 marR="386076">
              <a:spcBef>
                <a:spcPts val="9"/>
              </a:spcBef>
            </a:pPr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recipe, we will successfully install Workbench and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use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SQL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</a:t>
            </a:r>
            <a:r>
              <a:rPr sz="3100" spc="-4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GuiDB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created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recipes.</a:t>
            </a:r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/>
            <a:r>
              <a:rPr sz="3100" b="1">
                <a:latin typeface="Times New Roman" panose="02020603050405020304" pitchFamily="18" charset="0"/>
                <a:cs typeface="Times New Roman" panose="02020603050405020304" pitchFamily="18" charset="0"/>
              </a:rPr>
              <a:t>Getting</a:t>
            </a:r>
            <a:r>
              <a:rPr sz="3100" b="1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b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78" marR="325117">
              <a:spcBef>
                <a:spcPts val="649"/>
              </a:spcBef>
            </a:pPr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this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recipe,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 we developed in 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</a:t>
            </a:r>
            <a:r>
              <a:rPr sz="3100" spc="-4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recipes.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also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running MySQL</a:t>
            </a:r>
            <a:r>
              <a:rPr sz="31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endParaRPr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778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0003" y="439249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57425" y="76200"/>
            <a:ext cx="9621520" cy="514343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79021">
              <a:spcBef>
                <a:spcPts val="178"/>
              </a:spcBef>
              <a:tabLst>
                <a:tab pos="8700260" algn="l"/>
              </a:tabLst>
            </a:pPr>
            <a:r>
              <a:rPr sz="1778" i="1" dirty="0">
                <a:latin typeface="Palatino Linotype"/>
                <a:cs typeface="Palatino Linotype"/>
              </a:rPr>
              <a:t>Storing 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</a:t>
            </a:r>
            <a:r>
              <a:rPr sz="1778" i="1" dirty="0">
                <a:latin typeface="Palatino Linotype"/>
                <a:cs typeface="Palatino Linotype"/>
              </a:rPr>
              <a:t>I	</a:t>
            </a:r>
            <a:r>
              <a:rPr sz="1778" i="1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  <a:p>
            <a:pPr>
              <a:spcBef>
                <a:spcPts val="80"/>
              </a:spcBef>
            </a:pPr>
            <a:endParaRPr sz="1333">
              <a:latin typeface="Palatino Linotype"/>
              <a:cs typeface="Palatino Linotyp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22B70-3A95-7E40-4F07-25DDFB379202}"/>
              </a:ext>
            </a:extLst>
          </p:cNvPr>
          <p:cNvSpPr txBox="1"/>
          <p:nvPr/>
        </p:nvSpPr>
        <p:spPr>
          <a:xfrm>
            <a:off x="762000" y="1222819"/>
            <a:ext cx="11277600" cy="2803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578">
              <a:spcBef>
                <a:spcPts val="9"/>
              </a:spcBef>
            </a:pPr>
            <a:r>
              <a:rPr lang="en-US" sz="3200" b="1" spc="-9">
                <a:latin typeface="Arial"/>
                <a:cs typeface="Arial"/>
              </a:rPr>
              <a:t>How</a:t>
            </a:r>
            <a:r>
              <a:rPr lang="en-US" sz="3200" b="1" spc="-36">
                <a:latin typeface="Arial"/>
                <a:cs typeface="Arial"/>
              </a:rPr>
              <a:t> </a:t>
            </a:r>
            <a:r>
              <a:rPr lang="en-US" sz="3200" b="1">
                <a:latin typeface="Arial"/>
                <a:cs typeface="Arial"/>
              </a:rPr>
              <a:t>to</a:t>
            </a:r>
            <a:r>
              <a:rPr lang="en-US" sz="3200" b="1" spc="-27">
                <a:latin typeface="Arial"/>
                <a:cs typeface="Arial"/>
              </a:rPr>
              <a:t> </a:t>
            </a:r>
            <a:r>
              <a:rPr lang="en-US" sz="3200" b="1">
                <a:latin typeface="Arial"/>
                <a:cs typeface="Arial"/>
              </a:rPr>
              <a:t>do</a:t>
            </a:r>
            <a:r>
              <a:rPr lang="en-US" sz="3200" b="1" spc="-27">
                <a:latin typeface="Arial"/>
                <a:cs typeface="Arial"/>
              </a:rPr>
              <a:t> </a:t>
            </a:r>
            <a:r>
              <a:rPr lang="en-US" sz="3200" b="1">
                <a:latin typeface="Arial"/>
                <a:cs typeface="Arial"/>
              </a:rPr>
              <a:t>it</a:t>
            </a:r>
            <a:r>
              <a:rPr lang="en-US" sz="3200" b="1">
                <a:latin typeface="Lucida Sans"/>
                <a:cs typeface="Lucida Sans"/>
              </a:rPr>
              <a:t>…</a:t>
            </a:r>
            <a:endParaRPr lang="en-US" sz="3200">
              <a:latin typeface="Lucida Sans"/>
              <a:cs typeface="Lucida Sans"/>
            </a:endParaRPr>
          </a:p>
          <a:p>
            <a:pPr marL="22578" marR="483160">
              <a:lnSpc>
                <a:spcPct val="103000"/>
              </a:lnSpc>
              <a:spcBef>
                <a:spcPts val="720"/>
              </a:spcBef>
            </a:pPr>
            <a:r>
              <a:rPr lang="en-US" sz="3200">
                <a:latin typeface="Palatino Linotype"/>
                <a:cs typeface="Palatino Linotype"/>
              </a:rPr>
              <a:t>We</a:t>
            </a:r>
            <a:r>
              <a:rPr lang="en-US" sz="3200" spc="-18">
                <a:latin typeface="Palatino Linotype"/>
                <a:cs typeface="Palatino Linotype"/>
              </a:rPr>
              <a:t> </a:t>
            </a:r>
            <a:r>
              <a:rPr lang="en-US" sz="3200">
                <a:latin typeface="Palatino Linotype"/>
                <a:cs typeface="Palatino Linotype"/>
              </a:rPr>
              <a:t>can</a:t>
            </a:r>
            <a:r>
              <a:rPr lang="en-US" sz="3200" spc="-9">
                <a:latin typeface="Palatino Linotype"/>
                <a:cs typeface="Palatino Linotype"/>
              </a:rPr>
              <a:t> </a:t>
            </a:r>
            <a:r>
              <a:rPr lang="en-US" sz="3200">
                <a:latin typeface="Palatino Linotype"/>
                <a:cs typeface="Palatino Linotype"/>
              </a:rPr>
              <a:t>download</a:t>
            </a:r>
            <a:r>
              <a:rPr lang="en-US" sz="3200" spc="-18">
                <a:latin typeface="Palatino Linotype"/>
                <a:cs typeface="Palatino Linotype"/>
              </a:rPr>
              <a:t> </a:t>
            </a:r>
            <a:r>
              <a:rPr lang="en-US" sz="3200">
                <a:latin typeface="Palatino Linotype"/>
                <a:cs typeface="Palatino Linotype"/>
              </a:rPr>
              <a:t>MySQL</a:t>
            </a:r>
            <a:r>
              <a:rPr lang="en-US" sz="3200" spc="-9">
                <a:latin typeface="Palatino Linotype"/>
                <a:cs typeface="Palatino Linotype"/>
              </a:rPr>
              <a:t> </a:t>
            </a:r>
            <a:r>
              <a:rPr lang="en-US" sz="3200">
                <a:latin typeface="Palatino Linotype"/>
                <a:cs typeface="Palatino Linotype"/>
              </a:rPr>
              <a:t>Workbench</a:t>
            </a:r>
            <a:r>
              <a:rPr lang="en-US" sz="3200" spc="-27">
                <a:latin typeface="Palatino Linotype"/>
                <a:cs typeface="Palatino Linotype"/>
              </a:rPr>
              <a:t> </a:t>
            </a:r>
            <a:br>
              <a:rPr lang="en-US" sz="3200" spc="-27">
                <a:latin typeface="Palatino Linotype"/>
                <a:cs typeface="Palatino Linotype"/>
              </a:rPr>
            </a:br>
            <a:r>
              <a:rPr lang="en-US" sz="3200">
                <a:latin typeface="Palatino Linotype"/>
                <a:cs typeface="Palatino Linotype"/>
              </a:rPr>
              <a:t>from</a:t>
            </a:r>
            <a:r>
              <a:rPr lang="en-US" sz="3200" spc="-9">
                <a:latin typeface="Palatino Linotype"/>
                <a:cs typeface="Palatino Linotype"/>
              </a:rPr>
              <a:t> the</a:t>
            </a:r>
            <a:r>
              <a:rPr lang="en-US" sz="3200" spc="-18">
                <a:latin typeface="Palatino Linotype"/>
                <a:cs typeface="Palatino Linotype"/>
              </a:rPr>
              <a:t> </a:t>
            </a:r>
            <a:r>
              <a:rPr lang="en-US" sz="3200">
                <a:latin typeface="Palatino Linotype"/>
                <a:cs typeface="Palatino Linotype"/>
              </a:rPr>
              <a:t>official</a:t>
            </a:r>
            <a:r>
              <a:rPr lang="en-US" sz="3200" spc="-9">
                <a:latin typeface="Palatino Linotype"/>
                <a:cs typeface="Palatino Linotype"/>
              </a:rPr>
              <a:t> </a:t>
            </a:r>
            <a:r>
              <a:rPr lang="en-US" sz="3200">
                <a:latin typeface="Palatino Linotype"/>
                <a:cs typeface="Palatino Linotype"/>
              </a:rPr>
              <a:t>MySQL</a:t>
            </a:r>
            <a:r>
              <a:rPr lang="en-US" sz="3200" spc="-18">
                <a:latin typeface="Palatino Linotype"/>
                <a:cs typeface="Palatino Linotype"/>
              </a:rPr>
              <a:t> </a:t>
            </a:r>
            <a:r>
              <a:rPr lang="en-US" sz="3200">
                <a:latin typeface="Palatino Linotype"/>
                <a:cs typeface="Palatino Linotype"/>
              </a:rPr>
              <a:t>website:</a:t>
            </a:r>
          </a:p>
          <a:p>
            <a:pPr marL="22578" marR="483160">
              <a:lnSpc>
                <a:spcPct val="103000"/>
              </a:lnSpc>
              <a:spcBef>
                <a:spcPts val="720"/>
              </a:spcBef>
            </a:pPr>
            <a:endParaRPr lang="en-US" sz="3200">
              <a:latin typeface="Palatino Linotype"/>
              <a:cs typeface="Palatino Linotype"/>
            </a:endParaRPr>
          </a:p>
          <a:p>
            <a:pPr marL="22578" marR="483160">
              <a:lnSpc>
                <a:spcPct val="103000"/>
              </a:lnSpc>
              <a:spcBef>
                <a:spcPts val="720"/>
              </a:spcBef>
            </a:pPr>
            <a:r>
              <a:rPr lang="en-US" sz="2800" spc="-18">
                <a:latin typeface="Palatino Linotype"/>
                <a:cs typeface="Palatino Linotype"/>
              </a:rPr>
              <a:t> </a:t>
            </a:r>
            <a:r>
              <a:rPr lang="en-US" sz="2800" spc="-9">
                <a:latin typeface="Lucida Console"/>
                <a:cs typeface="Lucida Console"/>
                <a:hlinkClick r:id="rId2"/>
              </a:rPr>
              <a:t>https://dev. </a:t>
            </a:r>
            <a:r>
              <a:rPr lang="en-US" sz="2800" spc="-933">
                <a:latin typeface="Lucida Console"/>
                <a:cs typeface="Lucida Console"/>
              </a:rPr>
              <a:t> </a:t>
            </a:r>
            <a:r>
              <a:rPr lang="en-US" sz="2800" spc="-9">
                <a:latin typeface="Lucida Console"/>
                <a:cs typeface="Lucida Console"/>
                <a:hlinkClick r:id="rId2"/>
              </a:rPr>
              <a:t>mysql.com/downloads/workbench/</a:t>
            </a:r>
            <a:r>
              <a:rPr lang="en-US" sz="2800" spc="-9">
                <a:latin typeface="Palatino Linotype"/>
                <a:cs typeface="Palatino Linotype"/>
              </a:rPr>
              <a:t>.</a:t>
            </a:r>
            <a:endParaRPr lang="en-US" sz="28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468516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-47476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-47476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15574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381000" y="535731"/>
            <a:ext cx="8534400" cy="1664273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3000" dirty="0">
                <a:latin typeface="Palatino Linotype"/>
                <a:cs typeface="Palatino Linotype"/>
              </a:rPr>
              <a:t>Let's</a:t>
            </a:r>
            <a:r>
              <a:rPr sz="3000" spc="-18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look</a:t>
            </a:r>
            <a:r>
              <a:rPr sz="3000" spc="-9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at</a:t>
            </a:r>
            <a:r>
              <a:rPr sz="3000" spc="-18" dirty="0">
                <a:latin typeface="Palatino Linotype"/>
                <a:cs typeface="Palatino Linotype"/>
              </a:rPr>
              <a:t> </a:t>
            </a:r>
            <a:r>
              <a:rPr sz="3000" spc="-9" dirty="0">
                <a:latin typeface="Palatino Linotype"/>
                <a:cs typeface="Palatino Linotype"/>
              </a:rPr>
              <a:t>how</a:t>
            </a:r>
            <a:r>
              <a:rPr sz="3000" spc="-18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we</a:t>
            </a:r>
            <a:r>
              <a:rPr sz="3000" spc="-18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can</a:t>
            </a:r>
            <a:r>
              <a:rPr sz="3000" spc="-9" dirty="0">
                <a:latin typeface="Palatino Linotype"/>
                <a:cs typeface="Palatino Linotype"/>
              </a:rPr>
              <a:t> perform</a:t>
            </a:r>
            <a:r>
              <a:rPr sz="3000" spc="-18" dirty="0">
                <a:latin typeface="Palatino Linotype"/>
                <a:cs typeface="Palatino Linotype"/>
              </a:rPr>
              <a:t> </a:t>
            </a:r>
            <a:r>
              <a:rPr sz="3000" spc="-9" dirty="0">
                <a:latin typeface="Palatino Linotype"/>
                <a:cs typeface="Palatino Linotype"/>
              </a:rPr>
              <a:t>this</a:t>
            </a:r>
            <a:r>
              <a:rPr sz="3000" spc="-27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recipe:</a:t>
            </a:r>
            <a:endParaRPr sz="3000">
              <a:latin typeface="Palatino Linotype"/>
              <a:cs typeface="Palatino Linotype"/>
            </a:endParaRPr>
          </a:p>
          <a:p>
            <a:pPr marL="409575" indent="-301625">
              <a:spcBef>
                <a:spcPts val="1600"/>
              </a:spcBef>
              <a:buAutoNum type="arabicPeriod"/>
            </a:pPr>
            <a:r>
              <a:rPr sz="3000" dirty="0">
                <a:latin typeface="Palatino Linotype"/>
                <a:cs typeface="Palatino Linotype"/>
              </a:rPr>
              <a:t>Download</a:t>
            </a:r>
            <a:r>
              <a:rPr sz="3000" spc="-45" dirty="0">
                <a:latin typeface="Palatino Linotype"/>
                <a:cs typeface="Palatino Linotype"/>
              </a:rPr>
              <a:t> </a:t>
            </a:r>
            <a:r>
              <a:rPr sz="3000" spc="-9" dirty="0">
                <a:latin typeface="Palatino Linotype"/>
                <a:cs typeface="Palatino Linotype"/>
              </a:rPr>
              <a:t>the</a:t>
            </a:r>
            <a:r>
              <a:rPr sz="3000" spc="-45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MySQL</a:t>
            </a:r>
            <a:r>
              <a:rPr sz="3000" spc="-36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Workbench</a:t>
            </a:r>
            <a:r>
              <a:rPr sz="3000" spc="-45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installer.</a:t>
            </a:r>
            <a:endParaRPr sz="3000">
              <a:latin typeface="Palatino Linotype"/>
              <a:cs typeface="Palatino Linotype"/>
            </a:endParaRPr>
          </a:p>
          <a:p>
            <a:pPr marL="409575" indent="-301625">
              <a:spcBef>
                <a:spcPts val="382"/>
              </a:spcBef>
              <a:buAutoNum type="arabicPeriod"/>
            </a:pPr>
            <a:r>
              <a:rPr sz="3000" dirty="0">
                <a:latin typeface="Palatino Linotype"/>
                <a:cs typeface="Palatino Linotype"/>
              </a:rPr>
              <a:t>Click</a:t>
            </a:r>
            <a:r>
              <a:rPr sz="3000" spc="-27" dirty="0">
                <a:latin typeface="Palatino Linotype"/>
                <a:cs typeface="Palatino Linotype"/>
              </a:rPr>
              <a:t> </a:t>
            </a:r>
            <a:r>
              <a:rPr sz="3000" spc="-9" dirty="0">
                <a:latin typeface="Palatino Linotype"/>
                <a:cs typeface="Palatino Linotype"/>
              </a:rPr>
              <a:t>the</a:t>
            </a:r>
            <a:r>
              <a:rPr sz="3000" spc="-27" dirty="0">
                <a:latin typeface="Palatino Linotype"/>
                <a:cs typeface="Palatino Linotype"/>
              </a:rPr>
              <a:t> </a:t>
            </a:r>
            <a:r>
              <a:rPr sz="3000" b="1" spc="-9" dirty="0">
                <a:latin typeface="Palatino Linotype"/>
                <a:cs typeface="Palatino Linotype"/>
              </a:rPr>
              <a:t>Download</a:t>
            </a:r>
            <a:r>
              <a:rPr sz="3000" b="1" spc="-18" dirty="0">
                <a:latin typeface="Palatino Linotype"/>
                <a:cs typeface="Palatino Linotype"/>
              </a:rPr>
              <a:t> </a:t>
            </a:r>
            <a:r>
              <a:rPr sz="3000" spc="-9" dirty="0">
                <a:latin typeface="Palatino Linotype"/>
                <a:cs typeface="Palatino Linotype"/>
              </a:rPr>
              <a:t>button:</a:t>
            </a:r>
            <a:endParaRPr sz="30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36465" y="1952839"/>
            <a:ext cx="5599153" cy="4557503"/>
            <a:chOff x="1087437" y="1714284"/>
            <a:chExt cx="4683125" cy="36639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0137" y="1757242"/>
              <a:ext cx="4657725" cy="36082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93787" y="1720634"/>
              <a:ext cx="4670425" cy="3651250"/>
            </a:xfrm>
            <a:custGeom>
              <a:avLst/>
              <a:gdLst/>
              <a:ahLst/>
              <a:cxnLst/>
              <a:rect l="l" t="t" r="r" b="b"/>
              <a:pathLst>
                <a:path w="4670425" h="3651250">
                  <a:moveTo>
                    <a:pt x="0" y="0"/>
                  </a:moveTo>
                  <a:lnTo>
                    <a:pt x="4670425" y="0"/>
                  </a:lnTo>
                </a:path>
                <a:path w="4670425" h="3651250">
                  <a:moveTo>
                    <a:pt x="0" y="0"/>
                  </a:moveTo>
                  <a:lnTo>
                    <a:pt x="0" y="3651250"/>
                  </a:lnTo>
                </a:path>
                <a:path w="4670425" h="3651250">
                  <a:moveTo>
                    <a:pt x="4670425" y="0"/>
                  </a:moveTo>
                  <a:lnTo>
                    <a:pt x="4670425" y="3651250"/>
                  </a:lnTo>
                </a:path>
                <a:path w="4670425" h="3651250">
                  <a:moveTo>
                    <a:pt x="0" y="3651250"/>
                  </a:moveTo>
                  <a:lnTo>
                    <a:pt x="4670425" y="36512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6305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538164" y="941244"/>
            <a:ext cx="5657020" cy="515241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3200" dirty="0">
                <a:latin typeface="Palatino Linotype"/>
                <a:cs typeface="Palatino Linotype"/>
              </a:rPr>
              <a:t>3.</a:t>
            </a:r>
            <a:r>
              <a:rPr sz="3200" spc="426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Run</a:t>
            </a:r>
            <a:r>
              <a:rPr sz="3200" spc="-45" dirty="0">
                <a:latin typeface="Palatino Linotype"/>
                <a:cs typeface="Palatino Linotype"/>
              </a:rPr>
              <a:t> </a:t>
            </a:r>
            <a:r>
              <a:rPr sz="3200" spc="-9" dirty="0">
                <a:latin typeface="Palatino Linotype"/>
                <a:cs typeface="Palatino Linotype"/>
              </a:rPr>
              <a:t>the</a:t>
            </a:r>
            <a:r>
              <a:rPr sz="3200" spc="-36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installation:</a:t>
            </a:r>
            <a:endParaRPr sz="32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34000" y="1708461"/>
            <a:ext cx="6462889" cy="4786489"/>
            <a:chOff x="1611312" y="1252042"/>
            <a:chExt cx="3635375" cy="26924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4012" y="1264742"/>
              <a:ext cx="3609975" cy="2667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17662" y="1258392"/>
              <a:ext cx="3622675" cy="2679700"/>
            </a:xfrm>
            <a:custGeom>
              <a:avLst/>
              <a:gdLst/>
              <a:ahLst/>
              <a:cxnLst/>
              <a:rect l="l" t="t" r="r" b="b"/>
              <a:pathLst>
                <a:path w="3622675" h="2679700">
                  <a:moveTo>
                    <a:pt x="0" y="0"/>
                  </a:moveTo>
                  <a:lnTo>
                    <a:pt x="3622675" y="0"/>
                  </a:lnTo>
                </a:path>
                <a:path w="3622675" h="2679700">
                  <a:moveTo>
                    <a:pt x="0" y="0"/>
                  </a:moveTo>
                  <a:lnTo>
                    <a:pt x="0" y="2679700"/>
                  </a:lnTo>
                </a:path>
                <a:path w="3622675" h="2679700">
                  <a:moveTo>
                    <a:pt x="3622675" y="0"/>
                  </a:moveTo>
                  <a:lnTo>
                    <a:pt x="3622675" y="2679700"/>
                  </a:lnTo>
                </a:path>
                <a:path w="3622675" h="2679700">
                  <a:moveTo>
                    <a:pt x="0" y="2679700"/>
                  </a:moveTo>
                  <a:lnTo>
                    <a:pt x="3622675" y="2679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6305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1" name="object 11"/>
          <p:cNvSpPr txBox="1"/>
          <p:nvPr/>
        </p:nvSpPr>
        <p:spPr>
          <a:xfrm>
            <a:off x="294404" y="685800"/>
            <a:ext cx="10611713" cy="515241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3200" dirty="0">
                <a:latin typeface="Palatino Linotype"/>
                <a:cs typeface="Palatino Linotype"/>
              </a:rPr>
              <a:t>4.</a:t>
            </a:r>
            <a:r>
              <a:rPr sz="3200" spc="18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Click</a:t>
            </a:r>
            <a:r>
              <a:rPr sz="3200" spc="-27" dirty="0">
                <a:latin typeface="Palatino Linotype"/>
                <a:cs typeface="Palatino Linotype"/>
              </a:rPr>
              <a:t> </a:t>
            </a:r>
            <a:r>
              <a:rPr sz="3200" b="1" dirty="0">
                <a:latin typeface="Palatino Linotype"/>
                <a:cs typeface="Palatino Linotype"/>
              </a:rPr>
              <a:t>Next</a:t>
            </a:r>
            <a:r>
              <a:rPr sz="3200" b="1" spc="-18" dirty="0">
                <a:latin typeface="Palatino Linotype"/>
                <a:cs typeface="Palatino Linotype"/>
              </a:rPr>
              <a:t> </a:t>
            </a:r>
            <a:r>
              <a:rPr sz="3200" b="1" dirty="0">
                <a:latin typeface="Palatino Linotype"/>
                <a:cs typeface="Palatino Linotype"/>
              </a:rPr>
              <a:t>&gt;</a:t>
            </a:r>
            <a:r>
              <a:rPr sz="3200" b="1" spc="-18" dirty="0">
                <a:latin typeface="Palatino Linotype"/>
                <a:cs typeface="Palatino Linotype"/>
              </a:rPr>
              <a:t> </a:t>
            </a:r>
            <a:r>
              <a:rPr sz="3200" spc="-9" dirty="0">
                <a:latin typeface="Palatino Linotype"/>
                <a:cs typeface="Palatino Linotype"/>
              </a:rPr>
              <a:t>until</a:t>
            </a:r>
            <a:r>
              <a:rPr sz="3200" spc="-18" dirty="0">
                <a:latin typeface="Palatino Linotype"/>
                <a:cs typeface="Palatino Linotype"/>
              </a:rPr>
              <a:t> </a:t>
            </a:r>
            <a:r>
              <a:rPr sz="3200" spc="-9" dirty="0">
                <a:latin typeface="Palatino Linotype"/>
                <a:cs typeface="Palatino Linotype"/>
              </a:rPr>
              <a:t>the</a:t>
            </a:r>
            <a:r>
              <a:rPr sz="3200" spc="-18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installation</a:t>
            </a:r>
            <a:r>
              <a:rPr sz="3200" spc="-18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is</a:t>
            </a:r>
            <a:r>
              <a:rPr sz="3200" spc="-18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complete:</a:t>
            </a:r>
            <a:endParaRPr sz="3200">
              <a:latin typeface="Palatino Linotype"/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29200" y="1505261"/>
            <a:ext cx="6547556" cy="4989689"/>
            <a:chOff x="1587500" y="4461548"/>
            <a:chExt cx="3683000" cy="280670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4503602"/>
              <a:ext cx="3657600" cy="275194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93850" y="4467898"/>
              <a:ext cx="3670300" cy="2794000"/>
            </a:xfrm>
            <a:custGeom>
              <a:avLst/>
              <a:gdLst/>
              <a:ahLst/>
              <a:cxnLst/>
              <a:rect l="l" t="t" r="r" b="b"/>
              <a:pathLst>
                <a:path w="3670300" h="2794000">
                  <a:moveTo>
                    <a:pt x="0" y="0"/>
                  </a:moveTo>
                  <a:lnTo>
                    <a:pt x="3670300" y="0"/>
                  </a:lnTo>
                </a:path>
                <a:path w="3670300" h="2794000">
                  <a:moveTo>
                    <a:pt x="0" y="0"/>
                  </a:moveTo>
                  <a:lnTo>
                    <a:pt x="0" y="2794000"/>
                  </a:lnTo>
                </a:path>
                <a:path w="3670300" h="2794000">
                  <a:moveTo>
                    <a:pt x="3670300" y="0"/>
                  </a:moveTo>
                  <a:lnTo>
                    <a:pt x="3670300" y="2794000"/>
                  </a:lnTo>
                </a:path>
                <a:path w="3670300" h="2794000">
                  <a:moveTo>
                    <a:pt x="0" y="2794000"/>
                  </a:moveTo>
                  <a:lnTo>
                    <a:pt x="3670300" y="2794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  <p:extLst>
      <p:ext uri="{BB962C8B-B14F-4D97-AF65-F5344CB8AC3E}">
        <p14:creationId xmlns:p14="http://schemas.microsoft.com/office/powerpoint/2010/main" val="15080722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-499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-499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5806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265044" y="685800"/>
            <a:ext cx="7409621" cy="515241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3200" dirty="0">
                <a:latin typeface="Palatino Linotype"/>
                <a:cs typeface="Palatino Linotype"/>
              </a:rPr>
              <a:t>5.</a:t>
            </a:r>
            <a:r>
              <a:rPr sz="3200" spc="426" dirty="0">
                <a:latin typeface="Palatino Linotype"/>
                <a:cs typeface="Palatino Linotype"/>
              </a:rPr>
              <a:t> </a:t>
            </a:r>
            <a:r>
              <a:rPr sz="3200" spc="-9" dirty="0">
                <a:latin typeface="Palatino Linotype"/>
                <a:cs typeface="Palatino Linotype"/>
              </a:rPr>
              <a:t>Open</a:t>
            </a:r>
            <a:r>
              <a:rPr sz="3200" spc="-45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MySQL</a:t>
            </a:r>
            <a:r>
              <a:rPr sz="3200" spc="-36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Workbench:</a:t>
            </a:r>
            <a:endParaRPr sz="32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52800" y="1426471"/>
            <a:ext cx="8390013" cy="5089511"/>
            <a:chOff x="720001" y="1252042"/>
            <a:chExt cx="5418455" cy="333629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701" y="1298410"/>
              <a:ext cx="5392597" cy="327708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26351" y="1258392"/>
              <a:ext cx="5405755" cy="3323590"/>
            </a:xfrm>
            <a:custGeom>
              <a:avLst/>
              <a:gdLst/>
              <a:ahLst/>
              <a:cxnLst/>
              <a:rect l="l" t="t" r="r" b="b"/>
              <a:pathLst>
                <a:path w="5405755" h="3323590">
                  <a:moveTo>
                    <a:pt x="0" y="0"/>
                  </a:moveTo>
                  <a:lnTo>
                    <a:pt x="5405297" y="0"/>
                  </a:lnTo>
                </a:path>
                <a:path w="5405755" h="3323590">
                  <a:moveTo>
                    <a:pt x="0" y="0"/>
                  </a:moveTo>
                  <a:lnTo>
                    <a:pt x="0" y="3323450"/>
                  </a:lnTo>
                </a:path>
                <a:path w="5405755" h="3323590">
                  <a:moveTo>
                    <a:pt x="5405297" y="0"/>
                  </a:moveTo>
                  <a:lnTo>
                    <a:pt x="5405297" y="3323450"/>
                  </a:lnTo>
                </a:path>
                <a:path w="5405755" h="3323590">
                  <a:moveTo>
                    <a:pt x="0" y="3323450"/>
                  </a:moveTo>
                  <a:lnTo>
                    <a:pt x="5405297" y="33234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9415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9415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45720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1" name="object 11"/>
          <p:cNvSpPr txBox="1"/>
          <p:nvPr/>
        </p:nvSpPr>
        <p:spPr>
          <a:xfrm>
            <a:off x="671530" y="941569"/>
            <a:ext cx="9632809" cy="100249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323988" marR="9031" indent="-302539">
              <a:lnSpc>
                <a:spcPct val="105400"/>
              </a:lnSpc>
              <a:spcBef>
                <a:spcPts val="178"/>
              </a:spcBef>
            </a:pPr>
            <a:r>
              <a:rPr sz="3100" dirty="0">
                <a:latin typeface="Palatino Linotype"/>
                <a:cs typeface="Palatino Linotype"/>
              </a:rPr>
              <a:t>4.</a:t>
            </a:r>
            <a:r>
              <a:rPr sz="3100" spc="36" dirty="0">
                <a:latin typeface="Palatino Linotype"/>
                <a:cs typeface="Palatino Linotype"/>
              </a:rPr>
              <a:t> </a:t>
            </a:r>
            <a:r>
              <a:rPr sz="3100" spc="-9" dirty="0">
                <a:latin typeface="Palatino Linotype"/>
                <a:cs typeface="Palatino Linotype"/>
              </a:rPr>
              <a:t>Verify that you</a:t>
            </a:r>
            <a:r>
              <a:rPr sz="3100" spc="-18" dirty="0">
                <a:latin typeface="Palatino Linotype"/>
                <a:cs typeface="Palatino Linotype"/>
              </a:rPr>
              <a:t> </a:t>
            </a:r>
            <a:r>
              <a:rPr sz="3100" spc="-9" dirty="0">
                <a:latin typeface="Palatino Linotype"/>
                <a:cs typeface="Palatino Linotype"/>
              </a:rPr>
              <a:t>have the </a:t>
            </a:r>
            <a:r>
              <a:rPr sz="3100" spc="-9" dirty="0">
                <a:latin typeface="Lucida Console"/>
                <a:cs typeface="Lucida Console"/>
              </a:rPr>
              <a:t>\Python37\Lib\site- </a:t>
            </a:r>
            <a:r>
              <a:rPr sz="3100" spc="-1049" dirty="0">
                <a:latin typeface="Lucida Console"/>
                <a:cs typeface="Lucida Console"/>
              </a:rPr>
              <a:t> </a:t>
            </a:r>
            <a:r>
              <a:rPr sz="3100" spc="-9" dirty="0">
                <a:latin typeface="Lucida Console"/>
                <a:cs typeface="Lucida Console"/>
              </a:rPr>
              <a:t>packages\mysql\connector</a:t>
            </a:r>
            <a:r>
              <a:rPr sz="3100" spc="18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folder:</a:t>
            </a:r>
            <a:endParaRPr sz="3100">
              <a:latin typeface="Palatino Linotype"/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61958" y="2431740"/>
            <a:ext cx="8072842" cy="3969060"/>
            <a:chOff x="1597025" y="4999418"/>
            <a:chExt cx="3663950" cy="168275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9725" y="5012118"/>
              <a:ext cx="3638550" cy="162547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03375" y="5005768"/>
              <a:ext cx="3651250" cy="1670050"/>
            </a:xfrm>
            <a:custGeom>
              <a:avLst/>
              <a:gdLst/>
              <a:ahLst/>
              <a:cxnLst/>
              <a:rect l="l" t="t" r="r" b="b"/>
              <a:pathLst>
                <a:path w="3651250" h="1670050">
                  <a:moveTo>
                    <a:pt x="0" y="0"/>
                  </a:moveTo>
                  <a:lnTo>
                    <a:pt x="3651250" y="0"/>
                  </a:lnTo>
                </a:path>
                <a:path w="3651250" h="1670050">
                  <a:moveTo>
                    <a:pt x="0" y="0"/>
                  </a:moveTo>
                  <a:lnTo>
                    <a:pt x="0" y="1670050"/>
                  </a:lnTo>
                </a:path>
                <a:path w="3651250" h="1670050">
                  <a:moveTo>
                    <a:pt x="3651250" y="0"/>
                  </a:moveTo>
                  <a:lnTo>
                    <a:pt x="3651250" y="1670050"/>
                  </a:lnTo>
                </a:path>
                <a:path w="3651250" h="1670050">
                  <a:moveTo>
                    <a:pt x="0" y="1670050"/>
                  </a:moveTo>
                  <a:lnTo>
                    <a:pt x="3651250" y="16700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  <p:extLst>
      <p:ext uri="{BB962C8B-B14F-4D97-AF65-F5344CB8AC3E}">
        <p14:creationId xmlns:p14="http://schemas.microsoft.com/office/powerpoint/2010/main" val="34662700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21264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21264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84314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307623" y="780159"/>
            <a:ext cx="3903538" cy="515241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3200" dirty="0">
                <a:latin typeface="Palatino Linotype"/>
                <a:cs typeface="Palatino Linotype"/>
              </a:rPr>
              <a:t>6.</a:t>
            </a:r>
            <a:r>
              <a:rPr sz="3200" spc="435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Select</a:t>
            </a:r>
            <a:r>
              <a:rPr sz="3200" spc="-27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our</a:t>
            </a:r>
            <a:r>
              <a:rPr sz="3200" spc="-45" dirty="0">
                <a:latin typeface="Palatino Linotype"/>
                <a:cs typeface="Palatino Linotype"/>
              </a:rPr>
              <a:t> </a:t>
            </a:r>
            <a:r>
              <a:rPr sz="3200" spc="-9" dirty="0">
                <a:latin typeface="Lucida Console"/>
                <a:cs typeface="Lucida Console"/>
              </a:rPr>
              <a:t>guidb</a:t>
            </a:r>
            <a:r>
              <a:rPr sz="3200" spc="-9" dirty="0">
                <a:latin typeface="Palatino Linotype"/>
                <a:cs typeface="Palatino Linotype"/>
              </a:rPr>
              <a:t>:</a:t>
            </a:r>
            <a:endParaRPr sz="32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10982" y="616228"/>
            <a:ext cx="5971418" cy="6089372"/>
            <a:chOff x="1087437" y="1260678"/>
            <a:chExt cx="4683125" cy="45974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0137" y="1312455"/>
              <a:ext cx="4657725" cy="45329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93787" y="1267028"/>
              <a:ext cx="4670425" cy="4584700"/>
            </a:xfrm>
            <a:custGeom>
              <a:avLst/>
              <a:gdLst/>
              <a:ahLst/>
              <a:cxnLst/>
              <a:rect l="l" t="t" r="r" b="b"/>
              <a:pathLst>
                <a:path w="4670425" h="4584700">
                  <a:moveTo>
                    <a:pt x="0" y="0"/>
                  </a:moveTo>
                  <a:lnTo>
                    <a:pt x="4670425" y="0"/>
                  </a:lnTo>
                </a:path>
                <a:path w="4670425" h="4584700">
                  <a:moveTo>
                    <a:pt x="0" y="0"/>
                  </a:moveTo>
                  <a:lnTo>
                    <a:pt x="0" y="4584700"/>
                  </a:lnTo>
                </a:path>
                <a:path w="4670425" h="4584700">
                  <a:moveTo>
                    <a:pt x="4670425" y="0"/>
                  </a:moveTo>
                  <a:lnTo>
                    <a:pt x="4670425" y="4584700"/>
                  </a:lnTo>
                </a:path>
                <a:path w="4670425" h="4584700">
                  <a:moveTo>
                    <a:pt x="0" y="4584700"/>
                  </a:moveTo>
                  <a:lnTo>
                    <a:pt x="4670425" y="4584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13869" y="-76200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6186" y="-76200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0003" y="286850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85800" y="551559"/>
            <a:ext cx="8095421" cy="515241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3200" dirty="0">
                <a:latin typeface="Palatino Linotype"/>
                <a:cs typeface="Palatino Linotype"/>
              </a:rPr>
              <a:t>7.</a:t>
            </a:r>
            <a:r>
              <a:rPr sz="3200" spc="452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Write</a:t>
            </a:r>
            <a:r>
              <a:rPr sz="3200" spc="-18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and</a:t>
            </a:r>
            <a:r>
              <a:rPr sz="3200" spc="-36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execute</a:t>
            </a:r>
            <a:r>
              <a:rPr sz="3200" spc="-27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some</a:t>
            </a:r>
            <a:r>
              <a:rPr sz="3200" spc="-27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SQL</a:t>
            </a:r>
            <a:r>
              <a:rPr sz="3200" spc="-27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commands:</a:t>
            </a:r>
            <a:endParaRPr sz="32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76600" y="1219200"/>
            <a:ext cx="8656183" cy="5292544"/>
            <a:chOff x="720001" y="1252042"/>
            <a:chExt cx="5418455" cy="35331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701" y="1297583"/>
              <a:ext cx="5392597" cy="34746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26351" y="1258392"/>
              <a:ext cx="5405755" cy="3520440"/>
            </a:xfrm>
            <a:custGeom>
              <a:avLst/>
              <a:gdLst/>
              <a:ahLst/>
              <a:cxnLst/>
              <a:rect l="l" t="t" r="r" b="b"/>
              <a:pathLst>
                <a:path w="5405755" h="3520440">
                  <a:moveTo>
                    <a:pt x="0" y="0"/>
                  </a:moveTo>
                  <a:lnTo>
                    <a:pt x="5405297" y="0"/>
                  </a:lnTo>
                </a:path>
                <a:path w="5405755" h="3520440">
                  <a:moveTo>
                    <a:pt x="0" y="0"/>
                  </a:moveTo>
                  <a:lnTo>
                    <a:pt x="0" y="3520186"/>
                  </a:lnTo>
                </a:path>
                <a:path w="5405755" h="3520440">
                  <a:moveTo>
                    <a:pt x="5405297" y="0"/>
                  </a:moveTo>
                  <a:lnTo>
                    <a:pt x="5405297" y="3520186"/>
                  </a:lnTo>
                </a:path>
                <a:path w="5405755" h="3520440">
                  <a:moveTo>
                    <a:pt x="0" y="3520186"/>
                  </a:moveTo>
                  <a:lnTo>
                    <a:pt x="5405297" y="352018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143000"/>
            <a:ext cx="8954861" cy="97648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80003" y="393118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257424" y="30068"/>
            <a:ext cx="9640711" cy="556342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79021">
              <a:spcBef>
                <a:spcPts val="178"/>
              </a:spcBef>
              <a:tabLst>
                <a:tab pos="8700260" algn="l"/>
              </a:tabLst>
            </a:pPr>
            <a:r>
              <a:rPr sz="1778" i="1" dirty="0">
                <a:latin typeface="Palatino Linotype"/>
                <a:cs typeface="Palatino Linotype"/>
              </a:rPr>
              <a:t>Storing Data in Our MySQL Database via Our </a:t>
            </a:r>
            <a:r>
              <a:rPr sz="1778" i="1" spc="-9" dirty="0">
                <a:latin typeface="Palatino Linotype"/>
                <a:cs typeface="Palatino Linotype"/>
              </a:rPr>
              <a:t>GUI	</a:t>
            </a:r>
            <a:r>
              <a:rPr sz="1778" i="1" dirty="0">
                <a:latin typeface="Palatino Linotype"/>
                <a:cs typeface="Palatino Linotype"/>
              </a:rPr>
              <a:t>Chapter</a:t>
            </a:r>
            <a:r>
              <a:rPr sz="1778" i="1" spc="-9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7</a:t>
            </a:r>
            <a:endParaRPr sz="1778">
              <a:latin typeface="Palatino Linotype"/>
              <a:cs typeface="Palatino Linotype"/>
            </a:endParaRPr>
          </a:p>
          <a:p>
            <a:pPr>
              <a:spcBef>
                <a:spcPts val="27"/>
              </a:spcBef>
            </a:pPr>
            <a:endParaRPr sz="1689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3870" y="9722264"/>
            <a:ext cx="4286391" cy="0"/>
          </a:xfrm>
          <a:custGeom>
            <a:avLst/>
            <a:gdLst/>
            <a:ahLst/>
            <a:cxnLst/>
            <a:rect l="l" t="t" r="r" b="b"/>
            <a:pathLst>
              <a:path w="2411095">
                <a:moveTo>
                  <a:pt x="0" y="0"/>
                </a:moveTo>
                <a:lnTo>
                  <a:pt x="2410472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6592847" y="9722264"/>
            <a:ext cx="4286391" cy="0"/>
          </a:xfrm>
          <a:custGeom>
            <a:avLst/>
            <a:gdLst/>
            <a:ahLst/>
            <a:cxnLst/>
            <a:rect l="l" t="t" r="r" b="b"/>
            <a:pathLst>
              <a:path w="2411095">
                <a:moveTo>
                  <a:pt x="0" y="0"/>
                </a:moveTo>
                <a:lnTo>
                  <a:pt x="2410472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grpSp>
        <p:nvGrpSpPr>
          <p:cNvPr id="7" name="object 7"/>
          <p:cNvGrpSpPr/>
          <p:nvPr/>
        </p:nvGrpSpPr>
        <p:grpSpPr>
          <a:xfrm>
            <a:off x="6793242" y="3081992"/>
            <a:ext cx="4628038" cy="2876565"/>
            <a:chOff x="2935287" y="3821950"/>
            <a:chExt cx="987425" cy="54927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7987" y="3834650"/>
              <a:ext cx="962025" cy="5238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941637" y="3828300"/>
              <a:ext cx="974725" cy="536575"/>
            </a:xfrm>
            <a:custGeom>
              <a:avLst/>
              <a:gdLst/>
              <a:ahLst/>
              <a:cxnLst/>
              <a:rect l="l" t="t" r="r" b="b"/>
              <a:pathLst>
                <a:path w="974725" h="536575">
                  <a:moveTo>
                    <a:pt x="0" y="0"/>
                  </a:moveTo>
                  <a:lnTo>
                    <a:pt x="974725" y="0"/>
                  </a:lnTo>
                </a:path>
                <a:path w="974725" h="536575">
                  <a:moveTo>
                    <a:pt x="0" y="0"/>
                  </a:moveTo>
                  <a:lnTo>
                    <a:pt x="0" y="536575"/>
                  </a:lnTo>
                </a:path>
                <a:path w="974725" h="536575">
                  <a:moveTo>
                    <a:pt x="974725" y="0"/>
                  </a:moveTo>
                  <a:lnTo>
                    <a:pt x="974725" y="536575"/>
                  </a:lnTo>
                </a:path>
                <a:path w="974725" h="536575">
                  <a:moveTo>
                    <a:pt x="0" y="536575"/>
                  </a:moveTo>
                  <a:lnTo>
                    <a:pt x="974725" y="5365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5F61DAE-5F14-6F32-8CE9-E61B94FD86DA}"/>
              </a:ext>
            </a:extLst>
          </p:cNvPr>
          <p:cNvSpPr txBox="1"/>
          <p:nvPr/>
        </p:nvSpPr>
        <p:spPr>
          <a:xfrm>
            <a:off x="1257424" y="1040023"/>
            <a:ext cx="1009049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578" marR="94825" algn="just"/>
            <a:r>
              <a:rPr lang="en-US" sz="3000">
                <a:latin typeface="Palatino Linotype"/>
                <a:cs typeface="Palatino Linotype"/>
              </a:rPr>
              <a:t>We</a:t>
            </a:r>
            <a:r>
              <a:rPr lang="en-US" sz="3000" spc="-18">
                <a:latin typeface="Palatino Linotype"/>
                <a:cs typeface="Palatino Linotype"/>
              </a:rPr>
              <a:t> </a:t>
            </a:r>
            <a:r>
              <a:rPr lang="en-US" sz="3000">
                <a:latin typeface="Palatino Linotype"/>
                <a:cs typeface="Palatino Linotype"/>
              </a:rPr>
              <a:t>can</a:t>
            </a:r>
            <a:r>
              <a:rPr lang="en-US" sz="3000" spc="-9">
                <a:latin typeface="Palatino Linotype"/>
                <a:cs typeface="Palatino Linotype"/>
              </a:rPr>
              <a:t> type</a:t>
            </a:r>
            <a:r>
              <a:rPr lang="en-US" sz="3000" spc="-18">
                <a:latin typeface="Palatino Linotype"/>
                <a:cs typeface="Palatino Linotype"/>
              </a:rPr>
              <a:t> </a:t>
            </a:r>
            <a:r>
              <a:rPr lang="en-US" sz="3000">
                <a:latin typeface="Palatino Linotype"/>
                <a:cs typeface="Palatino Linotype"/>
              </a:rPr>
              <a:t>SQL</a:t>
            </a:r>
            <a:r>
              <a:rPr lang="en-US" sz="3000" spc="-18">
                <a:latin typeface="Palatino Linotype"/>
                <a:cs typeface="Palatino Linotype"/>
              </a:rPr>
              <a:t> </a:t>
            </a:r>
            <a:r>
              <a:rPr lang="en-US" sz="3000">
                <a:latin typeface="Palatino Linotype"/>
                <a:cs typeface="Palatino Linotype"/>
              </a:rPr>
              <a:t>commands</a:t>
            </a:r>
            <a:r>
              <a:rPr lang="en-US" sz="3000" spc="-18">
                <a:latin typeface="Palatino Linotype"/>
                <a:cs typeface="Palatino Linotype"/>
              </a:rPr>
              <a:t> </a:t>
            </a:r>
            <a:r>
              <a:rPr lang="en-US" sz="3000">
                <a:latin typeface="Palatino Linotype"/>
                <a:cs typeface="Palatino Linotype"/>
              </a:rPr>
              <a:t>into</a:t>
            </a:r>
            <a:r>
              <a:rPr lang="en-US" sz="3000" spc="-18">
                <a:latin typeface="Palatino Linotype"/>
                <a:cs typeface="Palatino Linotype"/>
              </a:rPr>
              <a:t> </a:t>
            </a:r>
            <a:r>
              <a:rPr lang="en-US" sz="3000" spc="-9">
                <a:latin typeface="Palatino Linotype"/>
                <a:cs typeface="Palatino Linotype"/>
              </a:rPr>
              <a:t>the </a:t>
            </a:r>
            <a:r>
              <a:rPr lang="en-US" sz="3000" b="1">
                <a:latin typeface="Palatino Linotype"/>
                <a:cs typeface="Palatino Linotype"/>
              </a:rPr>
              <a:t>Query</a:t>
            </a:r>
            <a:r>
              <a:rPr lang="en-US" sz="3000" b="1" spc="-9">
                <a:latin typeface="Palatino Linotype"/>
                <a:cs typeface="Palatino Linotype"/>
              </a:rPr>
              <a:t> </a:t>
            </a:r>
            <a:r>
              <a:rPr lang="en-US" sz="3000" b="1">
                <a:latin typeface="Palatino Linotype"/>
                <a:cs typeface="Palatino Linotype"/>
              </a:rPr>
              <a:t>Editor</a:t>
            </a:r>
            <a:r>
              <a:rPr lang="en-US" sz="3000" b="1" spc="-18">
                <a:latin typeface="Palatino Linotype"/>
                <a:cs typeface="Palatino Linotype"/>
              </a:rPr>
              <a:t> </a:t>
            </a:r>
            <a:r>
              <a:rPr lang="en-US" sz="3000">
                <a:latin typeface="Palatino Linotype"/>
                <a:cs typeface="Palatino Linotype"/>
              </a:rPr>
              <a:t>and</a:t>
            </a:r>
            <a:r>
              <a:rPr lang="en-US" sz="3000" spc="-9">
                <a:latin typeface="Palatino Linotype"/>
                <a:cs typeface="Palatino Linotype"/>
              </a:rPr>
              <a:t> </a:t>
            </a:r>
            <a:r>
              <a:rPr lang="en-US" sz="3000">
                <a:latin typeface="Palatino Linotype"/>
                <a:cs typeface="Palatino Linotype"/>
              </a:rPr>
              <a:t>execute</a:t>
            </a:r>
            <a:r>
              <a:rPr lang="en-US" sz="3000" spc="-18">
                <a:latin typeface="Palatino Linotype"/>
                <a:cs typeface="Palatino Linotype"/>
              </a:rPr>
              <a:t> </a:t>
            </a:r>
            <a:r>
              <a:rPr lang="en-US" sz="3000">
                <a:latin typeface="Palatino Linotype"/>
                <a:cs typeface="Palatino Linotype"/>
              </a:rPr>
              <a:t>our</a:t>
            </a:r>
            <a:r>
              <a:rPr lang="en-US" sz="3000" spc="-18">
                <a:latin typeface="Palatino Linotype"/>
                <a:cs typeface="Palatino Linotype"/>
              </a:rPr>
              <a:t> </a:t>
            </a:r>
            <a:r>
              <a:rPr lang="en-US" sz="3000">
                <a:latin typeface="Palatino Linotype"/>
                <a:cs typeface="Palatino Linotype"/>
              </a:rPr>
              <a:t>commands</a:t>
            </a:r>
            <a:r>
              <a:rPr lang="en-US" sz="3000" spc="-18">
                <a:latin typeface="Palatino Linotype"/>
                <a:cs typeface="Palatino Linotype"/>
              </a:rPr>
              <a:t> </a:t>
            </a:r>
            <a:r>
              <a:rPr lang="en-US" sz="3000" spc="-9">
                <a:latin typeface="Palatino Linotype"/>
                <a:cs typeface="Palatino Linotype"/>
              </a:rPr>
              <a:t>by</a:t>
            </a:r>
            <a:r>
              <a:rPr lang="en-US" sz="3000" spc="-18">
                <a:latin typeface="Palatino Linotype"/>
                <a:cs typeface="Palatino Linotype"/>
              </a:rPr>
              <a:t> </a:t>
            </a:r>
            <a:r>
              <a:rPr lang="en-US" sz="3000">
                <a:latin typeface="Palatino Linotype"/>
                <a:cs typeface="Palatino Linotype"/>
              </a:rPr>
              <a:t>clicking </a:t>
            </a:r>
            <a:r>
              <a:rPr lang="en-US" sz="3000" spc="-444">
                <a:latin typeface="Palatino Linotype"/>
                <a:cs typeface="Palatino Linotype"/>
              </a:rPr>
              <a:t> </a:t>
            </a:r>
            <a:r>
              <a:rPr lang="en-US" sz="3000" spc="-9">
                <a:latin typeface="Palatino Linotype"/>
                <a:cs typeface="Palatino Linotype"/>
              </a:rPr>
              <a:t>the </a:t>
            </a:r>
            <a:r>
              <a:rPr lang="en-US" sz="3000">
                <a:latin typeface="Palatino Linotype"/>
                <a:cs typeface="Palatino Linotype"/>
              </a:rPr>
              <a:t>lightning </a:t>
            </a:r>
            <a:r>
              <a:rPr lang="en-US" sz="3000" spc="-9">
                <a:latin typeface="Palatino Linotype"/>
                <a:cs typeface="Palatino Linotype"/>
              </a:rPr>
              <a:t>bolt </a:t>
            </a:r>
            <a:r>
              <a:rPr lang="en-US" sz="3000">
                <a:latin typeface="Palatino Linotype"/>
                <a:cs typeface="Palatino Linotype"/>
              </a:rPr>
              <a:t>icon. It is </a:t>
            </a:r>
            <a:r>
              <a:rPr lang="en-US" sz="3000" spc="-9">
                <a:latin typeface="Palatino Linotype"/>
                <a:cs typeface="Palatino Linotype"/>
              </a:rPr>
              <a:t>the button toward the top </a:t>
            </a:r>
            <a:r>
              <a:rPr lang="en-US" sz="3000">
                <a:latin typeface="Palatino Linotype"/>
                <a:cs typeface="Palatino Linotype"/>
              </a:rPr>
              <a:t>right, as shown in </a:t>
            </a:r>
            <a:r>
              <a:rPr lang="en-US" sz="3000" spc="-9">
                <a:latin typeface="Palatino Linotype"/>
                <a:cs typeface="Palatino Linotype"/>
              </a:rPr>
              <a:t>the </a:t>
            </a:r>
            <a:r>
              <a:rPr lang="en-US" sz="3000">
                <a:latin typeface="Palatino Linotype"/>
                <a:cs typeface="Palatino Linotype"/>
              </a:rPr>
              <a:t>following </a:t>
            </a:r>
            <a:r>
              <a:rPr lang="en-US" sz="3000" spc="9">
                <a:latin typeface="Palatino Linotype"/>
                <a:cs typeface="Palatino Linotype"/>
              </a:rPr>
              <a:t> </a:t>
            </a:r>
            <a:r>
              <a:rPr lang="en-US" sz="3000">
                <a:latin typeface="Palatino Linotype"/>
                <a:cs typeface="Palatino Linotype"/>
              </a:rPr>
              <a:t>screenshot: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69" y="-1716"/>
            <a:ext cx="4881315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Storing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in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MySQL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Database</a:t>
            </a:r>
            <a:r>
              <a:rPr sz="1778" i="1" spc="-27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via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dirty="0">
                <a:latin typeface="Palatino Linotype"/>
                <a:cs typeface="Palatino Linotype"/>
              </a:rPr>
              <a:t>Our</a:t>
            </a:r>
            <a:r>
              <a:rPr sz="1778" i="1" spc="-18" dirty="0">
                <a:latin typeface="Palatino Linotype"/>
                <a:cs typeface="Palatino Linotype"/>
              </a:rPr>
              <a:t> </a:t>
            </a:r>
            <a:r>
              <a:rPr sz="1778" i="1" spc="-9" dirty="0">
                <a:latin typeface="Palatino Linotype"/>
                <a:cs typeface="Palatino Linotype"/>
              </a:rPr>
              <a:t>GUI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6186" y="-1716"/>
            <a:ext cx="942622" cy="296400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778" i="1" dirty="0">
                <a:latin typeface="Palatino Linotype"/>
                <a:cs typeface="Palatino Linotype"/>
              </a:rPr>
              <a:t>Chapter 7</a:t>
            </a:r>
            <a:endParaRPr sz="1778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003" y="361334"/>
            <a:ext cx="9632809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983985" y="581492"/>
            <a:ext cx="9632809" cy="976906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3100" dirty="0">
                <a:latin typeface="Palatino Linotype"/>
                <a:cs typeface="Palatino Linotype"/>
              </a:rPr>
              <a:t>5. </a:t>
            </a:r>
            <a:r>
              <a:rPr sz="3100" spc="45" dirty="0">
                <a:latin typeface="Palatino Linotype"/>
                <a:cs typeface="Palatino Linotype"/>
              </a:rPr>
              <a:t> </a:t>
            </a:r>
            <a:r>
              <a:rPr sz="3100" spc="-9" dirty="0">
                <a:latin typeface="Palatino Linotype"/>
                <a:cs typeface="Palatino Linotype"/>
              </a:rPr>
              <a:t>Ope</a:t>
            </a:r>
            <a:r>
              <a:rPr sz="3100" dirty="0">
                <a:latin typeface="Palatino Linotype"/>
                <a:cs typeface="Palatino Linotype"/>
              </a:rPr>
              <a:t>n</a:t>
            </a:r>
            <a:r>
              <a:rPr sz="3100" spc="-9" dirty="0">
                <a:latin typeface="Palatino Linotype"/>
                <a:cs typeface="Palatino Linotype"/>
              </a:rPr>
              <a:t> th</a:t>
            </a:r>
            <a:r>
              <a:rPr sz="3100" dirty="0">
                <a:latin typeface="Palatino Linotype"/>
                <a:cs typeface="Palatino Linotype"/>
              </a:rPr>
              <a:t>e </a:t>
            </a:r>
            <a:r>
              <a:rPr sz="3100" spc="-9" dirty="0">
                <a:latin typeface="Lucida Console"/>
                <a:cs typeface="Lucida Console"/>
              </a:rPr>
              <a:t>mysqlsh.exe</a:t>
            </a:r>
            <a:r>
              <a:rPr sz="3100" spc="18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executable and double-click on it </a:t>
            </a:r>
            <a:r>
              <a:rPr sz="3100" spc="-9" dirty="0">
                <a:latin typeface="Palatino Linotype"/>
                <a:cs typeface="Palatino Linotype"/>
              </a:rPr>
              <a:t>t</a:t>
            </a:r>
            <a:r>
              <a:rPr sz="3100" dirty="0">
                <a:latin typeface="Palatino Linotype"/>
                <a:cs typeface="Palatino Linotype"/>
              </a:rPr>
              <a:t>o</a:t>
            </a:r>
            <a:r>
              <a:rPr sz="3100" spc="-9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run it:</a:t>
            </a:r>
            <a:endParaRPr sz="31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00400" y="1778555"/>
            <a:ext cx="8744215" cy="4597160"/>
            <a:chOff x="1125537" y="1260678"/>
            <a:chExt cx="4606925" cy="22542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8237" y="1291352"/>
              <a:ext cx="4581525" cy="22108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31887" y="1267028"/>
              <a:ext cx="4594225" cy="2241550"/>
            </a:xfrm>
            <a:custGeom>
              <a:avLst/>
              <a:gdLst/>
              <a:ahLst/>
              <a:cxnLst/>
              <a:rect l="l" t="t" r="r" b="b"/>
              <a:pathLst>
                <a:path w="4594225" h="2241550">
                  <a:moveTo>
                    <a:pt x="0" y="0"/>
                  </a:moveTo>
                  <a:lnTo>
                    <a:pt x="4594225" y="0"/>
                  </a:lnTo>
                </a:path>
                <a:path w="4594225" h="2241550">
                  <a:moveTo>
                    <a:pt x="0" y="0"/>
                  </a:moveTo>
                  <a:lnTo>
                    <a:pt x="0" y="2241550"/>
                  </a:lnTo>
                </a:path>
                <a:path w="4594225" h="2241550">
                  <a:moveTo>
                    <a:pt x="4594225" y="0"/>
                  </a:moveTo>
                  <a:lnTo>
                    <a:pt x="4594225" y="2241550"/>
                  </a:lnTo>
                </a:path>
                <a:path w="4594225" h="2241550">
                  <a:moveTo>
                    <a:pt x="0" y="2241550"/>
                  </a:moveTo>
                  <a:lnTo>
                    <a:pt x="4594225" y="2241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5382</Words>
  <Application>Microsoft Office PowerPoint</Application>
  <PresentationFormat>Widescreen</PresentationFormat>
  <Paragraphs>634</Paragraphs>
  <Slides>82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Arial</vt:lpstr>
      <vt:lpstr>Calibri</vt:lpstr>
      <vt:lpstr>Courier New</vt:lpstr>
      <vt:lpstr>Lucida Console</vt:lpstr>
      <vt:lpstr>Lucida Sans</vt:lpstr>
      <vt:lpstr>Palatino Linotype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2_ Configuring the MySQL database  connection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3_ Designing the Python GUI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do it…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Huck</dc:creator>
  <cp:lastModifiedBy>Linh Nguyen Thi My</cp:lastModifiedBy>
  <cp:revision>66</cp:revision>
  <dcterms:created xsi:type="dcterms:W3CDTF">2022-05-10T06:28:27Z</dcterms:created>
  <dcterms:modified xsi:type="dcterms:W3CDTF">2022-12-28T11:28:19Z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2022-05-10T00:00:00Z</vt:filetime>
  </property>
  <property fmtid="{D5CDD505-2E9C-101B-9397-08002B2CF9AE}" pid="3" name="LastSaved">
    <vt:filetime>2022-05-10T00:00:00Z</vt:filetime>
  </property>
</Properties>
</file>