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7"/>
  </p:notesMasterIdLst>
  <p:sldIdLst>
    <p:sldId id="256" r:id="rId3"/>
    <p:sldId id="315" r:id="rId4"/>
    <p:sldId id="258" r:id="rId5"/>
    <p:sldId id="262" r:id="rId6"/>
    <p:sldId id="264" r:id="rId7"/>
    <p:sldId id="265" r:id="rId8"/>
    <p:sldId id="266" r:id="rId9"/>
    <p:sldId id="267" r:id="rId10"/>
    <p:sldId id="316" r:id="rId11"/>
    <p:sldId id="263" r:id="rId12"/>
    <p:sldId id="274" r:id="rId13"/>
    <p:sldId id="278" r:id="rId14"/>
    <p:sldId id="279" r:id="rId15"/>
    <p:sldId id="283" r:id="rId16"/>
    <p:sldId id="321" r:id="rId17"/>
    <p:sldId id="284" r:id="rId18"/>
    <p:sldId id="287" r:id="rId19"/>
    <p:sldId id="317" r:id="rId20"/>
    <p:sldId id="290" r:id="rId21"/>
    <p:sldId id="291" r:id="rId22"/>
    <p:sldId id="292" r:id="rId23"/>
    <p:sldId id="295" r:id="rId24"/>
    <p:sldId id="318" r:id="rId25"/>
    <p:sldId id="296" r:id="rId26"/>
    <p:sldId id="319" r:id="rId27"/>
    <p:sldId id="300" r:id="rId28"/>
    <p:sldId id="302" r:id="rId29"/>
    <p:sldId id="304" r:id="rId30"/>
    <p:sldId id="305" r:id="rId31"/>
    <p:sldId id="320" r:id="rId32"/>
    <p:sldId id="307" r:id="rId33"/>
    <p:sldId id="309" r:id="rId34"/>
    <p:sldId id="310" r:id="rId35"/>
    <p:sldId id="311" r:id="rId36"/>
  </p:sldIdLst>
  <p:sldSz cx="9144000" cy="6858000" type="screen4x3"/>
  <p:notesSz cx="6400800" cy="8401050"/>
  <p:defaultTextStyle>
    <a:defPPr>
      <a:defRPr lang="en-US"/>
    </a:defPPr>
    <a:lvl1pPr marL="0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1pPr>
    <a:lvl2pPr marL="489844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2pPr>
    <a:lvl3pPr marL="979688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3pPr>
    <a:lvl4pPr marL="1469532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4pPr>
    <a:lvl5pPr marL="1959376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5pPr>
    <a:lvl6pPr marL="2449220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6pPr>
    <a:lvl7pPr marL="2939064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7pPr>
    <a:lvl8pPr marL="3428909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8pPr>
    <a:lvl9pPr marL="3918753" algn="l" defTabSz="979688" rtl="0" eaLnBrk="1" latinLnBrk="0" hangingPunct="1">
      <a:defRPr sz="19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 userDrawn="1">
          <p15:clr>
            <a:srgbClr val="A4A3A4"/>
          </p15:clr>
        </p15:guide>
        <p15:guide id="2" pos="30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94660"/>
  </p:normalViewPr>
  <p:slideViewPr>
    <p:cSldViewPr>
      <p:cViewPr varScale="1">
        <p:scale>
          <a:sx n="83" d="100"/>
          <a:sy n="83" d="100"/>
        </p:scale>
        <p:origin x="936" y="54"/>
      </p:cViewPr>
      <p:guideLst>
        <p:guide orient="horz" pos="2351"/>
        <p:guide pos="30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20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206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8B23E-C010-41E6-9604-ECB25DE0D4E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9688" y="1050925"/>
            <a:ext cx="3781425" cy="2835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043363"/>
            <a:ext cx="5121275" cy="3308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980363"/>
            <a:ext cx="2773363" cy="420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7980363"/>
            <a:ext cx="2773363" cy="420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924AD-9F83-49DF-A4D3-5CBB38BE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489844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979688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1469532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959376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2449220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2939064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3428909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3918753" algn="l" defTabSz="979688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BEB472-4CA2-42B8-8B05-2F71C688495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BEB472-4CA2-42B8-8B05-2F71C6884950}" type="slidenum">
              <a:rPr lang="en-US">
                <a:latin typeface="Arial" charset="0"/>
              </a:rPr>
              <a:pPr eaLnBrk="1" hangingPunct="1"/>
              <a:t>9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BEB472-4CA2-42B8-8B05-2F71C6884950}" type="slidenum">
              <a:rPr lang="en-US">
                <a:latin typeface="Arial" charset="0"/>
              </a:rPr>
              <a:pPr eaLnBrk="1" hangingPunct="1"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2" y="2125981"/>
            <a:ext cx="7772401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8DB7D-1542-4276-84FC-DF0ADAF79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3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29E3-AEBE-4308-85A6-5F9E87F3C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70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B6938-47B1-4AEE-BB9E-D8D5F108D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57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27DAA-B5B5-456B-801D-411013D17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86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8BFB-0FEC-496E-9F8D-2DEBD3D6A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6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B27F-42DC-4601-9E5C-591CA410A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4013"/>
            <a:ext cx="2057400" cy="5776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4013"/>
            <a:ext cx="6019800" cy="5776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5156-1982-42D9-BD23-9946125A1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7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473" y="266961"/>
            <a:ext cx="6569056" cy="314097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473" y="266961"/>
            <a:ext cx="6569056" cy="314097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1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473" y="266961"/>
            <a:ext cx="6569056" cy="314097"/>
          </a:xfrm>
        </p:spPr>
        <p:txBody>
          <a:bodyPr lIns="0" tIns="0" rIns="0" bIns="0"/>
          <a:lstStyle>
            <a:lvl1pPr>
              <a:defRPr sz="2041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620000" cy="17526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553200" cy="17526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4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94AD3-4BC6-4C17-ACEC-FAD8EAE3A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1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AC8CC-83A1-4B93-9DC9-CD5CCC5E8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7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A680-6806-43FA-A8BB-05CC7C9CB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2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D540-5331-4F98-AC9D-038FE8FE2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12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6286" y="6296867"/>
            <a:ext cx="6531429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4572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B4097"/>
            </a:solidFill>
          </a:ln>
        </p:spPr>
        <p:txBody>
          <a:bodyPr wrap="square" lIns="0" tIns="0" rIns="0" bIns="0" rtlCol="0"/>
          <a:lstStyle/>
          <a:p>
            <a:endParaRPr sz="146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473" y="266961"/>
            <a:ext cx="6569056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307" y="2485583"/>
            <a:ext cx="65693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9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1" cy="29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1" cy="29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3213">
        <a:defRPr>
          <a:latin typeface="+mn-lt"/>
          <a:ea typeface="+mn-ea"/>
          <a:cs typeface="+mn-cs"/>
        </a:defRPr>
      </a:lvl2pPr>
      <a:lvl3pPr marL="746424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1">
        <a:defRPr>
          <a:latin typeface="+mn-lt"/>
          <a:ea typeface="+mn-ea"/>
          <a:cs typeface="+mn-cs"/>
        </a:defRPr>
      </a:lvl6pPr>
      <a:lvl7pPr marL="2239273">
        <a:defRPr>
          <a:latin typeface="+mn-lt"/>
          <a:ea typeface="+mn-ea"/>
          <a:cs typeface="+mn-cs"/>
        </a:defRPr>
      </a:lvl7pPr>
      <a:lvl8pPr marL="2612486">
        <a:defRPr>
          <a:latin typeface="+mn-lt"/>
          <a:ea typeface="+mn-ea"/>
          <a:cs typeface="+mn-cs"/>
        </a:defRPr>
      </a:lvl8pPr>
      <a:lvl9pPr marL="298569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3213">
        <a:defRPr>
          <a:latin typeface="+mn-lt"/>
          <a:ea typeface="+mn-ea"/>
          <a:cs typeface="+mn-cs"/>
        </a:defRPr>
      </a:lvl2pPr>
      <a:lvl3pPr marL="746424">
        <a:defRPr>
          <a:latin typeface="+mn-lt"/>
          <a:ea typeface="+mn-ea"/>
          <a:cs typeface="+mn-cs"/>
        </a:defRPr>
      </a:lvl3pPr>
      <a:lvl4pPr marL="1119637">
        <a:defRPr>
          <a:latin typeface="+mn-lt"/>
          <a:ea typeface="+mn-ea"/>
          <a:cs typeface="+mn-cs"/>
        </a:defRPr>
      </a:lvl4pPr>
      <a:lvl5pPr marL="1492849">
        <a:defRPr>
          <a:latin typeface="+mn-lt"/>
          <a:ea typeface="+mn-ea"/>
          <a:cs typeface="+mn-cs"/>
        </a:defRPr>
      </a:lvl5pPr>
      <a:lvl6pPr marL="1866061">
        <a:defRPr>
          <a:latin typeface="+mn-lt"/>
          <a:ea typeface="+mn-ea"/>
          <a:cs typeface="+mn-cs"/>
        </a:defRPr>
      </a:lvl6pPr>
      <a:lvl7pPr marL="2239273">
        <a:defRPr>
          <a:latin typeface="+mn-lt"/>
          <a:ea typeface="+mn-ea"/>
          <a:cs typeface="+mn-cs"/>
        </a:defRPr>
      </a:lvl7pPr>
      <a:lvl8pPr marL="2612486">
        <a:defRPr>
          <a:latin typeface="+mn-lt"/>
          <a:ea typeface="+mn-ea"/>
          <a:cs typeface="+mn-cs"/>
        </a:defRPr>
      </a:lvl8pPr>
      <a:lvl9pPr marL="298569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40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fld id="{1AF7DE9C-7F48-42FF-91E9-36F3B17CB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¡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2300">
          <a:solidFill>
            <a:schemeClr val="tx1"/>
          </a:solidFill>
          <a:latin typeface="+mn-lt"/>
        </a:defRPr>
      </a:lvl2pPr>
      <a:lvl3pPr marL="1022350" indent="-3508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3pPr>
      <a:lvl4pPr marL="1339850" indent="-315913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Symbol" pitchFamily="18" charset="2"/>
        <a:buChar char="*"/>
        <a:defRPr sz="1700">
          <a:solidFill>
            <a:schemeClr val="tx1"/>
          </a:solidFill>
          <a:latin typeface="+mn-lt"/>
        </a:defRPr>
      </a:lvl4pPr>
      <a:lvl5pPr marL="1681163" indent="-339725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1383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955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0527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5099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omentjs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rkzeug.pocoo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lick.pocoo.org/" TargetMode="External"/><Relationship Id="rId4" Type="http://schemas.openxmlformats.org/officeDocument/2006/relationships/hyperlink" Target="http://jinja.pocoo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990600"/>
            <a:ext cx="7030346" cy="148779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738028" algn="r">
              <a:spcBef>
                <a:spcPts val="16"/>
              </a:spcBef>
            </a:pPr>
            <a:r>
              <a:rPr lang="en-US" sz="4800" spc="-115" dirty="0"/>
              <a:t>Chapter 6</a:t>
            </a:r>
            <a:br>
              <a:rPr lang="en-US" sz="4800" spc="-115" dirty="0"/>
            </a:br>
            <a:r>
              <a:rPr sz="4800" spc="-115" dirty="0"/>
              <a:t>Introduction</a:t>
            </a:r>
            <a:r>
              <a:rPr sz="4800" spc="-160" dirty="0"/>
              <a:t> </a:t>
            </a:r>
            <a:r>
              <a:rPr sz="4800" spc="-81" dirty="0"/>
              <a:t>to</a:t>
            </a:r>
            <a:r>
              <a:rPr sz="4800" spc="-160" dirty="0"/>
              <a:t> </a:t>
            </a:r>
            <a:r>
              <a:rPr sz="4800" spc="-186" dirty="0"/>
              <a:t>Flask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600" dirty="0"/>
              <a:t>Dynamic Routes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355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from </a:t>
            </a:r>
            <a:r>
              <a:rPr lang="en-US" sz="2800" b="1" dirty="0">
                <a:solidFill>
                  <a:srgbClr val="00CCFF"/>
                </a:solidFill>
                <a:latin typeface="UbuntuMono-Bold"/>
              </a:rPr>
              <a:t>flask 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import 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Flask</a:t>
            </a:r>
            <a:br>
              <a:rPr lang="en-US" sz="2800" dirty="0">
                <a:solidFill>
                  <a:srgbClr val="000088"/>
                </a:solidFill>
                <a:latin typeface="UbuntuMono-Regular"/>
              </a:rPr>
            </a:b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app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Flask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b="1" dirty="0">
                <a:solidFill>
                  <a:srgbClr val="003333"/>
                </a:solidFill>
                <a:latin typeface="UbuntuMono-Bold"/>
              </a:rPr>
              <a:t>__name__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9999FF"/>
                </a:solidFill>
                <a:latin typeface="UbuntuMono-Regular"/>
              </a:rPr>
              <a:t>@</a:t>
            </a:r>
            <a:r>
              <a:rPr lang="en-US" sz="2800" dirty="0" err="1">
                <a:solidFill>
                  <a:srgbClr val="9999FF"/>
                </a:solidFill>
                <a:latin typeface="UbuntuMono-Regular"/>
              </a:rPr>
              <a:t>app.route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'/'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b="1" dirty="0" err="1">
                <a:solidFill>
                  <a:srgbClr val="006699"/>
                </a:solidFill>
                <a:latin typeface="UbuntuMono-Bold"/>
              </a:rPr>
              <a:t>def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 </a:t>
            </a:r>
            <a:r>
              <a:rPr lang="en-US" sz="2800" dirty="0">
                <a:solidFill>
                  <a:srgbClr val="CC00FF"/>
                </a:solidFill>
                <a:latin typeface="UbuntuMono-Regular"/>
              </a:rPr>
              <a:t>index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():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return 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'&lt;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&gt;Hello World!&lt;/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&gt;'</a:t>
            </a:r>
            <a:br>
              <a:rPr lang="en-US" sz="2800" dirty="0">
                <a:solidFill>
                  <a:srgbClr val="CC3300"/>
                </a:solidFill>
                <a:latin typeface="UbuntuMono-Regular"/>
              </a:rPr>
            </a:br>
            <a:r>
              <a:rPr lang="en-US" sz="2800" dirty="0">
                <a:solidFill>
                  <a:srgbClr val="9999FF"/>
                </a:solidFill>
                <a:latin typeface="UbuntuMono-Regular"/>
              </a:rPr>
              <a:t>@</a:t>
            </a:r>
            <a:r>
              <a:rPr lang="en-US" sz="2800" dirty="0" err="1">
                <a:solidFill>
                  <a:srgbClr val="9999FF"/>
                </a:solidFill>
                <a:latin typeface="UbuntuMono-Regular"/>
              </a:rPr>
              <a:t>app.route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'/user/&lt;name&gt;'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b="1" dirty="0" err="1">
                <a:solidFill>
                  <a:srgbClr val="006699"/>
                </a:solidFill>
                <a:latin typeface="UbuntuMono-Bold"/>
              </a:rPr>
              <a:t>def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 </a:t>
            </a:r>
            <a:r>
              <a:rPr lang="en-US" sz="2800" dirty="0">
                <a:solidFill>
                  <a:srgbClr val="CC00FF"/>
                </a:solidFill>
                <a:latin typeface="UbuntuMono-Regular"/>
              </a:rPr>
              <a:t>user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name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):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return 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'&lt;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&gt;Hello, {}!&lt;/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&gt;'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format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name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0"/>
            <a:ext cx="3724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1185791"/>
            <a:ext cx="8153400" cy="356785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80"/>
              </a:spcBef>
            </a:pPr>
            <a:r>
              <a:rPr sz="3600" b="1" spc="-77" dirty="0">
                <a:latin typeface="Arial Narrow"/>
                <a:cs typeface="Arial Narrow"/>
              </a:rPr>
              <a:t>Application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77" dirty="0">
                <a:latin typeface="Arial Narrow"/>
                <a:cs typeface="Arial Narrow"/>
              </a:rPr>
              <a:t>and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93" dirty="0">
                <a:latin typeface="Arial Narrow"/>
                <a:cs typeface="Arial Narrow"/>
              </a:rPr>
              <a:t>Request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93" dirty="0">
                <a:latin typeface="Arial Narrow"/>
                <a:cs typeface="Arial Narrow"/>
              </a:rPr>
              <a:t>Contexts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90"/>
              </a:spcBef>
            </a:pPr>
            <a:r>
              <a:rPr sz="2000" spc="-57" dirty="0">
                <a:latin typeface="Palatino Linotype"/>
                <a:cs typeface="Palatino Linotype"/>
              </a:rPr>
              <a:t>To</a:t>
            </a:r>
            <a:r>
              <a:rPr sz="2000" spc="-54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avoid</a:t>
            </a:r>
            <a:r>
              <a:rPr sz="2000" spc="-54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cluttering </a:t>
            </a:r>
            <a:r>
              <a:rPr sz="2000" spc="-74" dirty="0">
                <a:latin typeface="Palatino Linotype"/>
                <a:cs typeface="Palatino Linotype"/>
              </a:rPr>
              <a:t>view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functions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lots of </a:t>
            </a:r>
            <a:r>
              <a:rPr sz="2000" spc="-49" dirty="0">
                <a:latin typeface="Palatino Linotype"/>
                <a:cs typeface="Palatino Linotype"/>
              </a:rPr>
              <a:t>arguments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70" dirty="0">
                <a:latin typeface="Palatino Linotype"/>
                <a:cs typeface="Palatino Linotype"/>
              </a:rPr>
              <a:t>may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 </a:t>
            </a:r>
            <a:r>
              <a:rPr sz="2000" spc="-70" dirty="0">
                <a:latin typeface="Palatino Linotype"/>
                <a:cs typeface="Palatino Linotype"/>
              </a:rPr>
              <a:t>always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needed,</a:t>
            </a:r>
            <a:r>
              <a:rPr sz="2000" spc="-45" dirty="0">
                <a:latin typeface="Palatino Linotype"/>
                <a:cs typeface="Palatino Linotype"/>
              </a:rPr>
              <a:t> Flask </a:t>
            </a:r>
            <a:r>
              <a:rPr sz="2000" spc="-54" dirty="0">
                <a:latin typeface="Palatino Linotype"/>
                <a:cs typeface="Palatino Linotype"/>
              </a:rPr>
              <a:t>uses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i="1" spc="-25" dirty="0">
                <a:latin typeface="Palatino Linotype"/>
                <a:cs typeface="Palatino Linotype"/>
              </a:rPr>
              <a:t>contexts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temporarily </a:t>
            </a:r>
            <a:r>
              <a:rPr sz="2000" spc="-54" dirty="0">
                <a:latin typeface="Palatino Linotype"/>
                <a:cs typeface="Palatino Linotype"/>
              </a:rPr>
              <a:t>make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certain </a:t>
            </a:r>
            <a:r>
              <a:rPr sz="2000" spc="-29" dirty="0">
                <a:latin typeface="Palatino Linotype"/>
                <a:cs typeface="Palatino Linotype"/>
              </a:rPr>
              <a:t>objects </a:t>
            </a:r>
            <a:r>
              <a:rPr sz="2000" spc="-49" dirty="0">
                <a:latin typeface="Palatino Linotype"/>
                <a:cs typeface="Palatino Linotype"/>
              </a:rPr>
              <a:t>globally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accessible.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Thanks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contexts,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74" dirty="0">
                <a:latin typeface="Palatino Linotype"/>
                <a:cs typeface="Palatino Linotype"/>
              </a:rPr>
              <a:t>view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like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one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written: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86606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user_agent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request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headers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'User-Agent'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'&lt;p&gt;Your browser is {}&lt;/p&gt;'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format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 err="1">
                <a:solidFill>
                  <a:srgbClr val="000087"/>
                </a:solidFill>
                <a:latin typeface="SimSun"/>
                <a:cs typeface="SimSun"/>
              </a:rPr>
              <a:t>user_agent</a:t>
            </a:r>
            <a:r>
              <a:rPr sz="1800" dirty="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0632"/>
            <a:ext cx="8001000" cy="5415455"/>
          </a:xfrm>
          <a:prstGeom prst="rect">
            <a:avLst/>
          </a:prstGeom>
        </p:spPr>
        <p:txBody>
          <a:bodyPr vert="horz" wrap="square" lIns="0" tIns="6221" rIns="0" bIns="0" rtlCol="0">
            <a:spAutoFit/>
          </a:bodyPr>
          <a:lstStyle/>
          <a:p>
            <a:pPr marL="10367">
              <a:spcBef>
                <a:spcPts val="780"/>
              </a:spcBef>
            </a:pPr>
            <a:r>
              <a:rPr sz="3600" b="1" spc="-126" dirty="0">
                <a:latin typeface="Arial Narrow"/>
                <a:cs typeface="Arial Narrow"/>
              </a:rPr>
              <a:t>Responses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90"/>
              </a:spcBef>
            </a:pPr>
            <a:r>
              <a:rPr sz="2000" spc="-36" dirty="0">
                <a:latin typeface="Palatino Linotype"/>
                <a:cs typeface="Palatino Linotype"/>
              </a:rPr>
              <a:t>When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74" dirty="0">
                <a:latin typeface="Palatino Linotype"/>
                <a:cs typeface="Palatino Linotype"/>
              </a:rPr>
              <a:t>view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 </a:t>
            </a:r>
            <a:r>
              <a:rPr sz="2000" spc="-49" dirty="0">
                <a:latin typeface="Palatino Linotype"/>
                <a:cs typeface="Palatino Linotype"/>
              </a:rPr>
              <a:t>needs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respond </a:t>
            </a:r>
            <a:r>
              <a:rPr sz="2000" spc="-54" dirty="0">
                <a:latin typeface="Palatino Linotype"/>
                <a:cs typeface="Palatino Linotype"/>
              </a:rPr>
              <a:t>with a </a:t>
            </a:r>
            <a:r>
              <a:rPr sz="2000" spc="-41" dirty="0">
                <a:latin typeface="Palatino Linotype"/>
                <a:cs typeface="Palatino Linotype"/>
              </a:rPr>
              <a:t>different </a:t>
            </a:r>
            <a:r>
              <a:rPr sz="2000" spc="-45" dirty="0">
                <a:latin typeface="Palatino Linotype"/>
                <a:cs typeface="Palatino Linotype"/>
              </a:rPr>
              <a:t>status </a:t>
            </a:r>
            <a:r>
              <a:rPr sz="2000" spc="-41" dirty="0">
                <a:latin typeface="Palatino Linotype"/>
                <a:cs typeface="Palatino Linotype"/>
              </a:rPr>
              <a:t>code,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65" dirty="0">
                <a:latin typeface="Palatino Linotype"/>
                <a:cs typeface="Palatino Linotype"/>
              </a:rPr>
              <a:t>add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numeric </a:t>
            </a:r>
            <a:r>
              <a:rPr sz="2000" spc="-45" dirty="0">
                <a:latin typeface="Palatino Linotype"/>
                <a:cs typeface="Palatino Linotype"/>
              </a:rPr>
              <a:t>code </a:t>
            </a:r>
            <a:r>
              <a:rPr sz="2000" spc="-54" dirty="0">
                <a:latin typeface="Palatino Linotype"/>
                <a:cs typeface="Palatino Linotype"/>
              </a:rPr>
              <a:t>as a </a:t>
            </a:r>
            <a:r>
              <a:rPr sz="2000" spc="-41" dirty="0">
                <a:latin typeface="Palatino Linotype"/>
                <a:cs typeface="Palatino Linotype"/>
              </a:rPr>
              <a:t>second </a:t>
            </a:r>
            <a:r>
              <a:rPr sz="2000" spc="-36" dirty="0">
                <a:latin typeface="Palatino Linotype"/>
                <a:cs typeface="Palatino Linotype"/>
              </a:rPr>
              <a:t>return </a:t>
            </a:r>
            <a:r>
              <a:rPr sz="2000" spc="-57" dirty="0">
                <a:latin typeface="Palatino Linotype"/>
                <a:cs typeface="Palatino Linotype"/>
              </a:rPr>
              <a:t>value </a:t>
            </a:r>
            <a:r>
              <a:rPr sz="2000" spc="-36" dirty="0">
                <a:latin typeface="Palatino Linotype"/>
                <a:cs typeface="Palatino Linotype"/>
              </a:rPr>
              <a:t>after the </a:t>
            </a:r>
            <a:r>
              <a:rPr sz="2000" spc="-45" dirty="0">
                <a:latin typeface="Palatino Linotype"/>
                <a:cs typeface="Palatino Linotype"/>
              </a:rPr>
              <a:t>response </a:t>
            </a:r>
            <a:r>
              <a:rPr sz="2000" spc="-29" dirty="0">
                <a:latin typeface="Palatino Linotype"/>
                <a:cs typeface="Palatino Linotype"/>
              </a:rPr>
              <a:t>text. </a:t>
            </a:r>
            <a:r>
              <a:rPr sz="2000" spc="-32" dirty="0">
                <a:latin typeface="Palatino Linotype"/>
                <a:cs typeface="Palatino Linotype"/>
              </a:rPr>
              <a:t>For </a:t>
            </a:r>
            <a:r>
              <a:rPr sz="2000" spc="-49" dirty="0">
                <a:latin typeface="Palatino Linotype"/>
                <a:cs typeface="Palatino Linotype"/>
              </a:rPr>
              <a:t>example, </a:t>
            </a:r>
            <a:r>
              <a:rPr sz="2000" spc="-36">
                <a:latin typeface="Palatino Linotype"/>
                <a:cs typeface="Palatino Linotype"/>
              </a:rPr>
              <a:t>the </a:t>
            </a:r>
            <a:r>
              <a:rPr sz="2000" spc="-20">
                <a:latin typeface="Palatino Linotype"/>
                <a:cs typeface="Palatino Linotype"/>
              </a:rPr>
              <a:t>fol</a:t>
            </a:r>
            <a:r>
              <a:rPr sz="2000" spc="-54">
                <a:latin typeface="Palatino Linotype"/>
                <a:cs typeface="Palatino Linotype"/>
              </a:rPr>
              <a:t>lowing</a:t>
            </a:r>
            <a:r>
              <a:rPr sz="2000" spc="-20">
                <a:latin typeface="Palatino Linotype"/>
                <a:cs typeface="Palatino Linotype"/>
              </a:rPr>
              <a:t> </a:t>
            </a:r>
            <a:r>
              <a:rPr sz="2000" spc="-74" dirty="0">
                <a:latin typeface="Palatino Linotype"/>
                <a:cs typeface="Palatino Linotype"/>
              </a:rPr>
              <a:t>view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returns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400 </a:t>
            </a:r>
            <a:r>
              <a:rPr sz="2000" spc="-45" dirty="0">
                <a:latin typeface="Palatino Linotype"/>
                <a:cs typeface="Palatino Linotype"/>
              </a:rPr>
              <a:t>status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code,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code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bad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request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error: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'&lt;h1&gt;Bad Request&lt;/h1&gt;'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FF6600"/>
                </a:solidFill>
                <a:latin typeface="SimSun"/>
                <a:cs typeface="SimSun"/>
              </a:rPr>
              <a:t>400</a:t>
            </a:r>
            <a:endParaRPr sz="1800" dirty="0">
              <a:latin typeface="SimSun"/>
              <a:cs typeface="SimSun"/>
            </a:endParaRPr>
          </a:p>
          <a:p>
            <a:pPr marL="10367" marR="4146" algn="just">
              <a:spcBef>
                <a:spcPts val="392"/>
              </a:spcBef>
            </a:pP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example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creates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response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object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then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sets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cookie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it: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make_response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86606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6" marR="38772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make_response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'&lt;h1&gt;This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document</a:t>
            </a:r>
            <a:r>
              <a:rPr sz="18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carries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a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cookie!&lt;/h1&gt;'</a:t>
            </a:r>
            <a:r>
              <a:rPr sz="1800" dirty="0">
                <a:latin typeface="SimSun"/>
                <a:cs typeface="SimSun"/>
              </a:rPr>
              <a:t>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set_cookie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'answer'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'42'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response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9600" y="533400"/>
            <a:ext cx="8001000" cy="5333977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6" algn="just">
              <a:lnSpc>
                <a:spcPct val="103099"/>
              </a:lnSpc>
              <a:spcBef>
                <a:spcPts val="457"/>
              </a:spcBef>
            </a:pPr>
            <a:r>
              <a:rPr sz="2000" spc="-77" dirty="0">
                <a:latin typeface="Palatino Linotype"/>
                <a:cs typeface="Palatino Linotype"/>
              </a:rPr>
              <a:t>A</a:t>
            </a:r>
            <a:r>
              <a:rPr sz="2000" spc="-74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redirect </a:t>
            </a:r>
            <a:r>
              <a:rPr sz="2000" spc="-45" dirty="0">
                <a:latin typeface="Palatino Linotype"/>
                <a:cs typeface="Palatino Linotype"/>
              </a:rPr>
              <a:t>response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 </a:t>
            </a:r>
            <a:r>
              <a:rPr sz="2000" spc="-49" dirty="0">
                <a:latin typeface="Palatino Linotype"/>
                <a:cs typeface="Palatino Linotype"/>
              </a:rPr>
              <a:t>generated </a:t>
            </a:r>
            <a:r>
              <a:rPr sz="2000" spc="-54" dirty="0">
                <a:latin typeface="Palatino Linotype"/>
                <a:cs typeface="Palatino Linotype"/>
              </a:rPr>
              <a:t>manually with a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three-value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return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or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response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object,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but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given</a:t>
            </a:r>
            <a:r>
              <a:rPr sz="2000" spc="-12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its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frequent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use,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Flask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provides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redirect()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helper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creates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type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response: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86606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'http://www.example.com'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0367" marR="4146" algn="just">
              <a:lnSpc>
                <a:spcPct val="102400"/>
              </a:lnSpc>
              <a:spcBef>
                <a:spcPts val="416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following </a:t>
            </a:r>
            <a:r>
              <a:rPr sz="2000" spc="-54" dirty="0">
                <a:latin typeface="Palatino Linotype"/>
                <a:cs typeface="Palatino Linotype"/>
              </a:rPr>
              <a:t>example </a:t>
            </a:r>
            <a:r>
              <a:rPr sz="2000" spc="-36" dirty="0">
                <a:latin typeface="Palatino Linotype"/>
                <a:cs typeface="Palatino Linotype"/>
              </a:rPr>
              <a:t>returns </a:t>
            </a:r>
            <a:r>
              <a:rPr sz="2000" spc="-45" dirty="0">
                <a:latin typeface="Palatino Linotype"/>
                <a:cs typeface="Palatino Linotype"/>
              </a:rPr>
              <a:t>status code </a:t>
            </a:r>
            <a:r>
              <a:rPr sz="2000" spc="-20" dirty="0">
                <a:latin typeface="Palatino Linotype"/>
                <a:cs typeface="Palatino Linotype"/>
              </a:rPr>
              <a:t>404 </a:t>
            </a:r>
            <a:r>
              <a:rPr sz="2000" spc="-29" dirty="0">
                <a:latin typeface="Palatino Linotype"/>
                <a:cs typeface="Palatino Linotype"/>
              </a:rPr>
              <a:t>if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id </a:t>
            </a:r>
            <a:r>
              <a:rPr sz="2000" spc="-49" dirty="0">
                <a:latin typeface="Palatino Linotype"/>
                <a:cs typeface="Palatino Linotype"/>
              </a:rPr>
              <a:t>dynamic argument 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given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URL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does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represe</a:t>
            </a:r>
            <a:r>
              <a:rPr sz="2000" spc="-70" dirty="0">
                <a:latin typeface="Palatino Linotype"/>
                <a:cs typeface="Palatino Linotype"/>
              </a:rPr>
              <a:t>n</a:t>
            </a:r>
            <a:r>
              <a:rPr sz="2000" spc="-20" dirty="0">
                <a:latin typeface="Palatino Linotype"/>
                <a:cs typeface="Palatino Linotype"/>
              </a:rPr>
              <a:t>t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valid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use</a:t>
            </a:r>
            <a:r>
              <a:rPr sz="2000" spc="-20" dirty="0">
                <a:latin typeface="Palatino Linotype"/>
                <a:cs typeface="Palatino Linotype"/>
              </a:rPr>
              <a:t>r: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86606"/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'/user/&lt;id&gt;'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get_user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800" dirty="0">
                <a:latin typeface="SimSun"/>
                <a:cs typeface="SimSun"/>
              </a:rPr>
              <a:t>):</a:t>
            </a:r>
          </a:p>
          <a:p>
            <a:pPr marL="362846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load_user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336666"/>
                </a:solidFill>
                <a:latin typeface="SimSun"/>
                <a:cs typeface="SimSun"/>
              </a:rPr>
              <a:t>id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800" b="1" spc="-74" dirty="0">
                <a:latin typeface="Courier New"/>
                <a:cs typeface="Courier New"/>
              </a:rPr>
              <a:t>not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latin typeface="SimSun"/>
                <a:cs typeface="SimSun"/>
              </a:rPr>
              <a:t>:</a:t>
            </a:r>
          </a:p>
          <a:p>
            <a:pPr marL="53908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abort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'&lt;h1&gt;Hello, {}&lt;/h1&gt;'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format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user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8124888" cy="4536773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>
              <a:spcBef>
                <a:spcPts val="4"/>
              </a:spcBef>
            </a:pPr>
            <a:r>
              <a:rPr sz="3600" b="1" spc="-81" dirty="0">
                <a:latin typeface="Arial Narrow"/>
                <a:cs typeface="Arial Narrow"/>
              </a:rPr>
              <a:t>Rendering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81" dirty="0">
                <a:latin typeface="Arial Narrow"/>
                <a:cs typeface="Arial Narrow"/>
              </a:rPr>
              <a:t>Templates</a:t>
            </a:r>
            <a:endParaRPr sz="3600" dirty="0">
              <a:latin typeface="Arial Narrow"/>
              <a:cs typeface="Arial Narrow"/>
            </a:endParaRPr>
          </a:p>
          <a:p>
            <a:pPr marL="12700" algn="just"/>
            <a:r>
              <a:rPr lang="en-US" sz="1800" spc="-54" dirty="0">
                <a:latin typeface="Palatino Linotype"/>
                <a:cs typeface="Palatino Linotype"/>
              </a:rPr>
              <a:t>By</a:t>
            </a:r>
            <a:r>
              <a:rPr lang="en-US" sz="1800" spc="-49" dirty="0">
                <a:latin typeface="Palatino Linotype"/>
                <a:cs typeface="Palatino Linotype"/>
              </a:rPr>
              <a:t> default</a:t>
            </a:r>
            <a:r>
              <a:rPr lang="en-US" sz="1800" spc="-45" dirty="0">
                <a:latin typeface="Palatino Linotype"/>
                <a:cs typeface="Palatino Linotype"/>
              </a:rPr>
              <a:t> Flask</a:t>
            </a:r>
            <a:r>
              <a:rPr lang="en-US" sz="1800" spc="-41" dirty="0">
                <a:latin typeface="Palatino Linotype"/>
                <a:cs typeface="Palatino Linotype"/>
              </a:rPr>
              <a:t> looks</a:t>
            </a:r>
            <a:r>
              <a:rPr lang="en-US" sz="1800" spc="-36" dirty="0">
                <a:latin typeface="Palatino Linotype"/>
                <a:cs typeface="Palatino Linotype"/>
              </a:rPr>
              <a:t> </a:t>
            </a:r>
            <a:r>
              <a:rPr lang="en-US" sz="1800" spc="-29" dirty="0">
                <a:latin typeface="Palatino Linotype"/>
                <a:cs typeface="Palatino Linotype"/>
              </a:rPr>
              <a:t>for </a:t>
            </a:r>
            <a:r>
              <a:rPr lang="en-US" sz="1800" spc="-49" dirty="0">
                <a:latin typeface="Palatino Linotype"/>
                <a:cs typeface="Palatino Linotype"/>
              </a:rPr>
              <a:t>templates</a:t>
            </a:r>
            <a:r>
              <a:rPr lang="en-US" sz="1800" spc="-45" dirty="0">
                <a:latin typeface="Palatino Linotype"/>
                <a:cs typeface="Palatino Linotype"/>
              </a:rPr>
              <a:t> </a:t>
            </a:r>
            <a:r>
              <a:rPr lang="en-US" sz="1800" spc="-29" dirty="0">
                <a:latin typeface="Palatino Linotype"/>
                <a:cs typeface="Palatino Linotype"/>
              </a:rPr>
              <a:t>in </a:t>
            </a:r>
            <a:r>
              <a:rPr lang="en-US" sz="1800" spc="-54" dirty="0">
                <a:latin typeface="Palatino Linotype"/>
                <a:cs typeface="Palatino Linotype"/>
              </a:rPr>
              <a:t>a</a:t>
            </a:r>
            <a:r>
              <a:rPr lang="en-US" sz="1800" spc="-49" dirty="0">
                <a:latin typeface="Palatino Linotype"/>
                <a:cs typeface="Palatino Linotype"/>
              </a:rPr>
              <a:t> </a:t>
            </a:r>
            <a:r>
              <a:rPr lang="en-US" sz="1800" i="1" spc="-16" dirty="0">
                <a:latin typeface="Palatino Linotype"/>
                <a:cs typeface="Palatino Linotype"/>
              </a:rPr>
              <a:t>templates </a:t>
            </a:r>
            <a:r>
              <a:rPr lang="en-US" sz="1800" spc="-41" dirty="0">
                <a:latin typeface="Palatino Linotype"/>
                <a:cs typeface="Palatino Linotype"/>
              </a:rPr>
              <a:t>subdirectory</a:t>
            </a:r>
            <a:r>
              <a:rPr lang="en-US" sz="1800" spc="-36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located</a:t>
            </a:r>
            <a:r>
              <a:rPr lang="en-US" sz="1800" spc="131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inside</a:t>
            </a:r>
            <a:r>
              <a:rPr lang="en-US" sz="1800" spc="135" dirty="0">
                <a:latin typeface="Palatino Linotype"/>
                <a:cs typeface="Palatino Linotype"/>
              </a:rPr>
              <a:t> </a:t>
            </a:r>
            <a:r>
              <a:rPr lang="en-US" sz="1800" spc="-36" dirty="0">
                <a:latin typeface="Palatino Linotype"/>
                <a:cs typeface="Palatino Linotype"/>
              </a:rPr>
              <a:t>the </a:t>
            </a:r>
            <a:r>
              <a:rPr lang="en-US" sz="1800" spc="-32" dirty="0">
                <a:latin typeface="Palatino Linotype"/>
                <a:cs typeface="Palatino Linotype"/>
              </a:rPr>
              <a:t> </a:t>
            </a:r>
            <a:r>
              <a:rPr lang="en-US" sz="1800" spc="-41" dirty="0">
                <a:latin typeface="Palatino Linotype"/>
                <a:cs typeface="Palatino Linotype"/>
              </a:rPr>
              <a:t>main application directory. </a:t>
            </a:r>
            <a:r>
              <a:rPr lang="en-US" sz="1800" spc="-32" dirty="0">
                <a:latin typeface="Palatino Linotype"/>
                <a:cs typeface="Palatino Linotype"/>
              </a:rPr>
              <a:t>For </a:t>
            </a:r>
            <a:r>
              <a:rPr lang="en-US" sz="1800" spc="-36" dirty="0">
                <a:latin typeface="Palatino Linotype"/>
                <a:cs typeface="Palatino Linotype"/>
              </a:rPr>
              <a:t>the next </a:t>
            </a:r>
            <a:r>
              <a:rPr lang="en-US" sz="1800" spc="-41" dirty="0">
                <a:latin typeface="Palatino Linotype"/>
                <a:cs typeface="Palatino Linotype"/>
              </a:rPr>
              <a:t>version </a:t>
            </a:r>
            <a:r>
              <a:rPr lang="en-US" sz="1800" spc="-32" dirty="0">
                <a:latin typeface="Palatino Linotype"/>
                <a:cs typeface="Palatino Linotype"/>
              </a:rPr>
              <a:t>of </a:t>
            </a:r>
            <a:r>
              <a:rPr lang="en-US" sz="1800" i="1" spc="-25" dirty="0">
                <a:latin typeface="Palatino Linotype"/>
                <a:cs typeface="Palatino Linotype"/>
              </a:rPr>
              <a:t>hello.py</a:t>
            </a:r>
            <a:r>
              <a:rPr lang="en-US" sz="1800" spc="-25" dirty="0">
                <a:latin typeface="Palatino Linotype"/>
                <a:cs typeface="Palatino Linotype"/>
              </a:rPr>
              <a:t>, </a:t>
            </a:r>
            <a:r>
              <a:rPr lang="en-US" sz="1800" spc="-61" dirty="0">
                <a:latin typeface="Palatino Linotype"/>
                <a:cs typeface="Palatino Linotype"/>
              </a:rPr>
              <a:t>you</a:t>
            </a:r>
            <a:r>
              <a:rPr lang="en-US" sz="1800" spc="-57" dirty="0">
                <a:latin typeface="Palatino Linotype"/>
                <a:cs typeface="Palatino Linotype"/>
              </a:rPr>
              <a:t> </a:t>
            </a:r>
            <a:r>
              <a:rPr lang="en-US" sz="1800" spc="-49" dirty="0">
                <a:latin typeface="Palatino Linotype"/>
                <a:cs typeface="Palatino Linotype"/>
              </a:rPr>
              <a:t>need </a:t>
            </a:r>
            <a:r>
              <a:rPr lang="en-US" sz="1800" spc="-25" dirty="0">
                <a:latin typeface="Palatino Linotype"/>
                <a:cs typeface="Palatino Linotype"/>
              </a:rPr>
              <a:t>to </a:t>
            </a:r>
            <a:r>
              <a:rPr lang="en-US" sz="1800" spc="-36" dirty="0">
                <a:latin typeface="Palatino Linotype"/>
                <a:cs typeface="Palatino Linotype"/>
              </a:rPr>
              <a:t>create the </a:t>
            </a:r>
            <a:r>
              <a:rPr lang="en-US" sz="1800" spc="-32" dirty="0">
                <a:latin typeface="Palatino Linotype"/>
                <a:cs typeface="Palatino Linotype"/>
              </a:rPr>
              <a:t> </a:t>
            </a:r>
            <a:r>
              <a:rPr lang="en-US" sz="1800" i="1" spc="-16" dirty="0">
                <a:latin typeface="Palatino Linotype"/>
                <a:cs typeface="Palatino Linotype"/>
              </a:rPr>
              <a:t>templates </a:t>
            </a:r>
            <a:r>
              <a:rPr lang="en-US" sz="1800" spc="-41" dirty="0">
                <a:latin typeface="Palatino Linotype"/>
                <a:cs typeface="Palatino Linotype"/>
              </a:rPr>
              <a:t>subdirectory </a:t>
            </a:r>
            <a:r>
              <a:rPr lang="en-US" sz="1800" spc="-54" dirty="0">
                <a:latin typeface="Palatino Linotype"/>
                <a:cs typeface="Palatino Linotype"/>
              </a:rPr>
              <a:t>and</a:t>
            </a:r>
            <a:r>
              <a:rPr lang="en-US" sz="1800" spc="-49" dirty="0">
                <a:latin typeface="Palatino Linotype"/>
                <a:cs typeface="Palatino Linotype"/>
              </a:rPr>
              <a:t> </a:t>
            </a:r>
            <a:r>
              <a:rPr lang="en-US" sz="1800" spc="-36" dirty="0">
                <a:latin typeface="Palatino Linotype"/>
                <a:cs typeface="Palatino Linotype"/>
              </a:rPr>
              <a:t>store the </a:t>
            </a:r>
            <a:r>
              <a:rPr lang="en-US" sz="1800" spc="-49" dirty="0">
                <a:latin typeface="Palatino Linotype"/>
                <a:cs typeface="Palatino Linotype"/>
              </a:rPr>
              <a:t>templates</a:t>
            </a:r>
            <a:r>
              <a:rPr lang="en-US" sz="1800" spc="-45" dirty="0">
                <a:latin typeface="Palatino Linotype"/>
                <a:cs typeface="Palatino Linotype"/>
              </a:rPr>
              <a:t> </a:t>
            </a:r>
            <a:r>
              <a:rPr lang="en-US" sz="1800" spc="-49" dirty="0">
                <a:latin typeface="Palatino Linotype"/>
                <a:cs typeface="Palatino Linotype"/>
              </a:rPr>
              <a:t>defined</a:t>
            </a:r>
            <a:r>
              <a:rPr lang="en-US" sz="1800" spc="-45" dirty="0">
                <a:latin typeface="Palatino Linotype"/>
                <a:cs typeface="Palatino Linotype"/>
              </a:rPr>
              <a:t> </a:t>
            </a:r>
            <a:r>
              <a:rPr lang="en-US" sz="1800" spc="-29" dirty="0">
                <a:latin typeface="Palatino Linotype"/>
                <a:cs typeface="Palatino Linotype"/>
              </a:rPr>
              <a:t>in </a:t>
            </a:r>
            <a:r>
              <a:rPr lang="en-US" sz="1800" spc="-36" dirty="0">
                <a:latin typeface="Palatino Linotype"/>
                <a:cs typeface="Palatino Linotype"/>
              </a:rPr>
              <a:t>the </a:t>
            </a:r>
            <a:r>
              <a:rPr lang="en-US" sz="1800" spc="-49" dirty="0">
                <a:latin typeface="Palatino Linotype"/>
                <a:cs typeface="Palatino Linotype"/>
              </a:rPr>
              <a:t>previous</a:t>
            </a:r>
            <a:r>
              <a:rPr lang="en-US" sz="1800" spc="115" dirty="0">
                <a:latin typeface="Palatino Linotype"/>
                <a:cs typeface="Palatino Linotype"/>
              </a:rPr>
              <a:t> </a:t>
            </a:r>
            <a:r>
              <a:rPr lang="en-US" sz="1800" spc="-54" dirty="0">
                <a:latin typeface="Palatino Linotype"/>
                <a:cs typeface="Palatino Linotype"/>
              </a:rPr>
              <a:t>examples</a:t>
            </a:r>
            <a:r>
              <a:rPr lang="en-US" sz="1800" spc="110" dirty="0">
                <a:latin typeface="Palatino Linotype"/>
                <a:cs typeface="Palatino Linotype"/>
              </a:rPr>
              <a:t> </a:t>
            </a:r>
            <a:r>
              <a:rPr lang="en-US" sz="1800" spc="-29" dirty="0">
                <a:latin typeface="Palatino Linotype"/>
                <a:cs typeface="Palatino Linotype"/>
              </a:rPr>
              <a:t>in </a:t>
            </a:r>
            <a:r>
              <a:rPr lang="en-US" sz="1800" spc="-20" dirty="0">
                <a:latin typeface="Palatino Linotype"/>
                <a:cs typeface="Palatino Linotype"/>
              </a:rPr>
              <a:t>it </a:t>
            </a:r>
            <a:r>
              <a:rPr lang="en-US" sz="1800" spc="-204" dirty="0">
                <a:latin typeface="Palatino Linotype"/>
                <a:cs typeface="Palatino Linotype"/>
              </a:rPr>
              <a:t> </a:t>
            </a:r>
            <a:r>
              <a:rPr lang="en-US" sz="1800" spc="-54" dirty="0">
                <a:latin typeface="Palatino Linotype"/>
                <a:cs typeface="Palatino Linotype"/>
              </a:rPr>
              <a:t>as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i="1" spc="-20" dirty="0">
                <a:latin typeface="Palatino Linotype"/>
                <a:cs typeface="Palatino Linotype"/>
              </a:rPr>
              <a:t>i</a:t>
            </a:r>
            <a:r>
              <a:rPr lang="en-US" sz="1800" i="1" spc="-32" dirty="0">
                <a:latin typeface="Palatino Linotype"/>
                <a:cs typeface="Palatino Linotype"/>
              </a:rPr>
              <a:t>n</a:t>
            </a:r>
            <a:r>
              <a:rPr lang="en-US" sz="1800" i="1" dirty="0">
                <a:latin typeface="Palatino Linotype"/>
                <a:cs typeface="Palatino Linotype"/>
              </a:rPr>
              <a:t>d</a:t>
            </a:r>
            <a:r>
              <a:rPr lang="en-US" sz="1800" i="1" spc="-4" dirty="0">
                <a:latin typeface="Palatino Linotype"/>
                <a:cs typeface="Palatino Linotype"/>
              </a:rPr>
              <a:t>ex.</a:t>
            </a:r>
            <a:r>
              <a:rPr lang="en-US" sz="1800" i="1" spc="-29" dirty="0">
                <a:latin typeface="Palatino Linotype"/>
                <a:cs typeface="Palatino Linotype"/>
              </a:rPr>
              <a:t>h</a:t>
            </a:r>
            <a:r>
              <a:rPr lang="en-US" sz="1800" i="1" spc="-32" dirty="0">
                <a:latin typeface="Palatino Linotype"/>
                <a:cs typeface="Palatino Linotype"/>
              </a:rPr>
              <a:t>t</a:t>
            </a:r>
            <a:r>
              <a:rPr lang="en-US" sz="1800" i="1" spc="-4" dirty="0">
                <a:latin typeface="Palatino Linotype"/>
                <a:cs typeface="Palatino Linotype"/>
              </a:rPr>
              <a:t>m</a:t>
            </a:r>
            <a:r>
              <a:rPr lang="en-US" sz="1800" i="1" spc="-29" dirty="0">
                <a:latin typeface="Palatino Linotype"/>
                <a:cs typeface="Palatino Linotype"/>
              </a:rPr>
              <a:t>l</a:t>
            </a:r>
            <a:r>
              <a:rPr lang="en-US" sz="1800" i="1" spc="-20" dirty="0">
                <a:latin typeface="Palatino Linotype"/>
                <a:cs typeface="Palatino Linotype"/>
              </a:rPr>
              <a:t> </a:t>
            </a:r>
            <a:r>
              <a:rPr lang="en-US" sz="1800" spc="-54" dirty="0">
                <a:latin typeface="Palatino Linotype"/>
                <a:cs typeface="Palatino Linotype"/>
              </a:rPr>
              <a:t>and</a:t>
            </a:r>
            <a:r>
              <a:rPr lang="en-US" sz="1800" spc="-20" dirty="0">
                <a:latin typeface="Palatino Linotype"/>
                <a:cs typeface="Palatino Linotype"/>
              </a:rPr>
              <a:t> </a:t>
            </a:r>
            <a:r>
              <a:rPr lang="en-US" sz="1800" i="1" spc="-20" dirty="0">
                <a:latin typeface="Palatino Linotype"/>
                <a:cs typeface="Palatino Linotype"/>
              </a:rPr>
              <a:t>u</a:t>
            </a:r>
            <a:r>
              <a:rPr lang="en-US" sz="1800" i="1" spc="-45" dirty="0">
                <a:latin typeface="Palatino Linotype"/>
                <a:cs typeface="Palatino Linotype"/>
              </a:rPr>
              <a:t>s</a:t>
            </a:r>
            <a:r>
              <a:rPr lang="en-US" sz="1800" i="1" spc="-9" dirty="0">
                <a:latin typeface="Palatino Linotype"/>
                <a:cs typeface="Palatino Linotype"/>
              </a:rPr>
              <a:t>e</a:t>
            </a:r>
            <a:r>
              <a:rPr lang="en-US" sz="1800" i="1" spc="-70" dirty="0">
                <a:latin typeface="Palatino Linotype"/>
                <a:cs typeface="Palatino Linotype"/>
              </a:rPr>
              <a:t>r</a:t>
            </a:r>
            <a:r>
              <a:rPr lang="en-US" sz="1800" i="1" spc="-4" dirty="0">
                <a:latin typeface="Palatino Linotype"/>
                <a:cs typeface="Palatino Linotype"/>
              </a:rPr>
              <a:t>.</a:t>
            </a:r>
            <a:r>
              <a:rPr lang="en-US" sz="1800" i="1" spc="-25" dirty="0">
                <a:latin typeface="Palatino Linotype"/>
                <a:cs typeface="Palatino Linotype"/>
              </a:rPr>
              <a:t>h</a:t>
            </a:r>
            <a:r>
              <a:rPr lang="en-US" sz="1800" i="1" spc="-32" dirty="0">
                <a:latin typeface="Palatino Linotype"/>
                <a:cs typeface="Palatino Linotype"/>
              </a:rPr>
              <a:t>t</a:t>
            </a:r>
            <a:r>
              <a:rPr lang="en-US" sz="1800" i="1" spc="-4" dirty="0">
                <a:latin typeface="Palatino Linotype"/>
                <a:cs typeface="Palatino Linotype"/>
              </a:rPr>
              <a:t>m</a:t>
            </a:r>
            <a:r>
              <a:rPr lang="en-US" sz="1800" i="1" spc="-29" dirty="0">
                <a:latin typeface="Palatino Linotype"/>
                <a:cs typeface="Palatino Linotype"/>
              </a:rPr>
              <a:t>l</a:t>
            </a:r>
            <a:r>
              <a:rPr lang="en-US" sz="1800" spc="-20" dirty="0">
                <a:latin typeface="Palatino Linotype"/>
                <a:cs typeface="Palatino Linotype"/>
              </a:rPr>
              <a:t>, </a:t>
            </a:r>
            <a:r>
              <a:rPr lang="en-US" sz="1800" spc="-45" dirty="0">
                <a:latin typeface="Palatino Linotype"/>
                <a:cs typeface="Palatino Linotype"/>
              </a:rPr>
              <a:t>respectivel</a:t>
            </a:r>
            <a:r>
              <a:rPr lang="en-US" sz="1800" spc="-122" dirty="0">
                <a:latin typeface="Palatino Linotype"/>
                <a:cs typeface="Palatino Linotype"/>
              </a:rPr>
              <a:t>y</a:t>
            </a:r>
            <a:r>
              <a:rPr lang="en-US" sz="1800" spc="-20" dirty="0">
                <a:latin typeface="Palatino Linotype"/>
                <a:cs typeface="Palatino Linotype"/>
              </a:rPr>
              <a:t>.</a:t>
            </a:r>
            <a:endParaRPr lang="en-US" sz="18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</a:pPr>
            <a:endParaRPr lang="en-US" sz="1800" i="1" spc="-15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</a:pPr>
            <a:r>
              <a:rPr lang="en-US" sz="1800" i="1" spc="-15" dirty="0">
                <a:latin typeface="Palatino Linotype"/>
                <a:cs typeface="Palatino Linotype"/>
              </a:rPr>
              <a:t>Example</a:t>
            </a:r>
            <a:r>
              <a:rPr lang="en-US" sz="1800" i="1" spc="-25" dirty="0">
                <a:latin typeface="Palatino Linotype"/>
                <a:cs typeface="Palatino Linotype"/>
              </a:rPr>
              <a:t> </a:t>
            </a:r>
            <a:r>
              <a:rPr lang="en-US" sz="1800" i="1" spc="-20" dirty="0">
                <a:latin typeface="Palatino Linotype"/>
                <a:cs typeface="Palatino Linotype"/>
              </a:rPr>
              <a:t>3-1. templates/index.html: Jinja2</a:t>
            </a:r>
            <a:r>
              <a:rPr lang="en-US" sz="1800" i="1" spc="-25" dirty="0">
                <a:latin typeface="Palatino Linotype"/>
                <a:cs typeface="Palatino Linotype"/>
              </a:rPr>
              <a:t> </a:t>
            </a:r>
            <a:r>
              <a:rPr lang="en-US" sz="1800" i="1" spc="-15" dirty="0">
                <a:latin typeface="Palatino Linotype"/>
                <a:cs typeface="Palatino Linotype"/>
              </a:rPr>
              <a:t>template</a:t>
            </a:r>
            <a:endParaRPr lang="en-US" sz="1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1400" b="1" spc="-40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lang="en-US" sz="1400" spc="-40" dirty="0">
                <a:latin typeface="SimSun"/>
                <a:cs typeface="SimSun"/>
              </a:rPr>
              <a:t>Hello</a:t>
            </a:r>
            <a:r>
              <a:rPr lang="en-US" sz="1400" spc="-25" dirty="0">
                <a:latin typeface="SimSun"/>
                <a:cs typeface="SimSun"/>
              </a:rPr>
              <a:t> </a:t>
            </a:r>
            <a:r>
              <a:rPr lang="en-US" sz="1400" spc="-40" dirty="0">
                <a:latin typeface="SimSun"/>
                <a:cs typeface="SimSun"/>
              </a:rPr>
              <a:t>World!</a:t>
            </a:r>
            <a:r>
              <a:rPr lang="en-US" sz="1400" b="1" spc="-40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lang="en-US"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2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1800" spc="-35" dirty="0">
                <a:latin typeface="Palatino Linotype"/>
                <a:cs typeface="Palatino Linotype"/>
              </a:rPr>
              <a:t>The </a:t>
            </a:r>
            <a:r>
              <a:rPr lang="en-US" sz="1800" spc="-55" dirty="0">
                <a:latin typeface="Palatino Linotype"/>
                <a:cs typeface="Palatino Linotype"/>
              </a:rPr>
              <a:t>response </a:t>
            </a:r>
            <a:r>
              <a:rPr lang="en-US" sz="1800" spc="-50" dirty="0">
                <a:latin typeface="Palatino Linotype"/>
                <a:cs typeface="Palatino Linotype"/>
              </a:rPr>
              <a:t>returned </a:t>
            </a:r>
            <a:r>
              <a:rPr lang="en-US" sz="1800" spc="-75" dirty="0">
                <a:latin typeface="Palatino Linotype"/>
                <a:cs typeface="Palatino Linotype"/>
              </a:rPr>
              <a:t>by </a:t>
            </a:r>
            <a:r>
              <a:rPr lang="en-US" sz="1800" spc="-45" dirty="0">
                <a:latin typeface="Palatino Linotype"/>
                <a:cs typeface="Palatino Linotype"/>
              </a:rPr>
              <a:t>the </a:t>
            </a:r>
            <a:r>
              <a:rPr lang="en-US" sz="1600" spc="-5" dirty="0">
                <a:latin typeface="SimSun"/>
                <a:cs typeface="SimSun"/>
              </a:rPr>
              <a:t>user() </a:t>
            </a:r>
            <a:r>
              <a:rPr lang="en-US" sz="1800" spc="-90" dirty="0">
                <a:latin typeface="Palatino Linotype"/>
                <a:cs typeface="Palatino Linotype"/>
              </a:rPr>
              <a:t>view</a:t>
            </a:r>
            <a:r>
              <a:rPr lang="en-US" sz="1800" spc="-85" dirty="0">
                <a:latin typeface="Palatino Linotype"/>
                <a:cs typeface="Palatino Linotype"/>
              </a:rPr>
              <a:t> </a:t>
            </a:r>
            <a:r>
              <a:rPr lang="en-US" sz="1800" spc="-40" dirty="0">
                <a:latin typeface="Palatino Linotype"/>
                <a:cs typeface="Palatino Linotype"/>
              </a:rPr>
              <a:t>function of </a:t>
            </a:r>
            <a:r>
              <a:rPr lang="en-US" sz="1800" spc="-60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lang="en-US" sz="1800" spc="-10" dirty="0">
                <a:solidFill>
                  <a:srgbClr val="990000"/>
                </a:solidFill>
                <a:latin typeface="Palatino Linotype"/>
                <a:cs typeface="Palatino Linotype"/>
              </a:rPr>
              <a:t>2-2 </a:t>
            </a:r>
            <a:r>
              <a:rPr lang="en-US" sz="1800" spc="-60" dirty="0">
                <a:latin typeface="Palatino Linotype"/>
                <a:cs typeface="Palatino Linotype"/>
              </a:rPr>
              <a:t>has </a:t>
            </a:r>
            <a:r>
              <a:rPr lang="en-US" sz="1800" spc="-65" dirty="0">
                <a:latin typeface="Palatino Linotype"/>
                <a:cs typeface="Palatino Linotype"/>
              </a:rPr>
              <a:t>a </a:t>
            </a:r>
            <a:r>
              <a:rPr lang="en-US" sz="1800" spc="-60" dirty="0">
                <a:latin typeface="Palatino Linotype"/>
                <a:cs typeface="Palatino Linotype"/>
              </a:rPr>
              <a:t>dynamic </a:t>
            </a:r>
            <a:r>
              <a:rPr lang="en-US" sz="1800" spc="-55" dirty="0">
                <a:latin typeface="Palatino Linotype"/>
                <a:cs typeface="Palatino Linotype"/>
              </a:rPr>
              <a:t> </a:t>
            </a:r>
            <a:r>
              <a:rPr lang="en-US" sz="1800" spc="-50" dirty="0">
                <a:latin typeface="Palatino Linotype"/>
                <a:cs typeface="Palatino Linotype"/>
              </a:rPr>
              <a:t>component, </a:t>
            </a:r>
            <a:r>
              <a:rPr lang="en-US" sz="1800" spc="-65" dirty="0">
                <a:latin typeface="Palatino Linotype"/>
                <a:cs typeface="Palatino Linotype"/>
              </a:rPr>
              <a:t>which </a:t>
            </a:r>
            <a:r>
              <a:rPr lang="en-US" sz="1800" spc="-45" dirty="0">
                <a:latin typeface="Palatino Linotype"/>
                <a:cs typeface="Palatino Linotype"/>
              </a:rPr>
              <a:t>is </a:t>
            </a:r>
            <a:r>
              <a:rPr lang="en-US" sz="1800" spc="-55" dirty="0">
                <a:latin typeface="Palatino Linotype"/>
                <a:cs typeface="Palatino Linotype"/>
              </a:rPr>
              <a:t>represented </a:t>
            </a:r>
            <a:r>
              <a:rPr lang="en-US" sz="1800" spc="-75" dirty="0">
                <a:latin typeface="Palatino Linotype"/>
                <a:cs typeface="Palatino Linotype"/>
              </a:rPr>
              <a:t>by </a:t>
            </a:r>
            <a:r>
              <a:rPr lang="en-US" sz="1800" spc="-65" dirty="0">
                <a:latin typeface="Palatino Linotype"/>
                <a:cs typeface="Palatino Linotype"/>
              </a:rPr>
              <a:t>a </a:t>
            </a:r>
            <a:r>
              <a:rPr lang="en-US" sz="1800" i="1" spc="-10" dirty="0">
                <a:latin typeface="Palatino Linotype"/>
                <a:cs typeface="Palatino Linotype"/>
              </a:rPr>
              <a:t>variable</a:t>
            </a:r>
            <a:r>
              <a:rPr lang="en-US" sz="1800" spc="-10" dirty="0">
                <a:latin typeface="Palatino Linotype"/>
                <a:cs typeface="Palatino Linotype"/>
              </a:rPr>
              <a:t>. </a:t>
            </a:r>
            <a:r>
              <a:rPr lang="en-US" sz="1800" spc="-60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lang="en-US" sz="1800" spc="-10" dirty="0">
                <a:solidFill>
                  <a:srgbClr val="990000"/>
                </a:solidFill>
                <a:latin typeface="Palatino Linotype"/>
                <a:cs typeface="Palatino Linotype"/>
              </a:rPr>
              <a:t>3-2 </a:t>
            </a:r>
            <a:r>
              <a:rPr lang="en-US" sz="1800" spc="-75" dirty="0">
                <a:latin typeface="Palatino Linotype"/>
                <a:cs typeface="Palatino Linotype"/>
              </a:rPr>
              <a:t>shows </a:t>
            </a:r>
            <a:r>
              <a:rPr lang="en-US" sz="1800" spc="-45" dirty="0">
                <a:latin typeface="Palatino Linotype"/>
                <a:cs typeface="Palatino Linotype"/>
              </a:rPr>
              <a:t>the </a:t>
            </a:r>
            <a:r>
              <a:rPr lang="en-US" sz="1800" spc="-60" dirty="0">
                <a:latin typeface="Palatino Linotype"/>
                <a:cs typeface="Palatino Linotype"/>
              </a:rPr>
              <a:t>template </a:t>
            </a:r>
            <a:r>
              <a:rPr lang="en-US" sz="1800" spc="-45" dirty="0">
                <a:latin typeface="Palatino Linotype"/>
                <a:cs typeface="Palatino Linotype"/>
              </a:rPr>
              <a:t>that </a:t>
            </a:r>
            <a:r>
              <a:rPr lang="en-US" sz="1800" spc="-40" dirty="0">
                <a:latin typeface="Palatino Linotype"/>
                <a:cs typeface="Palatino Linotype"/>
              </a:rPr>
              <a:t> </a:t>
            </a:r>
            <a:r>
              <a:rPr lang="en-US" sz="1800" spc="-60" dirty="0">
                <a:latin typeface="Palatino Linotype"/>
                <a:cs typeface="Palatino Linotype"/>
              </a:rPr>
              <a:t>implements</a:t>
            </a:r>
            <a:r>
              <a:rPr lang="en-US" sz="1800" spc="-30" dirty="0">
                <a:latin typeface="Palatino Linotype"/>
                <a:cs typeface="Palatino Linotype"/>
              </a:rPr>
              <a:t> </a:t>
            </a:r>
            <a:r>
              <a:rPr lang="en-US" sz="1800" spc="-40" dirty="0">
                <a:latin typeface="Palatino Linotype"/>
                <a:cs typeface="Palatino Linotype"/>
              </a:rPr>
              <a:t>this</a:t>
            </a:r>
            <a:r>
              <a:rPr lang="en-US" sz="1800" spc="-25" dirty="0">
                <a:latin typeface="Palatino Linotype"/>
                <a:cs typeface="Palatino Linotype"/>
              </a:rPr>
              <a:t> </a:t>
            </a:r>
            <a:r>
              <a:rPr lang="en-US" sz="1800" spc="-50" dirty="0">
                <a:latin typeface="Palatino Linotype"/>
                <a:cs typeface="Palatino Linotype"/>
              </a:rPr>
              <a:t>response.</a:t>
            </a:r>
            <a:endParaRPr lang="en-US" sz="18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dirty="0">
              <a:latin typeface="Palatino Linotype"/>
              <a:cs typeface="Palatino Linotype"/>
            </a:endParaRPr>
          </a:p>
          <a:p>
            <a:pPr marL="12700" algn="just">
              <a:lnSpc>
                <a:spcPct val="100000"/>
              </a:lnSpc>
            </a:pPr>
            <a:r>
              <a:rPr lang="en-US" sz="1800" i="1" spc="-15" dirty="0">
                <a:latin typeface="Palatino Linotype"/>
                <a:cs typeface="Palatino Linotype"/>
              </a:rPr>
              <a:t>Example</a:t>
            </a:r>
            <a:r>
              <a:rPr lang="en-US" sz="1800" i="1" spc="-25" dirty="0">
                <a:latin typeface="Palatino Linotype"/>
                <a:cs typeface="Palatino Linotype"/>
              </a:rPr>
              <a:t> </a:t>
            </a:r>
            <a:r>
              <a:rPr lang="en-US" sz="1800" i="1" spc="-20" dirty="0">
                <a:latin typeface="Palatino Linotype"/>
                <a:cs typeface="Palatino Linotype"/>
              </a:rPr>
              <a:t>3-2.</a:t>
            </a:r>
            <a:r>
              <a:rPr lang="en-US" sz="1800" i="1" spc="-25" dirty="0">
                <a:latin typeface="Palatino Linotype"/>
                <a:cs typeface="Palatino Linotype"/>
              </a:rPr>
              <a:t> templates/user.html: </a:t>
            </a:r>
            <a:r>
              <a:rPr lang="en-US" sz="1800" i="1" spc="-20" dirty="0">
                <a:latin typeface="Palatino Linotype"/>
                <a:cs typeface="Palatino Linotype"/>
              </a:rPr>
              <a:t>Jinja2 </a:t>
            </a:r>
            <a:r>
              <a:rPr lang="en-US" sz="1800" i="1" spc="-15" dirty="0">
                <a:latin typeface="Palatino Linotype"/>
                <a:cs typeface="Palatino Linotype"/>
              </a:rPr>
              <a:t>template</a:t>
            </a:r>
            <a:endParaRPr lang="en-US" sz="1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1400" b="1" spc="-35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lang="en-US" sz="1400" spc="-35" dirty="0">
                <a:latin typeface="SimSun"/>
                <a:cs typeface="SimSun"/>
              </a:rPr>
              <a:t>Hello,</a:t>
            </a:r>
            <a:r>
              <a:rPr lang="en-US" sz="1400" spc="-20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{{</a:t>
            </a:r>
            <a:r>
              <a:rPr lang="en-US" sz="1400" spc="-15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name</a:t>
            </a:r>
            <a:r>
              <a:rPr lang="en-US" sz="1400" spc="-15" dirty="0">
                <a:latin typeface="SimSun"/>
                <a:cs typeface="SimSun"/>
              </a:rPr>
              <a:t> </a:t>
            </a:r>
            <a:r>
              <a:rPr lang="en-US" sz="1400" spc="-55" dirty="0">
                <a:latin typeface="SimSun"/>
                <a:cs typeface="SimSun"/>
              </a:rPr>
              <a:t>}}!</a:t>
            </a:r>
            <a:r>
              <a:rPr lang="en-US" sz="1400" b="1" spc="-55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lang="en-US"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8124888" cy="4702652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>
              <a:spcBef>
                <a:spcPts val="4"/>
              </a:spcBef>
            </a:pPr>
            <a:r>
              <a:rPr sz="3600" b="1" spc="-81" dirty="0">
                <a:latin typeface="Arial Narrow"/>
                <a:cs typeface="Arial Narrow"/>
              </a:rPr>
              <a:t>Rendering</a:t>
            </a:r>
            <a:r>
              <a:rPr sz="3600" b="1" spc="-86" dirty="0">
                <a:latin typeface="Arial Narrow"/>
                <a:cs typeface="Arial Narrow"/>
              </a:rPr>
              <a:t> </a:t>
            </a:r>
            <a:r>
              <a:rPr sz="3600" b="1" spc="-81" dirty="0">
                <a:latin typeface="Arial Narrow"/>
                <a:cs typeface="Arial Narrow"/>
              </a:rPr>
              <a:t>Templates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375"/>
              </a:spcBef>
            </a:pPr>
            <a:r>
              <a:rPr sz="1800" spc="-54" dirty="0">
                <a:latin typeface="Palatino Linotype"/>
                <a:cs typeface="Palatino Linotype"/>
              </a:rPr>
              <a:t>By</a:t>
            </a:r>
            <a:r>
              <a:rPr sz="1800" spc="-49" dirty="0">
                <a:latin typeface="Palatino Linotype"/>
                <a:cs typeface="Palatino Linotype"/>
              </a:rPr>
              <a:t> default</a:t>
            </a:r>
            <a:r>
              <a:rPr sz="1800" spc="-45" dirty="0">
                <a:latin typeface="Palatino Linotype"/>
                <a:cs typeface="Palatino Linotype"/>
              </a:rPr>
              <a:t> Flask</a:t>
            </a:r>
            <a:r>
              <a:rPr sz="1800" spc="-41" dirty="0">
                <a:latin typeface="Palatino Linotype"/>
                <a:cs typeface="Palatino Linotype"/>
              </a:rPr>
              <a:t> looks</a:t>
            </a:r>
            <a:r>
              <a:rPr sz="1800" spc="-36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 </a:t>
            </a:r>
            <a:r>
              <a:rPr sz="1800" spc="-49" dirty="0">
                <a:latin typeface="Palatino Linotype"/>
                <a:cs typeface="Palatino Linotype"/>
              </a:rPr>
              <a:t>templates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54" dirty="0">
                <a:latin typeface="Palatino Linotype"/>
                <a:cs typeface="Palatino Linotype"/>
              </a:rPr>
              <a:t>a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templates </a:t>
            </a:r>
            <a:r>
              <a:rPr sz="1800" spc="-41" dirty="0">
                <a:latin typeface="Palatino Linotype"/>
                <a:cs typeface="Palatino Linotype"/>
              </a:rPr>
              <a:t>subdirectory</a:t>
            </a:r>
            <a:r>
              <a:rPr sz="1800" spc="-3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located</a:t>
            </a:r>
            <a:r>
              <a:rPr sz="1800" spc="131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inside</a:t>
            </a:r>
            <a:r>
              <a:rPr sz="1800" spc="135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32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main application directory. </a:t>
            </a:r>
            <a:r>
              <a:rPr sz="1800" spc="-32" dirty="0">
                <a:latin typeface="Palatino Linotype"/>
                <a:cs typeface="Palatino Linotype"/>
              </a:rPr>
              <a:t>For </a:t>
            </a:r>
            <a:r>
              <a:rPr sz="1800" spc="-36" dirty="0">
                <a:latin typeface="Palatino Linotype"/>
                <a:cs typeface="Palatino Linotype"/>
              </a:rPr>
              <a:t>the next </a:t>
            </a:r>
            <a:r>
              <a:rPr sz="1800" spc="-41" dirty="0">
                <a:latin typeface="Palatino Linotype"/>
                <a:cs typeface="Palatino Linotype"/>
              </a:rPr>
              <a:t>version </a:t>
            </a:r>
            <a:r>
              <a:rPr sz="1800" spc="-32" dirty="0">
                <a:latin typeface="Palatino Linotype"/>
                <a:cs typeface="Palatino Linotype"/>
              </a:rPr>
              <a:t>of </a:t>
            </a:r>
            <a:r>
              <a:rPr sz="1800" i="1" spc="-25" dirty="0">
                <a:latin typeface="Palatino Linotype"/>
                <a:cs typeface="Palatino Linotype"/>
              </a:rPr>
              <a:t>hello.py</a:t>
            </a:r>
            <a:r>
              <a:rPr sz="1800" spc="-25" dirty="0">
                <a:latin typeface="Palatino Linotype"/>
                <a:cs typeface="Palatino Linotype"/>
              </a:rPr>
              <a:t>, </a:t>
            </a:r>
            <a:r>
              <a:rPr sz="1800" spc="-61" dirty="0">
                <a:latin typeface="Palatino Linotype"/>
                <a:cs typeface="Palatino Linotype"/>
              </a:rPr>
              <a:t>you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need </a:t>
            </a:r>
            <a:r>
              <a:rPr sz="1800" spc="-25" dirty="0">
                <a:latin typeface="Palatino Linotype"/>
                <a:cs typeface="Palatino Linotype"/>
              </a:rPr>
              <a:t>to </a:t>
            </a:r>
            <a:r>
              <a:rPr sz="1800" spc="-36" dirty="0">
                <a:latin typeface="Palatino Linotype"/>
                <a:cs typeface="Palatino Linotype"/>
              </a:rPr>
              <a:t>create the </a:t>
            </a:r>
            <a:r>
              <a:rPr sz="1800" spc="-32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templates </a:t>
            </a:r>
            <a:r>
              <a:rPr sz="1800" spc="-41" dirty="0">
                <a:latin typeface="Palatino Linotype"/>
                <a:cs typeface="Palatino Linotype"/>
              </a:rPr>
              <a:t>subdirectory </a:t>
            </a:r>
            <a:r>
              <a:rPr sz="1800" spc="-54" dirty="0">
                <a:latin typeface="Palatino Linotype"/>
                <a:cs typeface="Palatino Linotype"/>
              </a:rPr>
              <a:t>and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store the </a:t>
            </a:r>
            <a:r>
              <a:rPr sz="1800" spc="-49" dirty="0">
                <a:latin typeface="Palatino Linotype"/>
                <a:cs typeface="Palatino Linotype"/>
              </a:rPr>
              <a:t>templates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defined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49" dirty="0">
                <a:latin typeface="Palatino Linotype"/>
                <a:cs typeface="Palatino Linotype"/>
              </a:rPr>
              <a:t>previous</a:t>
            </a:r>
            <a:r>
              <a:rPr sz="1800" spc="115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examples</a:t>
            </a:r>
            <a:r>
              <a:rPr sz="1800" spc="11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i</a:t>
            </a:r>
            <a:r>
              <a:rPr sz="1800" i="1" spc="-32" dirty="0">
                <a:latin typeface="Palatino Linotype"/>
                <a:cs typeface="Palatino Linotype"/>
              </a:rPr>
              <a:t>n</a:t>
            </a:r>
            <a:r>
              <a:rPr sz="1800" i="1" dirty="0">
                <a:latin typeface="Palatino Linotype"/>
                <a:cs typeface="Palatino Linotype"/>
              </a:rPr>
              <a:t>d</a:t>
            </a:r>
            <a:r>
              <a:rPr sz="1800" i="1" spc="-4" dirty="0">
                <a:latin typeface="Palatino Linotype"/>
                <a:cs typeface="Palatino Linotype"/>
              </a:rPr>
              <a:t>ex.</a:t>
            </a:r>
            <a:r>
              <a:rPr sz="1800" i="1" spc="-29" dirty="0">
                <a:latin typeface="Palatino Linotype"/>
                <a:cs typeface="Palatino Linotype"/>
              </a:rPr>
              <a:t>h</a:t>
            </a:r>
            <a:r>
              <a:rPr sz="1800" i="1" spc="-32" dirty="0">
                <a:latin typeface="Palatino Linotype"/>
                <a:cs typeface="Palatino Linotype"/>
              </a:rPr>
              <a:t>t</a:t>
            </a:r>
            <a:r>
              <a:rPr sz="1800" i="1" spc="-4" dirty="0">
                <a:latin typeface="Palatino Linotype"/>
                <a:cs typeface="Palatino Linotype"/>
              </a:rPr>
              <a:t>m</a:t>
            </a:r>
            <a:r>
              <a:rPr sz="1800" i="1" spc="-29" dirty="0">
                <a:latin typeface="Palatino Linotype"/>
                <a:cs typeface="Palatino Linotype"/>
              </a:rPr>
              <a:t>l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u</a:t>
            </a:r>
            <a:r>
              <a:rPr sz="1800" i="1" spc="-45" dirty="0">
                <a:latin typeface="Palatino Linotype"/>
                <a:cs typeface="Palatino Linotype"/>
              </a:rPr>
              <a:t>s</a:t>
            </a:r>
            <a:r>
              <a:rPr sz="1800" i="1" spc="-9" dirty="0">
                <a:latin typeface="Palatino Linotype"/>
                <a:cs typeface="Palatino Linotype"/>
              </a:rPr>
              <a:t>e</a:t>
            </a:r>
            <a:r>
              <a:rPr sz="1800" i="1" spc="-70" dirty="0">
                <a:latin typeface="Palatino Linotype"/>
                <a:cs typeface="Palatino Linotype"/>
              </a:rPr>
              <a:t>r</a:t>
            </a:r>
            <a:r>
              <a:rPr sz="1800" i="1" spc="-4" dirty="0">
                <a:latin typeface="Palatino Linotype"/>
                <a:cs typeface="Palatino Linotype"/>
              </a:rPr>
              <a:t>.</a:t>
            </a:r>
            <a:r>
              <a:rPr sz="1800" i="1" spc="-25" dirty="0">
                <a:latin typeface="Palatino Linotype"/>
                <a:cs typeface="Palatino Linotype"/>
              </a:rPr>
              <a:t>h</a:t>
            </a:r>
            <a:r>
              <a:rPr sz="1800" i="1" spc="-32" dirty="0">
                <a:latin typeface="Palatino Linotype"/>
                <a:cs typeface="Palatino Linotype"/>
              </a:rPr>
              <a:t>t</a:t>
            </a:r>
            <a:r>
              <a:rPr sz="1800" i="1" spc="-4" dirty="0">
                <a:latin typeface="Palatino Linotype"/>
                <a:cs typeface="Palatino Linotype"/>
              </a:rPr>
              <a:t>m</a:t>
            </a:r>
            <a:r>
              <a:rPr sz="1800" i="1" spc="-29" dirty="0">
                <a:latin typeface="Palatino Linotype"/>
                <a:cs typeface="Palatino Linotype"/>
              </a:rPr>
              <a:t>l</a:t>
            </a:r>
            <a:r>
              <a:rPr sz="1800" spc="-20" dirty="0">
                <a:latin typeface="Palatino Linotype"/>
                <a:cs typeface="Palatino Linotype"/>
              </a:rPr>
              <a:t>, </a:t>
            </a:r>
            <a:r>
              <a:rPr sz="1800" spc="-45" dirty="0">
                <a:latin typeface="Palatino Linotype"/>
                <a:cs typeface="Palatino Linotype"/>
              </a:rPr>
              <a:t>respectivel</a:t>
            </a:r>
            <a:r>
              <a:rPr sz="1800" spc="-122" dirty="0">
                <a:latin typeface="Palatino Linotype"/>
                <a:cs typeface="Palatino Linotype"/>
              </a:rPr>
              <a:t>y</a:t>
            </a:r>
            <a:r>
              <a:rPr sz="1800" spc="-20" dirty="0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  <a:p>
            <a:pPr marL="10367" marR="1899235">
              <a:lnSpc>
                <a:spcPct val="192400"/>
              </a:lnSpc>
              <a:spcBef>
                <a:spcPts val="294"/>
              </a:spcBef>
            </a:pPr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32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3-3.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hello.py: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rendering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36" dirty="0">
                <a:latin typeface="Palatino Linotype"/>
                <a:cs typeface="Palatino Linotype"/>
              </a:rPr>
              <a:t>a</a:t>
            </a:r>
            <a:r>
              <a:rPr sz="1800" i="1" spc="-29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template </a:t>
            </a:r>
            <a:r>
              <a:rPr sz="1800" i="1" spc="-200" dirty="0">
                <a:latin typeface="Palatino Linotype"/>
                <a:cs typeface="Palatino Linotype"/>
              </a:rPr>
              <a:t>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  </a:t>
            </a:r>
            <a:r>
              <a:rPr sz="1600" i="1" spc="-74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0367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9"/>
              </a:spcBef>
            </a:pPr>
            <a:endParaRPr sz="1400" dirty="0">
              <a:latin typeface="SimSun"/>
              <a:cs typeface="SimSun"/>
            </a:endParaRPr>
          </a:p>
          <a:p>
            <a:pPr marL="10367"/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'/user/&lt;name&gt;'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0367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user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latin typeface="SimSun"/>
                <a:cs typeface="SimSun"/>
              </a:rPr>
              <a:t>):</a:t>
            </a:r>
          </a:p>
          <a:p>
            <a:pPr marL="186606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'user.html'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latin typeface="SimSun"/>
                <a:cs typeface="SimSu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25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533400"/>
            <a:ext cx="7924800" cy="4108996"/>
          </a:xfrm>
          <a:prstGeom prst="rect">
            <a:avLst/>
          </a:prstGeom>
        </p:spPr>
        <p:txBody>
          <a:bodyPr vert="horz" wrap="square" lIns="0" tIns="8813" rIns="0" bIns="0" rtlCol="0">
            <a:spAutoFit/>
          </a:bodyPr>
          <a:lstStyle/>
          <a:p>
            <a:pPr marL="10367">
              <a:spcBef>
                <a:spcPts val="845"/>
              </a:spcBef>
            </a:pPr>
            <a:r>
              <a:rPr sz="3600" b="1" spc="-77" dirty="0">
                <a:latin typeface="Arial Narrow"/>
                <a:cs typeface="Arial Narrow"/>
              </a:rPr>
              <a:t>Variables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90"/>
              </a:spcBef>
            </a:pP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some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more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examples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variables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used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templates: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54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sz="1800" spc="-54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value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from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dictionary: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{{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mydict['key']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spc="-41" dirty="0">
                <a:latin typeface="SimSun"/>
                <a:cs typeface="SimSun"/>
              </a:rPr>
              <a:t>}}.</a:t>
            </a:r>
            <a:r>
              <a:rPr sz="18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b="1" spc="-54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sz="1800" spc="-54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value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from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list: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{{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mylist[3]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spc="-41" dirty="0">
                <a:latin typeface="SimSun"/>
                <a:cs typeface="SimSun"/>
              </a:rPr>
              <a:t>}}.</a:t>
            </a:r>
            <a:r>
              <a:rPr sz="18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b="1" spc="-54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sz="1800" spc="-54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value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from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list,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with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variable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index: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{{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mylist[myintvar]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spc="-41" dirty="0">
                <a:latin typeface="SimSun"/>
                <a:cs typeface="SimSun"/>
              </a:rPr>
              <a:t>}}.</a:t>
            </a:r>
            <a:r>
              <a:rPr sz="18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b="1" spc="-54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sz="1800" spc="-54" dirty="0">
                <a:latin typeface="SimSun"/>
                <a:cs typeface="SimSun"/>
              </a:rPr>
              <a:t>A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value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from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an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object's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method: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{{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myobj.somemethod()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spc="-41" dirty="0">
                <a:latin typeface="SimSun"/>
                <a:cs typeface="SimSun"/>
              </a:rPr>
              <a:t>}}.</a:t>
            </a:r>
            <a:r>
              <a:rPr sz="18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sz="1800" dirty="0">
              <a:latin typeface="Courier New"/>
              <a:cs typeface="Courier New"/>
            </a:endParaRPr>
          </a:p>
          <a:p>
            <a:pPr marL="10367" marR="4146" algn="just">
              <a:lnSpc>
                <a:spcPct val="102400"/>
              </a:lnSpc>
              <a:spcBef>
                <a:spcPts val="367"/>
              </a:spcBef>
            </a:pPr>
            <a:endParaRPr lang="en-US" sz="2000" spc="-49" dirty="0">
              <a:latin typeface="Palatino Linotype"/>
              <a:cs typeface="Palatino Linotype"/>
            </a:endParaRPr>
          </a:p>
          <a:p>
            <a:pPr marL="10367" marR="4146" algn="just">
              <a:lnSpc>
                <a:spcPct val="102400"/>
              </a:lnSpc>
              <a:spcBef>
                <a:spcPts val="367"/>
              </a:spcBef>
            </a:pPr>
            <a:r>
              <a:rPr sz="2000" spc="-49" dirty="0">
                <a:latin typeface="Palatino Linotype"/>
                <a:cs typeface="Palatino Linotype"/>
              </a:rPr>
              <a:t>Variables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be modified </a:t>
            </a:r>
            <a:r>
              <a:rPr sz="2000" spc="-54" dirty="0">
                <a:latin typeface="Palatino Linotype"/>
                <a:cs typeface="Palatino Linotype"/>
              </a:rPr>
              <a:t>with </a:t>
            </a:r>
            <a:r>
              <a:rPr sz="2000" i="1" spc="-20" dirty="0">
                <a:latin typeface="Palatino Linotype"/>
                <a:cs typeface="Palatino Linotype"/>
              </a:rPr>
              <a:t>filters</a:t>
            </a:r>
            <a:r>
              <a:rPr sz="2000" spc="-20" dirty="0">
                <a:latin typeface="Palatino Linotype"/>
                <a:cs typeface="Palatino Linotype"/>
              </a:rPr>
              <a:t>, </a:t>
            </a:r>
            <a:r>
              <a:rPr sz="2000" spc="-54" dirty="0">
                <a:latin typeface="Palatino Linotype"/>
                <a:cs typeface="Palatino Linotype"/>
              </a:rPr>
              <a:t>which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65" dirty="0">
                <a:latin typeface="Palatino Linotype"/>
                <a:cs typeface="Palatino Linotype"/>
              </a:rPr>
              <a:t>added </a:t>
            </a:r>
            <a:r>
              <a:rPr sz="2000" spc="-36" dirty="0">
                <a:latin typeface="Palatino Linotype"/>
                <a:cs typeface="Palatino Linotype"/>
              </a:rPr>
              <a:t>after the </a:t>
            </a:r>
            <a:r>
              <a:rPr sz="2000" spc="-45" dirty="0">
                <a:latin typeface="Palatino Linotype"/>
                <a:cs typeface="Palatino Linotype"/>
              </a:rPr>
              <a:t>variable </a:t>
            </a:r>
            <a:r>
              <a:rPr sz="2000" spc="-49" dirty="0">
                <a:latin typeface="Palatino Linotype"/>
                <a:cs typeface="Palatino Linotype"/>
              </a:rPr>
              <a:t>name </a:t>
            </a:r>
            <a:r>
              <a:rPr sz="2000" spc="-54" dirty="0">
                <a:latin typeface="Palatino Linotype"/>
                <a:cs typeface="Palatino Linotype"/>
              </a:rPr>
              <a:t>with a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pipe </a:t>
            </a:r>
            <a:r>
              <a:rPr sz="2000" spc="-32" dirty="0">
                <a:latin typeface="Palatino Linotype"/>
                <a:cs typeface="Palatino Linotype"/>
              </a:rPr>
              <a:t>character </a:t>
            </a:r>
            <a:r>
              <a:rPr sz="2000" spc="-54" dirty="0">
                <a:latin typeface="Palatino Linotype"/>
                <a:cs typeface="Palatino Linotype"/>
              </a:rPr>
              <a:t>as </a:t>
            </a:r>
            <a:r>
              <a:rPr sz="2000" spc="-45" dirty="0">
                <a:latin typeface="Palatino Linotype"/>
                <a:cs typeface="Palatino Linotype"/>
              </a:rPr>
              <a:t>separator. </a:t>
            </a:r>
            <a:r>
              <a:rPr sz="2000" spc="-32" dirty="0">
                <a:latin typeface="Palatino Linotype"/>
                <a:cs typeface="Palatino Linotype"/>
              </a:rPr>
              <a:t>For </a:t>
            </a:r>
            <a:r>
              <a:rPr sz="2000" spc="-49" dirty="0">
                <a:latin typeface="Palatino Linotype"/>
                <a:cs typeface="Palatino Linotype"/>
              </a:rPr>
              <a:t>example,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following template </a:t>
            </a:r>
            <a:r>
              <a:rPr sz="2000" spc="-61" dirty="0">
                <a:latin typeface="Palatino Linotype"/>
                <a:cs typeface="Palatino Linotype"/>
              </a:rPr>
              <a:t>shows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name </a:t>
            </a:r>
            <a:r>
              <a:rPr sz="2000" spc="-32" dirty="0">
                <a:latin typeface="Palatino Linotype"/>
                <a:cs typeface="Palatino Linotype"/>
              </a:rPr>
              <a:t>vari‐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able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capitalized: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Hello,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{{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 err="1">
                <a:latin typeface="SimSun"/>
                <a:cs typeface="SimSun"/>
              </a:rPr>
              <a:t>name|capitalize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}}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43301"/>
            <a:ext cx="8077200" cy="257270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86606">
              <a:spcBef>
                <a:spcPts val="81"/>
              </a:spcBef>
            </a:pPr>
            <a:r>
              <a:rPr sz="3600" b="1" spc="-110" dirty="0">
                <a:latin typeface="Arial Narrow"/>
                <a:cs typeface="Arial Narrow"/>
              </a:rPr>
              <a:t>Bootstrap </a:t>
            </a:r>
            <a:r>
              <a:rPr sz="3600" b="1" spc="-70" dirty="0">
                <a:latin typeface="Arial Narrow"/>
                <a:cs typeface="Arial Narrow"/>
              </a:rPr>
              <a:t>Integration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54" dirty="0">
                <a:latin typeface="Arial Narrow"/>
                <a:cs typeface="Arial Narrow"/>
              </a:rPr>
              <a:t>with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15" dirty="0">
                <a:latin typeface="Arial Narrow"/>
                <a:cs typeface="Arial Narrow"/>
              </a:rPr>
              <a:t>Flask-Bootstrap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37"/>
              </a:spcBef>
            </a:pPr>
            <a:r>
              <a:rPr sz="2000" spc="-36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Bootstrap </a:t>
            </a:r>
            <a:r>
              <a:rPr sz="2000" spc="-36" dirty="0">
                <a:latin typeface="Palatino Linotype"/>
                <a:cs typeface="Palatino Linotype"/>
              </a:rPr>
              <a:t>is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spc="-36" dirty="0">
                <a:latin typeface="Palatino Linotype"/>
                <a:cs typeface="Palatino Linotype"/>
              </a:rPr>
              <a:t>open-source </a:t>
            </a:r>
            <a:r>
              <a:rPr sz="2000" spc="-74" dirty="0">
                <a:latin typeface="Palatino Linotype"/>
                <a:cs typeface="Palatino Linotype"/>
              </a:rPr>
              <a:t>web </a:t>
            </a:r>
            <a:r>
              <a:rPr sz="2000" spc="-49" dirty="0">
                <a:latin typeface="Palatino Linotype"/>
                <a:cs typeface="Palatino Linotype"/>
              </a:rPr>
              <a:t>browser framework </a:t>
            </a:r>
            <a:r>
              <a:rPr sz="2000" spc="-36" dirty="0">
                <a:latin typeface="Palatino Linotype"/>
                <a:cs typeface="Palatino Linotype"/>
              </a:rPr>
              <a:t>from </a:t>
            </a:r>
            <a:r>
              <a:rPr sz="2000" spc="-45" dirty="0">
                <a:latin typeface="Palatino Linotype"/>
                <a:cs typeface="Palatino Linotype"/>
              </a:rPr>
              <a:t>Twitter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49" dirty="0">
                <a:latin typeface="Palatino Linotype"/>
                <a:cs typeface="Palatino Linotype"/>
              </a:rPr>
              <a:t>provides </a:t>
            </a:r>
            <a:r>
              <a:rPr sz="2000" spc="-45" dirty="0">
                <a:latin typeface="Palatino Linotype"/>
                <a:cs typeface="Palatino Linotype"/>
              </a:rPr>
              <a:t>user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interface </a:t>
            </a:r>
            <a:r>
              <a:rPr sz="2000" spc="-41" dirty="0">
                <a:latin typeface="Palatino Linotype"/>
                <a:cs typeface="Palatino Linotype"/>
              </a:rPr>
              <a:t>components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49" dirty="0">
                <a:latin typeface="Palatino Linotype"/>
                <a:cs typeface="Palatino Linotype"/>
              </a:rPr>
              <a:t>help </a:t>
            </a:r>
            <a:r>
              <a:rPr sz="2000" spc="-36" dirty="0">
                <a:latin typeface="Palatino Linotype"/>
                <a:cs typeface="Palatino Linotype"/>
              </a:rPr>
              <a:t>create clean </a:t>
            </a:r>
            <a:r>
              <a:rPr sz="2000" spc="-54" dirty="0">
                <a:latin typeface="Palatino Linotype"/>
                <a:cs typeface="Palatino Linotype"/>
              </a:rPr>
              <a:t>and </a:t>
            </a:r>
            <a:r>
              <a:rPr sz="2000" spc="-36" dirty="0">
                <a:latin typeface="Palatino Linotype"/>
                <a:cs typeface="Palatino Linotype"/>
              </a:rPr>
              <a:t>attractive </a:t>
            </a:r>
            <a:r>
              <a:rPr sz="2000" spc="-74" dirty="0">
                <a:latin typeface="Palatino Linotype"/>
                <a:cs typeface="Palatino Linotype"/>
              </a:rPr>
              <a:t>web </a:t>
            </a:r>
            <a:r>
              <a:rPr sz="2000" spc="-61" dirty="0">
                <a:latin typeface="Palatino Linotype"/>
                <a:cs typeface="Palatino Linotype"/>
              </a:rPr>
              <a:t>pages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41" dirty="0">
                <a:latin typeface="Palatino Linotype"/>
                <a:cs typeface="Palatino Linotype"/>
              </a:rPr>
              <a:t>are </a:t>
            </a:r>
            <a:r>
              <a:rPr sz="2000" spc="-36" dirty="0">
                <a:latin typeface="Palatino Linotype"/>
                <a:cs typeface="Palatino Linotype"/>
              </a:rPr>
              <a:t>compatible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all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modern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74" dirty="0">
                <a:latin typeface="Palatino Linotype"/>
                <a:cs typeface="Palatino Linotype"/>
              </a:rPr>
              <a:t>web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browsers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used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desktop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mobile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platforms.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490"/>
              </a:spcBef>
            </a:pP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extension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called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Flask-Bootstrap,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it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installed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pip</a:t>
            </a:r>
            <a:r>
              <a:rPr sz="2000" spc="-20" dirty="0">
                <a:latin typeface="Palatino Linotype"/>
                <a:cs typeface="Palatino Linotype"/>
              </a:rPr>
              <a:t>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1"/>
              </a:spcBef>
            </a:pPr>
            <a:r>
              <a:rPr sz="1800" dirty="0">
                <a:latin typeface="SimSun"/>
                <a:cs typeface="SimSun"/>
              </a:rPr>
              <a:t>(venv) $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b="1" spc="-74" dirty="0">
                <a:latin typeface="Courier New"/>
                <a:cs typeface="Courier New"/>
              </a:rPr>
              <a:t>pip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74" dirty="0">
                <a:latin typeface="Courier New"/>
                <a:cs typeface="Courier New"/>
              </a:rPr>
              <a:t>install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74" dirty="0">
                <a:latin typeface="Courier New"/>
                <a:cs typeface="Courier New"/>
              </a:rPr>
              <a:t>flask-bootstrap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283F004-0364-2CF8-0CF5-A533CB748605}"/>
              </a:ext>
            </a:extLst>
          </p:cNvPr>
          <p:cNvSpPr txBox="1"/>
          <p:nvPr/>
        </p:nvSpPr>
        <p:spPr>
          <a:xfrm>
            <a:off x="533400" y="3429000"/>
            <a:ext cx="7924800" cy="181865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81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3-4.</a:t>
            </a:r>
            <a:r>
              <a:rPr sz="2000" i="1" spc="-20" dirty="0">
                <a:latin typeface="Palatino Linotype"/>
                <a:cs typeface="Palatino Linotype"/>
              </a:rPr>
              <a:t> hello.py: </a:t>
            </a:r>
            <a:r>
              <a:rPr sz="2000" i="1" spc="-12" dirty="0">
                <a:latin typeface="Palatino Linotype"/>
                <a:cs typeface="Palatino Linotype"/>
              </a:rPr>
              <a:t>Flask-Bootstrap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initialization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flask_bootstrap</a:t>
            </a:r>
            <a:r>
              <a:rPr sz="1800" b="1" spc="-70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800" b="1" spc="-7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endParaRPr sz="1800" dirty="0">
              <a:latin typeface="SimSun"/>
              <a:cs typeface="SimSun"/>
            </a:endParaRPr>
          </a:p>
          <a:p>
            <a:pPr marL="10367"/>
            <a:r>
              <a:rPr sz="1800" i="1" spc="-74" dirty="0">
                <a:solidFill>
                  <a:srgbClr val="34586C"/>
                </a:solidFill>
                <a:latin typeface="Courier New"/>
                <a:cs typeface="Courier New"/>
              </a:rPr>
              <a:t># ...</a:t>
            </a:r>
            <a:endParaRPr sz="1800" dirty="0">
              <a:latin typeface="Courier New"/>
              <a:cs typeface="Courier New"/>
            </a:endParaRPr>
          </a:p>
          <a:p>
            <a:pPr marL="10367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r>
              <a:rPr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Bootstrap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29"/>
              </a:spcBef>
            </a:pPr>
            <a:endParaRPr sz="1600" dirty="0">
              <a:latin typeface="SimSun"/>
              <a:cs typeface="SimSun"/>
            </a:endParaRP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45C0E-F539-C2F2-856E-0F6AAE54C2C4}"/>
              </a:ext>
            </a:extLst>
          </p:cNvPr>
          <p:cNvSpPr txBox="1"/>
          <p:nvPr/>
        </p:nvSpPr>
        <p:spPr>
          <a:xfrm>
            <a:off x="457200" y="240948"/>
            <a:ext cx="8229600" cy="637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/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3-5.</a:t>
            </a:r>
            <a:r>
              <a:rPr lang="en-US" sz="2000" i="1" spc="-20" dirty="0">
                <a:latin typeface="Palatino Linotype"/>
                <a:cs typeface="Palatino Linotype"/>
              </a:rPr>
              <a:t> templates/user.html: </a:t>
            </a:r>
            <a:r>
              <a:rPr lang="en-US" sz="2000" i="1" spc="-12" dirty="0">
                <a:latin typeface="Palatino Linotype"/>
                <a:cs typeface="Palatino Linotype"/>
              </a:rPr>
              <a:t>template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9" dirty="0">
                <a:latin typeface="Palatino Linotype"/>
                <a:cs typeface="Palatino Linotype"/>
              </a:rPr>
              <a:t>that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29" dirty="0">
                <a:latin typeface="Palatino Linotype"/>
                <a:cs typeface="Palatino Linotype"/>
              </a:rPr>
              <a:t>uses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12" dirty="0">
                <a:latin typeface="Palatino Linotype"/>
                <a:cs typeface="Palatino Linotype"/>
              </a:rPr>
              <a:t>Flask-Bootstrap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extends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"bootstrap/base.html"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lang="en-US" sz="1100" dirty="0">
              <a:latin typeface="SimSun"/>
              <a:cs typeface="SimSun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block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title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  <a:r>
              <a:rPr lang="en-US" sz="1100" dirty="0" err="1">
                <a:latin typeface="SimSun"/>
                <a:cs typeface="SimSun"/>
              </a:rPr>
              <a:t>Flasky</a:t>
            </a:r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lang="en-US" sz="1100" dirty="0">
              <a:latin typeface="SimSun"/>
              <a:cs typeface="SimSun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block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navbar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 navbar-inverse"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role=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"navigation"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"container"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"navbar-header"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&lt;button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type=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"button"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"navbar-toggle"</a:t>
            </a:r>
            <a:endParaRPr lang="en-US" sz="1100" dirty="0">
              <a:latin typeface="SimSun"/>
              <a:cs typeface="SimSun"/>
            </a:endParaRPr>
          </a:p>
          <a:p>
            <a:pPr marL="583144"/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data-toggle=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"collapse"</a:t>
            </a:r>
            <a:r>
              <a:rPr lang="en-US" sz="11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100" spc="-4" dirty="0">
                <a:solidFill>
                  <a:srgbClr val="330099"/>
                </a:solidFill>
                <a:latin typeface="SimSun"/>
                <a:cs typeface="SimSun"/>
              </a:rPr>
              <a:t>data-target=</a:t>
            </a:r>
            <a:r>
              <a:rPr lang="en-US" sz="1100" spc="-4" dirty="0">
                <a:solidFill>
                  <a:srgbClr val="CC3300"/>
                </a:solidFill>
                <a:latin typeface="SimSun"/>
                <a:cs typeface="SimSun"/>
              </a:rPr>
              <a:t>".navbar-collapse"</a:t>
            </a:r>
            <a:r>
              <a:rPr lang="en-US" sz="1100" b="1" spc="-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</a:t>
            </a:r>
            <a:r>
              <a:rPr lang="en-US" sz="1100" dirty="0" err="1">
                <a:solidFill>
                  <a:srgbClr val="CC3300"/>
                </a:solidFill>
                <a:latin typeface="SimSun"/>
                <a:cs typeface="SimSun"/>
              </a:rPr>
              <a:t>sr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-only"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100" dirty="0">
                <a:latin typeface="SimSun"/>
                <a:cs typeface="SimSun"/>
              </a:rPr>
              <a:t>Toggle navigation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&lt;/button&gt;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"navbar-brand" </a:t>
            </a:r>
            <a:r>
              <a:rPr lang="en-US" sz="1100" dirty="0" err="1">
                <a:solidFill>
                  <a:srgbClr val="330099"/>
                </a:solidFill>
                <a:latin typeface="SimSun"/>
                <a:cs typeface="SimSun"/>
              </a:rPr>
              <a:t>href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"/"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100" dirty="0" err="1">
                <a:latin typeface="SimSun"/>
                <a:cs typeface="SimSun"/>
              </a:rPr>
              <a:t>Flasky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"navbar-collapse collapse"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</a:t>
            </a:r>
            <a:r>
              <a:rPr lang="en-US" sz="1100" b="1" spc="-74" dirty="0" err="1">
                <a:solidFill>
                  <a:srgbClr val="330099"/>
                </a:solidFill>
                <a:latin typeface="Courier New"/>
                <a:cs typeface="Courier New"/>
              </a:rPr>
              <a:t>ul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 navbar-nav"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&lt;li&gt;&lt;a </a:t>
            </a:r>
            <a:r>
              <a:rPr lang="en-US" sz="1100" dirty="0" err="1">
                <a:solidFill>
                  <a:srgbClr val="330099"/>
                </a:solidFill>
                <a:latin typeface="SimSun"/>
                <a:cs typeface="SimSun"/>
              </a:rPr>
              <a:t>href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"/"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100" dirty="0">
                <a:latin typeface="SimSun"/>
                <a:cs typeface="SimSun"/>
              </a:rPr>
              <a:t>Home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</a:t>
            </a:r>
            <a:r>
              <a:rPr lang="en-US" sz="1100" b="1" spc="-74" dirty="0" err="1">
                <a:solidFill>
                  <a:srgbClr val="330099"/>
                </a:solidFill>
                <a:latin typeface="Courier New"/>
                <a:cs typeface="Courier New"/>
              </a:rPr>
              <a:t>ul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lang="en-US" sz="1100" dirty="0">
              <a:latin typeface="SimSun"/>
              <a:cs typeface="SimSun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block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content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"container"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29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lang="en-US" sz="1100" spc="-29" dirty="0">
                <a:latin typeface="SimSun"/>
                <a:cs typeface="SimSun"/>
              </a:rPr>
              <a:t>Hello,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{{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name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spc="-45" dirty="0">
                <a:latin typeface="SimSun"/>
                <a:cs typeface="SimSun"/>
              </a:rPr>
              <a:t>}}!</a:t>
            </a:r>
            <a:r>
              <a:rPr lang="en-US" sz="1100" b="1" spc="-45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</a:p>
          <a:p>
            <a:pPr marL="10367">
              <a:spcBef>
                <a:spcPts val="81"/>
              </a:spcBef>
            </a:pP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186606"/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DCDBB5D-F31C-3B5D-1157-B5BE438D0F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914400"/>
            <a:ext cx="419909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5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7200" y="304800"/>
            <a:ext cx="8229600" cy="1918610"/>
          </a:xfrm>
          <a:prstGeom prst="rect">
            <a:avLst/>
          </a:prstGeom>
        </p:spPr>
        <p:txBody>
          <a:bodyPr vert="horz" wrap="square" lIns="0" tIns="6739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490" dirty="0">
              <a:latin typeface="SimSun"/>
              <a:cs typeface="SimSun"/>
            </a:endParaRPr>
          </a:p>
          <a:p>
            <a:pPr marL="10367" algn="just"/>
            <a:r>
              <a:rPr sz="3600" b="1" spc="-155" dirty="0">
                <a:latin typeface="Arial Narrow"/>
                <a:cs typeface="Arial Narrow"/>
              </a:rPr>
              <a:t>Custom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26" dirty="0">
                <a:latin typeface="Arial Narrow"/>
                <a:cs typeface="Arial Narrow"/>
              </a:rPr>
              <a:t>Error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47" dirty="0">
                <a:latin typeface="Arial Narrow"/>
                <a:cs typeface="Arial Narrow"/>
              </a:rPr>
              <a:t>Pages</a:t>
            </a:r>
            <a:endParaRPr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40"/>
              </a:spcBef>
            </a:pPr>
            <a:r>
              <a:rPr sz="2000" spc="-36" dirty="0">
                <a:latin typeface="Palatino Linotype"/>
                <a:cs typeface="Palatino Linotype"/>
              </a:rPr>
              <a:t>When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enter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spc="-49" dirty="0">
                <a:latin typeface="Palatino Linotype"/>
                <a:cs typeface="Palatino Linotype"/>
              </a:rPr>
              <a:t>invalid </a:t>
            </a:r>
            <a:r>
              <a:rPr sz="2000" spc="-36" dirty="0">
                <a:latin typeface="Palatino Linotype"/>
                <a:cs typeface="Palatino Linotype"/>
              </a:rPr>
              <a:t>route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54" dirty="0">
                <a:latin typeface="Palatino Linotype"/>
                <a:cs typeface="Palatino Linotype"/>
              </a:rPr>
              <a:t>your </a:t>
            </a:r>
            <a:r>
              <a:rPr sz="2000" spc="-57" dirty="0">
                <a:latin typeface="Palatino Linotype"/>
                <a:cs typeface="Palatino Linotype"/>
              </a:rPr>
              <a:t>browser’s </a:t>
            </a:r>
            <a:r>
              <a:rPr sz="2000" spc="-54" dirty="0">
                <a:latin typeface="Palatino Linotype"/>
                <a:cs typeface="Palatino Linotype"/>
              </a:rPr>
              <a:t>address </a:t>
            </a:r>
            <a:r>
              <a:rPr sz="2000" spc="-49" dirty="0">
                <a:latin typeface="Palatino Linotype"/>
                <a:cs typeface="Palatino Linotype"/>
              </a:rPr>
              <a:t>bar,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get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45" dirty="0">
                <a:latin typeface="Palatino Linotype"/>
                <a:cs typeface="Palatino Linotype"/>
              </a:rPr>
              <a:t>code </a:t>
            </a:r>
            <a:r>
              <a:rPr sz="2000" spc="-20" dirty="0">
                <a:latin typeface="Palatino Linotype"/>
                <a:cs typeface="Palatino Linotype"/>
              </a:rPr>
              <a:t>404 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error </a:t>
            </a:r>
            <a:r>
              <a:rPr sz="2000" spc="-54" dirty="0">
                <a:latin typeface="Palatino Linotype"/>
                <a:cs typeface="Palatino Linotype"/>
              </a:rPr>
              <a:t>page. Compared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Bootstrap-powered </a:t>
            </a:r>
            <a:r>
              <a:rPr sz="2000" spc="-54" dirty="0">
                <a:latin typeface="Palatino Linotype"/>
                <a:cs typeface="Palatino Linotype"/>
              </a:rPr>
              <a:t>pages,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default </a:t>
            </a:r>
            <a:r>
              <a:rPr sz="2000" spc="-29" dirty="0">
                <a:latin typeface="Palatino Linotype"/>
                <a:cs typeface="Palatino Linotype"/>
              </a:rPr>
              <a:t>error </a:t>
            </a:r>
            <a:r>
              <a:rPr sz="2000" spc="-61" dirty="0">
                <a:latin typeface="Palatino Linotype"/>
                <a:cs typeface="Palatino Linotype"/>
              </a:rPr>
              <a:t>page </a:t>
            </a:r>
            <a:r>
              <a:rPr sz="2000" spc="-36" dirty="0">
                <a:latin typeface="Palatino Linotype"/>
                <a:cs typeface="Palatino Linotype"/>
              </a:rPr>
              <a:t>is </a:t>
            </a:r>
            <a:r>
              <a:rPr sz="2000" spc="-65" dirty="0">
                <a:latin typeface="Palatino Linotype"/>
                <a:cs typeface="Palatino Linotype"/>
              </a:rPr>
              <a:t>now </a:t>
            </a:r>
            <a:r>
              <a:rPr sz="2000" spc="-61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too </a:t>
            </a:r>
            <a:r>
              <a:rPr sz="2000" spc="-41" dirty="0">
                <a:latin typeface="Palatino Linotype"/>
                <a:cs typeface="Palatino Linotype"/>
              </a:rPr>
              <a:t>plain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unattractive,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49" dirty="0">
                <a:latin typeface="Palatino Linotype"/>
                <a:cs typeface="Palatino Linotype"/>
              </a:rPr>
              <a:t>has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no </a:t>
            </a:r>
            <a:r>
              <a:rPr sz="2000" spc="-36" dirty="0">
                <a:latin typeface="Palatino Linotype"/>
                <a:cs typeface="Palatino Linotype"/>
              </a:rPr>
              <a:t>consistency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10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actual </a:t>
            </a:r>
            <a:r>
              <a:rPr sz="2000" spc="-61" dirty="0">
                <a:latin typeface="Palatino Linotype"/>
                <a:cs typeface="Palatino Linotype"/>
              </a:rPr>
              <a:t>pages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generated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application.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4EEDC-8139-709E-76FC-5BA6B0347ABF}"/>
              </a:ext>
            </a:extLst>
          </p:cNvPr>
          <p:cNvSpPr txBox="1"/>
          <p:nvPr/>
        </p:nvSpPr>
        <p:spPr>
          <a:xfrm>
            <a:off x="457200" y="2438400"/>
            <a:ext cx="8229600" cy="350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81"/>
              </a:spcBef>
            </a:pPr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3-6.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hello.py: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custom </a:t>
            </a:r>
            <a:r>
              <a:rPr lang="en-US" sz="2000" i="1" spc="-12" dirty="0">
                <a:latin typeface="Palatino Linotype"/>
                <a:cs typeface="Palatino Linotype"/>
              </a:rPr>
              <a:t>error</a:t>
            </a:r>
            <a:r>
              <a:rPr lang="en-US" sz="2000" i="1" spc="-25" dirty="0">
                <a:latin typeface="Palatino Linotype"/>
                <a:cs typeface="Palatino Linotype"/>
              </a:rPr>
              <a:t> pages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800" dirty="0">
                <a:solidFill>
                  <a:srgbClr val="9999FF"/>
                </a:solidFill>
                <a:latin typeface="SimSun"/>
                <a:cs typeface="SimSun"/>
              </a:rPr>
              <a:t>@app.errorhandler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r>
              <a:rPr lang="en-US" sz="1800" dirty="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 dirty="0" err="1">
                <a:solidFill>
                  <a:srgbClr val="CC00FF"/>
                </a:solidFill>
                <a:latin typeface="SimSun"/>
                <a:cs typeface="SimSun"/>
              </a:rPr>
              <a:t>page_not_found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lang="en-US" sz="1800" dirty="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'404.html'</a:t>
            </a:r>
            <a:r>
              <a:rPr lang="en-US" sz="1800" dirty="0">
                <a:latin typeface="SimSun"/>
                <a:cs typeface="SimSun"/>
              </a:rPr>
              <a:t>), </a:t>
            </a:r>
            <a:r>
              <a:rPr lang="en-US" sz="1800" dirty="0">
                <a:solidFill>
                  <a:srgbClr val="FF6600"/>
                </a:solidFill>
                <a:latin typeface="SimSun"/>
                <a:cs typeface="SimSun"/>
              </a:rPr>
              <a:t>404</a:t>
            </a:r>
            <a:endParaRPr lang="en-US" sz="1800" dirty="0">
              <a:latin typeface="SimSun"/>
              <a:cs typeface="SimSun"/>
            </a:endParaRPr>
          </a:p>
          <a:p>
            <a:pPr>
              <a:spcBef>
                <a:spcPts val="45"/>
              </a:spcBef>
            </a:pPr>
            <a:endParaRPr lang="en-US" sz="1800" dirty="0">
              <a:latin typeface="SimSun"/>
              <a:cs typeface="SimSun"/>
            </a:endParaRPr>
          </a:p>
          <a:p>
            <a:pPr marL="10367"/>
            <a:r>
              <a:rPr lang="en-US" sz="1800" dirty="0">
                <a:solidFill>
                  <a:srgbClr val="9999FF"/>
                </a:solidFill>
                <a:latin typeface="SimSun"/>
                <a:cs typeface="SimSun"/>
              </a:rPr>
              <a:t>@app.errorhandler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FF6600"/>
                </a:solidFill>
                <a:latin typeface="SimSun"/>
                <a:cs typeface="SimSun"/>
              </a:rPr>
              <a:t>500</a:t>
            </a:r>
            <a:r>
              <a:rPr lang="en-US" sz="1800" dirty="0">
                <a:latin typeface="SimSun"/>
                <a:cs typeface="SimSun"/>
              </a:rPr>
              <a:t>)</a:t>
            </a:r>
          </a:p>
          <a:p>
            <a:pPr marL="10367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 dirty="0" err="1">
                <a:solidFill>
                  <a:srgbClr val="CC00FF"/>
                </a:solidFill>
                <a:latin typeface="SimSun"/>
                <a:cs typeface="SimSun"/>
              </a:rPr>
              <a:t>internal_server_error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e</a:t>
            </a:r>
            <a:r>
              <a:rPr lang="en-US" sz="1800" dirty="0">
                <a:latin typeface="SimSun"/>
                <a:cs typeface="SimSun"/>
              </a:rPr>
              <a:t>):</a:t>
            </a:r>
          </a:p>
          <a:p>
            <a:pPr marL="186606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'500.html'</a:t>
            </a:r>
            <a:r>
              <a:rPr lang="en-US" sz="1800" dirty="0">
                <a:latin typeface="SimSun"/>
                <a:cs typeface="SimSun"/>
              </a:rPr>
              <a:t>), </a:t>
            </a:r>
            <a:r>
              <a:rPr lang="en-US" sz="1800" dirty="0">
                <a:solidFill>
                  <a:srgbClr val="FF6600"/>
                </a:solidFill>
                <a:latin typeface="SimSun"/>
                <a:cs typeface="SimSun"/>
              </a:rPr>
              <a:t>500</a:t>
            </a:r>
            <a:endParaRPr lang="en-US" sz="1800" dirty="0">
              <a:latin typeface="SimSun"/>
              <a:cs typeface="SimSun"/>
            </a:endParaRPr>
          </a:p>
          <a:p>
            <a:pPr>
              <a:spcBef>
                <a:spcPts val="36"/>
              </a:spcBef>
            </a:pPr>
            <a:endParaRPr lang="en-US" sz="800" dirty="0">
              <a:latin typeface="SimSun"/>
              <a:cs typeface="SimSun"/>
            </a:endParaRPr>
          </a:p>
          <a:p>
            <a:pPr marL="10367" marR="4146" algn="just"/>
            <a:r>
              <a:rPr lang="en-US" sz="2000" spc="-29" dirty="0">
                <a:latin typeface="Palatino Linotype"/>
                <a:cs typeface="Palatino Linotype"/>
              </a:rPr>
              <a:t>Error </a:t>
            </a:r>
            <a:r>
              <a:rPr lang="en-US" sz="2000" spc="-45" dirty="0">
                <a:latin typeface="Palatino Linotype"/>
                <a:cs typeface="Palatino Linotype"/>
              </a:rPr>
              <a:t>handlers </a:t>
            </a:r>
            <a:r>
              <a:rPr lang="en-US" sz="2000" spc="-36" dirty="0">
                <a:latin typeface="Palatino Linotype"/>
                <a:cs typeface="Palatino Linotype"/>
              </a:rPr>
              <a:t>return </a:t>
            </a:r>
            <a:r>
              <a:rPr lang="en-US" sz="2000" spc="-54" dirty="0">
                <a:latin typeface="Palatino Linotype"/>
                <a:cs typeface="Palatino Linotype"/>
              </a:rPr>
              <a:t>a </a:t>
            </a:r>
            <a:r>
              <a:rPr lang="en-US" sz="2000" spc="-41" dirty="0">
                <a:latin typeface="Palatino Linotype"/>
                <a:cs typeface="Palatino Linotype"/>
              </a:rPr>
              <a:t>response, like </a:t>
            </a:r>
            <a:r>
              <a:rPr lang="en-US" sz="2000" spc="-74" dirty="0">
                <a:latin typeface="Palatino Linotype"/>
                <a:cs typeface="Palatino Linotype"/>
              </a:rPr>
              <a:t>view </a:t>
            </a:r>
            <a:r>
              <a:rPr lang="en-US" sz="2000" spc="-32" dirty="0">
                <a:latin typeface="Palatino Linotype"/>
                <a:cs typeface="Palatino Linotype"/>
              </a:rPr>
              <a:t>functions, </a:t>
            </a:r>
            <a:r>
              <a:rPr lang="en-US" sz="2000" spc="-41" dirty="0">
                <a:latin typeface="Palatino Linotype"/>
                <a:cs typeface="Palatino Linotype"/>
              </a:rPr>
              <a:t>but </a:t>
            </a:r>
            <a:r>
              <a:rPr lang="en-US" sz="2000" spc="-49" dirty="0">
                <a:latin typeface="Palatino Linotype"/>
                <a:cs typeface="Palatino Linotype"/>
              </a:rPr>
              <a:t>they </a:t>
            </a:r>
            <a:r>
              <a:rPr lang="en-US" sz="2000" spc="-45" dirty="0">
                <a:latin typeface="Palatino Linotype"/>
                <a:cs typeface="Palatino Linotype"/>
              </a:rPr>
              <a:t>also </a:t>
            </a:r>
            <a:r>
              <a:rPr lang="en-US" sz="2000" spc="-49" dirty="0">
                <a:latin typeface="Palatino Linotype"/>
                <a:cs typeface="Palatino Linotype"/>
              </a:rPr>
              <a:t>need </a:t>
            </a:r>
            <a:r>
              <a:rPr lang="en-US" sz="2000" spc="-25" dirty="0">
                <a:latin typeface="Palatino Linotype"/>
                <a:cs typeface="Palatino Linotype"/>
              </a:rPr>
              <a:t>to </a:t>
            </a:r>
            <a:r>
              <a:rPr lang="en-US" sz="2000" spc="-36" dirty="0">
                <a:latin typeface="Palatino Linotype"/>
                <a:cs typeface="Palatino Linotype"/>
              </a:rPr>
              <a:t>return the </a:t>
            </a:r>
            <a:r>
              <a:rPr lang="en-US" sz="2000" spc="-32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numeric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status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code</a:t>
            </a:r>
            <a:r>
              <a:rPr lang="en-US" sz="2000" spc="54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that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corresponds</a:t>
            </a:r>
            <a:r>
              <a:rPr lang="en-US" sz="2000" spc="54" dirty="0">
                <a:latin typeface="Palatino Linotype"/>
                <a:cs typeface="Palatino Linotype"/>
              </a:rPr>
              <a:t> </a:t>
            </a:r>
            <a:r>
              <a:rPr lang="en-US" sz="2000" spc="-25" dirty="0">
                <a:latin typeface="Palatino Linotype"/>
                <a:cs typeface="Palatino Linotype"/>
              </a:rPr>
              <a:t>to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</a:t>
            </a:r>
            <a:r>
              <a:rPr lang="en-US" sz="2000" spc="54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error,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which</a:t>
            </a:r>
            <a:r>
              <a:rPr lang="en-US" sz="2000" spc="54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Flask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conveniently</a:t>
            </a:r>
            <a:r>
              <a:rPr lang="en-US" sz="2000" spc="49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accepts </a:t>
            </a:r>
            <a:r>
              <a:rPr lang="en-US" sz="2000" spc="-204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as</a:t>
            </a:r>
            <a:r>
              <a:rPr lang="en-US" sz="2000" spc="-25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a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second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return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value.</a:t>
            </a:r>
            <a:endParaRPr lang="en-US"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7CBF19-4091-4A79-AD11-0448E620620D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sz="3500" dirty="0"/>
              <a:t>Content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114800" cy="4835525"/>
          </a:xfrm>
        </p:spPr>
        <p:txBody>
          <a:bodyPr/>
          <a:lstStyle/>
          <a:p>
            <a:pPr algn="l"/>
            <a:r>
              <a:rPr lang="en-US" sz="2000" dirty="0"/>
              <a:t>Installation</a:t>
            </a:r>
          </a:p>
          <a:p>
            <a:pPr algn="l"/>
            <a:r>
              <a:rPr lang="en-US" sz="2000" dirty="0"/>
              <a:t>Initialization </a:t>
            </a:r>
          </a:p>
          <a:p>
            <a:pPr algn="l"/>
            <a:r>
              <a:rPr lang="en-US" sz="2000" dirty="0"/>
              <a:t>Routes and View Functions </a:t>
            </a:r>
          </a:p>
          <a:p>
            <a:pPr algn="l"/>
            <a:r>
              <a:rPr lang="en-US" sz="2000" dirty="0"/>
              <a:t>A Complete Application </a:t>
            </a:r>
          </a:p>
          <a:p>
            <a:pPr algn="l"/>
            <a:r>
              <a:rPr lang="en-US" sz="2000" dirty="0"/>
              <a:t>Dynamic Routes </a:t>
            </a:r>
          </a:p>
          <a:p>
            <a:pPr algn="l"/>
            <a:r>
              <a:rPr lang="en-US" sz="2000" dirty="0"/>
              <a:t>Rendering Templates </a:t>
            </a:r>
          </a:p>
          <a:p>
            <a:pPr algn="l"/>
            <a:r>
              <a:rPr lang="en-US" sz="2000" dirty="0"/>
              <a:t>Variables</a:t>
            </a:r>
          </a:p>
          <a:p>
            <a:pPr algn="l"/>
            <a:r>
              <a:rPr lang="en-US" sz="2000" dirty="0"/>
              <a:t>Bootstrap Integration with Flask-Bootstrap</a:t>
            </a:r>
          </a:p>
          <a:p>
            <a:pPr algn="l"/>
            <a:r>
              <a:rPr lang="en-US" sz="2000" dirty="0"/>
              <a:t>Custom Error Pages</a:t>
            </a:r>
          </a:p>
          <a:p>
            <a:pPr algn="l"/>
            <a:r>
              <a:rPr lang="en-US" sz="2000" dirty="0"/>
              <a:t>Localization of Dates and Times with Flask-Moment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B5674-10DD-A417-3166-8848D772A562}"/>
              </a:ext>
            </a:extLst>
          </p:cNvPr>
          <p:cNvSpPr txBox="1"/>
          <p:nvPr/>
        </p:nvSpPr>
        <p:spPr>
          <a:xfrm>
            <a:off x="4724402" y="1069280"/>
            <a:ext cx="426719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Forms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Configuration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Form Classes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HTML Rendering of Forms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Form Handling in View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Redirects and User Sessions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 2" pitchFamily="18" charset="2"/>
              <a:buChar char="¡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 Flashing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" y="457200"/>
            <a:ext cx="8305800" cy="5955686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3-7.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templates/base.html: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4" dirty="0">
                <a:latin typeface="Palatino Linotype"/>
                <a:cs typeface="Palatino Linotype"/>
              </a:rPr>
              <a:t>base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application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template</a:t>
            </a:r>
            <a:r>
              <a:rPr sz="2000" i="1" spc="-20" dirty="0">
                <a:latin typeface="Palatino Linotype"/>
                <a:cs typeface="Palatino Linotype"/>
              </a:rPr>
              <a:t> with</a:t>
            </a:r>
            <a:r>
              <a:rPr sz="2000" i="1" spc="-16" dirty="0">
                <a:latin typeface="Palatino Linotype"/>
                <a:cs typeface="Palatino Linotype"/>
              </a:rPr>
              <a:t> navigation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4" dirty="0">
                <a:latin typeface="Palatino Linotype"/>
                <a:cs typeface="Palatino Linotype"/>
              </a:rPr>
              <a:t>bar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100" dirty="0">
                <a:latin typeface="SimSun"/>
                <a:cs typeface="SimSun"/>
              </a:rPr>
              <a:t>{%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extends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"bootstrap/base.html"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050" dirty="0">
              <a:latin typeface="SimSun"/>
              <a:cs typeface="SimSun"/>
            </a:endParaRPr>
          </a:p>
          <a:p>
            <a:pPr marL="10367"/>
            <a:r>
              <a:rPr sz="1100" dirty="0">
                <a:latin typeface="SimSun"/>
                <a:cs typeface="SimSun"/>
              </a:rPr>
              <a:t>{%</a:t>
            </a:r>
            <a:r>
              <a:rPr sz="1100" spc="-12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block</a:t>
            </a:r>
            <a:r>
              <a:rPr sz="1100" spc="-12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title</a:t>
            </a:r>
            <a:r>
              <a:rPr sz="1100" spc="-12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%}Flasky{%</a:t>
            </a:r>
            <a:r>
              <a:rPr sz="1100" spc="-12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endblock</a:t>
            </a:r>
            <a:r>
              <a:rPr sz="1100" spc="-12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050" dirty="0">
              <a:latin typeface="SimSun"/>
              <a:cs typeface="SimSun"/>
            </a:endParaRPr>
          </a:p>
          <a:p>
            <a:pPr marL="10367"/>
            <a:r>
              <a:rPr sz="1100" dirty="0">
                <a:latin typeface="SimSun"/>
                <a:cs typeface="SimSun"/>
              </a:rPr>
              <a:t>{%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block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navbar</a:t>
            </a:r>
            <a:r>
              <a:rPr sz="1100" spc="-16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"navbar navbar-inverse"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role=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"navigation"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 marL="186606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"container"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 marL="362846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"navbar-header"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 marL="539085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&lt;button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type=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"button"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"navbar-toggle"</a:t>
            </a:r>
            <a:endParaRPr sz="1100" dirty="0">
              <a:latin typeface="SimSun"/>
              <a:cs typeface="SimSun"/>
            </a:endParaRPr>
          </a:p>
          <a:p>
            <a:pPr marL="583144"/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data-toggle=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"collapse"</a:t>
            </a:r>
            <a:r>
              <a:rPr sz="11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100" spc="-4" dirty="0">
                <a:solidFill>
                  <a:srgbClr val="330099"/>
                </a:solidFill>
                <a:latin typeface="SimSun"/>
                <a:cs typeface="SimSun"/>
              </a:rPr>
              <a:t>data-target=</a:t>
            </a:r>
            <a:r>
              <a:rPr sz="1100" spc="-4" dirty="0">
                <a:solidFill>
                  <a:srgbClr val="CC3300"/>
                </a:solidFill>
                <a:latin typeface="SimSun"/>
                <a:cs typeface="SimSun"/>
              </a:rPr>
              <a:t>".navbar-collapse"</a:t>
            </a:r>
            <a:r>
              <a:rPr sz="1100" b="1" spc="-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100" dirty="0">
              <a:latin typeface="Courier New"/>
              <a:cs typeface="Courier New"/>
            </a:endParaRPr>
          </a:p>
          <a:p>
            <a:pPr marL="715323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"sr-only"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100" dirty="0">
                <a:latin typeface="SimSun"/>
                <a:cs typeface="SimSun"/>
              </a:rPr>
              <a:t>Toggle navigation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&lt;/span&gt;</a:t>
            </a:r>
            <a:endParaRPr sz="1100" dirty="0">
              <a:latin typeface="Courier New"/>
              <a:cs typeface="Courier New"/>
            </a:endParaRPr>
          </a:p>
          <a:p>
            <a:pPr marL="715323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sz="1100" dirty="0">
              <a:latin typeface="Courier New"/>
              <a:cs typeface="Courier New"/>
            </a:endParaRPr>
          </a:p>
          <a:p>
            <a:pPr marL="715323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sz="1100" dirty="0">
              <a:latin typeface="Courier New"/>
              <a:cs typeface="Courier New"/>
            </a:endParaRPr>
          </a:p>
          <a:p>
            <a:pPr marL="715323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&lt;span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"icon-bar"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&gt;&lt;/span&gt;</a:t>
            </a:r>
            <a:endParaRPr sz="1100" dirty="0">
              <a:latin typeface="Courier New"/>
              <a:cs typeface="Courier New"/>
            </a:endParaRPr>
          </a:p>
          <a:p>
            <a:pPr marL="539085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&lt;/button&gt;</a:t>
            </a:r>
            <a:endParaRPr sz="1100" dirty="0">
              <a:latin typeface="Courier New"/>
              <a:cs typeface="Courier New"/>
            </a:endParaRPr>
          </a:p>
          <a:p>
            <a:pPr marL="539085"/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&lt;a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"navbar-brand" </a:t>
            </a:r>
            <a:r>
              <a:rPr sz="11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100" dirty="0">
                <a:solidFill>
                  <a:srgbClr val="CC3300"/>
                </a:solidFill>
                <a:latin typeface="SimSun"/>
                <a:cs typeface="SimSun"/>
              </a:rPr>
              <a:t>"/"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100" dirty="0">
                <a:latin typeface="SimSun"/>
                <a:cs typeface="SimSun"/>
              </a:rPr>
              <a:t>Flasky</a:t>
            </a:r>
            <a:r>
              <a:rPr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&lt;/a&gt;</a:t>
            </a:r>
            <a:endParaRPr lang="en-US" sz="1100" b="1" spc="-74" dirty="0">
              <a:solidFill>
                <a:srgbClr val="330099"/>
              </a:solidFill>
              <a:latin typeface="Courier New"/>
              <a:cs typeface="Courier New"/>
            </a:endParaRPr>
          </a:p>
          <a:p>
            <a:pPr marL="362846">
              <a:spcBef>
                <a:spcPts val="81"/>
              </a:spcBef>
            </a:pP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"navbar-collapse collapse"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</a:t>
            </a:r>
            <a:r>
              <a:rPr lang="en-US" sz="1100" b="1" spc="-74" dirty="0" err="1">
                <a:solidFill>
                  <a:srgbClr val="330099"/>
                </a:solidFill>
                <a:latin typeface="Courier New"/>
                <a:cs typeface="Courier New"/>
              </a:rPr>
              <a:t>ul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"nav navbar-nav"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715323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&lt;li&gt;&lt;a </a:t>
            </a:r>
            <a:r>
              <a:rPr lang="en-US" sz="1100" dirty="0" err="1">
                <a:solidFill>
                  <a:srgbClr val="330099"/>
                </a:solidFill>
                <a:latin typeface="SimSun"/>
                <a:cs typeface="SimSun"/>
              </a:rPr>
              <a:t>href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"/"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lang="en-US" sz="1100" dirty="0">
                <a:latin typeface="SimSun"/>
                <a:cs typeface="SimSun"/>
              </a:rPr>
              <a:t>Home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&lt;/a&gt;&lt;/li&gt;</a:t>
            </a:r>
            <a:endParaRPr lang="en-US" sz="1100" dirty="0">
              <a:latin typeface="Courier New"/>
              <a:cs typeface="Courier New"/>
            </a:endParaRPr>
          </a:p>
          <a:p>
            <a:pPr marL="539085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</a:t>
            </a:r>
            <a:r>
              <a:rPr lang="en-US" sz="1100" b="1" spc="-74" dirty="0" err="1">
                <a:solidFill>
                  <a:srgbClr val="330099"/>
                </a:solidFill>
                <a:latin typeface="Courier New"/>
                <a:cs typeface="Courier New"/>
              </a:rPr>
              <a:t>ul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36284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5"/>
              </a:spcBef>
            </a:pPr>
            <a:endParaRPr lang="en-US" sz="1100" dirty="0">
              <a:latin typeface="SimSun"/>
              <a:cs typeface="SimSun"/>
            </a:endParaRPr>
          </a:p>
          <a:p>
            <a:pPr marL="10367">
              <a:spcBef>
                <a:spcPts val="4"/>
              </a:spcBef>
            </a:pPr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block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content</a:t>
            </a:r>
            <a:r>
              <a:rPr lang="en-US" sz="1100" spc="-16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lang="en-US" sz="11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lang="en-US" sz="1100" dirty="0">
                <a:solidFill>
                  <a:srgbClr val="CC3300"/>
                </a:solidFill>
                <a:latin typeface="SimSun"/>
                <a:cs typeface="SimSun"/>
              </a:rPr>
              <a:t>"container"</a:t>
            </a:r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lang="en-US" sz="1100" dirty="0">
              <a:latin typeface="Courier New"/>
              <a:cs typeface="Courier New"/>
            </a:endParaRPr>
          </a:p>
          <a:p>
            <a:pPr marL="186606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block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page_content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%}{%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12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10367"/>
            <a:r>
              <a:rPr lang="en-US" sz="11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lang="en-US" sz="1100" dirty="0">
              <a:latin typeface="Courier New"/>
              <a:cs typeface="Courier New"/>
            </a:endParaRPr>
          </a:p>
          <a:p>
            <a:pPr marL="10367"/>
            <a:r>
              <a:rPr lang="en-US" sz="1100" dirty="0">
                <a:latin typeface="SimSun"/>
                <a:cs typeface="SimSun"/>
              </a:rPr>
              <a:t>{%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 err="1">
                <a:latin typeface="SimSun"/>
                <a:cs typeface="SimSun"/>
              </a:rPr>
              <a:t>endblock</a:t>
            </a:r>
            <a:r>
              <a:rPr lang="en-US" sz="1100" spc="-20" dirty="0">
                <a:latin typeface="SimSun"/>
                <a:cs typeface="SimSun"/>
              </a:rPr>
              <a:t> </a:t>
            </a:r>
            <a:r>
              <a:rPr lang="en-US" sz="1100" dirty="0">
                <a:latin typeface="SimSun"/>
                <a:cs typeface="SimSun"/>
              </a:rPr>
              <a:t>%}</a:t>
            </a:r>
          </a:p>
          <a:p>
            <a:pPr marL="539085"/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48461"/>
            <a:ext cx="8153400" cy="280354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88805" algn="just"/>
            <a:r>
              <a:rPr sz="2000" i="1" spc="-12" dirty="0">
                <a:latin typeface="Palatino Linotype"/>
                <a:cs typeface="Palatino Linotype"/>
              </a:rPr>
              <a:t>Example </a:t>
            </a:r>
            <a:r>
              <a:rPr sz="2000" i="1" spc="-16" dirty="0">
                <a:latin typeface="Palatino Linotype"/>
                <a:cs typeface="Palatino Linotype"/>
              </a:rPr>
              <a:t>3-8. templates/404.html: </a:t>
            </a:r>
            <a:r>
              <a:rPr sz="2000" i="1" spc="-20" dirty="0">
                <a:latin typeface="Palatino Linotype"/>
                <a:cs typeface="Palatino Linotype"/>
              </a:rPr>
              <a:t>custom </a:t>
            </a:r>
            <a:r>
              <a:rPr sz="2000" i="1" dirty="0">
                <a:latin typeface="Palatino Linotype"/>
                <a:cs typeface="Palatino Linotype"/>
              </a:rPr>
              <a:t>code </a:t>
            </a:r>
            <a:r>
              <a:rPr sz="2000" i="1" spc="-20" dirty="0">
                <a:latin typeface="Palatino Linotype"/>
                <a:cs typeface="Palatino Linotype"/>
              </a:rPr>
              <a:t>404 </a:t>
            </a:r>
            <a:r>
              <a:rPr sz="2000" i="1" spc="-12" dirty="0">
                <a:latin typeface="Palatino Linotype"/>
                <a:cs typeface="Palatino Linotype"/>
              </a:rPr>
              <a:t>error </a:t>
            </a:r>
            <a:r>
              <a:rPr sz="2000" i="1" spc="-16" dirty="0">
                <a:latin typeface="Palatino Linotype"/>
                <a:cs typeface="Palatino Linotype"/>
              </a:rPr>
              <a:t>page </a:t>
            </a:r>
            <a:r>
              <a:rPr sz="2000" i="1" spc="-41" dirty="0">
                <a:latin typeface="Palatino Linotype"/>
                <a:cs typeface="Palatino Linotype"/>
              </a:rPr>
              <a:t>using</a:t>
            </a:r>
            <a:r>
              <a:rPr lang="en-US" sz="2000" i="1" spc="-41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template </a:t>
            </a:r>
            <a:r>
              <a:rPr sz="2000" i="1" spc="-204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inheritance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extends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"base.html"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title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%}Flasky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-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</a:t>
            </a:r>
            <a:r>
              <a:rPr sz="1400" spc="-4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Not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Found{%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page_content</a:t>
            </a:r>
            <a:r>
              <a:rPr sz="1400" spc="-2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186606"/>
            <a:r>
              <a:rPr sz="1400" b="1" spc="-41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400" spc="-41" dirty="0">
                <a:latin typeface="SimSun"/>
                <a:cs typeface="SimSun"/>
              </a:rPr>
              <a:t>Not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spc="-36" dirty="0">
                <a:latin typeface="SimSun"/>
                <a:cs typeface="SimSun"/>
              </a:rPr>
              <a:t>Found</a:t>
            </a:r>
            <a:r>
              <a:rPr sz="1400" b="1" spc="-36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400" dirty="0">
              <a:latin typeface="Courier New"/>
              <a:cs typeface="Courier New"/>
            </a:endParaRPr>
          </a:p>
          <a:p>
            <a:pPr marL="10367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 dirty="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36"/>
              </a:spcBef>
            </a:pPr>
            <a:endParaRPr sz="1200" dirty="0">
              <a:latin typeface="SimSun"/>
              <a:cs typeface="SimSun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DBD3083-B399-F641-A6FA-D2CFACC38956}"/>
              </a:ext>
            </a:extLst>
          </p:cNvPr>
          <p:cNvSpPr txBox="1"/>
          <p:nvPr/>
        </p:nvSpPr>
        <p:spPr>
          <a:xfrm>
            <a:off x="457200" y="3429274"/>
            <a:ext cx="7924800" cy="261887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16" dirty="0">
                <a:latin typeface="Palatino Linotype"/>
                <a:cs typeface="Palatino Linotype"/>
              </a:rPr>
              <a:t> 3-9. </a:t>
            </a:r>
            <a:r>
              <a:rPr sz="2000" i="1" spc="-20" dirty="0">
                <a:latin typeface="Palatino Linotype"/>
                <a:cs typeface="Palatino Linotype"/>
              </a:rPr>
              <a:t>templates/user.html:</a:t>
            </a:r>
            <a:r>
              <a:rPr sz="2000" i="1" spc="-12" dirty="0">
                <a:latin typeface="Palatino Linotype"/>
                <a:cs typeface="Palatino Linotype"/>
              </a:rPr>
              <a:t> simplified</a:t>
            </a:r>
            <a:r>
              <a:rPr sz="2000" i="1" spc="-16" dirty="0">
                <a:latin typeface="Palatino Linotype"/>
                <a:cs typeface="Palatino Linotype"/>
              </a:rPr>
              <a:t> page </a:t>
            </a:r>
            <a:r>
              <a:rPr sz="2000" i="1" spc="-12" dirty="0">
                <a:latin typeface="Palatino Linotype"/>
                <a:cs typeface="Palatino Linotype"/>
              </a:rPr>
              <a:t>template </a:t>
            </a:r>
            <a:r>
              <a:rPr sz="2000" i="1" spc="-41" dirty="0">
                <a:latin typeface="Palatino Linotype"/>
                <a:cs typeface="Palatino Linotype"/>
              </a:rPr>
              <a:t>using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template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inheritance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400" dirty="0">
                <a:latin typeface="SimSun"/>
                <a:cs typeface="SimSun"/>
              </a:rPr>
              <a:t>{%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extends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"base.html"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title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%}Flasky{%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endblock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200" dirty="0">
              <a:latin typeface="SimSun"/>
              <a:cs typeface="SimSun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block</a:t>
            </a:r>
            <a:r>
              <a:rPr sz="1400" spc="-29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page_content</a:t>
            </a:r>
            <a:r>
              <a:rPr sz="1400" spc="-25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186606"/>
            <a:r>
              <a:rPr sz="1400" b="1" spc="-29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400" spc="-29" dirty="0">
                <a:latin typeface="SimSun"/>
                <a:cs typeface="SimSun"/>
              </a:rPr>
              <a:t>Hello,</a:t>
            </a:r>
            <a:r>
              <a:rPr sz="1400" spc="-16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name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spc="-45" dirty="0">
                <a:latin typeface="SimSun"/>
                <a:cs typeface="SimSun"/>
              </a:rPr>
              <a:t>}}!</a:t>
            </a:r>
            <a:r>
              <a:rPr sz="1400" b="1" spc="-45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400" dirty="0">
              <a:latin typeface="Courier New"/>
              <a:cs typeface="Courier New"/>
            </a:endParaRPr>
          </a:p>
          <a:p>
            <a:pPr marL="10367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400" dirty="0">
              <a:latin typeface="Courier New"/>
              <a:cs typeface="Courier New"/>
            </a:endParaRPr>
          </a:p>
          <a:p>
            <a:pPr marL="10367"/>
            <a:r>
              <a:rPr sz="1400" dirty="0">
                <a:latin typeface="SimSun"/>
                <a:cs typeface="SimSun"/>
              </a:rPr>
              <a:t>{%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 err="1">
                <a:latin typeface="SimSun"/>
                <a:cs typeface="SimSun"/>
              </a:rPr>
              <a:t>endblock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%}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396216"/>
            <a:ext cx="8153400" cy="329598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6" indent="-519" algn="just">
              <a:spcBef>
                <a:spcPts val="490"/>
              </a:spcBef>
            </a:pP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3-10 </a:t>
            </a:r>
            <a:r>
              <a:rPr sz="2000" spc="-61" dirty="0">
                <a:latin typeface="Palatino Linotype"/>
                <a:cs typeface="Palatino Linotype"/>
              </a:rPr>
              <a:t>shows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how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application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41" dirty="0">
                <a:latin typeface="Palatino Linotype"/>
                <a:cs typeface="Palatino Linotype"/>
              </a:rPr>
              <a:t>include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i="1" spc="-12" dirty="0">
                <a:latin typeface="Palatino Linotype"/>
                <a:cs typeface="Palatino Linotype"/>
              </a:rPr>
              <a:t>favicon.ico </a:t>
            </a:r>
            <a:r>
              <a:rPr sz="2000" spc="-29" dirty="0">
                <a:latin typeface="Palatino Linotype"/>
                <a:cs typeface="Palatino Linotype"/>
              </a:rPr>
              <a:t>icon in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base 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template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browsers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show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address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bar.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3-10.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templates/base.html: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favicon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9" dirty="0">
                <a:latin typeface="Palatino Linotype"/>
                <a:cs typeface="Palatino Linotype"/>
              </a:rPr>
              <a:t>definition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dirty="0">
                <a:latin typeface="SimSun"/>
                <a:cs typeface="SimSun"/>
              </a:rPr>
              <a:t>{%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block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head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800" dirty="0">
                <a:latin typeface="SimSun"/>
                <a:cs typeface="SimSun"/>
              </a:rPr>
              <a:t>{{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super()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}}</a:t>
            </a:r>
          </a:p>
          <a:p>
            <a:pPr marL="186606" marR="211486" indent="-176239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&lt;link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rel=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"shortcut icon"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"{{ url_for('static', filename='favicon.ico') }}"  </a:t>
            </a:r>
            <a:r>
              <a:rPr sz="1800" spc="-4" dirty="0">
                <a:solidFill>
                  <a:srgbClr val="330099"/>
                </a:solidFill>
                <a:latin typeface="SimSun"/>
                <a:cs typeface="SimSun"/>
              </a:rPr>
              <a:t>type=</a:t>
            </a:r>
            <a:r>
              <a:rPr sz="1800" spc="-4" dirty="0">
                <a:solidFill>
                  <a:srgbClr val="CC3300"/>
                </a:solidFill>
                <a:latin typeface="SimSun"/>
                <a:cs typeface="SimSun"/>
              </a:rPr>
              <a:t>"image/x-icon"</a:t>
            </a:r>
            <a:r>
              <a:rPr sz="1800" b="1" spc="-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86606" marR="608025" indent="-176239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&lt;link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rel=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"icon"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href=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"{{ url_for('static', filename='favicon.ico') }}"  </a:t>
            </a:r>
            <a:r>
              <a:rPr sz="1800" spc="-4" dirty="0">
                <a:solidFill>
                  <a:srgbClr val="330099"/>
                </a:solidFill>
                <a:latin typeface="SimSun"/>
                <a:cs typeface="SimSun"/>
              </a:rPr>
              <a:t>type=</a:t>
            </a:r>
            <a:r>
              <a:rPr sz="1800" spc="-4" dirty="0">
                <a:solidFill>
                  <a:srgbClr val="CC3300"/>
                </a:solidFill>
                <a:latin typeface="SimSun"/>
                <a:cs typeface="SimSun"/>
              </a:rPr>
              <a:t>"image/x-icon"</a:t>
            </a:r>
            <a:r>
              <a:rPr sz="1800" b="1" spc="-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 err="1">
                <a:latin typeface="SimSun"/>
                <a:cs typeface="SimSun"/>
              </a:rPr>
              <a:t>endblock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  <a:endParaRPr sz="3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26AA7-B857-89B3-93B1-D1B4BCFFACB5}"/>
              </a:ext>
            </a:extLst>
          </p:cNvPr>
          <p:cNvSpPr txBox="1"/>
          <p:nvPr/>
        </p:nvSpPr>
        <p:spPr>
          <a:xfrm>
            <a:off x="304800" y="762000"/>
            <a:ext cx="8534400" cy="351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>
              <a:spcBef>
                <a:spcPts val="747"/>
              </a:spcBef>
            </a:pPr>
            <a:r>
              <a:rPr lang="en-US" sz="3600" b="1" spc="-106" dirty="0">
                <a:latin typeface="Arial Narrow"/>
                <a:cs typeface="Arial Narrow"/>
              </a:rPr>
              <a:t>Localization </a:t>
            </a:r>
            <a:r>
              <a:rPr lang="en-US" sz="3600" b="1" spc="-86" dirty="0">
                <a:latin typeface="Arial Narrow"/>
                <a:cs typeface="Arial Narrow"/>
              </a:rPr>
              <a:t>of</a:t>
            </a:r>
            <a:r>
              <a:rPr lang="en-US" sz="3600" b="1" spc="-106" dirty="0">
                <a:latin typeface="Arial Narrow"/>
                <a:cs typeface="Arial Narrow"/>
              </a:rPr>
              <a:t> </a:t>
            </a:r>
            <a:r>
              <a:rPr lang="en-US" sz="3600" b="1" spc="-122" dirty="0">
                <a:latin typeface="Arial Narrow"/>
                <a:cs typeface="Arial Narrow"/>
              </a:rPr>
              <a:t>Dates</a:t>
            </a:r>
            <a:r>
              <a:rPr lang="en-US" sz="3600" b="1" spc="-106" dirty="0">
                <a:latin typeface="Arial Narrow"/>
                <a:cs typeface="Arial Narrow"/>
              </a:rPr>
              <a:t> </a:t>
            </a:r>
            <a:r>
              <a:rPr lang="en-US" sz="3600" b="1" spc="-110" dirty="0">
                <a:latin typeface="Arial Narrow"/>
                <a:cs typeface="Arial Narrow"/>
              </a:rPr>
              <a:t>and</a:t>
            </a:r>
            <a:r>
              <a:rPr lang="en-US" sz="3600" b="1" spc="-106" dirty="0">
                <a:latin typeface="Arial Narrow"/>
                <a:cs typeface="Arial Narrow"/>
              </a:rPr>
              <a:t> </a:t>
            </a:r>
            <a:r>
              <a:rPr lang="en-US" sz="3600" b="1" spc="-142" dirty="0">
                <a:latin typeface="Arial Narrow"/>
                <a:cs typeface="Arial Narrow"/>
              </a:rPr>
              <a:t>Times</a:t>
            </a:r>
            <a:r>
              <a:rPr lang="en-US" sz="3600" b="1" spc="-106" dirty="0">
                <a:latin typeface="Arial Narrow"/>
                <a:cs typeface="Arial Narrow"/>
              </a:rPr>
              <a:t> </a:t>
            </a:r>
            <a:r>
              <a:rPr lang="en-US" sz="3600" b="1" spc="-54" dirty="0">
                <a:latin typeface="Arial Narrow"/>
                <a:cs typeface="Arial Narrow"/>
              </a:rPr>
              <a:t>with</a:t>
            </a:r>
            <a:r>
              <a:rPr lang="en-US" sz="3600" b="1" spc="-102" dirty="0">
                <a:latin typeface="Arial Narrow"/>
                <a:cs typeface="Arial Narrow"/>
              </a:rPr>
              <a:t> </a:t>
            </a:r>
            <a:r>
              <a:rPr lang="en-US" sz="3600" b="1" spc="-106" dirty="0">
                <a:latin typeface="Arial Narrow"/>
                <a:cs typeface="Arial Narrow"/>
              </a:rPr>
              <a:t>Flask-Moment</a:t>
            </a:r>
            <a:endParaRPr lang="en-US" sz="3600" dirty="0">
              <a:latin typeface="Arial Narrow"/>
              <a:cs typeface="Arial Narrow"/>
            </a:endParaRPr>
          </a:p>
          <a:p>
            <a:pPr marL="10367" marR="4146" algn="just">
              <a:spcBef>
                <a:spcPts val="440"/>
              </a:spcBef>
            </a:pPr>
            <a:r>
              <a:rPr lang="en-US" sz="2000" spc="-54" dirty="0">
                <a:latin typeface="Palatino Linotype"/>
                <a:cs typeface="Palatino Linotype"/>
              </a:rPr>
              <a:t>Handling </a:t>
            </a:r>
            <a:r>
              <a:rPr lang="en-US" sz="2000" spc="-32" dirty="0">
                <a:latin typeface="Palatino Linotype"/>
                <a:cs typeface="Palatino Linotype"/>
              </a:rPr>
              <a:t>of </a:t>
            </a:r>
            <a:r>
              <a:rPr lang="en-US" sz="2000" spc="-54" dirty="0">
                <a:latin typeface="Palatino Linotype"/>
                <a:cs typeface="Palatino Linotype"/>
              </a:rPr>
              <a:t>dates and </a:t>
            </a:r>
            <a:r>
              <a:rPr lang="en-US" sz="2000" spc="-41" dirty="0">
                <a:latin typeface="Palatino Linotype"/>
                <a:cs typeface="Palatino Linotype"/>
              </a:rPr>
              <a:t>times </a:t>
            </a:r>
            <a:r>
              <a:rPr lang="en-US" sz="2000" spc="-29" dirty="0">
                <a:latin typeface="Palatino Linotype"/>
                <a:cs typeface="Palatino Linotype"/>
              </a:rPr>
              <a:t>in </a:t>
            </a:r>
            <a:r>
              <a:rPr lang="en-US" sz="2000" spc="-54" dirty="0">
                <a:latin typeface="Palatino Linotype"/>
                <a:cs typeface="Palatino Linotype"/>
              </a:rPr>
              <a:t>a </a:t>
            </a:r>
            <a:r>
              <a:rPr lang="en-US" sz="2000" spc="-74" dirty="0">
                <a:latin typeface="Palatino Linotype"/>
                <a:cs typeface="Palatino Linotype"/>
              </a:rPr>
              <a:t>web </a:t>
            </a:r>
            <a:r>
              <a:rPr lang="en-US" sz="2000" spc="-41" dirty="0">
                <a:latin typeface="Palatino Linotype"/>
                <a:cs typeface="Palatino Linotype"/>
              </a:rPr>
              <a:t>application </a:t>
            </a:r>
            <a:r>
              <a:rPr lang="en-US" sz="2000" spc="-36" dirty="0">
                <a:latin typeface="Palatino Linotype"/>
                <a:cs typeface="Palatino Linotype"/>
              </a:rPr>
              <a:t>is </a:t>
            </a:r>
            <a:r>
              <a:rPr lang="en-US" sz="2000" spc="-29" dirty="0">
                <a:latin typeface="Palatino Linotype"/>
                <a:cs typeface="Palatino Linotype"/>
              </a:rPr>
              <a:t>not </a:t>
            </a:r>
            <a:r>
              <a:rPr lang="en-US" sz="2000" spc="-54" dirty="0">
                <a:latin typeface="Palatino Linotype"/>
                <a:cs typeface="Palatino Linotype"/>
              </a:rPr>
              <a:t>a </a:t>
            </a:r>
            <a:r>
              <a:rPr lang="en-US" sz="2000" spc="-36" dirty="0">
                <a:latin typeface="Palatino Linotype"/>
                <a:cs typeface="Palatino Linotype"/>
              </a:rPr>
              <a:t>trivial </a:t>
            </a:r>
            <a:r>
              <a:rPr lang="en-US" sz="2000" spc="-45" dirty="0">
                <a:latin typeface="Palatino Linotype"/>
                <a:cs typeface="Palatino Linotype"/>
              </a:rPr>
              <a:t>problem </a:t>
            </a:r>
            <a:r>
              <a:rPr lang="en-US" sz="2000" spc="-65" dirty="0">
                <a:latin typeface="Palatino Linotype"/>
                <a:cs typeface="Palatino Linotype"/>
              </a:rPr>
              <a:t>when </a:t>
            </a:r>
            <a:r>
              <a:rPr lang="en-US" sz="2000" spc="-49" dirty="0">
                <a:latin typeface="Palatino Linotype"/>
                <a:cs typeface="Palatino Linotype"/>
              </a:rPr>
              <a:t>users </a:t>
            </a:r>
            <a:r>
              <a:rPr lang="en-US" sz="2000" spc="-45" dirty="0"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work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29" dirty="0">
                <a:latin typeface="Palatino Linotype"/>
                <a:cs typeface="Palatino Linotype"/>
              </a:rPr>
              <a:t>in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different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parts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2" dirty="0">
                <a:latin typeface="Palatino Linotype"/>
                <a:cs typeface="Palatino Linotype"/>
              </a:rPr>
              <a:t>of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world.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 marR="4146" indent="-519" algn="just">
              <a:spcBef>
                <a:spcPts val="490"/>
              </a:spcBef>
            </a:pPr>
            <a:r>
              <a:rPr lang="en-US" sz="2000" spc="-32" dirty="0">
                <a:latin typeface="Palatino Linotype"/>
                <a:cs typeface="Palatino Linotype"/>
              </a:rPr>
              <a:t>There </a:t>
            </a:r>
            <a:r>
              <a:rPr lang="en-US" sz="2000" spc="-36" dirty="0">
                <a:latin typeface="Palatino Linotype"/>
                <a:cs typeface="Palatino Linotype"/>
              </a:rPr>
              <a:t>is </a:t>
            </a:r>
            <a:r>
              <a:rPr lang="en-US" sz="2000" spc="-45" dirty="0">
                <a:latin typeface="Palatino Linotype"/>
                <a:cs typeface="Palatino Linotype"/>
              </a:rPr>
              <a:t>an </a:t>
            </a:r>
            <a:r>
              <a:rPr lang="en-US" sz="2000" spc="-36" dirty="0">
                <a:latin typeface="Palatino Linotype"/>
                <a:cs typeface="Palatino Linotype"/>
              </a:rPr>
              <a:t>excellent </a:t>
            </a:r>
            <a:r>
              <a:rPr lang="en-US" sz="2000" spc="-45" dirty="0">
                <a:latin typeface="Palatino Linotype"/>
                <a:cs typeface="Palatino Linotype"/>
              </a:rPr>
              <a:t>open </a:t>
            </a:r>
            <a:r>
              <a:rPr lang="en-US" sz="2000" spc="-41" dirty="0">
                <a:latin typeface="Palatino Linotype"/>
                <a:cs typeface="Palatino Linotype"/>
              </a:rPr>
              <a:t>source </a:t>
            </a:r>
            <a:r>
              <a:rPr lang="en-US" sz="2000" spc="-36" dirty="0">
                <a:latin typeface="Palatino Linotype"/>
                <a:cs typeface="Palatino Linotype"/>
              </a:rPr>
              <a:t>library </a:t>
            </a:r>
            <a:r>
              <a:rPr lang="en-US" sz="2000" spc="-41" dirty="0">
                <a:latin typeface="Palatino Linotype"/>
                <a:cs typeface="Palatino Linotype"/>
              </a:rPr>
              <a:t>written </a:t>
            </a:r>
            <a:r>
              <a:rPr lang="en-US" sz="2000" spc="-29" dirty="0">
                <a:latin typeface="Palatino Linotype"/>
                <a:cs typeface="Palatino Linotype"/>
              </a:rPr>
              <a:t>in </a:t>
            </a:r>
            <a:r>
              <a:rPr lang="en-US" sz="2000" spc="-45" dirty="0">
                <a:latin typeface="Palatino Linotype"/>
                <a:cs typeface="Palatino Linotype"/>
              </a:rPr>
              <a:t>JavaScript </a:t>
            </a:r>
            <a:r>
              <a:rPr lang="en-US" sz="2000" spc="-36" dirty="0">
                <a:latin typeface="Palatino Linotype"/>
                <a:cs typeface="Palatino Linotype"/>
              </a:rPr>
              <a:t>that </a:t>
            </a:r>
            <a:r>
              <a:rPr lang="en-US" sz="2000" spc="-41" dirty="0">
                <a:latin typeface="Palatino Linotype"/>
                <a:cs typeface="Palatino Linotype"/>
              </a:rPr>
              <a:t>renders </a:t>
            </a:r>
            <a:r>
              <a:rPr lang="en-US" sz="2000" spc="-54" dirty="0">
                <a:latin typeface="Palatino Linotype"/>
                <a:cs typeface="Palatino Linotype"/>
              </a:rPr>
              <a:t>dates and 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times </a:t>
            </a:r>
            <a:r>
              <a:rPr lang="en-US" sz="2000" spc="-29" dirty="0">
                <a:latin typeface="Palatino Linotype"/>
                <a:cs typeface="Palatino Linotype"/>
              </a:rPr>
              <a:t>in </a:t>
            </a:r>
            <a:r>
              <a:rPr lang="en-US" sz="2000" spc="-36" dirty="0">
                <a:latin typeface="Palatino Linotype"/>
                <a:cs typeface="Palatino Linotype"/>
              </a:rPr>
              <a:t>the </a:t>
            </a:r>
            <a:r>
              <a:rPr lang="en-US" sz="2000" spc="-49" dirty="0">
                <a:latin typeface="Palatino Linotype"/>
                <a:cs typeface="Palatino Linotype"/>
              </a:rPr>
              <a:t>browser </a:t>
            </a:r>
            <a:r>
              <a:rPr lang="en-US" sz="2000" spc="-45" dirty="0">
                <a:latin typeface="Palatino Linotype"/>
                <a:cs typeface="Palatino Linotype"/>
              </a:rPr>
              <a:t>called </a:t>
            </a:r>
            <a:r>
              <a:rPr lang="en-US" sz="2000" spc="-36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Moment.js</a:t>
            </a:r>
            <a:r>
              <a:rPr lang="en-US" sz="2000" spc="-36" dirty="0">
                <a:latin typeface="Palatino Linotype"/>
                <a:cs typeface="Palatino Linotype"/>
              </a:rPr>
              <a:t>. </a:t>
            </a:r>
            <a:r>
              <a:rPr lang="en-US" sz="2000" spc="-41" dirty="0">
                <a:latin typeface="Palatino Linotype"/>
                <a:cs typeface="Palatino Linotype"/>
              </a:rPr>
              <a:t>Flask-Moment </a:t>
            </a:r>
            <a:r>
              <a:rPr lang="en-US" sz="2000" spc="-36" dirty="0">
                <a:latin typeface="Palatino Linotype"/>
                <a:cs typeface="Palatino Linotype"/>
              </a:rPr>
              <a:t>is </a:t>
            </a:r>
            <a:r>
              <a:rPr lang="en-US" sz="2000" spc="-45" dirty="0">
                <a:latin typeface="Palatino Linotype"/>
                <a:cs typeface="Palatino Linotype"/>
              </a:rPr>
              <a:t>an </a:t>
            </a:r>
            <a:r>
              <a:rPr lang="en-US" sz="2000" spc="-36" dirty="0">
                <a:latin typeface="Palatino Linotype"/>
                <a:cs typeface="Palatino Linotype"/>
              </a:rPr>
              <a:t>extension </a:t>
            </a:r>
            <a:r>
              <a:rPr lang="en-US" sz="2000" spc="-29" dirty="0">
                <a:latin typeface="Palatino Linotype"/>
                <a:cs typeface="Palatino Linotype"/>
              </a:rPr>
              <a:t>for </a:t>
            </a:r>
            <a:r>
              <a:rPr lang="en-US" sz="2000" spc="-45" dirty="0">
                <a:latin typeface="Palatino Linotype"/>
                <a:cs typeface="Palatino Linotype"/>
              </a:rPr>
              <a:t>Flask </a:t>
            </a:r>
            <a:r>
              <a:rPr lang="en-US" sz="2000" spc="-41" dirty="0" err="1">
                <a:latin typeface="Palatino Linotype"/>
                <a:cs typeface="Palatino Linotype"/>
              </a:rPr>
              <a:t>appli</a:t>
            </a:r>
            <a:r>
              <a:rPr lang="en-US" sz="2000" spc="-41" dirty="0">
                <a:latin typeface="Palatino Linotype"/>
                <a:cs typeface="Palatino Linotype"/>
              </a:rPr>
              <a:t>‐ </a:t>
            </a:r>
            <a:r>
              <a:rPr lang="en-US" sz="2000" spc="-36" dirty="0">
                <a:latin typeface="Palatino Linotype"/>
                <a:cs typeface="Palatino Linotype"/>
              </a:rPr>
              <a:t> cations that </a:t>
            </a:r>
            <a:r>
              <a:rPr lang="en-US" sz="2000" spc="-54" dirty="0">
                <a:latin typeface="Palatino Linotype"/>
                <a:cs typeface="Palatino Linotype"/>
              </a:rPr>
              <a:t>makes </a:t>
            </a:r>
            <a:r>
              <a:rPr lang="en-US" sz="2000" spc="-36" dirty="0">
                <a:latin typeface="Palatino Linotype"/>
                <a:cs typeface="Palatino Linotype"/>
              </a:rPr>
              <a:t>the integration </a:t>
            </a:r>
            <a:r>
              <a:rPr lang="en-US" sz="2000" spc="-32" dirty="0">
                <a:latin typeface="Palatino Linotype"/>
                <a:cs typeface="Palatino Linotype"/>
              </a:rPr>
              <a:t>of </a:t>
            </a:r>
            <a:r>
              <a:rPr lang="en-US" sz="2000" spc="-36" dirty="0">
                <a:latin typeface="Palatino Linotype"/>
                <a:cs typeface="Palatino Linotype"/>
              </a:rPr>
              <a:t>Moment.js </a:t>
            </a:r>
            <a:r>
              <a:rPr lang="en-US" sz="2000" spc="-32" dirty="0">
                <a:latin typeface="Palatino Linotype"/>
                <a:cs typeface="Palatino Linotype"/>
              </a:rPr>
              <a:t>into </a:t>
            </a:r>
            <a:r>
              <a:rPr lang="en-US" sz="2000" spc="-29" dirty="0">
                <a:latin typeface="Palatino Linotype"/>
                <a:cs typeface="Palatino Linotype"/>
              </a:rPr>
              <a:t>Jinja2 </a:t>
            </a:r>
            <a:r>
              <a:rPr lang="en-US" sz="2000" spc="-49" dirty="0">
                <a:latin typeface="Palatino Linotype"/>
                <a:cs typeface="Palatino Linotype"/>
              </a:rPr>
              <a:t>templates </a:t>
            </a:r>
            <a:r>
              <a:rPr lang="en-US" sz="2000" spc="-57" dirty="0">
                <a:latin typeface="Palatino Linotype"/>
                <a:cs typeface="Palatino Linotype"/>
              </a:rPr>
              <a:t>very </a:t>
            </a:r>
            <a:r>
              <a:rPr lang="en-US" sz="2000" spc="-65" dirty="0">
                <a:latin typeface="Palatino Linotype"/>
                <a:cs typeface="Palatino Linotype"/>
              </a:rPr>
              <a:t>easy. </a:t>
            </a:r>
            <a:r>
              <a:rPr lang="en-US" sz="2000" spc="-32" dirty="0">
                <a:latin typeface="Palatino Linotype"/>
                <a:cs typeface="Palatino Linotype"/>
              </a:rPr>
              <a:t>Flask- </a:t>
            </a:r>
            <a:r>
              <a:rPr lang="en-US" sz="2000" spc="-29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Moment</a:t>
            </a:r>
            <a:r>
              <a:rPr lang="en-US" sz="2000" spc="-25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is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installed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with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pip</a:t>
            </a:r>
            <a:r>
              <a:rPr lang="en-US" sz="2000" spc="-20" dirty="0">
                <a:latin typeface="Palatino Linotype"/>
                <a:cs typeface="Palatino Linotype"/>
              </a:rPr>
              <a:t>:</a:t>
            </a:r>
            <a:endParaRPr lang="en-US"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 err="1">
                <a:latin typeface="SimSun"/>
                <a:cs typeface="SimSun"/>
              </a:rPr>
              <a:t>venv</a:t>
            </a:r>
            <a:r>
              <a:rPr lang="en-US" sz="1800" dirty="0">
                <a:latin typeface="SimSun"/>
                <a:cs typeface="SimSun"/>
              </a:rPr>
              <a:t>) $ </a:t>
            </a:r>
            <a:r>
              <a:rPr lang="en-US" sz="1800" b="1" spc="-74" dirty="0">
                <a:latin typeface="Courier New"/>
                <a:cs typeface="Courier New"/>
              </a:rPr>
              <a:t>pip install</a:t>
            </a:r>
            <a:r>
              <a:rPr lang="en-US" sz="1800" b="1" spc="-70" dirty="0">
                <a:latin typeface="Courier New"/>
                <a:cs typeface="Courier New"/>
              </a:rPr>
              <a:t> </a:t>
            </a:r>
            <a:r>
              <a:rPr lang="en-US" sz="1800" b="1" spc="-74" dirty="0">
                <a:latin typeface="Courier New"/>
                <a:cs typeface="Courier New"/>
              </a:rPr>
              <a:t>flask-moment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66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304800"/>
            <a:ext cx="8153400" cy="6197931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6">
              <a:spcBef>
                <a:spcPts val="81"/>
              </a:spcBef>
            </a:pPr>
            <a:r>
              <a:rPr sz="1800" spc="-29" dirty="0">
                <a:latin typeface="Palatino Linotype"/>
                <a:cs typeface="Palatino Linotype"/>
              </a:rPr>
              <a:t>The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extension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is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initialized</a:t>
            </a:r>
            <a:r>
              <a:rPr sz="1800" spc="36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similar</a:t>
            </a:r>
            <a:r>
              <a:rPr sz="1800" spc="36" dirty="0">
                <a:latin typeface="Palatino Linotype"/>
                <a:cs typeface="Palatino Linotype"/>
              </a:rPr>
              <a:t> </a:t>
            </a:r>
            <a:r>
              <a:rPr sz="1800" spc="-93" dirty="0">
                <a:latin typeface="Palatino Linotype"/>
                <a:cs typeface="Palatino Linotype"/>
              </a:rPr>
              <a:t>way</a:t>
            </a:r>
            <a:r>
              <a:rPr sz="1800" spc="-81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to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Flask-Bootstrap.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The</a:t>
            </a:r>
            <a:r>
              <a:rPr sz="1800" spc="3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required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code</a:t>
            </a:r>
            <a:r>
              <a:rPr sz="1800" spc="32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is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shown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12" dirty="0">
                <a:solidFill>
                  <a:srgbClr val="990000"/>
                </a:solidFill>
                <a:latin typeface="Palatino Linotype"/>
                <a:cs typeface="Palatino Linotype"/>
              </a:rPr>
              <a:t>3-11</a:t>
            </a:r>
            <a:r>
              <a:rPr sz="1800" spc="-12" dirty="0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 dirty="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5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3-11.</a:t>
            </a:r>
            <a:r>
              <a:rPr sz="1800" i="1" spc="-25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hello.py: </a:t>
            </a:r>
            <a:r>
              <a:rPr sz="1800" i="1" spc="-25" dirty="0">
                <a:latin typeface="Palatino Linotype"/>
                <a:cs typeface="Palatino Linotype"/>
              </a:rPr>
              <a:t>initializing </a:t>
            </a:r>
            <a:r>
              <a:rPr sz="1800" i="1" spc="-16" dirty="0">
                <a:latin typeface="Palatino Linotype"/>
                <a:cs typeface="Palatino Linotype"/>
              </a:rPr>
              <a:t>Flask-Moment</a:t>
            </a:r>
            <a:endParaRPr sz="1800" dirty="0">
              <a:latin typeface="Palatino Linotype"/>
              <a:cs typeface="Palatino Linotype"/>
            </a:endParaRPr>
          </a:p>
          <a:p>
            <a:pPr marL="10367" marR="2370416">
              <a:spcBef>
                <a:spcPts val="873"/>
              </a:spcBef>
            </a:pP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flask_moment</a:t>
            </a:r>
            <a:r>
              <a:rPr sz="1600" b="1" spc="-70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 </a:t>
            </a:r>
            <a:r>
              <a:rPr sz="1600" spc="-33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r>
              <a:rPr sz="1600" spc="-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Moment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32"/>
              </a:spcBef>
            </a:pPr>
            <a:endParaRPr sz="1800" dirty="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3-12.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2" dirty="0">
                <a:latin typeface="Palatino Linotype"/>
                <a:cs typeface="Palatino Linotype"/>
              </a:rPr>
              <a:t>templates/base.html:</a:t>
            </a:r>
            <a:r>
              <a:rPr sz="1800" i="1" spc="-20" dirty="0">
                <a:latin typeface="Palatino Linotype"/>
                <a:cs typeface="Palatino Linotype"/>
              </a:rPr>
              <a:t> importing </a:t>
            </a:r>
            <a:r>
              <a:rPr sz="1800" i="1" spc="-9" dirty="0">
                <a:latin typeface="Palatino Linotype"/>
                <a:cs typeface="Palatino Linotype"/>
              </a:rPr>
              <a:t>the</a:t>
            </a:r>
            <a:r>
              <a:rPr sz="1800" i="1" spc="-16" dirty="0">
                <a:latin typeface="Palatino Linotype"/>
                <a:cs typeface="Palatino Linotype"/>
              </a:rPr>
              <a:t> </a:t>
            </a:r>
            <a:r>
              <a:rPr sz="1800" i="1" spc="-25" dirty="0">
                <a:latin typeface="Palatino Linotype"/>
                <a:cs typeface="Palatino Linotype"/>
              </a:rPr>
              <a:t>Moment.js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library</a:t>
            </a:r>
            <a:endParaRPr sz="18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600" dirty="0">
                <a:latin typeface="SimSun"/>
                <a:cs typeface="SimSun"/>
              </a:rPr>
              <a:t>{%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block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scripts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600" dirty="0">
                <a:latin typeface="SimSun"/>
                <a:cs typeface="SimSun"/>
              </a:rPr>
              <a:t>{{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super()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}}</a:t>
            </a:r>
          </a:p>
          <a:p>
            <a:pPr marL="10367"/>
            <a:r>
              <a:rPr sz="1600" dirty="0">
                <a:latin typeface="SimSun"/>
                <a:cs typeface="SimSun"/>
              </a:rPr>
              <a:t>{{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moment.include_moment()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}}</a:t>
            </a:r>
          </a:p>
          <a:p>
            <a:pPr marL="10367"/>
            <a:r>
              <a:rPr sz="1600" dirty="0">
                <a:latin typeface="SimSun"/>
                <a:cs typeface="SimSun"/>
              </a:rPr>
              <a:t>{%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endblock</a:t>
            </a:r>
            <a:r>
              <a:rPr sz="1600" spc="-20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9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4146" algn="just">
              <a:lnSpc>
                <a:spcPct val="102400"/>
              </a:lnSpc>
            </a:pPr>
            <a:r>
              <a:rPr sz="1800" spc="-57" dirty="0">
                <a:latin typeface="Palatino Linotype"/>
                <a:cs typeface="Palatino Linotype"/>
              </a:rPr>
              <a:t>To</a:t>
            </a:r>
            <a:r>
              <a:rPr sz="1800" spc="-54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work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with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timestamps,</a:t>
            </a:r>
            <a:r>
              <a:rPr sz="1800" spc="-41" dirty="0">
                <a:latin typeface="Palatino Linotype"/>
                <a:cs typeface="Palatino Linotype"/>
              </a:rPr>
              <a:t> Flask-Moment </a:t>
            </a:r>
            <a:r>
              <a:rPr sz="1800" spc="-54" dirty="0">
                <a:latin typeface="Palatino Linotype"/>
                <a:cs typeface="Palatino Linotype"/>
              </a:rPr>
              <a:t>makes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</a:t>
            </a:r>
            <a:r>
              <a:rPr sz="1800" spc="-49" dirty="0">
                <a:latin typeface="Palatino Linotype"/>
                <a:cs typeface="Palatino Linotype"/>
              </a:rPr>
              <a:t> </a:t>
            </a:r>
            <a:r>
              <a:rPr sz="1800" spc="-4" dirty="0">
                <a:latin typeface="SimSun"/>
                <a:cs typeface="SimSun"/>
              </a:rPr>
              <a:t>moment </a:t>
            </a:r>
            <a:r>
              <a:rPr sz="1800" spc="-25" dirty="0">
                <a:latin typeface="Palatino Linotype"/>
                <a:cs typeface="Palatino Linotype"/>
              </a:rPr>
              <a:t>object </a:t>
            </a:r>
            <a:r>
              <a:rPr sz="1800" spc="-49" dirty="0">
                <a:latin typeface="Palatino Linotype"/>
                <a:cs typeface="Palatino Linotype"/>
              </a:rPr>
              <a:t>available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to </a:t>
            </a:r>
            <a:r>
              <a:rPr sz="1800" spc="-29" dirty="0">
                <a:latin typeface="Palatino Linotype"/>
                <a:cs typeface="Palatino Linotype"/>
              </a:rPr>
              <a:t>tem‐ 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plates.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18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3-13 </a:t>
            </a:r>
            <a:r>
              <a:rPr sz="1800" spc="-45" dirty="0">
                <a:latin typeface="Palatino Linotype"/>
                <a:cs typeface="Palatino Linotype"/>
              </a:rPr>
              <a:t>demonstrates </a:t>
            </a:r>
            <a:r>
              <a:rPr sz="1800" spc="-49" dirty="0">
                <a:latin typeface="Palatino Linotype"/>
                <a:cs typeface="Palatino Linotype"/>
              </a:rPr>
              <a:t>passing </a:t>
            </a:r>
            <a:r>
              <a:rPr sz="1800" spc="-54" dirty="0">
                <a:latin typeface="Palatino Linotype"/>
                <a:cs typeface="Palatino Linotype"/>
              </a:rPr>
              <a:t>a </a:t>
            </a:r>
            <a:r>
              <a:rPr sz="1800" spc="-45" dirty="0">
                <a:latin typeface="Palatino Linotype"/>
                <a:cs typeface="Palatino Linotype"/>
              </a:rPr>
              <a:t>variable called </a:t>
            </a:r>
            <a:r>
              <a:rPr sz="1800" spc="-4" dirty="0">
                <a:latin typeface="SimSun"/>
                <a:cs typeface="SimSun"/>
              </a:rPr>
              <a:t>current_time </a:t>
            </a:r>
            <a:r>
              <a:rPr sz="1800" spc="-25" dirty="0">
                <a:latin typeface="Palatino Linotype"/>
                <a:cs typeface="Palatino Linotype"/>
              </a:rPr>
              <a:t>to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29" dirty="0">
                <a:latin typeface="Palatino Linotype"/>
                <a:cs typeface="Palatino Linotype"/>
              </a:rPr>
              <a:t>tem‐ </a:t>
            </a:r>
            <a:r>
              <a:rPr sz="1800" spc="-204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plate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rendering.</a:t>
            </a:r>
            <a:endParaRPr sz="18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1800" dirty="0">
              <a:latin typeface="Palatino Linotype"/>
              <a:cs typeface="Palatino Linotype"/>
            </a:endParaRPr>
          </a:p>
          <a:p>
            <a:pPr marL="10367"/>
            <a:r>
              <a:rPr sz="1800" i="1" spc="-12" dirty="0">
                <a:latin typeface="Palatino Linotype"/>
                <a:cs typeface="Palatino Linotype"/>
              </a:rPr>
              <a:t>Example</a:t>
            </a:r>
            <a:r>
              <a:rPr sz="1800" i="1" spc="-25" dirty="0">
                <a:latin typeface="Palatino Linotype"/>
                <a:cs typeface="Palatino Linotype"/>
              </a:rPr>
              <a:t> </a:t>
            </a:r>
            <a:r>
              <a:rPr sz="1800" i="1" spc="-16" dirty="0">
                <a:latin typeface="Palatino Linotype"/>
                <a:cs typeface="Palatino Linotype"/>
              </a:rPr>
              <a:t>3-13.</a:t>
            </a:r>
            <a:r>
              <a:rPr sz="1800" i="1" spc="-20" dirty="0">
                <a:latin typeface="Palatino Linotype"/>
                <a:cs typeface="Palatino Linotype"/>
              </a:rPr>
              <a:t> hello.py: </a:t>
            </a:r>
            <a:r>
              <a:rPr sz="1800" i="1" spc="-16" dirty="0">
                <a:latin typeface="Palatino Linotype"/>
                <a:cs typeface="Palatino Linotype"/>
              </a:rPr>
              <a:t>adding</a:t>
            </a:r>
            <a:r>
              <a:rPr sz="1800" i="1" spc="-25" dirty="0">
                <a:latin typeface="Palatino Linotype"/>
                <a:cs typeface="Palatino Linotype"/>
              </a:rPr>
              <a:t> </a:t>
            </a:r>
            <a:r>
              <a:rPr sz="1800" i="1" spc="36" dirty="0">
                <a:latin typeface="Palatino Linotype"/>
                <a:cs typeface="Palatino Linotype"/>
              </a:rPr>
              <a:t>a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9" dirty="0">
                <a:latin typeface="Palatino Linotype"/>
                <a:cs typeface="Palatino Linotype"/>
              </a:rPr>
              <a:t>datetime</a:t>
            </a:r>
            <a:r>
              <a:rPr sz="1800" i="1" spc="-20" dirty="0">
                <a:latin typeface="Palatino Linotype"/>
                <a:cs typeface="Palatino Linotype"/>
              </a:rPr>
              <a:t> </a:t>
            </a:r>
            <a:r>
              <a:rPr sz="1800" i="1" spc="-9" dirty="0">
                <a:latin typeface="Palatino Linotype"/>
                <a:cs typeface="Palatino Linotype"/>
              </a:rPr>
              <a:t>variable</a:t>
            </a:r>
            <a:endParaRPr sz="1800" dirty="0">
              <a:latin typeface="Palatino Linotype"/>
              <a:cs typeface="Palatino Linotype"/>
            </a:endParaRPr>
          </a:p>
          <a:p>
            <a:pPr marL="10367" marR="2458535">
              <a:lnSpc>
                <a:spcPct val="200000"/>
              </a:lnSpc>
              <a:spcBef>
                <a:spcPts val="41"/>
              </a:spcBef>
            </a:pP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4" dirty="0">
                <a:solidFill>
                  <a:srgbClr val="00CCFF"/>
                </a:solidFill>
                <a:latin typeface="Courier New"/>
                <a:cs typeface="Courier New"/>
              </a:rPr>
              <a:t>datetime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 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)</a:t>
            </a:r>
          </a:p>
          <a:p>
            <a:pPr marL="10367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,</a:t>
            </a:r>
          </a:p>
          <a:p>
            <a:pPr marL="1199981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current_time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datetime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utcnow</a:t>
            </a:r>
            <a:r>
              <a:rPr sz="1600" dirty="0">
                <a:latin typeface="SimSun"/>
                <a:cs typeface="SimSun"/>
              </a:rPr>
              <a:t>())</a:t>
            </a:r>
          </a:p>
          <a:p>
            <a:pPr>
              <a:spcBef>
                <a:spcPts val="32"/>
              </a:spcBef>
            </a:pPr>
            <a:endParaRPr sz="1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1E559-F6D3-ED72-397F-7CFCA2AAEDFF}"/>
              </a:ext>
            </a:extLst>
          </p:cNvPr>
          <p:cNvSpPr txBox="1"/>
          <p:nvPr/>
        </p:nvSpPr>
        <p:spPr>
          <a:xfrm>
            <a:off x="457200" y="457200"/>
            <a:ext cx="8077200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/>
            <a:r>
              <a:rPr lang="en-US"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lang="en-US"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3-14</a:t>
            </a:r>
            <a:r>
              <a:rPr lang="en-US"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shows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70" dirty="0">
                <a:latin typeface="Palatino Linotype"/>
                <a:cs typeface="Palatino Linotype"/>
              </a:rPr>
              <a:t>how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32" dirty="0">
                <a:latin typeface="Palatino Linotype"/>
                <a:cs typeface="Palatino Linotype"/>
              </a:rPr>
              <a:t>this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" dirty="0" err="1">
                <a:latin typeface="SimSun"/>
                <a:cs typeface="SimSun"/>
              </a:rPr>
              <a:t>current_time</a:t>
            </a:r>
            <a:r>
              <a:rPr lang="en-US" sz="2000" spc="-212" dirty="0">
                <a:latin typeface="SimSun"/>
                <a:cs typeface="SimSun"/>
              </a:rPr>
              <a:t> </a:t>
            </a:r>
            <a:r>
              <a:rPr lang="en-US" sz="2000" spc="-49" dirty="0">
                <a:latin typeface="Palatino Linotype"/>
                <a:cs typeface="Palatino Linotype"/>
              </a:rPr>
              <a:t>template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variable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is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rendered.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>
              <a:lnSpc>
                <a:spcPct val="150000"/>
              </a:lnSpc>
            </a:pPr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16" dirty="0">
                <a:latin typeface="Palatino Linotype"/>
                <a:cs typeface="Palatino Linotype"/>
              </a:rPr>
              <a:t> 3-14.</a:t>
            </a:r>
            <a:r>
              <a:rPr lang="en-US" sz="2000" i="1" spc="-12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templates/index.html:</a:t>
            </a:r>
            <a:r>
              <a:rPr lang="en-US" sz="2000" i="1" spc="-12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timestamp</a:t>
            </a:r>
            <a:r>
              <a:rPr lang="en-US" sz="2000" i="1" spc="-12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rendering</a:t>
            </a:r>
            <a:r>
              <a:rPr lang="en-US" sz="2000" i="1" spc="-12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with</a:t>
            </a:r>
            <a:r>
              <a:rPr lang="en-US" sz="2000" i="1" spc="-12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Flask-Moment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1800" b="1" spc="-36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lang="en-US" sz="1800" spc="-36" dirty="0">
                <a:latin typeface="SimSun"/>
                <a:cs typeface="SimSun"/>
              </a:rPr>
              <a:t>The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local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date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and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time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is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{{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moment(</a:t>
            </a:r>
            <a:r>
              <a:rPr lang="en-US" sz="1800" dirty="0" err="1">
                <a:latin typeface="SimSun"/>
                <a:cs typeface="SimSun"/>
              </a:rPr>
              <a:t>current_time</a:t>
            </a:r>
            <a:r>
              <a:rPr lang="en-US" sz="1800" dirty="0">
                <a:latin typeface="SimSun"/>
                <a:cs typeface="SimSun"/>
              </a:rPr>
              <a:t>).format('LLL')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spc="-41" dirty="0">
                <a:latin typeface="SimSun"/>
                <a:cs typeface="SimSun"/>
              </a:rPr>
              <a:t>}}.</a:t>
            </a:r>
            <a:r>
              <a:rPr lang="en-US" sz="1800" b="1" spc="-41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lang="en-US" sz="1800" dirty="0">
              <a:latin typeface="Courier New"/>
              <a:cs typeface="Courier New"/>
            </a:endParaRPr>
          </a:p>
          <a:p>
            <a:pPr marL="10367"/>
            <a:r>
              <a:rPr lang="en-US" sz="1800" b="1" spc="-32" dirty="0">
                <a:solidFill>
                  <a:srgbClr val="330099"/>
                </a:solidFill>
                <a:latin typeface="Courier New"/>
                <a:cs typeface="Courier New"/>
              </a:rPr>
              <a:t>&lt;p&gt;</a:t>
            </a:r>
            <a:r>
              <a:rPr lang="en-US" sz="1800" spc="-32" dirty="0">
                <a:latin typeface="SimSun"/>
                <a:cs typeface="SimSun"/>
              </a:rPr>
              <a:t>That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was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{{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dirty="0">
                <a:latin typeface="SimSun"/>
                <a:cs typeface="SimSun"/>
              </a:rPr>
              <a:t>moment(</a:t>
            </a:r>
            <a:r>
              <a:rPr lang="en-US" sz="1800" dirty="0" err="1">
                <a:latin typeface="SimSun"/>
                <a:cs typeface="SimSun"/>
              </a:rPr>
              <a:t>current_time</a:t>
            </a:r>
            <a:r>
              <a:rPr lang="en-US" sz="1800" dirty="0">
                <a:latin typeface="SimSun"/>
                <a:cs typeface="SimSun"/>
              </a:rPr>
              <a:t>).</a:t>
            </a:r>
            <a:r>
              <a:rPr lang="en-US" sz="1800" dirty="0" err="1">
                <a:latin typeface="SimSun"/>
                <a:cs typeface="SimSun"/>
              </a:rPr>
              <a:t>fromNow</a:t>
            </a:r>
            <a:r>
              <a:rPr lang="en-US" sz="1800" dirty="0">
                <a:latin typeface="SimSun"/>
                <a:cs typeface="SimSun"/>
              </a:rPr>
              <a:t>(refresh=True)</a:t>
            </a:r>
            <a:r>
              <a:rPr lang="en-US" sz="1800" spc="-9" dirty="0">
                <a:latin typeface="SimSun"/>
                <a:cs typeface="SimSun"/>
              </a:rPr>
              <a:t> </a:t>
            </a:r>
            <a:r>
              <a:rPr lang="en-US" sz="1800" spc="-49" dirty="0">
                <a:latin typeface="SimSun"/>
                <a:cs typeface="SimSun"/>
              </a:rPr>
              <a:t>}}</a:t>
            </a:r>
            <a:r>
              <a:rPr lang="en-US" sz="1800" b="1" spc="-49" dirty="0">
                <a:solidFill>
                  <a:srgbClr val="330099"/>
                </a:solidFill>
                <a:latin typeface="Courier New"/>
                <a:cs typeface="Courier New"/>
              </a:rPr>
              <a:t>&lt;/p&gt;</a:t>
            </a:r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7C1D61C-99A8-84AB-AD18-84409AB4E9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700" y="4648199"/>
            <a:ext cx="3124200" cy="1752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D0C4BD6-071D-DF61-AF76-80E64DCC79ED}"/>
              </a:ext>
            </a:extLst>
          </p:cNvPr>
          <p:cNvSpPr txBox="1"/>
          <p:nvPr/>
        </p:nvSpPr>
        <p:spPr>
          <a:xfrm>
            <a:off x="495300" y="2803251"/>
            <a:ext cx="8153400" cy="2257709"/>
          </a:xfrm>
          <a:prstGeom prst="rect">
            <a:avLst/>
          </a:prstGeom>
        </p:spPr>
        <p:txBody>
          <a:bodyPr vert="horz" wrap="square" lIns="0" tIns="8294" rIns="0" bIns="0" rtlCol="0">
            <a:spAutoFit/>
          </a:bodyPr>
          <a:lstStyle/>
          <a:p>
            <a:pPr marL="10367" marR="4146" algn="just">
              <a:lnSpc>
                <a:spcPct val="101600"/>
              </a:lnSpc>
              <a:spcBef>
                <a:spcPts val="65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format('LLL') </a:t>
            </a:r>
            <a:r>
              <a:rPr sz="2000" spc="-32" dirty="0">
                <a:latin typeface="Palatino Linotype"/>
                <a:cs typeface="Palatino Linotype"/>
              </a:rPr>
              <a:t>function </a:t>
            </a:r>
            <a:r>
              <a:rPr sz="2000" spc="-41" dirty="0">
                <a:latin typeface="Palatino Linotype"/>
                <a:cs typeface="Palatino Linotype"/>
              </a:rPr>
              <a:t>renders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54" dirty="0">
                <a:latin typeface="Palatino Linotype"/>
                <a:cs typeface="Palatino Linotype"/>
              </a:rPr>
              <a:t>date and </a:t>
            </a:r>
            <a:r>
              <a:rPr sz="2000" spc="-36" dirty="0">
                <a:latin typeface="Palatino Linotype"/>
                <a:cs typeface="Palatino Linotype"/>
              </a:rPr>
              <a:t>time </a:t>
            </a:r>
            <a:r>
              <a:rPr sz="2000" spc="-41" dirty="0">
                <a:latin typeface="Palatino Linotype"/>
                <a:cs typeface="Palatino Linotype"/>
              </a:rPr>
              <a:t>according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the time </a:t>
            </a:r>
            <a:r>
              <a:rPr sz="2000" spc="-45" dirty="0">
                <a:latin typeface="Palatino Linotype"/>
                <a:cs typeface="Palatino Linotype"/>
              </a:rPr>
              <a:t>zone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 </a:t>
            </a:r>
            <a:r>
              <a:rPr sz="2000" spc="-36" dirty="0">
                <a:latin typeface="Palatino Linotype"/>
                <a:cs typeface="Palatino Linotype"/>
              </a:rPr>
              <a:t>locale </a:t>
            </a:r>
            <a:r>
              <a:rPr sz="2000" spc="-41" dirty="0">
                <a:latin typeface="Palatino Linotype"/>
                <a:cs typeface="Palatino Linotype"/>
              </a:rPr>
              <a:t>settings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32" dirty="0">
                <a:latin typeface="Palatino Linotype"/>
                <a:cs typeface="Palatino Linotype"/>
              </a:rPr>
              <a:t>client </a:t>
            </a:r>
            <a:r>
              <a:rPr sz="2000" spc="-49" dirty="0">
                <a:latin typeface="Palatino Linotype"/>
                <a:cs typeface="Palatino Linotype"/>
              </a:rPr>
              <a:t>computer.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argument </a:t>
            </a:r>
            <a:r>
              <a:rPr sz="2000" spc="-41" dirty="0">
                <a:latin typeface="Palatino Linotype"/>
                <a:cs typeface="Palatino Linotype"/>
              </a:rPr>
              <a:t>determines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rendering 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style,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from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'L'</a:t>
            </a:r>
            <a:r>
              <a:rPr sz="2000" spc="-192" dirty="0">
                <a:latin typeface="SimSun"/>
                <a:cs typeface="SimSun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'LLLL'</a:t>
            </a:r>
            <a:r>
              <a:rPr sz="2000" spc="-192" dirty="0">
                <a:latin typeface="SimSun"/>
                <a:cs typeface="SimSun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four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different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levels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verbosity.</a:t>
            </a:r>
            <a:r>
              <a:rPr sz="2000" spc="4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format()</a:t>
            </a:r>
            <a:r>
              <a:rPr sz="2000" spc="-192" dirty="0">
                <a:latin typeface="SimSun"/>
                <a:cs typeface="SimSun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function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also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accept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long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list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custom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format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specifiers.</a:t>
            </a:r>
            <a:endParaRPr sz="2000" dirty="0">
              <a:latin typeface="Palatino Linotype"/>
              <a:cs typeface="Palatino Linotype"/>
            </a:endParaRPr>
          </a:p>
          <a:p>
            <a:pPr marL="10367" marR="4146" algn="just">
              <a:spcBef>
                <a:spcPts val="490"/>
              </a:spcBef>
            </a:pP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 </a:t>
            </a:r>
            <a:r>
              <a:rPr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3-3 </a:t>
            </a:r>
            <a:r>
              <a:rPr sz="2000" spc="-61" dirty="0">
                <a:latin typeface="Palatino Linotype"/>
                <a:cs typeface="Palatino Linotype"/>
              </a:rPr>
              <a:t>shows </a:t>
            </a:r>
            <a:r>
              <a:rPr sz="2000" spc="-70" dirty="0">
                <a:latin typeface="Palatino Linotype"/>
                <a:cs typeface="Palatino Linotype"/>
              </a:rPr>
              <a:t>how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i="1" spc="-12" dirty="0">
                <a:latin typeface="Palatino Linotype"/>
                <a:cs typeface="Palatino Linotype"/>
              </a:rPr>
              <a:t>http://localhost:5000/ </a:t>
            </a:r>
            <a:r>
              <a:rPr sz="2000" spc="-36" dirty="0">
                <a:latin typeface="Palatino Linotype"/>
                <a:cs typeface="Palatino Linotype"/>
              </a:rPr>
              <a:t>route </a:t>
            </a:r>
            <a:r>
              <a:rPr sz="2000" spc="-41" dirty="0">
                <a:latin typeface="Palatino Linotype"/>
                <a:cs typeface="Palatino Linotype"/>
              </a:rPr>
              <a:t>looks </a:t>
            </a:r>
            <a:r>
              <a:rPr sz="2000" spc="-36" dirty="0">
                <a:latin typeface="Palatino Linotype"/>
                <a:cs typeface="Palatino Linotype"/>
              </a:rPr>
              <a:t>after the </a:t>
            </a:r>
            <a:r>
              <a:rPr sz="2000" spc="-61" dirty="0">
                <a:latin typeface="Palatino Linotype"/>
                <a:cs typeface="Palatino Linotype"/>
              </a:rPr>
              <a:t>two </a:t>
            </a:r>
            <a:r>
              <a:rPr sz="2000" spc="-45" dirty="0">
                <a:latin typeface="Palatino Linotype"/>
                <a:cs typeface="Palatino Linotype"/>
              </a:rPr>
              <a:t>timestamps </a:t>
            </a:r>
            <a:r>
              <a:rPr sz="2000" spc="-41" dirty="0">
                <a:latin typeface="Palatino Linotype"/>
                <a:cs typeface="Palatino Linotype"/>
              </a:rPr>
              <a:t> are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added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i</a:t>
            </a:r>
            <a:r>
              <a:rPr sz="2000" i="1" spc="-32" dirty="0">
                <a:latin typeface="Palatino Linotype"/>
                <a:cs typeface="Palatino Linotype"/>
              </a:rPr>
              <a:t>n</a:t>
            </a:r>
            <a:r>
              <a:rPr sz="2000" i="1" dirty="0">
                <a:latin typeface="Palatino Linotype"/>
                <a:cs typeface="Palatino Linotype"/>
              </a:rPr>
              <a:t>d</a:t>
            </a:r>
            <a:r>
              <a:rPr sz="2000" i="1" spc="-4" dirty="0">
                <a:latin typeface="Palatino Linotype"/>
                <a:cs typeface="Palatino Linotype"/>
              </a:rPr>
              <a:t>ex.</a:t>
            </a:r>
            <a:r>
              <a:rPr sz="2000" i="1" spc="-29" dirty="0">
                <a:latin typeface="Palatino Linotype"/>
                <a:cs typeface="Palatino Linotype"/>
              </a:rPr>
              <a:t>h</a:t>
            </a:r>
            <a:r>
              <a:rPr sz="2000" i="1" spc="-32" dirty="0">
                <a:latin typeface="Palatino Linotype"/>
                <a:cs typeface="Palatino Linotype"/>
              </a:rPr>
              <a:t>t</a:t>
            </a:r>
            <a:r>
              <a:rPr sz="2000" i="1" spc="-4" dirty="0">
                <a:latin typeface="Palatino Linotype"/>
                <a:cs typeface="Palatino Linotype"/>
              </a:rPr>
              <a:t>m</a:t>
            </a:r>
            <a:r>
              <a:rPr sz="2000" i="1" spc="-29" dirty="0">
                <a:latin typeface="Palatino Linotype"/>
                <a:cs typeface="Palatino Linotype"/>
              </a:rPr>
              <a:t>l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te</a:t>
            </a:r>
            <a:r>
              <a:rPr sz="2000" spc="-81" dirty="0">
                <a:latin typeface="Palatino Linotype"/>
                <a:cs typeface="Palatino Linotype"/>
              </a:rPr>
              <a:t>m</a:t>
            </a:r>
            <a:r>
              <a:rPr sz="2000" spc="-49" dirty="0">
                <a:latin typeface="Palatino Linotype"/>
                <a:cs typeface="Palatino Linotype"/>
              </a:rPr>
              <a:t>pl</a:t>
            </a:r>
            <a:r>
              <a:rPr sz="2000" spc="-74" dirty="0">
                <a:latin typeface="Palatino Linotype"/>
                <a:cs typeface="Palatino Linotype"/>
              </a:rPr>
              <a:t>a</a:t>
            </a:r>
            <a:r>
              <a:rPr sz="2000" spc="-29" dirty="0">
                <a:latin typeface="Palatino Linotype"/>
                <a:cs typeface="Palatino Linotype"/>
              </a:rPr>
              <a:t>te.</a:t>
            </a:r>
            <a:endParaRPr sz="20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471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09800" y="-152400"/>
            <a:ext cx="4926792" cy="1296461"/>
          </a:xfrm>
          <a:prstGeom prst="rect">
            <a:avLst/>
          </a:prstGeom>
        </p:spPr>
        <p:txBody>
          <a:bodyPr vert="horz" wrap="square" lIns="0" tIns="735283" rIns="0" bIns="0" rtlCol="0">
            <a:spAutoFit/>
          </a:bodyPr>
          <a:lstStyle/>
          <a:p>
            <a:pPr marL="2785614" algn="l">
              <a:spcBef>
                <a:spcPts val="97"/>
              </a:spcBef>
            </a:pPr>
            <a:r>
              <a:rPr sz="3600" spc="-160" dirty="0"/>
              <a:t>Web</a:t>
            </a:r>
            <a:r>
              <a:rPr sz="3600" spc="-142" dirty="0"/>
              <a:t> </a:t>
            </a:r>
            <a:r>
              <a:rPr sz="3600" spc="-196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7924800" cy="610633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490"/>
              </a:spcBef>
            </a:pPr>
            <a:r>
              <a:rPr sz="1800" spc="-29" dirty="0">
                <a:latin typeface="Palatino Linotype"/>
                <a:cs typeface="Palatino Linotype"/>
              </a:rPr>
              <a:t>Flask-WTF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and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its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dependencies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can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installed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with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i="1" spc="-20" dirty="0">
                <a:latin typeface="Palatino Linotype"/>
                <a:cs typeface="Palatino Linotype"/>
              </a:rPr>
              <a:t>pip</a:t>
            </a:r>
            <a:r>
              <a:rPr sz="1800" spc="-20" dirty="0">
                <a:latin typeface="Palatino Linotype"/>
                <a:cs typeface="Palatino Linotype"/>
              </a:rPr>
              <a:t>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4" dirty="0">
                <a:latin typeface="Courier New"/>
                <a:cs typeface="Courier New"/>
              </a:rPr>
              <a:t>pip install flask-wtf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A337559-8510-C9CF-4C52-67373EE84AF2}"/>
              </a:ext>
            </a:extLst>
          </p:cNvPr>
          <p:cNvSpPr txBox="1">
            <a:spLocks/>
          </p:cNvSpPr>
          <p:nvPr/>
        </p:nvSpPr>
        <p:spPr>
          <a:xfrm>
            <a:off x="609600" y="2770267"/>
            <a:ext cx="3933889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>
            <a:lvl1pPr>
              <a:defRPr sz="2041" b="1" i="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0367" defTabSz="914400">
              <a:spcBef>
                <a:spcPts val="74"/>
              </a:spcBef>
            </a:pPr>
            <a:r>
              <a:rPr lang="en-US" sz="3600" kern="0" spc="-102" dirty="0"/>
              <a:t>Configuration</a:t>
            </a:r>
            <a:endParaRPr lang="en-US" sz="3600" kern="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90879A5-A4D1-0DD7-D921-882A7F14664E}"/>
              </a:ext>
            </a:extLst>
          </p:cNvPr>
          <p:cNvSpPr txBox="1"/>
          <p:nvPr/>
        </p:nvSpPr>
        <p:spPr>
          <a:xfrm>
            <a:off x="609600" y="3733800"/>
            <a:ext cx="8077200" cy="1233880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4-1.</a:t>
            </a:r>
            <a:r>
              <a:rPr sz="2000" i="1" spc="-20" dirty="0">
                <a:latin typeface="Palatino Linotype"/>
                <a:cs typeface="Palatino Linotype"/>
              </a:rPr>
              <a:t> hello.py: </a:t>
            </a:r>
            <a:r>
              <a:rPr sz="2000" i="1" spc="-12" dirty="0">
                <a:latin typeface="Palatino Linotype"/>
                <a:cs typeface="Palatino Linotype"/>
              </a:rPr>
              <a:t>Flask-WTF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configuration</a:t>
            </a:r>
            <a:endParaRPr sz="20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873"/>
              </a:spcBef>
            </a:pP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800" spc="-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spc="-41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800" spc="-41" dirty="0">
                <a:latin typeface="SimSun"/>
                <a:cs typeface="SimSun"/>
              </a:rPr>
              <a:t>(</a:t>
            </a:r>
            <a:r>
              <a:rPr sz="1800" b="1" spc="-41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sz="1800" spc="-41" dirty="0">
                <a:latin typeface="SimSun"/>
                <a:cs typeface="SimSun"/>
              </a:rPr>
              <a:t>)</a:t>
            </a:r>
            <a:endParaRPr sz="1800" dirty="0">
              <a:latin typeface="SimSun"/>
              <a:cs typeface="SimSun"/>
            </a:endParaRPr>
          </a:p>
          <a:p>
            <a:pPr marL="10367" algn="just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config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'SECRET_KEY'</a:t>
            </a:r>
            <a:r>
              <a:rPr sz="1800" dirty="0">
                <a:latin typeface="SimSun"/>
                <a:cs typeface="SimSun"/>
              </a:rPr>
              <a:t>]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'hard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to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guess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string'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25"/>
              </a:spcBef>
            </a:pPr>
            <a:endParaRPr sz="16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30633"/>
            <a:ext cx="8077200" cy="3913588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algn="just">
              <a:spcBef>
                <a:spcPts val="791"/>
              </a:spcBef>
            </a:pPr>
            <a:r>
              <a:rPr lang="en-US" sz="3600" b="1" spc="-139" dirty="0">
                <a:latin typeface="Arial Narrow"/>
                <a:cs typeface="Arial Narrow"/>
              </a:rPr>
              <a:t>Form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180" dirty="0">
                <a:latin typeface="Arial Narrow"/>
                <a:cs typeface="Arial Narrow"/>
              </a:rPr>
              <a:t>Classes</a:t>
            </a:r>
            <a:endParaRPr lang="en-US" sz="1600" spc="-49" dirty="0">
              <a:solidFill>
                <a:srgbClr val="990000"/>
              </a:solidFill>
              <a:latin typeface="Palatino Linotype"/>
              <a:cs typeface="Palatino Linotype"/>
            </a:endParaRPr>
          </a:p>
          <a:p>
            <a:pPr marL="10367">
              <a:spcBef>
                <a:spcPts val="81"/>
              </a:spcBef>
            </a:pP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4-2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shows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simple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74" dirty="0">
                <a:latin typeface="Palatino Linotype"/>
                <a:cs typeface="Palatino Linotype"/>
              </a:rPr>
              <a:t>web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form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has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text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field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submit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button.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4-2.</a:t>
            </a:r>
            <a:r>
              <a:rPr sz="2000" i="1" spc="-20" dirty="0">
                <a:latin typeface="Palatino Linotype"/>
                <a:cs typeface="Palatino Linotype"/>
              </a:rPr>
              <a:t> hello.py: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form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class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9" dirty="0">
                <a:latin typeface="Palatino Linotype"/>
                <a:cs typeface="Palatino Linotype"/>
              </a:rPr>
              <a:t>definition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flask_wtf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endParaRPr sz="1800" dirty="0">
              <a:latin typeface="SimSun"/>
              <a:cs typeface="SimSun"/>
            </a:endParaRPr>
          </a:p>
          <a:p>
            <a:pPr marL="10367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wtforms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800" dirty="0">
                <a:latin typeface="SimSun"/>
                <a:cs typeface="SimSun"/>
              </a:rPr>
              <a:t>,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endParaRPr sz="1800" dirty="0">
              <a:latin typeface="SimSun"/>
              <a:cs typeface="SimSun"/>
            </a:endParaRPr>
          </a:p>
          <a:p>
            <a:pPr marL="10367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</a:t>
            </a:r>
            <a:r>
              <a:rPr sz="1800" b="1" spc="-7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wtforms.validators</a:t>
            </a:r>
            <a:r>
              <a:rPr sz="1800" b="1" spc="-65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</a:t>
            </a:r>
            <a:r>
              <a:rPr sz="1800" b="1" spc="-7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0367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800" b="1" spc="-74" dirty="0">
                <a:solidFill>
                  <a:srgbClr val="00AA87"/>
                </a:solidFill>
                <a:latin typeface="Courier New"/>
                <a:cs typeface="Courier New"/>
              </a:rPr>
              <a:t>NameForm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FlaskForm</a:t>
            </a:r>
            <a:r>
              <a:rPr sz="1800" dirty="0">
                <a:latin typeface="SimSun"/>
                <a:cs typeface="SimSun"/>
              </a:rPr>
              <a:t>):</a:t>
            </a:r>
          </a:p>
          <a:p>
            <a:pPr marL="186606" marR="519905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spc="-16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StringField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'What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is</a:t>
            </a:r>
            <a:r>
              <a:rPr sz="1800" spc="-16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sz="1800" spc="-12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name?'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validators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dirty="0">
                <a:latin typeface="SimSun"/>
                <a:cs typeface="SimSun"/>
              </a:rPr>
              <a:t>[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DataRequired</a:t>
            </a:r>
            <a:r>
              <a:rPr sz="1800" dirty="0">
                <a:latin typeface="SimSun"/>
                <a:cs typeface="SimSun"/>
              </a:rPr>
              <a:t>()]) </a:t>
            </a:r>
            <a:r>
              <a:rPr sz="1800" spc="-339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submit</a:t>
            </a:r>
            <a:r>
              <a:rPr sz="1800" spc="-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SubmitField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'Submit'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4"/>
              </a:spcBef>
            </a:pPr>
            <a:endParaRPr sz="53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4952999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>
              <a:spcBef>
                <a:spcPts val="74"/>
              </a:spcBef>
            </a:pPr>
            <a:r>
              <a:rPr sz="3600" spc="-171" dirty="0"/>
              <a:t>HTML</a:t>
            </a:r>
            <a:r>
              <a:rPr sz="3600" spc="-110" dirty="0"/>
              <a:t> </a:t>
            </a:r>
            <a:r>
              <a:rPr sz="3600" spc="-115" dirty="0"/>
              <a:t>Rendering</a:t>
            </a:r>
            <a:r>
              <a:rPr sz="3600" spc="-110" dirty="0"/>
              <a:t> </a:t>
            </a:r>
            <a:r>
              <a:rPr sz="3600" spc="-86" dirty="0"/>
              <a:t>of</a:t>
            </a:r>
            <a:r>
              <a:rPr sz="3600" spc="-110" dirty="0"/>
              <a:t> </a:t>
            </a:r>
            <a:r>
              <a:rPr sz="3600" spc="-155" dirty="0"/>
              <a:t>Forms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924800" cy="4698335"/>
          </a:xfrm>
          <a:prstGeom prst="rect">
            <a:avLst/>
          </a:prstGeom>
        </p:spPr>
        <p:txBody>
          <a:bodyPr vert="horz" wrap="square" lIns="0" tIns="6221" rIns="0" bIns="0" rtlCol="0">
            <a:spAutoFit/>
          </a:bodyPr>
          <a:lstStyle/>
          <a:p>
            <a:pPr marL="10367" marR="4146" algn="just">
              <a:lnSpc>
                <a:spcPct val="103099"/>
              </a:lnSpc>
              <a:spcBef>
                <a:spcPts val="49"/>
              </a:spcBef>
            </a:pPr>
            <a:r>
              <a:rPr sz="1600" spc="-36" dirty="0">
                <a:latin typeface="Palatino Linotype"/>
                <a:cs typeface="Palatino Linotype"/>
              </a:rPr>
              <a:t>Form </a:t>
            </a:r>
            <a:r>
              <a:rPr sz="1600" spc="-45" dirty="0">
                <a:latin typeface="Palatino Linotype"/>
                <a:cs typeface="Palatino Linotype"/>
              </a:rPr>
              <a:t>fields </a:t>
            </a:r>
            <a:r>
              <a:rPr sz="1600" spc="-41" dirty="0">
                <a:latin typeface="Palatino Linotype"/>
                <a:cs typeface="Palatino Linotype"/>
              </a:rPr>
              <a:t>are callables </a:t>
            </a:r>
            <a:r>
              <a:rPr sz="1600" spc="-36" dirty="0">
                <a:latin typeface="Palatino Linotype"/>
                <a:cs typeface="Palatino Linotype"/>
              </a:rPr>
              <a:t>that, </a:t>
            </a:r>
            <a:r>
              <a:rPr sz="1600" spc="-65" dirty="0">
                <a:latin typeface="Palatino Linotype"/>
                <a:cs typeface="Palatino Linotype"/>
              </a:rPr>
              <a:t>when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invoked </a:t>
            </a:r>
            <a:r>
              <a:rPr sz="1600" spc="-36" dirty="0">
                <a:latin typeface="Palatino Linotype"/>
                <a:cs typeface="Palatino Linotype"/>
              </a:rPr>
              <a:t>from </a:t>
            </a:r>
            <a:r>
              <a:rPr sz="1600" spc="-54" dirty="0">
                <a:latin typeface="Palatino Linotype"/>
                <a:cs typeface="Palatino Linotype"/>
              </a:rPr>
              <a:t>a </a:t>
            </a:r>
            <a:r>
              <a:rPr sz="1600" spc="-45" dirty="0">
                <a:latin typeface="Palatino Linotype"/>
                <a:cs typeface="Palatino Linotype"/>
              </a:rPr>
              <a:t>template, </a:t>
            </a:r>
            <a:r>
              <a:rPr sz="1600" spc="-41" dirty="0">
                <a:latin typeface="Palatino Linotype"/>
                <a:cs typeface="Palatino Linotype"/>
              </a:rPr>
              <a:t>render </a:t>
            </a:r>
            <a:r>
              <a:rPr sz="1600" spc="-49" dirty="0">
                <a:latin typeface="Palatino Linotype"/>
                <a:cs typeface="Palatino Linotype"/>
              </a:rPr>
              <a:t>themselves </a:t>
            </a:r>
            <a:r>
              <a:rPr sz="1600" spc="-25" dirty="0">
                <a:latin typeface="Palatino Linotype"/>
                <a:cs typeface="Palatino Linotype"/>
              </a:rPr>
              <a:t>to 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6" dirty="0">
                <a:latin typeface="Palatino Linotype"/>
                <a:cs typeface="Palatino Linotype"/>
              </a:rPr>
              <a:t>HTML. </a:t>
            </a:r>
            <a:r>
              <a:rPr sz="1600" spc="-54" dirty="0">
                <a:latin typeface="Palatino Linotype"/>
                <a:cs typeface="Palatino Linotype"/>
              </a:rPr>
              <a:t>Assuming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36" dirty="0">
                <a:latin typeface="Palatino Linotype"/>
                <a:cs typeface="Palatino Linotype"/>
              </a:rPr>
              <a:t>that the </a:t>
            </a:r>
            <a:r>
              <a:rPr sz="1600" spc="-74" dirty="0">
                <a:latin typeface="Palatino Linotype"/>
                <a:cs typeface="Palatino Linotype"/>
              </a:rPr>
              <a:t>view</a:t>
            </a:r>
            <a:r>
              <a:rPr sz="1600" spc="-70" dirty="0">
                <a:latin typeface="Palatino Linotype"/>
                <a:cs typeface="Palatino Linotype"/>
              </a:rPr>
              <a:t> </a:t>
            </a:r>
            <a:r>
              <a:rPr sz="1600" spc="-32" dirty="0">
                <a:latin typeface="Palatino Linotype"/>
                <a:cs typeface="Palatino Linotype"/>
              </a:rPr>
              <a:t>function </a:t>
            </a:r>
            <a:r>
              <a:rPr sz="1600" spc="-54" dirty="0">
                <a:latin typeface="Palatino Linotype"/>
                <a:cs typeface="Palatino Linotype"/>
              </a:rPr>
              <a:t>passes</a:t>
            </a:r>
            <a:r>
              <a:rPr sz="1600" spc="106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a</a:t>
            </a:r>
            <a:r>
              <a:rPr sz="1600" spc="110" dirty="0">
                <a:latin typeface="Palatino Linotype"/>
                <a:cs typeface="Palatino Linotype"/>
              </a:rPr>
              <a:t> </a:t>
            </a:r>
            <a:r>
              <a:rPr sz="1600" spc="-4" dirty="0">
                <a:latin typeface="SimSun"/>
                <a:cs typeface="SimSun"/>
              </a:rPr>
              <a:t>NameForm </a:t>
            </a:r>
            <a:r>
              <a:rPr sz="1600" spc="-36" dirty="0">
                <a:latin typeface="Palatino Linotype"/>
                <a:cs typeface="Palatino Linotype"/>
              </a:rPr>
              <a:t>instance </a:t>
            </a:r>
            <a:r>
              <a:rPr sz="1600" spc="-25" dirty="0">
                <a:latin typeface="Palatino Linotype"/>
                <a:cs typeface="Palatino Linotype"/>
              </a:rPr>
              <a:t>to </a:t>
            </a:r>
            <a:r>
              <a:rPr sz="1600" spc="-36" dirty="0">
                <a:latin typeface="Palatino Linotype"/>
                <a:cs typeface="Palatino Linotype"/>
              </a:rPr>
              <a:t>the </a:t>
            </a:r>
            <a:r>
              <a:rPr sz="1600" spc="-49" dirty="0">
                <a:latin typeface="Palatino Linotype"/>
                <a:cs typeface="Palatino Linotype"/>
              </a:rPr>
              <a:t>template 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as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an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argument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named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9" dirty="0">
                <a:latin typeface="SimSun"/>
                <a:cs typeface="SimSun"/>
              </a:rPr>
              <a:t>form</a:t>
            </a:r>
            <a:r>
              <a:rPr sz="1600" spc="-9" dirty="0">
                <a:latin typeface="Palatino Linotype"/>
                <a:cs typeface="Palatino Linotype"/>
              </a:rPr>
              <a:t>, </a:t>
            </a:r>
            <a:r>
              <a:rPr sz="1600" spc="-36" dirty="0">
                <a:latin typeface="Palatino Linotype"/>
                <a:cs typeface="Palatino Linotype"/>
              </a:rPr>
              <a:t>the</a:t>
            </a:r>
            <a:r>
              <a:rPr sz="1600" spc="-32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template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36" dirty="0">
                <a:latin typeface="Palatino Linotype"/>
                <a:cs typeface="Palatino Linotype"/>
              </a:rPr>
              <a:t>can</a:t>
            </a:r>
            <a:r>
              <a:rPr sz="1600" spc="-32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generate</a:t>
            </a:r>
            <a:r>
              <a:rPr sz="1600" spc="-41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a</a:t>
            </a:r>
            <a:r>
              <a:rPr sz="1600" spc="-49" dirty="0">
                <a:latin typeface="Palatino Linotype"/>
                <a:cs typeface="Palatino Linotype"/>
              </a:rPr>
              <a:t> simple</a:t>
            </a:r>
            <a:r>
              <a:rPr sz="1600" spc="-45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HTML</a:t>
            </a:r>
            <a:r>
              <a:rPr sz="1600" spc="-36" dirty="0">
                <a:latin typeface="Palatino Linotype"/>
                <a:cs typeface="Palatino Linotype"/>
              </a:rPr>
              <a:t> form</a:t>
            </a:r>
            <a:r>
              <a:rPr sz="1600" spc="-32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as </a:t>
            </a:r>
            <a:r>
              <a:rPr sz="1600" spc="-49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follows: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&lt;form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method=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"POST"</a:t>
            </a: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form.hidden_tag()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form.name.label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form.name()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form.submit()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186606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&lt;/form&gt;</a:t>
            </a:r>
            <a:endParaRPr sz="1400" dirty="0">
              <a:latin typeface="Courier New"/>
              <a:cs typeface="Courier New"/>
            </a:endParaRPr>
          </a:p>
          <a:p>
            <a:pPr marL="10367" marR="4146" indent="-519" algn="just">
              <a:lnSpc>
                <a:spcPct val="101600"/>
              </a:lnSpc>
              <a:spcBef>
                <a:spcPts val="474"/>
              </a:spcBef>
            </a:pPr>
            <a:r>
              <a:rPr sz="1600" spc="-70" dirty="0">
                <a:latin typeface="Palatino Linotype"/>
                <a:cs typeface="Palatino Linotype"/>
              </a:rPr>
              <a:t>Any </a:t>
            </a:r>
            <a:r>
              <a:rPr sz="1600" spc="-41" dirty="0">
                <a:latin typeface="Palatino Linotype"/>
                <a:cs typeface="Palatino Linotype"/>
              </a:rPr>
              <a:t>key‐ </a:t>
            </a:r>
            <a:r>
              <a:rPr sz="1600" spc="-36" dirty="0">
                <a:latin typeface="Palatino Linotype"/>
                <a:cs typeface="Palatino Linotype"/>
              </a:rPr>
              <a:t> </a:t>
            </a:r>
            <a:r>
              <a:rPr sz="1600" spc="-65" dirty="0">
                <a:latin typeface="Palatino Linotype"/>
                <a:cs typeface="Palatino Linotype"/>
              </a:rPr>
              <a:t>word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arguments </a:t>
            </a:r>
            <a:r>
              <a:rPr sz="1600" spc="-65" dirty="0">
                <a:latin typeface="Palatino Linotype"/>
                <a:cs typeface="Palatino Linotype"/>
              </a:rPr>
              <a:t>added</a:t>
            </a:r>
            <a:r>
              <a:rPr sz="1600" spc="-61" dirty="0">
                <a:latin typeface="Palatino Linotype"/>
                <a:cs typeface="Palatino Linotype"/>
              </a:rPr>
              <a:t> </a:t>
            </a:r>
            <a:r>
              <a:rPr sz="1600" spc="-25" dirty="0">
                <a:latin typeface="Palatino Linotype"/>
                <a:cs typeface="Palatino Linotype"/>
              </a:rPr>
              <a:t>to </a:t>
            </a:r>
            <a:r>
              <a:rPr sz="1600" spc="-36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calls </a:t>
            </a:r>
            <a:r>
              <a:rPr sz="1600" spc="-36" dirty="0">
                <a:latin typeface="Palatino Linotype"/>
                <a:cs typeface="Palatino Linotype"/>
              </a:rPr>
              <a:t>that </a:t>
            </a:r>
            <a:r>
              <a:rPr sz="1600" spc="-41" dirty="0">
                <a:latin typeface="Palatino Linotype"/>
                <a:cs typeface="Palatino Linotype"/>
              </a:rPr>
              <a:t>render </a:t>
            </a:r>
            <a:r>
              <a:rPr sz="1600" spc="-36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fields </a:t>
            </a:r>
            <a:r>
              <a:rPr sz="1600" spc="-41" dirty="0">
                <a:latin typeface="Palatino Linotype"/>
                <a:cs typeface="Palatino Linotype"/>
              </a:rPr>
              <a:t>are </a:t>
            </a:r>
            <a:r>
              <a:rPr sz="1600" spc="-45" dirty="0">
                <a:latin typeface="Palatino Linotype"/>
                <a:cs typeface="Palatino Linotype"/>
              </a:rPr>
              <a:t>converted </a:t>
            </a:r>
            <a:r>
              <a:rPr sz="1600" spc="-32" dirty="0">
                <a:latin typeface="Palatino Linotype"/>
                <a:cs typeface="Palatino Linotype"/>
              </a:rPr>
              <a:t>into </a:t>
            </a:r>
            <a:r>
              <a:rPr sz="1600" spc="-41" dirty="0">
                <a:latin typeface="Palatino Linotype"/>
                <a:cs typeface="Palatino Linotype"/>
              </a:rPr>
              <a:t>HTML </a:t>
            </a:r>
            <a:r>
              <a:rPr sz="1600" spc="-36" dirty="0">
                <a:latin typeface="Palatino Linotype"/>
                <a:cs typeface="Palatino Linotype"/>
              </a:rPr>
              <a:t> attributes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36" dirty="0">
                <a:latin typeface="Palatino Linotype"/>
                <a:cs typeface="Palatino Linotype"/>
              </a:rPr>
              <a:t>the </a:t>
            </a:r>
            <a:r>
              <a:rPr sz="1600" spc="-45" dirty="0">
                <a:latin typeface="Palatino Linotype"/>
                <a:cs typeface="Palatino Linotype"/>
              </a:rPr>
              <a:t>field—so, </a:t>
            </a:r>
            <a:r>
              <a:rPr sz="1600" spc="-29" dirty="0">
                <a:latin typeface="Palatino Linotype"/>
                <a:cs typeface="Palatino Linotype"/>
              </a:rPr>
              <a:t>for </a:t>
            </a:r>
            <a:r>
              <a:rPr sz="1600" spc="-49" dirty="0">
                <a:latin typeface="Palatino Linotype"/>
                <a:cs typeface="Palatino Linotype"/>
              </a:rPr>
              <a:t>example, </a:t>
            </a:r>
            <a:r>
              <a:rPr sz="1600" spc="-61" dirty="0">
                <a:latin typeface="Palatino Linotype"/>
                <a:cs typeface="Palatino Linotype"/>
              </a:rPr>
              <a:t>you </a:t>
            </a:r>
            <a:r>
              <a:rPr sz="1600" spc="-36" dirty="0">
                <a:latin typeface="Palatino Linotype"/>
                <a:cs typeface="Palatino Linotype"/>
              </a:rPr>
              <a:t>can </a:t>
            </a:r>
            <a:r>
              <a:rPr sz="1600" spc="-61" dirty="0">
                <a:latin typeface="Palatino Linotype"/>
                <a:cs typeface="Palatino Linotype"/>
              </a:rPr>
              <a:t>give </a:t>
            </a:r>
            <a:r>
              <a:rPr sz="1600" spc="-36" dirty="0">
                <a:latin typeface="Palatino Linotype"/>
                <a:cs typeface="Palatino Linotype"/>
              </a:rPr>
              <a:t>the </a:t>
            </a:r>
            <a:r>
              <a:rPr sz="1600" spc="-41" dirty="0">
                <a:latin typeface="Palatino Linotype"/>
                <a:cs typeface="Palatino Linotype"/>
              </a:rPr>
              <a:t>field </a:t>
            </a:r>
            <a:r>
              <a:rPr sz="1600" spc="-4" dirty="0">
                <a:latin typeface="SimSun"/>
                <a:cs typeface="SimSun"/>
              </a:rPr>
              <a:t>id </a:t>
            </a:r>
            <a:r>
              <a:rPr sz="1600" spc="-29" dirty="0">
                <a:latin typeface="Palatino Linotype"/>
                <a:cs typeface="Palatino Linotype"/>
              </a:rPr>
              <a:t>or </a:t>
            </a:r>
            <a:r>
              <a:rPr sz="1600" spc="-4" dirty="0">
                <a:latin typeface="SimSun"/>
                <a:cs typeface="SimSun"/>
              </a:rPr>
              <a:t>class </a:t>
            </a:r>
            <a:r>
              <a:rPr sz="1600" spc="-36" dirty="0">
                <a:latin typeface="Palatino Linotype"/>
                <a:cs typeface="Palatino Linotype"/>
              </a:rPr>
              <a:t>attributes </a:t>
            </a:r>
            <a:r>
              <a:rPr sz="1600" spc="-32" dirty="0">
                <a:latin typeface="Palatino Linotype"/>
                <a:cs typeface="Palatino Linotype"/>
              </a:rPr>
              <a:t> </a:t>
            </a:r>
            <a:r>
              <a:rPr sz="1600" spc="-54" dirty="0">
                <a:latin typeface="Palatino Linotype"/>
                <a:cs typeface="Palatino Linotype"/>
              </a:rPr>
              <a:t>and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6" dirty="0">
                <a:latin typeface="Palatino Linotype"/>
                <a:cs typeface="Palatino Linotype"/>
              </a:rPr>
              <a:t>then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1" dirty="0">
                <a:latin typeface="Palatino Linotype"/>
                <a:cs typeface="Palatino Linotype"/>
              </a:rPr>
              <a:t>define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5" dirty="0">
                <a:latin typeface="Palatino Linotype"/>
                <a:cs typeface="Palatino Linotype"/>
              </a:rPr>
              <a:t>CSS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49" dirty="0">
                <a:latin typeface="Palatino Linotype"/>
                <a:cs typeface="Palatino Linotype"/>
              </a:rPr>
              <a:t>styles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29" dirty="0">
                <a:latin typeface="Palatino Linotype"/>
                <a:cs typeface="Palatino Linotype"/>
              </a:rPr>
              <a:t>for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36" dirty="0">
                <a:latin typeface="Palatino Linotype"/>
                <a:cs typeface="Palatino Linotype"/>
              </a:rPr>
              <a:t>them:</a:t>
            </a:r>
            <a:endParaRPr sz="16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&lt;form </a:t>
            </a:r>
            <a:r>
              <a:rPr sz="1400" dirty="0">
                <a:solidFill>
                  <a:srgbClr val="330099"/>
                </a:solidFill>
                <a:latin typeface="SimSun"/>
                <a:cs typeface="SimSun"/>
              </a:rPr>
              <a:t>method=</a:t>
            </a:r>
            <a:r>
              <a:rPr sz="1400" dirty="0">
                <a:solidFill>
                  <a:srgbClr val="CC3300"/>
                </a:solidFill>
                <a:latin typeface="SimSun"/>
                <a:cs typeface="SimSun"/>
              </a:rPr>
              <a:t>"POST"</a:t>
            </a:r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form.hidden_tag()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form.name.label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{{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form.name(id='my-text-field')</a:t>
            </a:r>
            <a:r>
              <a:rPr sz="1400" spc="-12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362846"/>
            <a:r>
              <a:rPr sz="1400" dirty="0">
                <a:latin typeface="SimSun"/>
                <a:cs typeface="SimSun"/>
              </a:rPr>
              <a:t>{{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form.submit()</a:t>
            </a:r>
            <a:r>
              <a:rPr sz="1400" spc="-20" dirty="0">
                <a:latin typeface="SimSun"/>
                <a:cs typeface="SimSun"/>
              </a:rPr>
              <a:t> </a:t>
            </a:r>
            <a:r>
              <a:rPr sz="1400" dirty="0">
                <a:latin typeface="SimSun"/>
                <a:cs typeface="SimSun"/>
              </a:rPr>
              <a:t>}}</a:t>
            </a:r>
          </a:p>
          <a:p>
            <a:pPr marL="186606"/>
            <a:r>
              <a:rPr sz="14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&lt;/form&gt;</a:t>
            </a:r>
            <a:endParaRPr lang="en-US" sz="1400" b="1" spc="-74" dirty="0">
              <a:solidFill>
                <a:srgbClr val="330099"/>
              </a:solidFill>
              <a:latin typeface="Courier New"/>
              <a:cs typeface="Courier New"/>
            </a:endParaRPr>
          </a:p>
          <a:p>
            <a:pPr marL="10367" marR="4146" algn="just">
              <a:spcBef>
                <a:spcPts val="392"/>
              </a:spcBef>
            </a:pPr>
            <a:r>
              <a:rPr lang="en-US" sz="1600" spc="-54" dirty="0">
                <a:latin typeface="Palatino Linotype"/>
                <a:cs typeface="Palatino Linotype"/>
              </a:rPr>
              <a:t>Using</a:t>
            </a:r>
            <a:r>
              <a:rPr lang="en-US" sz="1600" dirty="0">
                <a:latin typeface="Palatino Linotype"/>
                <a:cs typeface="Palatino Linotype"/>
              </a:rPr>
              <a:t> </a:t>
            </a:r>
            <a:r>
              <a:rPr lang="en-US" sz="1600" spc="-36" dirty="0">
                <a:latin typeface="Palatino Linotype"/>
                <a:cs typeface="Palatino Linotype"/>
              </a:rPr>
              <a:t>Flask-Bootstrap,</a:t>
            </a:r>
            <a:r>
              <a:rPr lang="en-US" sz="1600" dirty="0">
                <a:latin typeface="Palatino Linotype"/>
                <a:cs typeface="Palatino Linotype"/>
              </a:rPr>
              <a:t> </a:t>
            </a:r>
            <a:r>
              <a:rPr lang="en-US" sz="1600" spc="-36" dirty="0">
                <a:latin typeface="Palatino Linotype"/>
                <a:cs typeface="Palatino Linotype"/>
              </a:rPr>
              <a:t>the</a:t>
            </a:r>
            <a:r>
              <a:rPr lang="en-US" sz="1600" spc="4" dirty="0">
                <a:latin typeface="Palatino Linotype"/>
                <a:cs typeface="Palatino Linotype"/>
              </a:rPr>
              <a:t> </a:t>
            </a:r>
            <a:r>
              <a:rPr lang="en-US" sz="1600" spc="-49" dirty="0">
                <a:latin typeface="Palatino Linotype"/>
                <a:cs typeface="Palatino Linotype"/>
              </a:rPr>
              <a:t>previous</a:t>
            </a:r>
            <a:r>
              <a:rPr lang="en-US" sz="1600" dirty="0">
                <a:latin typeface="Palatino Linotype"/>
                <a:cs typeface="Palatino Linotype"/>
              </a:rPr>
              <a:t> </a:t>
            </a:r>
            <a:r>
              <a:rPr lang="en-US" sz="1600" spc="-36" dirty="0">
                <a:latin typeface="Palatino Linotype"/>
                <a:cs typeface="Palatino Linotype"/>
              </a:rPr>
              <a:t>form</a:t>
            </a:r>
            <a:r>
              <a:rPr lang="en-US" sz="1600" dirty="0">
                <a:latin typeface="Palatino Linotype"/>
                <a:cs typeface="Palatino Linotype"/>
              </a:rPr>
              <a:t> </a:t>
            </a:r>
            <a:r>
              <a:rPr lang="en-US" sz="1600" spc="-36" dirty="0">
                <a:latin typeface="Palatino Linotype"/>
                <a:cs typeface="Palatino Linotype"/>
              </a:rPr>
              <a:t>can</a:t>
            </a:r>
            <a:r>
              <a:rPr lang="en-US" sz="1600" spc="4" dirty="0">
                <a:latin typeface="Palatino Linotype"/>
                <a:cs typeface="Palatino Linotype"/>
              </a:rPr>
              <a:t> </a:t>
            </a:r>
            <a:r>
              <a:rPr lang="en-US" sz="1600" spc="-45" dirty="0">
                <a:latin typeface="Palatino Linotype"/>
                <a:cs typeface="Palatino Linotype"/>
              </a:rPr>
              <a:t>be</a:t>
            </a:r>
            <a:r>
              <a:rPr lang="en-US" sz="1600" dirty="0">
                <a:latin typeface="Palatino Linotype"/>
                <a:cs typeface="Palatino Linotype"/>
              </a:rPr>
              <a:t> </a:t>
            </a:r>
            <a:r>
              <a:rPr lang="en-US" sz="1600" spc="-45" dirty="0">
                <a:latin typeface="Palatino Linotype"/>
                <a:cs typeface="Palatino Linotype"/>
              </a:rPr>
              <a:t>rendered </a:t>
            </a:r>
            <a:r>
              <a:rPr lang="en-US" sz="1600" spc="-204" dirty="0">
                <a:latin typeface="Palatino Linotype"/>
                <a:cs typeface="Palatino Linotype"/>
              </a:rPr>
              <a:t> </a:t>
            </a:r>
            <a:r>
              <a:rPr lang="en-US" sz="1600" spc="-54" dirty="0">
                <a:latin typeface="Palatino Linotype"/>
                <a:cs typeface="Palatino Linotype"/>
              </a:rPr>
              <a:t>as</a:t>
            </a:r>
            <a:r>
              <a:rPr lang="en-US" sz="1600" spc="-25" dirty="0">
                <a:latin typeface="Palatino Linotype"/>
                <a:cs typeface="Palatino Linotype"/>
              </a:rPr>
              <a:t> </a:t>
            </a:r>
            <a:r>
              <a:rPr lang="en-US" sz="1600" spc="-45" dirty="0">
                <a:latin typeface="Palatino Linotype"/>
                <a:cs typeface="Palatino Linotype"/>
              </a:rPr>
              <a:t>follows:</a:t>
            </a:r>
            <a:endParaRPr lang="en-US" sz="16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lang="en-US" sz="1400" dirty="0">
                <a:latin typeface="SimSun"/>
                <a:cs typeface="SimSun"/>
              </a:rPr>
              <a:t>{%</a:t>
            </a:r>
            <a:r>
              <a:rPr lang="en-US" sz="1400" spc="-12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import</a:t>
            </a:r>
            <a:r>
              <a:rPr lang="en-US" sz="1400" spc="-12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"bootstrap/wtf.html"</a:t>
            </a:r>
            <a:r>
              <a:rPr lang="en-US" sz="1400" spc="-12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as</a:t>
            </a:r>
            <a:r>
              <a:rPr lang="en-US" sz="1400" spc="-12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wtf</a:t>
            </a:r>
            <a:r>
              <a:rPr lang="en-US" sz="1400" spc="-12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%}</a:t>
            </a:r>
          </a:p>
          <a:p>
            <a:pPr marL="186606"/>
            <a:r>
              <a:rPr lang="en-US" sz="1400" dirty="0">
                <a:latin typeface="SimSun"/>
                <a:cs typeface="SimSun"/>
              </a:rPr>
              <a:t>{{</a:t>
            </a:r>
            <a:r>
              <a:rPr lang="en-US" sz="1400" spc="-20" dirty="0">
                <a:latin typeface="SimSun"/>
                <a:cs typeface="SimSun"/>
              </a:rPr>
              <a:t> </a:t>
            </a:r>
            <a:r>
              <a:rPr lang="en-US" sz="1400" dirty="0" err="1">
                <a:latin typeface="SimSun"/>
                <a:cs typeface="SimSun"/>
              </a:rPr>
              <a:t>wtf.quick_form</a:t>
            </a:r>
            <a:r>
              <a:rPr lang="en-US" sz="1400" dirty="0">
                <a:latin typeface="SimSun"/>
                <a:cs typeface="SimSun"/>
              </a:rPr>
              <a:t>(form)</a:t>
            </a:r>
            <a:r>
              <a:rPr lang="en-US" sz="1400" spc="-20" dirty="0">
                <a:latin typeface="SimSun"/>
                <a:cs typeface="SimSun"/>
              </a:rPr>
              <a:t> </a:t>
            </a:r>
            <a:r>
              <a:rPr lang="en-US" sz="1400" dirty="0">
                <a:latin typeface="SimSun"/>
                <a:cs typeface="SimSun"/>
              </a:rPr>
              <a:t>}}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25189"/>
            <a:ext cx="8077200" cy="4092883"/>
          </a:xfrm>
          <a:prstGeom prst="rect">
            <a:avLst/>
          </a:prstGeom>
        </p:spPr>
        <p:txBody>
          <a:bodyPr vert="horz" wrap="square" lIns="0" tIns="23844" rIns="0" bIns="0" rtlCol="0">
            <a:spAutoFit/>
          </a:bodyPr>
          <a:lstStyle/>
          <a:p>
            <a:pPr marL="10367" marR="96413">
              <a:spcBef>
                <a:spcPts val="186"/>
              </a:spcBef>
            </a:pPr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16" dirty="0">
                <a:latin typeface="Palatino Linotype"/>
                <a:cs typeface="Palatino Linotype"/>
              </a:rPr>
              <a:t> 4-3.</a:t>
            </a:r>
            <a:r>
              <a:rPr sz="2000" i="1" spc="-12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templates/index.html:</a:t>
            </a:r>
            <a:r>
              <a:rPr sz="2000" i="1" spc="-12" dirty="0">
                <a:latin typeface="Palatino Linotype"/>
                <a:cs typeface="Palatino Linotype"/>
              </a:rPr>
              <a:t> </a:t>
            </a:r>
            <a:r>
              <a:rPr sz="2000" i="1" spc="-41" dirty="0">
                <a:latin typeface="Palatino Linotype"/>
                <a:cs typeface="Palatino Linotype"/>
              </a:rPr>
              <a:t>using</a:t>
            </a:r>
            <a:r>
              <a:rPr sz="2000" i="1" spc="-12" dirty="0">
                <a:latin typeface="Palatino Linotype"/>
                <a:cs typeface="Palatino Linotype"/>
              </a:rPr>
              <a:t> Flask-WTF </a:t>
            </a:r>
            <a:r>
              <a:rPr sz="2000" i="1" dirty="0">
                <a:latin typeface="Palatino Linotype"/>
                <a:cs typeface="Palatino Linotype"/>
              </a:rPr>
              <a:t>and</a:t>
            </a:r>
            <a:r>
              <a:rPr sz="2000" i="1" spc="-12" dirty="0">
                <a:latin typeface="Palatino Linotype"/>
                <a:cs typeface="Palatino Linotype"/>
              </a:rPr>
              <a:t> Flask-Bootstrap </a:t>
            </a:r>
            <a:r>
              <a:rPr sz="2000" i="1" spc="-9" dirty="0">
                <a:latin typeface="Palatino Linotype"/>
                <a:cs typeface="Palatino Linotype"/>
              </a:rPr>
              <a:t>to</a:t>
            </a:r>
            <a:r>
              <a:rPr sz="2000" i="1" spc="-12" dirty="0">
                <a:latin typeface="Palatino Linotype"/>
                <a:cs typeface="Palatino Linotype"/>
              </a:rPr>
              <a:t> render </a:t>
            </a:r>
            <a:r>
              <a:rPr sz="2000" i="1" spc="36" dirty="0">
                <a:latin typeface="Palatino Linotype"/>
                <a:cs typeface="Palatino Linotype"/>
              </a:rPr>
              <a:t>a </a:t>
            </a:r>
            <a:r>
              <a:rPr sz="2000" i="1" spc="-204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form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61"/>
              </a:spcBef>
            </a:pPr>
            <a:r>
              <a:rPr sz="1800" dirty="0">
                <a:latin typeface="SimSun"/>
                <a:cs typeface="SimSun"/>
              </a:rPr>
              <a:t>{%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extends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"base.html"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import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"bootstrap/wtf.html"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as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wtf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5"/>
              </a:spcBef>
            </a:pPr>
            <a:endParaRPr sz="1600" dirty="0">
              <a:latin typeface="SimSun"/>
              <a:cs typeface="SimSun"/>
            </a:endParaRP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block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title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%}Flasky{%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endblock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block</a:t>
            </a:r>
            <a:r>
              <a:rPr sz="1800" spc="-2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page_content</a:t>
            </a:r>
            <a:r>
              <a:rPr sz="1800" spc="-2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"page-header"</a:t>
            </a:r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b="1" spc="-29" dirty="0">
                <a:solidFill>
                  <a:srgbClr val="330099"/>
                </a:solidFill>
                <a:latin typeface="Courier New"/>
                <a:cs typeface="Courier New"/>
              </a:rPr>
              <a:t>&lt;h1&gt;</a:t>
            </a:r>
            <a:r>
              <a:rPr sz="1800" spc="-29" dirty="0">
                <a:latin typeface="SimSun"/>
                <a:cs typeface="SimSun"/>
              </a:rPr>
              <a:t>Hello,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{%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if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name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%}{{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name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}}{%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else</a:t>
            </a:r>
            <a:r>
              <a:rPr sz="1800" spc="-9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%}Stranger{%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endif</a:t>
            </a:r>
            <a:r>
              <a:rPr sz="1800" spc="-4" dirty="0">
                <a:latin typeface="SimSun"/>
                <a:cs typeface="SimSun"/>
              </a:rPr>
              <a:t> </a:t>
            </a:r>
            <a:r>
              <a:rPr sz="1800" spc="-45" dirty="0">
                <a:latin typeface="SimSun"/>
                <a:cs typeface="SimSun"/>
              </a:rPr>
              <a:t>%}!</a:t>
            </a:r>
            <a:r>
              <a:rPr sz="1800" b="1" spc="-45" dirty="0">
                <a:solidFill>
                  <a:srgbClr val="330099"/>
                </a:solidFill>
                <a:latin typeface="Courier New"/>
                <a:cs typeface="Courier New"/>
              </a:rPr>
              <a:t>&lt;/h1&gt;</a:t>
            </a:r>
            <a:endParaRPr sz="1800" dirty="0">
              <a:latin typeface="Courier New"/>
              <a:cs typeface="Courier New"/>
            </a:endParaRPr>
          </a:p>
          <a:p>
            <a:pPr marL="10367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800" dirty="0">
              <a:latin typeface="Courier New"/>
              <a:cs typeface="Courier New"/>
            </a:endParaRPr>
          </a:p>
          <a:p>
            <a:pPr marL="10367"/>
            <a:r>
              <a:rPr sz="1800" dirty="0">
                <a:latin typeface="SimSun"/>
                <a:cs typeface="SimSun"/>
              </a:rPr>
              <a:t>{{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wtf.quick_form(form)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}}</a:t>
            </a: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endblock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49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76200"/>
            <a:ext cx="4648200" cy="1296461"/>
          </a:xfrm>
          <a:prstGeom prst="rect">
            <a:avLst/>
          </a:prstGeom>
        </p:spPr>
        <p:txBody>
          <a:bodyPr vert="horz" wrap="square" lIns="0" tIns="735283" rIns="0" bIns="0" rtlCol="0">
            <a:spAutoFit/>
          </a:bodyPr>
          <a:lstStyle/>
          <a:p>
            <a:pPr marL="2748811" algn="l">
              <a:spcBef>
                <a:spcPts val="97"/>
              </a:spcBef>
            </a:pPr>
            <a:r>
              <a:rPr sz="3600" spc="-86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300" y="2057400"/>
            <a:ext cx="7391400" cy="3216474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6" indent="-519" algn="just">
              <a:spcBef>
                <a:spcPts val="81"/>
              </a:spcBef>
            </a:pPr>
            <a:r>
              <a:rPr lang="en-US" sz="2000" spc="-45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-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  <a:hlinkClick r:id="rId2"/>
              </a:rPr>
              <a:t>Flask </a:t>
            </a:r>
            <a:r>
              <a:rPr sz="2000" spc="-36" dirty="0">
                <a:latin typeface="Palatino Linotype"/>
                <a:cs typeface="Palatino Linotype"/>
              </a:rPr>
              <a:t>is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45" dirty="0">
                <a:latin typeface="Palatino Linotype"/>
                <a:cs typeface="Palatino Linotype"/>
              </a:rPr>
              <a:t>small </a:t>
            </a:r>
            <a:r>
              <a:rPr sz="2000" spc="-49" dirty="0">
                <a:latin typeface="Palatino Linotype"/>
                <a:cs typeface="Palatino Linotype"/>
              </a:rPr>
              <a:t>framework </a:t>
            </a:r>
            <a:r>
              <a:rPr sz="2000" spc="-61" dirty="0">
                <a:latin typeface="Palatino Linotype"/>
                <a:cs typeface="Palatino Linotype"/>
              </a:rPr>
              <a:t>by </a:t>
            </a:r>
            <a:r>
              <a:rPr sz="2000" spc="-41" dirty="0">
                <a:latin typeface="Palatino Linotype"/>
                <a:cs typeface="Palatino Linotype"/>
              </a:rPr>
              <a:t>most </a:t>
            </a:r>
            <a:r>
              <a:rPr sz="2000" spc="-49" dirty="0">
                <a:latin typeface="Palatino Linotype"/>
                <a:cs typeface="Palatino Linotype"/>
              </a:rPr>
              <a:t>standards—small enough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45" dirty="0">
                <a:latin typeface="Palatino Linotype"/>
                <a:cs typeface="Palatino Linotype"/>
              </a:rPr>
              <a:t>be called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36" dirty="0">
                <a:latin typeface="Palatino Linotype"/>
                <a:cs typeface="Palatino Linotype"/>
              </a:rPr>
              <a:t>“micro-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framework,”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 </a:t>
            </a:r>
            <a:r>
              <a:rPr sz="2000" spc="-45" dirty="0">
                <a:latin typeface="Palatino Linotype"/>
                <a:cs typeface="Palatino Linotype"/>
              </a:rPr>
              <a:t>small </a:t>
            </a:r>
            <a:r>
              <a:rPr sz="2000" spc="-49" dirty="0">
                <a:latin typeface="Palatino Linotype"/>
                <a:cs typeface="Palatino Linotype"/>
              </a:rPr>
              <a:t>enough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32" dirty="0">
                <a:latin typeface="Palatino Linotype"/>
                <a:cs typeface="Palatino Linotype"/>
              </a:rPr>
              <a:t>once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become </a:t>
            </a:r>
            <a:r>
              <a:rPr sz="2000" spc="-36" dirty="0">
                <a:latin typeface="Palatino Linotype"/>
                <a:cs typeface="Palatino Linotype"/>
              </a:rPr>
              <a:t>familiar </a:t>
            </a:r>
            <a:r>
              <a:rPr sz="2000" spc="-54" dirty="0">
                <a:latin typeface="Palatino Linotype"/>
                <a:cs typeface="Palatino Linotype"/>
              </a:rPr>
              <a:t>with </a:t>
            </a:r>
            <a:r>
              <a:rPr sz="2000" spc="-20" dirty="0">
                <a:latin typeface="Palatino Linotype"/>
                <a:cs typeface="Palatino Linotype"/>
              </a:rPr>
              <a:t>it,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93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will</a:t>
            </a:r>
            <a:r>
              <a:rPr sz="2000" spc="97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likely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be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able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read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understand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all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its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source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code.</a:t>
            </a:r>
            <a:endParaRPr sz="2000" dirty="0">
              <a:latin typeface="Palatino Linotype"/>
              <a:cs typeface="Palatino Linotype"/>
            </a:endParaRPr>
          </a:p>
          <a:p>
            <a:pPr marL="10367" marR="4146" algn="just">
              <a:spcBef>
                <a:spcPts val="490"/>
              </a:spcBef>
            </a:pPr>
            <a:r>
              <a:rPr lang="en-US" sz="2000" spc="-45" dirty="0">
                <a:latin typeface="Palatino Linotype"/>
                <a:cs typeface="Palatino Linotype"/>
              </a:rPr>
              <a:t>- </a:t>
            </a:r>
            <a:r>
              <a:rPr sz="2000" spc="-45" dirty="0">
                <a:latin typeface="Palatino Linotype"/>
                <a:cs typeface="Palatino Linotype"/>
              </a:rPr>
              <a:t>Flask </a:t>
            </a:r>
            <a:r>
              <a:rPr sz="2000" spc="-49" dirty="0">
                <a:latin typeface="Palatino Linotype"/>
                <a:cs typeface="Palatino Linotype"/>
              </a:rPr>
              <a:t>has </a:t>
            </a:r>
            <a:r>
              <a:rPr sz="2000" spc="-36" dirty="0">
                <a:latin typeface="Palatino Linotype"/>
                <a:cs typeface="Palatino Linotype"/>
              </a:rPr>
              <a:t>three </a:t>
            </a:r>
            <a:r>
              <a:rPr sz="2000" spc="-41" dirty="0">
                <a:latin typeface="Palatino Linotype"/>
                <a:cs typeface="Palatino Linotype"/>
              </a:rPr>
              <a:t>main </a:t>
            </a:r>
            <a:r>
              <a:rPr sz="2000" spc="-45" dirty="0">
                <a:latin typeface="Palatino Linotype"/>
                <a:cs typeface="Palatino Linotype"/>
              </a:rPr>
              <a:t>dependencies.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36" dirty="0">
                <a:latin typeface="Palatino Linotype"/>
                <a:cs typeface="Palatino Linotype"/>
              </a:rPr>
              <a:t>routing, </a:t>
            </a:r>
            <a:r>
              <a:rPr sz="2000" spc="-54" dirty="0">
                <a:latin typeface="Palatino Linotype"/>
                <a:cs typeface="Palatino Linotype"/>
              </a:rPr>
              <a:t>debugging, and </a:t>
            </a:r>
            <a:r>
              <a:rPr sz="2000" spc="-65" dirty="0">
                <a:latin typeface="Palatino Linotype"/>
                <a:cs typeface="Palatino Linotype"/>
              </a:rPr>
              <a:t>Web </a:t>
            </a:r>
            <a:r>
              <a:rPr sz="2000" spc="-41" dirty="0">
                <a:latin typeface="Palatino Linotype"/>
                <a:cs typeface="Palatino Linotype"/>
              </a:rPr>
              <a:t>Server </a:t>
            </a:r>
            <a:r>
              <a:rPr sz="2000" spc="-65" dirty="0">
                <a:latin typeface="Palatino Linotype"/>
                <a:cs typeface="Palatino Linotype"/>
              </a:rPr>
              <a:t>Gateway </a:t>
            </a:r>
            <a:r>
              <a:rPr sz="2000" spc="-61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Interface </a:t>
            </a:r>
            <a:r>
              <a:rPr sz="2000" spc="-20" dirty="0">
                <a:latin typeface="Palatino Linotype"/>
                <a:cs typeface="Palatino Linotype"/>
              </a:rPr>
              <a:t>(WSGI) </a:t>
            </a:r>
            <a:r>
              <a:rPr sz="2000" spc="-54" dirty="0">
                <a:latin typeface="Palatino Linotype"/>
                <a:cs typeface="Palatino Linotype"/>
              </a:rPr>
              <a:t>subsystems </a:t>
            </a:r>
            <a:r>
              <a:rPr sz="2000" spc="-41" dirty="0">
                <a:latin typeface="Palatino Linotype"/>
                <a:cs typeface="Palatino Linotype"/>
              </a:rPr>
              <a:t>come </a:t>
            </a:r>
            <a:r>
              <a:rPr sz="2000" spc="-36" dirty="0">
                <a:latin typeface="Palatino Linotype"/>
                <a:cs typeface="Palatino Linotype"/>
              </a:rPr>
              <a:t>from </a:t>
            </a:r>
            <a:r>
              <a:rPr sz="2000" spc="-57" dirty="0">
                <a:solidFill>
                  <a:srgbClr val="990000"/>
                </a:solidFill>
                <a:latin typeface="Palatino Linotype"/>
                <a:cs typeface="Palatino Linotype"/>
                <a:hlinkClick r:id="rId3"/>
              </a:rPr>
              <a:t>Werkzeug</a:t>
            </a:r>
            <a:r>
              <a:rPr sz="2000" spc="-57" dirty="0">
                <a:latin typeface="Palatino Linotype"/>
                <a:cs typeface="Palatino Linotype"/>
              </a:rPr>
              <a:t>;</a:t>
            </a:r>
            <a:r>
              <a:rPr sz="1600" spc="-57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</a:t>
            </a:r>
            <a:r>
              <a:rPr lang="en-US" sz="1600" spc="-36" dirty="0">
                <a:latin typeface="Palatino Linotype"/>
                <a:cs typeface="Palatino Linotype"/>
              </a:rPr>
              <a:t> </a:t>
            </a:r>
            <a:r>
              <a:rPr lang="en-US" sz="2000" spc="-49" dirty="0">
                <a:latin typeface="Palatino Linotype"/>
                <a:cs typeface="Palatino Linotype"/>
              </a:rPr>
              <a:t>template </a:t>
            </a:r>
            <a:r>
              <a:rPr lang="en-US" sz="2000" spc="-45" dirty="0">
                <a:latin typeface="Palatino Linotype"/>
                <a:cs typeface="Palatino Linotype"/>
              </a:rPr>
              <a:t>support </a:t>
            </a:r>
            <a:r>
              <a:rPr lang="en-US" sz="2000" spc="-36" dirty="0">
                <a:latin typeface="Palatino Linotype"/>
                <a:cs typeface="Palatino Linotype"/>
              </a:rPr>
              <a:t>is </a:t>
            </a:r>
            <a:r>
              <a:rPr lang="en-US" sz="2000" spc="-54" dirty="0">
                <a:latin typeface="Palatino Linotype"/>
                <a:cs typeface="Palatino Linotype"/>
              </a:rPr>
              <a:t>provided 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by </a:t>
            </a:r>
            <a:r>
              <a:rPr lang="en-US" sz="2000" spc="-25" dirty="0">
                <a:solidFill>
                  <a:srgbClr val="990000"/>
                </a:solidFill>
                <a:latin typeface="Palatino Linotype"/>
                <a:cs typeface="Palatino Linotype"/>
                <a:hlinkClick r:id="rId4"/>
              </a:rPr>
              <a:t>Jinja2</a:t>
            </a:r>
            <a:r>
              <a:rPr lang="en-US" sz="2000" spc="-25" dirty="0">
                <a:latin typeface="Palatino Linotype"/>
                <a:cs typeface="Palatino Linotype"/>
              </a:rPr>
              <a:t>; </a:t>
            </a:r>
            <a:r>
              <a:rPr sz="2000" spc="-54" dirty="0">
                <a:latin typeface="Palatino Linotype"/>
                <a:cs typeface="Palatino Linotype"/>
              </a:rPr>
              <a:t>and </a:t>
            </a:r>
            <a:r>
              <a:rPr sz="2000" spc="-36" dirty="0">
                <a:latin typeface="Palatino Linotype"/>
                <a:cs typeface="Palatino Linotype"/>
              </a:rPr>
              <a:t>the command-line integration </a:t>
            </a:r>
            <a:r>
              <a:rPr sz="2000" spc="-41" dirty="0">
                <a:latin typeface="Palatino Linotype"/>
                <a:cs typeface="Palatino Linotype"/>
              </a:rPr>
              <a:t>comes </a:t>
            </a:r>
            <a:r>
              <a:rPr sz="2000" spc="-36" dirty="0">
                <a:latin typeface="Palatino Linotype"/>
                <a:cs typeface="Palatino Linotype"/>
              </a:rPr>
              <a:t>from </a:t>
            </a:r>
            <a:r>
              <a:rPr sz="2000" spc="-32" dirty="0">
                <a:solidFill>
                  <a:srgbClr val="990000"/>
                </a:solidFill>
                <a:latin typeface="Palatino Linotype"/>
                <a:cs typeface="Palatino Linotype"/>
                <a:hlinkClick r:id="rId5"/>
              </a:rPr>
              <a:t>Click</a:t>
            </a:r>
            <a:r>
              <a:rPr sz="2000" spc="-32" dirty="0">
                <a:latin typeface="Palatino Linotype"/>
                <a:cs typeface="Palatino Linotype"/>
              </a:rPr>
              <a:t>. </a:t>
            </a:r>
            <a:endParaRPr lang="en-US" sz="2000" spc="-32" dirty="0">
              <a:latin typeface="Palatino Linotype"/>
              <a:cs typeface="Palatino Linotype"/>
            </a:endParaRPr>
          </a:p>
          <a:p>
            <a:pPr marL="10367" marR="4146" indent="-519" algn="just">
              <a:spcBef>
                <a:spcPts val="490"/>
              </a:spcBef>
            </a:pPr>
            <a:r>
              <a:rPr lang="en-US" sz="2000" spc="-16" dirty="0">
                <a:latin typeface="Palatino Linotype"/>
                <a:cs typeface="Palatino Linotype"/>
              </a:rPr>
              <a:t>- </a:t>
            </a:r>
            <a:r>
              <a:rPr sz="2000" spc="-16" dirty="0">
                <a:latin typeface="Palatino Linotype"/>
                <a:cs typeface="Palatino Linotype"/>
              </a:rPr>
              <a:t>In </a:t>
            </a:r>
            <a:r>
              <a:rPr sz="2000" spc="-32" dirty="0">
                <a:latin typeface="Palatino Linotype"/>
                <a:cs typeface="Palatino Linotype"/>
              </a:rPr>
              <a:t>this </a:t>
            </a:r>
            <a:r>
              <a:rPr sz="2000" spc="-45" dirty="0">
                <a:latin typeface="Palatino Linotype"/>
                <a:cs typeface="Palatino Linotype"/>
              </a:rPr>
              <a:t>chapter, </a:t>
            </a:r>
            <a:r>
              <a:rPr sz="2000" spc="-61" dirty="0">
                <a:latin typeface="Palatino Linotype"/>
                <a:cs typeface="Palatino Linotype"/>
              </a:rPr>
              <a:t>you </a:t>
            </a:r>
            <a:r>
              <a:rPr sz="2000" spc="-57" dirty="0">
                <a:latin typeface="Palatino Linotype"/>
                <a:cs typeface="Palatino Linotype"/>
              </a:rPr>
              <a:t>will </a:t>
            </a:r>
            <a:r>
              <a:rPr sz="2000" spc="-36" dirty="0">
                <a:latin typeface="Palatino Linotype"/>
                <a:cs typeface="Palatino Linotype"/>
              </a:rPr>
              <a:t>learn </a:t>
            </a:r>
            <a:r>
              <a:rPr sz="2000" spc="-70" dirty="0">
                <a:latin typeface="Palatino Linotype"/>
                <a:cs typeface="Palatino Linotype"/>
              </a:rPr>
              <a:t>how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install </a:t>
            </a:r>
            <a:r>
              <a:rPr sz="2000" spc="-41" dirty="0">
                <a:latin typeface="Palatino Linotype"/>
                <a:cs typeface="Palatino Linotype"/>
              </a:rPr>
              <a:t>Flask.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only </a:t>
            </a:r>
            <a:r>
              <a:rPr sz="2000" spc="-41" dirty="0">
                <a:latin typeface="Palatino Linotype"/>
                <a:cs typeface="Palatino Linotype"/>
              </a:rPr>
              <a:t>requirement </a:t>
            </a:r>
            <a:r>
              <a:rPr sz="2000" spc="-36" dirty="0">
                <a:latin typeface="Palatino Linotype"/>
                <a:cs typeface="Palatino Linotype"/>
              </a:rPr>
              <a:t>is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25" dirty="0">
                <a:latin typeface="Palatino Linotype"/>
                <a:cs typeface="Palatino Linotype"/>
              </a:rPr>
              <a:t>com</a:t>
            </a:r>
            <a:r>
              <a:rPr sz="2000" spc="-45" dirty="0">
                <a:latin typeface="Palatino Linotype"/>
                <a:cs typeface="Palatino Linotype"/>
              </a:rPr>
              <a:t>puter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with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Python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installed.</a:t>
            </a:r>
            <a:endParaRPr lang="en-US" sz="2000" spc="-41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93DB9-B617-047D-39D5-43B7E5C83CEC}"/>
              </a:ext>
            </a:extLst>
          </p:cNvPr>
          <p:cNvSpPr txBox="1"/>
          <p:nvPr/>
        </p:nvSpPr>
        <p:spPr>
          <a:xfrm>
            <a:off x="495300" y="381000"/>
            <a:ext cx="8153400" cy="497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lang="en-US" sz="3600" b="1" spc="-139" dirty="0">
                <a:latin typeface="Arial Narrow"/>
                <a:cs typeface="Arial Narrow"/>
              </a:rPr>
              <a:t>Form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97" dirty="0">
                <a:latin typeface="Arial Narrow"/>
                <a:cs typeface="Arial Narrow"/>
              </a:rPr>
              <a:t>Handling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74" dirty="0">
                <a:latin typeface="Arial Narrow"/>
                <a:cs typeface="Arial Narrow"/>
              </a:rPr>
              <a:t>in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97" dirty="0">
                <a:latin typeface="Arial Narrow"/>
                <a:cs typeface="Arial Narrow"/>
              </a:rPr>
              <a:t>View</a:t>
            </a:r>
            <a:r>
              <a:rPr lang="en-US" sz="3600" b="1" spc="-110" dirty="0">
                <a:latin typeface="Arial Narrow"/>
                <a:cs typeface="Arial Narrow"/>
              </a:rPr>
              <a:t> </a:t>
            </a:r>
            <a:r>
              <a:rPr lang="en-US" sz="3600" b="1" spc="-131" dirty="0">
                <a:latin typeface="Arial Narrow"/>
                <a:cs typeface="Arial Narrow"/>
              </a:rPr>
              <a:t>Functions</a:t>
            </a:r>
            <a:endParaRPr lang="en-US" sz="3600" dirty="0">
              <a:latin typeface="Arial Narrow"/>
              <a:cs typeface="Arial Narrow"/>
            </a:endParaRPr>
          </a:p>
          <a:p>
            <a:pPr marL="10367" marR="4146" algn="just">
              <a:lnSpc>
                <a:spcPct val="102400"/>
              </a:lnSpc>
              <a:spcBef>
                <a:spcPts val="465"/>
              </a:spcBef>
            </a:pPr>
            <a:r>
              <a:rPr lang="en-US" sz="2000" spc="-16" dirty="0">
                <a:latin typeface="Palatino Linotype"/>
                <a:cs typeface="Palatino Linotype"/>
              </a:rPr>
              <a:t>In </a:t>
            </a:r>
            <a:r>
              <a:rPr lang="en-US" sz="2000" spc="-36" dirty="0">
                <a:latin typeface="Palatino Linotype"/>
                <a:cs typeface="Palatino Linotype"/>
              </a:rPr>
              <a:t>the </a:t>
            </a:r>
            <a:r>
              <a:rPr lang="en-US" sz="2000" spc="-70" dirty="0">
                <a:latin typeface="Palatino Linotype"/>
                <a:cs typeface="Palatino Linotype"/>
              </a:rPr>
              <a:t>new </a:t>
            </a:r>
            <a:r>
              <a:rPr lang="en-US" sz="2000" spc="-41" dirty="0">
                <a:latin typeface="Palatino Linotype"/>
                <a:cs typeface="Palatino Linotype"/>
              </a:rPr>
              <a:t>version </a:t>
            </a:r>
            <a:r>
              <a:rPr lang="en-US" sz="2000" spc="-32" dirty="0">
                <a:latin typeface="Palatino Linotype"/>
                <a:cs typeface="Palatino Linotype"/>
              </a:rPr>
              <a:t>of </a:t>
            </a:r>
            <a:r>
              <a:rPr lang="en-US" sz="2000" i="1" spc="-25" dirty="0">
                <a:latin typeface="Palatino Linotype"/>
                <a:cs typeface="Palatino Linotype"/>
              </a:rPr>
              <a:t>hello.py</a:t>
            </a:r>
            <a:r>
              <a:rPr lang="en-US" sz="2000" spc="-25" dirty="0">
                <a:latin typeface="Palatino Linotype"/>
                <a:cs typeface="Palatino Linotype"/>
              </a:rPr>
              <a:t>, </a:t>
            </a:r>
            <a:r>
              <a:rPr lang="en-US" sz="2000" spc="-36" dirty="0">
                <a:latin typeface="Palatino Linotype"/>
                <a:cs typeface="Palatino Linotype"/>
              </a:rPr>
              <a:t>the </a:t>
            </a:r>
            <a:r>
              <a:rPr lang="en-US" sz="2000" spc="-4" dirty="0">
                <a:latin typeface="SimSun"/>
                <a:cs typeface="SimSun"/>
              </a:rPr>
              <a:t>index() </a:t>
            </a:r>
            <a:r>
              <a:rPr lang="en-US" sz="2000" spc="-74" dirty="0">
                <a:latin typeface="Palatino Linotype"/>
                <a:cs typeface="Palatino Linotype"/>
              </a:rPr>
              <a:t>view </a:t>
            </a:r>
            <a:r>
              <a:rPr lang="en-US" sz="2000" spc="-32" dirty="0">
                <a:latin typeface="Palatino Linotype"/>
                <a:cs typeface="Palatino Linotype"/>
              </a:rPr>
              <a:t>function </a:t>
            </a:r>
            <a:r>
              <a:rPr lang="en-US" sz="2000" spc="-57" dirty="0">
                <a:latin typeface="Palatino Linotype"/>
                <a:cs typeface="Palatino Linotype"/>
              </a:rPr>
              <a:t>will </a:t>
            </a:r>
            <a:r>
              <a:rPr lang="en-US" sz="2000" spc="-61" dirty="0">
                <a:latin typeface="Palatino Linotype"/>
                <a:cs typeface="Palatino Linotype"/>
              </a:rPr>
              <a:t>have two </a:t>
            </a:r>
            <a:r>
              <a:rPr lang="en-US" sz="2000" spc="-41" dirty="0">
                <a:latin typeface="Palatino Linotype"/>
                <a:cs typeface="Palatino Linotype"/>
              </a:rPr>
              <a:t>tasks. </a:t>
            </a:r>
            <a:r>
              <a:rPr lang="en-US" sz="2000" spc="-29" dirty="0">
                <a:latin typeface="Palatino Linotype"/>
                <a:cs typeface="Palatino Linotype"/>
              </a:rPr>
              <a:t>First </a:t>
            </a:r>
            <a:r>
              <a:rPr lang="en-US" sz="2000" spc="-20" dirty="0">
                <a:latin typeface="Palatino Linotype"/>
                <a:cs typeface="Palatino Linotype"/>
              </a:rPr>
              <a:t>it 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57" dirty="0">
                <a:latin typeface="Palatino Linotype"/>
                <a:cs typeface="Palatino Linotype"/>
              </a:rPr>
              <a:t>will</a:t>
            </a:r>
            <a:r>
              <a:rPr lang="en-US" sz="2000" spc="-54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render</a:t>
            </a:r>
            <a:r>
              <a:rPr lang="en-US" sz="2000" spc="-36" dirty="0">
                <a:latin typeface="Palatino Linotype"/>
                <a:cs typeface="Palatino Linotype"/>
              </a:rPr>
              <a:t> the</a:t>
            </a:r>
            <a:r>
              <a:rPr lang="en-US" sz="2000" spc="-32" dirty="0">
                <a:latin typeface="Palatino Linotype"/>
                <a:cs typeface="Palatino Linotype"/>
              </a:rPr>
              <a:t> form,</a:t>
            </a:r>
            <a:r>
              <a:rPr lang="en-US" sz="2000" spc="-29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and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then</a:t>
            </a:r>
            <a:r>
              <a:rPr lang="en-US" sz="2000" spc="-32" dirty="0">
                <a:latin typeface="Palatino Linotype"/>
                <a:cs typeface="Palatino Linotype"/>
              </a:rPr>
              <a:t> </a:t>
            </a:r>
            <a:r>
              <a:rPr lang="en-US" sz="2000" spc="-20" dirty="0">
                <a:latin typeface="Palatino Linotype"/>
                <a:cs typeface="Palatino Linotype"/>
              </a:rPr>
              <a:t>it </a:t>
            </a:r>
            <a:r>
              <a:rPr lang="en-US" sz="2000" spc="-57" dirty="0">
                <a:latin typeface="Palatino Linotype"/>
                <a:cs typeface="Palatino Linotype"/>
              </a:rPr>
              <a:t>will</a:t>
            </a:r>
            <a:r>
              <a:rPr lang="en-US" sz="2000" spc="-54" dirty="0">
                <a:latin typeface="Palatino Linotype"/>
                <a:cs typeface="Palatino Linotype"/>
              </a:rPr>
              <a:t> </a:t>
            </a:r>
            <a:r>
              <a:rPr lang="en-US" sz="2000" spc="-41" dirty="0">
                <a:latin typeface="Palatino Linotype"/>
                <a:cs typeface="Palatino Linotype"/>
              </a:rPr>
              <a:t>receive</a:t>
            </a:r>
            <a:r>
              <a:rPr lang="en-US" sz="2000" spc="-36" dirty="0">
                <a:latin typeface="Palatino Linotype"/>
                <a:cs typeface="Palatino Linotype"/>
              </a:rPr>
              <a:t> the</a:t>
            </a:r>
            <a:r>
              <a:rPr lang="en-US" sz="2000" spc="-32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form</a:t>
            </a:r>
            <a:r>
              <a:rPr lang="en-US" sz="2000" spc="-32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data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45" dirty="0">
                <a:latin typeface="Palatino Linotype"/>
                <a:cs typeface="Palatino Linotype"/>
              </a:rPr>
              <a:t>entered</a:t>
            </a:r>
            <a:r>
              <a:rPr lang="en-US" sz="2000" spc="-41" dirty="0"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by</a:t>
            </a:r>
            <a:r>
              <a:rPr lang="en-US" sz="2000" spc="-57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</a:t>
            </a:r>
            <a:r>
              <a:rPr lang="en-US" sz="2000" spc="139" dirty="0">
                <a:latin typeface="Palatino Linotype"/>
                <a:cs typeface="Palatino Linotype"/>
              </a:rPr>
              <a:t> </a:t>
            </a:r>
            <a:r>
              <a:rPr lang="en-US" sz="2000" spc="-54" dirty="0">
                <a:latin typeface="Palatino Linotype"/>
                <a:cs typeface="Palatino Linotype"/>
              </a:rPr>
              <a:t>user. </a:t>
            </a:r>
            <a:r>
              <a:rPr lang="en-US" sz="2000" spc="-49" dirty="0">
                <a:latin typeface="Palatino Linotype"/>
                <a:cs typeface="Palatino Linotype"/>
              </a:rPr>
              <a:t> </a:t>
            </a:r>
            <a:r>
              <a:rPr lang="en-US"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lang="en-US"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4-4</a:t>
            </a:r>
            <a:r>
              <a:rPr lang="en-US"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shows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36" dirty="0">
                <a:latin typeface="Palatino Linotype"/>
                <a:cs typeface="Palatino Linotype"/>
              </a:rPr>
              <a:t>the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61" dirty="0">
                <a:latin typeface="Palatino Linotype"/>
                <a:cs typeface="Palatino Linotype"/>
              </a:rPr>
              <a:t>updated</a:t>
            </a:r>
            <a:r>
              <a:rPr lang="en-US" sz="2000" spc="-20" dirty="0">
                <a:latin typeface="Palatino Linotype"/>
                <a:cs typeface="Palatino Linotype"/>
              </a:rPr>
              <a:t> </a:t>
            </a:r>
            <a:r>
              <a:rPr lang="en-US" sz="2000" spc="-4" dirty="0">
                <a:latin typeface="SimSun"/>
                <a:cs typeface="SimSun"/>
              </a:rPr>
              <a:t>index()</a:t>
            </a:r>
            <a:r>
              <a:rPr lang="en-US" sz="2000" spc="-216" dirty="0">
                <a:latin typeface="SimSun"/>
                <a:cs typeface="SimSun"/>
              </a:rPr>
              <a:t> </a:t>
            </a:r>
            <a:r>
              <a:rPr lang="en-US" sz="2000" spc="-74" dirty="0">
                <a:latin typeface="Palatino Linotype"/>
                <a:cs typeface="Palatino Linotype"/>
              </a:rPr>
              <a:t>view</a:t>
            </a:r>
            <a:r>
              <a:rPr lang="en-US" sz="2000" spc="-16" dirty="0">
                <a:latin typeface="Palatino Linotype"/>
                <a:cs typeface="Palatino Linotype"/>
              </a:rPr>
              <a:t> </a:t>
            </a:r>
            <a:r>
              <a:rPr lang="en-US" sz="2000" spc="-32" dirty="0">
                <a:latin typeface="Palatino Linotype"/>
                <a:cs typeface="Palatino Linotype"/>
              </a:rPr>
              <a:t>function.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 algn="just"/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4-4.</a:t>
            </a:r>
            <a:r>
              <a:rPr lang="en-US" sz="2000" i="1" spc="-20" dirty="0">
                <a:latin typeface="Palatino Linotype"/>
                <a:cs typeface="Palatino Linotype"/>
              </a:rPr>
              <a:t> hello.py: </a:t>
            </a:r>
            <a:r>
              <a:rPr lang="en-US" sz="2000" i="1" spc="-9" dirty="0">
                <a:latin typeface="Palatino Linotype"/>
                <a:cs typeface="Palatino Linotype"/>
              </a:rPr>
              <a:t>handle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36" dirty="0">
                <a:latin typeface="Palatino Linotype"/>
                <a:cs typeface="Palatino Linotype"/>
              </a:rPr>
              <a:t>a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web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4" dirty="0">
                <a:latin typeface="Palatino Linotype"/>
                <a:cs typeface="Palatino Linotype"/>
              </a:rPr>
              <a:t>form</a:t>
            </a:r>
            <a:r>
              <a:rPr lang="en-US" sz="2000" i="1" spc="-20" dirty="0">
                <a:latin typeface="Palatino Linotype"/>
                <a:cs typeface="Palatino Linotype"/>
              </a:rPr>
              <a:t> with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36" dirty="0">
                <a:latin typeface="Palatino Linotype"/>
                <a:cs typeface="Palatino Linotype"/>
              </a:rPr>
              <a:t>GET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dirty="0">
                <a:latin typeface="Palatino Linotype"/>
                <a:cs typeface="Palatino Linotype"/>
              </a:rPr>
              <a:t>and</a:t>
            </a:r>
            <a:r>
              <a:rPr lang="en-US" sz="2000" i="1" spc="-20" dirty="0">
                <a:latin typeface="Palatino Linotype"/>
                <a:cs typeface="Palatino Linotype"/>
              </a:rPr>
              <a:t> </a:t>
            </a:r>
            <a:r>
              <a:rPr lang="en-US" sz="2000" i="1" spc="-54" dirty="0">
                <a:latin typeface="Palatino Linotype"/>
                <a:cs typeface="Palatino Linotype"/>
              </a:rPr>
              <a:t>POST</a:t>
            </a:r>
            <a:r>
              <a:rPr lang="en-US" sz="2000" i="1" spc="-20" dirty="0">
                <a:latin typeface="Palatino Linotype"/>
                <a:cs typeface="Palatino Linotype"/>
              </a:rPr>
              <a:t> request</a:t>
            </a:r>
            <a:r>
              <a:rPr lang="en-US" sz="2000" i="1" spc="-16" dirty="0">
                <a:latin typeface="Palatino Linotype"/>
                <a:cs typeface="Palatino Linotype"/>
              </a:rPr>
              <a:t> </a:t>
            </a:r>
            <a:r>
              <a:rPr lang="en-US" sz="2000" i="1" spc="-9" dirty="0">
                <a:latin typeface="Palatino Linotype"/>
                <a:cs typeface="Palatino Linotype"/>
              </a:rPr>
              <a:t>methods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lang="en-US" sz="20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lang="en-US" sz="2000" dirty="0">
                <a:latin typeface="SimSun"/>
                <a:cs typeface="SimSun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lang="en-US" sz="2000" dirty="0">
                <a:latin typeface="SimSun"/>
                <a:cs typeface="SimSun"/>
              </a:rPr>
              <a:t>,</a:t>
            </a:r>
            <a:r>
              <a:rPr lang="en-US" sz="2000" spc="-20" dirty="0"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dirty="0">
                <a:latin typeface="SimSun"/>
                <a:cs typeface="SimSun"/>
              </a:rPr>
              <a:t>[</a:t>
            </a:r>
            <a:r>
              <a:rPr lang="en-US" sz="20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lang="en-US" sz="2000" dirty="0">
                <a:latin typeface="SimSun"/>
                <a:cs typeface="SimSun"/>
              </a:rPr>
              <a:t>,</a:t>
            </a:r>
            <a:r>
              <a:rPr lang="en-US" sz="2000" spc="-20" dirty="0"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lang="en-US" sz="2000" dirty="0">
                <a:latin typeface="SimSun"/>
                <a:cs typeface="SimSun"/>
              </a:rPr>
              <a:t>])</a:t>
            </a:r>
          </a:p>
          <a:p>
            <a:pPr marL="10367"/>
            <a:r>
              <a:rPr lang="en-US" sz="20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20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lang="en-US" sz="20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20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336666"/>
                </a:solidFill>
                <a:latin typeface="SimSun"/>
                <a:cs typeface="SimSun"/>
              </a:rPr>
              <a:t>None</a:t>
            </a:r>
            <a:endParaRPr lang="en-US" sz="2000" dirty="0">
              <a:latin typeface="SimSun"/>
              <a:cs typeface="SimSun"/>
            </a:endParaRPr>
          </a:p>
          <a:p>
            <a:pPr marL="186606"/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lang="en-US" sz="2000" dirty="0">
                <a:latin typeface="SimSun"/>
                <a:cs typeface="SimSun"/>
              </a:rPr>
              <a:t>()</a:t>
            </a:r>
          </a:p>
          <a:p>
            <a:pPr marL="362846" marR="2282296" indent="-176239"/>
            <a:r>
              <a:rPr lang="en-US" sz="2000" b="1" spc="-74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lang="en-US" sz="2000" dirty="0">
                <a:latin typeface="SimSun"/>
                <a:cs typeface="SimSun"/>
              </a:rPr>
              <a:t>():  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name 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20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2000" spc="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20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20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spc="-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2000" dirty="0">
                <a:solidFill>
                  <a:srgbClr val="CC3300"/>
                </a:solidFill>
                <a:latin typeface="SimSun"/>
                <a:cs typeface="SimSun"/>
              </a:rPr>
              <a:t>''</a:t>
            </a:r>
            <a:endParaRPr lang="en-US" sz="2000" dirty="0">
              <a:latin typeface="SimSun"/>
              <a:cs typeface="SimSun"/>
            </a:endParaRPr>
          </a:p>
          <a:p>
            <a:pPr marL="186606"/>
            <a:r>
              <a:rPr lang="en-US" sz="20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2000" dirty="0" err="1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2000" dirty="0">
                <a:latin typeface="SimSun"/>
                <a:cs typeface="SimSun"/>
              </a:rPr>
              <a:t>(</a:t>
            </a:r>
            <a:r>
              <a:rPr lang="en-US" sz="20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lang="en-US" sz="2000" dirty="0">
                <a:latin typeface="SimSun"/>
                <a:cs typeface="SimSun"/>
              </a:rPr>
              <a:t>, 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2000" dirty="0">
                <a:latin typeface="SimSun"/>
                <a:cs typeface="SimSun"/>
              </a:rPr>
              <a:t>, 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20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20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2000" dirty="0">
                <a:latin typeface="SimSun"/>
                <a:cs typeface="SimSun"/>
              </a:rPr>
              <a:t>)</a:t>
            </a:r>
          </a:p>
          <a:p>
            <a:pPr>
              <a:spcBef>
                <a:spcPts val="36"/>
              </a:spcBef>
            </a:pPr>
            <a:endParaRPr lang="en-US" sz="8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567335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72964"/>
            <a:ext cx="3962400" cy="23386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799" y="2909029"/>
            <a:ext cx="2819401" cy="22591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1"/>
              </a:spcBef>
            </a:pPr>
            <a:r>
              <a:rPr sz="1400" i="1" spc="-41" dirty="0">
                <a:latin typeface="Palatino Linotype"/>
                <a:cs typeface="Palatino Linotype"/>
              </a:rPr>
              <a:t>F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65" dirty="0">
                <a:latin typeface="Palatino Linotype"/>
                <a:cs typeface="Palatino Linotype"/>
              </a:rPr>
              <a:t>g</a:t>
            </a:r>
            <a:r>
              <a:rPr sz="1400" i="1" spc="-32" dirty="0">
                <a:latin typeface="Palatino Linotype"/>
                <a:cs typeface="Palatino Linotype"/>
              </a:rPr>
              <a:t>u</a:t>
            </a:r>
            <a:r>
              <a:rPr sz="1400" i="1" spc="-36" dirty="0">
                <a:latin typeface="Palatino Linotype"/>
                <a:cs typeface="Palatino Linotype"/>
              </a:rPr>
              <a:t>r</a:t>
            </a:r>
            <a:r>
              <a:rPr sz="1400" i="1" spc="9" dirty="0">
                <a:latin typeface="Palatino Linotype"/>
                <a:cs typeface="Palatino Linotype"/>
              </a:rPr>
              <a:t>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4-1.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32" dirty="0">
                <a:latin typeface="Palatino Linotype"/>
                <a:cs typeface="Palatino Linotype"/>
              </a:rPr>
              <a:t>Fl</a:t>
            </a:r>
            <a:r>
              <a:rPr sz="1400" i="1" spc="-4" dirty="0">
                <a:latin typeface="Palatino Linotype"/>
                <a:cs typeface="Palatino Linotype"/>
              </a:rPr>
              <a:t>a</a:t>
            </a:r>
            <a:r>
              <a:rPr sz="1400" i="1" spc="-16" dirty="0">
                <a:latin typeface="Palatino Linotype"/>
                <a:cs typeface="Palatino Linotype"/>
              </a:rPr>
              <a:t>s</a:t>
            </a:r>
            <a:r>
              <a:rPr sz="1400" i="1" spc="4" dirty="0">
                <a:latin typeface="Palatino Linotype"/>
                <a:cs typeface="Palatino Linotype"/>
              </a:rPr>
              <a:t>k-</a:t>
            </a:r>
            <a:r>
              <a:rPr sz="1400" i="1" spc="16" dirty="0">
                <a:latin typeface="Palatino Linotype"/>
                <a:cs typeface="Palatino Linotype"/>
              </a:rPr>
              <a:t>W</a:t>
            </a:r>
            <a:r>
              <a:rPr sz="1400" i="1" spc="-16" dirty="0">
                <a:latin typeface="Palatino Linotype"/>
                <a:cs typeface="Palatino Linotype"/>
              </a:rPr>
              <a:t>TF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49" dirty="0">
                <a:latin typeface="Palatino Linotype"/>
                <a:cs typeface="Palatino Linotype"/>
              </a:rPr>
              <a:t>w</a:t>
            </a:r>
            <a:r>
              <a:rPr sz="1400" i="1" spc="-12" dirty="0">
                <a:latin typeface="Palatino Linotype"/>
                <a:cs typeface="Palatino Linotype"/>
              </a:rPr>
              <a:t>e</a:t>
            </a:r>
            <a:r>
              <a:rPr sz="1400" i="1" spc="16" dirty="0">
                <a:latin typeface="Palatino Linotype"/>
                <a:cs typeface="Palatino Linotype"/>
              </a:rPr>
              <a:t>b</a:t>
            </a:r>
            <a:r>
              <a:rPr sz="1400" i="1" spc="-20" dirty="0">
                <a:latin typeface="Palatino Linotype"/>
                <a:cs typeface="Palatino Linotype"/>
              </a:rPr>
              <a:t> f</a:t>
            </a:r>
            <a:r>
              <a:rPr sz="1400" i="1" spc="9" dirty="0">
                <a:latin typeface="Palatino Linotype"/>
                <a:cs typeface="Palatino Linotype"/>
              </a:rPr>
              <a:t>o</a:t>
            </a:r>
            <a:r>
              <a:rPr sz="1400" i="1" spc="-16" dirty="0">
                <a:latin typeface="Palatino Linotype"/>
                <a:cs typeface="Palatino Linotype"/>
              </a:rPr>
              <a:t>r</a:t>
            </a:r>
            <a:r>
              <a:rPr sz="1400" i="1" spc="4" dirty="0">
                <a:latin typeface="Palatino Linotype"/>
                <a:cs typeface="Palatino Linotype"/>
              </a:rPr>
              <a:t>m</a:t>
            </a:r>
            <a:endParaRPr sz="140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451568"/>
            <a:ext cx="3962400" cy="23386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53000" y="2897058"/>
            <a:ext cx="2819401" cy="22591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81"/>
              </a:spcBef>
            </a:pPr>
            <a:r>
              <a:rPr sz="1400" i="1" spc="-41" dirty="0">
                <a:latin typeface="Palatino Linotype"/>
                <a:cs typeface="Palatino Linotype"/>
              </a:rPr>
              <a:t>F</a:t>
            </a:r>
            <a:r>
              <a:rPr sz="1400" i="1" spc="-20" dirty="0">
                <a:latin typeface="Palatino Linotype"/>
                <a:cs typeface="Palatino Linotype"/>
              </a:rPr>
              <a:t>i</a:t>
            </a:r>
            <a:r>
              <a:rPr sz="1400" i="1" spc="-65" dirty="0">
                <a:latin typeface="Palatino Linotype"/>
                <a:cs typeface="Palatino Linotype"/>
              </a:rPr>
              <a:t>g</a:t>
            </a:r>
            <a:r>
              <a:rPr sz="1400" i="1" spc="-32" dirty="0">
                <a:latin typeface="Palatino Linotype"/>
                <a:cs typeface="Palatino Linotype"/>
              </a:rPr>
              <a:t>u</a:t>
            </a:r>
            <a:r>
              <a:rPr sz="1400" i="1" spc="-36" dirty="0">
                <a:latin typeface="Palatino Linotype"/>
                <a:cs typeface="Palatino Linotype"/>
              </a:rPr>
              <a:t>r</a:t>
            </a:r>
            <a:r>
              <a:rPr sz="1400" i="1" spc="9" dirty="0">
                <a:latin typeface="Palatino Linotype"/>
                <a:cs typeface="Palatino Linotype"/>
              </a:rPr>
              <a:t>e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16" dirty="0">
                <a:latin typeface="Palatino Linotype"/>
                <a:cs typeface="Palatino Linotype"/>
              </a:rPr>
              <a:t>4-2.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77" dirty="0">
                <a:latin typeface="Palatino Linotype"/>
                <a:cs typeface="Palatino Linotype"/>
              </a:rPr>
              <a:t>W</a:t>
            </a:r>
            <a:r>
              <a:rPr sz="1400" i="1" spc="-12" dirty="0">
                <a:latin typeface="Palatino Linotype"/>
                <a:cs typeface="Palatino Linotype"/>
              </a:rPr>
              <a:t>e</a:t>
            </a:r>
            <a:r>
              <a:rPr sz="1400" i="1" spc="16" dirty="0">
                <a:latin typeface="Palatino Linotype"/>
                <a:cs typeface="Palatino Linotype"/>
              </a:rPr>
              <a:t>b</a:t>
            </a:r>
            <a:r>
              <a:rPr sz="1400" i="1" spc="-20" dirty="0">
                <a:latin typeface="Palatino Linotype"/>
                <a:cs typeface="Palatino Linotype"/>
              </a:rPr>
              <a:t> f</a:t>
            </a:r>
            <a:r>
              <a:rPr sz="1400" i="1" spc="9" dirty="0">
                <a:latin typeface="Palatino Linotype"/>
                <a:cs typeface="Palatino Linotype"/>
              </a:rPr>
              <a:t>o</a:t>
            </a:r>
            <a:r>
              <a:rPr sz="1400" i="1" spc="-16" dirty="0">
                <a:latin typeface="Palatino Linotype"/>
                <a:cs typeface="Palatino Linotype"/>
              </a:rPr>
              <a:t>r</a:t>
            </a:r>
            <a:r>
              <a:rPr sz="1400" i="1" spc="4" dirty="0">
                <a:latin typeface="Palatino Linotype"/>
                <a:cs typeface="Palatino Linotype"/>
              </a:rPr>
              <a:t>m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4" dirty="0">
                <a:latin typeface="Palatino Linotype"/>
                <a:cs typeface="Palatino Linotype"/>
              </a:rPr>
              <a:t>after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57" dirty="0">
                <a:latin typeface="Palatino Linotype"/>
                <a:cs typeface="Palatino Linotype"/>
              </a:rPr>
              <a:t>s</a:t>
            </a:r>
            <a:r>
              <a:rPr sz="1400" i="1" spc="-32" dirty="0">
                <a:latin typeface="Palatino Linotype"/>
                <a:cs typeface="Palatino Linotype"/>
              </a:rPr>
              <a:t>u</a:t>
            </a:r>
            <a:r>
              <a:rPr sz="1400" i="1" spc="4" dirty="0">
                <a:latin typeface="Palatino Linotype"/>
                <a:cs typeface="Palatino Linotype"/>
              </a:rPr>
              <a:t>b</a:t>
            </a:r>
            <a:r>
              <a:rPr sz="1400" i="1" spc="-12" dirty="0">
                <a:latin typeface="Palatino Linotype"/>
                <a:cs typeface="Palatino Linotype"/>
              </a:rPr>
              <a:t>m</a:t>
            </a:r>
            <a:r>
              <a:rPr sz="1400" i="1" spc="-9" dirty="0">
                <a:latin typeface="Palatino Linotype"/>
                <a:cs typeface="Palatino Linotype"/>
              </a:rPr>
              <a:t>i</a:t>
            </a:r>
            <a:r>
              <a:rPr sz="1400" i="1" spc="-57" dirty="0">
                <a:latin typeface="Palatino Linotype"/>
                <a:cs typeface="Palatino Linotype"/>
              </a:rPr>
              <a:t>ss</a:t>
            </a:r>
            <a:r>
              <a:rPr sz="1400" i="1" spc="-12" dirty="0">
                <a:latin typeface="Palatino Linotype"/>
                <a:cs typeface="Palatino Linotype"/>
              </a:rPr>
              <a:t>i</a:t>
            </a:r>
            <a:r>
              <a:rPr sz="1400" i="1" spc="9" dirty="0">
                <a:latin typeface="Palatino Linotype"/>
                <a:cs typeface="Palatino Linotype"/>
              </a:rPr>
              <a:t>o</a:t>
            </a:r>
            <a:r>
              <a:rPr sz="1400" i="1" spc="-25" dirty="0">
                <a:latin typeface="Palatino Linotype"/>
                <a:cs typeface="Palatino Linotype"/>
              </a:rPr>
              <a:t>n</a:t>
            </a:r>
            <a:endParaRPr sz="1400" dirty="0">
              <a:latin typeface="Palatino Linotype"/>
              <a:cs typeface="Palatino Linotype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8E9DD9B7-9FFA-E289-9519-158B068C213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400" y="3403600"/>
            <a:ext cx="3962399" cy="2338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089C4-471B-B249-284D-39570A209D03}"/>
              </a:ext>
            </a:extLst>
          </p:cNvPr>
          <p:cNvSpPr txBox="1"/>
          <p:nvPr/>
        </p:nvSpPr>
        <p:spPr>
          <a:xfrm>
            <a:off x="2286000" y="57422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67" algn="just">
              <a:spcBef>
                <a:spcPts val="502"/>
              </a:spcBef>
            </a:pPr>
            <a:r>
              <a:rPr lang="en-US" sz="1400" i="1" spc="-32" dirty="0">
                <a:latin typeface="Palatino Linotype"/>
                <a:cs typeface="Palatino Linotype"/>
              </a:rPr>
              <a:t>Figure</a:t>
            </a:r>
            <a:r>
              <a:rPr lang="en-US" sz="1400" i="1" spc="-20" dirty="0">
                <a:latin typeface="Palatino Linotype"/>
                <a:cs typeface="Palatino Linotype"/>
              </a:rPr>
              <a:t> </a:t>
            </a:r>
            <a:r>
              <a:rPr lang="en-US" sz="1400" i="1" spc="-16" dirty="0">
                <a:latin typeface="Palatino Linotype"/>
                <a:cs typeface="Palatino Linotype"/>
              </a:rPr>
              <a:t>4-3.</a:t>
            </a:r>
            <a:r>
              <a:rPr lang="en-US" sz="1400" i="1" spc="-20" dirty="0">
                <a:latin typeface="Palatino Linotype"/>
                <a:cs typeface="Palatino Linotype"/>
              </a:rPr>
              <a:t> </a:t>
            </a:r>
            <a:r>
              <a:rPr lang="en-US" sz="1400" i="1" spc="-25" dirty="0">
                <a:latin typeface="Palatino Linotype"/>
                <a:cs typeface="Palatino Linotype"/>
              </a:rPr>
              <a:t>Web</a:t>
            </a:r>
            <a:r>
              <a:rPr lang="en-US" sz="1400" i="1" spc="-20" dirty="0">
                <a:latin typeface="Palatino Linotype"/>
                <a:cs typeface="Palatino Linotype"/>
              </a:rPr>
              <a:t> </a:t>
            </a:r>
            <a:r>
              <a:rPr lang="en-US" sz="1400" i="1" spc="-4" dirty="0">
                <a:latin typeface="Palatino Linotype"/>
                <a:cs typeface="Palatino Linotype"/>
              </a:rPr>
              <a:t>form</a:t>
            </a:r>
            <a:r>
              <a:rPr lang="en-US" sz="1400" i="1" spc="-20" dirty="0">
                <a:latin typeface="Palatino Linotype"/>
                <a:cs typeface="Palatino Linotype"/>
              </a:rPr>
              <a:t> </a:t>
            </a:r>
            <a:r>
              <a:rPr lang="en-US" sz="1400" i="1" spc="-4" dirty="0">
                <a:latin typeface="Palatino Linotype"/>
                <a:cs typeface="Palatino Linotype"/>
              </a:rPr>
              <a:t>after</a:t>
            </a:r>
            <a:r>
              <a:rPr lang="en-US" sz="1400" i="1" spc="-16" dirty="0">
                <a:latin typeface="Palatino Linotype"/>
                <a:cs typeface="Palatino Linotype"/>
              </a:rPr>
              <a:t> </a:t>
            </a:r>
            <a:r>
              <a:rPr lang="en-US" sz="1400" i="1" spc="-9" dirty="0">
                <a:latin typeface="Palatino Linotype"/>
                <a:cs typeface="Palatino Linotype"/>
              </a:rPr>
              <a:t>failed</a:t>
            </a:r>
            <a:r>
              <a:rPr lang="en-US" sz="1400" i="1" spc="-20" dirty="0">
                <a:latin typeface="Palatino Linotype"/>
                <a:cs typeface="Palatino Linotype"/>
              </a:rPr>
              <a:t> </a:t>
            </a:r>
            <a:r>
              <a:rPr lang="en-US" sz="1400" i="1" spc="-12" dirty="0">
                <a:latin typeface="Palatino Linotype"/>
                <a:cs typeface="Palatino Linotype"/>
              </a:rPr>
              <a:t>validator</a:t>
            </a:r>
            <a:endParaRPr lang="en-US" sz="1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066800"/>
            <a:ext cx="7848600" cy="4947752"/>
          </a:xfrm>
          <a:prstGeom prst="rect">
            <a:avLst/>
          </a:prstGeom>
        </p:spPr>
        <p:txBody>
          <a:bodyPr vert="horz" wrap="square" lIns="0" tIns="8813" rIns="0" bIns="0" rtlCol="0">
            <a:spAutoFit/>
          </a:bodyPr>
          <a:lstStyle/>
          <a:p>
            <a:pPr marL="10367" marR="4146" algn="just">
              <a:spcBef>
                <a:spcPts val="4"/>
              </a:spcBef>
            </a:pPr>
            <a:r>
              <a:rPr sz="20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 </a:t>
            </a:r>
            <a:r>
              <a:rPr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4-5 </a:t>
            </a:r>
            <a:r>
              <a:rPr sz="2000" spc="-61" dirty="0">
                <a:latin typeface="Palatino Linotype"/>
                <a:cs typeface="Palatino Linotype"/>
              </a:rPr>
              <a:t>shows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70" dirty="0">
                <a:latin typeface="Palatino Linotype"/>
                <a:cs typeface="Palatino Linotype"/>
              </a:rPr>
              <a:t>new </a:t>
            </a:r>
            <a:r>
              <a:rPr sz="2000" spc="-41" dirty="0">
                <a:latin typeface="Palatino Linotype"/>
                <a:cs typeface="Palatino Linotype"/>
              </a:rPr>
              <a:t>version </a:t>
            </a:r>
            <a:r>
              <a:rPr sz="2000" spc="-32" dirty="0">
                <a:latin typeface="Palatino Linotype"/>
                <a:cs typeface="Palatino Linotype"/>
              </a:rPr>
              <a:t>of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index() </a:t>
            </a:r>
            <a:r>
              <a:rPr sz="2000" spc="-74" dirty="0">
                <a:latin typeface="Palatino Linotype"/>
                <a:cs typeface="Palatino Linotype"/>
              </a:rPr>
              <a:t>view </a:t>
            </a:r>
            <a:r>
              <a:rPr sz="2000" spc="-32" dirty="0">
                <a:latin typeface="Palatino Linotype"/>
                <a:cs typeface="Palatino Linotype"/>
              </a:rPr>
              <a:t>function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49" dirty="0">
                <a:latin typeface="Palatino Linotype"/>
                <a:cs typeface="Palatino Linotype"/>
              </a:rPr>
              <a:t>implements </a:t>
            </a:r>
            <a:r>
              <a:rPr sz="2000" spc="-29" dirty="0">
                <a:latin typeface="Palatino Linotype"/>
                <a:cs typeface="Palatino Linotype"/>
              </a:rPr>
              <a:t>redi‐ 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rects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user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sessions.</a:t>
            </a:r>
            <a:endParaRPr sz="2000" dirty="0">
              <a:latin typeface="Palatino Linotype"/>
              <a:cs typeface="Palatino Linotype"/>
            </a:endParaRPr>
          </a:p>
          <a:p>
            <a:pPr>
              <a:spcBef>
                <a:spcPts val="29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 algn="just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4-5.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hello.py: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redirects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and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20" dirty="0">
                <a:latin typeface="Palatino Linotype"/>
                <a:cs typeface="Palatino Linotype"/>
              </a:rPr>
              <a:t>user</a:t>
            </a:r>
            <a:r>
              <a:rPr sz="2000" i="1" spc="-25" dirty="0">
                <a:latin typeface="Palatino Linotype"/>
                <a:cs typeface="Palatino Linotype"/>
              </a:rPr>
              <a:t> </a:t>
            </a:r>
            <a:r>
              <a:rPr sz="2000" i="1" spc="-29" dirty="0">
                <a:latin typeface="Palatino Linotype"/>
                <a:cs typeface="Palatino Linotype"/>
              </a:rPr>
              <a:t>sessions</a:t>
            </a:r>
            <a:endParaRPr sz="2000" dirty="0">
              <a:latin typeface="Palatino Linotype"/>
              <a:cs typeface="Palatino Linotype"/>
            </a:endParaRPr>
          </a:p>
          <a:p>
            <a:pPr marL="10367" marR="740205">
              <a:lnSpc>
                <a:spcPct val="200000"/>
              </a:lnSpc>
              <a:spcBef>
                <a:spcPts val="41"/>
              </a:spcBef>
            </a:pP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6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  </a:t>
            </a:r>
            <a:r>
              <a:rPr sz="16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sz="1600" dirty="0">
                <a:latin typeface="SimSun"/>
                <a:cs typeface="SimSun"/>
              </a:rPr>
              <a:t>,</a:t>
            </a:r>
            <a:r>
              <a:rPr sz="1600" spc="-4" dirty="0"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sz="1600" dirty="0">
                <a:latin typeface="SimSun"/>
                <a:cs typeface="SimSun"/>
              </a:rPr>
              <a:t>])</a:t>
            </a:r>
          </a:p>
          <a:p>
            <a:pPr marL="10367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6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6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sz="1600" dirty="0">
                <a:latin typeface="SimSun"/>
                <a:cs typeface="SimSun"/>
              </a:rPr>
              <a:t>()</a:t>
            </a:r>
          </a:p>
          <a:p>
            <a:pPr marL="362846" marR="1929819" indent="-176239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sz="1600" dirty="0">
                <a:latin typeface="SimSun"/>
                <a:cs typeface="SimSun"/>
              </a:rPr>
              <a:t>(): 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latin typeface="SimSun"/>
                <a:cs typeface="SimSun"/>
              </a:rPr>
              <a:t>[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600" dirty="0">
                <a:latin typeface="SimSun"/>
                <a:cs typeface="SimSun"/>
              </a:rPr>
              <a:t>] 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data </a:t>
            </a:r>
            <a:r>
              <a:rPr sz="1600" spc="-334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'index'</a:t>
            </a:r>
            <a:r>
              <a:rPr sz="1600" dirty="0">
                <a:latin typeface="SimSun"/>
                <a:cs typeface="SimSun"/>
              </a:rPr>
              <a:t>))</a:t>
            </a:r>
          </a:p>
          <a:p>
            <a:pPr marL="186606"/>
            <a:r>
              <a:rPr sz="16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sz="1600" dirty="0">
                <a:latin typeface="SimSun"/>
                <a:cs typeface="SimSun"/>
              </a:rPr>
              <a:t>, 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sz="16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600" dirty="0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sz="1600" dirty="0">
                <a:latin typeface="SimSun"/>
                <a:cs typeface="SimSun"/>
              </a:rPr>
              <a:t>(</a:t>
            </a:r>
            <a:r>
              <a:rPr sz="16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sz="1600" dirty="0">
                <a:latin typeface="SimSun"/>
                <a:cs typeface="SimSun"/>
              </a:rPr>
              <a:t>))</a:t>
            </a:r>
          </a:p>
          <a:p>
            <a:pPr>
              <a:spcBef>
                <a:spcPts val="9"/>
              </a:spcBef>
            </a:pPr>
            <a:endParaRPr sz="1600" dirty="0">
              <a:latin typeface="SimSun"/>
              <a:cs typeface="SimSun"/>
            </a:endParaRPr>
          </a:p>
          <a:p>
            <a:pPr marL="10367" marR="4146" algn="just">
              <a:lnSpc>
                <a:spcPct val="102400"/>
              </a:lnSpc>
            </a:pPr>
            <a:r>
              <a:rPr sz="2000" spc="-16" dirty="0">
                <a:latin typeface="Palatino Linotype"/>
                <a:cs typeface="Palatino Linotype"/>
              </a:rPr>
              <a:t>In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previous </a:t>
            </a:r>
            <a:r>
              <a:rPr sz="2000" spc="-41" dirty="0">
                <a:latin typeface="Palatino Linotype"/>
                <a:cs typeface="Palatino Linotype"/>
              </a:rPr>
              <a:t>version </a:t>
            </a:r>
            <a:r>
              <a:rPr sz="2000" spc="-32" dirty="0">
                <a:latin typeface="Palatino Linotype"/>
                <a:cs typeface="Palatino Linotype"/>
              </a:rPr>
              <a:t>of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application, </a:t>
            </a:r>
            <a:r>
              <a:rPr sz="2000" spc="-54" dirty="0">
                <a:latin typeface="Palatino Linotype"/>
                <a:cs typeface="Palatino Linotype"/>
              </a:rPr>
              <a:t>a </a:t>
            </a:r>
            <a:r>
              <a:rPr sz="2000" spc="-36" dirty="0">
                <a:latin typeface="Palatino Linotype"/>
                <a:cs typeface="Palatino Linotype"/>
              </a:rPr>
              <a:t>local </a:t>
            </a:r>
            <a:r>
              <a:rPr sz="2000" spc="-4" dirty="0">
                <a:latin typeface="SimSun"/>
                <a:cs typeface="SimSun"/>
              </a:rPr>
              <a:t>name </a:t>
            </a:r>
            <a:r>
              <a:rPr sz="2000" spc="-45" dirty="0">
                <a:latin typeface="Palatino Linotype"/>
                <a:cs typeface="Palatino Linotype"/>
              </a:rPr>
              <a:t>variable </a:t>
            </a:r>
            <a:r>
              <a:rPr sz="2000" spc="-77" dirty="0">
                <a:latin typeface="Palatino Linotype"/>
                <a:cs typeface="Palatino Linotype"/>
              </a:rPr>
              <a:t>was </a:t>
            </a:r>
            <a:r>
              <a:rPr sz="2000" spc="-57" dirty="0">
                <a:latin typeface="Palatino Linotype"/>
                <a:cs typeface="Palatino Linotype"/>
              </a:rPr>
              <a:t>used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store the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name </a:t>
            </a:r>
            <a:r>
              <a:rPr sz="2000" spc="-45" dirty="0">
                <a:latin typeface="Palatino Linotype"/>
                <a:cs typeface="Palatino Linotype"/>
              </a:rPr>
              <a:t>entered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user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32" dirty="0">
                <a:latin typeface="Palatino Linotype"/>
                <a:cs typeface="Palatino Linotype"/>
              </a:rPr>
              <a:t>form. That </a:t>
            </a:r>
            <a:r>
              <a:rPr sz="2000" spc="-45" dirty="0">
                <a:latin typeface="Palatino Linotype"/>
                <a:cs typeface="Palatino Linotype"/>
              </a:rPr>
              <a:t>variable </a:t>
            </a:r>
            <a:r>
              <a:rPr sz="2000" spc="-36" dirty="0">
                <a:latin typeface="Palatino Linotype"/>
                <a:cs typeface="Palatino Linotype"/>
              </a:rPr>
              <a:t>is </a:t>
            </a:r>
            <a:r>
              <a:rPr sz="2000" spc="-65" dirty="0">
                <a:latin typeface="Palatino Linotype"/>
                <a:cs typeface="Palatino Linotype"/>
              </a:rPr>
              <a:t>now</a:t>
            </a:r>
            <a:r>
              <a:rPr sz="2000" spc="8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placed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user </a:t>
            </a:r>
            <a:r>
              <a:rPr sz="2000" spc="-41" dirty="0">
                <a:latin typeface="Palatino Linotype"/>
                <a:cs typeface="Palatino Linotype"/>
              </a:rPr>
              <a:t>session 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session['name']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</a:t>
            </a:r>
            <a:r>
              <a:rPr sz="2000" spc="-20" dirty="0">
                <a:latin typeface="Palatino Linotype"/>
                <a:cs typeface="Palatino Linotype"/>
              </a:rPr>
              <a:t> it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remembered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beyond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request.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F7C71E-6F01-9F1F-FB4B-D6FE4E24BBAA}"/>
              </a:ext>
            </a:extLst>
          </p:cNvPr>
          <p:cNvSpPr txBox="1"/>
          <p:nvPr/>
        </p:nvSpPr>
        <p:spPr>
          <a:xfrm>
            <a:off x="609600" y="289002"/>
            <a:ext cx="7848600" cy="618380"/>
          </a:xfrm>
          <a:prstGeom prst="rect">
            <a:avLst/>
          </a:prstGeom>
        </p:spPr>
        <p:txBody>
          <a:bodyPr vert="horz" wrap="square" lIns="0" tIns="63760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122" dirty="0">
                <a:latin typeface="Arial Narrow"/>
                <a:cs typeface="Arial Narrow"/>
              </a:rPr>
              <a:t>Redirects</a:t>
            </a:r>
            <a:r>
              <a:rPr sz="3600" b="1" spc="-110" dirty="0">
                <a:latin typeface="Arial Narrow"/>
                <a:cs typeface="Arial Narrow"/>
              </a:rPr>
              <a:t> and </a:t>
            </a:r>
            <a:r>
              <a:rPr sz="3600" b="1" spc="-147" dirty="0">
                <a:latin typeface="Arial Narrow"/>
                <a:cs typeface="Arial Narrow"/>
              </a:rPr>
              <a:t>User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71" dirty="0">
                <a:latin typeface="Arial Narrow"/>
                <a:cs typeface="Arial Narrow"/>
              </a:rPr>
              <a:t>Sessions</a:t>
            </a:r>
            <a:endParaRPr sz="36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6790"/>
            <a:ext cx="7924800" cy="5572003"/>
          </a:xfrm>
          <a:prstGeom prst="rect">
            <a:avLst/>
          </a:prstGeom>
        </p:spPr>
        <p:txBody>
          <a:bodyPr vert="horz" wrap="square" lIns="0" tIns="7775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142" dirty="0">
                <a:latin typeface="Arial Narrow"/>
                <a:cs typeface="Arial Narrow"/>
              </a:rPr>
              <a:t>Message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118" dirty="0">
                <a:latin typeface="Arial Narrow"/>
                <a:cs typeface="Arial Narrow"/>
              </a:rPr>
              <a:t>Flashing</a:t>
            </a:r>
            <a:endParaRPr sz="3600" dirty="0">
              <a:latin typeface="Arial Narrow"/>
              <a:cs typeface="Arial Narrow"/>
            </a:endParaRPr>
          </a:p>
          <a:p>
            <a:pPr marL="10367" algn="just">
              <a:spcBef>
                <a:spcPts val="490"/>
              </a:spcBef>
            </a:pPr>
            <a:r>
              <a:rPr sz="1800" spc="-45" dirty="0">
                <a:latin typeface="Palatino Linotype"/>
                <a:cs typeface="Palatino Linotype"/>
              </a:rPr>
              <a:t>Flask</a:t>
            </a:r>
            <a:r>
              <a:rPr sz="1800" spc="54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includes</a:t>
            </a:r>
            <a:r>
              <a:rPr sz="1800" spc="54" dirty="0">
                <a:latin typeface="Palatino Linotype"/>
                <a:cs typeface="Palatino Linotype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this</a:t>
            </a:r>
            <a:r>
              <a:rPr sz="1800" spc="41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functionality</a:t>
            </a:r>
            <a:r>
              <a:rPr sz="1800" spc="45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as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</a:t>
            </a:r>
            <a:r>
              <a:rPr sz="1800" spc="61" dirty="0">
                <a:latin typeface="Palatino Linotype"/>
                <a:cs typeface="Palatino Linotype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core</a:t>
            </a:r>
            <a:r>
              <a:rPr sz="1800" spc="41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feature.</a:t>
            </a:r>
            <a:r>
              <a:rPr sz="1800" spc="49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solidFill>
                  <a:srgbClr val="990000"/>
                </a:solidFill>
                <a:latin typeface="Palatino Linotype"/>
                <a:cs typeface="Palatino Linotype"/>
              </a:rPr>
              <a:t>Example</a:t>
            </a:r>
            <a:r>
              <a:rPr sz="1800" spc="57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4-6</a:t>
            </a:r>
            <a:r>
              <a:rPr sz="1800" spc="16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shows</a:t>
            </a:r>
            <a:r>
              <a:rPr sz="1800" spc="70" dirty="0">
                <a:latin typeface="Palatino Linotype"/>
                <a:cs typeface="Palatino Linotype"/>
              </a:rPr>
              <a:t> </a:t>
            </a:r>
            <a:r>
              <a:rPr sz="1800" spc="-70" dirty="0">
                <a:latin typeface="Palatino Linotype"/>
                <a:cs typeface="Palatino Linotype"/>
              </a:rPr>
              <a:t>how</a:t>
            </a:r>
            <a:r>
              <a:rPr sz="1800" spc="77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the</a:t>
            </a:r>
            <a:endParaRPr sz="1800" dirty="0">
              <a:latin typeface="Palatino Linotype"/>
              <a:cs typeface="Palatino Linotype"/>
            </a:endParaRPr>
          </a:p>
          <a:p>
            <a:pPr marL="10367" algn="just">
              <a:spcBef>
                <a:spcPts val="49"/>
              </a:spcBef>
            </a:pPr>
            <a:r>
              <a:rPr sz="1800" spc="-4" dirty="0">
                <a:latin typeface="SimSun"/>
                <a:cs typeface="SimSun"/>
              </a:rPr>
              <a:t>flash()</a:t>
            </a:r>
            <a:r>
              <a:rPr sz="1800" spc="-216" dirty="0">
                <a:latin typeface="SimSun"/>
                <a:cs typeface="SimSun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function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can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be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7" dirty="0">
                <a:latin typeface="Palatino Linotype"/>
                <a:cs typeface="Palatino Linotype"/>
              </a:rPr>
              <a:t>used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for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this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purpose.</a:t>
            </a:r>
            <a:endParaRPr lang="en-US" sz="1800" spc="-45" dirty="0">
              <a:latin typeface="Palatino Linotype"/>
              <a:cs typeface="Palatino Linotype"/>
            </a:endParaRPr>
          </a:p>
          <a:p>
            <a:pPr marL="10367">
              <a:spcBef>
                <a:spcPts val="81"/>
              </a:spcBef>
            </a:pPr>
            <a:r>
              <a:rPr lang="en-US" sz="2000" i="1" spc="-12" dirty="0">
                <a:latin typeface="Palatino Linotype"/>
                <a:cs typeface="Palatino Linotype"/>
              </a:rPr>
              <a:t>Example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16" dirty="0">
                <a:latin typeface="Palatino Linotype"/>
                <a:cs typeface="Palatino Linotype"/>
              </a:rPr>
              <a:t>4-6.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20" dirty="0">
                <a:latin typeface="Palatino Linotype"/>
                <a:cs typeface="Palatino Linotype"/>
              </a:rPr>
              <a:t>hello.py:</a:t>
            </a:r>
            <a:r>
              <a:rPr lang="en-US" sz="2000" i="1" spc="-25" dirty="0">
                <a:latin typeface="Palatino Linotype"/>
                <a:cs typeface="Palatino Linotype"/>
              </a:rPr>
              <a:t> </a:t>
            </a:r>
            <a:r>
              <a:rPr lang="en-US" sz="2000" i="1" spc="-4" dirty="0">
                <a:latin typeface="Palatino Linotype"/>
                <a:cs typeface="Palatino Linotype"/>
              </a:rPr>
              <a:t>flashed</a:t>
            </a:r>
            <a:r>
              <a:rPr lang="en-US" sz="2000" i="1" spc="-25" dirty="0">
                <a:latin typeface="Palatino Linotype"/>
                <a:cs typeface="Palatino Linotype"/>
              </a:rPr>
              <a:t> messages</a:t>
            </a:r>
            <a:endParaRPr lang="en-US" sz="2000" dirty="0">
              <a:latin typeface="Palatino Linotype"/>
              <a:cs typeface="Palatino Linotype"/>
            </a:endParaRPr>
          </a:p>
          <a:p>
            <a:pPr marL="10367" marR="431786">
              <a:lnSpc>
                <a:spcPct val="200000"/>
              </a:lnSpc>
              <a:spcBef>
                <a:spcPts val="41"/>
              </a:spcBef>
            </a:pPr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lang="en-US"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lang="en-US" sz="1800" dirty="0">
                <a:latin typeface="SimSun"/>
                <a:cs typeface="SimSun"/>
              </a:rPr>
              <a:t>,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 dirty="0">
                <a:latin typeface="SimSun"/>
                <a:cs typeface="SimSun"/>
              </a:rPr>
              <a:t>,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 dirty="0">
                <a:latin typeface="SimSun"/>
                <a:cs typeface="SimSun"/>
              </a:rPr>
              <a:t>,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lang="en-US" sz="1800" dirty="0">
                <a:latin typeface="SimSun"/>
                <a:cs typeface="SimSun"/>
              </a:rPr>
              <a:t>,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lang="en-US" sz="1800" dirty="0">
                <a:latin typeface="SimSun"/>
                <a:cs typeface="SimSun"/>
              </a:rPr>
              <a:t>,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flash  </a:t>
            </a:r>
            <a:r>
              <a:rPr lang="en-US"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lang="en-US" sz="1800" dirty="0">
                <a:latin typeface="SimSun"/>
                <a:cs typeface="SimSun"/>
              </a:rPr>
              <a:t>,</a:t>
            </a:r>
            <a:r>
              <a:rPr lang="en-US" sz="1800" spc="-4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methods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dirty="0">
                <a:latin typeface="SimSun"/>
                <a:cs typeface="SimSun"/>
              </a:rPr>
              <a:t>[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'GET'</a:t>
            </a:r>
            <a:r>
              <a:rPr lang="en-US" sz="1800" dirty="0">
                <a:latin typeface="SimSun"/>
                <a:cs typeface="SimSun"/>
              </a:rPr>
              <a:t>,</a:t>
            </a:r>
            <a:r>
              <a:rPr lang="en-US" sz="1800" spc="-4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'POST'</a:t>
            </a:r>
            <a:r>
              <a:rPr lang="en-US" sz="1800" dirty="0">
                <a:latin typeface="SimSun"/>
                <a:cs typeface="SimSun"/>
              </a:rPr>
              <a:t>])</a:t>
            </a:r>
          </a:p>
          <a:p>
            <a:pPr marL="10367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lang="en-US"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lang="en-US" sz="1800" dirty="0">
                <a:latin typeface="SimSun"/>
                <a:cs typeface="SimSun"/>
              </a:rPr>
              <a:t>():</a:t>
            </a:r>
          </a:p>
          <a:p>
            <a:pPr marL="186606"/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spc="-2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NameForm</a:t>
            </a:r>
            <a:r>
              <a:rPr lang="en-US" sz="1800" dirty="0">
                <a:latin typeface="SimSun"/>
                <a:cs typeface="SimSun"/>
              </a:rPr>
              <a:t>()</a:t>
            </a:r>
          </a:p>
          <a:p>
            <a:pPr marL="362846" marR="2061997" indent="-176239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validate_on_submit</a:t>
            </a:r>
            <a:r>
              <a:rPr lang="en-US" sz="1800" dirty="0">
                <a:latin typeface="SimSun"/>
                <a:cs typeface="SimSun"/>
              </a:rPr>
              <a:t>(): 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old_name</a:t>
            </a:r>
            <a:r>
              <a:rPr lang="en-US" sz="1800" spc="-41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41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lang="en-US" sz="1800" dirty="0">
                <a:latin typeface="SimSun"/>
                <a:cs typeface="SimSun"/>
              </a:rPr>
              <a:t>)</a:t>
            </a:r>
          </a:p>
          <a:p>
            <a:pPr marL="539085" marR="960503" indent="-176239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old_name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b="1" spc="-74" dirty="0">
                <a:latin typeface="Courier New"/>
                <a:cs typeface="Courier New"/>
              </a:rPr>
              <a:t>is not </a:t>
            </a:r>
            <a:r>
              <a:rPr lang="en-US" sz="1800" dirty="0">
                <a:solidFill>
                  <a:srgbClr val="336666"/>
                </a:solidFill>
                <a:latin typeface="SimSun"/>
                <a:cs typeface="SimSun"/>
              </a:rPr>
              <a:t>None </a:t>
            </a:r>
            <a:r>
              <a:rPr lang="en-US" sz="1800" b="1" spc="-74" dirty="0">
                <a:latin typeface="Courier New"/>
                <a:cs typeface="Courier New"/>
              </a:rPr>
              <a:t>and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old_name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!=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r>
              <a:rPr lang="en-US" sz="1800" dirty="0">
                <a:latin typeface="SimSun"/>
                <a:cs typeface="SimSun"/>
              </a:rPr>
              <a:t>: 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flash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'Looks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like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you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have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changed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your</a:t>
            </a:r>
            <a:r>
              <a:rPr lang="en-US" sz="1800" spc="-9" dirty="0">
                <a:solidFill>
                  <a:srgbClr val="CC3300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name!'</a:t>
            </a:r>
            <a:r>
              <a:rPr lang="en-US" sz="1800" dirty="0">
                <a:latin typeface="SimSun"/>
                <a:cs typeface="SimSun"/>
              </a:rPr>
              <a:t>)</a:t>
            </a:r>
          </a:p>
          <a:p>
            <a:pPr marL="362846"/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 dirty="0">
                <a:latin typeface="SimSun"/>
                <a:cs typeface="SimSun"/>
              </a:rPr>
              <a:t>[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lang="en-US" sz="1800" dirty="0">
                <a:latin typeface="SimSun"/>
                <a:cs typeface="SimSun"/>
              </a:rPr>
              <a:t>]</a:t>
            </a:r>
            <a:r>
              <a:rPr lang="en-US" sz="1800" spc="-20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20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data</a:t>
            </a:r>
            <a:endParaRPr lang="en-US" sz="1800" dirty="0">
              <a:latin typeface="SimSun"/>
              <a:cs typeface="SimSun"/>
            </a:endParaRPr>
          </a:p>
          <a:p>
            <a:pPr marL="362846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redirect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url_for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'index'</a:t>
            </a:r>
            <a:r>
              <a:rPr lang="en-US" sz="1800" dirty="0">
                <a:latin typeface="SimSun"/>
                <a:cs typeface="SimSun"/>
              </a:rPr>
              <a:t>))</a:t>
            </a:r>
          </a:p>
          <a:p>
            <a:pPr marL="186606"/>
            <a:r>
              <a:rPr lang="en-US"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render_template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'index.html'</a:t>
            </a:r>
            <a:r>
              <a:rPr lang="en-US" sz="1800" dirty="0">
                <a:latin typeface="SimSun"/>
                <a:cs typeface="SimSun"/>
              </a:rPr>
              <a:t>,</a:t>
            </a:r>
          </a:p>
          <a:p>
            <a:pPr marL="362846"/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form</a:t>
            </a:r>
            <a:r>
              <a:rPr lang="en-US" sz="1800" dirty="0">
                <a:latin typeface="SimSun"/>
                <a:cs typeface="SimSun"/>
              </a:rPr>
              <a:t>,</a:t>
            </a:r>
            <a:r>
              <a:rPr lang="en-US" sz="1800" spc="-12" dirty="0"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lang="en-US" sz="1800" spc="-12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lang="en-US" sz="1800" spc="-12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session</a:t>
            </a:r>
            <a:r>
              <a:rPr lang="en-US" sz="1800" dirty="0" err="1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lang="en-US" sz="1800" dirty="0" err="1">
                <a:solidFill>
                  <a:srgbClr val="000087"/>
                </a:solidFill>
                <a:latin typeface="SimSun"/>
                <a:cs typeface="SimSun"/>
              </a:rPr>
              <a:t>get</a:t>
            </a:r>
            <a:r>
              <a:rPr lang="en-US" sz="1800" dirty="0">
                <a:latin typeface="SimSun"/>
                <a:cs typeface="SimSun"/>
              </a:rPr>
              <a:t>(</a:t>
            </a:r>
            <a:r>
              <a:rPr lang="en-US" sz="1800" dirty="0">
                <a:solidFill>
                  <a:srgbClr val="CC3300"/>
                </a:solidFill>
                <a:latin typeface="SimSun"/>
                <a:cs typeface="SimSun"/>
              </a:rPr>
              <a:t>'name'</a:t>
            </a:r>
            <a:r>
              <a:rPr lang="en-US" sz="1800" dirty="0">
                <a:latin typeface="SimSun"/>
                <a:cs typeface="SimSun"/>
              </a:rPr>
              <a:t>))</a:t>
            </a:r>
            <a:endParaRPr lang="en-US" sz="1400" dirty="0">
              <a:latin typeface="SimSun"/>
              <a:cs typeface="SimSun"/>
            </a:endParaRPr>
          </a:p>
          <a:p>
            <a:pPr marL="10367" algn="just">
              <a:spcBef>
                <a:spcPts val="49"/>
              </a:spcBef>
            </a:pPr>
            <a:endParaRPr sz="857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88475"/>
            <a:ext cx="7848600" cy="514264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>
              <a:spcBef>
                <a:spcPts val="32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0367"/>
            <a:r>
              <a:rPr sz="2000" i="1" spc="-12" dirty="0">
                <a:latin typeface="Palatino Linotype"/>
                <a:cs typeface="Palatino Linotype"/>
              </a:rPr>
              <a:t>Example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16" dirty="0">
                <a:latin typeface="Palatino Linotype"/>
                <a:cs typeface="Palatino Linotype"/>
              </a:rPr>
              <a:t>4-7. </a:t>
            </a:r>
            <a:r>
              <a:rPr sz="2000" i="1" spc="-12" dirty="0">
                <a:latin typeface="Palatino Linotype"/>
                <a:cs typeface="Palatino Linotype"/>
              </a:rPr>
              <a:t>templates/base.html:</a:t>
            </a:r>
            <a:r>
              <a:rPr sz="2000" i="1" spc="-20" dirty="0">
                <a:latin typeface="Palatino Linotype"/>
                <a:cs typeface="Palatino Linotype"/>
              </a:rPr>
              <a:t> rendering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of</a:t>
            </a:r>
            <a:r>
              <a:rPr sz="2000" i="1" spc="-16" dirty="0">
                <a:latin typeface="Palatino Linotype"/>
                <a:cs typeface="Palatino Linotype"/>
              </a:rPr>
              <a:t> </a:t>
            </a:r>
            <a:r>
              <a:rPr sz="2000" i="1" spc="-4" dirty="0">
                <a:latin typeface="Palatino Linotype"/>
                <a:cs typeface="Palatino Linotype"/>
              </a:rPr>
              <a:t>flashed</a:t>
            </a:r>
            <a:r>
              <a:rPr sz="2000" i="1" spc="-20" dirty="0">
                <a:latin typeface="Palatino Linotype"/>
                <a:cs typeface="Palatino Linotype"/>
              </a:rPr>
              <a:t> </a:t>
            </a:r>
            <a:r>
              <a:rPr sz="2000" i="1" spc="-25" dirty="0">
                <a:latin typeface="Palatino Linotype"/>
                <a:cs typeface="Palatino Linotype"/>
              </a:rPr>
              <a:t>messages</a:t>
            </a:r>
            <a:endParaRPr sz="2000" dirty="0">
              <a:latin typeface="Palatino Linotype"/>
              <a:cs typeface="Palatino Linotype"/>
            </a:endParaRPr>
          </a:p>
          <a:p>
            <a:pPr marL="10367">
              <a:spcBef>
                <a:spcPts val="873"/>
              </a:spcBef>
            </a:pPr>
            <a:r>
              <a:rPr sz="1800" dirty="0">
                <a:latin typeface="SimSun"/>
                <a:cs typeface="SimSun"/>
              </a:rPr>
              <a:t>{%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block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content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"container"</a:t>
            </a:r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for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message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in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get_flashed_messages()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86606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&lt;div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"alert alert-warning"</a:t>
            </a:r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362846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&lt;button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type=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"button"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class=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"close" </a:t>
            </a:r>
            <a:r>
              <a:rPr sz="1800" dirty="0">
                <a:solidFill>
                  <a:srgbClr val="330099"/>
                </a:solidFill>
                <a:latin typeface="SimSun"/>
                <a:cs typeface="SimSun"/>
              </a:rPr>
              <a:t>data-dismiss=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"alert"</a:t>
            </a:r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&gt;</a:t>
            </a:r>
            <a:r>
              <a:rPr sz="1800" b="1" spc="-74" dirty="0">
                <a:solidFill>
                  <a:srgbClr val="999999"/>
                </a:solidFill>
                <a:latin typeface="Courier New"/>
                <a:cs typeface="Courier New"/>
              </a:rPr>
              <a:t>&amp;times;</a:t>
            </a:r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&lt;/button&gt;</a:t>
            </a:r>
            <a:endParaRPr sz="1800" dirty="0">
              <a:latin typeface="Courier New"/>
              <a:cs typeface="Courier New"/>
            </a:endParaRPr>
          </a:p>
          <a:p>
            <a:pPr marL="362846"/>
            <a:r>
              <a:rPr sz="1800" dirty="0">
                <a:latin typeface="SimSun"/>
                <a:cs typeface="SimSun"/>
              </a:rPr>
              <a:t>{{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message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}}</a:t>
            </a:r>
          </a:p>
          <a:p>
            <a:pPr marL="186606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{%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endfor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block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page_content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%}{%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endblock</a:t>
            </a:r>
            <a:r>
              <a:rPr sz="1800" spc="-12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 marL="10367"/>
            <a:r>
              <a:rPr sz="1800" b="1" spc="-74" dirty="0">
                <a:solidFill>
                  <a:srgbClr val="330099"/>
                </a:solidFill>
                <a:latin typeface="Courier New"/>
                <a:cs typeface="Courier New"/>
              </a:rPr>
              <a:t>&lt;/div&gt;</a:t>
            </a:r>
            <a:endParaRPr sz="1800" dirty="0">
              <a:latin typeface="Courier New"/>
              <a:cs typeface="Courier New"/>
            </a:endParaRPr>
          </a:p>
          <a:p>
            <a:pPr marL="10367"/>
            <a:r>
              <a:rPr sz="1800" dirty="0">
                <a:latin typeface="SimSun"/>
                <a:cs typeface="SimSun"/>
              </a:rPr>
              <a:t>{%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endblock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%}</a:t>
            </a:r>
          </a:p>
          <a:p>
            <a:pPr>
              <a:spcBef>
                <a:spcPts val="36"/>
              </a:spcBef>
            </a:pPr>
            <a:endParaRPr sz="1400" dirty="0">
              <a:latin typeface="SimSun"/>
              <a:cs typeface="SimSun"/>
            </a:endParaRPr>
          </a:p>
          <a:p>
            <a:pPr marL="10367" marR="4146" indent="-519"/>
            <a:r>
              <a:rPr sz="2000" spc="-16" dirty="0">
                <a:latin typeface="Palatino Linotype"/>
                <a:cs typeface="Palatino Linotype"/>
              </a:rPr>
              <a:t>In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this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example,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messages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rendered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using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Bootstrap’s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alert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CSS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styles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warning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messages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(one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shown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solidFill>
                  <a:srgbClr val="990000"/>
                </a:solidFill>
                <a:latin typeface="Palatino Linotype"/>
                <a:cs typeface="Palatino Linotype"/>
              </a:rPr>
              <a:t>Figure</a:t>
            </a:r>
            <a:r>
              <a:rPr sz="2000" spc="-20" dirty="0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sz="2000" spc="-9" dirty="0">
                <a:solidFill>
                  <a:srgbClr val="990000"/>
                </a:solidFill>
                <a:latin typeface="Palatino Linotype"/>
                <a:cs typeface="Palatino Linotype"/>
              </a:rPr>
              <a:t>4-4</a:t>
            </a:r>
            <a:r>
              <a:rPr sz="2000" spc="-4" dirty="0">
                <a:latin typeface="Palatino Linotype"/>
                <a:cs typeface="Palatino Linotype"/>
              </a:rPr>
              <a:t>).</a:t>
            </a:r>
            <a:endParaRPr sz="2000" dirty="0">
              <a:latin typeface="Palatino Linotype"/>
              <a:cs typeface="Palatino Linotype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1F0BC0F-1849-AD1B-3021-41AD4447FE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8779" y="1752600"/>
            <a:ext cx="3055221" cy="25178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685800"/>
            <a:ext cx="8153400" cy="5083589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algn="just">
              <a:spcBef>
                <a:spcPts val="750"/>
              </a:spcBef>
            </a:pPr>
            <a:r>
              <a:rPr sz="3600" b="1" spc="-77" dirty="0">
                <a:latin typeface="Arial Narrow"/>
                <a:cs typeface="Arial Narrow"/>
              </a:rPr>
              <a:t>Installing</a:t>
            </a:r>
            <a:r>
              <a:rPr sz="3600" b="1" spc="-110" dirty="0">
                <a:latin typeface="Arial Narrow"/>
                <a:cs typeface="Arial Narrow"/>
              </a:rPr>
              <a:t> Python </a:t>
            </a:r>
            <a:r>
              <a:rPr sz="3600" b="1" spc="-147" dirty="0">
                <a:latin typeface="Arial Narrow"/>
                <a:cs typeface="Arial Narrow"/>
              </a:rPr>
              <a:t>Packages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54" dirty="0">
                <a:latin typeface="Arial Narrow"/>
                <a:cs typeface="Arial Narrow"/>
              </a:rPr>
              <a:t>with</a:t>
            </a:r>
            <a:r>
              <a:rPr sz="3600" b="1" spc="-110" dirty="0">
                <a:latin typeface="Arial Narrow"/>
                <a:cs typeface="Arial Narrow"/>
              </a:rPr>
              <a:t> </a:t>
            </a:r>
            <a:r>
              <a:rPr sz="3600" b="1" spc="-93" dirty="0">
                <a:latin typeface="Arial Narrow"/>
                <a:cs typeface="Arial Narrow"/>
              </a:rPr>
              <a:t>pip</a:t>
            </a:r>
            <a:endParaRPr sz="3600" dirty="0">
              <a:latin typeface="Arial Narrow"/>
              <a:cs typeface="Arial Narrow"/>
            </a:endParaRPr>
          </a:p>
          <a:p>
            <a:pPr marL="10367" marR="7257" algn="just">
              <a:spcBef>
                <a:spcPts val="490"/>
              </a:spcBef>
            </a:pPr>
            <a:r>
              <a:rPr sz="2000" spc="-57" dirty="0">
                <a:latin typeface="Palatino Linotype"/>
                <a:cs typeface="Palatino Linotype"/>
              </a:rPr>
              <a:t>To</a:t>
            </a:r>
            <a:r>
              <a:rPr sz="2000" spc="97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install </a:t>
            </a:r>
            <a:r>
              <a:rPr sz="2000" spc="-45" dirty="0">
                <a:latin typeface="Palatino Linotype"/>
                <a:cs typeface="Palatino Linotype"/>
              </a:rPr>
              <a:t>Flask </a:t>
            </a:r>
            <a:r>
              <a:rPr sz="2000" spc="-32" dirty="0">
                <a:latin typeface="Palatino Linotype"/>
                <a:cs typeface="Palatino Linotype"/>
              </a:rPr>
              <a:t>into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virtual </a:t>
            </a:r>
            <a:r>
              <a:rPr sz="2000" spc="-41" dirty="0">
                <a:latin typeface="Palatino Linotype"/>
                <a:cs typeface="Palatino Linotype"/>
              </a:rPr>
              <a:t>environment, </a:t>
            </a:r>
            <a:r>
              <a:rPr sz="2000" spc="-54" dirty="0">
                <a:latin typeface="Palatino Linotype"/>
                <a:cs typeface="Palatino Linotype"/>
              </a:rPr>
              <a:t>make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sure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i="1" spc="-36" dirty="0">
                <a:latin typeface="Palatino Linotype"/>
                <a:cs typeface="Palatino Linotype"/>
              </a:rPr>
              <a:t>venv </a:t>
            </a:r>
            <a:r>
              <a:rPr sz="2000" spc="-45" dirty="0">
                <a:latin typeface="Palatino Linotype"/>
                <a:cs typeface="Palatino Linotype"/>
              </a:rPr>
              <a:t>virtual environment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activated,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run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command: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91"/>
              </a:spcBef>
            </a:pPr>
            <a:r>
              <a:rPr sz="1800" dirty="0">
                <a:latin typeface="SimSun"/>
                <a:cs typeface="SimSun"/>
              </a:rPr>
              <a:t>(venv) $ </a:t>
            </a:r>
            <a:r>
              <a:rPr sz="1800" b="1" spc="-74" dirty="0">
                <a:latin typeface="Courier New"/>
                <a:cs typeface="Courier New"/>
              </a:rPr>
              <a:t>pip install flask</a:t>
            </a:r>
            <a:endParaRPr sz="1800" dirty="0">
              <a:latin typeface="Courier New"/>
              <a:cs typeface="Courier New"/>
            </a:endParaRPr>
          </a:p>
          <a:p>
            <a:pPr marL="10367" marR="4146" algn="just">
              <a:lnSpc>
                <a:spcPct val="102400"/>
              </a:lnSpc>
              <a:spcBef>
                <a:spcPts val="363"/>
              </a:spcBef>
            </a:pPr>
            <a:r>
              <a:rPr sz="2000" spc="-36" dirty="0">
                <a:latin typeface="Palatino Linotype"/>
                <a:cs typeface="Palatino Linotype"/>
              </a:rPr>
              <a:t>When </a:t>
            </a:r>
            <a:r>
              <a:rPr sz="2000" spc="-61" dirty="0">
                <a:latin typeface="Palatino Linotype"/>
                <a:cs typeface="Palatino Linotype"/>
              </a:rPr>
              <a:t>you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execute </a:t>
            </a:r>
            <a:r>
              <a:rPr sz="2000" spc="-32" dirty="0">
                <a:latin typeface="Palatino Linotype"/>
                <a:cs typeface="Palatino Linotype"/>
              </a:rPr>
              <a:t>this </a:t>
            </a:r>
            <a:r>
              <a:rPr sz="2000" spc="-45" dirty="0">
                <a:latin typeface="Palatino Linotype"/>
                <a:cs typeface="Palatino Linotype"/>
              </a:rPr>
              <a:t>command, </a:t>
            </a:r>
            <a:r>
              <a:rPr sz="2000" i="1" spc="-20" dirty="0">
                <a:latin typeface="Palatino Linotype"/>
                <a:cs typeface="Palatino Linotype"/>
              </a:rPr>
              <a:t>pip </a:t>
            </a:r>
            <a:r>
              <a:rPr sz="2000" spc="-57" dirty="0">
                <a:latin typeface="Palatino Linotype"/>
                <a:cs typeface="Palatino Linotype"/>
              </a:rPr>
              <a:t>will</a:t>
            </a:r>
            <a:r>
              <a:rPr sz="2000" spc="-54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not </a:t>
            </a:r>
            <a:r>
              <a:rPr sz="2000" spc="-45" dirty="0">
                <a:latin typeface="Palatino Linotype"/>
                <a:cs typeface="Palatino Linotype"/>
              </a:rPr>
              <a:t>only </a:t>
            </a:r>
            <a:r>
              <a:rPr sz="2000" spc="-36" dirty="0">
                <a:latin typeface="Palatino Linotype"/>
                <a:cs typeface="Palatino Linotype"/>
              </a:rPr>
              <a:t>install </a:t>
            </a:r>
            <a:r>
              <a:rPr sz="2000" spc="-41" dirty="0">
                <a:latin typeface="Palatino Linotype"/>
                <a:cs typeface="Palatino Linotype"/>
              </a:rPr>
              <a:t>Flask, but </a:t>
            </a:r>
            <a:r>
              <a:rPr sz="2000" spc="-45" dirty="0">
                <a:latin typeface="Palatino Linotype"/>
                <a:cs typeface="Palatino Linotype"/>
              </a:rPr>
              <a:t>also </a:t>
            </a:r>
            <a:r>
              <a:rPr sz="2000" spc="-41" dirty="0">
                <a:latin typeface="Palatino Linotype"/>
                <a:cs typeface="Palatino Linotype"/>
              </a:rPr>
              <a:t>all </a:t>
            </a:r>
            <a:r>
              <a:rPr sz="2000" spc="-32" dirty="0">
                <a:latin typeface="Palatino Linotype"/>
                <a:cs typeface="Palatino Linotype"/>
              </a:rPr>
              <a:t>of its 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dependencies.</a:t>
            </a:r>
            <a:r>
              <a:rPr sz="2000" spc="45" dirty="0">
                <a:latin typeface="Palatino Linotype"/>
                <a:cs typeface="Palatino Linotype"/>
              </a:rPr>
              <a:t> </a:t>
            </a:r>
            <a:r>
              <a:rPr sz="2000" spc="-77" dirty="0">
                <a:latin typeface="Palatino Linotype"/>
                <a:cs typeface="Palatino Linotype"/>
              </a:rPr>
              <a:t>You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check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what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packages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are</a:t>
            </a:r>
            <a:r>
              <a:rPr sz="2000" spc="4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installed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virtual</a:t>
            </a:r>
            <a:r>
              <a:rPr sz="2000" spc="4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environment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any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time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pip freeze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command:</a:t>
            </a:r>
            <a:endParaRPr sz="2000" dirty="0">
              <a:latin typeface="Palatino Linotype"/>
              <a:cs typeface="Palatino Linotype"/>
            </a:endParaRPr>
          </a:p>
          <a:p>
            <a:pPr marL="186606" marR="2722893">
              <a:spcBef>
                <a:spcPts val="591"/>
              </a:spcBef>
            </a:pPr>
            <a:r>
              <a:rPr sz="1800" dirty="0">
                <a:latin typeface="SimSun"/>
                <a:cs typeface="SimSun"/>
              </a:rPr>
              <a:t>(venv) $ </a:t>
            </a:r>
            <a:r>
              <a:rPr sz="1800" b="1" spc="-74" dirty="0">
                <a:latin typeface="Courier New"/>
                <a:cs typeface="Courier New"/>
              </a:rPr>
              <a:t>pip freeze  </a:t>
            </a:r>
            <a:r>
              <a:rPr sz="1800" dirty="0">
                <a:latin typeface="SimSun"/>
                <a:cs typeface="SimSun"/>
              </a:rPr>
              <a:t>click==6.7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Flask==0.12.2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itsdangerous==0.24 </a:t>
            </a:r>
            <a:r>
              <a:rPr sz="1800" spc="-33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Jinja2==2.9.6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MarkupSafe==1.0 </a:t>
            </a:r>
            <a:r>
              <a:rPr sz="1800" spc="4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Werkzeug==0.12.2</a:t>
            </a:r>
          </a:p>
          <a:p>
            <a:pPr marL="10367" marR="4146" algn="just">
              <a:spcBef>
                <a:spcPts val="490"/>
              </a:spcBef>
            </a:pPr>
            <a:r>
              <a:rPr sz="2000" spc="-77" dirty="0">
                <a:latin typeface="Palatino Linotype"/>
                <a:cs typeface="Palatino Linotype"/>
              </a:rPr>
              <a:t>You</a:t>
            </a:r>
            <a:r>
              <a:rPr sz="2000" spc="-74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also </a:t>
            </a:r>
            <a:r>
              <a:rPr sz="2000" spc="-49" dirty="0">
                <a:latin typeface="Palatino Linotype"/>
                <a:cs typeface="Palatino Linotype"/>
              </a:rPr>
              <a:t>verify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45" dirty="0">
                <a:latin typeface="Palatino Linotype"/>
                <a:cs typeface="Palatino Linotype"/>
              </a:rPr>
              <a:t>Flask </a:t>
            </a:r>
            <a:r>
              <a:rPr sz="2000" spc="-77" dirty="0">
                <a:latin typeface="Palatino Linotype"/>
                <a:cs typeface="Palatino Linotype"/>
              </a:rPr>
              <a:t>was</a:t>
            </a:r>
            <a:r>
              <a:rPr sz="2000" spc="-74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correctly </a:t>
            </a:r>
            <a:r>
              <a:rPr sz="2000" spc="-41" dirty="0">
                <a:latin typeface="Palatino Linotype"/>
                <a:cs typeface="Palatino Linotype"/>
              </a:rPr>
              <a:t>installed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9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starting the </a:t>
            </a:r>
            <a:r>
              <a:rPr sz="2000" spc="-41" dirty="0">
                <a:latin typeface="Palatino Linotype"/>
                <a:cs typeface="Palatino Linotype"/>
              </a:rPr>
              <a:t>Python </a:t>
            </a:r>
            <a:r>
              <a:rPr sz="2000" spc="-25" dirty="0">
                <a:latin typeface="Palatino Linotype"/>
                <a:cs typeface="Palatino Linotype"/>
              </a:rPr>
              <a:t>inter‐ 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preter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trying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import</a:t>
            </a:r>
            <a:r>
              <a:rPr sz="2000" spc="-20" dirty="0">
                <a:latin typeface="Palatino Linotype"/>
                <a:cs typeface="Palatino Linotype"/>
              </a:rPr>
              <a:t> it: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latin typeface="SimSun"/>
                <a:cs typeface="SimSun"/>
              </a:rPr>
              <a:t>(venv)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$</a:t>
            </a:r>
            <a:r>
              <a:rPr sz="1800" spc="-16" dirty="0">
                <a:latin typeface="SimSun"/>
                <a:cs typeface="SimSun"/>
              </a:rPr>
              <a:t> </a:t>
            </a:r>
            <a:r>
              <a:rPr sz="1800" b="1" spc="-74" dirty="0">
                <a:latin typeface="Courier New"/>
                <a:cs typeface="Courier New"/>
              </a:rPr>
              <a:t>python</a:t>
            </a:r>
            <a:endParaRPr sz="1800" dirty="0">
              <a:latin typeface="Courier New"/>
              <a:cs typeface="Courier New"/>
            </a:endParaRPr>
          </a:p>
          <a:p>
            <a:pPr marL="186606"/>
            <a:r>
              <a:rPr sz="1800" dirty="0">
                <a:latin typeface="SimSun"/>
                <a:cs typeface="SimSun"/>
              </a:rPr>
              <a:t>&gt;&gt;&gt; </a:t>
            </a:r>
            <a:r>
              <a:rPr sz="1800" b="1" spc="-74" dirty="0">
                <a:latin typeface="Courier New"/>
                <a:cs typeface="Courier New"/>
              </a:rPr>
              <a:t>import flask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500" y="685800"/>
            <a:ext cx="8001000" cy="3932632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>
              <a:spcBef>
                <a:spcPts val="750"/>
              </a:spcBef>
            </a:pPr>
            <a:r>
              <a:rPr sz="4000" b="1" spc="-61" dirty="0">
                <a:latin typeface="Arial Narrow"/>
                <a:cs typeface="Arial Narrow"/>
              </a:rPr>
              <a:t>Initialization</a:t>
            </a:r>
            <a:endParaRPr sz="4000" dirty="0">
              <a:latin typeface="Arial Narrow"/>
              <a:cs typeface="Arial Narrow"/>
            </a:endParaRPr>
          </a:p>
          <a:p>
            <a:pPr marL="10367" marR="4146" algn="just">
              <a:lnSpc>
                <a:spcPct val="101600"/>
              </a:lnSpc>
              <a:spcBef>
                <a:spcPts val="424"/>
              </a:spcBef>
            </a:pPr>
            <a:r>
              <a:rPr sz="2000" spc="-49" dirty="0">
                <a:latin typeface="Palatino Linotype"/>
                <a:cs typeface="Palatino Linotype"/>
              </a:rPr>
              <a:t>All </a:t>
            </a:r>
            <a:r>
              <a:rPr sz="2000" spc="-45" dirty="0">
                <a:latin typeface="Palatino Linotype"/>
                <a:cs typeface="Palatino Linotype"/>
              </a:rPr>
              <a:t>Flask </a:t>
            </a:r>
            <a:r>
              <a:rPr sz="2000" spc="-41" dirty="0">
                <a:latin typeface="Palatino Linotype"/>
                <a:cs typeface="Palatino Linotype"/>
              </a:rPr>
              <a:t>applications </a:t>
            </a:r>
            <a:r>
              <a:rPr sz="2000" spc="-54" dirty="0">
                <a:latin typeface="Palatino Linotype"/>
                <a:cs typeface="Palatino Linotype"/>
              </a:rPr>
              <a:t>must </a:t>
            </a:r>
            <a:r>
              <a:rPr sz="2000" spc="-36" dirty="0">
                <a:latin typeface="Palatino Linotype"/>
                <a:cs typeface="Palatino Linotype"/>
              </a:rPr>
              <a:t>create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i="1" spc="-12" dirty="0">
                <a:latin typeface="Palatino Linotype"/>
                <a:cs typeface="Palatino Linotype"/>
              </a:rPr>
              <a:t>application </a:t>
            </a:r>
            <a:r>
              <a:rPr sz="2000" i="1" spc="-20" dirty="0">
                <a:latin typeface="Palatino Linotype"/>
                <a:cs typeface="Palatino Linotype"/>
              </a:rPr>
              <a:t>instance</a:t>
            </a:r>
            <a:r>
              <a:rPr sz="2000" spc="-20" dirty="0">
                <a:latin typeface="Palatino Linotype"/>
                <a:cs typeface="Palatino Linotype"/>
              </a:rPr>
              <a:t>. </a:t>
            </a: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74" dirty="0">
                <a:latin typeface="Palatino Linotype"/>
                <a:cs typeface="Palatino Linotype"/>
              </a:rPr>
              <a:t>web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server </a:t>
            </a:r>
            <a:r>
              <a:rPr sz="2000" spc="-54" dirty="0">
                <a:latin typeface="Palatino Linotype"/>
                <a:cs typeface="Palatino Linotype"/>
              </a:rPr>
              <a:t>passes </a:t>
            </a:r>
            <a:r>
              <a:rPr sz="2000" spc="-41" dirty="0">
                <a:latin typeface="Palatino Linotype"/>
                <a:cs typeface="Palatino Linotype"/>
              </a:rPr>
              <a:t>all 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requests </a:t>
            </a:r>
            <a:r>
              <a:rPr sz="2000" spc="-20" dirty="0">
                <a:latin typeface="Palatino Linotype"/>
                <a:cs typeface="Palatino Linotype"/>
              </a:rPr>
              <a:t>it </a:t>
            </a:r>
            <a:r>
              <a:rPr sz="2000" spc="-45" dirty="0">
                <a:latin typeface="Palatino Linotype"/>
                <a:cs typeface="Palatino Linotype"/>
              </a:rPr>
              <a:t>receives </a:t>
            </a:r>
            <a:r>
              <a:rPr sz="2000" spc="-36" dirty="0">
                <a:latin typeface="Palatino Linotype"/>
                <a:cs typeface="Palatino Linotype"/>
              </a:rPr>
              <a:t>from clients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2" dirty="0">
                <a:latin typeface="Palatino Linotype"/>
                <a:cs typeface="Palatino Linotype"/>
              </a:rPr>
              <a:t>this </a:t>
            </a:r>
            <a:r>
              <a:rPr sz="2000" spc="-25" dirty="0">
                <a:latin typeface="Palatino Linotype"/>
                <a:cs typeface="Palatino Linotype"/>
              </a:rPr>
              <a:t>object </a:t>
            </a:r>
            <a:r>
              <a:rPr sz="2000" spc="-29" dirty="0">
                <a:latin typeface="Palatino Linotype"/>
                <a:cs typeface="Palatino Linotype"/>
              </a:rPr>
              <a:t>for </a:t>
            </a:r>
            <a:r>
              <a:rPr sz="2000" spc="-45" dirty="0">
                <a:latin typeface="Palatino Linotype"/>
                <a:cs typeface="Palatino Linotype"/>
              </a:rPr>
              <a:t>handling, </a:t>
            </a:r>
            <a:r>
              <a:rPr sz="2000" spc="-49" dirty="0">
                <a:latin typeface="Palatino Linotype"/>
                <a:cs typeface="Palatino Linotype"/>
              </a:rPr>
              <a:t>using</a:t>
            </a:r>
            <a:r>
              <a:rPr sz="2000" spc="11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11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protocol </a:t>
            </a:r>
            <a:r>
              <a:rPr sz="2000" spc="-45" dirty="0">
                <a:latin typeface="Palatino Linotype"/>
                <a:cs typeface="Palatino Linotype"/>
              </a:rPr>
              <a:t>called 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Web</a:t>
            </a:r>
            <a:r>
              <a:rPr sz="2000" spc="-61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Server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65" dirty="0">
                <a:latin typeface="Palatino Linotype"/>
                <a:cs typeface="Palatino Linotype"/>
              </a:rPr>
              <a:t>Gateway</a:t>
            </a:r>
            <a:r>
              <a:rPr sz="2000" spc="-61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Interface</a:t>
            </a:r>
            <a:r>
              <a:rPr sz="2000" spc="-29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(WSGI,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pronounced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“wiz-ghee”).</a:t>
            </a:r>
            <a:r>
              <a:rPr sz="2000" spc="-54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application </a:t>
            </a:r>
            <a:r>
              <a:rPr sz="2000" spc="-36" dirty="0">
                <a:latin typeface="Palatino Linotype"/>
                <a:cs typeface="Palatino Linotype"/>
              </a:rPr>
              <a:t> instance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object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of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class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Flask</a:t>
            </a:r>
            <a:r>
              <a:rPr sz="2000" spc="-4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usually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created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follows:</a:t>
            </a:r>
            <a:endParaRPr sz="2000" dirty="0">
              <a:latin typeface="Palatino Linotype"/>
              <a:cs typeface="Palatino Linotype"/>
            </a:endParaRPr>
          </a:p>
          <a:p>
            <a:pPr marL="186606" marR="2546655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from </a:t>
            </a:r>
            <a:r>
              <a:rPr sz="1800" b="1" spc="-74" dirty="0">
                <a:solidFill>
                  <a:srgbClr val="00CCFF"/>
                </a:solidFill>
                <a:latin typeface="Courier New"/>
                <a:cs typeface="Courier New"/>
              </a:rPr>
              <a:t>flask </a:t>
            </a: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Flask  </a:t>
            </a:r>
            <a:endParaRPr lang="en-US" sz="1800" dirty="0">
              <a:solidFill>
                <a:srgbClr val="000087"/>
              </a:solidFill>
              <a:latin typeface="SimSun"/>
              <a:cs typeface="SimSun"/>
            </a:endParaRPr>
          </a:p>
          <a:p>
            <a:pPr marL="186606" marR="2546655">
              <a:spcBef>
                <a:spcPts val="588"/>
              </a:spcBef>
            </a:pP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800" spc="-9" dirty="0">
                <a:solidFill>
                  <a:srgbClr val="000087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=</a:t>
            </a:r>
            <a:r>
              <a:rPr sz="1800" spc="-9" dirty="0">
                <a:solidFill>
                  <a:srgbClr val="545454"/>
                </a:solidFill>
                <a:latin typeface="SimSun"/>
                <a:cs typeface="SimSun"/>
              </a:rPr>
              <a:t> </a:t>
            </a:r>
            <a:r>
              <a:rPr sz="1800" spc="-41" dirty="0">
                <a:solidFill>
                  <a:srgbClr val="000087"/>
                </a:solidFill>
                <a:latin typeface="SimSun"/>
                <a:cs typeface="SimSun"/>
              </a:rPr>
              <a:t>Flask</a:t>
            </a:r>
            <a:r>
              <a:rPr sz="1800" spc="-41" dirty="0">
                <a:latin typeface="SimSun"/>
                <a:cs typeface="SimSun"/>
              </a:rPr>
              <a:t>(</a:t>
            </a:r>
            <a:r>
              <a:rPr sz="1800" b="1" spc="-41" dirty="0">
                <a:solidFill>
                  <a:srgbClr val="003333"/>
                </a:solidFill>
                <a:latin typeface="Courier New"/>
                <a:cs typeface="Courier New"/>
              </a:rPr>
              <a:t>__name__</a:t>
            </a:r>
            <a:r>
              <a:rPr sz="1800" spc="-41" dirty="0">
                <a:latin typeface="SimSun"/>
                <a:cs typeface="SimSun"/>
              </a:rPr>
              <a:t>)</a:t>
            </a:r>
            <a:endParaRPr sz="1800" dirty="0">
              <a:latin typeface="SimSun"/>
              <a:cs typeface="SimSun"/>
            </a:endParaRPr>
          </a:p>
          <a:p>
            <a:pPr marL="10367" marR="4146" algn="just">
              <a:lnSpc>
                <a:spcPct val="102400"/>
              </a:lnSpc>
              <a:spcBef>
                <a:spcPts val="412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5" dirty="0">
                <a:latin typeface="Palatino Linotype"/>
                <a:cs typeface="Palatino Linotype"/>
              </a:rPr>
              <a:t>only required </a:t>
            </a:r>
            <a:r>
              <a:rPr sz="2000" spc="-49" dirty="0">
                <a:latin typeface="Palatino Linotype"/>
                <a:cs typeface="Palatino Linotype"/>
              </a:rPr>
              <a:t>argument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" dirty="0">
                <a:latin typeface="SimSun"/>
                <a:cs typeface="SimSun"/>
              </a:rPr>
              <a:t>Flask </a:t>
            </a:r>
            <a:r>
              <a:rPr sz="2000" spc="-41" dirty="0">
                <a:latin typeface="Palatino Linotype"/>
                <a:cs typeface="Palatino Linotype"/>
              </a:rPr>
              <a:t>class </a:t>
            </a:r>
            <a:r>
              <a:rPr sz="2000" spc="-32" dirty="0">
                <a:latin typeface="Palatino Linotype"/>
                <a:cs typeface="Palatino Linotype"/>
              </a:rPr>
              <a:t>constructor </a:t>
            </a:r>
            <a:r>
              <a:rPr sz="2000" spc="-36" dirty="0">
                <a:latin typeface="Palatino Linotype"/>
                <a:cs typeface="Palatino Linotype"/>
              </a:rPr>
              <a:t>is the </a:t>
            </a:r>
            <a:r>
              <a:rPr sz="2000" spc="-49" dirty="0">
                <a:latin typeface="Palatino Linotype"/>
                <a:cs typeface="Palatino Linotype"/>
              </a:rPr>
              <a:t>name </a:t>
            </a:r>
            <a:r>
              <a:rPr sz="2000" spc="-32" dirty="0">
                <a:latin typeface="Palatino Linotype"/>
                <a:cs typeface="Palatino Linotype"/>
              </a:rPr>
              <a:t>of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main 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module </a:t>
            </a:r>
            <a:r>
              <a:rPr sz="2000" spc="-29" dirty="0">
                <a:latin typeface="Palatino Linotype"/>
                <a:cs typeface="Palatino Linotype"/>
              </a:rPr>
              <a:t>or </a:t>
            </a:r>
            <a:r>
              <a:rPr sz="2000" spc="-54" dirty="0">
                <a:latin typeface="Palatino Linotype"/>
                <a:cs typeface="Palatino Linotype"/>
              </a:rPr>
              <a:t>package </a:t>
            </a:r>
            <a:r>
              <a:rPr sz="2000" spc="-32" dirty="0">
                <a:latin typeface="Palatino Linotype"/>
                <a:cs typeface="Palatino Linotype"/>
              </a:rPr>
              <a:t>of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41" dirty="0">
                <a:latin typeface="Palatino Linotype"/>
                <a:cs typeface="Palatino Linotype"/>
              </a:rPr>
              <a:t>application. </a:t>
            </a:r>
            <a:r>
              <a:rPr sz="2000" spc="-32" dirty="0">
                <a:latin typeface="Palatino Linotype"/>
                <a:cs typeface="Palatino Linotype"/>
              </a:rPr>
              <a:t>For </a:t>
            </a:r>
            <a:r>
              <a:rPr sz="2000" spc="-41" dirty="0">
                <a:latin typeface="Palatino Linotype"/>
                <a:cs typeface="Palatino Linotype"/>
              </a:rPr>
              <a:t>most applications, </a:t>
            </a:r>
            <a:r>
              <a:rPr sz="2000" spc="-61" dirty="0">
                <a:latin typeface="Palatino Linotype"/>
                <a:cs typeface="Palatino Linotype"/>
              </a:rPr>
              <a:t>Python’s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sng" spc="93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name</a:t>
            </a:r>
            <a:r>
              <a:rPr sz="2000" u="sng" spc="400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vari</a:t>
            </a:r>
            <a:r>
              <a:rPr sz="2000" spc="-45" dirty="0">
                <a:latin typeface="Palatino Linotype"/>
                <a:cs typeface="Palatino Linotype"/>
              </a:rPr>
              <a:t>able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correct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value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argume</a:t>
            </a:r>
            <a:r>
              <a:rPr sz="2000" spc="-70" dirty="0">
                <a:latin typeface="Palatino Linotype"/>
                <a:cs typeface="Palatino Linotype"/>
              </a:rPr>
              <a:t>n</a:t>
            </a:r>
            <a:r>
              <a:rPr sz="2000" spc="-20" dirty="0">
                <a:latin typeface="Palatino Linotype"/>
                <a:cs typeface="Palatino Linotype"/>
              </a:rPr>
              <a:t>t.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315" y="481753"/>
            <a:ext cx="5839344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 algn="l">
              <a:spcBef>
                <a:spcPts val="74"/>
              </a:spcBef>
            </a:pPr>
            <a:r>
              <a:rPr sz="3600" spc="-135" dirty="0"/>
              <a:t>Routes</a:t>
            </a:r>
            <a:r>
              <a:rPr sz="3600" spc="-110" dirty="0"/>
              <a:t> and </a:t>
            </a:r>
            <a:r>
              <a:rPr sz="3600" spc="-97" dirty="0"/>
              <a:t>View</a:t>
            </a:r>
            <a:r>
              <a:rPr sz="3600" spc="-110" dirty="0"/>
              <a:t> </a:t>
            </a:r>
            <a:r>
              <a:rPr sz="3600" spc="-131" dirty="0"/>
              <a:t>Functions</a:t>
            </a:r>
            <a:endParaRPr sz="1551" dirty="0"/>
          </a:p>
        </p:txBody>
      </p:sp>
      <p:sp>
        <p:nvSpPr>
          <p:cNvPr id="4" name="object 4"/>
          <p:cNvSpPr txBox="1"/>
          <p:nvPr/>
        </p:nvSpPr>
        <p:spPr>
          <a:xfrm>
            <a:off x="509315" y="1336668"/>
            <a:ext cx="8125370" cy="1860205"/>
          </a:xfrm>
          <a:prstGeom prst="rect">
            <a:avLst/>
          </a:prstGeom>
        </p:spPr>
        <p:txBody>
          <a:bodyPr vert="horz" wrap="square" lIns="0" tIns="10367" rIns="0" bIns="0" rtlCol="0">
            <a:spAutoFit/>
          </a:bodyPr>
          <a:lstStyle/>
          <a:p>
            <a:pPr marL="10367" marR="4146" algn="just">
              <a:lnSpc>
                <a:spcPct val="102400"/>
              </a:lnSpc>
              <a:spcBef>
                <a:spcPts val="465"/>
              </a:spcBef>
            </a:pP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most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convenient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93" dirty="0">
                <a:latin typeface="Palatino Linotype"/>
                <a:cs typeface="Palatino Linotype"/>
              </a:rPr>
              <a:t>way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define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route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Flask</a:t>
            </a:r>
            <a:r>
              <a:rPr sz="2000" spc="-41" dirty="0">
                <a:latin typeface="Palatino Linotype"/>
                <a:cs typeface="Palatino Linotype"/>
              </a:rPr>
              <a:t> application</a:t>
            </a:r>
            <a:r>
              <a:rPr sz="2000" spc="-36" dirty="0">
                <a:latin typeface="Palatino Linotype"/>
                <a:cs typeface="Palatino Linotype"/>
              </a:rPr>
              <a:t> is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through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app.route </a:t>
            </a:r>
            <a:r>
              <a:rPr sz="2000" spc="-36" dirty="0">
                <a:latin typeface="Palatino Linotype"/>
                <a:cs typeface="Palatino Linotype"/>
              </a:rPr>
              <a:t>decorator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exposed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by</a:t>
            </a:r>
            <a:r>
              <a:rPr sz="2000" spc="-57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application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instance.</a:t>
            </a:r>
            <a:r>
              <a:rPr sz="2000" spc="-29" dirty="0">
                <a:latin typeface="Palatino Linotype"/>
                <a:cs typeface="Palatino Linotype"/>
              </a:rPr>
              <a:t> The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following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example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61" dirty="0">
                <a:latin typeface="Palatino Linotype"/>
                <a:cs typeface="Palatino Linotype"/>
              </a:rPr>
              <a:t>shows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70" dirty="0">
                <a:latin typeface="Palatino Linotype"/>
                <a:cs typeface="Palatino Linotype"/>
              </a:rPr>
              <a:t>how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route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declared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using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this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decor</a:t>
            </a:r>
            <a:r>
              <a:rPr sz="2000" spc="-57" dirty="0">
                <a:latin typeface="Palatino Linotype"/>
                <a:cs typeface="Palatino Linotype"/>
              </a:rPr>
              <a:t>a</a:t>
            </a:r>
            <a:r>
              <a:rPr sz="2000" spc="-25" dirty="0">
                <a:latin typeface="Palatino Linotype"/>
                <a:cs typeface="Palatino Linotype"/>
              </a:rPr>
              <a:t>to</a:t>
            </a:r>
            <a:r>
              <a:rPr sz="2000" spc="-4" dirty="0">
                <a:latin typeface="Palatino Linotype"/>
                <a:cs typeface="Palatino Linotype"/>
              </a:rPr>
              <a:t>r</a:t>
            </a:r>
            <a:r>
              <a:rPr sz="2000" spc="-20" dirty="0">
                <a:latin typeface="Palatino Linotype"/>
                <a:cs typeface="Palatino Linotype"/>
              </a:rPr>
              <a:t>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'&lt;h1&gt;Hello World!&lt;/h1&gt;'</a:t>
            </a:r>
            <a:r>
              <a:rPr sz="1800" spc="-16" dirty="0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15" y="3770078"/>
            <a:ext cx="8125370" cy="1789354"/>
          </a:xfrm>
          <a:prstGeom prst="rect">
            <a:avLst/>
          </a:prstGeom>
        </p:spPr>
        <p:txBody>
          <a:bodyPr vert="horz" wrap="square" lIns="0" tIns="7257" rIns="0" bIns="0" rtlCol="0">
            <a:spAutoFit/>
          </a:bodyPr>
          <a:lstStyle/>
          <a:p>
            <a:pPr marL="10367" marR="4146" algn="just">
              <a:lnSpc>
                <a:spcPct val="102400"/>
              </a:lnSpc>
              <a:spcBef>
                <a:spcPts val="57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following </a:t>
            </a:r>
            <a:r>
              <a:rPr sz="2000" spc="-54" dirty="0">
                <a:latin typeface="Palatino Linotype"/>
                <a:cs typeface="Palatino Linotype"/>
              </a:rPr>
              <a:t>example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uses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app.add_url_rule()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41" dirty="0">
                <a:latin typeface="Palatino Linotype"/>
                <a:cs typeface="Palatino Linotype"/>
              </a:rPr>
              <a:t>register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spc="-4" dirty="0">
                <a:latin typeface="SimSun"/>
                <a:cs typeface="SimSun"/>
              </a:rPr>
              <a:t>index() </a:t>
            </a:r>
            <a:r>
              <a:rPr sz="2000" spc="-32" dirty="0">
                <a:latin typeface="Palatino Linotype"/>
                <a:cs typeface="Palatino Linotype"/>
              </a:rPr>
              <a:t>function </a:t>
            </a:r>
            <a:r>
              <a:rPr sz="2000" spc="-36" dirty="0">
                <a:latin typeface="Palatino Linotype"/>
                <a:cs typeface="Palatino Linotype"/>
              </a:rPr>
              <a:t>that is </a:t>
            </a:r>
            <a:r>
              <a:rPr sz="2000" spc="-49" dirty="0">
                <a:latin typeface="Palatino Linotype"/>
                <a:cs typeface="Palatino Linotype"/>
              </a:rPr>
              <a:t>equivalent</a:t>
            </a:r>
            <a:r>
              <a:rPr sz="2000" spc="11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to </a:t>
            </a:r>
            <a:r>
              <a:rPr sz="2000" spc="-36" dirty="0">
                <a:latin typeface="Palatino Linotype"/>
                <a:cs typeface="Palatino Linotype"/>
              </a:rPr>
              <a:t>the 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one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shown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previously: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():</a:t>
            </a:r>
          </a:p>
          <a:p>
            <a:pPr marR="1699670" algn="ctr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'&lt;h1&gt;Hello World!&lt;/h1&gt;'</a:t>
            </a:r>
            <a:endParaRPr sz="1800" dirty="0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1600" dirty="0">
              <a:latin typeface="SimSun"/>
              <a:cs typeface="SimSun"/>
            </a:endParaRPr>
          </a:p>
          <a:p>
            <a:pPr marR="1743730" algn="ctr"/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app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add_url_rule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'index'</a:t>
            </a:r>
            <a:r>
              <a:rPr sz="1800" dirty="0">
                <a:latin typeface="SimSun"/>
                <a:cs typeface="SimSun"/>
              </a:rPr>
              <a:t>,</a:t>
            </a:r>
            <a:r>
              <a:rPr sz="1800" spc="-20" dirty="0"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index</a:t>
            </a:r>
            <a:r>
              <a:rPr sz="1800" dirty="0">
                <a:latin typeface="SimSun"/>
                <a:cs typeface="SimSun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304800"/>
            <a:ext cx="8001000" cy="3806882"/>
          </a:xfrm>
          <a:prstGeom prst="rect">
            <a:avLst/>
          </a:prstGeom>
        </p:spPr>
        <p:txBody>
          <a:bodyPr vert="horz" wrap="square" lIns="0" tIns="9849" rIns="0" bIns="0" rtlCol="0">
            <a:spAutoFit/>
          </a:bodyPr>
          <a:lstStyle/>
          <a:p>
            <a:pPr marL="681631" marR="377359">
              <a:lnSpc>
                <a:spcPct val="101099"/>
              </a:lnSpc>
              <a:spcBef>
                <a:spcPts val="77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following </a:t>
            </a:r>
            <a:r>
              <a:rPr sz="2000" spc="-36" dirty="0">
                <a:latin typeface="Palatino Linotype"/>
                <a:cs typeface="Palatino Linotype"/>
              </a:rPr>
              <a:t>exam‐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ple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defines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route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has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dynamic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component:</a:t>
            </a:r>
            <a:endParaRPr sz="20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800" dirty="0">
                <a:solidFill>
                  <a:srgbClr val="9999FF"/>
                </a:solidFill>
                <a:latin typeface="SimSun"/>
                <a:cs typeface="SimSun"/>
              </a:rPr>
              <a:t>@app.route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'/user/&lt;name&gt;'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def </a:t>
            </a:r>
            <a:r>
              <a:rPr sz="1800" dirty="0">
                <a:solidFill>
                  <a:srgbClr val="CC00FF"/>
                </a:solidFill>
                <a:latin typeface="SimSun"/>
                <a:cs typeface="SimSun"/>
              </a:rPr>
              <a:t>user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latin typeface="SimSun"/>
                <a:cs typeface="SimSun"/>
              </a:rPr>
              <a:t>):</a:t>
            </a:r>
          </a:p>
          <a:p>
            <a:pPr marL="36284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'&lt;h1&gt;Hello, {}!&lt;/h1&gt;'</a:t>
            </a:r>
            <a:r>
              <a:rPr sz="1800" dirty="0">
                <a:solidFill>
                  <a:srgbClr val="545454"/>
                </a:solidFill>
                <a:latin typeface="SimSun"/>
                <a:cs typeface="SimSun"/>
              </a:rPr>
              <a:t>.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format</a:t>
            </a:r>
            <a:r>
              <a:rPr sz="1800" dirty="0">
                <a:latin typeface="SimSun"/>
                <a:cs typeface="SimSun"/>
              </a:rPr>
              <a:t>(</a:t>
            </a:r>
            <a:r>
              <a:rPr sz="1800" dirty="0">
                <a:solidFill>
                  <a:srgbClr val="000087"/>
                </a:solidFill>
                <a:latin typeface="SimSun"/>
                <a:cs typeface="SimSun"/>
              </a:rPr>
              <a:t>name</a:t>
            </a:r>
            <a:r>
              <a:rPr sz="1800" dirty="0">
                <a:latin typeface="SimSun"/>
                <a:cs typeface="SimSun"/>
              </a:rPr>
              <a:t>)</a:t>
            </a:r>
          </a:p>
          <a:p>
            <a:pPr marL="10367" marR="4146" indent="-519" algn="just">
              <a:lnSpc>
                <a:spcPct val="104700"/>
              </a:lnSpc>
              <a:spcBef>
                <a:spcPts val="440"/>
              </a:spcBef>
            </a:pPr>
            <a:r>
              <a:rPr sz="2000" spc="-29" dirty="0">
                <a:latin typeface="Palatino Linotype"/>
                <a:cs typeface="Palatino Linotype"/>
              </a:rPr>
              <a:t>The </a:t>
            </a:r>
            <a:r>
              <a:rPr sz="2000" spc="-49" dirty="0">
                <a:latin typeface="Palatino Linotype"/>
                <a:cs typeface="Palatino Linotype"/>
              </a:rPr>
              <a:t>dynamic </a:t>
            </a:r>
            <a:r>
              <a:rPr sz="2000" spc="-41" dirty="0">
                <a:latin typeface="Palatino Linotype"/>
                <a:cs typeface="Palatino Linotype"/>
              </a:rPr>
              <a:t>components </a:t>
            </a:r>
            <a:r>
              <a:rPr sz="2000" spc="-29" dirty="0">
                <a:latin typeface="Palatino Linotype"/>
                <a:cs typeface="Palatino Linotype"/>
              </a:rPr>
              <a:t>in </a:t>
            </a:r>
            <a:r>
              <a:rPr sz="2000" spc="-41" dirty="0">
                <a:latin typeface="Palatino Linotype"/>
                <a:cs typeface="Palatino Linotype"/>
              </a:rPr>
              <a:t>routes are strings </a:t>
            </a:r>
            <a:r>
              <a:rPr sz="2000" spc="-61" dirty="0">
                <a:latin typeface="Palatino Linotype"/>
                <a:cs typeface="Palatino Linotype"/>
              </a:rPr>
              <a:t>by </a:t>
            </a:r>
            <a:r>
              <a:rPr sz="2000" spc="-49" dirty="0">
                <a:latin typeface="Palatino Linotype"/>
                <a:cs typeface="Palatino Linotype"/>
              </a:rPr>
              <a:t>default </a:t>
            </a:r>
            <a:r>
              <a:rPr sz="2000" spc="-41" dirty="0">
                <a:latin typeface="Palatino Linotype"/>
                <a:cs typeface="Palatino Linotype"/>
              </a:rPr>
              <a:t>but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45" dirty="0">
                <a:latin typeface="Palatino Linotype"/>
                <a:cs typeface="Palatino Linotype"/>
              </a:rPr>
              <a:t>also be </a:t>
            </a:r>
            <a:r>
              <a:rPr sz="2000" spc="-32" dirty="0">
                <a:latin typeface="Palatino Linotype"/>
                <a:cs typeface="Palatino Linotype"/>
              </a:rPr>
              <a:t>of </a:t>
            </a:r>
            <a:r>
              <a:rPr sz="2000" spc="-41" dirty="0">
                <a:latin typeface="Palatino Linotype"/>
                <a:cs typeface="Palatino Linotype"/>
              </a:rPr>
              <a:t>different 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types. </a:t>
            </a:r>
            <a:r>
              <a:rPr sz="2000" spc="-32" dirty="0">
                <a:latin typeface="Palatino Linotype"/>
                <a:cs typeface="Palatino Linotype"/>
              </a:rPr>
              <a:t>For </a:t>
            </a:r>
            <a:r>
              <a:rPr sz="2000" spc="-49" dirty="0">
                <a:latin typeface="Palatino Linotype"/>
                <a:cs typeface="Palatino Linotype"/>
              </a:rPr>
              <a:t>example, </a:t>
            </a:r>
            <a:r>
              <a:rPr sz="2000" spc="-36" dirty="0">
                <a:latin typeface="Palatino Linotype"/>
                <a:cs typeface="Palatino Linotype"/>
              </a:rPr>
              <a:t>the route </a:t>
            </a:r>
            <a:r>
              <a:rPr sz="2000" spc="-4" dirty="0">
                <a:latin typeface="SimSun"/>
                <a:cs typeface="SimSun"/>
              </a:rPr>
              <a:t>/user/&lt;int:id&gt; </a:t>
            </a:r>
            <a:r>
              <a:rPr sz="2000" spc="-65" dirty="0">
                <a:latin typeface="Palatino Linotype"/>
                <a:cs typeface="Palatino Linotype"/>
              </a:rPr>
              <a:t>would </a:t>
            </a:r>
            <a:r>
              <a:rPr sz="2000" spc="-41" dirty="0">
                <a:latin typeface="Palatino Linotype"/>
                <a:cs typeface="Palatino Linotype"/>
              </a:rPr>
              <a:t>match </a:t>
            </a:r>
            <a:r>
              <a:rPr sz="2000" spc="-45" dirty="0">
                <a:latin typeface="Palatino Linotype"/>
                <a:cs typeface="Palatino Linotype"/>
              </a:rPr>
              <a:t>only </a:t>
            </a:r>
            <a:r>
              <a:rPr sz="2000" spc="-49" dirty="0">
                <a:latin typeface="Palatino Linotype"/>
                <a:cs typeface="Palatino Linotype"/>
              </a:rPr>
              <a:t>URLs </a:t>
            </a:r>
            <a:r>
              <a:rPr sz="2000" spc="-36" dirty="0">
                <a:latin typeface="Palatino Linotype"/>
                <a:cs typeface="Palatino Linotype"/>
              </a:rPr>
              <a:t>that </a:t>
            </a:r>
            <a:r>
              <a:rPr sz="2000" spc="-61" dirty="0">
                <a:latin typeface="Palatino Linotype"/>
                <a:cs typeface="Palatino Linotype"/>
              </a:rPr>
              <a:t>have </a:t>
            </a:r>
            <a:r>
              <a:rPr sz="2000" spc="-45" dirty="0">
                <a:latin typeface="Palatino Linotype"/>
                <a:cs typeface="Palatino Linotype"/>
              </a:rPr>
              <a:t>an </a:t>
            </a:r>
            <a:r>
              <a:rPr sz="2000" spc="-41" dirty="0">
                <a:latin typeface="Palatino Linotype"/>
                <a:cs typeface="Palatino Linotype"/>
              </a:rPr>
              <a:t> integer</a:t>
            </a:r>
            <a:r>
              <a:rPr sz="2000" spc="-36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in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32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id </a:t>
            </a:r>
            <a:r>
              <a:rPr sz="2000" spc="-49" dirty="0">
                <a:latin typeface="Palatino Linotype"/>
                <a:cs typeface="Palatino Linotype"/>
              </a:rPr>
              <a:t>dynamic</a:t>
            </a:r>
            <a:r>
              <a:rPr sz="2000" spc="-45" dirty="0">
                <a:latin typeface="Palatino Linotype"/>
                <a:cs typeface="Palatino Linotype"/>
              </a:rPr>
              <a:t> segment,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such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as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i="1" spc="-12" dirty="0">
                <a:latin typeface="Palatino Linotype"/>
                <a:cs typeface="Palatino Linotype"/>
              </a:rPr>
              <a:t>/user/123</a:t>
            </a:r>
            <a:r>
              <a:rPr sz="2000" spc="-12" dirty="0">
                <a:latin typeface="Palatino Linotype"/>
                <a:cs typeface="Palatino Linotype"/>
              </a:rPr>
              <a:t>.</a:t>
            </a:r>
            <a:r>
              <a:rPr sz="2000" spc="-9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Flask</a:t>
            </a:r>
            <a:r>
              <a:rPr sz="2000" spc="-41" dirty="0">
                <a:latin typeface="Palatino Linotype"/>
                <a:cs typeface="Palatino Linotype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supports</a:t>
            </a:r>
            <a:r>
              <a:rPr sz="2000" spc="115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142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types </a:t>
            </a:r>
            <a:r>
              <a:rPr sz="2000" spc="-49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string</a:t>
            </a:r>
            <a:r>
              <a:rPr sz="2000" spc="-4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9" dirty="0">
                <a:latin typeface="SimSun"/>
                <a:cs typeface="SimSun"/>
              </a:rPr>
              <a:t>int</a:t>
            </a:r>
            <a:r>
              <a:rPr sz="2000" spc="-9" dirty="0">
                <a:latin typeface="Palatino Linotype"/>
                <a:cs typeface="Palatino Linotype"/>
              </a:rPr>
              <a:t>,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float</a:t>
            </a:r>
            <a:r>
              <a:rPr sz="2000" spc="-4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and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path</a:t>
            </a:r>
            <a:r>
              <a:rPr sz="2000" spc="-212" dirty="0">
                <a:latin typeface="SimSun"/>
                <a:cs typeface="SimSun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for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routes.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29" dirty="0">
                <a:latin typeface="Palatino Linotype"/>
                <a:cs typeface="Palatino Linotype"/>
              </a:rPr>
              <a:t>The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path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type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is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54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special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string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7" dirty="0">
                <a:latin typeface="Palatino Linotype"/>
                <a:cs typeface="Palatino Linotype"/>
              </a:rPr>
              <a:t>type</a:t>
            </a:r>
            <a:r>
              <a:rPr sz="2000" spc="-16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that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can </a:t>
            </a:r>
            <a:r>
              <a:rPr sz="2000" spc="-204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include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2" dirty="0">
                <a:latin typeface="Palatino Linotype"/>
                <a:cs typeface="Palatino Linotype"/>
              </a:rPr>
              <a:t>fo</a:t>
            </a:r>
            <a:r>
              <a:rPr sz="2000" spc="-4" dirty="0">
                <a:latin typeface="Palatino Linotype"/>
                <a:cs typeface="Palatino Linotype"/>
              </a:rPr>
              <a:t>r</a:t>
            </a:r>
            <a:r>
              <a:rPr sz="2000" spc="-70" dirty="0">
                <a:latin typeface="Palatino Linotype"/>
                <a:cs typeface="Palatino Linotype"/>
              </a:rPr>
              <a:t>ward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5" dirty="0">
                <a:latin typeface="Palatino Linotype"/>
                <a:cs typeface="Palatino Linotype"/>
              </a:rPr>
              <a:t>slashes,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1" dirty="0">
                <a:latin typeface="Palatino Linotype"/>
                <a:cs typeface="Palatino Linotype"/>
              </a:rPr>
              <a:t>unlike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36" dirty="0">
                <a:latin typeface="Palatino Linotype"/>
                <a:cs typeface="Palatino Linotype"/>
              </a:rPr>
              <a:t>the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4" dirty="0">
                <a:latin typeface="SimSun"/>
                <a:cs typeface="SimSun"/>
              </a:rPr>
              <a:t>string</a:t>
            </a:r>
            <a:r>
              <a:rPr sz="2000" spc="-216" dirty="0">
                <a:latin typeface="SimSun"/>
                <a:cs typeface="SimSun"/>
              </a:rPr>
              <a:t> </a:t>
            </a:r>
            <a:r>
              <a:rPr sz="2000" spc="-49" dirty="0">
                <a:latin typeface="Palatino Linotype"/>
                <a:cs typeface="Palatino Linotype"/>
              </a:rPr>
              <a:t>type.</a:t>
            </a:r>
            <a:endParaRPr sz="2000" dirty="0">
              <a:latin typeface="Palatino Linotype"/>
              <a:cs typeface="Palatino Linotype"/>
            </a:endParaRPr>
          </a:p>
          <a:p>
            <a:pPr marL="186606"/>
            <a:r>
              <a:rPr sz="1800" b="1" spc="-74" dirty="0">
                <a:solidFill>
                  <a:srgbClr val="006699"/>
                </a:solidFill>
                <a:latin typeface="Courier New"/>
                <a:cs typeface="Courier New"/>
              </a:rPr>
              <a:t>return </a:t>
            </a:r>
            <a:r>
              <a:rPr sz="1800" dirty="0">
                <a:solidFill>
                  <a:srgbClr val="CC3300"/>
                </a:solidFill>
                <a:latin typeface="SimSun"/>
                <a:cs typeface="SimSun"/>
              </a:rPr>
              <a:t>'&lt;h1&gt;Hello World!&lt;/h1&gt;'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1" y="304800"/>
            <a:ext cx="4779865" cy="563420"/>
          </a:xfrm>
          <a:prstGeom prst="rect">
            <a:avLst/>
          </a:prstGeom>
        </p:spPr>
        <p:txBody>
          <a:bodyPr vert="horz" wrap="square" lIns="0" tIns="9331" rIns="0" bIns="0" rtlCol="0">
            <a:spAutoFit/>
          </a:bodyPr>
          <a:lstStyle/>
          <a:p>
            <a:pPr marL="10367" algn="l">
              <a:spcBef>
                <a:spcPts val="74"/>
              </a:spcBef>
            </a:pPr>
            <a:r>
              <a:rPr sz="3600" spc="-102" dirty="0"/>
              <a:t>Development</a:t>
            </a:r>
            <a:r>
              <a:rPr sz="3600" spc="-110" dirty="0"/>
              <a:t> </a:t>
            </a:r>
            <a:r>
              <a:rPr sz="3600" spc="-131" dirty="0"/>
              <a:t>Web</a:t>
            </a:r>
            <a:r>
              <a:rPr sz="3600" spc="-110" dirty="0"/>
              <a:t> </a:t>
            </a:r>
            <a:r>
              <a:rPr sz="3600" spc="-126" dirty="0"/>
              <a:t>Server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57201" y="1219200"/>
            <a:ext cx="8361264" cy="4787547"/>
          </a:xfrm>
          <a:prstGeom prst="rect">
            <a:avLst/>
          </a:prstGeom>
        </p:spPr>
        <p:txBody>
          <a:bodyPr vert="horz" wrap="square" lIns="0" tIns="4146" rIns="0" bIns="0" rtlCol="0">
            <a:spAutoFit/>
          </a:bodyPr>
          <a:lstStyle/>
          <a:p>
            <a:pPr marL="10367" marR="4146" algn="just">
              <a:spcBef>
                <a:spcPts val="490"/>
              </a:spcBef>
            </a:pPr>
            <a:r>
              <a:rPr sz="1800" spc="-57" dirty="0">
                <a:latin typeface="Palatino Linotype"/>
                <a:cs typeface="Palatino Linotype"/>
              </a:rPr>
              <a:t>To </a:t>
            </a:r>
            <a:r>
              <a:rPr sz="1800" spc="-32" dirty="0">
                <a:latin typeface="Palatino Linotype"/>
                <a:cs typeface="Palatino Linotype"/>
              </a:rPr>
              <a:t>start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i="1" spc="-25" dirty="0">
                <a:latin typeface="Palatino Linotype"/>
                <a:cs typeface="Palatino Linotype"/>
              </a:rPr>
              <a:t>hello.py </a:t>
            </a:r>
            <a:r>
              <a:rPr sz="1800" spc="-41" dirty="0">
                <a:latin typeface="Palatino Linotype"/>
                <a:cs typeface="Palatino Linotype"/>
              </a:rPr>
              <a:t>application </a:t>
            </a:r>
            <a:r>
              <a:rPr sz="1800" spc="-36" dirty="0">
                <a:latin typeface="Palatino Linotype"/>
                <a:cs typeface="Palatino Linotype"/>
              </a:rPr>
              <a:t>from the </a:t>
            </a:r>
            <a:r>
              <a:rPr sz="1800" spc="-49" dirty="0">
                <a:latin typeface="Palatino Linotype"/>
                <a:cs typeface="Palatino Linotype"/>
              </a:rPr>
              <a:t>previous </a:t>
            </a:r>
            <a:r>
              <a:rPr sz="1800" spc="-32" dirty="0">
                <a:latin typeface="Palatino Linotype"/>
                <a:cs typeface="Palatino Linotype"/>
              </a:rPr>
              <a:t>section, </a:t>
            </a:r>
            <a:r>
              <a:rPr sz="1800" spc="-29" dirty="0">
                <a:latin typeface="Palatino Linotype"/>
                <a:cs typeface="Palatino Linotype"/>
              </a:rPr>
              <a:t>first </a:t>
            </a:r>
            <a:r>
              <a:rPr sz="1800" spc="-54" dirty="0">
                <a:latin typeface="Palatino Linotype"/>
                <a:cs typeface="Palatino Linotype"/>
              </a:rPr>
              <a:t>make </a:t>
            </a:r>
            <a:r>
              <a:rPr sz="1800" spc="-45" dirty="0">
                <a:latin typeface="Palatino Linotype"/>
                <a:cs typeface="Palatino Linotype"/>
              </a:rPr>
              <a:t>sure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virtual </a:t>
            </a:r>
            <a:r>
              <a:rPr sz="1800" spc="-41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environment </a:t>
            </a:r>
            <a:r>
              <a:rPr sz="1800" spc="-61" dirty="0">
                <a:latin typeface="Palatino Linotype"/>
                <a:cs typeface="Palatino Linotype"/>
              </a:rPr>
              <a:t>you</a:t>
            </a:r>
            <a:r>
              <a:rPr sz="1800" spc="-57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created </a:t>
            </a:r>
            <a:r>
              <a:rPr sz="1800" spc="-36" dirty="0">
                <a:latin typeface="Palatino Linotype"/>
                <a:cs typeface="Palatino Linotype"/>
              </a:rPr>
              <a:t>earlier is </a:t>
            </a:r>
            <a:r>
              <a:rPr sz="1800" spc="-45" dirty="0">
                <a:latin typeface="Palatino Linotype"/>
                <a:cs typeface="Palatino Linotype"/>
              </a:rPr>
              <a:t>activated </a:t>
            </a:r>
            <a:r>
              <a:rPr sz="1800" spc="-54" dirty="0">
                <a:latin typeface="Palatino Linotype"/>
                <a:cs typeface="Palatino Linotype"/>
              </a:rPr>
              <a:t>and</a:t>
            </a:r>
            <a:r>
              <a:rPr sz="1800" spc="106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has</a:t>
            </a:r>
            <a:r>
              <a:rPr sz="1800" spc="118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Flask </a:t>
            </a:r>
            <a:r>
              <a:rPr sz="1800" spc="-41" dirty="0">
                <a:latin typeface="Palatino Linotype"/>
                <a:cs typeface="Palatino Linotype"/>
              </a:rPr>
              <a:t>installed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20" dirty="0">
                <a:latin typeface="Palatino Linotype"/>
                <a:cs typeface="Palatino Linotype"/>
              </a:rPr>
              <a:t>it. </a:t>
            </a:r>
            <a:r>
              <a:rPr sz="1800" spc="-32" dirty="0">
                <a:latin typeface="Palatino Linotype"/>
                <a:cs typeface="Palatino Linotype"/>
              </a:rPr>
              <a:t>For </a:t>
            </a:r>
            <a:r>
              <a:rPr sz="1800" spc="-49" dirty="0">
                <a:latin typeface="Palatino Linotype"/>
                <a:cs typeface="Palatino Linotype"/>
              </a:rPr>
              <a:t>Linux 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and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macOS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users,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2" dirty="0">
                <a:latin typeface="Palatino Linotype"/>
                <a:cs typeface="Palatino Linotype"/>
              </a:rPr>
              <a:t>start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74" dirty="0">
                <a:latin typeface="Palatino Linotype"/>
                <a:cs typeface="Palatino Linotype"/>
              </a:rPr>
              <a:t>web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se</a:t>
            </a:r>
            <a:r>
              <a:rPr sz="1800" spc="-12" dirty="0">
                <a:latin typeface="Palatino Linotype"/>
                <a:cs typeface="Palatino Linotype"/>
              </a:rPr>
              <a:t>r</a:t>
            </a:r>
            <a:r>
              <a:rPr sz="1800" spc="-54" dirty="0">
                <a:latin typeface="Palatino Linotype"/>
                <a:cs typeface="Palatino Linotype"/>
              </a:rPr>
              <a:t>ver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4" dirty="0">
                <a:latin typeface="Palatino Linotype"/>
                <a:cs typeface="Palatino Linotype"/>
              </a:rPr>
              <a:t>as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follows: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</a:t>
            </a:r>
            <a:r>
              <a:rPr sz="1600" spc="4" dirty="0">
                <a:latin typeface="SimSun"/>
                <a:cs typeface="SimSun"/>
              </a:rPr>
              <a:t> </a:t>
            </a:r>
            <a:r>
              <a:rPr sz="1600" b="1" spc="-74" dirty="0">
                <a:latin typeface="Courier New"/>
                <a:cs typeface="Courier New"/>
              </a:rPr>
              <a:t>export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74" dirty="0">
                <a:latin typeface="Courier New"/>
                <a:cs typeface="Courier New"/>
              </a:rPr>
              <a:t>FLASK_APP=hello.py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4" dirty="0">
                <a:latin typeface="Courier New"/>
                <a:cs typeface="Courier New"/>
              </a:rPr>
              <a:t>flask run</a:t>
            </a:r>
            <a:endParaRPr sz="1600" dirty="0">
              <a:latin typeface="Courier New"/>
              <a:cs typeface="Courier New"/>
            </a:endParaRPr>
          </a:p>
          <a:p>
            <a:pPr marL="318785" indent="-88119">
              <a:buChar char="*"/>
              <a:tabLst>
                <a:tab pos="318785" algn="l"/>
              </a:tabLst>
            </a:pPr>
            <a:r>
              <a:rPr sz="1600" dirty="0">
                <a:latin typeface="SimSun"/>
                <a:cs typeface="SimSun"/>
              </a:rPr>
              <a:t>Serving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Flask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app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"hello"</a:t>
            </a:r>
          </a:p>
          <a:p>
            <a:pPr marL="318785" indent="-88119">
              <a:buChar char="*"/>
              <a:tabLst>
                <a:tab pos="318785" algn="l"/>
              </a:tabLst>
            </a:pPr>
            <a:r>
              <a:rPr sz="1600" dirty="0">
                <a:latin typeface="SimSun"/>
                <a:cs typeface="SimSun"/>
              </a:rPr>
              <a:t>Running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on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http://127.0.0.1:5000/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(Press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CTRL+C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to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quit)</a:t>
            </a:r>
          </a:p>
          <a:p>
            <a:pPr marL="10367" marR="4146" indent="-519" algn="just">
              <a:spcBef>
                <a:spcPts val="440"/>
              </a:spcBef>
            </a:pPr>
            <a:r>
              <a:rPr sz="1800" spc="-32" dirty="0">
                <a:latin typeface="Palatino Linotype"/>
                <a:cs typeface="Palatino Linotype"/>
              </a:rPr>
              <a:t>For Microsoft </a:t>
            </a:r>
            <a:r>
              <a:rPr sz="1800" spc="-57" dirty="0">
                <a:latin typeface="Palatino Linotype"/>
                <a:cs typeface="Palatino Linotype"/>
              </a:rPr>
              <a:t>Windows </a:t>
            </a:r>
            <a:r>
              <a:rPr sz="1800" spc="-41" dirty="0">
                <a:latin typeface="Palatino Linotype"/>
                <a:cs typeface="Palatino Linotype"/>
              </a:rPr>
              <a:t>users,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only </a:t>
            </a:r>
            <a:r>
              <a:rPr sz="1800" spc="-36" dirty="0">
                <a:latin typeface="Palatino Linotype"/>
                <a:cs typeface="Palatino Linotype"/>
              </a:rPr>
              <a:t>difference is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70" dirty="0">
                <a:latin typeface="Palatino Linotype"/>
                <a:cs typeface="Palatino Linotype"/>
              </a:rPr>
              <a:t>how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4" dirty="0">
                <a:latin typeface="SimSun"/>
                <a:cs typeface="SimSun"/>
              </a:rPr>
              <a:t>FLASK_APP </a:t>
            </a:r>
            <a:r>
              <a:rPr sz="1800" spc="-36" dirty="0">
                <a:latin typeface="Palatino Linotype"/>
                <a:cs typeface="Palatino Linotype"/>
              </a:rPr>
              <a:t>environ‐ </a:t>
            </a:r>
            <a:r>
              <a:rPr sz="1800" spc="-32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ment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variable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set:</a:t>
            </a:r>
            <a:endParaRPr sz="1800" dirty="0">
              <a:latin typeface="Palatino Linotype"/>
              <a:cs typeface="Palatino Linotype"/>
            </a:endParaRPr>
          </a:p>
          <a:p>
            <a:pPr marL="186606">
              <a:spcBef>
                <a:spcPts val="588"/>
              </a:spcBef>
            </a:pPr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4" dirty="0">
                <a:latin typeface="Courier New"/>
                <a:cs typeface="Courier New"/>
              </a:rPr>
              <a:t>set FLASK_APP=hello.py</a:t>
            </a:r>
            <a:endParaRPr sz="1600" dirty="0">
              <a:latin typeface="Courier New"/>
              <a:cs typeface="Courier New"/>
            </a:endParaRPr>
          </a:p>
          <a:p>
            <a:pPr marL="186606"/>
            <a:r>
              <a:rPr sz="1600" dirty="0">
                <a:latin typeface="SimSun"/>
                <a:cs typeface="SimSun"/>
              </a:rPr>
              <a:t>(venv) $ </a:t>
            </a:r>
            <a:r>
              <a:rPr sz="1600" b="1" spc="-74" dirty="0">
                <a:latin typeface="Courier New"/>
                <a:cs typeface="Courier New"/>
              </a:rPr>
              <a:t>flask run</a:t>
            </a:r>
            <a:endParaRPr sz="1600" dirty="0">
              <a:latin typeface="Courier New"/>
              <a:cs typeface="Courier New"/>
            </a:endParaRPr>
          </a:p>
          <a:p>
            <a:pPr marL="318785" indent="-88638">
              <a:buChar char="*"/>
              <a:tabLst>
                <a:tab pos="319304" algn="l"/>
              </a:tabLst>
            </a:pPr>
            <a:r>
              <a:rPr sz="1600" dirty="0">
                <a:latin typeface="SimSun"/>
                <a:cs typeface="SimSun"/>
              </a:rPr>
              <a:t>Serving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Flask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app</a:t>
            </a:r>
            <a:r>
              <a:rPr sz="1600" spc="-16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"hello"</a:t>
            </a:r>
          </a:p>
          <a:p>
            <a:pPr marL="318785" indent="-88638">
              <a:buChar char="*"/>
              <a:tabLst>
                <a:tab pos="319304" algn="l"/>
              </a:tabLst>
            </a:pPr>
            <a:r>
              <a:rPr sz="1600" dirty="0">
                <a:latin typeface="SimSun"/>
                <a:cs typeface="SimSun"/>
              </a:rPr>
              <a:t>Running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on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http://127.0.0.1:5000/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(Press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CTRL+C</a:t>
            </a:r>
            <a:r>
              <a:rPr sz="1600" spc="-12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to</a:t>
            </a:r>
            <a:r>
              <a:rPr sz="1600" spc="-9" dirty="0">
                <a:latin typeface="SimSun"/>
                <a:cs typeface="SimSun"/>
              </a:rPr>
              <a:t> </a:t>
            </a:r>
            <a:r>
              <a:rPr sz="1600" dirty="0">
                <a:latin typeface="SimSun"/>
                <a:cs typeface="SimSun"/>
              </a:rPr>
              <a:t>quit)</a:t>
            </a:r>
          </a:p>
          <a:p>
            <a:pPr marL="10367" marR="4146" algn="just">
              <a:spcBef>
                <a:spcPts val="392"/>
              </a:spcBef>
            </a:pPr>
            <a:r>
              <a:rPr sz="1800" spc="-32" dirty="0">
                <a:latin typeface="Palatino Linotype"/>
                <a:cs typeface="Palatino Linotype"/>
              </a:rPr>
              <a:t>Once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45" dirty="0">
                <a:latin typeface="Palatino Linotype"/>
                <a:cs typeface="Palatino Linotype"/>
              </a:rPr>
              <a:t>server </a:t>
            </a:r>
            <a:r>
              <a:rPr sz="1800" spc="-36" dirty="0">
                <a:latin typeface="Palatino Linotype"/>
                <a:cs typeface="Palatino Linotype"/>
              </a:rPr>
              <a:t>starts </a:t>
            </a:r>
            <a:r>
              <a:rPr sz="1800" spc="-61" dirty="0">
                <a:latin typeface="Palatino Linotype"/>
                <a:cs typeface="Palatino Linotype"/>
              </a:rPr>
              <a:t>up, </a:t>
            </a:r>
            <a:r>
              <a:rPr sz="1800" spc="-20" dirty="0">
                <a:latin typeface="Palatino Linotype"/>
                <a:cs typeface="Palatino Linotype"/>
              </a:rPr>
              <a:t>it </a:t>
            </a:r>
            <a:r>
              <a:rPr sz="1800" spc="-54" dirty="0">
                <a:latin typeface="Palatino Linotype"/>
                <a:cs typeface="Palatino Linotype"/>
              </a:rPr>
              <a:t>goes </a:t>
            </a:r>
            <a:r>
              <a:rPr sz="1800" spc="-32" dirty="0">
                <a:latin typeface="Palatino Linotype"/>
                <a:cs typeface="Palatino Linotype"/>
              </a:rPr>
              <a:t>into </a:t>
            </a:r>
            <a:r>
              <a:rPr sz="1800" spc="-54" dirty="0">
                <a:latin typeface="Palatino Linotype"/>
                <a:cs typeface="Palatino Linotype"/>
              </a:rPr>
              <a:t>a </a:t>
            </a:r>
            <a:r>
              <a:rPr sz="1800" spc="-41" dirty="0">
                <a:latin typeface="Palatino Linotype"/>
                <a:cs typeface="Palatino Linotype"/>
              </a:rPr>
              <a:t>loop </a:t>
            </a:r>
            <a:r>
              <a:rPr sz="1800" spc="-36" dirty="0">
                <a:latin typeface="Palatino Linotype"/>
                <a:cs typeface="Palatino Linotype"/>
              </a:rPr>
              <a:t>that </a:t>
            </a:r>
            <a:r>
              <a:rPr sz="1800" spc="-41" dirty="0">
                <a:latin typeface="Palatino Linotype"/>
                <a:cs typeface="Palatino Linotype"/>
              </a:rPr>
              <a:t>accepts </a:t>
            </a:r>
            <a:r>
              <a:rPr sz="1800" spc="-45" dirty="0">
                <a:latin typeface="Palatino Linotype"/>
                <a:cs typeface="Palatino Linotype"/>
              </a:rPr>
              <a:t>requests </a:t>
            </a:r>
            <a:r>
              <a:rPr sz="1800" spc="-54" dirty="0">
                <a:latin typeface="Palatino Linotype"/>
                <a:cs typeface="Palatino Linotype"/>
              </a:rPr>
              <a:t>and </a:t>
            </a:r>
            <a:r>
              <a:rPr sz="1800" spc="-41" dirty="0">
                <a:latin typeface="Palatino Linotype"/>
                <a:cs typeface="Palatino Linotype"/>
              </a:rPr>
              <a:t>services </a:t>
            </a:r>
            <a:r>
              <a:rPr sz="1800" spc="-36" dirty="0">
                <a:latin typeface="Palatino Linotype"/>
                <a:cs typeface="Palatino Linotype"/>
              </a:rPr>
              <a:t>them. </a:t>
            </a:r>
            <a:r>
              <a:rPr sz="1800" spc="-32" dirty="0">
                <a:latin typeface="Palatino Linotype"/>
                <a:cs typeface="Palatino Linotype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This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loop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continues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until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you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stop</a:t>
            </a:r>
            <a:r>
              <a:rPr sz="1800" spc="-16" dirty="0">
                <a:latin typeface="Palatino Linotype"/>
                <a:cs typeface="Palatino Linotype"/>
              </a:rPr>
              <a:t> </a:t>
            </a:r>
            <a:r>
              <a:rPr sz="1800" spc="-36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1" dirty="0">
                <a:latin typeface="Palatino Linotype"/>
                <a:cs typeface="Palatino Linotype"/>
              </a:rPr>
              <a:t>application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61" dirty="0">
                <a:latin typeface="Palatino Linotype"/>
                <a:cs typeface="Palatino Linotype"/>
              </a:rPr>
              <a:t>by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45" dirty="0">
                <a:latin typeface="Palatino Linotype"/>
                <a:cs typeface="Palatino Linotype"/>
              </a:rPr>
              <a:t>pressing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16" dirty="0">
                <a:latin typeface="Palatino Linotype"/>
                <a:cs typeface="Palatino Linotype"/>
              </a:rPr>
              <a:t>Ctrl+C.</a:t>
            </a:r>
            <a:endParaRPr sz="1800" dirty="0">
              <a:latin typeface="Palatino Linotype"/>
              <a:cs typeface="Palatino Linotype"/>
            </a:endParaRPr>
          </a:p>
          <a:p>
            <a:pPr marL="10367" marR="4146" algn="just">
              <a:spcBef>
                <a:spcPts val="539"/>
              </a:spcBef>
            </a:pPr>
            <a:r>
              <a:rPr sz="1800" spc="-36" dirty="0">
                <a:latin typeface="Palatino Linotype"/>
                <a:cs typeface="Palatino Linotype"/>
              </a:rPr>
              <a:t>With the </a:t>
            </a:r>
            <a:r>
              <a:rPr sz="1800" spc="-45" dirty="0">
                <a:latin typeface="Palatino Linotype"/>
                <a:cs typeface="Palatino Linotype"/>
              </a:rPr>
              <a:t>server </a:t>
            </a:r>
            <a:r>
              <a:rPr sz="1800" spc="-36" dirty="0">
                <a:latin typeface="Palatino Linotype"/>
                <a:cs typeface="Palatino Linotype"/>
              </a:rPr>
              <a:t>running, </a:t>
            </a:r>
            <a:r>
              <a:rPr sz="1800" spc="-45" dirty="0">
                <a:latin typeface="Palatino Linotype"/>
                <a:cs typeface="Palatino Linotype"/>
              </a:rPr>
              <a:t>open </a:t>
            </a:r>
            <a:r>
              <a:rPr sz="1800" spc="-54" dirty="0">
                <a:latin typeface="Palatino Linotype"/>
                <a:cs typeface="Palatino Linotype"/>
              </a:rPr>
              <a:t>your </a:t>
            </a:r>
            <a:r>
              <a:rPr sz="1800" spc="-74" dirty="0">
                <a:latin typeface="Palatino Linotype"/>
                <a:cs typeface="Palatino Linotype"/>
              </a:rPr>
              <a:t>web</a:t>
            </a:r>
            <a:r>
              <a:rPr sz="1800" spc="65" dirty="0">
                <a:latin typeface="Palatino Linotype"/>
                <a:cs typeface="Palatino Linotype"/>
              </a:rPr>
              <a:t> </a:t>
            </a:r>
            <a:r>
              <a:rPr sz="1800" spc="-49" dirty="0">
                <a:latin typeface="Palatino Linotype"/>
                <a:cs typeface="Palatino Linotype"/>
              </a:rPr>
              <a:t>browser </a:t>
            </a:r>
            <a:r>
              <a:rPr sz="1800" spc="-54" dirty="0">
                <a:latin typeface="Palatino Linotype"/>
                <a:cs typeface="Palatino Linotype"/>
              </a:rPr>
              <a:t>and </a:t>
            </a:r>
            <a:r>
              <a:rPr sz="1800" spc="-57" dirty="0">
                <a:latin typeface="Palatino Linotype"/>
                <a:cs typeface="Palatino Linotype"/>
              </a:rPr>
              <a:t>type </a:t>
            </a:r>
            <a:r>
              <a:rPr sz="1800" b="1" spc="-86" dirty="0">
                <a:latin typeface="Courier New"/>
                <a:cs typeface="Courier New"/>
              </a:rPr>
              <a:t>http://localhost:5000/ </a:t>
            </a:r>
            <a:r>
              <a:rPr sz="1800" b="1" spc="-81" dirty="0">
                <a:latin typeface="Courier New"/>
                <a:cs typeface="Courier New"/>
              </a:rPr>
              <a:t> </a:t>
            </a:r>
            <a:r>
              <a:rPr sz="1800" spc="-29" dirty="0">
                <a:latin typeface="Palatino Linotype"/>
                <a:cs typeface="Palatino Linotype"/>
              </a:rPr>
              <a:t>in </a:t>
            </a:r>
            <a:r>
              <a:rPr sz="1800" spc="-36" dirty="0">
                <a:latin typeface="Palatino Linotype"/>
                <a:cs typeface="Palatino Linotype"/>
              </a:rPr>
              <a:t>the </a:t>
            </a:r>
            <a:r>
              <a:rPr sz="1800" spc="-54" dirty="0">
                <a:latin typeface="Palatino Linotype"/>
                <a:cs typeface="Palatino Linotype"/>
              </a:rPr>
              <a:t>address </a:t>
            </a:r>
            <a:r>
              <a:rPr sz="1800" spc="-49" dirty="0">
                <a:latin typeface="Palatino Linotype"/>
                <a:cs typeface="Palatino Linotype"/>
              </a:rPr>
              <a:t>bar. 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r>
              <a:rPr lang="en-US" sz="3600" dirty="0"/>
              <a:t>A Complete Application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355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from </a:t>
            </a:r>
            <a:r>
              <a:rPr lang="en-US" sz="2800" b="1" dirty="0">
                <a:solidFill>
                  <a:srgbClr val="00CCFF"/>
                </a:solidFill>
                <a:latin typeface="UbuntuMono-Bold"/>
              </a:rPr>
              <a:t>flask 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import 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Flask</a:t>
            </a:r>
            <a:br>
              <a:rPr lang="en-US" sz="2800" dirty="0">
                <a:solidFill>
                  <a:srgbClr val="000088"/>
                </a:solidFill>
                <a:latin typeface="UbuntuMono-Regular"/>
              </a:rPr>
            </a:b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app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sz="2800" dirty="0">
                <a:solidFill>
                  <a:srgbClr val="000088"/>
                </a:solidFill>
                <a:latin typeface="UbuntuMono-Regular"/>
              </a:rPr>
              <a:t>Flask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b="1" dirty="0">
                <a:solidFill>
                  <a:srgbClr val="003333"/>
                </a:solidFill>
                <a:latin typeface="UbuntuMono-Bold"/>
              </a:rPr>
              <a:t>__name__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9999FF"/>
                </a:solidFill>
                <a:latin typeface="UbuntuMono-Regular"/>
              </a:rPr>
              <a:t>@</a:t>
            </a:r>
            <a:r>
              <a:rPr lang="en-US" sz="2800" dirty="0" err="1">
                <a:solidFill>
                  <a:srgbClr val="9999FF"/>
                </a:solidFill>
                <a:latin typeface="UbuntuMono-Regular"/>
              </a:rPr>
              <a:t>app.route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'/'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b="1" dirty="0" err="1">
                <a:solidFill>
                  <a:srgbClr val="006699"/>
                </a:solidFill>
                <a:latin typeface="UbuntuMono-Bold"/>
              </a:rPr>
              <a:t>def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 </a:t>
            </a:r>
            <a:r>
              <a:rPr lang="en-US" sz="2800" dirty="0">
                <a:solidFill>
                  <a:srgbClr val="CC00FF"/>
                </a:solidFill>
                <a:latin typeface="UbuntuMono-Regular"/>
              </a:rPr>
              <a:t>index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():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return 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'&lt;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&gt;Hello World!&lt;/</a:t>
            </a:r>
            <a:r>
              <a:rPr lang="en-US" sz="2800" dirty="0" err="1">
                <a:solidFill>
                  <a:srgbClr val="CC3300"/>
                </a:solidFill>
                <a:latin typeface="UbuntuMono-Regular"/>
              </a:rPr>
              <a:t>h1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&gt;'</a:t>
            </a:r>
            <a:r>
              <a:rPr lang="en-US" dirty="0"/>
              <a:t> </a:t>
            </a:r>
          </a:p>
          <a:p>
            <a:pPr algn="l"/>
            <a:r>
              <a:rPr lang="en-US" sz="2800" b="1" dirty="0">
                <a:solidFill>
                  <a:srgbClr val="006699"/>
                </a:solidFill>
                <a:latin typeface="UbuntuMono-Bold"/>
              </a:rPr>
              <a:t>if </a:t>
            </a:r>
            <a:r>
              <a:rPr lang="en-US" sz="2800" b="1" dirty="0">
                <a:solidFill>
                  <a:srgbClr val="003333"/>
                </a:solidFill>
                <a:latin typeface="UbuntuMono-Bold"/>
              </a:rPr>
              <a:t>__name__ </a:t>
            </a:r>
            <a:r>
              <a:rPr lang="en-US" sz="2800" dirty="0">
                <a:solidFill>
                  <a:srgbClr val="555555"/>
                </a:solidFill>
                <a:latin typeface="UbuntuMono-Regular"/>
              </a:rPr>
              <a:t>== </a:t>
            </a:r>
            <a:r>
              <a:rPr lang="en-US" sz="2800" dirty="0">
                <a:solidFill>
                  <a:srgbClr val="CC3300"/>
                </a:solidFill>
                <a:latin typeface="UbuntuMono-Regular"/>
              </a:rPr>
              <a:t>'__main__'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:</a:t>
            </a:r>
            <a:br>
              <a:rPr lang="en-US" sz="2800" dirty="0">
                <a:solidFill>
                  <a:srgbClr val="000000"/>
                </a:solidFill>
                <a:latin typeface="UbuntuMono-Regular"/>
              </a:rPr>
            </a:b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US" sz="2800" dirty="0" err="1">
                <a:solidFill>
                  <a:srgbClr val="000088"/>
                </a:solidFill>
                <a:latin typeface="UbuntuMono-Regular"/>
              </a:rPr>
              <a:t>app</a:t>
            </a:r>
            <a:r>
              <a:rPr lang="en-US" sz="28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800" dirty="0" err="1">
                <a:solidFill>
                  <a:srgbClr val="000088"/>
                </a:solidFill>
                <a:latin typeface="UbuntuMono-Regular"/>
              </a:rPr>
              <a:t>run</a:t>
            </a:r>
            <a:r>
              <a:rPr lang="en-US" sz="2800" dirty="0">
                <a:solidFill>
                  <a:srgbClr val="000000"/>
                </a:solidFill>
                <a:latin typeface="UbuntuMono-Regular"/>
              </a:rPr>
              <a:t>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</a:t>
            </a:r>
          </a:p>
          <a:p>
            <a:pPr algn="l"/>
            <a:r>
              <a:rPr lang="en-US" sz="2400" b="1" dirty="0">
                <a:solidFill>
                  <a:srgbClr val="006699"/>
                </a:solidFill>
                <a:latin typeface="UbuntuMono-Bold"/>
              </a:rPr>
              <a:t>if </a:t>
            </a:r>
            <a:r>
              <a:rPr lang="en-US" sz="2400" b="1" dirty="0">
                <a:solidFill>
                  <a:srgbClr val="003333"/>
                </a:solidFill>
                <a:latin typeface="UbuntuMono-Bold"/>
              </a:rPr>
              <a:t>__name__ </a:t>
            </a:r>
            <a:r>
              <a:rPr lang="en-US" sz="2400" dirty="0">
                <a:solidFill>
                  <a:srgbClr val="555555"/>
                </a:solidFill>
                <a:latin typeface="UbuntuMono-Regular"/>
              </a:rPr>
              <a:t>== </a:t>
            </a:r>
            <a:r>
              <a:rPr lang="en-US" sz="2400" dirty="0">
                <a:solidFill>
                  <a:srgbClr val="CC3300"/>
                </a:solidFill>
                <a:latin typeface="UbuntuMono-Regular"/>
              </a:rPr>
              <a:t>'__main__'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UbuntuMono-Regular"/>
              </a:rPr>
            </a:b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en-US" sz="2400" dirty="0" err="1">
                <a:solidFill>
                  <a:srgbClr val="000088"/>
                </a:solidFill>
                <a:latin typeface="UbuntuMono-Regular"/>
              </a:rPr>
              <a:t>app</a:t>
            </a:r>
            <a:r>
              <a:rPr lang="en-US" sz="240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sz="2400" dirty="0" err="1">
                <a:solidFill>
                  <a:srgbClr val="000088"/>
                </a:solidFill>
                <a:latin typeface="UbuntuMono-Regular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UbuntuMono-Regular"/>
              </a:rPr>
              <a:t>(port=5000)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492500"/>
            <a:ext cx="34956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3997</Words>
  <Application>Microsoft Office PowerPoint</Application>
  <PresentationFormat>On-screen Show (4:3)</PresentationFormat>
  <Paragraphs>382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SimSun</vt:lpstr>
      <vt:lpstr>Arial</vt:lpstr>
      <vt:lpstr>Arial Narrow</vt:lpstr>
      <vt:lpstr>Calibri</vt:lpstr>
      <vt:lpstr>Courier New</vt:lpstr>
      <vt:lpstr>Palatino Linotype</vt:lpstr>
      <vt:lpstr>Symbol</vt:lpstr>
      <vt:lpstr>UbuntuMono-Bold</vt:lpstr>
      <vt:lpstr>UbuntuMono-Regular</vt:lpstr>
      <vt:lpstr>Verdana</vt:lpstr>
      <vt:lpstr>Wingdings</vt:lpstr>
      <vt:lpstr>Wingdings 2</vt:lpstr>
      <vt:lpstr>Office Theme</vt:lpstr>
      <vt:lpstr>Edge</vt:lpstr>
      <vt:lpstr>Chapter 6 Introduction to Flask</vt:lpstr>
      <vt:lpstr>Content </vt:lpstr>
      <vt:lpstr>Installation</vt:lpstr>
      <vt:lpstr>PowerPoint Presentation</vt:lpstr>
      <vt:lpstr>PowerPoint Presentation</vt:lpstr>
      <vt:lpstr>Routes and View Functions</vt:lpstr>
      <vt:lpstr>PowerPoint Presentation</vt:lpstr>
      <vt:lpstr>Development Web Server</vt:lpstr>
      <vt:lpstr>A Complete Application </vt:lpstr>
      <vt:lpstr>Dynamic Routes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Forms</vt:lpstr>
      <vt:lpstr>PowerPoint Presentation</vt:lpstr>
      <vt:lpstr>HTML Rendering of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Flask</dc:title>
  <dc:creator>Miguel Grinberg</dc:creator>
  <cp:lastModifiedBy>Nguyễn Thị Mỹ Linh - Khoa Công nghệ thông tin - VLSET</cp:lastModifiedBy>
  <cp:revision>12</cp:revision>
  <dcterms:created xsi:type="dcterms:W3CDTF">2022-05-10T06:30:36Z</dcterms:created>
  <dcterms:modified xsi:type="dcterms:W3CDTF">2022-06-24T02:28:27Z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2022-05-10T00:00:00Z</vt:filetime>
  </property>
</Properties>
</file>