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97" r:id="rId9"/>
    <p:sldId id="263" r:id="rId10"/>
    <p:sldId id="264" r:id="rId11"/>
    <p:sldId id="265" r:id="rId12"/>
    <p:sldId id="299" r:id="rId13"/>
    <p:sldId id="266" r:id="rId14"/>
    <p:sldId id="298" r:id="rId15"/>
    <p:sldId id="267" r:id="rId16"/>
    <p:sldId id="300" r:id="rId17"/>
    <p:sldId id="301" r:id="rId18"/>
    <p:sldId id="269" r:id="rId19"/>
    <p:sldId id="270" r:id="rId20"/>
    <p:sldId id="302" r:id="rId21"/>
    <p:sldId id="271" r:id="rId22"/>
    <p:sldId id="272" r:id="rId23"/>
    <p:sldId id="273" r:id="rId24"/>
    <p:sldId id="274" r:id="rId25"/>
    <p:sldId id="275" r:id="rId26"/>
    <p:sldId id="278" r:id="rId27"/>
    <p:sldId id="279" r:id="rId28"/>
    <p:sldId id="280" r:id="rId29"/>
    <p:sldId id="303" r:id="rId30"/>
    <p:sldId id="281" r:id="rId31"/>
    <p:sldId id="282" r:id="rId32"/>
    <p:sldId id="284" r:id="rId33"/>
    <p:sldId id="285" r:id="rId34"/>
    <p:sldId id="287" r:id="rId35"/>
    <p:sldId id="288" r:id="rId36"/>
    <p:sldId id="289" r:id="rId37"/>
    <p:sldId id="304" r:id="rId38"/>
    <p:sldId id="291" r:id="rId39"/>
    <p:sldId id="292" r:id="rId40"/>
    <p:sldId id="293" r:id="rId41"/>
    <p:sldId id="306" r:id="rId42"/>
    <p:sldId id="295" r:id="rId43"/>
    <p:sldId id="305" r:id="rId44"/>
    <p:sldId id="296" r:id="rId45"/>
  </p:sldIdLst>
  <p:sldSz cx="9144000" cy="6858000" type="screen4x3"/>
  <p:notesSz cx="6400800" cy="8401050"/>
  <p:defaultTextStyle>
    <a:defPPr>
      <a:defRPr lang="en-US"/>
    </a:defPPr>
    <a:lvl1pPr marL="0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212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425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637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849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6062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9274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2487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5699" algn="l" defTabSz="74642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1" userDrawn="1">
          <p15:clr>
            <a:srgbClr val="A4A3A4"/>
          </p15:clr>
        </p15:guide>
        <p15:guide id="2" pos="30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67" autoAdjust="0"/>
    <p:restoredTop sz="94660"/>
  </p:normalViewPr>
  <p:slideViewPr>
    <p:cSldViewPr>
      <p:cViewPr>
        <p:scale>
          <a:sx n="76" d="100"/>
          <a:sy n="76" d="100"/>
        </p:scale>
        <p:origin x="786" y="213"/>
      </p:cViewPr>
      <p:guideLst>
        <p:guide orient="horz" pos="2351"/>
        <p:guide pos="30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206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206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D6EFA-57EA-4507-BAD7-3BFADA3125F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9688" y="1050925"/>
            <a:ext cx="3781425" cy="2835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043363"/>
            <a:ext cx="5121275" cy="3308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980363"/>
            <a:ext cx="2773363" cy="420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7980363"/>
            <a:ext cx="2773363" cy="420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0182D-2D6C-47BB-9E46-6B1089FE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4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8A5AC-24BA-4E79-815F-5A6DDF4F93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291" y="989802"/>
            <a:ext cx="6569419" cy="314060"/>
          </a:xfrm>
        </p:spPr>
        <p:txBody>
          <a:bodyPr lIns="0" tIns="0" rIns="0" bIns="0"/>
          <a:lstStyle>
            <a:lvl1pPr>
              <a:defRPr sz="2041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291" y="989802"/>
            <a:ext cx="6569419" cy="314060"/>
          </a:xfrm>
        </p:spPr>
        <p:txBody>
          <a:bodyPr lIns="0" tIns="0" rIns="0" bIns="0"/>
          <a:lstStyle>
            <a:lvl1pPr>
              <a:defRPr sz="2041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291" y="989802"/>
            <a:ext cx="6569419" cy="314060"/>
          </a:xfrm>
        </p:spPr>
        <p:txBody>
          <a:bodyPr lIns="0" tIns="0" rIns="0" bIns="0"/>
          <a:lstStyle>
            <a:lvl1pPr>
              <a:defRPr sz="2041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06286" y="6296867"/>
            <a:ext cx="6531429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45720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B4097"/>
            </a:solidFill>
          </a:ln>
        </p:spPr>
        <p:txBody>
          <a:bodyPr wrap="square" lIns="0" tIns="0" rIns="0" bIns="0" rtlCol="0"/>
          <a:lstStyle/>
          <a:p>
            <a:endParaRPr sz="146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291" y="989802"/>
            <a:ext cx="6569419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307" y="2485581"/>
            <a:ext cx="656938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26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26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261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3212">
        <a:defRPr>
          <a:latin typeface="+mn-lt"/>
          <a:ea typeface="+mn-ea"/>
          <a:cs typeface="+mn-cs"/>
        </a:defRPr>
      </a:lvl2pPr>
      <a:lvl3pPr marL="746425">
        <a:defRPr>
          <a:latin typeface="+mn-lt"/>
          <a:ea typeface="+mn-ea"/>
          <a:cs typeface="+mn-cs"/>
        </a:defRPr>
      </a:lvl3pPr>
      <a:lvl4pPr marL="1119637">
        <a:defRPr>
          <a:latin typeface="+mn-lt"/>
          <a:ea typeface="+mn-ea"/>
          <a:cs typeface="+mn-cs"/>
        </a:defRPr>
      </a:lvl4pPr>
      <a:lvl5pPr marL="1492849">
        <a:defRPr>
          <a:latin typeface="+mn-lt"/>
          <a:ea typeface="+mn-ea"/>
          <a:cs typeface="+mn-cs"/>
        </a:defRPr>
      </a:lvl5pPr>
      <a:lvl6pPr marL="1866062">
        <a:defRPr>
          <a:latin typeface="+mn-lt"/>
          <a:ea typeface="+mn-ea"/>
          <a:cs typeface="+mn-cs"/>
        </a:defRPr>
      </a:lvl6pPr>
      <a:lvl7pPr marL="2239274">
        <a:defRPr>
          <a:latin typeface="+mn-lt"/>
          <a:ea typeface="+mn-ea"/>
          <a:cs typeface="+mn-cs"/>
        </a:defRPr>
      </a:lvl7pPr>
      <a:lvl8pPr marL="2612487">
        <a:defRPr>
          <a:latin typeface="+mn-lt"/>
          <a:ea typeface="+mn-ea"/>
          <a:cs typeface="+mn-cs"/>
        </a:defRPr>
      </a:lvl8pPr>
      <a:lvl9pPr marL="298569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3212">
        <a:defRPr>
          <a:latin typeface="+mn-lt"/>
          <a:ea typeface="+mn-ea"/>
          <a:cs typeface="+mn-cs"/>
        </a:defRPr>
      </a:lvl2pPr>
      <a:lvl3pPr marL="746425">
        <a:defRPr>
          <a:latin typeface="+mn-lt"/>
          <a:ea typeface="+mn-ea"/>
          <a:cs typeface="+mn-cs"/>
        </a:defRPr>
      </a:lvl3pPr>
      <a:lvl4pPr marL="1119637">
        <a:defRPr>
          <a:latin typeface="+mn-lt"/>
          <a:ea typeface="+mn-ea"/>
          <a:cs typeface="+mn-cs"/>
        </a:defRPr>
      </a:lvl4pPr>
      <a:lvl5pPr marL="1492849">
        <a:defRPr>
          <a:latin typeface="+mn-lt"/>
          <a:ea typeface="+mn-ea"/>
          <a:cs typeface="+mn-cs"/>
        </a:defRPr>
      </a:lvl5pPr>
      <a:lvl6pPr marL="1866062">
        <a:defRPr>
          <a:latin typeface="+mn-lt"/>
          <a:ea typeface="+mn-ea"/>
          <a:cs typeface="+mn-cs"/>
        </a:defRPr>
      </a:lvl6pPr>
      <a:lvl7pPr marL="2239274">
        <a:defRPr>
          <a:latin typeface="+mn-lt"/>
          <a:ea typeface="+mn-ea"/>
          <a:cs typeface="+mn-cs"/>
        </a:defRPr>
      </a:lvl7pPr>
      <a:lvl8pPr marL="2612487">
        <a:defRPr>
          <a:latin typeface="+mn-lt"/>
          <a:ea typeface="+mn-ea"/>
          <a:cs typeface="+mn-cs"/>
        </a:defRPr>
      </a:lvl8pPr>
      <a:lvl9pPr marL="298569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qlalchemy.org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flasky@example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ID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flasky@example.com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unittest.html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800" y="457200"/>
            <a:ext cx="3276600" cy="103639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r">
              <a:lnSpc>
                <a:spcPts val="5701"/>
              </a:lnSpc>
              <a:spcBef>
                <a:spcPts val="82"/>
              </a:spcBef>
              <a:tabLst>
                <a:tab pos="1358597" algn="l"/>
              </a:tabLst>
            </a:pPr>
            <a:r>
              <a:rPr lang="en-US" sz="4898" b="0" dirty="0">
                <a:latin typeface="Arial"/>
                <a:cs typeface="Arial"/>
              </a:rPr>
              <a:t>Chapter </a:t>
            </a:r>
            <a:r>
              <a:rPr sz="4898" b="0" dirty="0">
                <a:latin typeface="Arial"/>
                <a:cs typeface="Arial"/>
              </a:rPr>
              <a:t>7</a:t>
            </a:r>
            <a:endParaRPr sz="4898" dirty="0">
              <a:latin typeface="Arial"/>
              <a:cs typeface="Arial"/>
            </a:endParaRPr>
          </a:p>
          <a:p>
            <a:pPr marL="787893" algn="r">
              <a:lnSpc>
                <a:spcPts val="2273"/>
              </a:lnSpc>
            </a:pPr>
            <a:r>
              <a:rPr spc="-159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752600"/>
            <a:ext cx="8001000" cy="143137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3600" b="1" spc="-253" dirty="0">
                <a:latin typeface="Arial Narrow"/>
                <a:cs typeface="Arial Narrow"/>
              </a:rPr>
              <a:t>SQL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31" dirty="0">
                <a:latin typeface="Arial Narrow"/>
                <a:cs typeface="Arial Narrow"/>
              </a:rPr>
              <a:t>Databases</a:t>
            </a:r>
            <a:endParaRPr sz="3600" dirty="0">
              <a:latin typeface="Arial Narrow"/>
              <a:cs typeface="Arial Narrow"/>
            </a:endParaRPr>
          </a:p>
          <a:p>
            <a:pPr marL="10367" marR="4147" indent="-518" algn="just">
              <a:spcBef>
                <a:spcPts val="490"/>
              </a:spcBef>
            </a:pPr>
            <a:r>
              <a:rPr sz="16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16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5-1 </a:t>
            </a:r>
            <a:r>
              <a:rPr sz="1600" spc="-61" dirty="0">
                <a:latin typeface="Palatino Linotype"/>
                <a:cs typeface="Palatino Linotype"/>
              </a:rPr>
              <a:t>shows </a:t>
            </a:r>
            <a:r>
              <a:rPr sz="1600" spc="-53" dirty="0">
                <a:latin typeface="Palatino Linotype"/>
                <a:cs typeface="Palatino Linotype"/>
              </a:rPr>
              <a:t>a diagram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9" dirty="0">
                <a:latin typeface="Palatino Linotype"/>
                <a:cs typeface="Palatino Linotype"/>
              </a:rPr>
              <a:t>simple </a:t>
            </a:r>
            <a:r>
              <a:rPr sz="1600" spc="-53" dirty="0">
                <a:latin typeface="Palatino Linotype"/>
                <a:cs typeface="Palatino Linotype"/>
              </a:rPr>
              <a:t>database with </a:t>
            </a:r>
            <a:r>
              <a:rPr sz="1600" spc="-61" dirty="0">
                <a:latin typeface="Palatino Linotype"/>
                <a:cs typeface="Palatino Linotype"/>
              </a:rPr>
              <a:t>two </a:t>
            </a:r>
            <a:r>
              <a:rPr sz="1600" spc="-41" dirty="0">
                <a:latin typeface="Palatino Linotype"/>
                <a:cs typeface="Palatino Linotype"/>
              </a:rPr>
              <a:t>tables </a:t>
            </a:r>
            <a:r>
              <a:rPr sz="1600" spc="-37" dirty="0">
                <a:latin typeface="Palatino Linotype"/>
                <a:cs typeface="Palatino Linotype"/>
              </a:rPr>
              <a:t>that store </a:t>
            </a:r>
            <a:r>
              <a:rPr sz="1600" spc="-49" dirty="0">
                <a:latin typeface="Palatino Linotype"/>
                <a:cs typeface="Palatino Linotype"/>
              </a:rPr>
              <a:t>users </a:t>
            </a:r>
            <a:r>
              <a:rPr sz="1600" spc="-53" dirty="0">
                <a:latin typeface="Palatino Linotype"/>
                <a:cs typeface="Palatino Linotype"/>
              </a:rPr>
              <a:t>and 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user </a:t>
            </a:r>
            <a:r>
              <a:rPr sz="1600" spc="-37" dirty="0">
                <a:latin typeface="Palatino Linotype"/>
                <a:cs typeface="Palatino Linotype"/>
              </a:rPr>
              <a:t>roles. </a:t>
            </a: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line </a:t>
            </a:r>
            <a:r>
              <a:rPr sz="1600" spc="-37" dirty="0">
                <a:latin typeface="Palatino Linotype"/>
                <a:cs typeface="Palatino Linotype"/>
              </a:rPr>
              <a:t>that </a:t>
            </a:r>
            <a:r>
              <a:rPr sz="1600" spc="-33" dirty="0">
                <a:latin typeface="Palatino Linotype"/>
                <a:cs typeface="Palatino Linotype"/>
              </a:rPr>
              <a:t>connects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61" dirty="0">
                <a:latin typeface="Palatino Linotype"/>
                <a:cs typeface="Palatino Linotype"/>
              </a:rPr>
              <a:t>two </a:t>
            </a:r>
            <a:r>
              <a:rPr sz="1600" spc="-41" dirty="0">
                <a:latin typeface="Palatino Linotype"/>
                <a:cs typeface="Palatino Linotype"/>
              </a:rPr>
              <a:t>tables represents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1" dirty="0">
                <a:latin typeface="Palatino Linotype"/>
                <a:cs typeface="Palatino Linotype"/>
              </a:rPr>
              <a:t>relationship </a:t>
            </a:r>
            <a:r>
              <a:rPr sz="1600" spc="-53" dirty="0">
                <a:latin typeface="Palatino Linotype"/>
                <a:cs typeface="Palatino Linotype"/>
              </a:rPr>
              <a:t>between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tables.</a:t>
            </a:r>
            <a:endParaRPr lang="en-US" sz="1600" spc="-37" dirty="0">
              <a:latin typeface="Palatino Linotype"/>
              <a:cs typeface="Palatino Linotype"/>
            </a:endParaRPr>
          </a:p>
          <a:p>
            <a:pPr marL="10367" marR="4147" indent="-518" algn="just">
              <a:spcBef>
                <a:spcPts val="490"/>
              </a:spcBef>
            </a:pPr>
            <a:endParaRPr sz="1600" dirty="0">
              <a:latin typeface="Palatino Linotype"/>
              <a:cs typeface="Palatino Linotype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13455B5B-D013-6A3C-060F-6F0706C95C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3406877"/>
            <a:ext cx="4876800" cy="1921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80" y="4432092"/>
            <a:ext cx="8016240" cy="94205"/>
            <a:chOff x="914400" y="4816005"/>
            <a:chExt cx="4572000" cy="3175"/>
          </a:xfrm>
        </p:grpSpPr>
        <p:sp>
          <p:nvSpPr>
            <p:cNvPr id="3" name="object 3"/>
            <p:cNvSpPr/>
            <p:nvPr/>
          </p:nvSpPr>
          <p:spPr>
            <a:xfrm>
              <a:off x="914400" y="4817592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5">
                  <a:moveTo>
                    <a:pt x="79438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  <p:sp>
          <p:nvSpPr>
            <p:cNvPr id="4" name="object 4"/>
            <p:cNvSpPr/>
            <p:nvPr/>
          </p:nvSpPr>
          <p:spPr>
            <a:xfrm>
              <a:off x="1706244" y="4817592"/>
              <a:ext cx="3780154" cy="0"/>
            </a:xfrm>
            <a:custGeom>
              <a:avLst/>
              <a:gdLst/>
              <a:ahLst/>
              <a:cxnLst/>
              <a:rect l="l" t="t" r="r" b="b"/>
              <a:pathLst>
                <a:path w="3780154">
                  <a:moveTo>
                    <a:pt x="378015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600" y="536790"/>
            <a:ext cx="7924800" cy="31824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1024"/>
              </a:spcBef>
            </a:pPr>
            <a:r>
              <a:rPr sz="2000" i="1" spc="-90">
                <a:latin typeface="Palatino Linotype"/>
                <a:cs typeface="Palatino Linotype"/>
              </a:rPr>
              <a:t>T</a:t>
            </a:r>
            <a:r>
              <a:rPr sz="2000" i="1" spc="16">
                <a:latin typeface="Palatino Linotype"/>
                <a:cs typeface="Palatino Linotype"/>
              </a:rPr>
              <a:t>a</a:t>
            </a:r>
            <a:r>
              <a:rPr sz="2000" i="1" spc="8">
                <a:latin typeface="Palatino Linotype"/>
                <a:cs typeface="Palatino Linotype"/>
              </a:rPr>
              <a:t>b</a:t>
            </a:r>
            <a:r>
              <a:rPr sz="2000" i="1" spc="-29">
                <a:latin typeface="Palatino Linotype"/>
                <a:cs typeface="Palatino Linotype"/>
              </a:rPr>
              <a:t>l</a:t>
            </a:r>
            <a:r>
              <a:rPr sz="2000" i="1" spc="8">
                <a:latin typeface="Palatino Linotype"/>
                <a:cs typeface="Palatino Linotype"/>
              </a:rPr>
              <a:t>e</a:t>
            </a:r>
            <a:r>
              <a:rPr sz="2000" i="1" spc="-2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5-4.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29" dirty="0">
                <a:latin typeface="Palatino Linotype"/>
                <a:cs typeface="Palatino Linotype"/>
              </a:rPr>
              <a:t>C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12" dirty="0">
                <a:latin typeface="Palatino Linotype"/>
                <a:cs typeface="Palatino Linotype"/>
              </a:rPr>
              <a:t>m</a:t>
            </a:r>
            <a:r>
              <a:rPr sz="2000" i="1" spc="-4" dirty="0">
                <a:latin typeface="Palatino Linotype"/>
                <a:cs typeface="Palatino Linotype"/>
              </a:rPr>
              <a:t>m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20" dirty="0">
                <a:latin typeface="Palatino Linotype"/>
                <a:cs typeface="Palatino Linotype"/>
              </a:rPr>
              <a:t>n </a:t>
            </a:r>
            <a:r>
              <a:rPr sz="2000" i="1" spc="-57" dirty="0">
                <a:latin typeface="Palatino Linotype"/>
                <a:cs typeface="Palatino Linotype"/>
              </a:rPr>
              <a:t>S</a:t>
            </a:r>
            <a:r>
              <a:rPr sz="2000" i="1" spc="-90" dirty="0">
                <a:latin typeface="Palatino Linotype"/>
                <a:cs typeface="Palatino Linotype"/>
              </a:rPr>
              <a:t>Q</a:t>
            </a:r>
            <a:r>
              <a:rPr sz="2000" i="1" spc="-12" dirty="0">
                <a:latin typeface="Palatino Linotype"/>
                <a:cs typeface="Palatino Linotype"/>
              </a:rPr>
              <a:t>L</a:t>
            </a:r>
            <a:r>
              <a:rPr sz="2000" i="1" spc="-53" dirty="0">
                <a:latin typeface="Palatino Linotype"/>
                <a:cs typeface="Palatino Linotype"/>
              </a:rPr>
              <a:t>A</a:t>
            </a:r>
            <a:r>
              <a:rPr sz="2000" i="1" spc="-24" dirty="0">
                <a:latin typeface="Palatino Linotype"/>
                <a:cs typeface="Palatino Linotype"/>
              </a:rPr>
              <a:t>l</a:t>
            </a:r>
            <a:r>
              <a:rPr sz="2000" i="1" spc="-33" dirty="0">
                <a:latin typeface="Palatino Linotype"/>
                <a:cs typeface="Palatino Linotype"/>
              </a:rPr>
              <a:t>c</a:t>
            </a:r>
            <a:r>
              <a:rPr sz="2000" i="1" dirty="0">
                <a:latin typeface="Palatino Linotype"/>
                <a:cs typeface="Palatino Linotype"/>
              </a:rPr>
              <a:t>h</a:t>
            </a:r>
            <a:r>
              <a:rPr sz="2000" i="1" spc="4" dirty="0">
                <a:latin typeface="Palatino Linotype"/>
                <a:cs typeface="Palatino Linotype"/>
              </a:rPr>
              <a:t>e</a:t>
            </a:r>
            <a:r>
              <a:rPr sz="2000" i="1" spc="-12" dirty="0">
                <a:latin typeface="Palatino Linotype"/>
                <a:cs typeface="Palatino Linotype"/>
              </a:rPr>
              <a:t>m</a:t>
            </a:r>
            <a:r>
              <a:rPr sz="2000" i="1" spc="-49" dirty="0">
                <a:latin typeface="Palatino Linotype"/>
                <a:cs typeface="Palatino Linotype"/>
              </a:rPr>
              <a:t>y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37" dirty="0">
                <a:latin typeface="Palatino Linotype"/>
                <a:cs typeface="Palatino Linotype"/>
              </a:rPr>
              <a:t>r</a:t>
            </a:r>
            <a:r>
              <a:rPr sz="2000" i="1" spc="-8" dirty="0">
                <a:latin typeface="Palatino Linotype"/>
                <a:cs typeface="Palatino Linotype"/>
              </a:rPr>
              <a:t>e</a:t>
            </a:r>
            <a:r>
              <a:rPr sz="2000" i="1" spc="-29" dirty="0">
                <a:latin typeface="Palatino Linotype"/>
                <a:cs typeface="Palatino Linotype"/>
              </a:rPr>
              <a:t>l</a:t>
            </a:r>
            <a:r>
              <a:rPr sz="2000" i="1" spc="16" dirty="0">
                <a:latin typeface="Palatino Linotype"/>
                <a:cs typeface="Palatino Linotype"/>
              </a:rPr>
              <a:t>a</a:t>
            </a:r>
            <a:r>
              <a:rPr sz="2000" i="1" spc="-33" dirty="0">
                <a:latin typeface="Palatino Linotype"/>
                <a:cs typeface="Palatino Linotype"/>
              </a:rPr>
              <a:t>t</a:t>
            </a:r>
            <a:r>
              <a:rPr sz="2000" i="1" spc="-8" dirty="0">
                <a:latin typeface="Palatino Linotype"/>
                <a:cs typeface="Palatino Linotype"/>
              </a:rPr>
              <a:t>i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37" dirty="0">
                <a:latin typeface="Palatino Linotype"/>
                <a:cs typeface="Palatino Linotype"/>
              </a:rPr>
              <a:t>n</a:t>
            </a:r>
            <a:r>
              <a:rPr sz="2000" i="1" spc="-41" dirty="0">
                <a:latin typeface="Palatino Linotype"/>
                <a:cs typeface="Palatino Linotype"/>
              </a:rPr>
              <a:t>s</a:t>
            </a:r>
            <a:r>
              <a:rPr sz="2000" i="1" spc="-8" dirty="0">
                <a:latin typeface="Palatino Linotype"/>
                <a:cs typeface="Palatino Linotype"/>
              </a:rPr>
              <a:t>h</a:t>
            </a:r>
            <a:r>
              <a:rPr sz="2000" i="1" spc="-12" dirty="0">
                <a:latin typeface="Palatino Linotype"/>
                <a:cs typeface="Palatino Linotype"/>
              </a:rPr>
              <a:t>ip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24" dirty="0">
                <a:latin typeface="Palatino Linotype"/>
                <a:cs typeface="Palatino Linotype"/>
              </a:rPr>
              <a:t>p</a:t>
            </a:r>
            <a:r>
              <a:rPr sz="2000" i="1" spc="-33" dirty="0">
                <a:latin typeface="Palatino Linotype"/>
                <a:cs typeface="Palatino Linotype"/>
              </a:rPr>
              <a:t>t</a:t>
            </a:r>
            <a:r>
              <a:rPr sz="2000" i="1" spc="-8" dirty="0">
                <a:latin typeface="Palatino Linotype"/>
                <a:cs typeface="Palatino Linotype"/>
              </a:rPr>
              <a:t>i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33" dirty="0">
                <a:latin typeface="Palatino Linotype"/>
                <a:cs typeface="Palatino Linotype"/>
              </a:rPr>
              <a:t>ns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695" y="1676400"/>
            <a:ext cx="7999325" cy="253026"/>
          </a:xfrm>
          <a:prstGeom prst="rect">
            <a:avLst/>
          </a:prstGeom>
          <a:solidFill>
            <a:srgbClr val="BB4097"/>
          </a:solidFill>
        </p:spPr>
        <p:txBody>
          <a:bodyPr vert="horz" wrap="square" lIns="0" tIns="6739" rIns="0" bIns="0" rtlCol="0">
            <a:spAutoFit/>
          </a:bodyPr>
          <a:lstStyle/>
          <a:p>
            <a:pPr marL="37321">
              <a:spcBef>
                <a:spcPts val="53"/>
              </a:spcBef>
              <a:tabLst>
                <a:tab pos="684223" algn="l"/>
              </a:tabLst>
            </a:pPr>
            <a:r>
              <a:rPr sz="1600" b="1" spc="-53" dirty="0">
                <a:solidFill>
                  <a:srgbClr val="FFFFFF"/>
                </a:solidFill>
                <a:latin typeface="Arial Narrow"/>
                <a:cs typeface="Arial Narrow"/>
              </a:rPr>
              <a:t>Option</a:t>
            </a:r>
            <a:r>
              <a:rPr sz="1600" b="1" spc="-29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00" b="1" spc="-49" dirty="0">
                <a:solidFill>
                  <a:srgbClr val="FFFFFF"/>
                </a:solidFill>
                <a:latin typeface="Arial Narrow"/>
                <a:cs typeface="Arial Narrow"/>
              </a:rPr>
              <a:t>name</a:t>
            </a:r>
            <a:r>
              <a:rPr sz="1600" b="1" spc="-49">
                <a:solidFill>
                  <a:srgbClr val="FFFFFF"/>
                </a:solidFill>
                <a:latin typeface="Arial Narrow"/>
                <a:cs typeface="Arial Narrow"/>
              </a:rPr>
              <a:t>	</a:t>
            </a:r>
            <a:r>
              <a:rPr lang="en-US" sz="1600" b="1" spc="-49">
                <a:solidFill>
                  <a:srgbClr val="FFFFFF"/>
                </a:solidFill>
                <a:latin typeface="Arial Narrow"/>
                <a:cs typeface="Arial Narrow"/>
              </a:rPr>
              <a:t>	</a:t>
            </a:r>
            <a:r>
              <a:rPr sz="1600" b="1" spc="-53">
                <a:solidFill>
                  <a:srgbClr val="FFFFFF"/>
                </a:solidFill>
                <a:latin typeface="Arial Narrow"/>
                <a:cs typeface="Arial Narrow"/>
              </a:rPr>
              <a:t>Description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020" y="2111715"/>
            <a:ext cx="1143000" cy="43468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indent="-518">
              <a:lnSpc>
                <a:spcPct val="141700"/>
              </a:lnSpc>
              <a:spcBef>
                <a:spcPts val="82"/>
              </a:spcBef>
            </a:pPr>
            <a:r>
              <a:rPr sz="1050" dirty="0">
                <a:latin typeface="SimSun"/>
                <a:cs typeface="SimSun"/>
              </a:rPr>
              <a:t>backref </a:t>
            </a:r>
            <a:r>
              <a:rPr sz="1050" spc="4" dirty="0">
                <a:latin typeface="SimSun"/>
                <a:cs typeface="SimSun"/>
              </a:rPr>
              <a:t> </a:t>
            </a:r>
            <a:r>
              <a:rPr sz="1050" dirty="0">
                <a:latin typeface="SimSun"/>
                <a:cs typeface="SimSun"/>
              </a:rPr>
              <a:t>primaryjoin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0343" y="2059619"/>
            <a:ext cx="5811677" cy="2336485"/>
          </a:xfrm>
          <a:prstGeom prst="rect">
            <a:avLst/>
          </a:prstGeom>
        </p:spPr>
        <p:txBody>
          <a:bodyPr vert="horz" wrap="square" lIns="0" tIns="48208" rIns="0" bIns="0" rtlCol="0">
            <a:spAutoFit/>
          </a:bodyPr>
          <a:lstStyle/>
          <a:p>
            <a:pPr marL="10367">
              <a:spcBef>
                <a:spcPts val="380"/>
              </a:spcBef>
            </a:pPr>
            <a:r>
              <a:rPr sz="1200" spc="-57" dirty="0">
                <a:latin typeface="Arial Narrow"/>
                <a:cs typeface="Arial Narrow"/>
              </a:rPr>
              <a:t>Add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69" dirty="0">
                <a:latin typeface="Arial Narrow"/>
                <a:cs typeface="Arial Narrow"/>
              </a:rPr>
              <a:t>a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61" dirty="0">
                <a:latin typeface="Arial Narrow"/>
                <a:cs typeface="Arial Narrow"/>
              </a:rPr>
              <a:t>back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49" dirty="0">
                <a:latin typeface="Arial Narrow"/>
                <a:cs typeface="Arial Narrow"/>
              </a:rPr>
              <a:t>reference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20" dirty="0">
                <a:latin typeface="Arial Narrow"/>
                <a:cs typeface="Arial Narrow"/>
              </a:rPr>
              <a:t>in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other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41" dirty="0">
                <a:latin typeface="Arial Narrow"/>
                <a:cs typeface="Arial Narrow"/>
              </a:rPr>
              <a:t>model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20" dirty="0">
                <a:latin typeface="Arial Narrow"/>
                <a:cs typeface="Arial Narrow"/>
              </a:rPr>
              <a:t>in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relationship.</a:t>
            </a:r>
            <a:endParaRPr sz="1200" dirty="0">
              <a:latin typeface="Arial Narrow"/>
              <a:cs typeface="Arial Narrow"/>
            </a:endParaRPr>
          </a:p>
          <a:p>
            <a:pPr marL="10367" marR="163799">
              <a:spcBef>
                <a:spcPts val="388"/>
              </a:spcBef>
            </a:pPr>
            <a:r>
              <a:rPr sz="1200" spc="-57" dirty="0">
                <a:latin typeface="Arial Narrow"/>
                <a:cs typeface="Arial Narrow"/>
              </a:rPr>
              <a:t>Specify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24" dirty="0">
                <a:latin typeface="Arial Narrow"/>
                <a:cs typeface="Arial Narrow"/>
              </a:rPr>
              <a:t>join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condition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41" dirty="0">
                <a:latin typeface="Arial Narrow"/>
                <a:cs typeface="Arial Narrow"/>
              </a:rPr>
              <a:t>between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0" dirty="0">
                <a:latin typeface="Arial Narrow"/>
                <a:cs typeface="Arial Narrow"/>
              </a:rPr>
              <a:t> two </a:t>
            </a:r>
            <a:r>
              <a:rPr sz="1200" spc="-49" dirty="0">
                <a:latin typeface="Arial Narrow"/>
                <a:cs typeface="Arial Narrow"/>
              </a:rPr>
              <a:t>models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29" dirty="0">
                <a:latin typeface="Arial Narrow"/>
                <a:cs typeface="Arial Narrow"/>
              </a:rPr>
              <a:t>explicitly.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61" dirty="0">
                <a:latin typeface="Arial Narrow"/>
                <a:cs typeface="Arial Narrow"/>
              </a:rPr>
              <a:t>This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45" dirty="0">
                <a:latin typeface="Arial Narrow"/>
                <a:cs typeface="Arial Narrow"/>
              </a:rPr>
              <a:t>is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65" dirty="0">
                <a:latin typeface="Arial Narrow"/>
                <a:cs typeface="Arial Narrow"/>
              </a:rPr>
              <a:t>necessary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only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24" dirty="0">
                <a:latin typeface="Arial Narrow"/>
                <a:cs typeface="Arial Narrow"/>
              </a:rPr>
              <a:t>for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49" dirty="0">
                <a:latin typeface="Arial Narrow"/>
                <a:cs typeface="Arial Narrow"/>
              </a:rPr>
              <a:t>ambiguous </a:t>
            </a:r>
            <a:r>
              <a:rPr sz="1200" spc="-155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relationships.</a:t>
            </a:r>
            <a:endParaRPr sz="1200" dirty="0">
              <a:latin typeface="Arial Narrow"/>
              <a:cs typeface="Arial Narrow"/>
            </a:endParaRPr>
          </a:p>
          <a:p>
            <a:pPr marL="10367" marR="4147" indent="-518">
              <a:spcBef>
                <a:spcPts val="322"/>
              </a:spcBef>
            </a:pPr>
            <a:r>
              <a:rPr sz="1200" spc="-57" dirty="0">
                <a:latin typeface="Arial Narrow"/>
                <a:cs typeface="Arial Narrow"/>
              </a:rPr>
              <a:t>Specify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how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related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items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53" dirty="0">
                <a:latin typeface="Arial Narrow"/>
                <a:cs typeface="Arial Narrow"/>
              </a:rPr>
              <a:t>are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20" dirty="0">
                <a:latin typeface="Arial Narrow"/>
                <a:cs typeface="Arial Narrow"/>
              </a:rPr>
              <a:t>to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57" dirty="0">
                <a:latin typeface="Arial Narrow"/>
                <a:cs typeface="Arial Narrow"/>
              </a:rPr>
              <a:t>be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45" dirty="0">
                <a:latin typeface="Arial Narrow"/>
                <a:cs typeface="Arial Narrow"/>
              </a:rPr>
              <a:t>loaded.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57" dirty="0">
                <a:latin typeface="Arial Narrow"/>
                <a:cs typeface="Arial Narrow"/>
              </a:rPr>
              <a:t>Possible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53" dirty="0">
                <a:latin typeface="Arial Narrow"/>
                <a:cs typeface="Arial Narrow"/>
              </a:rPr>
              <a:t>values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53" dirty="0">
                <a:latin typeface="Arial Narrow"/>
                <a:cs typeface="Arial Narrow"/>
              </a:rPr>
              <a:t>are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dirty="0">
                <a:latin typeface="SimSun"/>
                <a:cs typeface="SimSun"/>
              </a:rPr>
              <a:t>select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(items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53" dirty="0">
                <a:latin typeface="Arial Narrow"/>
                <a:cs typeface="Arial Narrow"/>
              </a:rPr>
              <a:t>are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45" dirty="0">
                <a:latin typeface="Arial Narrow"/>
                <a:cs typeface="Arial Narrow"/>
              </a:rPr>
              <a:t>loaded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49" dirty="0">
                <a:latin typeface="Arial Narrow"/>
                <a:cs typeface="Arial Narrow"/>
              </a:rPr>
              <a:t>on </a:t>
            </a:r>
            <a:r>
              <a:rPr sz="1200" spc="-45" dirty="0">
                <a:latin typeface="Arial Narrow"/>
                <a:cs typeface="Arial Narrow"/>
              </a:rPr>
              <a:t> </a:t>
            </a:r>
            <a:r>
              <a:rPr sz="1200" spc="-53" dirty="0">
                <a:latin typeface="Arial Narrow"/>
                <a:cs typeface="Arial Narrow"/>
              </a:rPr>
              <a:t>demand </a:t>
            </a:r>
            <a:r>
              <a:rPr sz="1200" spc="-33" dirty="0">
                <a:latin typeface="Arial Narrow"/>
                <a:cs typeface="Arial Narrow"/>
              </a:rPr>
              <a:t>the </a:t>
            </a:r>
            <a:r>
              <a:rPr sz="1200" spc="-93" dirty="0">
                <a:latin typeface="Trebuchet MS"/>
                <a:cs typeface="Trebuchet MS"/>
              </a:rPr>
              <a:t>first </a:t>
            </a:r>
            <a:r>
              <a:rPr sz="1200" spc="-24" dirty="0">
                <a:latin typeface="Arial Narrow"/>
                <a:cs typeface="Arial Narrow"/>
              </a:rPr>
              <a:t>time </a:t>
            </a:r>
            <a:r>
              <a:rPr sz="1200" spc="-37" dirty="0">
                <a:latin typeface="Arial Narrow"/>
                <a:cs typeface="Arial Narrow"/>
              </a:rPr>
              <a:t>they </a:t>
            </a:r>
            <a:r>
              <a:rPr sz="1200" spc="-53" dirty="0">
                <a:latin typeface="Arial Narrow"/>
                <a:cs typeface="Arial Narrow"/>
              </a:rPr>
              <a:t>are </a:t>
            </a:r>
            <a:r>
              <a:rPr sz="1200" spc="-65" dirty="0">
                <a:latin typeface="Arial Narrow"/>
                <a:cs typeface="Arial Narrow"/>
              </a:rPr>
              <a:t>accessed),</a:t>
            </a:r>
            <a:r>
              <a:rPr sz="1200" spc="-61" dirty="0">
                <a:latin typeface="Arial Narrow"/>
                <a:cs typeface="Arial Narrow"/>
              </a:rPr>
              <a:t> </a:t>
            </a:r>
            <a:r>
              <a:rPr sz="1200" dirty="0">
                <a:latin typeface="SimSun"/>
                <a:cs typeface="SimSun"/>
              </a:rPr>
              <a:t>immediate </a:t>
            </a:r>
            <a:r>
              <a:rPr sz="1200" spc="-37" dirty="0">
                <a:latin typeface="Arial Narrow"/>
                <a:cs typeface="Arial Narrow"/>
              </a:rPr>
              <a:t>(items </a:t>
            </a:r>
            <a:r>
              <a:rPr sz="1200" spc="-53" dirty="0">
                <a:latin typeface="Arial Narrow"/>
                <a:cs typeface="Arial Narrow"/>
              </a:rPr>
              <a:t>are </a:t>
            </a:r>
            <a:r>
              <a:rPr sz="1200" spc="-45" dirty="0">
                <a:latin typeface="Arial Narrow"/>
                <a:cs typeface="Arial Narrow"/>
              </a:rPr>
              <a:t>loaded </a:t>
            </a:r>
            <a:r>
              <a:rPr sz="1200" spc="-41" dirty="0">
                <a:latin typeface="Arial Narrow"/>
                <a:cs typeface="Arial Narrow"/>
              </a:rPr>
              <a:t>when </a:t>
            </a:r>
            <a:r>
              <a:rPr sz="1200" spc="-33" dirty="0">
                <a:latin typeface="Arial Narrow"/>
                <a:cs typeface="Arial Narrow"/>
              </a:rPr>
              <a:t>the </a:t>
            </a:r>
            <a:r>
              <a:rPr sz="1200" spc="-61" dirty="0">
                <a:latin typeface="Arial Narrow"/>
                <a:cs typeface="Arial Narrow"/>
              </a:rPr>
              <a:t>source </a:t>
            </a:r>
            <a:r>
              <a:rPr sz="1200" spc="-37" dirty="0">
                <a:latin typeface="Arial Narrow"/>
                <a:cs typeface="Arial Narrow"/>
              </a:rPr>
              <a:t>object </a:t>
            </a:r>
            <a:r>
              <a:rPr sz="1200" spc="-45" dirty="0">
                <a:latin typeface="Arial Narrow"/>
                <a:cs typeface="Arial Narrow"/>
              </a:rPr>
              <a:t>is </a:t>
            </a:r>
            <a:r>
              <a:rPr sz="1200" spc="-41" dirty="0">
                <a:latin typeface="Arial Narrow"/>
                <a:cs typeface="Arial Narrow"/>
              </a:rPr>
              <a:t> loaded), </a:t>
            </a:r>
            <a:r>
              <a:rPr sz="1200" dirty="0">
                <a:latin typeface="SimSun"/>
                <a:cs typeface="SimSun"/>
              </a:rPr>
              <a:t>joined </a:t>
            </a:r>
            <a:r>
              <a:rPr sz="1200" spc="-37" dirty="0">
                <a:latin typeface="Arial Narrow"/>
                <a:cs typeface="Arial Narrow"/>
              </a:rPr>
              <a:t>(items </a:t>
            </a:r>
            <a:r>
              <a:rPr sz="1200" spc="-53" dirty="0">
                <a:latin typeface="Arial Narrow"/>
                <a:cs typeface="Arial Narrow"/>
              </a:rPr>
              <a:t>are </a:t>
            </a:r>
            <a:r>
              <a:rPr sz="1200" spc="-45" dirty="0">
                <a:latin typeface="Arial Narrow"/>
                <a:cs typeface="Arial Narrow"/>
              </a:rPr>
              <a:t>loaded </a:t>
            </a:r>
            <a:r>
              <a:rPr sz="1200" spc="-33" dirty="0">
                <a:latin typeface="Arial Narrow"/>
                <a:cs typeface="Arial Narrow"/>
              </a:rPr>
              <a:t>immediately, </a:t>
            </a:r>
            <a:r>
              <a:rPr sz="1200" spc="-24" dirty="0">
                <a:latin typeface="Arial Narrow"/>
                <a:cs typeface="Arial Narrow"/>
              </a:rPr>
              <a:t>but </a:t>
            </a:r>
            <a:r>
              <a:rPr sz="1200" spc="-82" dirty="0">
                <a:latin typeface="Arial Narrow"/>
                <a:cs typeface="Arial Narrow"/>
              </a:rPr>
              <a:t>as </a:t>
            </a:r>
            <a:r>
              <a:rPr sz="1200" spc="-69" dirty="0">
                <a:latin typeface="Arial Narrow"/>
                <a:cs typeface="Arial Narrow"/>
              </a:rPr>
              <a:t>a </a:t>
            </a:r>
            <a:r>
              <a:rPr sz="1200" spc="-24" dirty="0">
                <a:latin typeface="Arial Narrow"/>
                <a:cs typeface="Arial Narrow"/>
              </a:rPr>
              <a:t>join), </a:t>
            </a:r>
            <a:r>
              <a:rPr sz="1200" dirty="0">
                <a:latin typeface="SimSun"/>
                <a:cs typeface="SimSun"/>
              </a:rPr>
              <a:t>subquery </a:t>
            </a:r>
            <a:r>
              <a:rPr sz="1200" spc="-37" dirty="0">
                <a:latin typeface="Arial Narrow"/>
                <a:cs typeface="Arial Narrow"/>
              </a:rPr>
              <a:t>(items </a:t>
            </a:r>
            <a:r>
              <a:rPr sz="1200" spc="-53" dirty="0">
                <a:latin typeface="Arial Narrow"/>
                <a:cs typeface="Arial Narrow"/>
              </a:rPr>
              <a:t>are </a:t>
            </a:r>
            <a:r>
              <a:rPr sz="1200" spc="-45" dirty="0">
                <a:latin typeface="Arial Narrow"/>
                <a:cs typeface="Arial Narrow"/>
              </a:rPr>
              <a:t>loaded </a:t>
            </a:r>
            <a:r>
              <a:rPr sz="1200" spc="-41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immediately,</a:t>
            </a:r>
            <a:r>
              <a:rPr sz="1200" spc="-24" dirty="0">
                <a:latin typeface="Arial Narrow"/>
                <a:cs typeface="Arial Narrow"/>
              </a:rPr>
              <a:t> but </a:t>
            </a:r>
            <a:r>
              <a:rPr sz="1200" spc="-82" dirty="0">
                <a:latin typeface="Arial Narrow"/>
                <a:cs typeface="Arial Narrow"/>
              </a:rPr>
              <a:t>as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69" dirty="0">
                <a:latin typeface="Arial Narrow"/>
                <a:cs typeface="Arial Narrow"/>
              </a:rPr>
              <a:t>a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45" dirty="0">
                <a:latin typeface="Arial Narrow"/>
                <a:cs typeface="Arial Narrow"/>
              </a:rPr>
              <a:t>subquery),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dirty="0">
                <a:latin typeface="SimSun"/>
                <a:cs typeface="SimSun"/>
              </a:rPr>
              <a:t>noload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(items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53" dirty="0">
                <a:latin typeface="Arial Narrow"/>
                <a:cs typeface="Arial Narrow"/>
              </a:rPr>
              <a:t>are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49" dirty="0">
                <a:latin typeface="Arial Narrow"/>
                <a:cs typeface="Arial Narrow"/>
              </a:rPr>
              <a:t>never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41" dirty="0">
                <a:latin typeface="Arial Narrow"/>
                <a:cs typeface="Arial Narrow"/>
              </a:rPr>
              <a:t>loaded),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49" dirty="0">
                <a:latin typeface="Arial Narrow"/>
                <a:cs typeface="Arial Narrow"/>
              </a:rPr>
              <a:t>and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dirty="0">
                <a:latin typeface="SimSun"/>
                <a:cs typeface="SimSun"/>
              </a:rPr>
              <a:t>dynamic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spc="-41" dirty="0">
                <a:latin typeface="Arial Narrow"/>
                <a:cs typeface="Arial Narrow"/>
              </a:rPr>
              <a:t>(instead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29" dirty="0">
                <a:latin typeface="Arial Narrow"/>
                <a:cs typeface="Arial Narrow"/>
              </a:rPr>
              <a:t>of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loading </a:t>
            </a:r>
            <a:r>
              <a:rPr sz="1200" spc="-155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items,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45" dirty="0">
                <a:latin typeface="Arial Narrow"/>
                <a:cs typeface="Arial Narrow"/>
              </a:rPr>
              <a:t>query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20" dirty="0">
                <a:latin typeface="Arial Narrow"/>
                <a:cs typeface="Arial Narrow"/>
              </a:rPr>
              <a:t>that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65" dirty="0">
                <a:latin typeface="Arial Narrow"/>
                <a:cs typeface="Arial Narrow"/>
              </a:rPr>
              <a:t>can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41" dirty="0">
                <a:latin typeface="Arial Narrow"/>
                <a:cs typeface="Arial Narrow"/>
              </a:rPr>
              <a:t>load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them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45" dirty="0">
                <a:latin typeface="Arial Narrow"/>
                <a:cs typeface="Arial Narrow"/>
              </a:rPr>
              <a:t>is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given).</a:t>
            </a:r>
            <a:endParaRPr sz="1200" dirty="0">
              <a:latin typeface="Arial Narrow"/>
              <a:cs typeface="Arial Narrow"/>
            </a:endParaRPr>
          </a:p>
          <a:p>
            <a:pPr marL="10367">
              <a:spcBef>
                <a:spcPts val="298"/>
              </a:spcBef>
            </a:pPr>
            <a:r>
              <a:rPr sz="1200" spc="-12" dirty="0">
                <a:latin typeface="Arial Narrow"/>
                <a:cs typeface="Arial Narrow"/>
              </a:rPr>
              <a:t>If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49" dirty="0">
                <a:latin typeface="Arial Narrow"/>
                <a:cs typeface="Arial Narrow"/>
              </a:rPr>
              <a:t>set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20" dirty="0">
                <a:latin typeface="Arial Narrow"/>
                <a:cs typeface="Arial Narrow"/>
              </a:rPr>
              <a:t>to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dirty="0">
                <a:latin typeface="SimSun"/>
                <a:cs typeface="SimSun"/>
              </a:rPr>
              <a:t>False</a:t>
            </a:r>
            <a:r>
              <a:rPr sz="1200" spc="-29" dirty="0">
                <a:latin typeface="Arial Narrow"/>
                <a:cs typeface="Arial Narrow"/>
              </a:rPr>
              <a:t>, </a:t>
            </a:r>
            <a:r>
              <a:rPr sz="1200" spc="-69" dirty="0">
                <a:latin typeface="Arial Narrow"/>
                <a:cs typeface="Arial Narrow"/>
              </a:rPr>
              <a:t>use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69" dirty="0">
                <a:latin typeface="Arial Narrow"/>
                <a:cs typeface="Arial Narrow"/>
              </a:rPr>
              <a:t>a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53" dirty="0">
                <a:latin typeface="Arial Narrow"/>
                <a:cs typeface="Arial Narrow"/>
              </a:rPr>
              <a:t>scalar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41" dirty="0">
                <a:latin typeface="Arial Narrow"/>
                <a:cs typeface="Arial Narrow"/>
              </a:rPr>
              <a:t>instead</a:t>
            </a:r>
            <a:r>
              <a:rPr sz="1200" spc="-29" dirty="0">
                <a:latin typeface="Arial Narrow"/>
                <a:cs typeface="Arial Narrow"/>
              </a:rPr>
              <a:t> of </a:t>
            </a:r>
            <a:r>
              <a:rPr sz="1200" spc="-69" dirty="0">
                <a:latin typeface="Arial Narrow"/>
                <a:cs typeface="Arial Narrow"/>
              </a:rPr>
              <a:t>a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20" dirty="0">
                <a:latin typeface="Arial Narrow"/>
                <a:cs typeface="Arial Narrow"/>
              </a:rPr>
              <a:t>list.</a:t>
            </a:r>
            <a:endParaRPr sz="1200" dirty="0">
              <a:latin typeface="Arial Narrow"/>
              <a:cs typeface="Arial Narrow"/>
            </a:endParaRPr>
          </a:p>
          <a:p>
            <a:pPr marL="10367">
              <a:spcBef>
                <a:spcPts val="253"/>
              </a:spcBef>
            </a:pPr>
            <a:r>
              <a:rPr sz="1200" spc="-57" dirty="0">
                <a:latin typeface="Arial Narrow"/>
                <a:cs typeface="Arial Narrow"/>
              </a:rPr>
              <a:t>Specify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ordering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61" dirty="0">
                <a:latin typeface="Arial Narrow"/>
                <a:cs typeface="Arial Narrow"/>
              </a:rPr>
              <a:t>used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24" dirty="0">
                <a:latin typeface="Arial Narrow"/>
                <a:cs typeface="Arial Narrow"/>
              </a:rPr>
              <a:t>for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items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20" dirty="0">
                <a:latin typeface="Arial Narrow"/>
                <a:cs typeface="Arial Narrow"/>
              </a:rPr>
              <a:t>in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relationship.</a:t>
            </a:r>
            <a:endParaRPr sz="1200" dirty="0">
              <a:latin typeface="Arial Narrow"/>
              <a:cs typeface="Arial Narrow"/>
            </a:endParaRPr>
          </a:p>
          <a:p>
            <a:pPr marL="10367">
              <a:spcBef>
                <a:spcPts val="298"/>
              </a:spcBef>
            </a:pPr>
            <a:r>
              <a:rPr sz="1200" spc="-57" dirty="0">
                <a:latin typeface="Arial Narrow"/>
                <a:cs typeface="Arial Narrow"/>
              </a:rPr>
              <a:t>Specify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57" dirty="0">
                <a:latin typeface="Arial Narrow"/>
                <a:cs typeface="Arial Narrow"/>
              </a:rPr>
              <a:t>name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29" dirty="0">
                <a:latin typeface="Arial Narrow"/>
                <a:cs typeface="Arial Narrow"/>
              </a:rPr>
              <a:t>of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49" dirty="0">
                <a:latin typeface="Arial Narrow"/>
                <a:cs typeface="Arial Narrow"/>
              </a:rPr>
              <a:t>association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table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20" dirty="0">
                <a:latin typeface="Arial Narrow"/>
                <a:cs typeface="Arial Narrow"/>
              </a:rPr>
              <a:t>to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69" dirty="0">
                <a:latin typeface="Arial Narrow"/>
                <a:cs typeface="Arial Narrow"/>
              </a:rPr>
              <a:t>use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20" dirty="0">
                <a:latin typeface="Arial Narrow"/>
                <a:cs typeface="Arial Narrow"/>
              </a:rPr>
              <a:t>in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many-to-many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relationships.</a:t>
            </a:r>
            <a:endParaRPr sz="1200" dirty="0">
              <a:latin typeface="Arial Narrow"/>
              <a:cs typeface="Arial Narrow"/>
            </a:endParaRPr>
          </a:p>
          <a:p>
            <a:pPr marL="10367" marR="251400">
              <a:spcBef>
                <a:spcPts val="388"/>
              </a:spcBef>
            </a:pPr>
            <a:r>
              <a:rPr sz="1200" spc="-57" dirty="0">
                <a:latin typeface="Arial Narrow"/>
                <a:cs typeface="Arial Narrow"/>
              </a:rPr>
              <a:t>Specify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the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57" dirty="0">
                <a:latin typeface="Arial Narrow"/>
                <a:cs typeface="Arial Narrow"/>
              </a:rPr>
              <a:t>secondary</a:t>
            </a:r>
            <a:r>
              <a:rPr sz="1200" spc="-24" dirty="0">
                <a:latin typeface="Arial Narrow"/>
                <a:cs typeface="Arial Narrow"/>
              </a:rPr>
              <a:t> join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33" dirty="0">
                <a:latin typeface="Arial Narrow"/>
                <a:cs typeface="Arial Narrow"/>
              </a:rPr>
              <a:t>condition</a:t>
            </a:r>
            <a:r>
              <a:rPr sz="1200" spc="-24" dirty="0">
                <a:latin typeface="Arial Narrow"/>
                <a:cs typeface="Arial Narrow"/>
              </a:rPr>
              <a:t> for </a:t>
            </a:r>
            <a:r>
              <a:rPr sz="1200" spc="-37" dirty="0">
                <a:latin typeface="Arial Narrow"/>
                <a:cs typeface="Arial Narrow"/>
              </a:rPr>
              <a:t>many-to-many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relationships</a:t>
            </a:r>
            <a:r>
              <a:rPr sz="1200" spc="-20" dirty="0">
                <a:latin typeface="Arial Narrow"/>
                <a:cs typeface="Arial Narrow"/>
              </a:rPr>
              <a:t> </a:t>
            </a:r>
            <a:r>
              <a:rPr sz="1200" spc="-41" dirty="0">
                <a:latin typeface="Arial Narrow"/>
                <a:cs typeface="Arial Narrow"/>
              </a:rPr>
              <a:t>when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73" dirty="0">
                <a:latin typeface="Arial Narrow"/>
                <a:cs typeface="Arial Narrow"/>
              </a:rPr>
              <a:t>SQLAlchemy</a:t>
            </a:r>
            <a:r>
              <a:rPr sz="1200" spc="-24" dirty="0">
                <a:latin typeface="Arial Narrow"/>
                <a:cs typeface="Arial Narrow"/>
              </a:rPr>
              <a:t> </a:t>
            </a:r>
            <a:r>
              <a:rPr sz="1200" spc="-45" dirty="0">
                <a:latin typeface="Arial Narrow"/>
                <a:cs typeface="Arial Narrow"/>
              </a:rPr>
              <a:t>cannot </a:t>
            </a:r>
            <a:r>
              <a:rPr sz="1200" spc="-155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determine</a:t>
            </a:r>
            <a:r>
              <a:rPr sz="1200" spc="-33" dirty="0">
                <a:latin typeface="Arial Narrow"/>
                <a:cs typeface="Arial Narrow"/>
              </a:rPr>
              <a:t> </a:t>
            </a:r>
            <a:r>
              <a:rPr sz="1200" spc="8" dirty="0">
                <a:latin typeface="Arial Narrow"/>
                <a:cs typeface="Arial Narrow"/>
              </a:rPr>
              <a:t>it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49" dirty="0">
                <a:latin typeface="Arial Narrow"/>
                <a:cs typeface="Arial Narrow"/>
              </a:rPr>
              <a:t>on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24" dirty="0">
                <a:latin typeface="Arial Narrow"/>
                <a:cs typeface="Arial Narrow"/>
              </a:rPr>
              <a:t>its</a:t>
            </a:r>
            <a:r>
              <a:rPr sz="1200" spc="-29" dirty="0">
                <a:latin typeface="Arial Narrow"/>
                <a:cs typeface="Arial Narrow"/>
              </a:rPr>
              <a:t> </a:t>
            </a:r>
            <a:r>
              <a:rPr sz="1200" spc="-37" dirty="0">
                <a:latin typeface="Arial Narrow"/>
                <a:cs typeface="Arial Narrow"/>
              </a:rPr>
              <a:t>own.</a:t>
            </a:r>
            <a:endParaRPr sz="1200" dirty="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20" y="2605250"/>
            <a:ext cx="457200" cy="17205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050" dirty="0">
                <a:latin typeface="SimSun"/>
                <a:cs typeface="SimSun"/>
              </a:rPr>
              <a:t>lazy</a:t>
            </a:r>
            <a:endParaRPr sz="694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374" y="3325557"/>
            <a:ext cx="1090646" cy="89353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lnSpc>
                <a:spcPct val="141700"/>
              </a:lnSpc>
              <a:spcBef>
                <a:spcPts val="82"/>
              </a:spcBef>
            </a:pPr>
            <a:r>
              <a:rPr sz="1050" dirty="0">
                <a:latin typeface="SimSun"/>
                <a:cs typeface="SimSun"/>
              </a:rPr>
              <a:t>uselist </a:t>
            </a:r>
            <a:r>
              <a:rPr sz="1050" spc="4" dirty="0">
                <a:latin typeface="SimSun"/>
                <a:cs typeface="SimSun"/>
              </a:rPr>
              <a:t> </a:t>
            </a:r>
            <a:r>
              <a:rPr sz="1050" dirty="0">
                <a:latin typeface="SimSun"/>
                <a:cs typeface="SimSun"/>
              </a:rPr>
              <a:t>order_by </a:t>
            </a:r>
            <a:r>
              <a:rPr sz="1050" spc="4" dirty="0">
                <a:latin typeface="SimSun"/>
                <a:cs typeface="SimSun"/>
              </a:rPr>
              <a:t> </a:t>
            </a:r>
            <a:r>
              <a:rPr sz="1050" dirty="0">
                <a:latin typeface="SimSun"/>
                <a:cs typeface="SimSun"/>
              </a:rPr>
              <a:t>secondary </a:t>
            </a:r>
            <a:r>
              <a:rPr sz="1050" spc="4" dirty="0">
                <a:latin typeface="SimSun"/>
                <a:cs typeface="SimSun"/>
              </a:rPr>
              <a:t> </a:t>
            </a:r>
            <a:r>
              <a:rPr sz="1050" dirty="0">
                <a:latin typeface="SimSun"/>
                <a:cs typeface="SimSun"/>
              </a:rPr>
              <a:t>secondaryjoin</a:t>
            </a:r>
            <a:endParaRPr sz="10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275" y="457200"/>
            <a:ext cx="4876800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600" spc="-114" dirty="0"/>
              <a:t>Database</a:t>
            </a:r>
            <a:r>
              <a:rPr sz="3600" spc="-110" dirty="0"/>
              <a:t> </a:t>
            </a:r>
            <a:r>
              <a:rPr sz="3600" spc="-118" dirty="0"/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7924800" cy="4159245"/>
          </a:xfrm>
          <a:prstGeom prst="rect">
            <a:avLst/>
          </a:prstGeom>
        </p:spPr>
        <p:txBody>
          <a:bodyPr vert="horz" wrap="square" lIns="0" tIns="7776" rIns="0" bIns="0" rtlCol="0">
            <a:spAutoFit/>
          </a:bodyPr>
          <a:lstStyle/>
          <a:p>
            <a:pPr marL="10367" marR="4147" algn="just">
              <a:lnSpc>
                <a:spcPct val="101899"/>
              </a:lnSpc>
              <a:spcBef>
                <a:spcPts val="61"/>
              </a:spcBef>
            </a:pPr>
            <a:r>
              <a:rPr sz="2000" spc="-29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following </a:t>
            </a:r>
            <a:r>
              <a:rPr sz="2000" spc="-33" dirty="0">
                <a:latin typeface="Palatino Linotype"/>
                <a:cs typeface="Palatino Linotype"/>
              </a:rPr>
              <a:t>sections </a:t>
            </a:r>
            <a:r>
              <a:rPr sz="2000" spc="-57" dirty="0">
                <a:latin typeface="Palatino Linotype"/>
                <a:cs typeface="Palatino Linotype"/>
              </a:rPr>
              <a:t>will </a:t>
            </a:r>
            <a:r>
              <a:rPr sz="2000" spc="-69" dirty="0">
                <a:latin typeface="Palatino Linotype"/>
                <a:cs typeface="Palatino Linotype"/>
              </a:rPr>
              <a:t>walk </a:t>
            </a:r>
            <a:r>
              <a:rPr sz="2000" spc="-61" dirty="0">
                <a:latin typeface="Palatino Linotype"/>
                <a:cs typeface="Palatino Linotype"/>
              </a:rPr>
              <a:t>you </a:t>
            </a:r>
            <a:r>
              <a:rPr sz="2000" spc="-45" dirty="0">
                <a:latin typeface="Palatino Linotype"/>
                <a:cs typeface="Palatino Linotype"/>
              </a:rPr>
              <a:t>through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most </a:t>
            </a:r>
            <a:r>
              <a:rPr sz="2000" spc="-37" dirty="0">
                <a:latin typeface="Palatino Linotype"/>
                <a:cs typeface="Palatino Linotype"/>
              </a:rPr>
              <a:t>common </a:t>
            </a:r>
            <a:r>
              <a:rPr sz="2000" spc="-41" dirty="0">
                <a:latin typeface="Palatino Linotype"/>
                <a:cs typeface="Palatino Linotype"/>
              </a:rPr>
              <a:t>data‐ 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base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operations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10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shell started </a:t>
            </a:r>
            <a:r>
              <a:rPr sz="2000" spc="-53" dirty="0">
                <a:latin typeface="Palatino Linotype"/>
                <a:cs typeface="Palatino Linotype"/>
              </a:rPr>
              <a:t>with</a:t>
            </a:r>
            <a:r>
              <a:rPr sz="2000" spc="11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flask shell </a:t>
            </a:r>
            <a:r>
              <a:rPr sz="2000" spc="-45" dirty="0">
                <a:latin typeface="Palatino Linotype"/>
                <a:cs typeface="Palatino Linotype"/>
              </a:rPr>
              <a:t>command. </a:t>
            </a:r>
            <a:r>
              <a:rPr sz="2000" spc="-33" dirty="0">
                <a:latin typeface="Palatino Linotype"/>
                <a:cs typeface="Palatino Linotype"/>
              </a:rPr>
              <a:t>Before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use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this </a:t>
            </a:r>
            <a:r>
              <a:rPr sz="2000" spc="-45" dirty="0">
                <a:latin typeface="Palatino Linotype"/>
                <a:cs typeface="Palatino Linotype"/>
              </a:rPr>
              <a:t>command, </a:t>
            </a:r>
            <a:r>
              <a:rPr sz="2000" spc="-53" dirty="0">
                <a:latin typeface="Palatino Linotype"/>
                <a:cs typeface="Palatino Linotype"/>
              </a:rPr>
              <a:t>make </a:t>
            </a:r>
            <a:r>
              <a:rPr sz="2000" spc="-45" dirty="0">
                <a:latin typeface="Palatino Linotype"/>
                <a:cs typeface="Palatino Linotype"/>
              </a:rPr>
              <a:t>sure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FLASK_APP </a:t>
            </a:r>
            <a:r>
              <a:rPr sz="2000" spc="-45" dirty="0">
                <a:latin typeface="Palatino Linotype"/>
                <a:cs typeface="Palatino Linotype"/>
              </a:rPr>
              <a:t>environment variable </a:t>
            </a:r>
            <a:r>
              <a:rPr sz="2000" spc="-37" dirty="0">
                <a:latin typeface="Palatino Linotype"/>
                <a:cs typeface="Palatino Linotype"/>
              </a:rPr>
              <a:t>is </a:t>
            </a:r>
            <a:r>
              <a:rPr sz="2000" spc="-41" dirty="0">
                <a:latin typeface="Palatino Linotype"/>
                <a:cs typeface="Palatino Linotype"/>
              </a:rPr>
              <a:t>set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" dirty="0">
                <a:latin typeface="SimSun"/>
                <a:cs typeface="SimSun"/>
              </a:rPr>
              <a:t>hello.py</a:t>
            </a:r>
            <a:r>
              <a:rPr sz="2000" spc="-4" dirty="0">
                <a:latin typeface="Palatino Linotype"/>
                <a:cs typeface="Palatino Linotype"/>
              </a:rPr>
              <a:t>, </a:t>
            </a:r>
            <a:r>
              <a:rPr sz="2000" spc="-53" dirty="0">
                <a:latin typeface="Palatino Linotype"/>
                <a:cs typeface="Palatino Linotype"/>
              </a:rPr>
              <a:t>as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shown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Chapter</a:t>
            </a:r>
            <a:r>
              <a:rPr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2</a:t>
            </a:r>
            <a:r>
              <a:rPr sz="2000" spc="-20" dirty="0">
                <a:latin typeface="Palatino Linotype"/>
                <a:cs typeface="Palatino Linotype"/>
              </a:rPr>
              <a:t>.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780"/>
              </a:spcBef>
            </a:pPr>
            <a:r>
              <a:rPr sz="3600" b="1" spc="-78" dirty="0">
                <a:latin typeface="Arial Narrow"/>
                <a:cs typeface="Arial Narrow"/>
              </a:rPr>
              <a:t>Creating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41" dirty="0">
                <a:latin typeface="Arial Narrow"/>
                <a:cs typeface="Arial Narrow"/>
              </a:rPr>
              <a:t>the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98" dirty="0">
                <a:latin typeface="Arial Narrow"/>
                <a:cs typeface="Arial Narrow"/>
              </a:rPr>
              <a:t>Tables</a:t>
            </a:r>
            <a:endParaRPr sz="3600" dirty="0">
              <a:latin typeface="Arial Narrow"/>
              <a:cs typeface="Arial Narrow"/>
            </a:endParaRPr>
          </a:p>
          <a:p>
            <a:pPr marL="10367" marR="4147" algn="just">
              <a:lnSpc>
                <a:spcPct val="104700"/>
              </a:lnSpc>
              <a:spcBef>
                <a:spcPts val="331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57" dirty="0">
                <a:latin typeface="Palatino Linotype"/>
                <a:cs typeface="Palatino Linotype"/>
              </a:rPr>
              <a:t>very </a:t>
            </a:r>
            <a:r>
              <a:rPr sz="2000" spc="-29" dirty="0">
                <a:latin typeface="Palatino Linotype"/>
                <a:cs typeface="Palatino Linotype"/>
              </a:rPr>
              <a:t>first </a:t>
            </a:r>
            <a:r>
              <a:rPr sz="2000" spc="-41" dirty="0">
                <a:latin typeface="Palatino Linotype"/>
                <a:cs typeface="Palatino Linotype"/>
              </a:rPr>
              <a:t>thing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53" dirty="0">
                <a:latin typeface="Palatino Linotype"/>
                <a:cs typeface="Palatino Linotype"/>
              </a:rPr>
              <a:t>do </a:t>
            </a:r>
            <a:r>
              <a:rPr sz="2000" spc="-37" dirty="0">
                <a:latin typeface="Palatino Linotype"/>
                <a:cs typeface="Palatino Linotype"/>
              </a:rPr>
              <a:t>is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33" dirty="0">
                <a:latin typeface="Palatino Linotype"/>
                <a:cs typeface="Palatino Linotype"/>
              </a:rPr>
              <a:t>instruct </a:t>
            </a:r>
            <a:r>
              <a:rPr sz="2000" spc="-45" dirty="0">
                <a:latin typeface="Palatino Linotype"/>
                <a:cs typeface="Palatino Linotype"/>
              </a:rPr>
              <a:t>Flask-SQLAlchemy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37" dirty="0">
                <a:latin typeface="Palatino Linotype"/>
                <a:cs typeface="Palatino Linotype"/>
              </a:rPr>
              <a:t>create </a:t>
            </a:r>
            <a:r>
              <a:rPr sz="2000" spc="-53" dirty="0">
                <a:latin typeface="Palatino Linotype"/>
                <a:cs typeface="Palatino Linotype"/>
              </a:rPr>
              <a:t>a database based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on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model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classes.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db.create_all() </a:t>
            </a:r>
            <a:r>
              <a:rPr sz="2000" spc="-33" dirty="0">
                <a:latin typeface="Palatino Linotype"/>
                <a:cs typeface="Palatino Linotype"/>
              </a:rPr>
              <a:t>function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locates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all</a:t>
            </a:r>
            <a:r>
              <a:rPr sz="2000" spc="-37" dirty="0">
                <a:latin typeface="Palatino Linotype"/>
                <a:cs typeface="Palatino Linotype"/>
              </a:rPr>
              <a:t> the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subclasses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db.Model</a:t>
            </a:r>
            <a:r>
              <a:rPr sz="2000" spc="-216" dirty="0">
                <a:latin typeface="SimSun"/>
                <a:cs typeface="SimSun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creates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corresponding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tables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database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them: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sz="1800" dirty="0">
                <a:latin typeface="SimSun"/>
                <a:cs typeface="SimSun"/>
              </a:rPr>
              <a:t>(venv) $ </a:t>
            </a:r>
            <a:r>
              <a:rPr sz="1800" b="1" spc="-73" dirty="0">
                <a:latin typeface="Courier New"/>
                <a:cs typeface="Courier New"/>
              </a:rPr>
              <a:t>flask shell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&gt;&gt;&gt; </a:t>
            </a:r>
            <a:r>
              <a:rPr sz="1800" b="1" spc="-73" dirty="0">
                <a:latin typeface="Courier New"/>
                <a:cs typeface="Courier New"/>
              </a:rPr>
              <a:t>from hello import db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-8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db.create_</a:t>
            </a:r>
            <a:r>
              <a:rPr sz="1800" b="1" spc="-73">
                <a:latin typeface="Courier New"/>
                <a:cs typeface="Courier New"/>
              </a:rPr>
              <a:t>all()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051CB-A3D4-FC55-90F0-4F6DA9BDC68E}"/>
              </a:ext>
            </a:extLst>
          </p:cNvPr>
          <p:cNvSpPr txBox="1"/>
          <p:nvPr/>
        </p:nvSpPr>
        <p:spPr>
          <a:xfrm>
            <a:off x="609600" y="533400"/>
            <a:ext cx="7924800" cy="437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marR="4147" algn="just">
              <a:lnSpc>
                <a:spcPct val="100899"/>
              </a:lnSpc>
              <a:spcBef>
                <a:spcPts val="380"/>
              </a:spcBef>
            </a:pPr>
            <a:r>
              <a:rPr lang="en-US" sz="2000" spc="-29">
                <a:latin typeface="Palatino Linotype"/>
                <a:cs typeface="Palatino Linotype"/>
              </a:rPr>
              <a:t>The brute-force </a:t>
            </a:r>
            <a:r>
              <a:rPr lang="en-US" sz="2000" spc="-37">
                <a:latin typeface="Palatino Linotype"/>
                <a:cs typeface="Palatino Linotype"/>
              </a:rPr>
              <a:t>solution </a:t>
            </a:r>
            <a:r>
              <a:rPr lang="en-US" sz="2000" spc="-24">
                <a:latin typeface="Palatino Linotype"/>
                <a:cs typeface="Palatino Linotype"/>
              </a:rPr>
              <a:t>to 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57">
                <a:latin typeface="Palatino Linotype"/>
                <a:cs typeface="Palatino Linotype"/>
              </a:rPr>
              <a:t>update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existing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database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tables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to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a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different</a:t>
            </a:r>
            <a:r>
              <a:rPr lang="en-US" sz="2000" spc="-12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schema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is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to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remove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old</a:t>
            </a:r>
            <a:r>
              <a:rPr lang="en-US" sz="2000" spc="-12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tables</a:t>
            </a:r>
            <a:r>
              <a:rPr lang="en-US" sz="2000" spc="-16">
                <a:latin typeface="Palatino Linotype"/>
                <a:cs typeface="Palatino Linotype"/>
              </a:rPr>
              <a:t> </a:t>
            </a:r>
            <a:r>
              <a:rPr lang="en-US" sz="2000" spc="-29">
                <a:latin typeface="Palatino Linotype"/>
                <a:cs typeface="Palatino Linotype"/>
              </a:rPr>
              <a:t>first: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-12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db.drop_all()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-8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db.create_all()</a:t>
            </a:r>
            <a:endParaRPr lang="en-US" sz="2000" b="1" spc="-61">
              <a:latin typeface="Arial Narrow"/>
              <a:cs typeface="Arial Narrow"/>
            </a:endParaRPr>
          </a:p>
          <a:p>
            <a:pPr marL="10367" algn="just">
              <a:spcBef>
                <a:spcPts val="784"/>
              </a:spcBef>
            </a:pPr>
            <a:r>
              <a:rPr lang="en-US" sz="3600" b="1" spc="-61">
                <a:latin typeface="Arial Narrow"/>
                <a:cs typeface="Arial Narrow"/>
              </a:rPr>
              <a:t>Inserting</a:t>
            </a:r>
            <a:r>
              <a:rPr lang="en-US" sz="3600" b="1" spc="-86">
                <a:latin typeface="Arial Narrow"/>
                <a:cs typeface="Arial Narrow"/>
              </a:rPr>
              <a:t> </a:t>
            </a:r>
            <a:r>
              <a:rPr lang="en-US" sz="3600" b="1" spc="-131">
                <a:latin typeface="Arial Narrow"/>
                <a:cs typeface="Arial Narrow"/>
              </a:rPr>
              <a:t>Rows</a:t>
            </a:r>
            <a:endParaRPr lang="en-US" sz="3600">
              <a:latin typeface="Arial Narrow"/>
              <a:cs typeface="Arial Narrow"/>
            </a:endParaRPr>
          </a:p>
          <a:p>
            <a:pPr marL="10367" algn="just">
              <a:spcBef>
                <a:spcPts val="375"/>
              </a:spcBef>
            </a:pPr>
            <a:r>
              <a:rPr lang="en-US" sz="2000" spc="-29">
                <a:latin typeface="Palatino Linotype"/>
                <a:cs typeface="Palatino Linotype"/>
              </a:rPr>
              <a:t>The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following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example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creates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a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69">
                <a:latin typeface="Palatino Linotype"/>
                <a:cs typeface="Palatino Linotype"/>
              </a:rPr>
              <a:t>few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roles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and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users: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lang="en-US" sz="1800">
                <a:latin typeface="SimSun"/>
                <a:cs typeface="SimSun"/>
              </a:rPr>
              <a:t>&gt;&gt;&gt; </a:t>
            </a:r>
            <a:r>
              <a:rPr lang="en-US" sz="1800" b="1" spc="-73">
                <a:latin typeface="Courier New"/>
                <a:cs typeface="Courier New"/>
              </a:rPr>
              <a:t>from</a:t>
            </a:r>
            <a:r>
              <a:rPr lang="en-US" sz="1800" b="1" spc="-69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hello import</a:t>
            </a:r>
            <a:r>
              <a:rPr lang="en-US" sz="1800" b="1" spc="-69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Role, User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4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admin_role</a:t>
            </a:r>
            <a:r>
              <a:rPr lang="en-US" sz="1800" b="1" spc="-6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=</a:t>
            </a:r>
            <a:r>
              <a:rPr lang="en-US" sz="1800" b="1" spc="-6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Role(name='Admin')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8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mod_role</a:t>
            </a:r>
            <a:r>
              <a:rPr lang="en-US" sz="1800" b="1" spc="-6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=</a:t>
            </a:r>
            <a:r>
              <a:rPr lang="en-US" sz="1800" b="1" spc="-6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Role(name='Moderator')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4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user_role</a:t>
            </a:r>
            <a:r>
              <a:rPr lang="en-US" sz="1800" b="1" spc="-69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=</a:t>
            </a:r>
            <a:r>
              <a:rPr lang="en-US" sz="1800" b="1" spc="-69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Role(name='User')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16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user_john</a:t>
            </a:r>
            <a:r>
              <a:rPr lang="en-US" sz="1800" b="1" spc="-57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=</a:t>
            </a:r>
            <a:r>
              <a:rPr lang="en-US" sz="1800" b="1" spc="-53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User(username='john',</a:t>
            </a:r>
            <a:r>
              <a:rPr lang="en-US" sz="1800" b="1" spc="-57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role=admin_role)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24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user_susan</a:t>
            </a:r>
            <a:r>
              <a:rPr lang="en-US" sz="1800" b="1" spc="-4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=</a:t>
            </a:r>
            <a:r>
              <a:rPr lang="en-US" sz="1800" b="1" spc="-4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User(username='susan',</a:t>
            </a:r>
            <a:r>
              <a:rPr lang="en-US" sz="1800" b="1" spc="-4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role=user_role)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24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user_david</a:t>
            </a:r>
            <a:r>
              <a:rPr lang="en-US" sz="1800" b="1" spc="-4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=</a:t>
            </a:r>
            <a:r>
              <a:rPr lang="en-US" sz="1800" b="1" spc="-4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User(username='david',</a:t>
            </a:r>
            <a:r>
              <a:rPr lang="en-US" sz="1800" b="1" spc="-45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role=user_role)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595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457200"/>
            <a:ext cx="8001000" cy="5380102"/>
          </a:xfrm>
          <a:prstGeom prst="rect">
            <a:avLst/>
          </a:prstGeom>
        </p:spPr>
        <p:txBody>
          <a:bodyPr vert="horz" wrap="square" lIns="0" tIns="8294" rIns="0" bIns="0" rtlCol="0">
            <a:spAutoFit/>
          </a:bodyPr>
          <a:lstStyle/>
          <a:p>
            <a:pPr marL="10367" marR="4147" algn="just">
              <a:lnSpc>
                <a:spcPct val="101600"/>
              </a:lnSpc>
              <a:spcBef>
                <a:spcPts val="65"/>
              </a:spcBef>
            </a:pPr>
            <a:r>
              <a:rPr sz="2000" spc="-29">
                <a:latin typeface="Palatino Linotype"/>
                <a:cs typeface="Palatino Linotype"/>
              </a:rPr>
              <a:t>The </a:t>
            </a:r>
            <a:r>
              <a:rPr sz="2000" spc="-29" dirty="0">
                <a:latin typeface="Palatino Linotype"/>
                <a:cs typeface="Palatino Linotype"/>
              </a:rPr>
              <a:t>objects </a:t>
            </a:r>
            <a:r>
              <a:rPr sz="2000" spc="-37" dirty="0">
                <a:latin typeface="Palatino Linotype"/>
                <a:cs typeface="Palatino Linotype"/>
              </a:rPr>
              <a:t>exist </a:t>
            </a:r>
            <a:r>
              <a:rPr sz="2000" spc="-45" dirty="0">
                <a:latin typeface="Palatino Linotype"/>
                <a:cs typeface="Palatino Linotype"/>
              </a:rPr>
              <a:t>only </a:t>
            </a:r>
            <a:r>
              <a:rPr sz="2000" spc="-33" dirty="0">
                <a:latin typeface="Palatino Linotype"/>
                <a:cs typeface="Palatino Linotype"/>
              </a:rPr>
              <a:t>on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Python </a:t>
            </a:r>
            <a:r>
              <a:rPr sz="2000" spc="-49" dirty="0">
                <a:latin typeface="Palatino Linotype"/>
                <a:cs typeface="Palatino Linotype"/>
              </a:rPr>
              <a:t>side </a:t>
            </a:r>
            <a:r>
              <a:rPr sz="2000" spc="-41" dirty="0">
                <a:latin typeface="Palatino Linotype"/>
                <a:cs typeface="Palatino Linotype"/>
              </a:rPr>
              <a:t>so </a:t>
            </a:r>
            <a:r>
              <a:rPr sz="2000" spc="-29" dirty="0">
                <a:latin typeface="Palatino Linotype"/>
                <a:cs typeface="Palatino Linotype"/>
              </a:rPr>
              <a:t>far; 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they </a:t>
            </a:r>
            <a:r>
              <a:rPr sz="2000" spc="-61" dirty="0">
                <a:latin typeface="Palatino Linotype"/>
                <a:cs typeface="Palatino Linotype"/>
              </a:rPr>
              <a:t>have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not </a:t>
            </a:r>
            <a:r>
              <a:rPr sz="2000" spc="-41" dirty="0">
                <a:latin typeface="Palatino Linotype"/>
                <a:cs typeface="Palatino Linotype"/>
              </a:rPr>
              <a:t>been written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database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yet. Because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37" dirty="0">
                <a:latin typeface="Palatino Linotype"/>
                <a:cs typeface="Palatino Linotype"/>
              </a:rPr>
              <a:t>that, </a:t>
            </a:r>
            <a:r>
              <a:rPr sz="2000" spc="-33" dirty="0">
                <a:latin typeface="Palatino Linotype"/>
                <a:cs typeface="Palatino Linotype"/>
              </a:rPr>
              <a:t>their </a:t>
            </a:r>
            <a:r>
              <a:rPr sz="2000" spc="-4" dirty="0">
                <a:latin typeface="SimSun"/>
                <a:cs typeface="SimSun"/>
              </a:rPr>
              <a:t>id </a:t>
            </a:r>
            <a:r>
              <a:rPr sz="2000" spc="-57" dirty="0">
                <a:latin typeface="Palatino Linotype"/>
                <a:cs typeface="Palatino Linotype"/>
              </a:rPr>
              <a:t>values</a:t>
            </a:r>
            <a:r>
              <a:rPr sz="2000" spc="98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have 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not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yet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been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assigned: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print(admin_role.id)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None</a:t>
            </a: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print(mod_role.id)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None</a:t>
            </a: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print(user_role.id)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None</a:t>
            </a:r>
          </a:p>
          <a:p>
            <a:pPr marL="10367" marR="4147" algn="just">
              <a:lnSpc>
                <a:spcPct val="102400"/>
              </a:lnSpc>
              <a:spcBef>
                <a:spcPts val="367"/>
              </a:spcBef>
            </a:pPr>
            <a:r>
              <a:rPr sz="2000" spc="-49" dirty="0">
                <a:latin typeface="Palatino Linotype"/>
                <a:cs typeface="Palatino Linotype"/>
              </a:rPr>
              <a:t>Changes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database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are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managed</a:t>
            </a:r>
            <a:r>
              <a:rPr sz="2000" spc="-53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through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database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i="1" spc="-24" dirty="0">
                <a:latin typeface="Palatino Linotype"/>
                <a:cs typeface="Palatino Linotype"/>
              </a:rPr>
              <a:t>session</a:t>
            </a:r>
            <a:r>
              <a:rPr sz="2000" spc="-24" dirty="0">
                <a:latin typeface="Palatino Linotype"/>
                <a:cs typeface="Palatino Linotype"/>
              </a:rPr>
              <a:t>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which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Flask- 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SQLAlchemy </a:t>
            </a:r>
            <a:r>
              <a:rPr sz="2000" spc="-49" dirty="0">
                <a:latin typeface="Palatino Linotype"/>
                <a:cs typeface="Palatino Linotype"/>
              </a:rPr>
              <a:t>provides </a:t>
            </a:r>
            <a:r>
              <a:rPr sz="2000" spc="-53" dirty="0">
                <a:latin typeface="Palatino Linotype"/>
                <a:cs typeface="Palatino Linotype"/>
              </a:rPr>
              <a:t>as </a:t>
            </a:r>
            <a:r>
              <a:rPr sz="2000" spc="-4" dirty="0">
                <a:latin typeface="SimSun"/>
                <a:cs typeface="SimSun"/>
              </a:rPr>
              <a:t>db.session</a:t>
            </a:r>
            <a:r>
              <a:rPr sz="2000" spc="-4" dirty="0">
                <a:latin typeface="Palatino Linotype"/>
                <a:cs typeface="Palatino Linotype"/>
              </a:rPr>
              <a:t>. </a:t>
            </a:r>
            <a:r>
              <a:rPr sz="2000" spc="-57" dirty="0">
                <a:latin typeface="Palatino Linotype"/>
                <a:cs typeface="Palatino Linotype"/>
              </a:rPr>
              <a:t>To </a:t>
            </a:r>
            <a:r>
              <a:rPr sz="2000" spc="-49" dirty="0">
                <a:latin typeface="Palatino Linotype"/>
                <a:cs typeface="Palatino Linotype"/>
              </a:rPr>
              <a:t>prepare </a:t>
            </a:r>
            <a:r>
              <a:rPr sz="2000" spc="-29" dirty="0">
                <a:latin typeface="Palatino Linotype"/>
                <a:cs typeface="Palatino Linotype"/>
              </a:rPr>
              <a:t>objects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5" dirty="0">
                <a:latin typeface="Palatino Linotype"/>
                <a:cs typeface="Palatino Linotype"/>
              </a:rPr>
              <a:t>be </a:t>
            </a:r>
            <a:r>
              <a:rPr sz="2000" spc="-41" dirty="0">
                <a:latin typeface="Palatino Linotype"/>
                <a:cs typeface="Palatino Linotype"/>
              </a:rPr>
              <a:t>written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data‐ 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base,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they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73" dirty="0">
                <a:latin typeface="Palatino Linotype"/>
                <a:cs typeface="Palatino Linotype"/>
              </a:rPr>
              <a:t>m</a:t>
            </a:r>
            <a:r>
              <a:rPr sz="2000" spc="-45" dirty="0">
                <a:latin typeface="Palatino Linotype"/>
                <a:cs typeface="Palatino Linotype"/>
              </a:rPr>
              <a:t>ust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be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added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session: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db.session.add(admin_role)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db.session.add(mod_role)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16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db.session.add(user_role)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16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db.session.add(user_john)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20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db.session.add(user_susan)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&gt;&gt;&gt;</a:t>
            </a:r>
            <a:r>
              <a:rPr sz="1600" spc="20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db.session.add(user_david)</a:t>
            </a:r>
            <a:endParaRPr sz="1600" dirty="0">
              <a:latin typeface="Courier New"/>
              <a:cs typeface="Courier New"/>
            </a:endParaRPr>
          </a:p>
          <a:p>
            <a:pPr marL="10367">
              <a:spcBef>
                <a:spcPts val="392"/>
              </a:spcBef>
            </a:pPr>
            <a:r>
              <a:rPr sz="1800" spc="-41">
                <a:latin typeface="Palatino Linotype"/>
                <a:cs typeface="Palatino Linotype"/>
              </a:rPr>
              <a:t>Database </a:t>
            </a:r>
            <a:r>
              <a:rPr sz="1800" spc="-37" dirty="0">
                <a:latin typeface="Palatino Linotype"/>
                <a:cs typeface="Palatino Linotype"/>
              </a:rPr>
              <a:t>sessions </a:t>
            </a:r>
            <a:r>
              <a:rPr sz="1800" spc="-33" dirty="0">
                <a:latin typeface="Palatino Linotype"/>
                <a:cs typeface="Palatino Linotype"/>
              </a:rPr>
              <a:t>are </a:t>
            </a:r>
            <a:r>
              <a:rPr sz="1800" spc="-37" dirty="0">
                <a:latin typeface="Palatino Linotype"/>
                <a:cs typeface="Palatino Linotype"/>
              </a:rPr>
              <a:t>also </a:t>
            </a:r>
            <a:r>
              <a:rPr sz="1800" spc="-33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called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i="1" spc="-29">
                <a:latin typeface="Palatino Linotype"/>
                <a:cs typeface="Palatino Linotype"/>
              </a:rPr>
              <a:t>t</a:t>
            </a:r>
            <a:r>
              <a:rPr sz="1800" i="1" spc="-33">
                <a:latin typeface="Palatino Linotype"/>
                <a:cs typeface="Palatino Linotype"/>
              </a:rPr>
              <a:t>r</a:t>
            </a:r>
            <a:r>
              <a:rPr sz="1800" i="1" spc="20">
                <a:latin typeface="Palatino Linotype"/>
                <a:cs typeface="Palatino Linotype"/>
              </a:rPr>
              <a:t>a</a:t>
            </a:r>
            <a:r>
              <a:rPr sz="1800" i="1" spc="-29">
                <a:latin typeface="Palatino Linotype"/>
                <a:cs typeface="Palatino Linotype"/>
              </a:rPr>
              <a:t>ns</a:t>
            </a:r>
            <a:r>
              <a:rPr sz="1800" i="1" spc="29">
                <a:latin typeface="Palatino Linotype"/>
                <a:cs typeface="Palatino Linotype"/>
              </a:rPr>
              <a:t>a</a:t>
            </a:r>
            <a:r>
              <a:rPr sz="1800" i="1" spc="-16">
                <a:latin typeface="Palatino Linotype"/>
                <a:cs typeface="Palatino Linotype"/>
              </a:rPr>
              <a:t>c</a:t>
            </a:r>
            <a:r>
              <a:rPr sz="1800" i="1" spc="-29">
                <a:latin typeface="Palatino Linotype"/>
                <a:cs typeface="Palatino Linotype"/>
              </a:rPr>
              <a:t>t</a:t>
            </a:r>
            <a:r>
              <a:rPr sz="1800" i="1" spc="-8">
                <a:latin typeface="Palatino Linotype"/>
                <a:cs typeface="Palatino Linotype"/>
              </a:rPr>
              <a:t>i</a:t>
            </a:r>
            <a:r>
              <a:rPr sz="1800" i="1" spc="12">
                <a:latin typeface="Palatino Linotype"/>
                <a:cs typeface="Palatino Linotype"/>
              </a:rPr>
              <a:t>o</a:t>
            </a:r>
            <a:r>
              <a:rPr sz="1800" i="1" spc="-29">
                <a:latin typeface="Palatino Linotype"/>
                <a:cs typeface="Palatino Linotype"/>
              </a:rPr>
              <a:t>ns</a:t>
            </a:r>
            <a:r>
              <a:rPr sz="1800" spc="-16">
                <a:latin typeface="Palatino Linotype"/>
                <a:cs typeface="Palatino Linotype"/>
              </a:rPr>
              <a:t>.</a:t>
            </a:r>
            <a:endParaRPr sz="1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59BB30-6206-0E85-9197-630962910554}"/>
              </a:ext>
            </a:extLst>
          </p:cNvPr>
          <p:cNvSpPr txBox="1"/>
          <p:nvPr/>
        </p:nvSpPr>
        <p:spPr>
          <a:xfrm>
            <a:off x="609600" y="516440"/>
            <a:ext cx="7772400" cy="5321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>
              <a:spcBef>
                <a:spcPts val="392"/>
              </a:spcBef>
            </a:pPr>
            <a:r>
              <a:rPr lang="en-US" sz="2000" spc="-37">
                <a:latin typeface="Palatino Linotype"/>
                <a:cs typeface="Palatino Linotype"/>
              </a:rPr>
              <a:t>O</a:t>
            </a:r>
            <a:r>
              <a:rPr lang="en-US" sz="2000" spc="-78">
                <a:latin typeface="Palatino Linotype"/>
                <a:cs typeface="Palatino Linotype"/>
              </a:rPr>
              <a:t>r</a:t>
            </a:r>
            <a:r>
              <a:rPr lang="en-US" sz="2000" spc="-20">
                <a:latin typeface="Palatino Linotype"/>
                <a:cs typeface="Palatino Linotype"/>
              </a:rPr>
              <a:t>, </a:t>
            </a:r>
            <a:r>
              <a:rPr lang="en-US" sz="2000" spc="-41">
                <a:latin typeface="Palatino Linotype"/>
                <a:cs typeface="Palatino Linotype"/>
              </a:rPr>
              <a:t>more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concisel</a:t>
            </a:r>
            <a:r>
              <a:rPr lang="en-US" sz="2000" spc="-20">
                <a:latin typeface="Palatino Linotype"/>
                <a:cs typeface="Palatino Linotype"/>
              </a:rPr>
              <a:t>y: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20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db.session.add_all([admin_role,</a:t>
            </a:r>
            <a:r>
              <a:rPr lang="en-US" sz="1800" b="1" spc="-49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mod_role,</a:t>
            </a:r>
            <a:r>
              <a:rPr lang="en-US" sz="1800" b="1" spc="-49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user_role,</a:t>
            </a:r>
            <a:endParaRPr lang="en-US" sz="1800">
              <a:latin typeface="Courier New"/>
              <a:cs typeface="Courier New"/>
            </a:endParaRPr>
          </a:p>
          <a:p>
            <a:pPr marL="186606">
              <a:tabLst>
                <a:tab pos="539085" algn="l"/>
              </a:tabLst>
            </a:pPr>
            <a:r>
              <a:rPr lang="en-US" sz="1800">
                <a:latin typeface="SimSun"/>
                <a:cs typeface="SimSun"/>
              </a:rPr>
              <a:t>...	</a:t>
            </a:r>
            <a:r>
              <a:rPr lang="en-US" sz="1800" b="1" spc="-73">
                <a:latin typeface="Courier New"/>
                <a:cs typeface="Courier New"/>
              </a:rPr>
              <a:t>user_john,</a:t>
            </a:r>
            <a:r>
              <a:rPr lang="en-US" sz="1800" b="1" spc="-61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user_susan,</a:t>
            </a:r>
            <a:r>
              <a:rPr lang="en-US" sz="1800" b="1" spc="-61">
                <a:latin typeface="Courier New"/>
                <a:cs typeface="Courier New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user_david])</a:t>
            </a:r>
            <a:endParaRPr lang="en-US" sz="1800">
              <a:latin typeface="Courier New"/>
              <a:cs typeface="Courier New"/>
            </a:endParaRPr>
          </a:p>
          <a:p>
            <a:pPr marL="10367">
              <a:spcBef>
                <a:spcPts val="392"/>
              </a:spcBef>
            </a:pPr>
            <a:r>
              <a:rPr lang="en-US" sz="2000" spc="-57">
                <a:latin typeface="Palatino Linotype"/>
                <a:cs typeface="Palatino Linotype"/>
              </a:rPr>
              <a:t>To</a:t>
            </a:r>
            <a:r>
              <a:rPr lang="en-US" sz="2000" spc="45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write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29">
                <a:latin typeface="Palatino Linotype"/>
                <a:cs typeface="Palatino Linotype"/>
              </a:rPr>
              <a:t>objects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to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database,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session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needs</a:t>
            </a:r>
            <a:r>
              <a:rPr lang="en-US" sz="2000" spc="45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to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be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i="1" spc="-12">
                <a:latin typeface="Palatino Linotype"/>
                <a:cs typeface="Palatino Linotype"/>
              </a:rPr>
              <a:t>committed</a:t>
            </a:r>
            <a:r>
              <a:rPr lang="en-US" sz="2000" i="1" spc="49">
                <a:latin typeface="Palatino Linotype"/>
                <a:cs typeface="Palatino Linotype"/>
              </a:rPr>
              <a:t> </a:t>
            </a:r>
            <a:r>
              <a:rPr lang="en-US" sz="2000" spc="-61">
                <a:latin typeface="Palatino Linotype"/>
                <a:cs typeface="Palatino Linotype"/>
              </a:rPr>
              <a:t>by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calling</a:t>
            </a:r>
            <a:r>
              <a:rPr lang="en-US" sz="2000" spc="49">
                <a:latin typeface="Palatino Linotype"/>
                <a:cs typeface="Palatino Linotype"/>
              </a:rPr>
              <a:t> </a:t>
            </a:r>
            <a:r>
              <a:rPr lang="en-US" sz="2000" spc="-33">
                <a:latin typeface="Palatino Linotype"/>
                <a:cs typeface="Palatino Linotype"/>
              </a:rPr>
              <a:t>its</a:t>
            </a:r>
            <a:endParaRPr lang="en-US" sz="2000">
              <a:latin typeface="Palatino Linotype"/>
              <a:cs typeface="Palatino Linotype"/>
            </a:endParaRPr>
          </a:p>
          <a:p>
            <a:pPr marL="10367">
              <a:spcBef>
                <a:spcPts val="45"/>
              </a:spcBef>
            </a:pPr>
            <a:r>
              <a:rPr lang="en-US" sz="2000" spc="-4">
                <a:latin typeface="SimSun"/>
                <a:cs typeface="SimSun"/>
              </a:rPr>
              <a:t>commit()</a:t>
            </a:r>
            <a:r>
              <a:rPr lang="en-US" sz="2000" spc="-216">
                <a:latin typeface="SimSun"/>
                <a:cs typeface="SimSun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method: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-4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db.session.commit()</a:t>
            </a:r>
            <a:endParaRPr lang="en-US" sz="1800">
              <a:latin typeface="Courier New"/>
              <a:cs typeface="Courier New"/>
            </a:endParaRPr>
          </a:p>
          <a:p>
            <a:pPr marL="10367" marR="4147">
              <a:spcBef>
                <a:spcPts val="437"/>
              </a:spcBef>
            </a:pPr>
            <a:r>
              <a:rPr lang="en-US" sz="2000" spc="-41">
                <a:latin typeface="Palatino Linotype"/>
                <a:cs typeface="Palatino Linotype"/>
              </a:rPr>
              <a:t>Check</a:t>
            </a:r>
            <a:r>
              <a:rPr lang="en-US" sz="2000" spc="98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4">
                <a:latin typeface="SimSun"/>
                <a:cs typeface="SimSun"/>
              </a:rPr>
              <a:t>id</a:t>
            </a:r>
            <a:r>
              <a:rPr lang="en-US" sz="2000" spc="-93">
                <a:latin typeface="SimSun"/>
                <a:cs typeface="SimSun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attributes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again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after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57">
                <a:latin typeface="Palatino Linotype"/>
                <a:cs typeface="Palatino Linotype"/>
              </a:rPr>
              <a:t>having</a:t>
            </a:r>
            <a:r>
              <a:rPr lang="en-US" sz="2000" spc="-49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data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committed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to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see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that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they</a:t>
            </a:r>
            <a:r>
              <a:rPr lang="en-US" sz="2000" spc="102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are </a:t>
            </a:r>
            <a:r>
              <a:rPr lang="en-US" sz="2000" spc="-204">
                <a:latin typeface="Palatino Linotype"/>
                <a:cs typeface="Palatino Linotype"/>
              </a:rPr>
              <a:t> </a:t>
            </a:r>
            <a:r>
              <a:rPr lang="en-US" sz="2000" spc="-65">
                <a:latin typeface="Palatino Linotype"/>
                <a:cs typeface="Palatino Linotype"/>
              </a:rPr>
              <a:t>now</a:t>
            </a:r>
            <a:r>
              <a:rPr lang="en-US" sz="2000" spc="-24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set: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-4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print(admin_role.id)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1</a:t>
            </a: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-4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print(mod_role.id)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2</a:t>
            </a: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-4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print(user_role.id)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3</a:t>
            </a:r>
            <a:endParaRPr lang="en-US" sz="2000">
              <a:latin typeface="SimSun"/>
              <a:cs typeface="SimSun"/>
            </a:endParaRPr>
          </a:p>
          <a:p>
            <a:pPr marL="681631" marR="377359" indent="-518" algn="just">
              <a:lnSpc>
                <a:spcPct val="103400"/>
              </a:lnSpc>
              <a:spcBef>
                <a:spcPts val="4"/>
              </a:spcBef>
            </a:pPr>
            <a:r>
              <a:rPr lang="en-US" sz="1800" spc="-24">
                <a:latin typeface="Palatino Linotype"/>
                <a:cs typeface="Palatino Linotype"/>
              </a:rPr>
              <a:t>The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4">
                <a:latin typeface="SimSun"/>
                <a:cs typeface="SimSun"/>
              </a:rPr>
              <a:t>db.session </a:t>
            </a:r>
            <a:r>
              <a:rPr lang="en-US" sz="1800" spc="-45">
                <a:latin typeface="Palatino Linotype"/>
                <a:cs typeface="Palatino Linotype"/>
              </a:rPr>
              <a:t>database</a:t>
            </a:r>
            <a:r>
              <a:rPr lang="en-US" sz="1800" spc="-41">
                <a:latin typeface="Palatino Linotype"/>
                <a:cs typeface="Palatino Linotype"/>
              </a:rPr>
              <a:t> </a:t>
            </a:r>
            <a:r>
              <a:rPr lang="en-US" sz="1800" spc="-33">
                <a:latin typeface="Palatino Linotype"/>
                <a:cs typeface="Palatino Linotype"/>
              </a:rPr>
              <a:t>session</a:t>
            </a:r>
            <a:r>
              <a:rPr lang="en-US" sz="1800" spc="-29">
                <a:latin typeface="Palatino Linotype"/>
                <a:cs typeface="Palatino Linotype"/>
              </a:rPr>
              <a:t> is</a:t>
            </a:r>
            <a:r>
              <a:rPr lang="en-US" sz="1800" spc="-24">
                <a:latin typeface="Palatino Linotype"/>
                <a:cs typeface="Palatino Linotype"/>
              </a:rPr>
              <a:t> </a:t>
            </a:r>
            <a:r>
              <a:rPr lang="en-US" sz="1800" spc="-20">
                <a:latin typeface="Palatino Linotype"/>
                <a:cs typeface="Palatino Linotype"/>
              </a:rPr>
              <a:t>not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related</a:t>
            </a:r>
            <a:r>
              <a:rPr lang="en-US" sz="1800" spc="-33">
                <a:latin typeface="Palatino Linotype"/>
                <a:cs typeface="Palatino Linotype"/>
              </a:rPr>
              <a:t> </a:t>
            </a:r>
            <a:r>
              <a:rPr lang="en-US" sz="1800" spc="-20">
                <a:latin typeface="Palatino Linotype"/>
                <a:cs typeface="Palatino Linotype"/>
              </a:rPr>
              <a:t>to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29">
                <a:latin typeface="Palatino Linotype"/>
                <a:cs typeface="Palatino Linotype"/>
              </a:rPr>
              <a:t>the</a:t>
            </a:r>
            <a:r>
              <a:rPr lang="en-US" sz="1800" spc="135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Flask </a:t>
            </a:r>
            <a:r>
              <a:rPr lang="en-US" sz="1800" spc="-33">
                <a:latin typeface="Palatino Linotype"/>
                <a:cs typeface="Palatino Linotype"/>
              </a:rPr>
              <a:t> </a:t>
            </a:r>
            <a:r>
              <a:rPr lang="en-US" sz="1800" spc="4">
                <a:latin typeface="SimSun"/>
                <a:cs typeface="SimSun"/>
              </a:rPr>
              <a:t>session </a:t>
            </a:r>
            <a:r>
              <a:rPr lang="en-US" sz="1800" spc="-20">
                <a:latin typeface="Palatino Linotype"/>
                <a:cs typeface="Palatino Linotype"/>
              </a:rPr>
              <a:t>object </a:t>
            </a:r>
            <a:r>
              <a:rPr lang="en-US" sz="1800" spc="-41">
                <a:latin typeface="Palatino Linotype"/>
                <a:cs typeface="Palatino Linotype"/>
              </a:rPr>
              <a:t>discussed </a:t>
            </a:r>
            <a:r>
              <a:rPr lang="en-US" sz="1800" spc="-20">
                <a:latin typeface="Palatino Linotype"/>
                <a:cs typeface="Palatino Linotype"/>
              </a:rPr>
              <a:t>in </a:t>
            </a:r>
            <a:r>
              <a:rPr lang="en-US" sz="1800" spc="-37">
                <a:solidFill>
                  <a:srgbClr val="990000"/>
                </a:solidFill>
                <a:latin typeface="Palatino Linotype"/>
                <a:cs typeface="Palatino Linotype"/>
              </a:rPr>
              <a:t>Chapter </a:t>
            </a:r>
            <a:r>
              <a:rPr lang="en-US" sz="1800" spc="-16">
                <a:solidFill>
                  <a:srgbClr val="990000"/>
                </a:solidFill>
                <a:latin typeface="Palatino Linotype"/>
                <a:cs typeface="Palatino Linotype"/>
              </a:rPr>
              <a:t>4</a:t>
            </a:r>
            <a:r>
              <a:rPr lang="en-US" sz="1800" spc="-16">
                <a:latin typeface="Palatino Linotype"/>
                <a:cs typeface="Palatino Linotype"/>
              </a:rPr>
              <a:t>.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3224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52400"/>
            <a:ext cx="8001000" cy="571664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>
              <a:spcBef>
                <a:spcPts val="16"/>
              </a:spcBef>
            </a:pPr>
            <a:endParaRPr sz="980" dirty="0">
              <a:latin typeface="Palatino Linotype"/>
              <a:cs typeface="Palatino Linotype"/>
            </a:endParaRPr>
          </a:p>
          <a:p>
            <a:pPr marL="10367"/>
            <a:r>
              <a:rPr sz="3600" b="1" spc="-65" dirty="0">
                <a:latin typeface="Arial Narrow"/>
                <a:cs typeface="Arial Narrow"/>
              </a:rPr>
              <a:t>Modifying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131" dirty="0">
                <a:latin typeface="Arial Narrow"/>
                <a:cs typeface="Arial Narrow"/>
              </a:rPr>
              <a:t>Rows</a:t>
            </a:r>
            <a:endParaRPr sz="3600" dirty="0">
              <a:latin typeface="Arial Narrow"/>
              <a:cs typeface="Arial Narrow"/>
            </a:endParaRPr>
          </a:p>
          <a:p>
            <a:pPr marL="10367" marR="4147" algn="just">
              <a:lnSpc>
                <a:spcPct val="104700"/>
              </a:lnSpc>
              <a:spcBef>
                <a:spcPts val="380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add() </a:t>
            </a:r>
            <a:r>
              <a:rPr sz="2000" spc="-45" dirty="0">
                <a:latin typeface="Palatino Linotype"/>
                <a:cs typeface="Palatino Linotype"/>
              </a:rPr>
              <a:t>method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database </a:t>
            </a:r>
            <a:r>
              <a:rPr sz="2000" spc="-41" dirty="0">
                <a:latin typeface="Palatino Linotype"/>
                <a:cs typeface="Palatino Linotype"/>
              </a:rPr>
              <a:t>session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45" dirty="0">
                <a:latin typeface="Palatino Linotype"/>
                <a:cs typeface="Palatino Linotype"/>
              </a:rPr>
              <a:t>also be </a:t>
            </a:r>
            <a:r>
              <a:rPr sz="2000" spc="-57" dirty="0">
                <a:latin typeface="Palatino Linotype"/>
                <a:cs typeface="Palatino Linotype"/>
              </a:rPr>
              <a:t>used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57" dirty="0">
                <a:latin typeface="Palatino Linotype"/>
                <a:cs typeface="Palatino Linotype"/>
              </a:rPr>
              <a:t>update </a:t>
            </a:r>
            <a:r>
              <a:rPr sz="2000" spc="-45" dirty="0">
                <a:latin typeface="Palatino Linotype"/>
                <a:cs typeface="Palatino Linotype"/>
              </a:rPr>
              <a:t>models. </a:t>
            </a:r>
            <a:r>
              <a:rPr sz="2000" spc="-20" dirty="0">
                <a:latin typeface="Palatino Linotype"/>
                <a:cs typeface="Palatino Linotype"/>
              </a:rPr>
              <a:t>Con‐ 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tinuing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same </a:t>
            </a:r>
            <a:r>
              <a:rPr sz="2000" spc="-41" dirty="0">
                <a:latin typeface="Palatino Linotype"/>
                <a:cs typeface="Palatino Linotype"/>
              </a:rPr>
              <a:t>shell </a:t>
            </a:r>
            <a:r>
              <a:rPr sz="2000" spc="-37" dirty="0">
                <a:latin typeface="Palatino Linotype"/>
                <a:cs typeface="Palatino Linotype"/>
              </a:rPr>
              <a:t>session, the </a:t>
            </a:r>
            <a:r>
              <a:rPr sz="2000" spc="-49" dirty="0">
                <a:latin typeface="Palatino Linotype"/>
                <a:cs typeface="Palatino Linotype"/>
              </a:rPr>
              <a:t>following </a:t>
            </a:r>
            <a:r>
              <a:rPr sz="2000" spc="-53" dirty="0">
                <a:latin typeface="Palatino Linotype"/>
                <a:cs typeface="Palatino Linotype"/>
              </a:rPr>
              <a:t>example </a:t>
            </a:r>
            <a:r>
              <a:rPr sz="2000" spc="-45" dirty="0">
                <a:latin typeface="Palatino Linotype"/>
                <a:cs typeface="Palatino Linotype"/>
              </a:rPr>
              <a:t>renames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"Admin" </a:t>
            </a:r>
            <a:r>
              <a:rPr sz="2000" spc="-33" dirty="0">
                <a:latin typeface="Palatino Linotype"/>
                <a:cs typeface="Palatino Linotype"/>
              </a:rPr>
              <a:t>role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"Administrator"</a:t>
            </a:r>
            <a:r>
              <a:rPr sz="2000" spc="-4" dirty="0">
                <a:latin typeface="Palatino Linotype"/>
                <a:cs typeface="Palatino Linotype"/>
              </a:rPr>
              <a:t>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8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admin_role.name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'Administrator'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db.session.add(admin_role)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db.session.commit()</a:t>
            </a:r>
            <a:endParaRPr sz="1800" dirty="0">
              <a:latin typeface="Courier New"/>
              <a:cs typeface="Courier New"/>
            </a:endParaRPr>
          </a:p>
          <a:p>
            <a:pPr>
              <a:spcBef>
                <a:spcPts val="37"/>
              </a:spcBef>
            </a:pPr>
            <a:endParaRPr sz="1600" dirty="0">
              <a:latin typeface="Courier New"/>
              <a:cs typeface="Courier New"/>
            </a:endParaRPr>
          </a:p>
          <a:p>
            <a:pPr marL="10367"/>
            <a:r>
              <a:rPr sz="3600" b="1" spc="-61" dirty="0">
                <a:latin typeface="Arial Narrow"/>
                <a:cs typeface="Arial Narrow"/>
              </a:rPr>
              <a:t>Deleting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131" dirty="0">
                <a:latin typeface="Arial Narrow"/>
                <a:cs typeface="Arial Narrow"/>
              </a:rPr>
              <a:t>Rows</a:t>
            </a:r>
            <a:endParaRPr sz="3600" dirty="0">
              <a:latin typeface="Arial Narrow"/>
              <a:cs typeface="Arial Narrow"/>
            </a:endParaRPr>
          </a:p>
          <a:p>
            <a:pPr marL="10367" algn="just">
              <a:spcBef>
                <a:spcPts val="424"/>
              </a:spcBef>
            </a:pP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database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session</a:t>
            </a:r>
            <a:r>
              <a:rPr sz="2000" spc="24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also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has</a:t>
            </a:r>
            <a:r>
              <a:rPr sz="2000" spc="24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delete()</a:t>
            </a:r>
            <a:r>
              <a:rPr sz="2000" spc="-176" dirty="0">
                <a:latin typeface="SimSun"/>
                <a:cs typeface="SimSun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method.</a:t>
            </a:r>
            <a:r>
              <a:rPr sz="2000" spc="24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following</a:t>
            </a:r>
            <a:r>
              <a:rPr sz="2000" spc="24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example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deletes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49"/>
              </a:spcBef>
            </a:pPr>
            <a:r>
              <a:rPr sz="2000" spc="-4" dirty="0">
                <a:latin typeface="SimSun"/>
                <a:cs typeface="SimSun"/>
              </a:rPr>
              <a:t>"Moderator"</a:t>
            </a:r>
            <a:r>
              <a:rPr sz="2000" spc="-216" dirty="0">
                <a:latin typeface="SimSun"/>
                <a:cs typeface="SimSun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role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from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69" dirty="0">
                <a:latin typeface="Palatino Linotype"/>
                <a:cs typeface="Palatino Linotype"/>
              </a:rPr>
              <a:t>d</a:t>
            </a:r>
            <a:r>
              <a:rPr sz="2000" spc="-73" dirty="0">
                <a:latin typeface="Palatino Linotype"/>
                <a:cs typeface="Palatino Linotype"/>
              </a:rPr>
              <a:t>a</a:t>
            </a:r>
            <a:r>
              <a:rPr sz="2000" spc="-41" dirty="0">
                <a:latin typeface="Palatino Linotype"/>
                <a:cs typeface="Palatino Linotype"/>
              </a:rPr>
              <a:t>tabase: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8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db.session.delete(mod_role)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db.session.commit()</a:t>
            </a:r>
            <a:endParaRPr sz="1800" dirty="0">
              <a:latin typeface="Courier New"/>
              <a:cs typeface="Courier New"/>
            </a:endParaRPr>
          </a:p>
          <a:p>
            <a:pPr marL="10367" marR="4147" indent="-518" algn="just">
              <a:spcBef>
                <a:spcPts val="388"/>
              </a:spcBef>
            </a:pPr>
            <a:r>
              <a:rPr sz="2000" spc="-49" dirty="0">
                <a:latin typeface="Palatino Linotype"/>
                <a:cs typeface="Palatino Linotype"/>
              </a:rPr>
              <a:t>Note </a:t>
            </a:r>
            <a:r>
              <a:rPr sz="2000" spc="-37" dirty="0">
                <a:latin typeface="Palatino Linotype"/>
                <a:cs typeface="Palatino Linotype"/>
              </a:rPr>
              <a:t>that deletions, </a:t>
            </a:r>
            <a:r>
              <a:rPr sz="2000" spc="-41" dirty="0">
                <a:latin typeface="Palatino Linotype"/>
                <a:cs typeface="Palatino Linotype"/>
              </a:rPr>
              <a:t>like </a:t>
            </a:r>
            <a:r>
              <a:rPr sz="2000" spc="-33" dirty="0">
                <a:latin typeface="Palatino Linotype"/>
                <a:cs typeface="Palatino Linotype"/>
              </a:rPr>
              <a:t>insertions </a:t>
            </a:r>
            <a:r>
              <a:rPr sz="2000" spc="-53" dirty="0">
                <a:latin typeface="Palatino Linotype"/>
                <a:cs typeface="Palatino Linotype"/>
              </a:rPr>
              <a:t>and updates, </a:t>
            </a:r>
            <a:r>
              <a:rPr sz="2000" spc="-41" dirty="0">
                <a:latin typeface="Palatino Linotype"/>
                <a:cs typeface="Palatino Linotype"/>
              </a:rPr>
              <a:t>are </a:t>
            </a:r>
            <a:r>
              <a:rPr sz="2000" spc="-45" dirty="0">
                <a:latin typeface="Palatino Linotype"/>
                <a:cs typeface="Palatino Linotype"/>
              </a:rPr>
              <a:t>executed only </a:t>
            </a:r>
            <a:r>
              <a:rPr sz="2000" spc="-65" dirty="0">
                <a:latin typeface="Palatino Linotype"/>
                <a:cs typeface="Palatino Linotype"/>
              </a:rPr>
              <a:t>when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database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session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>
                <a:latin typeface="Palatino Linotype"/>
                <a:cs typeface="Palatino Linotype"/>
              </a:rPr>
              <a:t>committed.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520C3F-D134-0877-769B-CB16EA4B397E}"/>
              </a:ext>
            </a:extLst>
          </p:cNvPr>
          <p:cNvSpPr txBox="1"/>
          <p:nvPr/>
        </p:nvSpPr>
        <p:spPr>
          <a:xfrm>
            <a:off x="685800" y="304800"/>
            <a:ext cx="7848600" cy="4509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>
              <a:spcBef>
                <a:spcPts val="784"/>
              </a:spcBef>
            </a:pPr>
            <a:r>
              <a:rPr lang="en-US" sz="3600" b="1" spc="-90">
                <a:latin typeface="Arial Narrow"/>
                <a:cs typeface="Arial Narrow"/>
              </a:rPr>
              <a:t>Querying</a:t>
            </a:r>
            <a:r>
              <a:rPr lang="en-US" sz="3600" b="1" spc="-86">
                <a:latin typeface="Arial Narrow"/>
                <a:cs typeface="Arial Narrow"/>
              </a:rPr>
              <a:t> </a:t>
            </a:r>
            <a:r>
              <a:rPr lang="en-US" sz="3600" b="1" spc="-131">
                <a:latin typeface="Arial Narrow"/>
                <a:cs typeface="Arial Narrow"/>
              </a:rPr>
              <a:t>Rows</a:t>
            </a:r>
            <a:endParaRPr lang="en-US" sz="3600">
              <a:latin typeface="Arial Narrow"/>
              <a:cs typeface="Arial Narrow"/>
            </a:endParaRPr>
          </a:p>
          <a:p>
            <a:pPr marL="10367" marR="4147" algn="just">
              <a:lnSpc>
                <a:spcPct val="102400"/>
              </a:lnSpc>
              <a:spcBef>
                <a:spcPts val="400"/>
              </a:spcBef>
            </a:pPr>
            <a:r>
              <a:rPr lang="en-US" sz="2000" spc="-45">
                <a:latin typeface="Palatino Linotype"/>
                <a:cs typeface="Palatino Linotype"/>
              </a:rPr>
              <a:t>Flask-SQLAlchemy</a:t>
            </a:r>
            <a:r>
              <a:rPr lang="en-US" sz="2000" spc="-41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makes</a:t>
            </a:r>
            <a:r>
              <a:rPr lang="en-US" sz="2000" spc="-49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a</a:t>
            </a:r>
            <a:r>
              <a:rPr lang="en-US" sz="2000" spc="-49">
                <a:latin typeface="Palatino Linotype"/>
                <a:cs typeface="Palatino Linotype"/>
              </a:rPr>
              <a:t> </a:t>
            </a:r>
            <a:r>
              <a:rPr lang="en-US" sz="2000" spc="-4">
                <a:latin typeface="SimSun"/>
                <a:cs typeface="SimSun"/>
              </a:rPr>
              <a:t>query </a:t>
            </a:r>
            <a:r>
              <a:rPr lang="en-US" sz="2000" spc="-24">
                <a:latin typeface="Palatino Linotype"/>
                <a:cs typeface="Palatino Linotype"/>
              </a:rPr>
              <a:t>object </a:t>
            </a:r>
            <a:r>
              <a:rPr lang="en-US" sz="2000" spc="-49">
                <a:latin typeface="Palatino Linotype"/>
                <a:cs typeface="Palatino Linotype"/>
              </a:rPr>
              <a:t>available</a:t>
            </a:r>
            <a:r>
              <a:rPr lang="en-US" sz="2000" spc="-45">
                <a:latin typeface="Palatino Linotype"/>
                <a:cs typeface="Palatino Linotype"/>
              </a:rPr>
              <a:t> </a:t>
            </a:r>
            <a:r>
              <a:rPr lang="en-US" sz="2000" spc="-29">
                <a:latin typeface="Palatino Linotype"/>
                <a:cs typeface="Palatino Linotype"/>
              </a:rPr>
              <a:t>in </a:t>
            </a:r>
            <a:r>
              <a:rPr lang="en-US" sz="2000" spc="-41">
                <a:latin typeface="Palatino Linotype"/>
                <a:cs typeface="Palatino Linotype"/>
              </a:rPr>
              <a:t>each</a:t>
            </a:r>
            <a:r>
              <a:rPr lang="en-US" sz="2000" spc="-37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model</a:t>
            </a:r>
            <a:r>
              <a:rPr lang="en-US" sz="2000" spc="-45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class.</a:t>
            </a:r>
            <a:r>
              <a:rPr lang="en-US" sz="2000" spc="139">
                <a:latin typeface="Palatino Linotype"/>
                <a:cs typeface="Palatino Linotype"/>
              </a:rPr>
              <a:t> </a:t>
            </a:r>
            <a:r>
              <a:rPr lang="en-US" sz="2000" spc="-29">
                <a:latin typeface="Palatino Linotype"/>
                <a:cs typeface="Palatino Linotype"/>
              </a:rPr>
              <a:t>The </a:t>
            </a:r>
            <a:r>
              <a:rPr lang="en-US" sz="2000" spc="-41">
                <a:latin typeface="Palatino Linotype"/>
                <a:cs typeface="Palatino Linotype"/>
              </a:rPr>
              <a:t>most </a:t>
            </a:r>
            <a:r>
              <a:rPr lang="en-US" sz="2000" spc="-37">
                <a:latin typeface="Palatino Linotype"/>
                <a:cs typeface="Palatino Linotype"/>
              </a:rPr>
              <a:t> basic </a:t>
            </a:r>
            <a:r>
              <a:rPr lang="en-US" sz="2000" spc="-49">
                <a:latin typeface="Palatino Linotype"/>
                <a:cs typeface="Palatino Linotype"/>
              </a:rPr>
              <a:t>query </a:t>
            </a:r>
            <a:r>
              <a:rPr lang="en-US" sz="2000" spc="-29">
                <a:latin typeface="Palatino Linotype"/>
                <a:cs typeface="Palatino Linotype"/>
              </a:rPr>
              <a:t>for </a:t>
            </a:r>
            <a:r>
              <a:rPr lang="en-US" sz="2000" spc="-53">
                <a:latin typeface="Palatino Linotype"/>
                <a:cs typeface="Palatino Linotype"/>
              </a:rPr>
              <a:t>a </a:t>
            </a:r>
            <a:r>
              <a:rPr lang="en-US" sz="2000" spc="-49">
                <a:latin typeface="Palatino Linotype"/>
                <a:cs typeface="Palatino Linotype"/>
              </a:rPr>
              <a:t>model </a:t>
            </a:r>
            <a:r>
              <a:rPr lang="en-US" sz="2000" spc="-37">
                <a:latin typeface="Palatino Linotype"/>
                <a:cs typeface="Palatino Linotype"/>
              </a:rPr>
              <a:t>is </a:t>
            </a:r>
            <a:r>
              <a:rPr lang="en-US" sz="2000" spc="-45">
                <a:latin typeface="Palatino Linotype"/>
                <a:cs typeface="Palatino Linotype"/>
              </a:rPr>
              <a:t>triggered </a:t>
            </a:r>
            <a:r>
              <a:rPr lang="en-US" sz="2000" spc="-53">
                <a:latin typeface="Palatino Linotype"/>
                <a:cs typeface="Palatino Linotype"/>
              </a:rPr>
              <a:t>with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4">
                <a:latin typeface="SimSun"/>
                <a:cs typeface="SimSun"/>
              </a:rPr>
              <a:t>all() </a:t>
            </a:r>
            <a:r>
              <a:rPr lang="en-US" sz="2000" spc="-41">
                <a:latin typeface="Palatino Linotype"/>
                <a:cs typeface="Palatino Linotype"/>
              </a:rPr>
              <a:t>method, </a:t>
            </a:r>
            <a:r>
              <a:rPr lang="en-US" sz="2000" spc="-53">
                <a:latin typeface="Palatino Linotype"/>
                <a:cs typeface="Palatino Linotype"/>
              </a:rPr>
              <a:t>which </a:t>
            </a:r>
            <a:r>
              <a:rPr lang="en-US" sz="2000" spc="-37">
                <a:latin typeface="Palatino Linotype"/>
                <a:cs typeface="Palatino Linotype"/>
              </a:rPr>
              <a:t>returns the entire </a:t>
            </a:r>
            <a:r>
              <a:rPr lang="en-US" sz="2000" spc="-33">
                <a:latin typeface="Palatino Linotype"/>
                <a:cs typeface="Palatino Linotype"/>
              </a:rPr>
              <a:t> </a:t>
            </a:r>
            <a:r>
              <a:rPr lang="en-US" sz="2000" spc="-29">
                <a:latin typeface="Palatino Linotype"/>
                <a:cs typeface="Palatino Linotype"/>
              </a:rPr>
              <a:t>co</a:t>
            </a:r>
            <a:r>
              <a:rPr lang="en-US" sz="2000" spc="-49">
                <a:latin typeface="Palatino Linotype"/>
                <a:cs typeface="Palatino Linotype"/>
              </a:rPr>
              <a:t>n</a:t>
            </a:r>
            <a:r>
              <a:rPr lang="en-US" sz="2000" spc="-29">
                <a:latin typeface="Palatino Linotype"/>
                <a:cs typeface="Palatino Linotype"/>
              </a:rPr>
              <a:t>te</a:t>
            </a:r>
            <a:r>
              <a:rPr lang="en-US" sz="2000" spc="-57">
                <a:latin typeface="Palatino Linotype"/>
                <a:cs typeface="Palatino Linotype"/>
              </a:rPr>
              <a:t>n</a:t>
            </a:r>
            <a:r>
              <a:rPr lang="en-US" sz="2000" spc="-37">
                <a:latin typeface="Palatino Linotype"/>
                <a:cs typeface="Palatino Linotype"/>
              </a:rPr>
              <a:t>ts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3">
                <a:latin typeface="Palatino Linotype"/>
                <a:cs typeface="Palatino Linotype"/>
              </a:rPr>
              <a:t>of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corresponding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table: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-8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Role.query.all()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[&lt;Role</a:t>
            </a:r>
            <a:r>
              <a:rPr lang="en-US" sz="1800" spc="-16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'Administrator'&gt;,</a:t>
            </a:r>
            <a:r>
              <a:rPr lang="en-US" sz="1800" spc="-16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&lt;Role</a:t>
            </a:r>
            <a:r>
              <a:rPr lang="en-US" sz="1800" spc="-16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'User'&gt;]</a:t>
            </a:r>
          </a:p>
          <a:p>
            <a:pPr marL="186606"/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-8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User.query.all()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[&lt;User</a:t>
            </a:r>
            <a:r>
              <a:rPr lang="en-US" sz="1800" spc="-12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'john'&gt;,</a:t>
            </a:r>
            <a:r>
              <a:rPr lang="en-US" sz="1800" spc="-12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&lt;User</a:t>
            </a:r>
            <a:r>
              <a:rPr lang="en-US" sz="1800" spc="-12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'susan'&gt;,</a:t>
            </a:r>
            <a:r>
              <a:rPr lang="en-US" sz="1800" spc="-12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&lt;User</a:t>
            </a:r>
            <a:r>
              <a:rPr lang="en-US" sz="1800" spc="-12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'david'&gt;]</a:t>
            </a:r>
          </a:p>
          <a:p>
            <a:pPr marL="10367" marR="4147" indent="-518" algn="just">
              <a:lnSpc>
                <a:spcPct val="102400"/>
              </a:lnSpc>
              <a:spcBef>
                <a:spcPts val="363"/>
              </a:spcBef>
            </a:pPr>
            <a:r>
              <a:rPr lang="en-US" sz="2000" spc="-78">
                <a:latin typeface="Palatino Linotype"/>
                <a:cs typeface="Palatino Linotype"/>
              </a:rPr>
              <a:t>A</a:t>
            </a:r>
            <a:r>
              <a:rPr lang="en-US" sz="2000" spc="-73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query</a:t>
            </a:r>
            <a:r>
              <a:rPr lang="en-US" sz="2000" spc="114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object </a:t>
            </a:r>
            <a:r>
              <a:rPr lang="en-US" sz="2000" spc="-37">
                <a:latin typeface="Palatino Linotype"/>
                <a:cs typeface="Palatino Linotype"/>
              </a:rPr>
              <a:t>can </a:t>
            </a:r>
            <a:r>
              <a:rPr lang="en-US" sz="2000" spc="-45">
                <a:latin typeface="Palatino Linotype"/>
                <a:cs typeface="Palatino Linotype"/>
              </a:rPr>
              <a:t>be</a:t>
            </a:r>
            <a:r>
              <a:rPr lang="en-US" sz="2000" spc="127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configured </a:t>
            </a:r>
            <a:r>
              <a:rPr lang="en-US" sz="2000" spc="-24">
                <a:latin typeface="Palatino Linotype"/>
                <a:cs typeface="Palatino Linotype"/>
              </a:rPr>
              <a:t>to </a:t>
            </a:r>
            <a:r>
              <a:rPr lang="en-US" sz="2000" spc="-49">
                <a:latin typeface="Palatino Linotype"/>
                <a:cs typeface="Palatino Linotype"/>
              </a:rPr>
              <a:t>issue</a:t>
            </a:r>
            <a:r>
              <a:rPr lang="en-US" sz="2000" spc="114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more </a:t>
            </a:r>
            <a:r>
              <a:rPr lang="en-US" sz="2000" spc="-37">
                <a:latin typeface="Palatino Linotype"/>
                <a:cs typeface="Palatino Linotype"/>
              </a:rPr>
              <a:t>specific </a:t>
            </a:r>
            <a:r>
              <a:rPr lang="en-US" sz="2000" spc="-53">
                <a:latin typeface="Palatino Linotype"/>
                <a:cs typeface="Palatino Linotype"/>
              </a:rPr>
              <a:t>database</a:t>
            </a:r>
            <a:r>
              <a:rPr lang="en-US" sz="2000" spc="110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searches </a:t>
            </a:r>
            <a:r>
              <a:rPr lang="en-US" sz="2000" spc="-45">
                <a:latin typeface="Palatino Linotype"/>
                <a:cs typeface="Palatino Linotype"/>
              </a:rPr>
              <a:t>through </a:t>
            </a:r>
            <a:r>
              <a:rPr lang="en-US" sz="2000" spc="-41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53">
                <a:latin typeface="Palatino Linotype"/>
                <a:cs typeface="Palatino Linotype"/>
              </a:rPr>
              <a:t>use</a:t>
            </a:r>
            <a:r>
              <a:rPr lang="en-US" sz="2000" spc="-49">
                <a:latin typeface="Palatino Linotype"/>
                <a:cs typeface="Palatino Linotype"/>
              </a:rPr>
              <a:t> </a:t>
            </a:r>
            <a:r>
              <a:rPr lang="en-US" sz="2000" spc="-33">
                <a:latin typeface="Palatino Linotype"/>
                <a:cs typeface="Palatino Linotype"/>
              </a:rPr>
              <a:t>of </a:t>
            </a:r>
            <a:r>
              <a:rPr lang="en-US" sz="2000" i="1" spc="-20">
                <a:latin typeface="Palatino Linotype"/>
                <a:cs typeface="Palatino Linotype"/>
              </a:rPr>
              <a:t>filters</a:t>
            </a:r>
            <a:r>
              <a:rPr lang="en-US" sz="2000" spc="-20">
                <a:latin typeface="Palatino Linotype"/>
                <a:cs typeface="Palatino Linotype"/>
              </a:rPr>
              <a:t>. </a:t>
            </a:r>
            <a:r>
              <a:rPr lang="en-US" sz="2000" spc="-29">
                <a:latin typeface="Palatino Linotype"/>
                <a:cs typeface="Palatino Linotype"/>
              </a:rPr>
              <a:t>The </a:t>
            </a:r>
            <a:r>
              <a:rPr lang="en-US" sz="2000" spc="-49">
                <a:latin typeface="Palatino Linotype"/>
                <a:cs typeface="Palatino Linotype"/>
              </a:rPr>
              <a:t>following</a:t>
            </a:r>
            <a:r>
              <a:rPr lang="en-US" sz="2000" spc="-45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example</a:t>
            </a:r>
            <a:r>
              <a:rPr lang="en-US" sz="2000" spc="-49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finds all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49">
                <a:latin typeface="Palatino Linotype"/>
                <a:cs typeface="Palatino Linotype"/>
              </a:rPr>
              <a:t>users</a:t>
            </a:r>
            <a:r>
              <a:rPr lang="en-US" sz="2000" spc="-45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that </a:t>
            </a:r>
            <a:r>
              <a:rPr lang="en-US" sz="2000" spc="-61">
                <a:latin typeface="Palatino Linotype"/>
                <a:cs typeface="Palatino Linotype"/>
              </a:rPr>
              <a:t>were</a:t>
            </a:r>
            <a:r>
              <a:rPr lang="en-US" sz="2000" spc="-57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assigned</a:t>
            </a:r>
            <a:r>
              <a:rPr lang="en-US" sz="2000" spc="-49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 </a:t>
            </a:r>
            <a:r>
              <a:rPr lang="en-US" sz="2000" spc="-33">
                <a:latin typeface="Palatino Linotype"/>
                <a:cs typeface="Palatino Linotype"/>
              </a:rPr>
              <a:t> </a:t>
            </a:r>
            <a:r>
              <a:rPr lang="en-US" sz="2000" spc="-4">
                <a:latin typeface="SimSun"/>
                <a:cs typeface="SimSun"/>
              </a:rPr>
              <a:t>"User"</a:t>
            </a:r>
            <a:r>
              <a:rPr lang="en-US" sz="2000" spc="-220">
                <a:latin typeface="SimSun"/>
                <a:cs typeface="SimSun"/>
              </a:rPr>
              <a:t> </a:t>
            </a:r>
            <a:r>
              <a:rPr lang="en-US" sz="2000" spc="-33">
                <a:latin typeface="Palatino Linotype"/>
                <a:cs typeface="Palatino Linotype"/>
              </a:rPr>
              <a:t>role: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800">
                <a:latin typeface="SimSun"/>
                <a:cs typeface="SimSun"/>
              </a:rPr>
              <a:t>&gt;&gt;&gt;</a:t>
            </a:r>
            <a:r>
              <a:rPr lang="en-US" sz="1800" spc="29">
                <a:latin typeface="SimSun"/>
                <a:cs typeface="SimSun"/>
              </a:rPr>
              <a:t> </a:t>
            </a:r>
            <a:r>
              <a:rPr lang="en-US" sz="1800" b="1" spc="-73">
                <a:latin typeface="Courier New"/>
                <a:cs typeface="Courier New"/>
              </a:rPr>
              <a:t>User.query.filter_by(role=user_role).all()</a:t>
            </a:r>
            <a:endParaRPr lang="en-US" sz="1800">
              <a:latin typeface="Courier New"/>
              <a:cs typeface="Courier New"/>
            </a:endParaRPr>
          </a:p>
          <a:p>
            <a:pPr marL="186606"/>
            <a:r>
              <a:rPr lang="en-US" sz="1800">
                <a:latin typeface="SimSun"/>
                <a:cs typeface="SimSun"/>
              </a:rPr>
              <a:t>[&lt;User</a:t>
            </a:r>
            <a:r>
              <a:rPr lang="en-US" sz="1800" spc="-16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'susan'&gt;,</a:t>
            </a:r>
            <a:r>
              <a:rPr lang="en-US" sz="1800" spc="-16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&lt;User</a:t>
            </a:r>
            <a:r>
              <a:rPr lang="en-US" sz="1800" spc="-16">
                <a:latin typeface="SimSun"/>
                <a:cs typeface="SimSun"/>
              </a:rPr>
              <a:t> </a:t>
            </a:r>
            <a:r>
              <a:rPr lang="en-US" sz="1800">
                <a:latin typeface="SimSun"/>
                <a:cs typeface="SimSun"/>
              </a:rPr>
              <a:t>'david'&gt;]</a:t>
            </a:r>
            <a:endParaRPr lang="en-US" sz="18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11289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8D1DB0-E973-5F15-9C38-C3D9367FD558}"/>
              </a:ext>
            </a:extLst>
          </p:cNvPr>
          <p:cNvSpPr txBox="1"/>
          <p:nvPr/>
        </p:nvSpPr>
        <p:spPr>
          <a:xfrm>
            <a:off x="533400" y="381000"/>
            <a:ext cx="8001000" cy="2362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marR="4147" algn="just">
              <a:spcBef>
                <a:spcPts val="82"/>
              </a:spcBef>
            </a:pPr>
            <a:r>
              <a:rPr lang="en-US" sz="1800" spc="-29">
                <a:latin typeface="Palatino Linotype"/>
                <a:cs typeface="Palatino Linotype"/>
              </a:rPr>
              <a:t>It </a:t>
            </a:r>
            <a:r>
              <a:rPr lang="en-US" sz="1800" spc="-37">
                <a:latin typeface="Palatino Linotype"/>
                <a:cs typeface="Palatino Linotype"/>
              </a:rPr>
              <a:t>is </a:t>
            </a:r>
            <a:r>
              <a:rPr lang="en-US" sz="1800" spc="-45">
                <a:latin typeface="Palatino Linotype"/>
                <a:cs typeface="Palatino Linotype"/>
              </a:rPr>
              <a:t>also possible </a:t>
            </a:r>
            <a:r>
              <a:rPr lang="en-US" sz="1800" spc="-24">
                <a:latin typeface="Palatino Linotype"/>
                <a:cs typeface="Palatino Linotype"/>
              </a:rPr>
              <a:t>to </a:t>
            </a:r>
            <a:r>
              <a:rPr lang="en-US" sz="1800" spc="-37">
                <a:latin typeface="Palatino Linotype"/>
                <a:cs typeface="Palatino Linotype"/>
              </a:rPr>
              <a:t>inspect the </a:t>
            </a:r>
            <a:r>
              <a:rPr lang="en-US" sz="1800" spc="-49">
                <a:latin typeface="Palatino Linotype"/>
                <a:cs typeface="Palatino Linotype"/>
              </a:rPr>
              <a:t>native SQL query </a:t>
            </a:r>
            <a:r>
              <a:rPr lang="en-US" sz="1800" spc="-37">
                <a:latin typeface="Palatino Linotype"/>
                <a:cs typeface="Palatino Linotype"/>
              </a:rPr>
              <a:t>that </a:t>
            </a:r>
            <a:r>
              <a:rPr lang="en-US" sz="1800" spc="-53">
                <a:latin typeface="Palatino Linotype"/>
                <a:cs typeface="Palatino Linotype"/>
              </a:rPr>
              <a:t>SQLAlchemy </a:t>
            </a:r>
            <a:r>
              <a:rPr lang="en-US" sz="1800" spc="-45">
                <a:latin typeface="Palatino Linotype"/>
                <a:cs typeface="Palatino Linotype"/>
              </a:rPr>
              <a:t>generates </a:t>
            </a:r>
            <a:r>
              <a:rPr lang="en-US" sz="1800" spc="-29">
                <a:latin typeface="Palatino Linotype"/>
                <a:cs typeface="Palatino Linotype"/>
              </a:rPr>
              <a:t>for </a:t>
            </a:r>
            <a:r>
              <a:rPr lang="en-US" sz="1800" spc="-53">
                <a:latin typeface="Palatino Linotype"/>
                <a:cs typeface="Palatino Linotype"/>
              </a:rPr>
              <a:t>a </a:t>
            </a:r>
            <a:r>
              <a:rPr lang="en-US" sz="1800" spc="-49">
                <a:latin typeface="Palatino Linotype"/>
                <a:cs typeface="Palatino Linotype"/>
              </a:rPr>
              <a:t> </a:t>
            </a:r>
            <a:r>
              <a:rPr lang="en-US" sz="1800" spc="-53">
                <a:latin typeface="Palatino Linotype"/>
                <a:cs typeface="Palatino Linotype"/>
              </a:rPr>
              <a:t>given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9">
                <a:latin typeface="Palatino Linotype"/>
                <a:cs typeface="Palatino Linotype"/>
              </a:rPr>
              <a:t>query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61">
                <a:latin typeface="Palatino Linotype"/>
                <a:cs typeface="Palatino Linotype"/>
              </a:rPr>
              <a:t>by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1">
                <a:latin typeface="Palatino Linotype"/>
                <a:cs typeface="Palatino Linotype"/>
              </a:rPr>
              <a:t>converting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the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9">
                <a:latin typeface="Palatino Linotype"/>
                <a:cs typeface="Palatino Linotype"/>
              </a:rPr>
              <a:t>query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24">
                <a:latin typeface="Palatino Linotype"/>
                <a:cs typeface="Palatino Linotype"/>
              </a:rPr>
              <a:t>object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24">
                <a:latin typeface="Palatino Linotype"/>
                <a:cs typeface="Palatino Linotype"/>
              </a:rPr>
              <a:t>to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53">
                <a:latin typeface="Palatino Linotype"/>
                <a:cs typeface="Palatino Linotype"/>
              </a:rPr>
              <a:t>a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string:</a:t>
            </a:r>
            <a:endParaRPr lang="en-US" sz="18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600">
                <a:latin typeface="SimSun"/>
                <a:cs typeface="SimSun"/>
              </a:rPr>
              <a:t>&gt;&gt;&gt;</a:t>
            </a:r>
            <a:r>
              <a:rPr lang="en-US" sz="1600" spc="24">
                <a:latin typeface="SimSun"/>
                <a:cs typeface="SimSun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str(User.query.filter_by(role=user_role))</a:t>
            </a:r>
            <a:endParaRPr lang="en-US" sz="1600">
              <a:latin typeface="Courier New"/>
              <a:cs typeface="Courier New"/>
            </a:endParaRPr>
          </a:p>
          <a:p>
            <a:pPr marL="186606"/>
            <a:r>
              <a:rPr lang="en-US" sz="1600">
                <a:latin typeface="SimSun"/>
                <a:cs typeface="SimSun"/>
              </a:rPr>
              <a:t>'SELECT</a:t>
            </a:r>
            <a:r>
              <a:rPr lang="en-US" sz="1600" spc="-12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users.id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AS</a:t>
            </a:r>
            <a:r>
              <a:rPr lang="en-US" sz="1600" spc="-12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users_id,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users.username</a:t>
            </a:r>
            <a:r>
              <a:rPr lang="en-US" sz="1600" spc="-12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AS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users_username,</a:t>
            </a:r>
          </a:p>
          <a:p>
            <a:pPr marL="186606"/>
            <a:r>
              <a:rPr lang="en-US" sz="1600">
                <a:latin typeface="SimSun"/>
                <a:cs typeface="SimSun"/>
              </a:rPr>
              <a:t>users.role_id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AS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users_role_id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\nFROM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users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\nWHERE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:param_1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=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users.role_id'</a:t>
            </a:r>
          </a:p>
          <a:p>
            <a:pPr marL="10367" marR="4147" algn="just">
              <a:lnSpc>
                <a:spcPct val="101200"/>
              </a:lnSpc>
              <a:spcBef>
                <a:spcPts val="379"/>
              </a:spcBef>
            </a:pPr>
            <a:r>
              <a:rPr lang="en-US" sz="1800" spc="-29">
                <a:latin typeface="Palatino Linotype"/>
                <a:cs typeface="Palatino Linotype"/>
              </a:rPr>
              <a:t>The </a:t>
            </a:r>
            <a:r>
              <a:rPr lang="en-US" sz="1800" spc="-49">
                <a:latin typeface="Palatino Linotype"/>
                <a:cs typeface="Palatino Linotype"/>
              </a:rPr>
              <a:t>following </a:t>
            </a:r>
            <a:r>
              <a:rPr lang="en-US" sz="1800" spc="-53">
                <a:latin typeface="Palatino Linotype"/>
                <a:cs typeface="Palatino Linotype"/>
              </a:rPr>
              <a:t>example </a:t>
            </a:r>
            <a:r>
              <a:rPr lang="en-US" sz="1800" spc="-49">
                <a:latin typeface="Palatino Linotype"/>
                <a:cs typeface="Palatino Linotype"/>
              </a:rPr>
              <a:t>issues </a:t>
            </a:r>
            <a:r>
              <a:rPr lang="en-US" sz="1800" spc="-53">
                <a:latin typeface="Palatino Linotype"/>
                <a:cs typeface="Palatino Linotype"/>
              </a:rPr>
              <a:t>a </a:t>
            </a:r>
            <a:r>
              <a:rPr lang="en-US" sz="1800" spc="-49">
                <a:latin typeface="Palatino Linotype"/>
                <a:cs typeface="Palatino Linotype"/>
              </a:rPr>
              <a:t>query </a:t>
            </a:r>
            <a:r>
              <a:rPr lang="en-US" sz="1800" spc="-37">
                <a:latin typeface="Palatino Linotype"/>
                <a:cs typeface="Palatino Linotype"/>
              </a:rPr>
              <a:t>that </a:t>
            </a:r>
            <a:r>
              <a:rPr lang="en-US" sz="1800" spc="-49">
                <a:latin typeface="Palatino Linotype"/>
                <a:cs typeface="Palatino Linotype"/>
              </a:rPr>
              <a:t>loads </a:t>
            </a:r>
            <a:r>
              <a:rPr lang="en-US" sz="1800" spc="-37">
                <a:latin typeface="Palatino Linotype"/>
                <a:cs typeface="Palatino Linotype"/>
              </a:rPr>
              <a:t>the </a:t>
            </a:r>
            <a:r>
              <a:rPr lang="en-US" sz="1800" spc="-33">
                <a:latin typeface="Palatino Linotype"/>
                <a:cs typeface="Palatino Linotype"/>
              </a:rPr>
              <a:t> </a:t>
            </a:r>
            <a:r>
              <a:rPr lang="en-US" sz="1800" spc="-45">
                <a:latin typeface="Palatino Linotype"/>
                <a:cs typeface="Palatino Linotype"/>
              </a:rPr>
              <a:t>user</a:t>
            </a:r>
            <a:r>
              <a:rPr lang="en-US" sz="1800" spc="-24">
                <a:latin typeface="Palatino Linotype"/>
                <a:cs typeface="Palatino Linotype"/>
              </a:rPr>
              <a:t> </a:t>
            </a:r>
            <a:r>
              <a:rPr lang="en-US" sz="1800" spc="-33">
                <a:latin typeface="Palatino Linotype"/>
                <a:cs typeface="Palatino Linotype"/>
              </a:rPr>
              <a:t>role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53">
                <a:latin typeface="Palatino Linotype"/>
                <a:cs typeface="Palatino Linotype"/>
              </a:rPr>
              <a:t>with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9">
                <a:latin typeface="Palatino Linotype"/>
                <a:cs typeface="Palatino Linotype"/>
              </a:rPr>
              <a:t>name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">
                <a:latin typeface="SimSun"/>
                <a:cs typeface="SimSun"/>
              </a:rPr>
              <a:t>"User"</a:t>
            </a:r>
            <a:r>
              <a:rPr lang="en-US" sz="1800" spc="-4">
                <a:latin typeface="Palatino Linotype"/>
                <a:cs typeface="Palatino Linotype"/>
              </a:rPr>
              <a:t>:</a:t>
            </a:r>
            <a:endParaRPr lang="en-US" sz="18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600">
                <a:latin typeface="SimSun"/>
                <a:cs typeface="SimSun"/>
              </a:rPr>
              <a:t>&gt;&gt;&gt;</a:t>
            </a:r>
            <a:r>
              <a:rPr lang="en-US" sz="1600" spc="24">
                <a:latin typeface="SimSun"/>
                <a:cs typeface="SimSun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user_role</a:t>
            </a:r>
            <a:r>
              <a:rPr lang="en-US" sz="1600" b="1" spc="-49">
                <a:latin typeface="Courier New"/>
                <a:cs typeface="Courier New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=</a:t>
            </a:r>
            <a:r>
              <a:rPr lang="en-US" sz="1600" b="1" spc="-49">
                <a:latin typeface="Courier New"/>
                <a:cs typeface="Courier New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Role.query.filter_by(name='User').first()</a:t>
            </a:r>
            <a:endParaRPr lang="en-US" sz="1600" dirty="0">
              <a:latin typeface="Courier New"/>
              <a:cs typeface="Courier New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0BAB4587-E49C-385E-2D9D-75351AA7DBAE}"/>
              </a:ext>
            </a:extLst>
          </p:cNvPr>
          <p:cNvGrpSpPr/>
          <p:nvPr/>
        </p:nvGrpSpPr>
        <p:grpSpPr>
          <a:xfrm>
            <a:off x="533400" y="5943600"/>
            <a:ext cx="7968343" cy="64748"/>
            <a:chOff x="914400" y="5897829"/>
            <a:chExt cx="4171315" cy="317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7CD222E9-BE38-D5ED-02C0-DE76176B1DA7}"/>
                </a:ext>
              </a:extLst>
            </p:cNvPr>
            <p:cNvSpPr/>
            <p:nvPr/>
          </p:nvSpPr>
          <p:spPr>
            <a:xfrm>
              <a:off x="914400" y="5899416"/>
              <a:ext cx="686435" cy="0"/>
            </a:xfrm>
            <a:custGeom>
              <a:avLst/>
              <a:gdLst/>
              <a:ahLst/>
              <a:cxnLst/>
              <a:rect l="l" t="t" r="r" b="b"/>
              <a:pathLst>
                <a:path w="686435">
                  <a:moveTo>
                    <a:pt x="6864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141C8100-AA8A-9DC3-2A69-F6F6C05B2D70}"/>
                </a:ext>
              </a:extLst>
            </p:cNvPr>
            <p:cNvSpPr/>
            <p:nvPr/>
          </p:nvSpPr>
          <p:spPr>
            <a:xfrm>
              <a:off x="1598294" y="5899416"/>
              <a:ext cx="3487420" cy="0"/>
            </a:xfrm>
            <a:custGeom>
              <a:avLst/>
              <a:gdLst/>
              <a:ahLst/>
              <a:cxnLst/>
              <a:rect l="l" t="t" r="r" b="b"/>
              <a:pathLst>
                <a:path w="3487420">
                  <a:moveTo>
                    <a:pt x="348681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CBD72F0C-3C75-20F1-6EF4-3C1B25821605}"/>
              </a:ext>
            </a:extLst>
          </p:cNvPr>
          <p:cNvSpPr txBox="1"/>
          <p:nvPr/>
        </p:nvSpPr>
        <p:spPr>
          <a:xfrm>
            <a:off x="500741" y="2817403"/>
            <a:ext cx="8001000" cy="96970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algn="just">
              <a:spcBef>
                <a:spcPts val="490"/>
              </a:spcBef>
            </a:pPr>
            <a:r>
              <a:rPr sz="1800" spc="-53">
                <a:solidFill>
                  <a:srgbClr val="990000"/>
                </a:solidFill>
                <a:latin typeface="Palatino Linotype"/>
                <a:cs typeface="Palatino Linotype"/>
              </a:rPr>
              <a:t>Table </a:t>
            </a:r>
            <a:r>
              <a:rPr sz="18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5-5 </a:t>
            </a:r>
            <a:r>
              <a:rPr sz="1800" spc="-61" dirty="0">
                <a:latin typeface="Palatino Linotype"/>
                <a:cs typeface="Palatino Linotype"/>
              </a:rPr>
              <a:t>shows </a:t>
            </a:r>
            <a:r>
              <a:rPr sz="1800" spc="-49" dirty="0">
                <a:latin typeface="Palatino Linotype"/>
                <a:cs typeface="Palatino Linotype"/>
              </a:rPr>
              <a:t>some </a:t>
            </a:r>
            <a:r>
              <a:rPr sz="1800" spc="-33" dirty="0">
                <a:latin typeface="Palatino Linotype"/>
                <a:cs typeface="Palatino Linotype"/>
              </a:rPr>
              <a:t>of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1" dirty="0">
                <a:latin typeface="Palatino Linotype"/>
                <a:cs typeface="Palatino Linotype"/>
              </a:rPr>
              <a:t>most </a:t>
            </a:r>
            <a:r>
              <a:rPr sz="1800" spc="-37" dirty="0">
                <a:latin typeface="Palatino Linotype"/>
                <a:cs typeface="Palatino Linotype"/>
              </a:rPr>
              <a:t>common </a:t>
            </a:r>
            <a:r>
              <a:rPr sz="1800" spc="-33" dirty="0">
                <a:latin typeface="Palatino Linotype"/>
                <a:cs typeface="Palatino Linotype"/>
              </a:rPr>
              <a:t>filters </a:t>
            </a:r>
            <a:r>
              <a:rPr sz="1800" spc="-49" dirty="0">
                <a:latin typeface="Palatino Linotype"/>
                <a:cs typeface="Palatino Linotype"/>
              </a:rPr>
              <a:t>available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41" dirty="0">
                <a:latin typeface="Palatino Linotype"/>
                <a:cs typeface="Palatino Linotype"/>
              </a:rPr>
              <a:t>queries. </a:t>
            </a: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45" dirty="0">
                <a:latin typeface="Palatino Linotype"/>
                <a:cs typeface="Palatino Linotype"/>
              </a:rPr>
              <a:t>complete 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list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SQLAlchemy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 </a:t>
            </a:r>
            <a:r>
              <a:rPr sz="1800" spc="-41" dirty="0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documentation</a:t>
            </a:r>
            <a:r>
              <a:rPr sz="1800" spc="-41" dirty="0">
                <a:latin typeface="Palatino Linotype"/>
                <a:cs typeface="Palatino Linotype"/>
              </a:rPr>
              <a:t>.</a:t>
            </a:r>
            <a:endParaRPr sz="18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1024"/>
              </a:spcBef>
            </a:pPr>
            <a:r>
              <a:rPr sz="1800" i="1" spc="-90" dirty="0">
                <a:latin typeface="Palatino Linotype"/>
                <a:cs typeface="Palatino Linotype"/>
              </a:rPr>
              <a:t>T</a:t>
            </a:r>
            <a:r>
              <a:rPr sz="1800" i="1" spc="16" dirty="0">
                <a:latin typeface="Palatino Linotype"/>
                <a:cs typeface="Palatino Linotype"/>
              </a:rPr>
              <a:t>a</a:t>
            </a:r>
            <a:r>
              <a:rPr sz="1800" i="1" spc="8" dirty="0">
                <a:latin typeface="Palatino Linotype"/>
                <a:cs typeface="Palatino Linotype"/>
              </a:rPr>
              <a:t>b</a:t>
            </a:r>
            <a:r>
              <a:rPr sz="1800" i="1" spc="-29" dirty="0">
                <a:latin typeface="Palatino Linotype"/>
                <a:cs typeface="Palatino Linotype"/>
              </a:rPr>
              <a:t>l</a:t>
            </a:r>
            <a:r>
              <a:rPr sz="1800" i="1" spc="8" dirty="0">
                <a:latin typeface="Palatino Linotype"/>
                <a:cs typeface="Palatino Linotype"/>
              </a:rPr>
              <a:t>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5-5.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C</a:t>
            </a:r>
            <a:r>
              <a:rPr sz="1800" i="1" spc="12" dirty="0">
                <a:latin typeface="Palatino Linotype"/>
                <a:cs typeface="Palatino Linotype"/>
              </a:rPr>
              <a:t>o</a:t>
            </a:r>
            <a:r>
              <a:rPr sz="1800" i="1" spc="-12" dirty="0">
                <a:latin typeface="Palatino Linotype"/>
                <a:cs typeface="Palatino Linotype"/>
              </a:rPr>
              <a:t>m</a:t>
            </a:r>
            <a:r>
              <a:rPr sz="1800" i="1" spc="-4" dirty="0">
                <a:latin typeface="Palatino Linotype"/>
                <a:cs typeface="Palatino Linotype"/>
              </a:rPr>
              <a:t>m</a:t>
            </a:r>
            <a:r>
              <a:rPr sz="1800" i="1" spc="12" dirty="0">
                <a:latin typeface="Palatino Linotype"/>
                <a:cs typeface="Palatino Linotype"/>
              </a:rPr>
              <a:t>o</a:t>
            </a:r>
            <a:r>
              <a:rPr sz="1800" i="1" spc="-20" dirty="0">
                <a:latin typeface="Palatino Linotype"/>
                <a:cs typeface="Palatino Linotype"/>
              </a:rPr>
              <a:t>n </a:t>
            </a:r>
            <a:r>
              <a:rPr sz="1800" i="1" spc="-57" dirty="0">
                <a:latin typeface="Palatino Linotype"/>
                <a:cs typeface="Palatino Linotype"/>
              </a:rPr>
              <a:t>S</a:t>
            </a:r>
            <a:r>
              <a:rPr sz="1800" i="1" spc="-90" dirty="0">
                <a:latin typeface="Palatino Linotype"/>
                <a:cs typeface="Palatino Linotype"/>
              </a:rPr>
              <a:t>Q</a:t>
            </a:r>
            <a:r>
              <a:rPr sz="1800" i="1" spc="-12" dirty="0">
                <a:latin typeface="Palatino Linotype"/>
                <a:cs typeface="Palatino Linotype"/>
              </a:rPr>
              <a:t>L</a:t>
            </a:r>
            <a:r>
              <a:rPr sz="1800" i="1" spc="-53" dirty="0">
                <a:latin typeface="Palatino Linotype"/>
                <a:cs typeface="Palatino Linotype"/>
              </a:rPr>
              <a:t>A</a:t>
            </a:r>
            <a:r>
              <a:rPr sz="1800" i="1" spc="-24" dirty="0">
                <a:latin typeface="Palatino Linotype"/>
                <a:cs typeface="Palatino Linotype"/>
              </a:rPr>
              <a:t>l</a:t>
            </a:r>
            <a:r>
              <a:rPr sz="1800" i="1" spc="-33" dirty="0">
                <a:latin typeface="Palatino Linotype"/>
                <a:cs typeface="Palatino Linotype"/>
              </a:rPr>
              <a:t>c</a:t>
            </a:r>
            <a:r>
              <a:rPr sz="1800" i="1" dirty="0">
                <a:latin typeface="Palatino Linotype"/>
                <a:cs typeface="Palatino Linotype"/>
              </a:rPr>
              <a:t>h</a:t>
            </a:r>
            <a:r>
              <a:rPr sz="1800" i="1" spc="4" dirty="0">
                <a:latin typeface="Palatino Linotype"/>
                <a:cs typeface="Palatino Linotype"/>
              </a:rPr>
              <a:t>e</a:t>
            </a:r>
            <a:r>
              <a:rPr sz="1800" i="1" spc="-12" dirty="0">
                <a:latin typeface="Palatino Linotype"/>
                <a:cs typeface="Palatino Linotype"/>
              </a:rPr>
              <a:t>m</a:t>
            </a:r>
            <a:r>
              <a:rPr sz="1800" i="1" spc="-49" dirty="0">
                <a:latin typeface="Palatino Linotype"/>
                <a:cs typeface="Palatino Linotype"/>
              </a:rPr>
              <a:t>y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4" dirty="0">
                <a:latin typeface="Palatino Linotype"/>
                <a:cs typeface="Palatino Linotype"/>
              </a:rPr>
              <a:t>q</a:t>
            </a:r>
            <a:r>
              <a:rPr sz="1800" i="1" spc="-24" dirty="0">
                <a:latin typeface="Palatino Linotype"/>
                <a:cs typeface="Palatino Linotype"/>
              </a:rPr>
              <a:t>u</a:t>
            </a:r>
            <a:r>
              <a:rPr sz="1800" i="1" spc="-8" dirty="0">
                <a:latin typeface="Palatino Linotype"/>
                <a:cs typeface="Palatino Linotype"/>
              </a:rPr>
              <a:t>e</a:t>
            </a:r>
            <a:r>
              <a:rPr sz="1800" i="1" spc="8" dirty="0">
                <a:latin typeface="Palatino Linotype"/>
                <a:cs typeface="Palatino Linotype"/>
              </a:rPr>
              <a:t>r</a:t>
            </a:r>
            <a:r>
              <a:rPr sz="1800" i="1" spc="-49" dirty="0">
                <a:latin typeface="Palatino Linotype"/>
                <a:cs typeface="Palatino Linotype"/>
              </a:rPr>
              <a:t>y</a:t>
            </a:r>
            <a:r>
              <a:rPr sz="1800" i="1" spc="-20" dirty="0">
                <a:latin typeface="Palatino Linotype"/>
                <a:cs typeface="Palatino Linotype"/>
              </a:rPr>
              <a:t> filters</a:t>
            </a:r>
            <a:endParaRPr sz="1800" dirty="0">
              <a:latin typeface="Palatino Linotype"/>
              <a:cs typeface="Palatino Linotype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57A9E97-70EA-D959-AD1B-6394333FE193}"/>
              </a:ext>
            </a:extLst>
          </p:cNvPr>
          <p:cNvSpPr txBox="1"/>
          <p:nvPr/>
        </p:nvSpPr>
        <p:spPr>
          <a:xfrm>
            <a:off x="533400" y="4075871"/>
            <a:ext cx="8001000" cy="253026"/>
          </a:xfrm>
          <a:prstGeom prst="rect">
            <a:avLst/>
          </a:prstGeom>
          <a:solidFill>
            <a:srgbClr val="BB4097"/>
          </a:solidFill>
        </p:spPr>
        <p:txBody>
          <a:bodyPr vert="horz" wrap="square" lIns="0" tIns="6739" rIns="0" bIns="0" rtlCol="0">
            <a:spAutoFit/>
          </a:bodyPr>
          <a:lstStyle/>
          <a:p>
            <a:pPr marL="37321">
              <a:spcBef>
                <a:spcPts val="53"/>
              </a:spcBef>
              <a:tabLst>
                <a:tab pos="596103" algn="l"/>
              </a:tabLst>
            </a:pPr>
            <a:r>
              <a:rPr lang="en-US" sz="1600" b="1" spc="-53">
                <a:solidFill>
                  <a:srgbClr val="FFFFFF"/>
                </a:solidFill>
                <a:latin typeface="Arial Narrow"/>
                <a:cs typeface="Arial Narrow"/>
              </a:rPr>
              <a:t>	</a:t>
            </a:r>
            <a:r>
              <a:rPr sz="1600" b="1" spc="-53">
                <a:solidFill>
                  <a:srgbClr val="FFFFFF"/>
                </a:solidFill>
                <a:latin typeface="Arial Narrow"/>
                <a:cs typeface="Arial Narrow"/>
              </a:rPr>
              <a:t>Option	</a:t>
            </a:r>
            <a:r>
              <a:rPr lang="en-US" sz="1600" b="1" spc="-53">
                <a:solidFill>
                  <a:srgbClr val="FFFFFF"/>
                </a:solidFill>
                <a:latin typeface="Arial Narrow"/>
                <a:cs typeface="Arial Narrow"/>
              </a:rPr>
              <a:t>		</a:t>
            </a:r>
            <a:r>
              <a:rPr sz="1600" b="1" spc="-53">
                <a:solidFill>
                  <a:srgbClr val="FFFFFF"/>
                </a:solidFill>
                <a:latin typeface="Arial Narrow"/>
                <a:cs typeface="Arial Narrow"/>
              </a:rPr>
              <a:t>Description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376F56B-DE73-81F8-2898-2B4B6AF312CC}"/>
              </a:ext>
            </a:extLst>
          </p:cNvPr>
          <p:cNvSpPr txBox="1"/>
          <p:nvPr/>
        </p:nvSpPr>
        <p:spPr>
          <a:xfrm>
            <a:off x="843557" y="4441631"/>
            <a:ext cx="1072243" cy="135936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lnSpc>
                <a:spcPct val="150000"/>
              </a:lnSpc>
              <a:spcBef>
                <a:spcPts val="82"/>
              </a:spcBef>
            </a:pPr>
            <a:r>
              <a:rPr sz="1000" dirty="0">
                <a:latin typeface="SimSun"/>
                <a:cs typeface="SimSun"/>
              </a:rPr>
              <a:t>filter() </a:t>
            </a:r>
            <a:r>
              <a:rPr sz="1000" spc="4" dirty="0">
                <a:latin typeface="SimSun"/>
                <a:cs typeface="SimSun"/>
              </a:rPr>
              <a:t> </a:t>
            </a:r>
            <a:r>
              <a:rPr sz="1000" dirty="0">
                <a:latin typeface="SimSun"/>
                <a:cs typeface="SimSun"/>
              </a:rPr>
              <a:t>filter_by()  limit() </a:t>
            </a:r>
            <a:r>
              <a:rPr sz="1000" spc="4" dirty="0">
                <a:latin typeface="SimSun"/>
                <a:cs typeface="SimSun"/>
              </a:rPr>
              <a:t> </a:t>
            </a:r>
            <a:r>
              <a:rPr sz="1000" dirty="0">
                <a:latin typeface="SimSun"/>
                <a:cs typeface="SimSun"/>
              </a:rPr>
              <a:t>offset() </a:t>
            </a:r>
            <a:r>
              <a:rPr sz="1000" spc="4" dirty="0">
                <a:latin typeface="SimSun"/>
                <a:cs typeface="SimSun"/>
              </a:rPr>
              <a:t> </a:t>
            </a:r>
            <a:r>
              <a:rPr sz="1000" dirty="0">
                <a:latin typeface="SimSun"/>
                <a:cs typeface="SimSun"/>
              </a:rPr>
              <a:t>order_by() </a:t>
            </a:r>
            <a:r>
              <a:rPr sz="1000" spc="-334" dirty="0">
                <a:latin typeface="SimSun"/>
                <a:cs typeface="SimSun"/>
              </a:rPr>
              <a:t> </a:t>
            </a:r>
            <a:r>
              <a:rPr sz="1000" dirty="0">
                <a:latin typeface="SimSun"/>
                <a:cs typeface="SimSun"/>
              </a:rPr>
              <a:t>group_by()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BD6A3CA-18C8-4E91-F131-9215BA00B431}"/>
              </a:ext>
            </a:extLst>
          </p:cNvPr>
          <p:cNvSpPr txBox="1"/>
          <p:nvPr/>
        </p:nvSpPr>
        <p:spPr>
          <a:xfrm>
            <a:off x="2573672" y="4357126"/>
            <a:ext cx="5785757" cy="1443869"/>
          </a:xfrm>
          <a:prstGeom prst="rect">
            <a:avLst/>
          </a:prstGeom>
        </p:spPr>
        <p:txBody>
          <a:bodyPr vert="horz" wrap="square" lIns="0" tIns="48208" rIns="0" bIns="0" rtlCol="0">
            <a:spAutoFit/>
          </a:bodyPr>
          <a:lstStyle/>
          <a:p>
            <a:pPr marL="10367">
              <a:lnSpc>
                <a:spcPct val="150000"/>
              </a:lnSpc>
              <a:spcBef>
                <a:spcPts val="380"/>
              </a:spcBef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7" dirty="0">
                <a:latin typeface="Trebuchet MS"/>
                <a:cs typeface="Trebuchet MS"/>
              </a:rPr>
              <a:t>new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that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adds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an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additional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filter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to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93" dirty="0">
                <a:latin typeface="Trebuchet MS"/>
                <a:cs typeface="Trebuchet MS"/>
              </a:rPr>
              <a:t>original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endParaRPr sz="1000">
              <a:latin typeface="Trebuchet MS"/>
              <a:cs typeface="Trebuchet MS"/>
            </a:endParaRPr>
          </a:p>
          <a:p>
            <a:pPr marL="10367">
              <a:lnSpc>
                <a:spcPct val="150000"/>
              </a:lnSpc>
              <a:spcBef>
                <a:spcPts val="298"/>
              </a:spcBef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7" dirty="0">
                <a:latin typeface="Trebuchet MS"/>
                <a:cs typeface="Trebuchet MS"/>
              </a:rPr>
              <a:t>new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that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adds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an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additional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6" dirty="0">
                <a:latin typeface="Trebuchet MS"/>
                <a:cs typeface="Trebuchet MS"/>
              </a:rPr>
              <a:t>equality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filter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to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93" dirty="0">
                <a:latin typeface="Trebuchet MS"/>
                <a:cs typeface="Trebuchet MS"/>
              </a:rPr>
              <a:t>original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endParaRPr sz="1000">
              <a:latin typeface="Trebuchet MS"/>
              <a:cs typeface="Trebuchet MS"/>
            </a:endParaRPr>
          </a:p>
          <a:p>
            <a:pPr marL="10367" marR="4147">
              <a:lnSpc>
                <a:spcPct val="150000"/>
              </a:lnSpc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27" dirty="0">
                <a:latin typeface="Trebuchet MS"/>
                <a:cs typeface="Trebuchet MS"/>
              </a:rPr>
              <a:t>new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that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98" dirty="0">
                <a:latin typeface="Trebuchet MS"/>
                <a:cs typeface="Trebuchet MS"/>
              </a:rPr>
              <a:t>limits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number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results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93" dirty="0">
                <a:latin typeface="Trebuchet MS"/>
                <a:cs typeface="Trebuchet MS"/>
              </a:rPr>
              <a:t>original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to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given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22">
                <a:latin typeface="Trebuchet MS"/>
                <a:cs typeface="Trebuchet MS"/>
              </a:rPr>
              <a:t>number </a:t>
            </a:r>
            <a:endParaRPr lang="en-US" sz="1000" spc="-122">
              <a:latin typeface="Trebuchet MS"/>
              <a:cs typeface="Trebuchet MS"/>
            </a:endParaRPr>
          </a:p>
          <a:p>
            <a:pPr marL="10367" marR="4147">
              <a:lnSpc>
                <a:spcPct val="150000"/>
              </a:lnSpc>
            </a:pPr>
            <a:r>
              <a:rPr sz="1000" spc="-207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7" dirty="0">
                <a:latin typeface="Trebuchet MS"/>
                <a:cs typeface="Trebuchet MS"/>
              </a:rPr>
              <a:t>new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that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6" dirty="0">
                <a:latin typeface="Trebuchet MS"/>
                <a:cs typeface="Trebuchet MS"/>
              </a:rPr>
              <a:t>applies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an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offset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into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list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93" dirty="0">
                <a:latin typeface="Trebuchet MS"/>
                <a:cs typeface="Trebuchet MS"/>
              </a:rPr>
              <a:t>original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endParaRPr sz="1000">
              <a:latin typeface="Trebuchet MS"/>
              <a:cs typeface="Trebuchet MS"/>
            </a:endParaRPr>
          </a:p>
          <a:p>
            <a:pPr marL="10367" marR="17106">
              <a:lnSpc>
                <a:spcPct val="150000"/>
              </a:lnSpc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27" dirty="0">
                <a:latin typeface="Trebuchet MS"/>
                <a:cs typeface="Trebuchet MS"/>
              </a:rPr>
              <a:t>new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that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sorts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results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93" dirty="0">
                <a:latin typeface="Trebuchet MS"/>
                <a:cs typeface="Trebuchet MS"/>
              </a:rPr>
              <a:t>original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according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to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given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>
                <a:latin typeface="Trebuchet MS"/>
                <a:cs typeface="Trebuchet MS"/>
              </a:rPr>
              <a:t>criteria </a:t>
            </a:r>
            <a:r>
              <a:rPr sz="1000" spc="-106">
                <a:latin typeface="Trebuchet MS"/>
                <a:cs typeface="Trebuchet MS"/>
              </a:rPr>
              <a:t> </a:t>
            </a:r>
            <a:endParaRPr lang="en-US" sz="1000" spc="-106">
              <a:latin typeface="Trebuchet MS"/>
              <a:cs typeface="Trebuchet MS"/>
            </a:endParaRPr>
          </a:p>
          <a:p>
            <a:pPr marL="10367" marR="17106">
              <a:lnSpc>
                <a:spcPct val="150000"/>
              </a:lnSpc>
            </a:pPr>
            <a:r>
              <a:rPr sz="1000" spc="-110">
                <a:latin typeface="Trebuchet MS"/>
                <a:cs typeface="Trebuchet MS"/>
              </a:rPr>
              <a:t>Returns</a:t>
            </a:r>
            <a:r>
              <a:rPr sz="1000" spc="-86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27" dirty="0">
                <a:latin typeface="Trebuchet MS"/>
                <a:cs typeface="Trebuchet MS"/>
              </a:rPr>
              <a:t>new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that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groups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results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93" dirty="0">
                <a:latin typeface="Trebuchet MS"/>
                <a:cs typeface="Trebuchet MS"/>
              </a:rPr>
              <a:t>original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according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to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given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criteria</a:t>
            </a:r>
            <a:endParaRPr sz="1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915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2356" y="3376168"/>
            <a:ext cx="7449393" cy="45719"/>
            <a:chOff x="914400" y="2745422"/>
            <a:chExt cx="4572000" cy="3175"/>
          </a:xfrm>
        </p:grpSpPr>
        <p:sp>
          <p:nvSpPr>
            <p:cNvPr id="3" name="object 3"/>
            <p:cNvSpPr/>
            <p:nvPr/>
          </p:nvSpPr>
          <p:spPr>
            <a:xfrm>
              <a:off x="914400" y="2747010"/>
              <a:ext cx="848360" cy="0"/>
            </a:xfrm>
            <a:custGeom>
              <a:avLst/>
              <a:gdLst/>
              <a:ahLst/>
              <a:cxnLst/>
              <a:rect l="l" t="t" r="r" b="b"/>
              <a:pathLst>
                <a:path w="848360">
                  <a:moveTo>
                    <a:pt x="84836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  <p:sp>
          <p:nvSpPr>
            <p:cNvPr id="4" name="object 4"/>
            <p:cNvSpPr/>
            <p:nvPr/>
          </p:nvSpPr>
          <p:spPr>
            <a:xfrm>
              <a:off x="1760219" y="2747010"/>
              <a:ext cx="3726179" cy="0"/>
            </a:xfrm>
            <a:custGeom>
              <a:avLst/>
              <a:gdLst/>
              <a:ahLst/>
              <a:cxnLst/>
              <a:rect l="l" t="t" r="r" b="b"/>
              <a:pathLst>
                <a:path w="3726179">
                  <a:moveTo>
                    <a:pt x="372617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99232" y="356678"/>
            <a:ext cx="5572968" cy="31824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2000" i="1" spc="-90" dirty="0">
                <a:latin typeface="Palatino Linotype"/>
                <a:cs typeface="Palatino Linotype"/>
              </a:rPr>
              <a:t>T</a:t>
            </a:r>
            <a:r>
              <a:rPr sz="2000" i="1" spc="16" dirty="0">
                <a:latin typeface="Palatino Linotype"/>
                <a:cs typeface="Palatino Linotype"/>
              </a:rPr>
              <a:t>a</a:t>
            </a:r>
            <a:r>
              <a:rPr sz="2000" i="1" spc="8" dirty="0">
                <a:latin typeface="Palatino Linotype"/>
                <a:cs typeface="Palatino Linotype"/>
              </a:rPr>
              <a:t>b</a:t>
            </a:r>
            <a:r>
              <a:rPr sz="2000" i="1" spc="-29" dirty="0">
                <a:latin typeface="Palatino Linotype"/>
                <a:cs typeface="Palatino Linotype"/>
              </a:rPr>
              <a:t>l</a:t>
            </a:r>
            <a:r>
              <a:rPr sz="2000" i="1" spc="8" dirty="0">
                <a:latin typeface="Palatino Linotype"/>
                <a:cs typeface="Palatino Linotype"/>
              </a:rPr>
              <a:t>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5-6.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82" dirty="0">
                <a:latin typeface="Palatino Linotype"/>
                <a:cs typeface="Palatino Linotype"/>
              </a:rPr>
              <a:t>M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53" dirty="0">
                <a:latin typeface="Palatino Linotype"/>
                <a:cs typeface="Palatino Linotype"/>
              </a:rPr>
              <a:t>s</a:t>
            </a:r>
            <a:r>
              <a:rPr sz="2000" i="1" spc="-24" dirty="0">
                <a:latin typeface="Palatino Linotype"/>
                <a:cs typeface="Palatino Linotype"/>
              </a:rPr>
              <a:t>t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29" dirty="0">
                <a:latin typeface="Palatino Linotype"/>
                <a:cs typeface="Palatino Linotype"/>
              </a:rPr>
              <a:t>c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12" dirty="0">
                <a:latin typeface="Palatino Linotype"/>
                <a:cs typeface="Palatino Linotype"/>
              </a:rPr>
              <a:t>m</a:t>
            </a:r>
            <a:r>
              <a:rPr sz="2000" i="1" spc="-4" dirty="0">
                <a:latin typeface="Palatino Linotype"/>
                <a:cs typeface="Palatino Linotype"/>
              </a:rPr>
              <a:t>m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20" dirty="0">
                <a:latin typeface="Palatino Linotype"/>
                <a:cs typeface="Palatino Linotype"/>
              </a:rPr>
              <a:t>n </a:t>
            </a:r>
            <a:r>
              <a:rPr sz="2000" i="1" spc="-57" dirty="0">
                <a:latin typeface="Palatino Linotype"/>
                <a:cs typeface="Palatino Linotype"/>
              </a:rPr>
              <a:t>S</a:t>
            </a:r>
            <a:r>
              <a:rPr sz="2000" i="1" spc="-90" dirty="0">
                <a:latin typeface="Palatino Linotype"/>
                <a:cs typeface="Palatino Linotype"/>
              </a:rPr>
              <a:t>Q</a:t>
            </a:r>
            <a:r>
              <a:rPr sz="2000" i="1" spc="-12" dirty="0">
                <a:latin typeface="Palatino Linotype"/>
                <a:cs typeface="Palatino Linotype"/>
              </a:rPr>
              <a:t>L</a:t>
            </a:r>
            <a:r>
              <a:rPr sz="2000" i="1" spc="-53" dirty="0">
                <a:latin typeface="Palatino Linotype"/>
                <a:cs typeface="Palatino Linotype"/>
              </a:rPr>
              <a:t>A</a:t>
            </a:r>
            <a:r>
              <a:rPr sz="2000" i="1" spc="-24" dirty="0">
                <a:latin typeface="Palatino Linotype"/>
                <a:cs typeface="Palatino Linotype"/>
              </a:rPr>
              <a:t>l</a:t>
            </a:r>
            <a:r>
              <a:rPr sz="2000" i="1" spc="-33" dirty="0">
                <a:latin typeface="Palatino Linotype"/>
                <a:cs typeface="Palatino Linotype"/>
              </a:rPr>
              <a:t>c</a:t>
            </a:r>
            <a:r>
              <a:rPr sz="2000" i="1" dirty="0">
                <a:latin typeface="Palatino Linotype"/>
                <a:cs typeface="Palatino Linotype"/>
              </a:rPr>
              <a:t>h</a:t>
            </a:r>
            <a:r>
              <a:rPr sz="2000" i="1" spc="4" dirty="0">
                <a:latin typeface="Palatino Linotype"/>
                <a:cs typeface="Palatino Linotype"/>
              </a:rPr>
              <a:t>e</a:t>
            </a:r>
            <a:r>
              <a:rPr sz="2000" i="1" spc="-12" dirty="0">
                <a:latin typeface="Palatino Linotype"/>
                <a:cs typeface="Palatino Linotype"/>
              </a:rPr>
              <a:t>m</a:t>
            </a:r>
            <a:r>
              <a:rPr sz="2000" i="1" spc="-49" dirty="0">
                <a:latin typeface="Palatino Linotype"/>
                <a:cs typeface="Palatino Linotype"/>
              </a:rPr>
              <a:t>y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4" dirty="0">
                <a:latin typeface="Palatino Linotype"/>
                <a:cs typeface="Palatino Linotype"/>
              </a:rPr>
              <a:t>q</a:t>
            </a:r>
            <a:r>
              <a:rPr sz="2000" i="1" spc="-24" dirty="0">
                <a:latin typeface="Palatino Linotype"/>
                <a:cs typeface="Palatino Linotype"/>
              </a:rPr>
              <a:t>u</a:t>
            </a:r>
            <a:r>
              <a:rPr sz="2000" i="1" spc="-8" dirty="0">
                <a:latin typeface="Palatino Linotype"/>
                <a:cs typeface="Palatino Linotype"/>
              </a:rPr>
              <a:t>e</a:t>
            </a:r>
            <a:r>
              <a:rPr sz="2000" i="1" spc="8" dirty="0">
                <a:latin typeface="Palatino Linotype"/>
                <a:cs typeface="Palatino Linotype"/>
              </a:rPr>
              <a:t>r</a:t>
            </a:r>
            <a:r>
              <a:rPr sz="2000" i="1" spc="-49" dirty="0">
                <a:latin typeface="Palatino Linotype"/>
                <a:cs typeface="Palatino Linotype"/>
              </a:rPr>
              <a:t>y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8" dirty="0">
                <a:latin typeface="Palatino Linotype"/>
                <a:cs typeface="Palatino Linotype"/>
              </a:rPr>
              <a:t>e</a:t>
            </a:r>
            <a:r>
              <a:rPr sz="2000" i="1" spc="-4" dirty="0">
                <a:latin typeface="Palatino Linotype"/>
                <a:cs typeface="Palatino Linotype"/>
              </a:rPr>
              <a:t>x</a:t>
            </a:r>
            <a:r>
              <a:rPr sz="2000" i="1" dirty="0">
                <a:latin typeface="Palatino Linotype"/>
                <a:cs typeface="Palatino Linotype"/>
              </a:rPr>
              <a:t>e</a:t>
            </a:r>
            <a:r>
              <a:rPr sz="2000" i="1" spc="-20" dirty="0">
                <a:latin typeface="Palatino Linotype"/>
                <a:cs typeface="Palatino Linotype"/>
              </a:rPr>
              <a:t>c</a:t>
            </a:r>
            <a:r>
              <a:rPr sz="2000" i="1" spc="-37" dirty="0">
                <a:latin typeface="Palatino Linotype"/>
                <a:cs typeface="Palatino Linotype"/>
              </a:rPr>
              <a:t>u</a:t>
            </a:r>
            <a:r>
              <a:rPr sz="2000" i="1" spc="-33" dirty="0">
                <a:latin typeface="Palatino Linotype"/>
                <a:cs typeface="Palatino Linotype"/>
              </a:rPr>
              <a:t>t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24" dirty="0">
                <a:latin typeface="Palatino Linotype"/>
                <a:cs typeface="Palatino Linotype"/>
              </a:rPr>
              <a:t>r</a:t>
            </a:r>
            <a:r>
              <a:rPr sz="2000" i="1" spc="-45" dirty="0">
                <a:latin typeface="Palatino Linotype"/>
                <a:cs typeface="Palatino Linotype"/>
              </a:rPr>
              <a:t>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256" y="847314"/>
            <a:ext cx="7449393" cy="222248"/>
          </a:xfrm>
          <a:prstGeom prst="rect">
            <a:avLst/>
          </a:prstGeom>
          <a:solidFill>
            <a:srgbClr val="BB4097"/>
          </a:solidFill>
        </p:spPr>
        <p:txBody>
          <a:bodyPr vert="horz" wrap="square" lIns="0" tIns="6739" rIns="0" bIns="0" rtlCol="0">
            <a:spAutoFit/>
          </a:bodyPr>
          <a:lstStyle/>
          <a:p>
            <a:pPr marL="36803">
              <a:spcBef>
                <a:spcPts val="53"/>
              </a:spcBef>
              <a:tabLst>
                <a:tab pos="728282" algn="l"/>
              </a:tabLst>
            </a:pPr>
            <a:r>
              <a:rPr sz="1400" b="1" spc="-53" dirty="0">
                <a:solidFill>
                  <a:srgbClr val="FFFFFF"/>
                </a:solidFill>
                <a:latin typeface="Arial Narrow"/>
                <a:cs typeface="Arial Narrow"/>
              </a:rPr>
              <a:t>Option</a:t>
            </a:r>
            <a:r>
              <a:rPr sz="1400" b="1" spc="-53">
                <a:solidFill>
                  <a:srgbClr val="FFFFFF"/>
                </a:solidFill>
                <a:latin typeface="Arial Narrow"/>
                <a:cs typeface="Arial Narrow"/>
              </a:rPr>
              <a:t>	</a:t>
            </a:r>
            <a:r>
              <a:rPr lang="en-US" sz="1400" b="1" spc="-53">
                <a:solidFill>
                  <a:srgbClr val="FFFFFF"/>
                </a:solidFill>
                <a:latin typeface="Arial Narrow"/>
                <a:cs typeface="Arial Narrow"/>
              </a:rPr>
              <a:t>			</a:t>
            </a:r>
            <a:r>
              <a:rPr sz="1400" b="1" spc="-53">
                <a:solidFill>
                  <a:srgbClr val="FFFFFF"/>
                </a:solidFill>
                <a:latin typeface="Arial Narrow"/>
                <a:cs typeface="Arial Narrow"/>
              </a:rPr>
              <a:t>Description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356" y="1308751"/>
            <a:ext cx="1027017" cy="63974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312565" indent="-518">
              <a:lnSpc>
                <a:spcPct val="150000"/>
              </a:lnSpc>
              <a:spcBef>
                <a:spcPts val="82"/>
              </a:spcBef>
            </a:pPr>
            <a:r>
              <a:rPr sz="900" dirty="0">
                <a:latin typeface="SimSun"/>
                <a:cs typeface="SimSun"/>
              </a:rPr>
              <a:t>all() </a:t>
            </a:r>
            <a:r>
              <a:rPr sz="900" spc="4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first()</a:t>
            </a:r>
            <a:endParaRPr sz="900">
              <a:latin typeface="SimSun"/>
              <a:cs typeface="SimSun"/>
            </a:endParaRPr>
          </a:p>
          <a:p>
            <a:pPr marL="10367">
              <a:lnSpc>
                <a:spcPct val="150000"/>
              </a:lnSpc>
              <a:spcBef>
                <a:spcPts val="347"/>
              </a:spcBef>
            </a:pPr>
            <a:r>
              <a:rPr sz="900" dirty="0">
                <a:latin typeface="SimSun"/>
                <a:cs typeface="SimSun"/>
              </a:rPr>
              <a:t>first_or_404()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1049" y="1177336"/>
            <a:ext cx="5562600" cy="2089417"/>
          </a:xfrm>
          <a:prstGeom prst="rect">
            <a:avLst/>
          </a:prstGeom>
        </p:spPr>
        <p:txBody>
          <a:bodyPr vert="horz" wrap="square" lIns="0" tIns="53910" rIns="0" bIns="0" rtlCol="0">
            <a:spAutoFit/>
          </a:bodyPr>
          <a:lstStyle/>
          <a:p>
            <a:pPr marL="10367">
              <a:lnSpc>
                <a:spcPct val="150000"/>
              </a:lnSpc>
              <a:spcBef>
                <a:spcPts val="424"/>
              </a:spcBef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93" dirty="0">
                <a:latin typeface="Trebuchet MS"/>
                <a:cs typeface="Trebuchet MS"/>
              </a:rPr>
              <a:t>all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as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86" dirty="0">
                <a:latin typeface="Trebuchet MS"/>
                <a:cs typeface="Trebuchet MS"/>
              </a:rPr>
              <a:t> list</a:t>
            </a:r>
            <a:endParaRPr sz="1000">
              <a:latin typeface="Trebuchet MS"/>
              <a:cs typeface="Trebuchet MS"/>
            </a:endParaRPr>
          </a:p>
          <a:p>
            <a:pPr marL="10367">
              <a:lnSpc>
                <a:spcPct val="150000"/>
              </a:lnSpc>
              <a:spcBef>
                <a:spcPts val="343"/>
              </a:spcBef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93" dirty="0">
                <a:latin typeface="Trebuchet MS"/>
                <a:cs typeface="Trebuchet MS"/>
              </a:rPr>
              <a:t>first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query,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or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dirty="0">
                <a:latin typeface="SimSun"/>
                <a:cs typeface="SimSun"/>
              </a:rPr>
              <a:t>None</a:t>
            </a:r>
            <a:r>
              <a:rPr sz="1000" spc="-207" dirty="0">
                <a:latin typeface="SimSun"/>
                <a:cs typeface="SimSun"/>
              </a:rPr>
              <a:t> </a:t>
            </a:r>
            <a:r>
              <a:rPr sz="1000" spc="-90" dirty="0">
                <a:latin typeface="Trebuchet MS"/>
                <a:cs typeface="Trebuchet MS"/>
              </a:rPr>
              <a:t>if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there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are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no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results</a:t>
            </a:r>
            <a:endParaRPr sz="1000">
              <a:latin typeface="Trebuchet MS"/>
              <a:cs typeface="Trebuchet MS"/>
            </a:endParaRPr>
          </a:p>
          <a:p>
            <a:pPr marL="10367" marR="22289">
              <a:lnSpc>
                <a:spcPct val="150000"/>
              </a:lnSpc>
              <a:spcBef>
                <a:spcPts val="343"/>
              </a:spcBef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93" dirty="0">
                <a:latin typeface="Trebuchet MS"/>
                <a:cs typeface="Trebuchet MS"/>
              </a:rPr>
              <a:t>first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query,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or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aborts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request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and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6" dirty="0">
                <a:latin typeface="Trebuchet MS"/>
                <a:cs typeface="Trebuchet MS"/>
              </a:rPr>
              <a:t>sends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06" dirty="0">
                <a:latin typeface="Trebuchet MS"/>
                <a:cs typeface="Trebuchet MS"/>
              </a:rPr>
              <a:t>404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error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as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response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90" dirty="0">
                <a:latin typeface="Trebuchet MS"/>
                <a:cs typeface="Trebuchet MS"/>
              </a:rPr>
              <a:t>if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there </a:t>
            </a:r>
            <a:r>
              <a:rPr sz="1000" spc="-212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are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no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results</a:t>
            </a:r>
            <a:endParaRPr sz="1000">
              <a:latin typeface="Trebuchet MS"/>
              <a:cs typeface="Trebuchet MS"/>
            </a:endParaRPr>
          </a:p>
          <a:p>
            <a:pPr marL="10367">
              <a:lnSpc>
                <a:spcPct val="150000"/>
              </a:lnSpc>
              <a:spcBef>
                <a:spcPts val="282"/>
              </a:spcBef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row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that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matches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given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primary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key,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or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dirty="0">
                <a:latin typeface="SimSun"/>
                <a:cs typeface="SimSun"/>
              </a:rPr>
              <a:t>None</a:t>
            </a:r>
            <a:r>
              <a:rPr sz="1000" spc="-204" dirty="0">
                <a:latin typeface="SimSun"/>
                <a:cs typeface="SimSun"/>
              </a:rPr>
              <a:t> </a:t>
            </a:r>
            <a:r>
              <a:rPr sz="1000" spc="-90" dirty="0">
                <a:latin typeface="Trebuchet MS"/>
                <a:cs typeface="Trebuchet MS"/>
              </a:rPr>
              <a:t>if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no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matching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row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82" dirty="0">
                <a:latin typeface="Trebuchet MS"/>
                <a:cs typeface="Trebuchet MS"/>
              </a:rPr>
              <a:t>is </a:t>
            </a:r>
            <a:r>
              <a:rPr sz="1000" spc="-110" dirty="0">
                <a:latin typeface="Trebuchet MS"/>
                <a:cs typeface="Trebuchet MS"/>
              </a:rPr>
              <a:t>found</a:t>
            </a:r>
            <a:endParaRPr sz="1000">
              <a:latin typeface="Trebuchet MS"/>
              <a:cs typeface="Trebuchet MS"/>
            </a:endParaRPr>
          </a:p>
          <a:p>
            <a:pPr marL="10367" marR="4147">
              <a:lnSpc>
                <a:spcPct val="150000"/>
              </a:lnSpc>
              <a:spcBef>
                <a:spcPts val="343"/>
              </a:spcBef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row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that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matches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given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primary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key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or,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90" dirty="0">
                <a:latin typeface="Trebuchet MS"/>
                <a:cs typeface="Trebuchet MS"/>
              </a:rPr>
              <a:t>if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8" dirty="0">
                <a:latin typeface="Trebuchet MS"/>
                <a:cs typeface="Trebuchet MS"/>
              </a:rPr>
              <a:t>key</a:t>
            </a:r>
            <a:r>
              <a:rPr sz="1000" spc="-82" dirty="0">
                <a:latin typeface="Trebuchet MS"/>
                <a:cs typeface="Trebuchet MS"/>
              </a:rPr>
              <a:t> is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not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found,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aborts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request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and </a:t>
            </a:r>
            <a:r>
              <a:rPr sz="1000" spc="-212" dirty="0">
                <a:latin typeface="Trebuchet MS"/>
                <a:cs typeface="Trebuchet MS"/>
              </a:rPr>
              <a:t> </a:t>
            </a:r>
            <a:r>
              <a:rPr sz="1000" spc="-106" dirty="0">
                <a:latin typeface="Trebuchet MS"/>
                <a:cs typeface="Trebuchet MS"/>
              </a:rPr>
              <a:t>sends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6" dirty="0">
                <a:latin typeface="Trebuchet MS"/>
                <a:cs typeface="Trebuchet MS"/>
              </a:rPr>
              <a:t>404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error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as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response</a:t>
            </a:r>
            <a:endParaRPr sz="1000">
              <a:latin typeface="Trebuchet MS"/>
              <a:cs typeface="Trebuchet MS"/>
            </a:endParaRPr>
          </a:p>
          <a:p>
            <a:pPr marL="10367">
              <a:lnSpc>
                <a:spcPct val="150000"/>
              </a:lnSpc>
              <a:spcBef>
                <a:spcPts val="237"/>
              </a:spcBef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count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query</a:t>
            </a:r>
            <a:endParaRPr sz="1000">
              <a:latin typeface="Trebuchet MS"/>
              <a:cs typeface="Trebuchet MS"/>
            </a:endParaRPr>
          </a:p>
          <a:p>
            <a:pPr marL="10367">
              <a:lnSpc>
                <a:spcPct val="150000"/>
              </a:lnSpc>
              <a:spcBef>
                <a:spcPts val="343"/>
              </a:spcBef>
            </a:pPr>
            <a:r>
              <a:rPr sz="1000" spc="-110" dirty="0">
                <a:latin typeface="Trebuchet MS"/>
                <a:cs typeface="Trebuchet MS"/>
              </a:rPr>
              <a:t>Returns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22" dirty="0">
                <a:latin typeface="Trebuchet MS"/>
                <a:cs typeface="Trebuchet MS"/>
              </a:rPr>
              <a:t>a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dirty="0">
                <a:latin typeface="SimSun"/>
                <a:cs typeface="SimSun"/>
              </a:rPr>
              <a:t>Pagination</a:t>
            </a:r>
            <a:r>
              <a:rPr sz="1000" spc="-207" dirty="0">
                <a:latin typeface="SimSun"/>
                <a:cs typeface="SimSun"/>
              </a:rPr>
              <a:t> </a:t>
            </a:r>
            <a:r>
              <a:rPr sz="1000" spc="-127" dirty="0">
                <a:latin typeface="Trebuchet MS"/>
                <a:cs typeface="Trebuchet MS"/>
              </a:rPr>
              <a:t>object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that</a:t>
            </a:r>
            <a:r>
              <a:rPr sz="1000" spc="-78" dirty="0">
                <a:latin typeface="Trebuchet MS"/>
                <a:cs typeface="Trebuchet MS"/>
              </a:rPr>
              <a:t> </a:t>
            </a:r>
            <a:r>
              <a:rPr sz="1000" spc="-106" dirty="0">
                <a:latin typeface="Trebuchet MS"/>
                <a:cs typeface="Trebuchet MS"/>
              </a:rPr>
              <a:t>contains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4" dirty="0">
                <a:latin typeface="Trebuchet MS"/>
                <a:cs typeface="Trebuchet MS"/>
              </a:rPr>
              <a:t>the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specified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range</a:t>
            </a:r>
            <a:r>
              <a:rPr sz="1000" spc="-82" dirty="0">
                <a:latin typeface="Trebuchet MS"/>
                <a:cs typeface="Trebuchet MS"/>
              </a:rPr>
              <a:t> </a:t>
            </a:r>
            <a:r>
              <a:rPr sz="1000" spc="-110" dirty="0">
                <a:latin typeface="Trebuchet MS"/>
                <a:cs typeface="Trebuchet MS"/>
              </a:rPr>
              <a:t>of</a:t>
            </a:r>
            <a:r>
              <a:rPr sz="1000" spc="-86" dirty="0">
                <a:latin typeface="Trebuchet MS"/>
                <a:cs typeface="Trebuchet MS"/>
              </a:rPr>
              <a:t> </a:t>
            </a:r>
            <a:r>
              <a:rPr sz="1000" spc="-102" dirty="0">
                <a:latin typeface="Trebuchet MS"/>
                <a:cs typeface="Trebuchet MS"/>
              </a:rPr>
              <a:t>results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609" y="2072696"/>
            <a:ext cx="858093" cy="39352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indent="-518">
              <a:lnSpc>
                <a:spcPct val="150000"/>
              </a:lnSpc>
              <a:spcBef>
                <a:spcPts val="82"/>
              </a:spcBef>
            </a:pPr>
            <a:r>
              <a:rPr sz="900" dirty="0">
                <a:latin typeface="SimSun"/>
                <a:cs typeface="SimSun"/>
              </a:rPr>
              <a:t>get() </a:t>
            </a:r>
            <a:r>
              <a:rPr sz="900" spc="4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get_or_404()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6" y="2799969"/>
            <a:ext cx="841346" cy="39352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indent="-518">
              <a:lnSpc>
                <a:spcPct val="150000"/>
              </a:lnSpc>
              <a:spcBef>
                <a:spcPts val="82"/>
              </a:spcBef>
            </a:pPr>
            <a:r>
              <a:rPr sz="900" dirty="0">
                <a:latin typeface="SimSun"/>
                <a:cs typeface="SimSun"/>
              </a:rPr>
              <a:t>count() </a:t>
            </a:r>
            <a:r>
              <a:rPr sz="900" spc="4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paginate()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269" y="3707859"/>
            <a:ext cx="7924800" cy="239573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spcBef>
                <a:spcPts val="82"/>
              </a:spcBef>
            </a:pPr>
            <a:r>
              <a:rPr sz="2000" spc="-41" dirty="0">
                <a:latin typeface="Palatino Linotype"/>
                <a:cs typeface="Palatino Linotype"/>
              </a:rPr>
              <a:t>Relationships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work  </a:t>
            </a:r>
            <a:r>
              <a:rPr sz="2000" spc="-41" dirty="0">
                <a:latin typeface="Palatino Linotype"/>
                <a:cs typeface="Palatino Linotype"/>
              </a:rPr>
              <a:t>similarly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queries.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following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example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queries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one-to-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many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relationship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between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roles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users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from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both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ends: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dirty="0">
                <a:latin typeface="SimSun"/>
                <a:cs typeface="SimSun"/>
              </a:rPr>
              <a:t>&gt;&gt;&gt; </a:t>
            </a:r>
            <a:r>
              <a:rPr sz="1800" b="1" spc="-73" dirty="0">
                <a:latin typeface="Courier New"/>
                <a:cs typeface="Courier New"/>
              </a:rPr>
              <a:t>users = user_role.users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-24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users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[&lt;User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'susan'&gt;,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&lt;User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'david'&gt;]</a:t>
            </a:r>
          </a:p>
          <a:p>
            <a:pPr marL="186606"/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users[0].role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&lt;Role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'User'&gt;</a:t>
            </a:r>
          </a:p>
          <a:p>
            <a:pPr>
              <a:spcBef>
                <a:spcPts val="29"/>
              </a:spcBef>
            </a:pP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609600"/>
            <a:ext cx="6045340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600" spc="-114" dirty="0"/>
              <a:t>Database</a:t>
            </a:r>
            <a:r>
              <a:rPr sz="3600" spc="-110" dirty="0"/>
              <a:t> </a:t>
            </a:r>
            <a:r>
              <a:rPr sz="3600" spc="-171" dirty="0"/>
              <a:t>Use</a:t>
            </a:r>
            <a:r>
              <a:rPr sz="3600" spc="-110" dirty="0"/>
              <a:t> </a:t>
            </a:r>
            <a:r>
              <a:rPr sz="3600" spc="-73" dirty="0"/>
              <a:t>in</a:t>
            </a:r>
            <a:r>
              <a:rPr sz="3600" spc="-110" dirty="0"/>
              <a:t> </a:t>
            </a:r>
            <a:r>
              <a:rPr sz="3600" spc="-98" dirty="0"/>
              <a:t>View</a:t>
            </a:r>
            <a:r>
              <a:rPr sz="3600" spc="-110" dirty="0"/>
              <a:t> </a:t>
            </a:r>
            <a:r>
              <a:rPr sz="3600" spc="-131" dirty="0"/>
              <a:t>Functions</a:t>
            </a:r>
            <a:endParaRPr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AB31E-6307-2799-CF7C-BDF26BA068CA}"/>
              </a:ext>
            </a:extLst>
          </p:cNvPr>
          <p:cNvSpPr txBox="1"/>
          <p:nvPr/>
        </p:nvSpPr>
        <p:spPr>
          <a:xfrm>
            <a:off x="495300" y="1524000"/>
            <a:ext cx="8039100" cy="317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/>
            <a:r>
              <a:rPr lang="en-US" sz="2000" i="1" spc="-12">
                <a:latin typeface="Palatino Linotype"/>
                <a:cs typeface="Palatino Linotype"/>
              </a:rPr>
              <a:t>Example</a:t>
            </a:r>
            <a:r>
              <a:rPr lang="en-US" sz="2000" i="1" spc="-20">
                <a:latin typeface="Palatino Linotype"/>
                <a:cs typeface="Palatino Linotype"/>
              </a:rPr>
              <a:t> </a:t>
            </a:r>
            <a:r>
              <a:rPr lang="en-US" sz="2000" i="1" spc="-16">
                <a:latin typeface="Palatino Linotype"/>
                <a:cs typeface="Palatino Linotype"/>
              </a:rPr>
              <a:t>5-4.</a:t>
            </a:r>
            <a:r>
              <a:rPr lang="en-US" sz="2000" i="1" spc="-20">
                <a:latin typeface="Palatino Linotype"/>
                <a:cs typeface="Palatino Linotype"/>
              </a:rPr>
              <a:t> hello.py: </a:t>
            </a:r>
            <a:r>
              <a:rPr lang="en-US" sz="2000" i="1" spc="-16">
                <a:latin typeface="Palatino Linotype"/>
                <a:cs typeface="Palatino Linotype"/>
              </a:rPr>
              <a:t>dynamic</a:t>
            </a:r>
            <a:r>
              <a:rPr lang="en-US" sz="2000" i="1" spc="-20">
                <a:latin typeface="Palatino Linotype"/>
                <a:cs typeface="Palatino Linotype"/>
              </a:rPr>
              <a:t> </a:t>
            </a:r>
            <a:r>
              <a:rPr lang="en-US" sz="2000" i="1">
                <a:latin typeface="Palatino Linotype"/>
                <a:cs typeface="Palatino Linotype"/>
              </a:rPr>
              <a:t>database</a:t>
            </a:r>
            <a:r>
              <a:rPr lang="en-US" sz="2000" i="1" spc="-20">
                <a:latin typeface="Palatino Linotype"/>
                <a:cs typeface="Palatino Linotype"/>
              </a:rPr>
              <a:t> relationships</a:t>
            </a:r>
            <a:endParaRPr lang="en-US" sz="20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lang="en-US" sz="1600" b="1" spc="-73">
                <a:solidFill>
                  <a:srgbClr val="00AA87"/>
                </a:solidFill>
                <a:latin typeface="Courier New"/>
                <a:cs typeface="Courier New"/>
              </a:rPr>
              <a:t>Role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lang="en-US" sz="160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1600" i="1" spc="-73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lang="en-US" sz="1600">
              <a:latin typeface="Courier New"/>
              <a:cs typeface="Courier New"/>
            </a:endParaRPr>
          </a:p>
          <a:p>
            <a:pPr marL="186606"/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users</a:t>
            </a:r>
            <a:r>
              <a:rPr lang="en-US" sz="1600" spc="-16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12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relationship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'User'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12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'role'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16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lazy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'dynamic'</a:t>
            </a:r>
            <a:r>
              <a:rPr lang="en-US" sz="1600">
                <a:latin typeface="SimSun"/>
                <a:cs typeface="SimSun"/>
              </a:rPr>
              <a:t>)</a:t>
            </a:r>
          </a:p>
          <a:p>
            <a:pPr marL="186606"/>
            <a:r>
              <a:rPr lang="en-US" sz="1600" i="1" spc="-73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lang="en-US" sz="1000">
              <a:latin typeface="Courier New"/>
              <a:cs typeface="Courier New"/>
            </a:endParaRPr>
          </a:p>
          <a:p>
            <a:pPr marL="10367" marR="4147"/>
            <a:r>
              <a:rPr lang="en-US" sz="2000" spc="-37">
                <a:latin typeface="Palatino Linotype"/>
                <a:cs typeface="Palatino Linotype"/>
              </a:rPr>
              <a:t>With</a:t>
            </a:r>
            <a:r>
              <a:rPr lang="en-US" sz="2000" spc="57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the</a:t>
            </a:r>
            <a:r>
              <a:rPr lang="en-US" sz="2000" spc="61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relationship</a:t>
            </a:r>
            <a:r>
              <a:rPr lang="en-US" sz="2000" spc="61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configured</a:t>
            </a:r>
            <a:r>
              <a:rPr lang="en-US" sz="2000" spc="57">
                <a:latin typeface="Palatino Linotype"/>
                <a:cs typeface="Palatino Linotype"/>
              </a:rPr>
              <a:t> </a:t>
            </a:r>
            <a:r>
              <a:rPr lang="en-US" sz="2000" spc="-29">
                <a:latin typeface="Palatino Linotype"/>
                <a:cs typeface="Palatino Linotype"/>
              </a:rPr>
              <a:t>in</a:t>
            </a:r>
            <a:r>
              <a:rPr lang="en-US" sz="2000" spc="61">
                <a:latin typeface="Palatino Linotype"/>
                <a:cs typeface="Palatino Linotype"/>
              </a:rPr>
              <a:t> </a:t>
            </a:r>
            <a:r>
              <a:rPr lang="en-US" sz="2000" spc="-33">
                <a:latin typeface="Palatino Linotype"/>
                <a:cs typeface="Palatino Linotype"/>
              </a:rPr>
              <a:t>this</a:t>
            </a:r>
            <a:r>
              <a:rPr lang="en-US" sz="2000" spc="61">
                <a:latin typeface="Palatino Linotype"/>
                <a:cs typeface="Palatino Linotype"/>
              </a:rPr>
              <a:t> </a:t>
            </a:r>
            <a:r>
              <a:rPr lang="en-US" sz="2000" spc="-93">
                <a:latin typeface="Palatino Linotype"/>
                <a:cs typeface="Palatino Linotype"/>
              </a:rPr>
              <a:t>way,</a:t>
            </a:r>
            <a:r>
              <a:rPr lang="en-US" sz="2000" spc="-57">
                <a:latin typeface="Palatino Linotype"/>
                <a:cs typeface="Palatino Linotype"/>
              </a:rPr>
              <a:t> </a:t>
            </a:r>
            <a:r>
              <a:rPr lang="en-US" sz="2000" spc="-4">
                <a:latin typeface="SimSun"/>
                <a:cs typeface="SimSun"/>
              </a:rPr>
              <a:t>user_role.users</a:t>
            </a:r>
            <a:r>
              <a:rPr lang="en-US" sz="2000" spc="-139">
                <a:latin typeface="SimSun"/>
                <a:cs typeface="SimSun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returns</a:t>
            </a:r>
            <a:r>
              <a:rPr lang="en-US" sz="2000" spc="61">
                <a:latin typeface="Palatino Linotype"/>
                <a:cs typeface="Palatino Linotype"/>
              </a:rPr>
              <a:t> </a:t>
            </a:r>
            <a:r>
              <a:rPr lang="en-US" sz="2000" spc="-53">
                <a:latin typeface="Palatino Linotype"/>
                <a:cs typeface="Palatino Linotype"/>
              </a:rPr>
              <a:t>a</a:t>
            </a:r>
            <a:r>
              <a:rPr lang="en-US" sz="2000" spc="57">
                <a:latin typeface="Palatino Linotype"/>
                <a:cs typeface="Palatino Linotype"/>
              </a:rPr>
              <a:t> </a:t>
            </a:r>
            <a:r>
              <a:rPr lang="en-US" sz="2000" spc="-49">
                <a:latin typeface="Palatino Linotype"/>
                <a:cs typeface="Palatino Linotype"/>
              </a:rPr>
              <a:t>query</a:t>
            </a:r>
            <a:r>
              <a:rPr lang="en-US" sz="2000" spc="61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that </a:t>
            </a:r>
            <a:r>
              <a:rPr lang="en-US" sz="2000" spc="-204">
                <a:latin typeface="Palatino Linotype"/>
                <a:cs typeface="Palatino Linotype"/>
              </a:rPr>
              <a:t> </a:t>
            </a:r>
            <a:r>
              <a:rPr lang="en-US" sz="2000" spc="-61">
                <a:latin typeface="Palatino Linotype"/>
                <a:cs typeface="Palatino Linotype"/>
              </a:rPr>
              <a:t>hasn’t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executed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yet,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1">
                <a:latin typeface="Palatino Linotype"/>
                <a:cs typeface="Palatino Linotype"/>
              </a:rPr>
              <a:t>so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3">
                <a:latin typeface="Palatino Linotype"/>
                <a:cs typeface="Palatino Linotype"/>
              </a:rPr>
              <a:t>filters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37">
                <a:latin typeface="Palatino Linotype"/>
                <a:cs typeface="Palatino Linotype"/>
              </a:rPr>
              <a:t>can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45">
                <a:latin typeface="Palatino Linotype"/>
                <a:cs typeface="Palatino Linotype"/>
              </a:rPr>
              <a:t>be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65">
                <a:latin typeface="Palatino Linotype"/>
                <a:cs typeface="Palatino Linotype"/>
              </a:rPr>
              <a:t>added</a:t>
            </a:r>
            <a:r>
              <a:rPr lang="en-US" sz="2000" spc="-20">
                <a:latin typeface="Palatino Linotype"/>
                <a:cs typeface="Palatino Linotype"/>
              </a:rPr>
              <a:t> </a:t>
            </a:r>
            <a:r>
              <a:rPr lang="en-US" sz="2000" spc="-24">
                <a:latin typeface="Palatino Linotype"/>
                <a:cs typeface="Palatino Linotype"/>
              </a:rPr>
              <a:t>to</a:t>
            </a:r>
            <a:r>
              <a:rPr lang="en-US" sz="2000" spc="-20">
                <a:latin typeface="Palatino Linotype"/>
                <a:cs typeface="Palatino Linotype"/>
              </a:rPr>
              <a:t> it:</a:t>
            </a:r>
            <a:endParaRPr lang="en-US" sz="200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lang="en-US" sz="1600">
                <a:latin typeface="SimSun"/>
                <a:cs typeface="SimSun"/>
              </a:rPr>
              <a:t>&gt;&gt;&gt;</a:t>
            </a:r>
            <a:r>
              <a:rPr lang="en-US" sz="1600" spc="33">
                <a:latin typeface="SimSun"/>
                <a:cs typeface="SimSun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user_role.users.order_by(User.username).all()</a:t>
            </a:r>
            <a:endParaRPr lang="en-US" sz="1600">
              <a:latin typeface="Courier New"/>
              <a:cs typeface="Courier New"/>
            </a:endParaRPr>
          </a:p>
          <a:p>
            <a:pPr marL="186606"/>
            <a:r>
              <a:rPr lang="en-US" sz="1600">
                <a:latin typeface="SimSun"/>
                <a:cs typeface="SimSun"/>
              </a:rPr>
              <a:t>[&lt;User</a:t>
            </a:r>
            <a:r>
              <a:rPr lang="en-US" sz="1600" spc="-16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'david'&gt;,</a:t>
            </a:r>
            <a:r>
              <a:rPr lang="en-US" sz="1600" spc="-16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&lt;User</a:t>
            </a:r>
            <a:r>
              <a:rPr lang="en-US" sz="1600" spc="-16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'susan'&gt;]</a:t>
            </a:r>
          </a:p>
          <a:p>
            <a:pPr marL="186606"/>
            <a:r>
              <a:rPr lang="en-US" sz="1600">
                <a:latin typeface="SimSun"/>
                <a:cs typeface="SimSun"/>
              </a:rPr>
              <a:t>&gt;&gt;&gt; </a:t>
            </a:r>
            <a:r>
              <a:rPr lang="en-US" sz="1600" b="1" spc="-73">
                <a:latin typeface="Courier New"/>
                <a:cs typeface="Courier New"/>
              </a:rPr>
              <a:t>user_role.users.count()</a:t>
            </a:r>
            <a:endParaRPr lang="en-US" sz="1600">
              <a:latin typeface="Courier New"/>
              <a:cs typeface="Courier New"/>
            </a:endParaRPr>
          </a:p>
          <a:p>
            <a:pPr marL="186606"/>
            <a:r>
              <a:rPr lang="en-US" sz="1600">
                <a:latin typeface="SimSun"/>
                <a:cs typeface="SimSun"/>
              </a:rPr>
              <a:t>2</a:t>
            </a:r>
            <a:endParaRPr lang="en-US"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609600"/>
            <a:ext cx="8229600" cy="215464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3600" b="1" spc="-212" dirty="0">
                <a:latin typeface="Arial Narrow"/>
                <a:cs typeface="Arial Narrow"/>
              </a:rPr>
              <a:t>NoSQL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31" dirty="0">
                <a:latin typeface="Arial Narrow"/>
                <a:cs typeface="Arial Narrow"/>
              </a:rPr>
              <a:t>Databases</a:t>
            </a:r>
            <a:endParaRPr sz="3600" dirty="0">
              <a:latin typeface="Arial Narrow"/>
              <a:cs typeface="Arial Narrow"/>
            </a:endParaRPr>
          </a:p>
          <a:p>
            <a:pPr marL="10367" marR="4147" algn="just">
              <a:spcBef>
                <a:spcPts val="441"/>
              </a:spcBef>
            </a:pPr>
            <a:r>
              <a:rPr sz="2000" spc="-49" dirty="0">
                <a:latin typeface="Palatino Linotype"/>
                <a:cs typeface="Palatino Linotype"/>
              </a:rPr>
              <a:t>Databases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that </a:t>
            </a:r>
            <a:r>
              <a:rPr sz="2000" spc="-53" dirty="0">
                <a:latin typeface="Palatino Linotype"/>
                <a:cs typeface="Palatino Linotype"/>
              </a:rPr>
              <a:t>do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not </a:t>
            </a:r>
            <a:r>
              <a:rPr sz="2000" spc="-49" dirty="0">
                <a:latin typeface="Palatino Linotype"/>
                <a:cs typeface="Palatino Linotype"/>
              </a:rPr>
              <a:t>follow</a:t>
            </a:r>
            <a:r>
              <a:rPr sz="2000" spc="11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 relational </a:t>
            </a:r>
            <a:r>
              <a:rPr sz="2000" spc="-49" dirty="0">
                <a:latin typeface="Palatino Linotype"/>
                <a:cs typeface="Palatino Linotype"/>
              </a:rPr>
              <a:t>model</a:t>
            </a:r>
            <a:r>
              <a:rPr sz="2000" spc="118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described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previous</a:t>
            </a:r>
            <a:r>
              <a:rPr sz="2000" spc="114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section 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are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collectively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referred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as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i="1" spc="-49" dirty="0">
                <a:latin typeface="Palatino Linotype"/>
                <a:cs typeface="Palatino Linotype"/>
              </a:rPr>
              <a:t>NoSQL</a:t>
            </a:r>
            <a:r>
              <a:rPr sz="2000" i="1" spc="-45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databases.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One</a:t>
            </a:r>
            <a:r>
              <a:rPr sz="2000" spc="139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common</a:t>
            </a:r>
            <a:r>
              <a:rPr sz="2000" spc="143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organization</a:t>
            </a:r>
            <a:r>
              <a:rPr sz="2000" spc="131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 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NoSQL </a:t>
            </a:r>
            <a:r>
              <a:rPr sz="2000" spc="-53" dirty="0">
                <a:latin typeface="Palatino Linotype"/>
                <a:cs typeface="Palatino Linotype"/>
              </a:rPr>
              <a:t>databases uses </a:t>
            </a:r>
            <a:r>
              <a:rPr sz="2000" i="1" spc="-20" dirty="0">
                <a:latin typeface="Palatino Linotype"/>
                <a:cs typeface="Palatino Linotype"/>
              </a:rPr>
              <a:t>collections </a:t>
            </a:r>
            <a:r>
              <a:rPr sz="2000" spc="-45" dirty="0">
                <a:latin typeface="Palatino Linotype"/>
                <a:cs typeface="Palatino Linotype"/>
              </a:rPr>
              <a:t>instead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41" dirty="0">
                <a:latin typeface="Palatino Linotype"/>
                <a:cs typeface="Palatino Linotype"/>
              </a:rPr>
              <a:t>tables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i="1" spc="-16" dirty="0">
                <a:latin typeface="Palatino Linotype"/>
                <a:cs typeface="Palatino Linotype"/>
              </a:rPr>
              <a:t>documents </a:t>
            </a:r>
            <a:r>
              <a:rPr sz="2000" spc="-45" dirty="0">
                <a:latin typeface="Palatino Linotype"/>
                <a:cs typeface="Palatino Linotype"/>
              </a:rPr>
              <a:t>instead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37" dirty="0">
                <a:latin typeface="Palatino Linotype"/>
                <a:cs typeface="Palatino Linotype"/>
              </a:rPr>
              <a:t>records. 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NoSQL </a:t>
            </a:r>
            <a:r>
              <a:rPr sz="2000" spc="-53" dirty="0">
                <a:latin typeface="Palatino Linotype"/>
                <a:cs typeface="Palatino Linotype"/>
              </a:rPr>
              <a:t>databases </a:t>
            </a:r>
            <a:r>
              <a:rPr sz="2000" spc="-41" dirty="0">
                <a:latin typeface="Palatino Linotype"/>
                <a:cs typeface="Palatino Linotype"/>
              </a:rPr>
              <a:t>are </a:t>
            </a:r>
            <a:r>
              <a:rPr sz="2000" spc="-53" dirty="0">
                <a:latin typeface="Palatino Linotype"/>
                <a:cs typeface="Palatino Linotype"/>
              </a:rPr>
              <a:t>designed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93" dirty="0">
                <a:latin typeface="Palatino Linotype"/>
                <a:cs typeface="Palatino Linotype"/>
              </a:rPr>
              <a:t>way </a:t>
            </a:r>
            <a:r>
              <a:rPr sz="2000" spc="-37" dirty="0">
                <a:latin typeface="Palatino Linotype"/>
                <a:cs typeface="Palatino Linotype"/>
              </a:rPr>
              <a:t>that </a:t>
            </a:r>
            <a:r>
              <a:rPr sz="2000" spc="-53" dirty="0">
                <a:latin typeface="Palatino Linotype"/>
                <a:cs typeface="Palatino Linotype"/>
              </a:rPr>
              <a:t>makes </a:t>
            </a:r>
            <a:r>
              <a:rPr sz="2000" spc="-24" dirty="0">
                <a:latin typeface="Palatino Linotype"/>
                <a:cs typeface="Palatino Linotype"/>
              </a:rPr>
              <a:t>joins </a:t>
            </a:r>
            <a:r>
              <a:rPr sz="2000" spc="-33" dirty="0">
                <a:latin typeface="Palatino Linotype"/>
                <a:cs typeface="Palatino Linotype"/>
              </a:rPr>
              <a:t>difficult, </a:t>
            </a:r>
            <a:r>
              <a:rPr sz="2000" spc="-41" dirty="0">
                <a:latin typeface="Palatino Linotype"/>
                <a:cs typeface="Palatino Linotype"/>
              </a:rPr>
              <a:t>so most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41" dirty="0">
                <a:latin typeface="Palatino Linotype"/>
                <a:cs typeface="Palatino Linotype"/>
              </a:rPr>
              <a:t>them </a:t>
            </a:r>
            <a:r>
              <a:rPr sz="2000" spc="-53" dirty="0">
                <a:latin typeface="Palatino Linotype"/>
                <a:cs typeface="Palatino Linotype"/>
              </a:rPr>
              <a:t>do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not</a:t>
            </a:r>
            <a:r>
              <a:rPr sz="2000" spc="57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support</a:t>
            </a:r>
            <a:r>
              <a:rPr sz="2000" spc="61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this</a:t>
            </a:r>
            <a:r>
              <a:rPr sz="2000" spc="61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operation</a:t>
            </a:r>
            <a:r>
              <a:rPr sz="2000" spc="61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at</a:t>
            </a:r>
            <a:r>
              <a:rPr sz="2000" spc="61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all.</a:t>
            </a:r>
            <a:r>
              <a:rPr sz="2000" spc="57" dirty="0">
                <a:latin typeface="Palatino Linotype"/>
                <a:cs typeface="Palatino Linotype"/>
              </a:rPr>
              <a:t> </a:t>
            </a:r>
            <a:endParaRPr sz="2000" dirty="0">
              <a:latin typeface="Palatino Linotype"/>
              <a:cs typeface="Palatino Linotype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D3F51E9-13A8-EA98-BC48-6FF9BED82F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2300" y="3264310"/>
            <a:ext cx="2819400" cy="21546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A416416-97D3-75F2-51F2-3DEE42A55508}"/>
              </a:ext>
            </a:extLst>
          </p:cNvPr>
          <p:cNvSpPr txBox="1"/>
          <p:nvPr/>
        </p:nvSpPr>
        <p:spPr>
          <a:xfrm>
            <a:off x="495300" y="228600"/>
            <a:ext cx="8153400" cy="545041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5-5.</a:t>
            </a:r>
            <a:r>
              <a:rPr sz="2000" i="1" spc="-20" dirty="0">
                <a:latin typeface="Palatino Linotype"/>
                <a:cs typeface="Palatino Linotype"/>
              </a:rPr>
              <a:t> hello.py: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database</a:t>
            </a:r>
            <a:r>
              <a:rPr sz="2000" i="1" spc="-20" dirty="0">
                <a:latin typeface="Palatino Linotype"/>
                <a:cs typeface="Palatino Linotype"/>
              </a:rPr>
              <a:t> use in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view functions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latin typeface="SimSun"/>
                <a:cs typeface="SimSun"/>
              </a:rPr>
              <a:t>[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800" dirty="0">
                <a:latin typeface="SimSun"/>
                <a:cs typeface="SimSun"/>
              </a:rPr>
              <a:t>])</a:t>
            </a: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8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8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NameForm</a:t>
            </a:r>
            <a:r>
              <a:rPr sz="1800" dirty="0">
                <a:latin typeface="SimSun"/>
                <a:cs typeface="SimSun"/>
              </a:rPr>
              <a:t>()</a:t>
            </a:r>
          </a:p>
          <a:p>
            <a:pPr marL="186606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800" dirty="0">
                <a:latin typeface="SimSun"/>
                <a:cs typeface="SimSun"/>
              </a:rPr>
              <a:t>():</a:t>
            </a:r>
          </a:p>
          <a:p>
            <a:pPr marL="362845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800" dirty="0">
                <a:latin typeface="SimSun"/>
                <a:cs typeface="SimSun"/>
              </a:rPr>
              <a:t>)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800" dirty="0">
                <a:latin typeface="SimSun"/>
                <a:cs typeface="SimSun"/>
              </a:rPr>
              <a:t>()</a:t>
            </a:r>
          </a:p>
          <a:p>
            <a:pPr marL="362845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 </a:t>
            </a:r>
            <a:r>
              <a:rPr sz="1800" b="1" spc="-73" dirty="0">
                <a:latin typeface="Courier New"/>
                <a:cs typeface="Courier New"/>
              </a:rPr>
              <a:t>is </a:t>
            </a:r>
            <a:r>
              <a:rPr sz="18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800" dirty="0">
                <a:latin typeface="SimSun"/>
                <a:cs typeface="SimSun"/>
              </a:rPr>
              <a:t>:</a:t>
            </a:r>
          </a:p>
          <a:p>
            <a:pPr marL="539085" marR="1621400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spc="-339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commit</a:t>
            </a:r>
            <a:r>
              <a:rPr sz="1800" dirty="0">
                <a:latin typeface="SimSun"/>
                <a:cs typeface="SimSun"/>
              </a:rPr>
              <a:t>()</a:t>
            </a:r>
          </a:p>
          <a:p>
            <a:pPr marL="539085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800" dirty="0">
                <a:latin typeface="SimSun"/>
                <a:cs typeface="SimSun"/>
              </a:rPr>
              <a:t>[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'known'</a:t>
            </a:r>
            <a:r>
              <a:rPr sz="1800" dirty="0">
                <a:latin typeface="SimSun"/>
                <a:cs typeface="SimSun"/>
              </a:rPr>
              <a:t>]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800" dirty="0">
              <a:latin typeface="SimSun"/>
              <a:cs typeface="SimSun"/>
            </a:endParaRPr>
          </a:p>
          <a:p>
            <a:pPr marL="362845"/>
            <a:r>
              <a:rPr sz="1800" b="1" spc="-57" dirty="0">
                <a:solidFill>
                  <a:srgbClr val="006699"/>
                </a:solidFill>
                <a:latin typeface="Courier New"/>
                <a:cs typeface="Courier New"/>
              </a:rPr>
              <a:t>else</a:t>
            </a:r>
            <a:r>
              <a:rPr sz="1800" spc="-57" dirty="0">
                <a:latin typeface="SimSun"/>
                <a:cs typeface="SimSun"/>
              </a:rPr>
              <a:t>:</a:t>
            </a:r>
            <a:endParaRPr sz="1800" dirty="0">
              <a:latin typeface="SimSun"/>
              <a:cs typeface="SimSun"/>
            </a:endParaRPr>
          </a:p>
          <a:p>
            <a:pPr marL="362845" marR="1973879" indent="176239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800" dirty="0">
                <a:latin typeface="SimSun"/>
                <a:cs typeface="SimSun"/>
              </a:rPr>
              <a:t>[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'known'</a:t>
            </a:r>
            <a:r>
              <a:rPr sz="1800" dirty="0">
                <a:latin typeface="SimSun"/>
                <a:cs typeface="SimSun"/>
              </a:rPr>
              <a:t>]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800" dirty="0">
                <a:solidFill>
                  <a:srgbClr val="336666"/>
                </a:solidFill>
                <a:latin typeface="SimSun"/>
                <a:cs typeface="SimSun"/>
              </a:rPr>
              <a:t>True </a:t>
            </a:r>
            <a:r>
              <a:rPr sz="1800" spc="4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800" dirty="0">
                <a:latin typeface="SimSun"/>
                <a:cs typeface="SimSun"/>
              </a:rPr>
              <a:t>[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sz="1800" dirty="0">
                <a:latin typeface="SimSun"/>
                <a:cs typeface="SimSun"/>
              </a:rPr>
              <a:t>]</a:t>
            </a:r>
            <a:r>
              <a:rPr sz="1800" spc="-41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800" spc="-33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8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endParaRPr sz="1800" dirty="0">
              <a:latin typeface="SimSun"/>
              <a:cs typeface="SimSun"/>
            </a:endParaRPr>
          </a:p>
          <a:p>
            <a:pPr marL="362845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'index'</a:t>
            </a:r>
            <a:r>
              <a:rPr sz="1800" dirty="0">
                <a:latin typeface="SimSun"/>
                <a:cs typeface="SimSun"/>
              </a:rPr>
              <a:t>))</a:t>
            </a:r>
          </a:p>
          <a:p>
            <a:pPr marL="362845" marR="1797640" indent="-176239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sz="1800" dirty="0">
                <a:latin typeface="SimSun"/>
                <a:cs typeface="SimSun"/>
              </a:rPr>
              <a:t>, 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82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sz="1800" dirty="0">
                <a:latin typeface="SimSun"/>
                <a:cs typeface="SimSun"/>
              </a:rPr>
              <a:t>), </a:t>
            </a:r>
            <a:r>
              <a:rPr sz="1800" spc="-339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known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'known'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sz="1800" dirty="0">
                <a:latin typeface="SimSun"/>
                <a:cs typeface="SimSun"/>
              </a:rPr>
              <a:t>))</a:t>
            </a:r>
          </a:p>
          <a:p>
            <a:pPr>
              <a:spcBef>
                <a:spcPts val="33"/>
              </a:spcBef>
            </a:pPr>
            <a:endParaRPr sz="2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0874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1500" y="457200"/>
            <a:ext cx="8001000" cy="534269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747"/>
              </a:spcBef>
            </a:pPr>
            <a:r>
              <a:rPr sz="3600" b="1" spc="-69">
                <a:latin typeface="Arial Narrow"/>
                <a:cs typeface="Arial Narrow"/>
              </a:rPr>
              <a:t>Integration</a:t>
            </a:r>
            <a:r>
              <a:rPr sz="3600" b="1" spc="-110">
                <a:latin typeface="Arial Narrow"/>
                <a:cs typeface="Arial Narrow"/>
              </a:rPr>
              <a:t> </a:t>
            </a:r>
            <a:r>
              <a:rPr sz="3600" b="1" spc="-53" dirty="0">
                <a:latin typeface="Arial Narrow"/>
                <a:cs typeface="Arial Narrow"/>
              </a:rPr>
              <a:t>with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65" dirty="0">
                <a:latin typeface="Arial Narrow"/>
                <a:cs typeface="Arial Narrow"/>
              </a:rPr>
              <a:t>the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10">
                <a:latin typeface="Arial Narrow"/>
                <a:cs typeface="Arial Narrow"/>
              </a:rPr>
              <a:t>Python </a:t>
            </a:r>
            <a:r>
              <a:rPr sz="3600" b="1" spc="-106">
                <a:latin typeface="Arial Narrow"/>
                <a:cs typeface="Arial Narrow"/>
              </a:rPr>
              <a:t>Shell</a:t>
            </a:r>
            <a:endParaRPr sz="1600" dirty="0">
              <a:latin typeface="Palatino Linotype"/>
              <a:cs typeface="Palatino Linotype"/>
            </a:endParaRP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5-7.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hello.py: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adding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37" dirty="0">
                <a:latin typeface="Palatino Linotype"/>
                <a:cs typeface="Palatino Linotype"/>
              </a:rPr>
              <a:t>a</a:t>
            </a:r>
            <a:r>
              <a:rPr sz="2000" i="1" spc="-24" dirty="0">
                <a:latin typeface="Palatino Linotype"/>
                <a:cs typeface="Palatino Linotype"/>
              </a:rPr>
              <a:t> shell</a:t>
            </a:r>
            <a:r>
              <a:rPr sz="2000" i="1" spc="-20" dirty="0">
                <a:latin typeface="Palatino Linotype"/>
                <a:cs typeface="Palatino Linotype"/>
              </a:rPr>
              <a:t> context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@app.shell_context_processor</a:t>
            </a:r>
            <a:endParaRPr sz="1800" dirty="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make_shell_context</a:t>
            </a:r>
            <a:r>
              <a:rPr sz="18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336666"/>
                </a:solidFill>
                <a:latin typeface="SimSun"/>
                <a:cs typeface="SimSun"/>
              </a:rPr>
              <a:t>dict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1"/>
              </a:spcBef>
            </a:pPr>
            <a:endParaRPr sz="1400" dirty="0">
              <a:latin typeface="SimSun"/>
              <a:cs typeface="SimSun"/>
            </a:endParaRPr>
          </a:p>
          <a:p>
            <a:pPr marL="10367" marR="4147" indent="-518" algn="just">
              <a:lnSpc>
                <a:spcPct val="104700"/>
              </a:lnSpc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shell </a:t>
            </a:r>
            <a:r>
              <a:rPr sz="2000" spc="-33" dirty="0">
                <a:latin typeface="Palatino Linotype"/>
                <a:cs typeface="Palatino Linotype"/>
              </a:rPr>
              <a:t>context </a:t>
            </a:r>
            <a:r>
              <a:rPr sz="2000" spc="-37" dirty="0">
                <a:latin typeface="Palatino Linotype"/>
                <a:cs typeface="Palatino Linotype"/>
              </a:rPr>
              <a:t>processor </a:t>
            </a:r>
            <a:r>
              <a:rPr sz="2000" spc="-33" dirty="0">
                <a:latin typeface="Palatino Linotype"/>
                <a:cs typeface="Palatino Linotype"/>
              </a:rPr>
              <a:t>function </a:t>
            </a:r>
            <a:r>
              <a:rPr sz="2000" spc="-37" dirty="0">
                <a:latin typeface="Palatino Linotype"/>
                <a:cs typeface="Palatino Linotype"/>
              </a:rPr>
              <a:t>returns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37" dirty="0">
                <a:latin typeface="Palatino Linotype"/>
                <a:cs typeface="Palatino Linotype"/>
              </a:rPr>
              <a:t>dictionary that </a:t>
            </a:r>
            <a:r>
              <a:rPr sz="2000" spc="-45" dirty="0">
                <a:latin typeface="Palatino Linotype"/>
                <a:cs typeface="Palatino Linotype"/>
              </a:rPr>
              <a:t>includes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database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instance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models. </a:t>
            </a: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flask shell </a:t>
            </a:r>
            <a:r>
              <a:rPr sz="2000" spc="-45" dirty="0">
                <a:latin typeface="Palatino Linotype"/>
                <a:cs typeface="Palatino Linotype"/>
              </a:rPr>
              <a:t>command </a:t>
            </a:r>
            <a:r>
              <a:rPr sz="2000" spc="-57" dirty="0">
                <a:latin typeface="Palatino Linotype"/>
                <a:cs typeface="Palatino Linotype"/>
              </a:rPr>
              <a:t>will </a:t>
            </a:r>
            <a:r>
              <a:rPr sz="2000" spc="-41" dirty="0">
                <a:latin typeface="Palatino Linotype"/>
                <a:cs typeface="Palatino Linotype"/>
              </a:rPr>
              <a:t>import these items </a:t>
            </a:r>
            <a:r>
              <a:rPr sz="2000" spc="-33" dirty="0">
                <a:latin typeface="Palatino Linotype"/>
                <a:cs typeface="Palatino Linotype"/>
              </a:rPr>
              <a:t>auto‐ 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matically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into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shell,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addition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8" dirty="0">
                <a:latin typeface="SimSun"/>
                <a:cs typeface="SimSun"/>
              </a:rPr>
              <a:t>app</a:t>
            </a:r>
            <a:r>
              <a:rPr sz="2000" spc="-8" dirty="0">
                <a:latin typeface="Palatino Linotype"/>
                <a:cs typeface="Palatino Linotype"/>
              </a:rPr>
              <a:t>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which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imported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by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default: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sz="1800" dirty="0">
                <a:latin typeface="SimSun"/>
                <a:cs typeface="SimSun"/>
              </a:rPr>
              <a:t>$ </a:t>
            </a:r>
            <a:r>
              <a:rPr sz="1800" b="1" spc="-73" dirty="0">
                <a:latin typeface="Courier New"/>
                <a:cs typeface="Courier New"/>
              </a:rPr>
              <a:t>flask shell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-24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app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&lt;Flask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'hello'&gt;</a:t>
            </a:r>
          </a:p>
          <a:p>
            <a:pPr marL="186606"/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db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&lt;SQLAlchemy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engine='sqlite:////home/flask/flasky/data.sqlite'&gt;</a:t>
            </a:r>
          </a:p>
          <a:p>
            <a:pPr marL="186606"/>
            <a:r>
              <a:rPr sz="1800" dirty="0">
                <a:latin typeface="SimSun"/>
                <a:cs typeface="SimSun"/>
              </a:rPr>
              <a:t>&gt;&gt;&gt;</a:t>
            </a:r>
            <a:r>
              <a:rPr sz="1800" spc="-24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User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&lt;class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'hello.</a:t>
            </a:r>
            <a:r>
              <a:rPr sz="1800">
                <a:latin typeface="SimSun"/>
                <a:cs typeface="SimSun"/>
              </a:rPr>
              <a:t>User'&gt;</a:t>
            </a:r>
            <a:endParaRPr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04800"/>
            <a:ext cx="7924800" cy="554730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80"/>
              </a:spcBef>
            </a:pPr>
            <a:r>
              <a:rPr sz="3200" b="1" spc="-78">
                <a:latin typeface="Arial Narrow"/>
                <a:cs typeface="Arial Narrow"/>
              </a:rPr>
              <a:t>Creating</a:t>
            </a:r>
            <a:r>
              <a:rPr sz="3200" b="1" spc="-86">
                <a:latin typeface="Arial Narrow"/>
                <a:cs typeface="Arial Narrow"/>
              </a:rPr>
              <a:t> </a:t>
            </a:r>
            <a:r>
              <a:rPr sz="3200" b="1" spc="-69" dirty="0">
                <a:latin typeface="Arial Narrow"/>
                <a:cs typeface="Arial Narrow"/>
              </a:rPr>
              <a:t>a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57" dirty="0">
                <a:latin typeface="Arial Narrow"/>
                <a:cs typeface="Arial Narrow"/>
              </a:rPr>
              <a:t>Migration</a:t>
            </a:r>
            <a:r>
              <a:rPr sz="3200" b="1" spc="-86" dirty="0">
                <a:latin typeface="Arial Narrow"/>
                <a:cs typeface="Arial Narrow"/>
              </a:rPr>
              <a:t> </a:t>
            </a:r>
            <a:r>
              <a:rPr sz="3200" b="1" spc="-90" dirty="0">
                <a:latin typeface="Arial Narrow"/>
                <a:cs typeface="Arial Narrow"/>
              </a:rPr>
              <a:t>Repository</a:t>
            </a:r>
            <a:endParaRPr sz="3200" dirty="0">
              <a:latin typeface="Arial Narrow"/>
              <a:cs typeface="Arial Narrow"/>
            </a:endParaRPr>
          </a:p>
          <a:p>
            <a:pPr marL="10367" algn="just">
              <a:spcBef>
                <a:spcPts val="380"/>
              </a:spcBef>
            </a:pPr>
            <a:r>
              <a:rPr sz="1800" spc="-57" dirty="0">
                <a:latin typeface="Palatino Linotype"/>
                <a:cs typeface="Palatino Linotype"/>
              </a:rPr>
              <a:t>To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begin,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Flask-Migrate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must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installed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virtual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environment:</a:t>
            </a:r>
            <a:endParaRPr sz="18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400" dirty="0">
                <a:latin typeface="SimSun"/>
                <a:cs typeface="SimSun"/>
              </a:rPr>
              <a:t>(venv) $ </a:t>
            </a:r>
            <a:r>
              <a:rPr sz="1400" b="1" spc="-73" dirty="0">
                <a:latin typeface="Courier New"/>
                <a:cs typeface="Courier New"/>
              </a:rPr>
              <a:t>pip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>
                <a:latin typeface="Courier New"/>
                <a:cs typeface="Courier New"/>
              </a:rPr>
              <a:t>install flask-migrate</a:t>
            </a:r>
            <a:endParaRPr sz="16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4"/>
              </a:spcBef>
            </a:pPr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5-8.</a:t>
            </a:r>
            <a:r>
              <a:rPr sz="1800" i="1" spc="-20" dirty="0">
                <a:latin typeface="Palatino Linotype"/>
                <a:cs typeface="Palatino Linotype"/>
              </a:rPr>
              <a:t> hello.py: Flask-Migrate </a:t>
            </a:r>
            <a:r>
              <a:rPr sz="1800" i="1" spc="-16" dirty="0">
                <a:latin typeface="Palatino Linotype"/>
                <a:cs typeface="Palatino Linotype"/>
              </a:rPr>
              <a:t>initialization</a:t>
            </a:r>
            <a:endParaRPr sz="18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869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flask_migrate</a:t>
            </a:r>
            <a:r>
              <a:rPr sz="14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Migrate</a:t>
            </a:r>
            <a:endParaRPr sz="14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 dirty="0">
              <a:latin typeface="SimSun"/>
              <a:cs typeface="SimSun"/>
            </a:endParaRPr>
          </a:p>
          <a:p>
            <a:pPr marL="10367" algn="just"/>
            <a:r>
              <a:rPr sz="14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 marL="10367" algn="just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migrate</a:t>
            </a:r>
            <a:r>
              <a:rPr sz="14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Migrate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400" dirty="0">
                <a:latin typeface="SimSun"/>
                <a:cs typeface="SimSun"/>
              </a:rPr>
              <a:t>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>
                <a:latin typeface="SimSun"/>
                <a:cs typeface="SimSun"/>
              </a:rPr>
              <a:t>)</a:t>
            </a:r>
            <a:endParaRPr sz="1200" dirty="0">
              <a:latin typeface="SimSun"/>
              <a:cs typeface="SimSun"/>
            </a:endParaRPr>
          </a:p>
          <a:p>
            <a:pPr marL="10367" marR="4147" algn="just">
              <a:lnSpc>
                <a:spcPct val="102400"/>
              </a:lnSpc>
            </a:pPr>
            <a:r>
              <a:rPr sz="1600" spc="-57" dirty="0">
                <a:latin typeface="Palatino Linotype"/>
                <a:cs typeface="Palatino Linotype"/>
              </a:rPr>
              <a:t>To </a:t>
            </a:r>
            <a:r>
              <a:rPr sz="1600" spc="-49" dirty="0">
                <a:latin typeface="Palatino Linotype"/>
                <a:cs typeface="Palatino Linotype"/>
              </a:rPr>
              <a:t>expose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3" dirty="0">
                <a:latin typeface="Palatino Linotype"/>
                <a:cs typeface="Palatino Linotype"/>
              </a:rPr>
              <a:t>database </a:t>
            </a:r>
            <a:r>
              <a:rPr sz="1600" spc="-41" dirty="0">
                <a:latin typeface="Palatino Linotype"/>
                <a:cs typeface="Palatino Linotype"/>
              </a:rPr>
              <a:t>migration </a:t>
            </a:r>
            <a:r>
              <a:rPr sz="1600" spc="-45" dirty="0">
                <a:latin typeface="Palatino Linotype"/>
                <a:cs typeface="Palatino Linotype"/>
              </a:rPr>
              <a:t>commands, </a:t>
            </a:r>
            <a:r>
              <a:rPr sz="1600" spc="-41" dirty="0">
                <a:latin typeface="Palatino Linotype"/>
                <a:cs typeface="Palatino Linotype"/>
              </a:rPr>
              <a:t>Flask-Migrate </a:t>
            </a:r>
            <a:r>
              <a:rPr sz="1600" spc="-61" dirty="0">
                <a:latin typeface="Palatino Linotype"/>
                <a:cs typeface="Palatino Linotype"/>
              </a:rPr>
              <a:t>adds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" dirty="0">
                <a:latin typeface="SimSun"/>
                <a:cs typeface="SimSun"/>
              </a:rPr>
              <a:t>flask db </a:t>
            </a:r>
            <a:r>
              <a:rPr sz="1600" spc="-24" dirty="0">
                <a:latin typeface="Palatino Linotype"/>
                <a:cs typeface="Palatino Linotype"/>
              </a:rPr>
              <a:t>com‐ 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mand with </a:t>
            </a:r>
            <a:r>
              <a:rPr sz="1600" spc="-49" dirty="0">
                <a:latin typeface="Palatino Linotype"/>
                <a:cs typeface="Palatino Linotype"/>
              </a:rPr>
              <a:t>several </a:t>
            </a:r>
            <a:r>
              <a:rPr sz="1600" spc="-45" dirty="0">
                <a:latin typeface="Palatino Linotype"/>
                <a:cs typeface="Palatino Linotype"/>
              </a:rPr>
              <a:t>subcommands. </a:t>
            </a:r>
            <a:r>
              <a:rPr sz="1600" spc="-37" dirty="0">
                <a:latin typeface="Palatino Linotype"/>
                <a:cs typeface="Palatino Linotype"/>
              </a:rPr>
              <a:t>When </a:t>
            </a:r>
            <a:r>
              <a:rPr sz="1600" spc="-61" dirty="0">
                <a:latin typeface="Palatino Linotype"/>
                <a:cs typeface="Palatino Linotype"/>
              </a:rPr>
              <a:t>you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work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on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69" dirty="0">
                <a:latin typeface="Palatino Linotype"/>
                <a:cs typeface="Palatino Linotype"/>
              </a:rPr>
              <a:t>new</a:t>
            </a:r>
            <a:r>
              <a:rPr sz="1600" spc="-65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project, </a:t>
            </a:r>
            <a:r>
              <a:rPr sz="1600" spc="-61" dirty="0">
                <a:latin typeface="Palatino Linotype"/>
                <a:cs typeface="Palatino Linotype"/>
              </a:rPr>
              <a:t>you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65" dirty="0">
                <a:latin typeface="Palatino Linotype"/>
                <a:cs typeface="Palatino Linotype"/>
              </a:rPr>
              <a:t>add 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support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for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database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migrations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with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" dirty="0">
                <a:latin typeface="SimSun"/>
                <a:cs typeface="SimSun"/>
              </a:rPr>
              <a:t>init</a:t>
            </a:r>
            <a:r>
              <a:rPr sz="1600" spc="-216" dirty="0">
                <a:latin typeface="SimSun"/>
                <a:cs typeface="SimSun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subcommand:</a:t>
            </a:r>
            <a:endParaRPr sz="1600" dirty="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sz="1400" dirty="0">
                <a:latin typeface="SimSun"/>
                <a:cs typeface="SimSun"/>
              </a:rPr>
              <a:t>(venv) $ </a:t>
            </a:r>
            <a:r>
              <a:rPr sz="1400" b="1" spc="-73" dirty="0">
                <a:latin typeface="Courier New"/>
                <a:cs typeface="Courier New"/>
              </a:rPr>
              <a:t>flask db init</a:t>
            </a:r>
            <a:endParaRPr sz="1400" dirty="0">
              <a:latin typeface="Courier New"/>
              <a:cs typeface="Courier New"/>
            </a:endParaRPr>
          </a:p>
          <a:p>
            <a:pPr marL="274726"/>
            <a:r>
              <a:rPr sz="1400" dirty="0">
                <a:latin typeface="SimSun"/>
                <a:cs typeface="SimSun"/>
              </a:rPr>
              <a:t>Creating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directory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/home/flask/flasky/migrations...done</a:t>
            </a:r>
          </a:p>
          <a:p>
            <a:pPr marL="274726" marR="652085"/>
            <a:r>
              <a:rPr sz="1400" dirty="0">
                <a:latin typeface="SimSun"/>
                <a:cs typeface="SimSun"/>
              </a:rPr>
              <a:t>Creating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directory</a:t>
            </a:r>
            <a:r>
              <a:rPr sz="1400" spc="-41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/home/flask/flasky/migrations/versions...done </a:t>
            </a:r>
            <a:r>
              <a:rPr sz="1400" spc="-33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Generating /home/flask/flasky/migrations/alembic.ini...done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Generating</a:t>
            </a:r>
            <a:r>
              <a:rPr sz="1400" spc="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/home/flask/flasky/migrations/env.py...done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Generating /home/flask/flasky/migrations/env.pyc...done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Generating</a:t>
            </a:r>
            <a:r>
              <a:rPr sz="1400" spc="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/home/flask/flasky/migrations/README...done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Generating /home/flask/flasky/migrations/script.py.mako...done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Please edit configuration/connection/logging settings in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'/home/flask/flasky/migrations/alembic.ini'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before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proceeding.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3400" y="265896"/>
            <a:ext cx="8077200" cy="3847888"/>
          </a:xfrm>
          <a:prstGeom prst="rect">
            <a:avLst/>
          </a:prstGeom>
        </p:spPr>
        <p:txBody>
          <a:bodyPr vert="horz" wrap="square" lIns="0" tIns="84494" rIns="0" bIns="0" rtlCol="0">
            <a:spAutoFit/>
          </a:bodyPr>
          <a:lstStyle/>
          <a:p>
            <a:pPr marL="10367" algn="just">
              <a:spcBef>
                <a:spcPts val="665"/>
              </a:spcBef>
            </a:pPr>
            <a:r>
              <a:rPr sz="3600" b="1" spc="-78" dirty="0">
                <a:latin typeface="Arial Narrow"/>
                <a:cs typeface="Arial Narrow"/>
              </a:rPr>
              <a:t>Creating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69" dirty="0">
                <a:latin typeface="Arial Narrow"/>
                <a:cs typeface="Arial Narrow"/>
              </a:rPr>
              <a:t>a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57">
                <a:latin typeface="Arial Narrow"/>
                <a:cs typeface="Arial Narrow"/>
              </a:rPr>
              <a:t>Migration</a:t>
            </a:r>
            <a:r>
              <a:rPr sz="3600" b="1" spc="-86">
                <a:latin typeface="Arial Narrow"/>
                <a:cs typeface="Arial Narrow"/>
              </a:rPr>
              <a:t> </a:t>
            </a:r>
            <a:r>
              <a:rPr sz="3600" b="1" spc="-90">
                <a:latin typeface="Arial Narrow"/>
                <a:cs typeface="Arial Narrow"/>
              </a:rPr>
              <a:t>Script</a:t>
            </a:r>
            <a:endParaRPr sz="1800" dirty="0">
              <a:latin typeface="Palatino Linotype"/>
              <a:cs typeface="Palatino Linotype"/>
            </a:endParaRPr>
          </a:p>
          <a:p>
            <a:pPr marL="10367" marR="4147" indent="-518" algn="just">
              <a:spcBef>
                <a:spcPts val="4"/>
              </a:spcBef>
            </a:pPr>
            <a:r>
              <a:rPr sz="1800" spc="-57" dirty="0">
                <a:latin typeface="Palatino Linotype"/>
                <a:cs typeface="Palatino Linotype"/>
              </a:rPr>
              <a:t>To </a:t>
            </a:r>
            <a:r>
              <a:rPr sz="1800" spc="-53" dirty="0">
                <a:latin typeface="Palatino Linotype"/>
                <a:cs typeface="Palatino Linotype"/>
              </a:rPr>
              <a:t>make </a:t>
            </a:r>
            <a:r>
              <a:rPr sz="1800" spc="-45" dirty="0">
                <a:latin typeface="Palatino Linotype"/>
                <a:cs typeface="Palatino Linotype"/>
              </a:rPr>
              <a:t>changes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53" dirty="0">
                <a:latin typeface="Palatino Linotype"/>
                <a:cs typeface="Palatino Linotype"/>
              </a:rPr>
              <a:t>your database </a:t>
            </a:r>
            <a:r>
              <a:rPr sz="1800" spc="-45" dirty="0">
                <a:latin typeface="Palatino Linotype"/>
                <a:cs typeface="Palatino Linotype"/>
              </a:rPr>
              <a:t>schema </a:t>
            </a:r>
            <a:r>
              <a:rPr sz="1800" spc="-53" dirty="0">
                <a:latin typeface="Palatino Linotype"/>
                <a:cs typeface="Palatino Linotype"/>
              </a:rPr>
              <a:t>with </a:t>
            </a:r>
            <a:r>
              <a:rPr sz="1800" spc="-37" dirty="0">
                <a:latin typeface="Palatino Linotype"/>
                <a:cs typeface="Palatino Linotype"/>
              </a:rPr>
              <a:t>Flask-Migrate, the </a:t>
            </a:r>
            <a:r>
              <a:rPr sz="1800" spc="-49" dirty="0">
                <a:latin typeface="Palatino Linotype"/>
                <a:cs typeface="Palatino Linotype"/>
              </a:rPr>
              <a:t>following </a:t>
            </a:r>
            <a:r>
              <a:rPr sz="1800" spc="-29" dirty="0">
                <a:latin typeface="Palatino Linotype"/>
                <a:cs typeface="Palatino Linotype"/>
              </a:rPr>
              <a:t>proce‐ 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dure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needs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followed:</a:t>
            </a:r>
            <a:endParaRPr sz="1800" dirty="0">
              <a:latin typeface="Palatino Linotype"/>
              <a:cs typeface="Palatino Linotype"/>
            </a:endParaRPr>
          </a:p>
          <a:p>
            <a:pPr marL="196973" indent="-132179">
              <a:spcBef>
                <a:spcPts val="816"/>
              </a:spcBef>
              <a:buAutoNum type="arabicPeriod"/>
              <a:tabLst>
                <a:tab pos="197492" algn="l"/>
              </a:tabLst>
            </a:pPr>
            <a:r>
              <a:rPr lang="en-US" sz="1800" spc="-57">
                <a:latin typeface="Palatino Linotype"/>
                <a:cs typeface="Palatino Linotype"/>
              </a:rPr>
              <a:t> </a:t>
            </a:r>
            <a:r>
              <a:rPr sz="1800" spc="-57">
                <a:latin typeface="Palatino Linotype"/>
                <a:cs typeface="Palatino Linotype"/>
              </a:rPr>
              <a:t>Make</a:t>
            </a:r>
            <a:r>
              <a:rPr sz="1800" spc="-2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necessary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changes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model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classes.</a:t>
            </a:r>
            <a:endParaRPr sz="1800" dirty="0">
              <a:latin typeface="Palatino Linotype"/>
              <a:cs typeface="Palatino Linotype"/>
            </a:endParaRPr>
          </a:p>
          <a:p>
            <a:pPr marL="196973" indent="-132179">
              <a:spcBef>
                <a:spcPts val="371"/>
              </a:spcBef>
              <a:buAutoNum type="arabicPeriod"/>
              <a:tabLst>
                <a:tab pos="197492" algn="l"/>
              </a:tabLst>
            </a:pPr>
            <a:r>
              <a:rPr lang="en-US" sz="1800" spc="-41">
                <a:latin typeface="Palatino Linotype"/>
                <a:cs typeface="Palatino Linotype"/>
              </a:rPr>
              <a:t> </a:t>
            </a:r>
            <a:r>
              <a:rPr sz="1800" spc="-41">
                <a:latin typeface="Palatino Linotype"/>
                <a:cs typeface="Palatino Linotype"/>
              </a:rPr>
              <a:t>Create</a:t>
            </a:r>
            <a:r>
              <a:rPr sz="1800" spc="-2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an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automatic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migration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script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with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flask</a:t>
            </a:r>
            <a:r>
              <a:rPr sz="1800" dirty="0">
                <a:latin typeface="SimSun"/>
                <a:cs typeface="SimSun"/>
              </a:rPr>
              <a:t> </a:t>
            </a:r>
            <a:r>
              <a:rPr sz="1800" spc="-4" dirty="0">
                <a:latin typeface="SimSun"/>
                <a:cs typeface="SimSun"/>
              </a:rPr>
              <a:t>db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spc="-4" dirty="0">
                <a:latin typeface="SimSun"/>
                <a:cs typeface="SimSun"/>
              </a:rPr>
              <a:t>migrate</a:t>
            </a:r>
            <a:r>
              <a:rPr sz="1800" spc="-212" dirty="0">
                <a:latin typeface="SimSun"/>
                <a:cs typeface="SimSun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command.</a:t>
            </a:r>
            <a:endParaRPr sz="1800" dirty="0">
              <a:latin typeface="Palatino Linotype"/>
              <a:cs typeface="Palatino Linotype"/>
            </a:endParaRPr>
          </a:p>
          <a:p>
            <a:pPr marL="196973" marR="4147" indent="-131661">
              <a:spcBef>
                <a:spcPts val="327"/>
              </a:spcBef>
              <a:buAutoNum type="arabicPeriod"/>
              <a:tabLst>
                <a:tab pos="197492" algn="l"/>
              </a:tabLst>
            </a:pPr>
            <a:r>
              <a:rPr lang="en-US" sz="1800" spc="-65">
                <a:latin typeface="Palatino Linotype"/>
                <a:cs typeface="Palatino Linotype"/>
              </a:rPr>
              <a:t> </a:t>
            </a:r>
            <a:r>
              <a:rPr sz="1800" spc="-65">
                <a:latin typeface="Palatino Linotype"/>
                <a:cs typeface="Palatino Linotype"/>
              </a:rPr>
              <a:t>Review</a:t>
            </a:r>
            <a:r>
              <a:rPr sz="1800" spc="16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generated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script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4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adjust</a:t>
            </a:r>
            <a:r>
              <a:rPr sz="1800" spc="-8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it</a:t>
            </a:r>
            <a:r>
              <a:rPr sz="1800" spc="163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so</a:t>
            </a:r>
            <a:r>
              <a:rPr sz="1800" spc="-8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that</a:t>
            </a:r>
            <a:r>
              <a:rPr sz="1800" spc="-12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it</a:t>
            </a:r>
            <a:r>
              <a:rPr sz="1800" spc="163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accurately</a:t>
            </a:r>
            <a:r>
              <a:rPr sz="1800" spc="-4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represents</a:t>
            </a:r>
            <a:r>
              <a:rPr sz="1800" spc="-8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changes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</a:t>
            </a:r>
            <a:r>
              <a:rPr sz="1800" spc="-57" dirty="0">
                <a:latin typeface="Palatino Linotype"/>
                <a:cs typeface="Palatino Linotype"/>
              </a:rPr>
              <a:t>a</a:t>
            </a:r>
            <a:r>
              <a:rPr sz="1800" spc="-20" dirty="0">
                <a:latin typeface="Palatino Linotype"/>
                <a:cs typeface="Palatino Linotype"/>
              </a:rPr>
              <a:t>t </a:t>
            </a:r>
            <a:r>
              <a:rPr sz="1800" spc="-61" dirty="0">
                <a:latin typeface="Palatino Linotype"/>
                <a:cs typeface="Palatino Linotype"/>
              </a:rPr>
              <a:t>were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made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>
                <a:latin typeface="Palatino Linotype"/>
                <a:cs typeface="Palatino Linotype"/>
              </a:rPr>
              <a:t>models.</a:t>
            </a:r>
            <a:endParaRPr lang="en-US" sz="1800" spc="-45">
              <a:latin typeface="Palatino Linotype"/>
              <a:cs typeface="Palatino Linotype"/>
            </a:endParaRPr>
          </a:p>
          <a:p>
            <a:pPr marL="196455" indent="-131661">
              <a:spcBef>
                <a:spcPts val="457"/>
              </a:spcBef>
              <a:buAutoNum type="arabicPeriod" startAt="4"/>
              <a:tabLst>
                <a:tab pos="196973" algn="l"/>
              </a:tabLst>
            </a:pPr>
            <a:r>
              <a:rPr lang="en-US" sz="1800" spc="-102">
                <a:latin typeface="Palatino Linotype"/>
                <a:cs typeface="Palatino Linotype"/>
              </a:rPr>
              <a:t> A</a:t>
            </a:r>
            <a:r>
              <a:rPr lang="en-US" sz="1800" spc="-73">
                <a:latin typeface="Palatino Linotype"/>
                <a:cs typeface="Palatino Linotype"/>
              </a:rPr>
              <a:t>dd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the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9">
                <a:latin typeface="Palatino Linotype"/>
                <a:cs typeface="Palatino Linotype"/>
              </a:rPr>
              <a:t>migr</a:t>
            </a:r>
            <a:r>
              <a:rPr lang="en-US" sz="1800" spc="-61">
                <a:latin typeface="Palatino Linotype"/>
                <a:cs typeface="Palatino Linotype"/>
              </a:rPr>
              <a:t>a</a:t>
            </a:r>
            <a:r>
              <a:rPr lang="en-US" sz="1800" spc="-29">
                <a:latin typeface="Palatino Linotype"/>
                <a:cs typeface="Palatino Linotype"/>
              </a:rPr>
              <a:t>tion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33">
                <a:latin typeface="Palatino Linotype"/>
                <a:cs typeface="Palatino Linotype"/>
              </a:rPr>
              <a:t>script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24">
                <a:latin typeface="Palatino Linotype"/>
                <a:cs typeface="Palatino Linotype"/>
              </a:rPr>
              <a:t>to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1">
                <a:latin typeface="Palatino Linotype"/>
                <a:cs typeface="Palatino Linotype"/>
              </a:rPr>
              <a:t>source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29">
                <a:latin typeface="Palatino Linotype"/>
                <a:cs typeface="Palatino Linotype"/>
              </a:rPr>
              <a:t>co</a:t>
            </a:r>
            <a:r>
              <a:rPr lang="en-US" sz="1800" spc="-49">
                <a:latin typeface="Palatino Linotype"/>
                <a:cs typeface="Palatino Linotype"/>
              </a:rPr>
              <a:t>n</a:t>
            </a:r>
            <a:r>
              <a:rPr lang="en-US" sz="1800" spc="-24">
                <a:latin typeface="Palatino Linotype"/>
                <a:cs typeface="Palatino Linotype"/>
              </a:rPr>
              <a:t>trol.</a:t>
            </a:r>
            <a:endParaRPr lang="en-US" sz="1800">
              <a:latin typeface="Palatino Linotype"/>
              <a:cs typeface="Palatino Linotype"/>
            </a:endParaRPr>
          </a:p>
          <a:p>
            <a:pPr marL="196455" indent="-131661">
              <a:spcBef>
                <a:spcPts val="371"/>
              </a:spcBef>
              <a:buAutoNum type="arabicPeriod" startAt="4"/>
              <a:tabLst>
                <a:tab pos="196973" algn="l"/>
              </a:tabLst>
            </a:pPr>
            <a:r>
              <a:rPr lang="en-US" sz="1800" spc="-73">
                <a:latin typeface="Palatino Linotype"/>
                <a:cs typeface="Palatino Linotype"/>
              </a:rPr>
              <a:t> Apply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the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41">
                <a:latin typeface="Palatino Linotype"/>
                <a:cs typeface="Palatino Linotype"/>
              </a:rPr>
              <a:t>migration</a:t>
            </a:r>
            <a:r>
              <a:rPr lang="en-US" sz="1800" spc="-12">
                <a:latin typeface="Palatino Linotype"/>
                <a:cs typeface="Palatino Linotype"/>
              </a:rPr>
              <a:t> </a:t>
            </a:r>
            <a:r>
              <a:rPr lang="en-US" sz="1800" spc="-24">
                <a:latin typeface="Palatino Linotype"/>
                <a:cs typeface="Palatino Linotype"/>
              </a:rPr>
              <a:t>to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the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53">
                <a:latin typeface="Palatino Linotype"/>
                <a:cs typeface="Palatino Linotype"/>
              </a:rPr>
              <a:t>database</a:t>
            </a:r>
            <a:r>
              <a:rPr lang="en-US" sz="1800" spc="-12">
                <a:latin typeface="Palatino Linotype"/>
                <a:cs typeface="Palatino Linotype"/>
              </a:rPr>
              <a:t> </a:t>
            </a:r>
            <a:r>
              <a:rPr lang="en-US" sz="1800" spc="-53">
                <a:latin typeface="Palatino Linotype"/>
                <a:cs typeface="Palatino Linotype"/>
              </a:rPr>
              <a:t>with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the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4">
                <a:latin typeface="SimSun"/>
                <a:cs typeface="SimSun"/>
              </a:rPr>
              <a:t>flask</a:t>
            </a:r>
            <a:r>
              <a:rPr lang="en-US" sz="1800" spc="8">
                <a:latin typeface="SimSun"/>
                <a:cs typeface="SimSun"/>
              </a:rPr>
              <a:t> </a:t>
            </a:r>
            <a:r>
              <a:rPr lang="en-US" sz="1800" spc="-4">
                <a:latin typeface="SimSun"/>
                <a:cs typeface="SimSun"/>
              </a:rPr>
              <a:t>db</a:t>
            </a:r>
            <a:r>
              <a:rPr lang="en-US" sz="1800" spc="8">
                <a:latin typeface="SimSun"/>
                <a:cs typeface="SimSun"/>
              </a:rPr>
              <a:t> </a:t>
            </a:r>
            <a:r>
              <a:rPr lang="en-US" sz="1800" spc="-4">
                <a:latin typeface="SimSun"/>
                <a:cs typeface="SimSun"/>
              </a:rPr>
              <a:t>upgrade</a:t>
            </a:r>
            <a:r>
              <a:rPr lang="en-US" sz="1800" spc="-212">
                <a:latin typeface="SimSun"/>
                <a:cs typeface="SimSun"/>
              </a:rPr>
              <a:t> </a:t>
            </a:r>
            <a:r>
              <a:rPr lang="en-US" sz="1800" spc="-45">
                <a:latin typeface="Palatino Linotype"/>
                <a:cs typeface="Palatino Linotype"/>
              </a:rPr>
              <a:t>command.</a:t>
            </a:r>
            <a:endParaRPr lang="en-US" sz="1800">
              <a:latin typeface="Palatino Linotype"/>
              <a:cs typeface="Palatino Linotype"/>
            </a:endParaRPr>
          </a:p>
          <a:p>
            <a:pPr marL="10367">
              <a:spcBef>
                <a:spcPts val="865"/>
              </a:spcBef>
            </a:pPr>
            <a:r>
              <a:rPr lang="en-US" sz="1800" spc="-29">
                <a:latin typeface="Palatino Linotype"/>
                <a:cs typeface="Palatino Linotype"/>
              </a:rPr>
              <a:t>The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4">
                <a:latin typeface="SimSun"/>
                <a:cs typeface="SimSun"/>
              </a:rPr>
              <a:t>flask</a:t>
            </a:r>
            <a:r>
              <a:rPr lang="en-US" sz="1800" spc="4">
                <a:latin typeface="SimSun"/>
                <a:cs typeface="SimSun"/>
              </a:rPr>
              <a:t> </a:t>
            </a:r>
            <a:r>
              <a:rPr lang="en-US" sz="1800" spc="-4">
                <a:latin typeface="SimSun"/>
                <a:cs typeface="SimSun"/>
              </a:rPr>
              <a:t>db</a:t>
            </a:r>
            <a:r>
              <a:rPr lang="en-US" sz="1800" spc="8">
                <a:latin typeface="SimSun"/>
                <a:cs typeface="SimSun"/>
              </a:rPr>
              <a:t> </a:t>
            </a:r>
            <a:r>
              <a:rPr lang="en-US" sz="1800" spc="-4">
                <a:latin typeface="SimSun"/>
                <a:cs typeface="SimSun"/>
              </a:rPr>
              <a:t>migrate</a:t>
            </a:r>
            <a:r>
              <a:rPr lang="en-US" sz="1800" spc="-212">
                <a:latin typeface="SimSun"/>
                <a:cs typeface="SimSun"/>
              </a:rPr>
              <a:t> </a:t>
            </a:r>
            <a:r>
              <a:rPr lang="en-US" sz="1800" spc="-49">
                <a:latin typeface="Palatino Linotype"/>
                <a:cs typeface="Palatino Linotype"/>
              </a:rPr>
              <a:t>subcommand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41">
                <a:latin typeface="Palatino Linotype"/>
                <a:cs typeface="Palatino Linotype"/>
              </a:rPr>
              <a:t>creates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45">
                <a:latin typeface="Palatino Linotype"/>
                <a:cs typeface="Palatino Linotype"/>
              </a:rPr>
              <a:t>an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41">
                <a:latin typeface="Palatino Linotype"/>
                <a:cs typeface="Palatino Linotype"/>
              </a:rPr>
              <a:t>automatic</a:t>
            </a:r>
            <a:r>
              <a:rPr lang="en-US" sz="1800" spc="-12">
                <a:latin typeface="Palatino Linotype"/>
                <a:cs typeface="Palatino Linotype"/>
              </a:rPr>
              <a:t> </a:t>
            </a:r>
            <a:r>
              <a:rPr lang="en-US" sz="1800" spc="-41">
                <a:latin typeface="Palatino Linotype"/>
                <a:cs typeface="Palatino Linotype"/>
              </a:rPr>
              <a:t>migration</a:t>
            </a:r>
            <a:r>
              <a:rPr lang="en-US" sz="1800" spc="-16">
                <a:latin typeface="Palatino Linotype"/>
                <a:cs typeface="Palatino Linotype"/>
              </a:rPr>
              <a:t> </a:t>
            </a:r>
            <a:r>
              <a:rPr lang="en-US" sz="1800" spc="-33">
                <a:latin typeface="Palatino Linotype"/>
                <a:cs typeface="Palatino Linotype"/>
              </a:rPr>
              <a:t>script:</a:t>
            </a:r>
            <a:endParaRPr lang="en-US" sz="1800">
              <a:latin typeface="Palatino Linotype"/>
              <a:cs typeface="Palatino Linotype"/>
            </a:endParaRPr>
          </a:p>
          <a:p>
            <a:pPr marL="186088">
              <a:spcBef>
                <a:spcPts val="592"/>
              </a:spcBef>
            </a:pPr>
            <a:r>
              <a:rPr lang="en-US" sz="1600">
                <a:latin typeface="SimSun"/>
                <a:cs typeface="SimSun"/>
              </a:rPr>
              <a:t>(venv)</a:t>
            </a:r>
            <a:r>
              <a:rPr lang="en-US" sz="1600" spc="4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$</a:t>
            </a:r>
            <a:r>
              <a:rPr lang="en-US" sz="1600" spc="8">
                <a:latin typeface="SimSun"/>
                <a:cs typeface="SimSun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flask</a:t>
            </a:r>
            <a:r>
              <a:rPr lang="en-US" sz="1600" b="1" spc="-69">
                <a:latin typeface="Courier New"/>
                <a:cs typeface="Courier New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db</a:t>
            </a:r>
            <a:r>
              <a:rPr lang="en-US" sz="1600" b="1" spc="-69">
                <a:latin typeface="Courier New"/>
                <a:cs typeface="Courier New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migrate</a:t>
            </a:r>
            <a:r>
              <a:rPr lang="en-US" sz="1600" b="1" spc="-65">
                <a:latin typeface="Courier New"/>
                <a:cs typeface="Courier New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-m</a:t>
            </a:r>
            <a:r>
              <a:rPr lang="en-US" sz="1600" b="1" spc="-69">
                <a:latin typeface="Courier New"/>
                <a:cs typeface="Courier New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"initial</a:t>
            </a:r>
            <a:r>
              <a:rPr lang="en-US" sz="1600" b="1" spc="-65">
                <a:latin typeface="Courier New"/>
                <a:cs typeface="Courier New"/>
              </a:rPr>
              <a:t> </a:t>
            </a:r>
            <a:r>
              <a:rPr lang="en-US" sz="1600" b="1" spc="-73">
                <a:latin typeface="Courier New"/>
                <a:cs typeface="Courier New"/>
              </a:rPr>
              <a:t>migration"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40FADF2-C0E5-DE09-163F-BE080FC364F5}"/>
              </a:ext>
            </a:extLst>
          </p:cNvPr>
          <p:cNvSpPr txBox="1"/>
          <p:nvPr/>
        </p:nvSpPr>
        <p:spPr>
          <a:xfrm>
            <a:off x="1828800" y="4267163"/>
            <a:ext cx="506575" cy="108768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algn="just">
              <a:spcBef>
                <a:spcPts val="82"/>
              </a:spcBef>
            </a:pPr>
            <a:r>
              <a:rPr sz="1400" dirty="0">
                <a:latin typeface="SimSun"/>
                <a:cs typeface="SimSun"/>
              </a:rPr>
              <a:t>INFO  INFO  INFO  INFO  INFO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5471F2B-8852-1F24-517C-2ED4845D475B}"/>
              </a:ext>
            </a:extLst>
          </p:cNvPr>
          <p:cNvSpPr txBox="1"/>
          <p:nvPr/>
        </p:nvSpPr>
        <p:spPr>
          <a:xfrm>
            <a:off x="2438400" y="4232022"/>
            <a:ext cx="6172200" cy="113898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spcBef>
                <a:spcPts val="82"/>
              </a:spcBef>
            </a:pPr>
            <a:r>
              <a:rPr sz="1400" dirty="0">
                <a:latin typeface="SimSun"/>
                <a:cs typeface="SimSun"/>
              </a:rPr>
              <a:t>[alembic.migration] Context impl SQLiteImpl</a:t>
            </a:r>
            <a:r>
              <a:rPr sz="1400">
                <a:latin typeface="SimSun"/>
                <a:cs typeface="SimSun"/>
              </a:rPr>
              <a:t>. </a:t>
            </a:r>
            <a:r>
              <a:rPr sz="1400" spc="4">
                <a:latin typeface="SimSun"/>
                <a:cs typeface="SimSun"/>
              </a:rPr>
              <a:t> </a:t>
            </a:r>
            <a:endParaRPr lang="en-US" sz="1400" spc="4">
              <a:latin typeface="SimSun"/>
              <a:cs typeface="SimSun"/>
            </a:endParaRPr>
          </a:p>
          <a:p>
            <a:pPr marL="10367" marR="4147">
              <a:spcBef>
                <a:spcPts val="82"/>
              </a:spcBef>
            </a:pPr>
            <a:r>
              <a:rPr sz="1400">
                <a:latin typeface="SimSun"/>
                <a:cs typeface="SimSun"/>
              </a:rPr>
              <a:t>[</a:t>
            </a:r>
            <a:r>
              <a:rPr sz="1400" dirty="0">
                <a:latin typeface="SimSun"/>
                <a:cs typeface="SimSun"/>
              </a:rPr>
              <a:t>alembic.migration]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Will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assume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non-transactional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DDL</a:t>
            </a:r>
            <a:r>
              <a:rPr sz="1400">
                <a:latin typeface="SimSun"/>
                <a:cs typeface="SimSun"/>
              </a:rPr>
              <a:t>.  </a:t>
            </a:r>
            <a:endParaRPr lang="en-US" sz="1400">
              <a:latin typeface="SimSun"/>
              <a:cs typeface="SimSun"/>
            </a:endParaRPr>
          </a:p>
          <a:p>
            <a:pPr marL="10367" marR="4147">
              <a:spcBef>
                <a:spcPts val="82"/>
              </a:spcBef>
            </a:pPr>
            <a:r>
              <a:rPr sz="1400">
                <a:latin typeface="SimSun"/>
                <a:cs typeface="SimSun"/>
              </a:rPr>
              <a:t>[</a:t>
            </a:r>
            <a:r>
              <a:rPr sz="1400" dirty="0">
                <a:latin typeface="SimSun"/>
                <a:cs typeface="SimSun"/>
              </a:rPr>
              <a:t>alembic.autogenerate] Detected added table 'roles</a:t>
            </a:r>
            <a:r>
              <a:rPr sz="1400">
                <a:latin typeface="SimSun"/>
                <a:cs typeface="SimSun"/>
              </a:rPr>
              <a:t>' </a:t>
            </a:r>
            <a:r>
              <a:rPr sz="1400" spc="4">
                <a:latin typeface="SimSun"/>
                <a:cs typeface="SimSun"/>
              </a:rPr>
              <a:t> </a:t>
            </a:r>
            <a:endParaRPr lang="en-US" sz="1400" spc="4">
              <a:latin typeface="SimSun"/>
              <a:cs typeface="SimSun"/>
            </a:endParaRPr>
          </a:p>
          <a:p>
            <a:pPr marL="10367" marR="4147">
              <a:spcBef>
                <a:spcPts val="82"/>
              </a:spcBef>
            </a:pPr>
            <a:r>
              <a:rPr sz="1400">
                <a:latin typeface="SimSun"/>
                <a:cs typeface="SimSun"/>
              </a:rPr>
              <a:t>[</a:t>
            </a:r>
            <a:r>
              <a:rPr sz="1400" dirty="0">
                <a:latin typeface="SimSun"/>
                <a:cs typeface="SimSun"/>
              </a:rPr>
              <a:t>alembic.autogenerate] Detected added table 'users</a:t>
            </a:r>
            <a:r>
              <a:rPr sz="1400">
                <a:latin typeface="SimSun"/>
                <a:cs typeface="SimSun"/>
              </a:rPr>
              <a:t>' </a:t>
            </a:r>
            <a:r>
              <a:rPr sz="1400" spc="4">
                <a:latin typeface="SimSun"/>
                <a:cs typeface="SimSun"/>
              </a:rPr>
              <a:t> </a:t>
            </a:r>
            <a:endParaRPr lang="en-US" sz="1400" spc="4">
              <a:latin typeface="SimSun"/>
              <a:cs typeface="SimSun"/>
            </a:endParaRPr>
          </a:p>
          <a:p>
            <a:pPr marL="10367" marR="4147">
              <a:spcBef>
                <a:spcPts val="82"/>
              </a:spcBef>
            </a:pPr>
            <a:r>
              <a:rPr sz="1400">
                <a:latin typeface="SimSun"/>
                <a:cs typeface="SimSun"/>
              </a:rPr>
              <a:t>[</a:t>
            </a:r>
            <a:r>
              <a:rPr sz="1400" dirty="0">
                <a:latin typeface="SimSun"/>
                <a:cs typeface="SimSun"/>
              </a:rPr>
              <a:t>alembic.autogenerate.compare]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Detected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added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24D22-B978-FC7C-0ACE-CE3B2DC8D7E7}"/>
              </a:ext>
            </a:extLst>
          </p:cNvPr>
          <p:cNvSpPr txBox="1"/>
          <p:nvPr/>
        </p:nvSpPr>
        <p:spPr>
          <a:xfrm>
            <a:off x="304800" y="5371004"/>
            <a:ext cx="78393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6088">
              <a:spcBef>
                <a:spcPts val="82"/>
              </a:spcBef>
            </a:pPr>
            <a:r>
              <a:rPr lang="en-US" sz="1600">
                <a:latin typeface="SimSun"/>
                <a:cs typeface="SimSun"/>
              </a:rPr>
              <a:t>'ix_users_username'</a:t>
            </a:r>
            <a:r>
              <a:rPr lang="en-US" sz="1600" spc="-20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on</a:t>
            </a:r>
            <a:r>
              <a:rPr lang="en-US" sz="1600" spc="-20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'['username']'</a:t>
            </a:r>
          </a:p>
          <a:p>
            <a:pPr marL="274207" marR="1136743"/>
            <a:r>
              <a:rPr lang="en-US" sz="1600">
                <a:latin typeface="SimSun"/>
                <a:cs typeface="SimSun"/>
              </a:rPr>
              <a:t>Generating</a:t>
            </a:r>
            <a:r>
              <a:rPr lang="en-US" sz="1600" spc="-82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/home/flask/flasky/migrations/versions/1bc </a:t>
            </a:r>
            <a:r>
              <a:rPr lang="en-US" sz="1600" spc="-334"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594146bb5_initial_migration.py...done</a:t>
            </a:r>
            <a:endParaRPr lang="en-US"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71500" y="381000"/>
            <a:ext cx="8000999" cy="150780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3600" b="1" spc="-78">
                <a:latin typeface="Arial Narrow"/>
                <a:cs typeface="Arial Narrow"/>
              </a:rPr>
              <a:t>Upgrading</a:t>
            </a:r>
            <a:r>
              <a:rPr sz="3600" b="1" spc="-86">
                <a:latin typeface="Arial Narrow"/>
                <a:cs typeface="Arial Narrow"/>
              </a:rPr>
              <a:t> </a:t>
            </a:r>
            <a:r>
              <a:rPr sz="3600" b="1" spc="-41" dirty="0">
                <a:latin typeface="Arial Narrow"/>
                <a:cs typeface="Arial Narrow"/>
              </a:rPr>
              <a:t>the</a:t>
            </a:r>
            <a:r>
              <a:rPr sz="3600" b="1" spc="-86" dirty="0">
                <a:latin typeface="Arial Narrow"/>
                <a:cs typeface="Arial Narrow"/>
              </a:rPr>
              <a:t> Database</a:t>
            </a:r>
            <a:endParaRPr sz="3600" dirty="0">
              <a:latin typeface="Arial Narrow"/>
              <a:cs typeface="Arial Narrow"/>
            </a:endParaRPr>
          </a:p>
          <a:p>
            <a:pPr marL="10367" marR="5184" algn="just">
              <a:lnSpc>
                <a:spcPct val="104700"/>
              </a:lnSpc>
              <a:spcBef>
                <a:spcPts val="331"/>
              </a:spcBef>
            </a:pPr>
            <a:r>
              <a:rPr sz="1800" spc="-33" dirty="0">
                <a:latin typeface="Palatino Linotype"/>
                <a:cs typeface="Palatino Linotype"/>
              </a:rPr>
              <a:t>Once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1" dirty="0">
                <a:latin typeface="Palatino Linotype"/>
                <a:cs typeface="Palatino Linotype"/>
              </a:rPr>
              <a:t>migration </a:t>
            </a:r>
            <a:r>
              <a:rPr sz="1800" spc="-33" dirty="0">
                <a:latin typeface="Palatino Linotype"/>
                <a:cs typeface="Palatino Linotype"/>
              </a:rPr>
              <a:t>script </a:t>
            </a:r>
            <a:r>
              <a:rPr sz="1800" spc="-49" dirty="0">
                <a:latin typeface="Palatino Linotype"/>
                <a:cs typeface="Palatino Linotype"/>
              </a:rPr>
              <a:t>has </a:t>
            </a:r>
            <a:r>
              <a:rPr sz="1800" spc="-41" dirty="0">
                <a:latin typeface="Palatino Linotype"/>
                <a:cs typeface="Palatino Linotype"/>
              </a:rPr>
              <a:t>been </a:t>
            </a:r>
            <a:r>
              <a:rPr sz="1800" spc="-61" dirty="0">
                <a:latin typeface="Palatino Linotype"/>
                <a:cs typeface="Palatino Linotype"/>
              </a:rPr>
              <a:t>reviewed </a:t>
            </a:r>
            <a:r>
              <a:rPr sz="1800" spc="-53" dirty="0">
                <a:latin typeface="Palatino Linotype"/>
                <a:cs typeface="Palatino Linotype"/>
              </a:rPr>
              <a:t>and </a:t>
            </a:r>
            <a:r>
              <a:rPr sz="1800" spc="-41" dirty="0">
                <a:latin typeface="Palatino Linotype"/>
                <a:cs typeface="Palatino Linotype"/>
              </a:rPr>
              <a:t>accepted, </a:t>
            </a:r>
            <a:r>
              <a:rPr sz="1800" spc="-20" dirty="0">
                <a:latin typeface="Palatino Linotype"/>
                <a:cs typeface="Palatino Linotype"/>
              </a:rPr>
              <a:t>it </a:t>
            </a:r>
            <a:r>
              <a:rPr sz="1800" spc="-37" dirty="0">
                <a:latin typeface="Palatino Linotype"/>
                <a:cs typeface="Palatino Linotype"/>
              </a:rPr>
              <a:t>can </a:t>
            </a:r>
            <a:r>
              <a:rPr sz="1800" spc="-45" dirty="0">
                <a:latin typeface="Palatino Linotype"/>
                <a:cs typeface="Palatino Linotype"/>
              </a:rPr>
              <a:t>be </a:t>
            </a:r>
            <a:r>
              <a:rPr sz="1800" spc="-53" dirty="0">
                <a:latin typeface="Palatino Linotype"/>
                <a:cs typeface="Palatino Linotype"/>
              </a:rPr>
              <a:t>applied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1" dirty="0">
                <a:latin typeface="Palatino Linotype"/>
                <a:cs typeface="Palatino Linotype"/>
              </a:rPr>
              <a:t>data‐ </a:t>
            </a:r>
            <a:r>
              <a:rPr sz="1800" spc="-37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base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using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4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flask db upgrade</a:t>
            </a:r>
            <a:r>
              <a:rPr sz="1800" spc="-216" dirty="0">
                <a:latin typeface="SimSun"/>
                <a:cs typeface="SimSun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command:</a:t>
            </a:r>
            <a:endParaRPr sz="18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 $ </a:t>
            </a:r>
            <a:r>
              <a:rPr sz="1600" b="1" spc="-73" dirty="0">
                <a:latin typeface="Courier New"/>
                <a:cs typeface="Courier New"/>
              </a:rPr>
              <a:t>flask db upgrade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429" y="2146424"/>
            <a:ext cx="721569" cy="65679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algn="just">
              <a:spcBef>
                <a:spcPts val="82"/>
              </a:spcBef>
            </a:pPr>
            <a:r>
              <a:rPr sz="1400" dirty="0">
                <a:latin typeface="SimSun"/>
                <a:cs typeface="SimSun"/>
              </a:rPr>
              <a:t>INFO  INFO  INFO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3998" y="2133600"/>
            <a:ext cx="6781801" cy="66962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929402">
              <a:spcBef>
                <a:spcPts val="82"/>
              </a:spcBef>
            </a:pPr>
            <a:r>
              <a:rPr sz="1400" dirty="0">
                <a:latin typeface="SimSun"/>
                <a:cs typeface="SimSun"/>
              </a:rPr>
              <a:t>[alembic.migration] Context impl SQLiteImpl</a:t>
            </a:r>
            <a:r>
              <a:rPr sz="1400">
                <a:latin typeface="SimSun"/>
                <a:cs typeface="SimSun"/>
              </a:rPr>
              <a:t>. </a:t>
            </a:r>
            <a:r>
              <a:rPr sz="1400" spc="4">
                <a:latin typeface="SimSun"/>
                <a:cs typeface="SimSun"/>
              </a:rPr>
              <a:t> </a:t>
            </a:r>
            <a:endParaRPr lang="en-US" sz="1400" spc="4">
              <a:latin typeface="SimSun"/>
              <a:cs typeface="SimSun"/>
            </a:endParaRPr>
          </a:p>
          <a:p>
            <a:pPr marL="10367" marR="929402">
              <a:spcBef>
                <a:spcPts val="82"/>
              </a:spcBef>
            </a:pPr>
            <a:r>
              <a:rPr sz="1400">
                <a:latin typeface="SimSun"/>
                <a:cs typeface="SimSun"/>
              </a:rPr>
              <a:t>[</a:t>
            </a:r>
            <a:r>
              <a:rPr sz="1400" dirty="0">
                <a:latin typeface="SimSun"/>
                <a:cs typeface="SimSun"/>
              </a:rPr>
              <a:t>alembic.migration]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Will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assume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non-transactional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DDL.</a:t>
            </a:r>
          </a:p>
          <a:p>
            <a:pPr marL="10367"/>
            <a:r>
              <a:rPr sz="1400" dirty="0">
                <a:latin typeface="SimSun"/>
                <a:cs typeface="SimSun"/>
              </a:rPr>
              <a:t>[alembic.migration]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Running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upgrade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None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-&gt;</a:t>
            </a:r>
            <a:r>
              <a:rPr sz="1400" spc="-8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1bc594146bb5,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initial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migration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9B9A-A1E8-A67E-D997-4F7EFD8B425A}"/>
              </a:ext>
            </a:extLst>
          </p:cNvPr>
          <p:cNvSpPr txBox="1"/>
          <p:nvPr/>
        </p:nvSpPr>
        <p:spPr>
          <a:xfrm>
            <a:off x="457200" y="3060846"/>
            <a:ext cx="8000998" cy="295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/>
            <a:r>
              <a:rPr lang="en-US" sz="3200" b="1" spc="-90">
                <a:latin typeface="Arial Narrow"/>
                <a:cs typeface="Arial Narrow"/>
              </a:rPr>
              <a:t>Adding</a:t>
            </a:r>
            <a:r>
              <a:rPr lang="en-US" sz="3200" b="1" spc="-86">
                <a:latin typeface="Arial Narrow"/>
                <a:cs typeface="Arial Narrow"/>
              </a:rPr>
              <a:t> </a:t>
            </a:r>
            <a:r>
              <a:rPr lang="en-US" sz="3200" b="1" spc="-78">
                <a:latin typeface="Arial Narrow"/>
                <a:cs typeface="Arial Narrow"/>
              </a:rPr>
              <a:t>More</a:t>
            </a:r>
            <a:r>
              <a:rPr lang="en-US" sz="3200" b="1" spc="-86">
                <a:latin typeface="Arial Narrow"/>
                <a:cs typeface="Arial Narrow"/>
              </a:rPr>
              <a:t> </a:t>
            </a:r>
            <a:r>
              <a:rPr lang="en-US" sz="3200" b="1" spc="-69">
                <a:latin typeface="Arial Narrow"/>
                <a:cs typeface="Arial Narrow"/>
              </a:rPr>
              <a:t>Migrations</a:t>
            </a:r>
            <a:endParaRPr lang="en-US" sz="3200">
              <a:latin typeface="Arial Narrow"/>
              <a:cs typeface="Arial Narrow"/>
            </a:endParaRPr>
          </a:p>
          <a:p>
            <a:pPr marL="10367" marR="4147" algn="just">
              <a:spcBef>
                <a:spcPts val="375"/>
              </a:spcBef>
            </a:pPr>
            <a:r>
              <a:rPr lang="en-US" sz="1600" spc="-29">
                <a:latin typeface="Palatino Linotype"/>
                <a:cs typeface="Palatino Linotype"/>
              </a:rPr>
              <a:t>The </a:t>
            </a:r>
            <a:r>
              <a:rPr lang="en-US" sz="1600" spc="-45">
                <a:latin typeface="Palatino Linotype"/>
                <a:cs typeface="Palatino Linotype"/>
              </a:rPr>
              <a:t>procedure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introduce </a:t>
            </a:r>
            <a:r>
              <a:rPr lang="en-US" sz="1600" spc="-53">
                <a:latin typeface="Palatino Linotype"/>
                <a:cs typeface="Palatino Linotype"/>
              </a:rPr>
              <a:t>a </a:t>
            </a:r>
            <a:r>
              <a:rPr lang="en-US" sz="1600" spc="-45">
                <a:latin typeface="Palatino Linotype"/>
                <a:cs typeface="Palatino Linotype"/>
              </a:rPr>
              <a:t>change </a:t>
            </a:r>
            <a:r>
              <a:rPr lang="en-US" sz="1600" spc="-29">
                <a:latin typeface="Palatino Linotype"/>
                <a:cs typeface="Palatino Linotype"/>
              </a:rPr>
              <a:t>in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53">
                <a:latin typeface="Palatino Linotype"/>
                <a:cs typeface="Palatino Linotype"/>
              </a:rPr>
              <a:t>database </a:t>
            </a:r>
            <a:r>
              <a:rPr lang="en-US" sz="1600" spc="-37">
                <a:latin typeface="Palatino Linotype"/>
                <a:cs typeface="Palatino Linotype"/>
              </a:rPr>
              <a:t>is similar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65">
                <a:latin typeface="Palatino Linotype"/>
                <a:cs typeface="Palatino Linotype"/>
              </a:rPr>
              <a:t>what </a:t>
            </a:r>
            <a:r>
              <a:rPr lang="en-US" sz="1600" spc="-78">
                <a:latin typeface="Palatino Linotype"/>
                <a:cs typeface="Palatino Linotype"/>
              </a:rPr>
              <a:t>was </a:t>
            </a:r>
            <a:r>
              <a:rPr lang="en-US" sz="1600" spc="-45">
                <a:latin typeface="Palatino Linotype"/>
                <a:cs typeface="Palatino Linotype"/>
              </a:rPr>
              <a:t>done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41">
                <a:latin typeface="Palatino Linotype"/>
                <a:cs typeface="Palatino Linotype"/>
              </a:rPr>
              <a:t>introduce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29">
                <a:latin typeface="Palatino Linotype"/>
                <a:cs typeface="Palatino Linotype"/>
              </a:rPr>
              <a:t>first </a:t>
            </a:r>
            <a:r>
              <a:rPr lang="en-US" sz="1600" spc="-24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migration:</a:t>
            </a:r>
            <a:endParaRPr lang="en-US" sz="1600">
              <a:latin typeface="Palatino Linotype"/>
              <a:cs typeface="Palatino Linotype"/>
            </a:endParaRPr>
          </a:p>
          <a:p>
            <a:pPr marL="196973" indent="-132179">
              <a:spcBef>
                <a:spcPts val="816"/>
              </a:spcBef>
              <a:buAutoNum type="arabicPeriod"/>
              <a:tabLst>
                <a:tab pos="197492" algn="l"/>
              </a:tabLst>
            </a:pPr>
            <a:r>
              <a:rPr lang="en-US" sz="1600" spc="-57">
                <a:latin typeface="Palatino Linotype"/>
                <a:cs typeface="Palatino Linotype"/>
              </a:rPr>
              <a:t>Make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necessary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changes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in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database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models.</a:t>
            </a:r>
            <a:endParaRPr lang="en-US" sz="1600">
              <a:latin typeface="Palatino Linotype"/>
              <a:cs typeface="Palatino Linotype"/>
            </a:endParaRPr>
          </a:p>
          <a:p>
            <a:pPr marL="196973" indent="-132179">
              <a:spcBef>
                <a:spcPts val="375"/>
              </a:spcBef>
              <a:buAutoNum type="arabicPeriod"/>
              <a:tabLst>
                <a:tab pos="197492" algn="l"/>
              </a:tabLst>
            </a:pPr>
            <a:r>
              <a:rPr lang="en-US" sz="1600" spc="-41">
                <a:latin typeface="Palatino Linotype"/>
                <a:cs typeface="Palatino Linotype"/>
              </a:rPr>
              <a:t>Generate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a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migration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with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4">
                <a:latin typeface="SimSun"/>
                <a:cs typeface="SimSun"/>
              </a:rPr>
              <a:t>flask</a:t>
            </a:r>
            <a:r>
              <a:rPr lang="en-US" sz="1600">
                <a:latin typeface="SimSun"/>
                <a:cs typeface="SimSun"/>
              </a:rPr>
              <a:t> </a:t>
            </a:r>
            <a:r>
              <a:rPr lang="en-US" sz="1600" spc="-4">
                <a:latin typeface="SimSun"/>
                <a:cs typeface="SimSun"/>
              </a:rPr>
              <a:t>db</a:t>
            </a:r>
            <a:r>
              <a:rPr lang="en-US" sz="1600" spc="4">
                <a:latin typeface="SimSun"/>
                <a:cs typeface="SimSun"/>
              </a:rPr>
              <a:t> </a:t>
            </a:r>
            <a:r>
              <a:rPr lang="en-US" sz="1600" spc="-4">
                <a:latin typeface="SimSun"/>
                <a:cs typeface="SimSun"/>
              </a:rPr>
              <a:t>migrate</a:t>
            </a:r>
            <a:r>
              <a:rPr lang="en-US" sz="1600" spc="-216">
                <a:latin typeface="SimSun"/>
                <a:cs typeface="SimSun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command.</a:t>
            </a:r>
            <a:endParaRPr lang="en-US" sz="1600">
              <a:latin typeface="Palatino Linotype"/>
              <a:cs typeface="Palatino Linotype"/>
            </a:endParaRPr>
          </a:p>
          <a:p>
            <a:pPr marL="196973" indent="-132179">
              <a:spcBef>
                <a:spcPts val="327"/>
              </a:spcBef>
              <a:buAutoNum type="arabicPeriod"/>
              <a:tabLst>
                <a:tab pos="197492" algn="l"/>
              </a:tabLst>
            </a:pPr>
            <a:r>
              <a:rPr lang="en-US" sz="1600" spc="-65">
                <a:latin typeface="Palatino Linotype"/>
                <a:cs typeface="Palatino Linotype"/>
              </a:rPr>
              <a:t>Review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generated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migration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script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and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correct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20">
                <a:latin typeface="Palatino Linotype"/>
                <a:cs typeface="Palatino Linotype"/>
              </a:rPr>
              <a:t>it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29">
                <a:latin typeface="Palatino Linotype"/>
                <a:cs typeface="Palatino Linotype"/>
              </a:rPr>
              <a:t>if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20">
                <a:latin typeface="Palatino Linotype"/>
                <a:cs typeface="Palatino Linotype"/>
              </a:rPr>
              <a:t>it </a:t>
            </a:r>
            <a:r>
              <a:rPr lang="en-US" sz="1600" spc="-49">
                <a:latin typeface="Palatino Linotype"/>
                <a:cs typeface="Palatino Linotype"/>
              </a:rPr>
              <a:t>has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65">
                <a:latin typeface="Palatino Linotype"/>
                <a:cs typeface="Palatino Linotype"/>
              </a:rPr>
              <a:t>any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inaccuracies.</a:t>
            </a:r>
            <a:endParaRPr lang="en-US" sz="1600">
              <a:latin typeface="Palatino Linotype"/>
              <a:cs typeface="Palatino Linotype"/>
            </a:endParaRPr>
          </a:p>
          <a:p>
            <a:pPr marL="196973" indent="-132179">
              <a:spcBef>
                <a:spcPts val="375"/>
              </a:spcBef>
              <a:buAutoNum type="arabicPeriod"/>
              <a:tabLst>
                <a:tab pos="197492" algn="l"/>
              </a:tabLst>
            </a:pPr>
            <a:r>
              <a:rPr lang="en-US" sz="1600" spc="-73">
                <a:latin typeface="Palatino Linotype"/>
                <a:cs typeface="Palatino Linotype"/>
              </a:rPr>
              <a:t>Apply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changes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24">
                <a:latin typeface="Palatino Linotype"/>
                <a:cs typeface="Palatino Linotype"/>
              </a:rPr>
              <a:t>to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database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with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16">
                <a:latin typeface="Palatino Linotype"/>
                <a:cs typeface="Palatino Linotype"/>
              </a:rPr>
              <a:t> </a:t>
            </a:r>
            <a:r>
              <a:rPr lang="en-US" sz="1600" spc="-4">
                <a:latin typeface="SimSun"/>
                <a:cs typeface="SimSun"/>
              </a:rPr>
              <a:t>flask</a:t>
            </a:r>
            <a:r>
              <a:rPr lang="en-US" sz="1600">
                <a:latin typeface="SimSun"/>
                <a:cs typeface="SimSun"/>
              </a:rPr>
              <a:t> </a:t>
            </a:r>
            <a:r>
              <a:rPr lang="en-US" sz="1600" spc="-4">
                <a:latin typeface="SimSun"/>
                <a:cs typeface="SimSun"/>
              </a:rPr>
              <a:t>db</a:t>
            </a:r>
            <a:r>
              <a:rPr lang="en-US" sz="1600" spc="4">
                <a:latin typeface="SimSun"/>
                <a:cs typeface="SimSun"/>
              </a:rPr>
              <a:t> </a:t>
            </a:r>
            <a:r>
              <a:rPr lang="en-US" sz="1600" spc="-4">
                <a:latin typeface="SimSun"/>
                <a:cs typeface="SimSun"/>
              </a:rPr>
              <a:t>upgrade</a:t>
            </a:r>
            <a:r>
              <a:rPr lang="en-US" sz="1600" spc="-216">
                <a:latin typeface="SimSun"/>
                <a:cs typeface="SimSun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command.</a:t>
            </a:r>
            <a:endParaRPr lang="en-US" sz="160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816"/>
              </a:spcBef>
            </a:pPr>
            <a:r>
              <a:rPr lang="en-US" sz="1600" spc="-37">
                <a:latin typeface="Palatino Linotype"/>
                <a:cs typeface="Palatino Linotype"/>
              </a:rPr>
              <a:t>While </a:t>
            </a:r>
            <a:r>
              <a:rPr lang="en-US" sz="1600" spc="-53">
                <a:latin typeface="Palatino Linotype"/>
                <a:cs typeface="Palatino Linotype"/>
              </a:rPr>
              <a:t>working</a:t>
            </a:r>
            <a:r>
              <a:rPr lang="en-US" sz="1600" spc="-49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on </a:t>
            </a:r>
            <a:r>
              <a:rPr lang="en-US" sz="1600" spc="-53">
                <a:latin typeface="Palatino Linotype"/>
                <a:cs typeface="Palatino Linotype"/>
              </a:rPr>
              <a:t>a</a:t>
            </a:r>
            <a:r>
              <a:rPr lang="en-US" sz="1600" spc="-49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specific </a:t>
            </a:r>
            <a:r>
              <a:rPr lang="en-US" sz="1600" spc="-41">
                <a:latin typeface="Palatino Linotype"/>
                <a:cs typeface="Palatino Linotype"/>
              </a:rPr>
              <a:t>feature, </a:t>
            </a:r>
            <a:r>
              <a:rPr lang="en-US" sz="1600" spc="-61">
                <a:latin typeface="Palatino Linotype"/>
                <a:cs typeface="Palatino Linotype"/>
              </a:rPr>
              <a:t>you</a:t>
            </a:r>
            <a:r>
              <a:rPr lang="en-US" sz="1600" spc="-57">
                <a:latin typeface="Palatino Linotype"/>
                <a:cs typeface="Palatino Linotype"/>
              </a:rPr>
              <a:t> </a:t>
            </a:r>
            <a:r>
              <a:rPr lang="en-US" sz="1600" spc="-69">
                <a:latin typeface="Palatino Linotype"/>
                <a:cs typeface="Palatino Linotype"/>
              </a:rPr>
              <a:t>may</a:t>
            </a:r>
            <a:r>
              <a:rPr lang="en-US" sz="1600" spc="-65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find </a:t>
            </a:r>
            <a:r>
              <a:rPr lang="en-US" sz="1600" spc="-37">
                <a:latin typeface="Palatino Linotype"/>
                <a:cs typeface="Palatino Linotype"/>
              </a:rPr>
              <a:t>that </a:t>
            </a:r>
            <a:r>
              <a:rPr lang="en-US" sz="1600" spc="-61">
                <a:latin typeface="Palatino Linotype"/>
                <a:cs typeface="Palatino Linotype"/>
              </a:rPr>
              <a:t>you</a:t>
            </a:r>
            <a:r>
              <a:rPr lang="en-US" sz="1600" spc="-57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need</a:t>
            </a:r>
            <a:r>
              <a:rPr lang="en-US" sz="1600" spc="-45">
                <a:latin typeface="Palatino Linotype"/>
                <a:cs typeface="Palatino Linotype"/>
              </a:rPr>
              <a:t>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53">
                <a:latin typeface="Palatino Linotype"/>
                <a:cs typeface="Palatino Linotype"/>
              </a:rPr>
              <a:t>make</a:t>
            </a:r>
            <a:r>
              <a:rPr lang="en-US" sz="1600" spc="-49">
                <a:latin typeface="Palatino Linotype"/>
                <a:cs typeface="Palatino Linotype"/>
              </a:rPr>
              <a:t> several </a:t>
            </a:r>
            <a:r>
              <a:rPr lang="en-US" sz="1600" spc="-45">
                <a:latin typeface="Palatino Linotype"/>
                <a:cs typeface="Palatino Linotype"/>
              </a:rPr>
              <a:t> changes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53">
                <a:latin typeface="Palatino Linotype"/>
                <a:cs typeface="Palatino Linotype"/>
              </a:rPr>
              <a:t>your database </a:t>
            </a:r>
            <a:r>
              <a:rPr lang="en-US" sz="1600" spc="-49">
                <a:latin typeface="Palatino Linotype"/>
                <a:cs typeface="Palatino Linotype"/>
              </a:rPr>
              <a:t>models </a:t>
            </a:r>
            <a:r>
              <a:rPr lang="en-US" sz="1600" spc="-37">
                <a:latin typeface="Palatino Linotype"/>
                <a:cs typeface="Palatino Linotype"/>
              </a:rPr>
              <a:t>before </a:t>
            </a:r>
            <a:r>
              <a:rPr lang="en-US" sz="1600" spc="-61">
                <a:latin typeface="Palatino Linotype"/>
                <a:cs typeface="Palatino Linotype"/>
              </a:rPr>
              <a:t>you </a:t>
            </a:r>
            <a:r>
              <a:rPr lang="en-US" sz="1600" spc="-49">
                <a:latin typeface="Palatino Linotype"/>
                <a:cs typeface="Palatino Linotype"/>
              </a:rPr>
              <a:t>get </a:t>
            </a:r>
            <a:r>
              <a:rPr lang="en-US" sz="1600" spc="-41">
                <a:latin typeface="Palatino Linotype"/>
                <a:cs typeface="Palatino Linotype"/>
              </a:rPr>
              <a:t>them </a:t>
            </a:r>
            <a:r>
              <a:rPr lang="en-US" sz="1600" spc="-37">
                <a:latin typeface="Palatino Linotype"/>
                <a:cs typeface="Palatino Linotype"/>
              </a:rPr>
              <a:t>the </a:t>
            </a:r>
            <a:r>
              <a:rPr lang="en-US" sz="1600" spc="-93">
                <a:latin typeface="Palatino Linotype"/>
                <a:cs typeface="Palatino Linotype"/>
              </a:rPr>
              <a:t>way </a:t>
            </a:r>
            <a:r>
              <a:rPr lang="en-US" sz="1600" spc="-61">
                <a:latin typeface="Palatino Linotype"/>
                <a:cs typeface="Palatino Linotype"/>
              </a:rPr>
              <a:t>you want </a:t>
            </a:r>
            <a:r>
              <a:rPr lang="en-US" sz="1600" spc="-37">
                <a:latin typeface="Palatino Linotype"/>
                <a:cs typeface="Palatino Linotype"/>
              </a:rPr>
              <a:t>them.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609600"/>
            <a:ext cx="8001000" cy="3943780"/>
          </a:xfrm>
          <a:prstGeom prst="rect">
            <a:avLst/>
          </a:prstGeom>
        </p:spPr>
        <p:txBody>
          <a:bodyPr vert="horz" wrap="square" lIns="0" tIns="6739" rIns="0" bIns="0" rtlCol="0">
            <a:spAutoFit/>
          </a:bodyPr>
          <a:lstStyle/>
          <a:p>
            <a:pPr marL="10367" marR="4147" algn="just">
              <a:spcBef>
                <a:spcPts val="816"/>
              </a:spcBef>
            </a:pPr>
            <a:r>
              <a:rPr sz="2000" spc="-16">
                <a:latin typeface="Palatino Linotype"/>
                <a:cs typeface="Palatino Linotype"/>
              </a:rPr>
              <a:t>If </a:t>
            </a:r>
            <a:r>
              <a:rPr sz="2000" spc="-53" dirty="0">
                <a:latin typeface="Palatino Linotype"/>
                <a:cs typeface="Palatino Linotype"/>
              </a:rPr>
              <a:t>your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last migration </a:t>
            </a:r>
            <a:r>
              <a:rPr sz="2000" spc="-49" dirty="0">
                <a:latin typeface="Palatino Linotype"/>
                <a:cs typeface="Palatino Linotype"/>
              </a:rPr>
              <a:t>has </a:t>
            </a:r>
            <a:r>
              <a:rPr sz="2000" spc="-29" dirty="0">
                <a:latin typeface="Palatino Linotype"/>
                <a:cs typeface="Palatino Linotype"/>
              </a:rPr>
              <a:t>not </a:t>
            </a:r>
            <a:r>
              <a:rPr sz="2000" spc="-41" dirty="0">
                <a:latin typeface="Palatino Linotype"/>
                <a:cs typeface="Palatino Linotype"/>
              </a:rPr>
              <a:t>been committed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1" dirty="0">
                <a:latin typeface="Palatino Linotype"/>
                <a:cs typeface="Palatino Linotype"/>
              </a:rPr>
              <a:t>source </a:t>
            </a:r>
            <a:r>
              <a:rPr sz="2000" spc="-29" dirty="0">
                <a:latin typeface="Palatino Linotype"/>
                <a:cs typeface="Palatino Linotype"/>
              </a:rPr>
              <a:t>control </a:t>
            </a:r>
            <a:r>
              <a:rPr sz="2000" spc="-45" dirty="0">
                <a:latin typeface="Palatino Linotype"/>
                <a:cs typeface="Palatino Linotype"/>
              </a:rPr>
              <a:t>yet, </a:t>
            </a:r>
            <a:r>
              <a:rPr sz="2000" spc="-61" dirty="0">
                <a:latin typeface="Palatino Linotype"/>
                <a:cs typeface="Palatino Linotype"/>
              </a:rPr>
              <a:t>you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41" dirty="0">
                <a:latin typeface="Palatino Linotype"/>
                <a:cs typeface="Palatino Linotype"/>
              </a:rPr>
              <a:t>opt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53" dirty="0">
                <a:latin typeface="Palatino Linotype"/>
                <a:cs typeface="Palatino Linotype"/>
              </a:rPr>
              <a:t>expand </a:t>
            </a:r>
            <a:r>
              <a:rPr sz="2000" spc="-20" dirty="0">
                <a:latin typeface="Palatino Linotype"/>
                <a:cs typeface="Palatino Linotype"/>
              </a:rPr>
              <a:t>it 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37" dirty="0">
                <a:latin typeface="Palatino Linotype"/>
                <a:cs typeface="Palatino Linotype"/>
              </a:rPr>
              <a:t>incorporate </a:t>
            </a:r>
            <a:r>
              <a:rPr sz="2000" spc="-69" dirty="0">
                <a:latin typeface="Palatino Linotype"/>
                <a:cs typeface="Palatino Linotype"/>
              </a:rPr>
              <a:t>new</a:t>
            </a:r>
            <a:r>
              <a:rPr sz="2000" spc="73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changes </a:t>
            </a:r>
            <a:r>
              <a:rPr sz="2000" spc="-53" dirty="0">
                <a:latin typeface="Palatino Linotype"/>
                <a:cs typeface="Palatino Linotype"/>
              </a:rPr>
              <a:t>as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make </a:t>
            </a:r>
            <a:r>
              <a:rPr sz="2000" spc="-37" dirty="0">
                <a:latin typeface="Palatino Linotype"/>
                <a:cs typeface="Palatino Linotype"/>
              </a:rPr>
              <a:t>them,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33" dirty="0">
                <a:latin typeface="Palatino Linotype"/>
                <a:cs typeface="Palatino Linotype"/>
              </a:rPr>
              <a:t>this </a:t>
            </a:r>
            <a:r>
              <a:rPr sz="2000" spc="-57" dirty="0">
                <a:latin typeface="Palatino Linotype"/>
                <a:cs typeface="Palatino Linotype"/>
              </a:rPr>
              <a:t>will</a:t>
            </a:r>
            <a:r>
              <a:rPr sz="2000" spc="98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save</a:t>
            </a:r>
            <a:r>
              <a:rPr sz="2000" spc="86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from </a:t>
            </a:r>
            <a:r>
              <a:rPr sz="2000" spc="-57" dirty="0">
                <a:latin typeface="Palatino Linotype"/>
                <a:cs typeface="Palatino Linotype"/>
              </a:rPr>
              <a:t>having </a:t>
            </a:r>
            <a:r>
              <a:rPr sz="2000" spc="-53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lots of </a:t>
            </a:r>
            <a:r>
              <a:rPr sz="2000" spc="-57" dirty="0">
                <a:latin typeface="Palatino Linotype"/>
                <a:cs typeface="Palatino Linotype"/>
              </a:rPr>
              <a:t>very </a:t>
            </a:r>
            <a:r>
              <a:rPr sz="2000" spc="-45" dirty="0">
                <a:latin typeface="Palatino Linotype"/>
                <a:cs typeface="Palatino Linotype"/>
              </a:rPr>
              <a:t>small </a:t>
            </a:r>
            <a:r>
              <a:rPr sz="2000" spc="-41" dirty="0">
                <a:latin typeface="Palatino Linotype"/>
                <a:cs typeface="Palatino Linotype"/>
              </a:rPr>
              <a:t>migration </a:t>
            </a:r>
            <a:r>
              <a:rPr sz="2000" spc="-37" dirty="0">
                <a:latin typeface="Palatino Linotype"/>
                <a:cs typeface="Palatino Linotype"/>
              </a:rPr>
              <a:t>scripts that </a:t>
            </a:r>
            <a:r>
              <a:rPr sz="2000" spc="-41" dirty="0">
                <a:latin typeface="Palatino Linotype"/>
                <a:cs typeface="Palatino Linotype"/>
              </a:rPr>
              <a:t>are </a:t>
            </a:r>
            <a:r>
              <a:rPr sz="2000" spc="-45" dirty="0">
                <a:latin typeface="Palatino Linotype"/>
                <a:cs typeface="Palatino Linotype"/>
              </a:rPr>
              <a:t>meaningless </a:t>
            </a:r>
            <a:r>
              <a:rPr sz="2000" spc="-33" dirty="0">
                <a:latin typeface="Palatino Linotype"/>
                <a:cs typeface="Palatino Linotype"/>
              </a:rPr>
              <a:t>on their </a:t>
            </a:r>
            <a:r>
              <a:rPr sz="2000" spc="-53" dirty="0">
                <a:latin typeface="Palatino Linotype"/>
                <a:cs typeface="Palatino Linotype"/>
              </a:rPr>
              <a:t>own. </a:t>
            </a: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procedure 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expand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last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migr</a:t>
            </a:r>
            <a:r>
              <a:rPr sz="2000" spc="-61" dirty="0">
                <a:latin typeface="Palatino Linotype"/>
                <a:cs typeface="Palatino Linotype"/>
              </a:rPr>
              <a:t>a</a:t>
            </a:r>
            <a:r>
              <a:rPr sz="2000" spc="-29" dirty="0">
                <a:latin typeface="Palatino Linotype"/>
                <a:cs typeface="Palatino Linotype"/>
              </a:rPr>
              <a:t>tion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script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follows:</a:t>
            </a:r>
            <a:endParaRPr sz="2000" dirty="0">
              <a:latin typeface="Palatino Linotype"/>
              <a:cs typeface="Palatino Linotype"/>
            </a:endParaRPr>
          </a:p>
          <a:p>
            <a:pPr marL="196455" marR="4147" indent="-131661" algn="just">
              <a:spcBef>
                <a:spcPts val="865"/>
              </a:spcBef>
              <a:buAutoNum type="arabicPeriod"/>
              <a:tabLst>
                <a:tab pos="197492" algn="l"/>
              </a:tabLst>
            </a:pPr>
            <a:r>
              <a:rPr sz="2000" spc="-53" dirty="0">
                <a:latin typeface="Palatino Linotype"/>
                <a:cs typeface="Palatino Linotype"/>
              </a:rPr>
              <a:t>Remove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last migration </a:t>
            </a:r>
            <a:r>
              <a:rPr sz="2000" spc="-37" dirty="0">
                <a:latin typeface="Palatino Linotype"/>
                <a:cs typeface="Palatino Linotype"/>
              </a:rPr>
              <a:t>from the </a:t>
            </a:r>
            <a:r>
              <a:rPr sz="2000" spc="-53" dirty="0">
                <a:latin typeface="Palatino Linotype"/>
                <a:cs typeface="Palatino Linotype"/>
              </a:rPr>
              <a:t>database with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flask db downgrade </a:t>
            </a:r>
            <a:r>
              <a:rPr sz="2000" spc="-24" dirty="0">
                <a:latin typeface="Palatino Linotype"/>
                <a:cs typeface="Palatino Linotype"/>
              </a:rPr>
              <a:t>com‐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mand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(note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</a:t>
            </a:r>
            <a:r>
              <a:rPr sz="2000" spc="-57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t </a:t>
            </a:r>
            <a:r>
              <a:rPr sz="2000" spc="-33" dirty="0">
                <a:latin typeface="Palatino Linotype"/>
                <a:cs typeface="Palatino Linotype"/>
              </a:rPr>
              <a:t>this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69" dirty="0">
                <a:latin typeface="Palatino Linotype"/>
                <a:cs typeface="Palatino Linotype"/>
              </a:rPr>
              <a:t>m</a:t>
            </a:r>
            <a:r>
              <a:rPr sz="2000" spc="-57" dirty="0">
                <a:latin typeface="Palatino Linotype"/>
                <a:cs typeface="Palatino Linotype"/>
              </a:rPr>
              <a:t>a</a:t>
            </a:r>
            <a:r>
              <a:rPr sz="2000" spc="-86" dirty="0">
                <a:latin typeface="Palatino Linotype"/>
                <a:cs typeface="Palatino Linotype"/>
              </a:rPr>
              <a:t>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c</a:t>
            </a:r>
            <a:r>
              <a:rPr sz="2000" spc="-57" dirty="0">
                <a:latin typeface="Palatino Linotype"/>
                <a:cs typeface="Palatino Linotype"/>
              </a:rPr>
              <a:t>a</a:t>
            </a:r>
            <a:r>
              <a:rPr sz="2000" spc="-53" dirty="0">
                <a:latin typeface="Palatino Linotype"/>
                <a:cs typeface="Palatino Linotype"/>
              </a:rPr>
              <a:t>use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some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69" dirty="0">
                <a:latin typeface="Palatino Linotype"/>
                <a:cs typeface="Palatino Linotype"/>
              </a:rPr>
              <a:t>d</a:t>
            </a:r>
            <a:r>
              <a:rPr sz="2000" spc="-73" dirty="0">
                <a:latin typeface="Palatino Linotype"/>
                <a:cs typeface="Palatino Linotype"/>
              </a:rPr>
              <a:t>a</a:t>
            </a:r>
            <a:r>
              <a:rPr sz="2000" spc="-37" dirty="0">
                <a:latin typeface="Palatino Linotype"/>
                <a:cs typeface="Palatino Linotype"/>
              </a:rPr>
              <a:t>ta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be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lost).</a:t>
            </a:r>
            <a:endParaRPr sz="2000" dirty="0">
              <a:latin typeface="Palatino Linotype"/>
              <a:cs typeface="Palatino Linotype"/>
            </a:endParaRPr>
          </a:p>
          <a:p>
            <a:pPr marL="196973" indent="-132179" algn="just">
              <a:spcBef>
                <a:spcPts val="327"/>
              </a:spcBef>
              <a:buAutoNum type="arabicPeriod"/>
              <a:tabLst>
                <a:tab pos="197492" algn="l"/>
              </a:tabLst>
            </a:pPr>
            <a:r>
              <a:rPr sz="2000" spc="-41" dirty="0">
                <a:latin typeface="Palatino Linotype"/>
                <a:cs typeface="Palatino Linotype"/>
              </a:rPr>
              <a:t>Delete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last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migration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script,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which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now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orphaned.</a:t>
            </a:r>
            <a:endParaRPr sz="2000" dirty="0">
              <a:latin typeface="Palatino Linotype"/>
              <a:cs typeface="Palatino Linotype"/>
            </a:endParaRPr>
          </a:p>
          <a:p>
            <a:pPr marL="196455" marR="4147" indent="-131661" algn="just">
              <a:spcBef>
                <a:spcPts val="375"/>
              </a:spcBef>
              <a:buAutoNum type="arabicPeriod"/>
              <a:tabLst>
                <a:tab pos="197492" algn="l"/>
              </a:tabLst>
            </a:pPr>
            <a:r>
              <a:rPr sz="2000" spc="-41" dirty="0">
                <a:latin typeface="Palatino Linotype"/>
                <a:cs typeface="Palatino Linotype"/>
              </a:rPr>
              <a:t>Generate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69" dirty="0">
                <a:latin typeface="Palatino Linotype"/>
                <a:cs typeface="Palatino Linotype"/>
              </a:rPr>
              <a:t>new</a:t>
            </a:r>
            <a:r>
              <a:rPr sz="2000" spc="78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database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migration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with</a:t>
            </a:r>
            <a:r>
              <a:rPr sz="2000" spc="106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143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flask db migrate </a:t>
            </a:r>
            <a:r>
              <a:rPr sz="2000" spc="-45" dirty="0">
                <a:latin typeface="Palatino Linotype"/>
                <a:cs typeface="Palatino Linotype"/>
              </a:rPr>
              <a:t>command, 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which</a:t>
            </a:r>
            <a:r>
              <a:rPr sz="2000" spc="106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will</a:t>
            </a:r>
            <a:r>
              <a:rPr sz="2000" spc="102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now</a:t>
            </a:r>
            <a:r>
              <a:rPr sz="2000" spc="82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include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changes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migration </a:t>
            </a:r>
            <a:r>
              <a:rPr sz="2000" spc="-33" dirty="0">
                <a:latin typeface="Palatino Linotype"/>
                <a:cs typeface="Palatino Linotype"/>
              </a:rPr>
              <a:t>script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just </a:t>
            </a:r>
            <a:r>
              <a:rPr sz="2000" spc="-49" dirty="0">
                <a:latin typeface="Palatino Linotype"/>
                <a:cs typeface="Palatino Linotype"/>
              </a:rPr>
              <a:t>removed, 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plus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</a:t>
            </a:r>
            <a:r>
              <a:rPr sz="2000" spc="-65" dirty="0">
                <a:latin typeface="Palatino Linotype"/>
                <a:cs typeface="Palatino Linotype"/>
              </a:rPr>
              <a:t>n</a:t>
            </a:r>
            <a:r>
              <a:rPr sz="2000" spc="-86" dirty="0">
                <a:latin typeface="Palatino Linotype"/>
                <a:cs typeface="Palatino Linotype"/>
              </a:rPr>
              <a:t>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other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changes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yo</a:t>
            </a:r>
            <a:r>
              <a:rPr sz="2000" spc="-90" dirty="0">
                <a:latin typeface="Palatino Linotype"/>
                <a:cs typeface="Palatino Linotype"/>
              </a:rPr>
              <a:t>u</a:t>
            </a:r>
            <a:r>
              <a:rPr sz="2000" spc="-78" dirty="0">
                <a:latin typeface="Palatino Linotype"/>
                <a:cs typeface="Palatino Linotype"/>
              </a:rPr>
              <a:t>’</a:t>
            </a:r>
            <a:r>
              <a:rPr sz="2000" spc="-69" dirty="0">
                <a:latin typeface="Palatino Linotype"/>
                <a:cs typeface="Palatino Linotype"/>
              </a:rPr>
              <a:t>ve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made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models.</a:t>
            </a:r>
            <a:endParaRPr sz="2000" dirty="0">
              <a:latin typeface="Palatino Linotype"/>
              <a:cs typeface="Palatino Linotype"/>
            </a:endParaRPr>
          </a:p>
          <a:p>
            <a:pPr marL="196973" indent="-132179" algn="just">
              <a:spcBef>
                <a:spcPts val="327"/>
              </a:spcBef>
              <a:buAutoNum type="arabicPeriod"/>
              <a:tabLst>
                <a:tab pos="197492" algn="l"/>
              </a:tabLst>
            </a:pPr>
            <a:r>
              <a:rPr sz="2000" spc="-65" dirty="0">
                <a:latin typeface="Palatino Linotype"/>
                <a:cs typeface="Palatino Linotype"/>
              </a:rPr>
              <a:t>Review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apply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migration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script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described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previously.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0" y="5791199"/>
            <a:ext cx="8001000" cy="45719"/>
            <a:chOff x="914400" y="7091489"/>
            <a:chExt cx="2887980" cy="3175"/>
          </a:xfrm>
        </p:grpSpPr>
        <p:sp>
          <p:nvSpPr>
            <p:cNvPr id="3" name="object 3"/>
            <p:cNvSpPr/>
            <p:nvPr/>
          </p:nvSpPr>
          <p:spPr>
            <a:xfrm>
              <a:off x="914400" y="7093077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5">
                  <a:moveTo>
                    <a:pt x="79438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  <p:sp>
          <p:nvSpPr>
            <p:cNvPr id="4" name="object 4"/>
            <p:cNvSpPr/>
            <p:nvPr/>
          </p:nvSpPr>
          <p:spPr>
            <a:xfrm>
              <a:off x="1706244" y="7093077"/>
              <a:ext cx="400685" cy="0"/>
            </a:xfrm>
            <a:custGeom>
              <a:avLst/>
              <a:gdLst/>
              <a:ahLst/>
              <a:cxnLst/>
              <a:rect l="l" t="t" r="r" b="b"/>
              <a:pathLst>
                <a:path w="400685">
                  <a:moveTo>
                    <a:pt x="40019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  <p:sp>
          <p:nvSpPr>
            <p:cNvPr id="5" name="object 5"/>
            <p:cNvSpPr/>
            <p:nvPr/>
          </p:nvSpPr>
          <p:spPr>
            <a:xfrm>
              <a:off x="2103895" y="7093077"/>
              <a:ext cx="1698625" cy="0"/>
            </a:xfrm>
            <a:custGeom>
              <a:avLst/>
              <a:gdLst/>
              <a:ahLst/>
              <a:cxnLst/>
              <a:rect l="l" t="t" r="r" b="b"/>
              <a:pathLst>
                <a:path w="1698625">
                  <a:moveTo>
                    <a:pt x="169801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1500" y="491800"/>
            <a:ext cx="8001000" cy="336382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3600" b="1" spc="-114">
                <a:latin typeface="Arial Narrow"/>
                <a:cs typeface="Arial Narrow"/>
              </a:rPr>
              <a:t>Email</a:t>
            </a:r>
            <a:r>
              <a:rPr sz="3600" b="1" spc="-110">
                <a:latin typeface="Arial Narrow"/>
                <a:cs typeface="Arial Narrow"/>
              </a:rPr>
              <a:t> </a:t>
            </a:r>
            <a:r>
              <a:rPr sz="3600" b="1" spc="-118" dirty="0">
                <a:latin typeface="Arial Narrow"/>
                <a:cs typeface="Arial Narrow"/>
              </a:rPr>
              <a:t>Support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53" dirty="0">
                <a:latin typeface="Arial Narrow"/>
                <a:cs typeface="Arial Narrow"/>
              </a:rPr>
              <a:t>with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98" dirty="0">
                <a:latin typeface="Arial Narrow"/>
                <a:cs typeface="Arial Narrow"/>
              </a:rPr>
              <a:t>Flask-Mail</a:t>
            </a:r>
            <a:endParaRPr sz="3600" dirty="0">
              <a:latin typeface="Arial Narrow"/>
              <a:cs typeface="Arial Narrow"/>
            </a:endParaRPr>
          </a:p>
          <a:p>
            <a:pPr marL="10367" marR="4147" indent="-518" algn="just">
              <a:lnSpc>
                <a:spcPct val="102400"/>
              </a:lnSpc>
              <a:spcBef>
                <a:spcPts val="465"/>
              </a:spcBef>
            </a:pPr>
            <a:r>
              <a:rPr sz="1800" spc="-49" dirty="0">
                <a:latin typeface="Palatino Linotype"/>
                <a:cs typeface="Palatino Linotype"/>
              </a:rPr>
              <a:t>Although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smtplib </a:t>
            </a:r>
            <a:r>
              <a:rPr sz="1800" spc="-53" dirty="0">
                <a:latin typeface="Palatino Linotype"/>
                <a:cs typeface="Palatino Linotype"/>
              </a:rPr>
              <a:t>package </a:t>
            </a:r>
            <a:r>
              <a:rPr sz="1800" spc="-37" dirty="0">
                <a:latin typeface="Palatino Linotype"/>
                <a:cs typeface="Palatino Linotype"/>
              </a:rPr>
              <a:t>from the </a:t>
            </a:r>
            <a:r>
              <a:rPr sz="1800" spc="-41" dirty="0">
                <a:latin typeface="Palatino Linotype"/>
                <a:cs typeface="Palatino Linotype"/>
              </a:rPr>
              <a:t>Python </a:t>
            </a:r>
            <a:r>
              <a:rPr sz="1800" spc="-49" dirty="0">
                <a:latin typeface="Palatino Linotype"/>
                <a:cs typeface="Palatino Linotype"/>
              </a:rPr>
              <a:t>standard </a:t>
            </a:r>
            <a:r>
              <a:rPr sz="1800" spc="-37" dirty="0">
                <a:latin typeface="Palatino Linotype"/>
                <a:cs typeface="Palatino Linotype"/>
              </a:rPr>
              <a:t>library can </a:t>
            </a:r>
            <a:r>
              <a:rPr sz="1800" spc="-45" dirty="0">
                <a:latin typeface="Palatino Linotype"/>
                <a:cs typeface="Palatino Linotype"/>
              </a:rPr>
              <a:t>be </a:t>
            </a:r>
            <a:r>
              <a:rPr sz="1800" spc="-57" dirty="0">
                <a:latin typeface="Palatino Linotype"/>
                <a:cs typeface="Palatino Linotype"/>
              </a:rPr>
              <a:t>used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49" dirty="0">
                <a:latin typeface="Palatino Linotype"/>
                <a:cs typeface="Palatino Linotype"/>
              </a:rPr>
              <a:t>send </a:t>
            </a:r>
            <a:r>
              <a:rPr sz="1800" spc="-45" dirty="0">
                <a:latin typeface="Palatino Linotype"/>
                <a:cs typeface="Palatino Linotype"/>
              </a:rPr>
              <a:t> email </a:t>
            </a:r>
            <a:r>
              <a:rPr sz="1800" spc="-41" dirty="0">
                <a:latin typeface="Palatino Linotype"/>
                <a:cs typeface="Palatino Linotype"/>
              </a:rPr>
              <a:t>inside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5" dirty="0">
                <a:latin typeface="Palatino Linotype"/>
                <a:cs typeface="Palatino Linotype"/>
              </a:rPr>
              <a:t>Flask </a:t>
            </a:r>
            <a:r>
              <a:rPr sz="1800" spc="-41" dirty="0">
                <a:latin typeface="Palatino Linotype"/>
                <a:cs typeface="Palatino Linotype"/>
              </a:rPr>
              <a:t>application, </a:t>
            </a:r>
            <a:r>
              <a:rPr sz="1800" spc="-37" dirty="0">
                <a:latin typeface="Palatino Linotype"/>
                <a:cs typeface="Palatino Linotype"/>
              </a:rPr>
              <a:t>the Flask-Mail extension </a:t>
            </a:r>
            <a:r>
              <a:rPr sz="1800" spc="-69" dirty="0">
                <a:latin typeface="Palatino Linotype"/>
                <a:cs typeface="Palatino Linotype"/>
              </a:rPr>
              <a:t>wraps </a:t>
            </a:r>
            <a:r>
              <a:rPr sz="1800" spc="-4" dirty="0">
                <a:latin typeface="SimSun"/>
                <a:cs typeface="SimSun"/>
              </a:rPr>
              <a:t>smtplib </a:t>
            </a:r>
            <a:r>
              <a:rPr sz="1800" spc="-53" dirty="0">
                <a:latin typeface="Palatino Linotype"/>
                <a:cs typeface="Palatino Linotype"/>
              </a:rPr>
              <a:t>and </a:t>
            </a:r>
            <a:r>
              <a:rPr sz="1800" spc="-33" dirty="0">
                <a:latin typeface="Palatino Linotype"/>
                <a:cs typeface="Palatino Linotype"/>
              </a:rPr>
              <a:t>integra‐ 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tes</a:t>
            </a:r>
            <a:r>
              <a:rPr sz="1800" spc="-20" dirty="0">
                <a:latin typeface="Palatino Linotype"/>
                <a:cs typeface="Palatino Linotype"/>
              </a:rPr>
              <a:t> it </a:t>
            </a:r>
            <a:r>
              <a:rPr sz="1800" spc="-41" dirty="0">
                <a:latin typeface="Palatino Linotype"/>
                <a:cs typeface="Palatino Linotype"/>
              </a:rPr>
              <a:t>nicely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with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Flask.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Flask-Mail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installed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with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pip</a:t>
            </a:r>
            <a:r>
              <a:rPr sz="1800" spc="-20" dirty="0">
                <a:latin typeface="Palatino Linotype"/>
                <a:cs typeface="Palatino Linotype"/>
              </a:rPr>
              <a:t>:</a:t>
            </a:r>
            <a:endParaRPr sz="18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 $ </a:t>
            </a:r>
            <a:r>
              <a:rPr sz="1600" b="1" spc="-73" dirty="0">
                <a:latin typeface="Courier New"/>
                <a:cs typeface="Courier New"/>
              </a:rPr>
              <a:t>pip install flask-mail</a:t>
            </a:r>
            <a:endParaRPr sz="1600" dirty="0">
              <a:latin typeface="Courier New"/>
              <a:cs typeface="Courier New"/>
            </a:endParaRPr>
          </a:p>
          <a:p>
            <a:pPr marL="10367" marR="4147" indent="-518" algn="just">
              <a:spcBef>
                <a:spcPts val="392"/>
              </a:spcBef>
            </a:pPr>
            <a:r>
              <a:rPr sz="1800" spc="-29" dirty="0">
                <a:latin typeface="Palatino Linotype"/>
                <a:cs typeface="Palatino Linotype"/>
              </a:rPr>
              <a:t>The </a:t>
            </a:r>
            <a:r>
              <a:rPr sz="1800" spc="-37" dirty="0">
                <a:latin typeface="Palatino Linotype"/>
                <a:cs typeface="Palatino Linotype"/>
              </a:rPr>
              <a:t>extension </a:t>
            </a:r>
            <a:r>
              <a:rPr sz="1800" spc="-33" dirty="0">
                <a:latin typeface="Palatino Linotype"/>
                <a:cs typeface="Palatino Linotype"/>
              </a:rPr>
              <a:t>connects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53" dirty="0">
                <a:latin typeface="Palatino Linotype"/>
                <a:cs typeface="Palatino Linotype"/>
              </a:rPr>
              <a:t>a </a:t>
            </a:r>
            <a:r>
              <a:rPr sz="1800" spc="-49" dirty="0">
                <a:latin typeface="Palatino Linotype"/>
                <a:cs typeface="Palatino Linotype"/>
              </a:rPr>
              <a:t>Simple </a:t>
            </a:r>
            <a:r>
              <a:rPr sz="1800" spc="-45" dirty="0">
                <a:latin typeface="Palatino Linotype"/>
                <a:cs typeface="Palatino Linotype"/>
              </a:rPr>
              <a:t>Mail </a:t>
            </a:r>
            <a:r>
              <a:rPr sz="1800" spc="-41" dirty="0">
                <a:latin typeface="Palatino Linotype"/>
                <a:cs typeface="Palatino Linotype"/>
              </a:rPr>
              <a:t>Transfer </a:t>
            </a:r>
            <a:r>
              <a:rPr sz="1800" spc="-29" dirty="0">
                <a:latin typeface="Palatino Linotype"/>
                <a:cs typeface="Palatino Linotype"/>
              </a:rPr>
              <a:t>Protocol </a:t>
            </a:r>
            <a:r>
              <a:rPr sz="1800" spc="-20" dirty="0">
                <a:latin typeface="Palatino Linotype"/>
                <a:cs typeface="Palatino Linotype"/>
              </a:rPr>
              <a:t>(SMTP) </a:t>
            </a:r>
            <a:r>
              <a:rPr sz="1800" spc="-45" dirty="0">
                <a:latin typeface="Palatino Linotype"/>
                <a:cs typeface="Palatino Linotype"/>
              </a:rPr>
              <a:t>server </a:t>
            </a:r>
            <a:r>
              <a:rPr sz="1800" spc="-53" dirty="0">
                <a:latin typeface="Palatino Linotype"/>
                <a:cs typeface="Palatino Linotype"/>
              </a:rPr>
              <a:t>and passes 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emails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spc="-20" dirty="0">
                <a:latin typeface="Palatino Linotype"/>
                <a:cs typeface="Palatino Linotype"/>
              </a:rPr>
              <a:t>it </a:t>
            </a:r>
            <a:r>
              <a:rPr sz="1800" spc="-29" dirty="0">
                <a:latin typeface="Palatino Linotype"/>
                <a:cs typeface="Palatino Linotype"/>
              </a:rPr>
              <a:t>for </a:t>
            </a:r>
            <a:r>
              <a:rPr sz="1800" spc="-53" dirty="0">
                <a:latin typeface="Palatino Linotype"/>
                <a:cs typeface="Palatino Linotype"/>
              </a:rPr>
              <a:t>delivery.</a:t>
            </a:r>
            <a:r>
              <a:rPr sz="1800" spc="106" dirty="0">
                <a:latin typeface="Palatino Linotype"/>
                <a:cs typeface="Palatino Linotype"/>
              </a:rPr>
              <a:t> </a:t>
            </a:r>
            <a:r>
              <a:rPr sz="1800" spc="-16" dirty="0">
                <a:latin typeface="Palatino Linotype"/>
                <a:cs typeface="Palatino Linotype"/>
              </a:rPr>
              <a:t>If </a:t>
            </a:r>
            <a:r>
              <a:rPr sz="1800" spc="-33" dirty="0">
                <a:latin typeface="Palatino Linotype"/>
                <a:cs typeface="Palatino Linotype"/>
              </a:rPr>
              <a:t>no </a:t>
            </a:r>
            <a:r>
              <a:rPr sz="1800" spc="-37" dirty="0">
                <a:latin typeface="Palatino Linotype"/>
                <a:cs typeface="Palatino Linotype"/>
              </a:rPr>
              <a:t>configuration is </a:t>
            </a:r>
            <a:r>
              <a:rPr sz="1800" spc="-49" dirty="0">
                <a:latin typeface="Palatino Linotype"/>
                <a:cs typeface="Palatino Linotype"/>
              </a:rPr>
              <a:t>given,</a:t>
            </a:r>
            <a:r>
              <a:rPr sz="1800" spc="118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Flask-Mail </a:t>
            </a:r>
            <a:r>
              <a:rPr sz="1800" spc="-33" dirty="0">
                <a:latin typeface="Palatino Linotype"/>
                <a:cs typeface="Palatino Linotype"/>
              </a:rPr>
              <a:t>connects </a:t>
            </a:r>
            <a:r>
              <a:rPr sz="1800" spc="-24" dirty="0">
                <a:latin typeface="Palatino Linotype"/>
                <a:cs typeface="Palatino Linotype"/>
              </a:rPr>
              <a:t>to </a:t>
            </a:r>
            <a:r>
              <a:rPr sz="1800" i="1" spc="-12" dirty="0">
                <a:latin typeface="Palatino Linotype"/>
                <a:cs typeface="Palatino Linotype"/>
              </a:rPr>
              <a:t>localhost </a:t>
            </a:r>
            <a:r>
              <a:rPr sz="1800" i="1" spc="-8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at </a:t>
            </a:r>
            <a:r>
              <a:rPr sz="1800" spc="-37" dirty="0">
                <a:latin typeface="Palatino Linotype"/>
                <a:cs typeface="Palatino Linotype"/>
              </a:rPr>
              <a:t>port </a:t>
            </a:r>
            <a:r>
              <a:rPr sz="1800" spc="-20" dirty="0">
                <a:latin typeface="Palatino Linotype"/>
                <a:cs typeface="Palatino Linotype"/>
              </a:rPr>
              <a:t>25 </a:t>
            </a:r>
            <a:r>
              <a:rPr sz="1800" spc="-53" dirty="0">
                <a:latin typeface="Palatino Linotype"/>
                <a:cs typeface="Palatino Linotype"/>
              </a:rPr>
              <a:t>and </a:t>
            </a:r>
            <a:r>
              <a:rPr sz="1800" spc="-49" dirty="0">
                <a:latin typeface="Palatino Linotype"/>
                <a:cs typeface="Palatino Linotype"/>
              </a:rPr>
              <a:t>sends </a:t>
            </a:r>
            <a:r>
              <a:rPr sz="1800" spc="-45" dirty="0">
                <a:latin typeface="Palatino Linotype"/>
                <a:cs typeface="Palatino Linotype"/>
              </a:rPr>
              <a:t>email </a:t>
            </a:r>
            <a:r>
              <a:rPr sz="1800" spc="-49" dirty="0">
                <a:latin typeface="Palatino Linotype"/>
                <a:cs typeface="Palatino Linotype"/>
              </a:rPr>
              <a:t>without </a:t>
            </a:r>
            <a:r>
              <a:rPr sz="1800" spc="-37" dirty="0">
                <a:latin typeface="Palatino Linotype"/>
                <a:cs typeface="Palatino Linotype"/>
              </a:rPr>
              <a:t>authentication. </a:t>
            </a:r>
            <a:r>
              <a:rPr sz="1800" spc="-53" dirty="0">
                <a:solidFill>
                  <a:srgbClr val="990000"/>
                </a:solidFill>
                <a:latin typeface="Palatino Linotype"/>
                <a:cs typeface="Palatino Linotype"/>
              </a:rPr>
              <a:t>Table </a:t>
            </a:r>
            <a:r>
              <a:rPr sz="18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6-1 </a:t>
            </a:r>
            <a:r>
              <a:rPr sz="1800" spc="-61" dirty="0">
                <a:latin typeface="Palatino Linotype"/>
                <a:cs typeface="Palatino Linotype"/>
              </a:rPr>
              <a:t>shows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33" dirty="0">
                <a:latin typeface="Palatino Linotype"/>
                <a:cs typeface="Palatino Linotype"/>
              </a:rPr>
              <a:t>list of configu‐ </a:t>
            </a:r>
            <a:r>
              <a:rPr sz="1800" spc="-29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ration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keys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that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can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used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configure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SMTP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server.</a:t>
            </a:r>
            <a:endParaRPr sz="18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1024"/>
              </a:spcBef>
            </a:pPr>
            <a:r>
              <a:rPr sz="1800" i="1" spc="-16" dirty="0">
                <a:latin typeface="Palatino Linotype"/>
                <a:cs typeface="Palatino Linotype"/>
              </a:rPr>
              <a:t>Table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6-1.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Flask-Mail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49" dirty="0">
                <a:latin typeface="Palatino Linotype"/>
                <a:cs typeface="Palatino Linotype"/>
              </a:rPr>
              <a:t>SMTP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server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configuration</a:t>
            </a:r>
            <a:r>
              <a:rPr sz="1800" i="1" spc="-20" dirty="0">
                <a:latin typeface="Palatino Linotype"/>
                <a:cs typeface="Palatino Linotype"/>
              </a:rPr>
              <a:t> keys</a:t>
            </a:r>
            <a:endParaRPr sz="18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00" y="3962400"/>
            <a:ext cx="8001000" cy="283804"/>
          </a:xfrm>
          <a:prstGeom prst="rect">
            <a:avLst/>
          </a:prstGeom>
          <a:solidFill>
            <a:srgbClr val="BB4097"/>
          </a:solidFill>
        </p:spPr>
        <p:txBody>
          <a:bodyPr vert="horz" wrap="square" lIns="0" tIns="6739" rIns="0" bIns="0" rtlCol="0">
            <a:spAutoFit/>
          </a:bodyPr>
          <a:lstStyle/>
          <a:p>
            <a:pPr marL="37321">
              <a:spcBef>
                <a:spcPts val="53"/>
              </a:spcBef>
              <a:tabLst>
                <a:tab pos="684741" algn="l"/>
              </a:tabLst>
            </a:pPr>
            <a:r>
              <a:rPr sz="1800" b="1" spc="-78" dirty="0">
                <a:solidFill>
                  <a:srgbClr val="FFFFFF"/>
                </a:solidFill>
                <a:latin typeface="Arial Narrow"/>
                <a:cs typeface="Arial Narrow"/>
              </a:rPr>
              <a:t>Key</a:t>
            </a:r>
            <a:r>
              <a:rPr sz="1800" b="1" spc="-78">
                <a:solidFill>
                  <a:srgbClr val="FFFFFF"/>
                </a:solidFill>
                <a:latin typeface="Arial Narrow"/>
                <a:cs typeface="Arial Narrow"/>
              </a:rPr>
              <a:t>	</a:t>
            </a:r>
            <a:r>
              <a:rPr lang="en-US" sz="1800" b="1" spc="-78">
                <a:solidFill>
                  <a:srgbClr val="FFFFFF"/>
                </a:solidFill>
                <a:latin typeface="Arial Narrow"/>
                <a:cs typeface="Arial Narrow"/>
              </a:rPr>
              <a:t>			</a:t>
            </a:r>
            <a:r>
              <a:rPr sz="1800" b="1" spc="-37">
                <a:solidFill>
                  <a:srgbClr val="FFFFFF"/>
                </a:solidFill>
                <a:latin typeface="Arial Narrow"/>
                <a:cs typeface="Arial Narrow"/>
              </a:rPr>
              <a:t>Default</a:t>
            </a:r>
            <a:r>
              <a:rPr sz="1800" b="1" spc="216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lang="en-US" sz="1800" b="1" spc="216">
                <a:solidFill>
                  <a:srgbClr val="FFFFFF"/>
                </a:solidFill>
                <a:latin typeface="Arial Narrow"/>
                <a:cs typeface="Arial Narrow"/>
              </a:rPr>
              <a:t>			</a:t>
            </a:r>
            <a:r>
              <a:rPr sz="1800" b="1" spc="-53">
                <a:solidFill>
                  <a:srgbClr val="FFFFFF"/>
                </a:solidFill>
                <a:latin typeface="Arial Narrow"/>
                <a:cs typeface="Arial Narrow"/>
              </a:rPr>
              <a:t>Description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400" y="4276073"/>
            <a:ext cx="5866623" cy="456483"/>
          </a:xfrm>
          <a:prstGeom prst="rect">
            <a:avLst/>
          </a:prstGeom>
        </p:spPr>
        <p:txBody>
          <a:bodyPr vert="horz" wrap="square" lIns="0" tIns="48208" rIns="0" bIns="0" rtlCol="0">
            <a:spAutoFit/>
          </a:bodyPr>
          <a:lstStyle/>
          <a:p>
            <a:pPr marL="10367">
              <a:spcBef>
                <a:spcPts val="380"/>
              </a:spcBef>
            </a:pPr>
            <a:r>
              <a:rPr sz="1200" i="1" spc="-49">
                <a:latin typeface="Gill Sans MT"/>
                <a:cs typeface="Gill Sans MT"/>
              </a:rPr>
              <a:t>localhost</a:t>
            </a:r>
            <a:r>
              <a:rPr sz="1200" i="1" spc="90">
                <a:latin typeface="Gill Sans MT"/>
                <a:cs typeface="Gill Sans MT"/>
              </a:rPr>
              <a:t> </a:t>
            </a:r>
            <a:r>
              <a:rPr lang="en-US" sz="1200" i="1" spc="90">
                <a:latin typeface="Gill Sans MT"/>
                <a:cs typeface="Gill Sans MT"/>
              </a:rPr>
              <a:t>			</a:t>
            </a:r>
            <a:r>
              <a:rPr sz="1200" spc="-122">
                <a:latin typeface="Trebuchet MS"/>
                <a:cs typeface="Trebuchet MS"/>
              </a:rPr>
              <a:t>Hostname</a:t>
            </a:r>
            <a:r>
              <a:rPr sz="1200" spc="-86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or</a:t>
            </a:r>
            <a:r>
              <a:rPr sz="1200" spc="-78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IP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address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of</a:t>
            </a:r>
            <a:r>
              <a:rPr sz="1200" spc="-78" dirty="0">
                <a:latin typeface="Trebuchet MS"/>
                <a:cs typeface="Trebuchet MS"/>
              </a:rPr>
              <a:t> </a:t>
            </a:r>
            <a:r>
              <a:rPr sz="1200" spc="-114" dirty="0">
                <a:latin typeface="Trebuchet MS"/>
                <a:cs typeface="Trebuchet MS"/>
              </a:rPr>
              <a:t>the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14" dirty="0">
                <a:latin typeface="Trebuchet MS"/>
                <a:cs typeface="Trebuchet MS"/>
              </a:rPr>
              <a:t>email</a:t>
            </a:r>
            <a:r>
              <a:rPr sz="1200" spc="-86" dirty="0">
                <a:latin typeface="Trebuchet MS"/>
                <a:cs typeface="Trebuchet MS"/>
              </a:rPr>
              <a:t> </a:t>
            </a:r>
            <a:r>
              <a:rPr sz="1200" spc="-114" dirty="0">
                <a:latin typeface="Trebuchet MS"/>
                <a:cs typeface="Trebuchet MS"/>
              </a:rPr>
              <a:t>server</a:t>
            </a:r>
            <a:endParaRPr sz="1200">
              <a:latin typeface="Trebuchet MS"/>
              <a:cs typeface="Trebuchet MS"/>
            </a:endParaRPr>
          </a:p>
          <a:p>
            <a:pPr marL="10367">
              <a:spcBef>
                <a:spcPts val="298"/>
              </a:spcBef>
              <a:tabLst>
                <a:tab pos="334854" algn="l"/>
              </a:tabLst>
            </a:pPr>
            <a:r>
              <a:rPr sz="1200" spc="-106" dirty="0">
                <a:latin typeface="Trebuchet MS"/>
                <a:cs typeface="Trebuchet MS"/>
              </a:rPr>
              <a:t>25</a:t>
            </a:r>
            <a:r>
              <a:rPr sz="1200" spc="-106">
                <a:latin typeface="Trebuchet MS"/>
                <a:cs typeface="Trebuchet MS"/>
              </a:rPr>
              <a:t>	</a:t>
            </a:r>
            <a:r>
              <a:rPr lang="en-US" sz="1200" spc="-106">
                <a:latin typeface="Trebuchet MS"/>
                <a:cs typeface="Trebuchet MS"/>
              </a:rPr>
              <a:t>			</a:t>
            </a:r>
            <a:r>
              <a:rPr sz="1200" spc="-110">
                <a:latin typeface="Trebuchet MS"/>
                <a:cs typeface="Trebuchet MS"/>
              </a:rPr>
              <a:t>Port</a:t>
            </a:r>
            <a:r>
              <a:rPr sz="1200" spc="-86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of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14" dirty="0">
                <a:latin typeface="Trebuchet MS"/>
                <a:cs typeface="Trebuchet MS"/>
              </a:rPr>
              <a:t>the</a:t>
            </a:r>
            <a:r>
              <a:rPr sz="1200" spc="-86" dirty="0">
                <a:latin typeface="Trebuchet MS"/>
                <a:cs typeface="Trebuchet MS"/>
              </a:rPr>
              <a:t> </a:t>
            </a:r>
            <a:r>
              <a:rPr sz="1200" spc="-114" dirty="0">
                <a:latin typeface="Trebuchet MS"/>
                <a:cs typeface="Trebuchet MS"/>
              </a:rPr>
              <a:t>email</a:t>
            </a:r>
            <a:r>
              <a:rPr sz="1200" spc="-86" dirty="0">
                <a:latin typeface="Trebuchet MS"/>
                <a:cs typeface="Trebuchet MS"/>
              </a:rPr>
              <a:t> </a:t>
            </a:r>
            <a:r>
              <a:rPr sz="1200" spc="-114" dirty="0">
                <a:latin typeface="Trebuchet MS"/>
                <a:cs typeface="Trebuchet MS"/>
              </a:rPr>
              <a:t>server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500" y="4316406"/>
            <a:ext cx="1181100" cy="135237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lnSpc>
                <a:spcPct val="141700"/>
              </a:lnSpc>
              <a:spcBef>
                <a:spcPts val="82"/>
              </a:spcBef>
            </a:pPr>
            <a:r>
              <a:rPr sz="1050" dirty="0">
                <a:latin typeface="SimSun"/>
                <a:cs typeface="SimSun"/>
              </a:rPr>
              <a:t>MAIL_SERVER </a:t>
            </a:r>
            <a:r>
              <a:rPr sz="1050" spc="4" dirty="0">
                <a:latin typeface="SimSun"/>
                <a:cs typeface="SimSun"/>
              </a:rPr>
              <a:t> </a:t>
            </a:r>
            <a:r>
              <a:rPr sz="1050" dirty="0">
                <a:latin typeface="SimSun"/>
                <a:cs typeface="SimSun"/>
              </a:rPr>
              <a:t>MAIL_PORT </a:t>
            </a:r>
            <a:r>
              <a:rPr sz="1050" spc="4" dirty="0">
                <a:latin typeface="SimSun"/>
                <a:cs typeface="SimSun"/>
              </a:rPr>
              <a:t> </a:t>
            </a:r>
            <a:r>
              <a:rPr sz="1050" dirty="0">
                <a:latin typeface="SimSun"/>
                <a:cs typeface="SimSun"/>
              </a:rPr>
              <a:t>MAIL_USE_TLS </a:t>
            </a:r>
            <a:r>
              <a:rPr sz="1050" spc="-334" dirty="0">
                <a:latin typeface="SimSun"/>
                <a:cs typeface="SimSun"/>
              </a:rPr>
              <a:t> </a:t>
            </a:r>
            <a:r>
              <a:rPr sz="1050" dirty="0">
                <a:latin typeface="SimSun"/>
                <a:cs typeface="SimSun"/>
              </a:rPr>
              <a:t>MAIL_USE_SSL </a:t>
            </a:r>
            <a:r>
              <a:rPr sz="1050" spc="-334" dirty="0">
                <a:latin typeface="SimSun"/>
                <a:cs typeface="SimSun"/>
              </a:rPr>
              <a:t> </a:t>
            </a:r>
            <a:r>
              <a:rPr sz="1050" dirty="0">
                <a:latin typeface="SimSun"/>
                <a:cs typeface="SimSun"/>
              </a:rPr>
              <a:t>MAIL_USERNAME  MAIL_PASSWORD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9400" y="4746197"/>
            <a:ext cx="648478" cy="90635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lnSpc>
                <a:spcPct val="141700"/>
              </a:lnSpc>
              <a:spcBef>
                <a:spcPts val="82"/>
              </a:spcBef>
            </a:pPr>
            <a:r>
              <a:rPr sz="1050" dirty="0">
                <a:latin typeface="SimSun"/>
                <a:cs typeface="SimSun"/>
              </a:rPr>
              <a:t>False  False  </a:t>
            </a:r>
            <a:r>
              <a:rPr sz="1050">
                <a:latin typeface="SimSun"/>
                <a:cs typeface="SimSun"/>
              </a:rPr>
              <a:t>None </a:t>
            </a:r>
            <a:r>
              <a:rPr sz="1050" spc="-334">
                <a:latin typeface="SimSun"/>
                <a:cs typeface="SimSun"/>
              </a:rPr>
              <a:t> </a:t>
            </a:r>
            <a:endParaRPr lang="en-US" sz="1050" spc="-334">
              <a:latin typeface="SimSun"/>
              <a:cs typeface="SimSun"/>
            </a:endParaRPr>
          </a:p>
          <a:p>
            <a:pPr marL="10367" marR="4147">
              <a:lnSpc>
                <a:spcPct val="141700"/>
              </a:lnSpc>
              <a:spcBef>
                <a:spcPts val="82"/>
              </a:spcBef>
            </a:pPr>
            <a:r>
              <a:rPr sz="1050">
                <a:latin typeface="SimSun"/>
                <a:cs typeface="SimSun"/>
              </a:rPr>
              <a:t>None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63526" y="4723412"/>
            <a:ext cx="3508974" cy="100157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lnSpc>
                <a:spcPct val="133800"/>
              </a:lnSpc>
              <a:spcBef>
                <a:spcPts val="82"/>
              </a:spcBef>
            </a:pPr>
            <a:r>
              <a:rPr sz="1200" spc="-114" dirty="0">
                <a:latin typeface="Trebuchet MS"/>
                <a:cs typeface="Trebuchet MS"/>
              </a:rPr>
              <a:t>Enable</a:t>
            </a:r>
            <a:r>
              <a:rPr sz="1200" spc="-86" dirty="0">
                <a:latin typeface="Trebuchet MS"/>
                <a:cs typeface="Trebuchet MS"/>
              </a:rPr>
              <a:t> </a:t>
            </a:r>
            <a:r>
              <a:rPr sz="1200" spc="-114" dirty="0">
                <a:latin typeface="Trebuchet MS"/>
                <a:cs typeface="Trebuchet MS"/>
              </a:rPr>
              <a:t>Transport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18" dirty="0">
                <a:latin typeface="Trebuchet MS"/>
                <a:cs typeface="Trebuchet MS"/>
              </a:rPr>
              <a:t>Layer</a:t>
            </a:r>
            <a:r>
              <a:rPr sz="1200" spc="-86" dirty="0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Security</a:t>
            </a:r>
            <a:r>
              <a:rPr sz="1200" spc="-86" dirty="0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(TLS)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02">
                <a:latin typeface="Trebuchet MS"/>
                <a:cs typeface="Trebuchet MS"/>
              </a:rPr>
              <a:t>security  </a:t>
            </a:r>
            <a:endParaRPr lang="en-US" sz="1200" spc="-102">
              <a:latin typeface="Trebuchet MS"/>
              <a:cs typeface="Trebuchet MS"/>
            </a:endParaRPr>
          </a:p>
          <a:p>
            <a:pPr marL="10367" marR="4147">
              <a:lnSpc>
                <a:spcPct val="133800"/>
              </a:lnSpc>
              <a:spcBef>
                <a:spcPts val="82"/>
              </a:spcBef>
            </a:pPr>
            <a:r>
              <a:rPr sz="1200" spc="-114">
                <a:latin typeface="Trebuchet MS"/>
                <a:cs typeface="Trebuchet MS"/>
              </a:rPr>
              <a:t>Enable</a:t>
            </a:r>
            <a:r>
              <a:rPr sz="1200" spc="-86">
                <a:latin typeface="Trebuchet MS"/>
                <a:cs typeface="Trebuchet MS"/>
              </a:rPr>
              <a:t> </a:t>
            </a:r>
            <a:r>
              <a:rPr sz="1200" spc="-118" dirty="0">
                <a:latin typeface="Trebuchet MS"/>
                <a:cs typeface="Trebuchet MS"/>
              </a:rPr>
              <a:t>Secure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14" dirty="0">
                <a:latin typeface="Trebuchet MS"/>
                <a:cs typeface="Trebuchet MS"/>
              </a:rPr>
              <a:t>Sockets</a:t>
            </a:r>
            <a:r>
              <a:rPr sz="1200" spc="-86" dirty="0">
                <a:latin typeface="Trebuchet MS"/>
                <a:cs typeface="Trebuchet MS"/>
              </a:rPr>
              <a:t> </a:t>
            </a:r>
            <a:r>
              <a:rPr sz="1200" spc="-118" dirty="0">
                <a:latin typeface="Trebuchet MS"/>
                <a:cs typeface="Trebuchet MS"/>
              </a:rPr>
              <a:t>Layer</a:t>
            </a:r>
            <a:r>
              <a:rPr sz="1200" spc="-86" dirty="0">
                <a:latin typeface="Trebuchet MS"/>
                <a:cs typeface="Trebuchet MS"/>
              </a:rPr>
              <a:t> </a:t>
            </a:r>
            <a:r>
              <a:rPr sz="1200" spc="-93" dirty="0">
                <a:latin typeface="Trebuchet MS"/>
                <a:cs typeface="Trebuchet MS"/>
              </a:rPr>
              <a:t>(SSL)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02">
                <a:latin typeface="Trebuchet MS"/>
                <a:cs typeface="Trebuchet MS"/>
              </a:rPr>
              <a:t>security  </a:t>
            </a:r>
            <a:endParaRPr lang="en-US" sz="1200" spc="-102">
              <a:latin typeface="Trebuchet MS"/>
              <a:cs typeface="Trebuchet MS"/>
            </a:endParaRPr>
          </a:p>
          <a:p>
            <a:pPr marL="10367" marR="4147">
              <a:lnSpc>
                <a:spcPct val="133800"/>
              </a:lnSpc>
              <a:spcBef>
                <a:spcPts val="82"/>
              </a:spcBef>
            </a:pPr>
            <a:r>
              <a:rPr sz="1200" spc="-90">
                <a:latin typeface="Trebuchet MS"/>
                <a:cs typeface="Trebuchet MS"/>
              </a:rPr>
              <a:t>Mail</a:t>
            </a:r>
            <a:r>
              <a:rPr sz="1200" spc="-86">
                <a:latin typeface="Trebuchet MS"/>
                <a:cs typeface="Trebuchet MS"/>
              </a:rPr>
              <a:t> </a:t>
            </a:r>
            <a:r>
              <a:rPr sz="1200" spc="-122" dirty="0">
                <a:latin typeface="Trebuchet MS"/>
                <a:cs typeface="Trebuchet MS"/>
              </a:rPr>
              <a:t>account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18" dirty="0">
                <a:latin typeface="Trebuchet MS"/>
                <a:cs typeface="Trebuchet MS"/>
              </a:rPr>
              <a:t>username</a:t>
            </a:r>
            <a:endParaRPr sz="1200">
              <a:latin typeface="Trebuchet MS"/>
              <a:cs typeface="Trebuchet MS"/>
            </a:endParaRPr>
          </a:p>
          <a:p>
            <a:pPr marL="10367">
              <a:spcBef>
                <a:spcPts val="298"/>
              </a:spcBef>
            </a:pPr>
            <a:r>
              <a:rPr sz="1200" spc="-90" dirty="0">
                <a:latin typeface="Trebuchet MS"/>
                <a:cs typeface="Trebuchet MS"/>
              </a:rPr>
              <a:t>Mail</a:t>
            </a:r>
            <a:r>
              <a:rPr sz="1200" spc="-86" dirty="0">
                <a:latin typeface="Trebuchet MS"/>
                <a:cs typeface="Trebuchet MS"/>
              </a:rPr>
              <a:t> </a:t>
            </a:r>
            <a:r>
              <a:rPr sz="1200" spc="-122" dirty="0">
                <a:latin typeface="Trebuchet MS"/>
                <a:cs typeface="Trebuchet MS"/>
              </a:rPr>
              <a:t>account</a:t>
            </a:r>
            <a:r>
              <a:rPr sz="1200" spc="-82" dirty="0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password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1500" y="516560"/>
            <a:ext cx="8001000" cy="603263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6-1.</a:t>
            </a:r>
            <a:r>
              <a:rPr sz="2000" i="1" spc="-20" dirty="0">
                <a:latin typeface="Palatino Linotype"/>
                <a:cs typeface="Palatino Linotype"/>
              </a:rPr>
              <a:t> hello.py: </a:t>
            </a:r>
            <a:r>
              <a:rPr sz="2000" i="1" spc="-16" dirty="0">
                <a:latin typeface="Palatino Linotype"/>
                <a:cs typeface="Palatino Linotype"/>
              </a:rPr>
              <a:t>Flask-Mail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configuration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for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Gmail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os</a:t>
            </a:r>
            <a:endParaRPr sz="1600" dirty="0">
              <a:latin typeface="Courier New"/>
              <a:cs typeface="Courier New"/>
            </a:endParaRPr>
          </a:p>
          <a:p>
            <a:pPr marL="10367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 dirty="0">
              <a:latin typeface="Courier New"/>
              <a:cs typeface="Courier New"/>
            </a:endParaRPr>
          </a:p>
          <a:p>
            <a:pPr marL="10367" marR="1577341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'MAIL_SERVER'</a:t>
            </a:r>
            <a:r>
              <a:rPr sz="1600" dirty="0">
                <a:latin typeface="SimSun"/>
                <a:cs typeface="SimSun"/>
              </a:rPr>
              <a:t>]</a:t>
            </a:r>
            <a:r>
              <a:rPr sz="1600" spc="-41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'smtp.googlemail.com' </a:t>
            </a:r>
            <a:r>
              <a:rPr sz="1600" spc="-33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'MAIL_PORT'</a:t>
            </a:r>
            <a:r>
              <a:rPr sz="1600" dirty="0">
                <a:latin typeface="SimSun"/>
                <a:cs typeface="SimSun"/>
              </a:rPr>
              <a:t>]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587 </a:t>
            </a:r>
            <a:r>
              <a:rPr sz="1600" spc="4" dirty="0">
                <a:solidFill>
                  <a:srgbClr val="FF6600"/>
                </a:solidFill>
                <a:latin typeface="SimSun"/>
                <a:cs typeface="SimSun"/>
              </a:rPr>
              <a:t> </a:t>
            </a:r>
            <a:endParaRPr lang="en-US" sz="1600" spc="4" dirty="0">
              <a:solidFill>
                <a:srgbClr val="FF6600"/>
              </a:solidFill>
              <a:latin typeface="SimSun"/>
              <a:cs typeface="SimSun"/>
            </a:endParaRPr>
          </a:p>
          <a:p>
            <a:pPr marL="10367" marR="1577341"/>
            <a:r>
              <a:rPr sz="1600" dirty="0" err="1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 err="1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'MAIL_USE_TLS'</a:t>
            </a:r>
            <a:r>
              <a:rPr sz="1600" dirty="0">
                <a:latin typeface="SimSun"/>
                <a:cs typeface="SimSun"/>
              </a:rPr>
              <a:t>]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endParaRPr sz="1600" dirty="0">
              <a:latin typeface="SimSun"/>
              <a:cs typeface="SimSun"/>
            </a:endParaRPr>
          </a:p>
          <a:p>
            <a:pPr marL="10367" marR="1048623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'MAIL_USERNAME'</a:t>
            </a:r>
            <a:r>
              <a:rPr sz="1600" dirty="0">
                <a:latin typeface="SimSun"/>
                <a:cs typeface="SimSun"/>
              </a:rPr>
              <a:t>]</a:t>
            </a:r>
            <a:r>
              <a:rPr sz="1600" spc="-41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'MAIL_USERNAME'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'MAIL_PASSWORD'</a:t>
            </a:r>
            <a:r>
              <a:rPr sz="1600" dirty="0">
                <a:latin typeface="SimSun"/>
                <a:cs typeface="SimSun"/>
              </a:rPr>
              <a:t>]</a:t>
            </a:r>
            <a:r>
              <a:rPr sz="1600" spc="-41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'MAIL_PASSWORD'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6-2.</a:t>
            </a:r>
            <a:r>
              <a:rPr sz="2000" i="1" spc="-20" dirty="0">
                <a:latin typeface="Palatino Linotype"/>
                <a:cs typeface="Palatino Linotype"/>
              </a:rPr>
              <a:t> hello.py: </a:t>
            </a:r>
            <a:r>
              <a:rPr sz="2000" i="1" spc="-16" dirty="0">
                <a:latin typeface="Palatino Linotype"/>
                <a:cs typeface="Palatino Linotype"/>
              </a:rPr>
              <a:t>Flask-Mail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initialization</a:t>
            </a:r>
            <a:endParaRPr sz="2000" dirty="0">
              <a:latin typeface="Palatino Linotype"/>
              <a:cs typeface="Palatino Linotype"/>
            </a:endParaRPr>
          </a:p>
          <a:p>
            <a:pPr marL="10367" marR="2546656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flask_mail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>
                <a:solidFill>
                  <a:srgbClr val="000087"/>
                </a:solidFill>
                <a:latin typeface="SimSun"/>
                <a:cs typeface="SimSun"/>
              </a:rPr>
              <a:t>Mail  </a:t>
            </a:r>
            <a:endParaRPr lang="en-US" sz="1600">
              <a:solidFill>
                <a:srgbClr val="000087"/>
              </a:solidFill>
              <a:latin typeface="SimSun"/>
              <a:cs typeface="SimSun"/>
            </a:endParaRPr>
          </a:p>
          <a:p>
            <a:pPr marL="10367" marR="2546656">
              <a:spcBef>
                <a:spcPts val="873"/>
              </a:spcBef>
            </a:pPr>
            <a:r>
              <a:rPr sz="1600">
                <a:solidFill>
                  <a:srgbClr val="000087"/>
                </a:solidFill>
                <a:latin typeface="SimSun"/>
                <a:cs typeface="SimSun"/>
              </a:rPr>
              <a:t>mail</a:t>
            </a:r>
            <a:r>
              <a:rPr sz="1600" spc="-8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Mail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37"/>
              </a:spcBef>
            </a:pPr>
            <a:endParaRPr sz="1400" dirty="0">
              <a:latin typeface="SimSun"/>
              <a:cs typeface="SimSun"/>
            </a:endParaRPr>
          </a:p>
          <a:p>
            <a:pPr marL="10367" marR="4147" algn="just"/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61" dirty="0">
                <a:latin typeface="Palatino Linotype"/>
                <a:cs typeface="Palatino Linotype"/>
              </a:rPr>
              <a:t>two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environment variables </a:t>
            </a:r>
            <a:r>
              <a:rPr sz="2000" spc="-37" dirty="0">
                <a:latin typeface="Palatino Linotype"/>
                <a:cs typeface="Palatino Linotype"/>
              </a:rPr>
              <a:t>that </a:t>
            </a:r>
            <a:r>
              <a:rPr sz="2000" spc="-45" dirty="0">
                <a:latin typeface="Palatino Linotype"/>
                <a:cs typeface="Palatino Linotype"/>
              </a:rPr>
              <a:t>hold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email server </a:t>
            </a:r>
            <a:r>
              <a:rPr sz="2000" spc="-49" dirty="0">
                <a:latin typeface="Palatino Linotype"/>
                <a:cs typeface="Palatino Linotype"/>
              </a:rPr>
              <a:t>username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106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password 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need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5" dirty="0">
                <a:latin typeface="Palatino Linotype"/>
                <a:cs typeface="Palatino Linotype"/>
              </a:rPr>
              <a:t>be </a:t>
            </a:r>
            <a:r>
              <a:rPr sz="2000" spc="-49" dirty="0">
                <a:latin typeface="Palatino Linotype"/>
                <a:cs typeface="Palatino Linotype"/>
              </a:rPr>
              <a:t>defined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environment. </a:t>
            </a:r>
            <a:r>
              <a:rPr sz="2000" spc="-16" dirty="0">
                <a:latin typeface="Palatino Linotype"/>
                <a:cs typeface="Palatino Linotype"/>
              </a:rPr>
              <a:t>If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are </a:t>
            </a:r>
            <a:r>
              <a:rPr sz="2000" spc="-33" dirty="0">
                <a:latin typeface="Palatino Linotype"/>
                <a:cs typeface="Palatino Linotype"/>
              </a:rPr>
              <a:t>on </a:t>
            </a:r>
            <a:r>
              <a:rPr sz="2000" spc="-49" dirty="0">
                <a:latin typeface="Palatino Linotype"/>
                <a:cs typeface="Palatino Linotype"/>
              </a:rPr>
              <a:t>Linux </a:t>
            </a:r>
            <a:r>
              <a:rPr sz="2000" spc="-29" dirty="0">
                <a:latin typeface="Palatino Linotype"/>
                <a:cs typeface="Palatino Linotype"/>
              </a:rPr>
              <a:t>or </a:t>
            </a:r>
            <a:r>
              <a:rPr sz="2000" spc="-41" dirty="0">
                <a:latin typeface="Palatino Linotype"/>
                <a:cs typeface="Palatino Linotype"/>
              </a:rPr>
              <a:t>macOS,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41" dirty="0">
                <a:latin typeface="Palatino Linotype"/>
                <a:cs typeface="Palatino Linotype"/>
              </a:rPr>
              <a:t>set 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these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variables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follows: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</a:t>
            </a:r>
            <a:r>
              <a:rPr sz="1600" spc="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$</a:t>
            </a:r>
            <a:r>
              <a:rPr sz="1600" spc="16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export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MAIL_USERNAME=&lt;Gmail</a:t>
            </a:r>
            <a:r>
              <a:rPr sz="1600" b="1" spc="-61" dirty="0">
                <a:latin typeface="Courier New"/>
                <a:cs typeface="Courier New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username&gt;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(venv)</a:t>
            </a:r>
            <a:r>
              <a:rPr sz="1600" spc="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$</a:t>
            </a:r>
            <a:r>
              <a:rPr sz="1600" spc="16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export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MAIL_PASSWORD=&lt;Gmail</a:t>
            </a:r>
            <a:r>
              <a:rPr sz="1600" b="1" spc="-61" dirty="0">
                <a:latin typeface="Courier New"/>
                <a:cs typeface="Courier New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password&gt;</a:t>
            </a:r>
            <a:endParaRPr lang="en-US" sz="1600" b="1" spc="-73" dirty="0">
              <a:latin typeface="Courier New"/>
              <a:cs typeface="Courier New"/>
            </a:endParaRPr>
          </a:p>
          <a:p>
            <a:pPr marL="10367" algn="just">
              <a:spcBef>
                <a:spcPts val="82"/>
              </a:spcBef>
            </a:pPr>
            <a:r>
              <a:rPr lang="en-US" sz="2000" spc="-33" dirty="0">
                <a:latin typeface="Palatino Linotype"/>
                <a:cs typeface="Palatino Linotype"/>
              </a:rPr>
              <a:t>For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33" dirty="0">
                <a:latin typeface="Palatino Linotype"/>
                <a:cs typeface="Palatino Linotype"/>
              </a:rPr>
              <a:t>Microsoft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57" dirty="0">
                <a:latin typeface="Palatino Linotype"/>
                <a:cs typeface="Palatino Linotype"/>
              </a:rPr>
              <a:t>Windows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users,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37" dirty="0">
                <a:latin typeface="Palatino Linotype"/>
                <a:cs typeface="Palatino Linotype"/>
              </a:rPr>
              <a:t>the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environment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variables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are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set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53" dirty="0">
                <a:latin typeface="Palatino Linotype"/>
                <a:cs typeface="Palatino Linotype"/>
              </a:rPr>
              <a:t>as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follows:</a:t>
            </a:r>
            <a:endParaRPr lang="en-US"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400" dirty="0">
                <a:latin typeface="SimSun"/>
                <a:cs typeface="SimSun"/>
              </a:rPr>
              <a:t>(</a:t>
            </a:r>
            <a:r>
              <a:rPr lang="en-US" sz="1400" dirty="0" err="1">
                <a:latin typeface="SimSun"/>
                <a:cs typeface="SimSun"/>
              </a:rPr>
              <a:t>venv</a:t>
            </a:r>
            <a:r>
              <a:rPr lang="en-US" sz="1400" dirty="0">
                <a:latin typeface="SimSun"/>
                <a:cs typeface="SimSun"/>
              </a:rPr>
              <a:t>)</a:t>
            </a:r>
            <a:r>
              <a:rPr lang="en-US" sz="1400" spc="8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$</a:t>
            </a:r>
            <a:r>
              <a:rPr lang="en-US" sz="1400" spc="12" dirty="0">
                <a:latin typeface="SimSun"/>
                <a:cs typeface="SimSun"/>
              </a:rPr>
              <a:t> </a:t>
            </a:r>
            <a:r>
              <a:rPr lang="en-US" sz="1400" b="1" spc="-73" dirty="0">
                <a:latin typeface="Courier New"/>
                <a:cs typeface="Courier New"/>
              </a:rPr>
              <a:t>set</a:t>
            </a:r>
            <a:r>
              <a:rPr lang="en-US" sz="1400" b="1" spc="-61" dirty="0">
                <a:latin typeface="Courier New"/>
                <a:cs typeface="Courier New"/>
              </a:rPr>
              <a:t> </a:t>
            </a:r>
            <a:r>
              <a:rPr lang="en-US" sz="1400" b="1" spc="-73" dirty="0">
                <a:latin typeface="Courier New"/>
                <a:cs typeface="Courier New"/>
              </a:rPr>
              <a:t>MAIL_USERNAME=&lt;Gmail</a:t>
            </a:r>
            <a:r>
              <a:rPr lang="en-US" sz="1400" b="1" spc="-61" dirty="0">
                <a:latin typeface="Courier New"/>
                <a:cs typeface="Courier New"/>
              </a:rPr>
              <a:t> </a:t>
            </a:r>
            <a:r>
              <a:rPr lang="en-US" sz="1400" b="1" spc="-73" dirty="0">
                <a:latin typeface="Courier New"/>
                <a:cs typeface="Courier New"/>
              </a:rPr>
              <a:t>username&gt;</a:t>
            </a:r>
            <a:endParaRPr lang="en-US" sz="1400" dirty="0">
              <a:latin typeface="Courier New"/>
              <a:cs typeface="Courier New"/>
            </a:endParaRPr>
          </a:p>
          <a:p>
            <a:pPr marL="186606"/>
            <a:r>
              <a:rPr lang="en-US" sz="1400" dirty="0">
                <a:latin typeface="SimSun"/>
                <a:cs typeface="SimSun"/>
              </a:rPr>
              <a:t>(</a:t>
            </a:r>
            <a:r>
              <a:rPr lang="en-US" sz="1400" dirty="0" err="1">
                <a:latin typeface="SimSun"/>
                <a:cs typeface="SimSun"/>
              </a:rPr>
              <a:t>venv</a:t>
            </a:r>
            <a:r>
              <a:rPr lang="en-US" sz="1400" dirty="0">
                <a:latin typeface="SimSun"/>
                <a:cs typeface="SimSun"/>
              </a:rPr>
              <a:t>)</a:t>
            </a:r>
            <a:r>
              <a:rPr lang="en-US" sz="1400" spc="8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$</a:t>
            </a:r>
            <a:r>
              <a:rPr lang="en-US" sz="1400" spc="12" dirty="0">
                <a:latin typeface="SimSun"/>
                <a:cs typeface="SimSun"/>
              </a:rPr>
              <a:t> </a:t>
            </a:r>
            <a:r>
              <a:rPr lang="en-US" sz="1400" b="1" spc="-73" dirty="0">
                <a:latin typeface="Courier New"/>
                <a:cs typeface="Courier New"/>
              </a:rPr>
              <a:t>set</a:t>
            </a:r>
            <a:r>
              <a:rPr lang="en-US" sz="1400" b="1" spc="-61" dirty="0">
                <a:latin typeface="Courier New"/>
                <a:cs typeface="Courier New"/>
              </a:rPr>
              <a:t> </a:t>
            </a:r>
            <a:r>
              <a:rPr lang="en-US" sz="1400" b="1" spc="-73" dirty="0">
                <a:latin typeface="Courier New"/>
                <a:cs typeface="Courier New"/>
              </a:rPr>
              <a:t>MAIL_PASSWORD=&lt;Gmail</a:t>
            </a:r>
            <a:r>
              <a:rPr lang="en-US" sz="1400" b="1" spc="-61" dirty="0">
                <a:latin typeface="Courier New"/>
                <a:cs typeface="Courier New"/>
              </a:rPr>
              <a:t> </a:t>
            </a:r>
            <a:r>
              <a:rPr lang="en-US" sz="1400" b="1" spc="-73" dirty="0">
                <a:latin typeface="Courier New"/>
                <a:cs typeface="Courier New"/>
              </a:rPr>
              <a:t>password&gt;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00" y="431921"/>
            <a:ext cx="8001000" cy="509904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>
              <a:spcBef>
                <a:spcPts val="33"/>
              </a:spcBef>
            </a:pPr>
            <a:endParaRPr sz="1800" dirty="0">
              <a:latin typeface="Courier New"/>
              <a:cs typeface="Courier New"/>
            </a:endParaRPr>
          </a:p>
          <a:p>
            <a:pPr marL="10367" algn="just">
              <a:spcBef>
                <a:spcPts val="4"/>
              </a:spcBef>
            </a:pPr>
            <a:r>
              <a:rPr sz="4400" b="1" spc="-90" dirty="0">
                <a:latin typeface="Arial Narrow"/>
                <a:cs typeface="Arial Narrow"/>
              </a:rPr>
              <a:t>Sending</a:t>
            </a:r>
            <a:r>
              <a:rPr sz="4400" b="1" spc="-86" dirty="0">
                <a:latin typeface="Arial Narrow"/>
                <a:cs typeface="Arial Narrow"/>
              </a:rPr>
              <a:t> </a:t>
            </a:r>
            <a:r>
              <a:rPr sz="4400" b="1" spc="-82" dirty="0">
                <a:latin typeface="Arial Narrow"/>
                <a:cs typeface="Arial Narrow"/>
              </a:rPr>
              <a:t>Email</a:t>
            </a:r>
            <a:r>
              <a:rPr sz="4400" b="1" spc="-86" dirty="0">
                <a:latin typeface="Arial Narrow"/>
                <a:cs typeface="Arial Narrow"/>
              </a:rPr>
              <a:t> </a:t>
            </a:r>
            <a:r>
              <a:rPr sz="4400" b="1" spc="-65" dirty="0">
                <a:latin typeface="Arial Narrow"/>
                <a:cs typeface="Arial Narrow"/>
              </a:rPr>
              <a:t>from</a:t>
            </a:r>
            <a:r>
              <a:rPr sz="4400" b="1" spc="-86" dirty="0">
                <a:latin typeface="Arial Narrow"/>
                <a:cs typeface="Arial Narrow"/>
              </a:rPr>
              <a:t> </a:t>
            </a:r>
            <a:r>
              <a:rPr sz="4400" b="1" spc="-41" dirty="0">
                <a:latin typeface="Arial Narrow"/>
                <a:cs typeface="Arial Narrow"/>
              </a:rPr>
              <a:t>the</a:t>
            </a:r>
            <a:r>
              <a:rPr sz="4400" b="1" spc="-86" dirty="0">
                <a:latin typeface="Arial Narrow"/>
                <a:cs typeface="Arial Narrow"/>
              </a:rPr>
              <a:t> </a:t>
            </a:r>
            <a:r>
              <a:rPr sz="4400" b="1" spc="-82" dirty="0">
                <a:latin typeface="Arial Narrow"/>
                <a:cs typeface="Arial Narrow"/>
              </a:rPr>
              <a:t>Python</a:t>
            </a:r>
            <a:r>
              <a:rPr sz="4400" b="1" spc="-86" dirty="0">
                <a:latin typeface="Arial Narrow"/>
                <a:cs typeface="Arial Narrow"/>
              </a:rPr>
              <a:t> </a:t>
            </a:r>
            <a:r>
              <a:rPr sz="4400" b="1" spc="-78" dirty="0">
                <a:latin typeface="Arial Narrow"/>
                <a:cs typeface="Arial Narrow"/>
              </a:rPr>
              <a:t>Shell</a:t>
            </a:r>
            <a:endParaRPr sz="4400" dirty="0">
              <a:latin typeface="Arial Narrow"/>
              <a:cs typeface="Arial Narrow"/>
            </a:endParaRPr>
          </a:p>
          <a:p>
            <a:pPr marL="10367" algn="just">
              <a:spcBef>
                <a:spcPts val="375"/>
              </a:spcBef>
            </a:pPr>
            <a:r>
              <a:rPr sz="2400" spc="-57" dirty="0">
                <a:latin typeface="Palatino Linotype"/>
                <a:cs typeface="Palatino Linotype"/>
              </a:rPr>
              <a:t>To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37" dirty="0">
                <a:latin typeface="Palatino Linotype"/>
                <a:cs typeface="Palatino Linotype"/>
              </a:rPr>
              <a:t>test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37" dirty="0">
                <a:latin typeface="Palatino Linotype"/>
                <a:cs typeface="Palatino Linotype"/>
              </a:rPr>
              <a:t>the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37" dirty="0">
                <a:latin typeface="Palatino Linotype"/>
                <a:cs typeface="Palatino Linotype"/>
              </a:rPr>
              <a:t>configuration,</a:t>
            </a:r>
            <a:r>
              <a:rPr sz="2400" spc="45" dirty="0">
                <a:latin typeface="Palatino Linotype"/>
                <a:cs typeface="Palatino Linotype"/>
              </a:rPr>
              <a:t> </a:t>
            </a:r>
            <a:r>
              <a:rPr sz="2400" spc="-61" dirty="0">
                <a:latin typeface="Palatino Linotype"/>
                <a:cs typeface="Palatino Linotype"/>
              </a:rPr>
              <a:t>you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37" dirty="0">
                <a:latin typeface="Palatino Linotype"/>
                <a:cs typeface="Palatino Linotype"/>
              </a:rPr>
              <a:t>can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33" dirty="0">
                <a:latin typeface="Palatino Linotype"/>
                <a:cs typeface="Palatino Linotype"/>
              </a:rPr>
              <a:t>start</a:t>
            </a:r>
            <a:r>
              <a:rPr sz="2400" spc="45" dirty="0">
                <a:latin typeface="Palatino Linotype"/>
                <a:cs typeface="Palatino Linotype"/>
              </a:rPr>
              <a:t> </a:t>
            </a:r>
            <a:r>
              <a:rPr sz="2400" spc="-53" dirty="0">
                <a:latin typeface="Palatino Linotype"/>
                <a:cs typeface="Palatino Linotype"/>
              </a:rPr>
              <a:t>a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41" dirty="0">
                <a:latin typeface="Palatino Linotype"/>
                <a:cs typeface="Palatino Linotype"/>
              </a:rPr>
              <a:t>shell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41" dirty="0">
                <a:latin typeface="Palatino Linotype"/>
                <a:cs typeface="Palatino Linotype"/>
              </a:rPr>
              <a:t>session</a:t>
            </a:r>
            <a:r>
              <a:rPr sz="2400" spc="45" dirty="0">
                <a:latin typeface="Palatino Linotype"/>
                <a:cs typeface="Palatino Linotype"/>
              </a:rPr>
              <a:t> </a:t>
            </a:r>
            <a:r>
              <a:rPr sz="2400" spc="-53" dirty="0">
                <a:latin typeface="Palatino Linotype"/>
                <a:cs typeface="Palatino Linotype"/>
              </a:rPr>
              <a:t>and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49" dirty="0">
                <a:latin typeface="Palatino Linotype"/>
                <a:cs typeface="Palatino Linotype"/>
              </a:rPr>
              <a:t>send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53" dirty="0">
                <a:latin typeface="Palatino Linotype"/>
                <a:cs typeface="Palatino Linotype"/>
              </a:rPr>
              <a:t>a</a:t>
            </a:r>
            <a:r>
              <a:rPr sz="2400" spc="45" dirty="0">
                <a:latin typeface="Palatino Linotype"/>
                <a:cs typeface="Palatino Linotype"/>
              </a:rPr>
              <a:t> </a:t>
            </a:r>
            <a:r>
              <a:rPr sz="2400" spc="-37" dirty="0">
                <a:latin typeface="Palatino Linotype"/>
                <a:cs typeface="Palatino Linotype"/>
              </a:rPr>
              <a:t>test</a:t>
            </a:r>
            <a:r>
              <a:rPr sz="2400" spc="41" dirty="0">
                <a:latin typeface="Palatino Linotype"/>
                <a:cs typeface="Palatino Linotype"/>
              </a:rPr>
              <a:t> </a:t>
            </a:r>
            <a:r>
              <a:rPr sz="2400" spc="-45">
                <a:latin typeface="Palatino Linotype"/>
                <a:cs typeface="Palatino Linotype"/>
              </a:rPr>
              <a:t>email</a:t>
            </a:r>
            <a:r>
              <a:rPr sz="2400" spc="41">
                <a:latin typeface="Palatino Linotype"/>
                <a:cs typeface="Palatino Linotype"/>
              </a:rPr>
              <a:t> </a:t>
            </a:r>
            <a:endParaRPr lang="en-US" sz="2400" spc="41">
              <a:latin typeface="Palatino Linotype"/>
              <a:cs typeface="Palatino Linotype"/>
            </a:endParaRPr>
          </a:p>
          <a:p>
            <a:pPr marL="10367" algn="just">
              <a:spcBef>
                <a:spcPts val="375"/>
              </a:spcBef>
            </a:pPr>
            <a:r>
              <a:rPr sz="2000">
                <a:latin typeface="SimSun"/>
                <a:cs typeface="SimSun"/>
              </a:rPr>
              <a:t>(</a:t>
            </a:r>
            <a:r>
              <a:rPr sz="2000" dirty="0">
                <a:latin typeface="SimSun"/>
                <a:cs typeface="SimSun"/>
              </a:rPr>
              <a:t>venv) $ </a:t>
            </a:r>
            <a:r>
              <a:rPr sz="2000" b="1" spc="-73" dirty="0">
                <a:latin typeface="Courier New"/>
                <a:cs typeface="Courier New"/>
              </a:rPr>
              <a:t>flask shell</a:t>
            </a:r>
            <a:endParaRPr sz="2000" dirty="0">
              <a:latin typeface="Courier New"/>
              <a:cs typeface="Courier New"/>
            </a:endParaRPr>
          </a:p>
          <a:p>
            <a:pPr marL="186606"/>
            <a:r>
              <a:rPr sz="2000" dirty="0">
                <a:latin typeface="SimSun"/>
                <a:cs typeface="SimSun"/>
              </a:rPr>
              <a:t>&gt;&gt;&gt;</a:t>
            </a:r>
            <a:r>
              <a:rPr sz="2000" spc="-16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from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flask_mail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import</a:t>
            </a:r>
            <a:r>
              <a:rPr sz="2000" spc="-16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Message</a:t>
            </a:r>
          </a:p>
          <a:p>
            <a:pPr marL="186606"/>
            <a:r>
              <a:rPr sz="2000" dirty="0">
                <a:latin typeface="SimSun"/>
                <a:cs typeface="SimSun"/>
              </a:rPr>
              <a:t>&gt;&gt;&gt;</a:t>
            </a:r>
            <a:r>
              <a:rPr sz="2000" spc="-16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from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hello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import</a:t>
            </a:r>
            <a:r>
              <a:rPr sz="2000" spc="-16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mail</a:t>
            </a:r>
          </a:p>
          <a:p>
            <a:pPr marL="186606"/>
            <a:r>
              <a:rPr sz="2000" dirty="0">
                <a:latin typeface="SimSun"/>
                <a:cs typeface="SimSun"/>
              </a:rPr>
              <a:t>&gt;&gt;&gt;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msg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=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Message('test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email',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sender='you@example.com',</a:t>
            </a:r>
          </a:p>
          <a:p>
            <a:pPr marL="186606">
              <a:tabLst>
                <a:tab pos="539085" algn="l"/>
              </a:tabLst>
            </a:pPr>
            <a:r>
              <a:rPr sz="2000" dirty="0">
                <a:latin typeface="SimSun"/>
                <a:cs typeface="SimSun"/>
              </a:rPr>
              <a:t>...	recipients=['you@example.com'])</a:t>
            </a:r>
          </a:p>
          <a:p>
            <a:pPr marL="186606"/>
            <a:r>
              <a:rPr sz="2000" dirty="0">
                <a:latin typeface="SimSun"/>
                <a:cs typeface="SimSun"/>
              </a:rPr>
              <a:t>&gt;&gt;&gt;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msg.body</a:t>
            </a:r>
            <a:r>
              <a:rPr sz="2000" spc="-8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=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'This</a:t>
            </a:r>
            <a:r>
              <a:rPr sz="2000" spc="-8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is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the</a:t>
            </a:r>
            <a:r>
              <a:rPr sz="2000" spc="-8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plain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text</a:t>
            </a:r>
            <a:r>
              <a:rPr sz="2000" spc="-8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body'</a:t>
            </a:r>
          </a:p>
          <a:p>
            <a:pPr marL="186606"/>
            <a:r>
              <a:rPr sz="2000" dirty="0">
                <a:latin typeface="SimSun"/>
                <a:cs typeface="SimSun"/>
              </a:rPr>
              <a:t>&gt;&gt;&gt;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msg.html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=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'This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is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the</a:t>
            </a:r>
            <a:r>
              <a:rPr sz="2000" spc="-12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&lt;b&gt;HTML&lt;/b&gt;</a:t>
            </a:r>
            <a:r>
              <a:rPr sz="2000" spc="-8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body'</a:t>
            </a:r>
          </a:p>
          <a:p>
            <a:pPr marL="186606"/>
            <a:r>
              <a:rPr sz="2000" dirty="0">
                <a:latin typeface="SimSun"/>
                <a:cs typeface="SimSun"/>
              </a:rPr>
              <a:t>&gt;&gt;&gt;</a:t>
            </a:r>
            <a:r>
              <a:rPr sz="2000" spc="-20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with</a:t>
            </a:r>
            <a:r>
              <a:rPr sz="2000" spc="-20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app.app_context():</a:t>
            </a:r>
          </a:p>
          <a:p>
            <a:pPr marL="186606">
              <a:tabLst>
                <a:tab pos="495025" algn="l"/>
              </a:tabLst>
            </a:pPr>
            <a:r>
              <a:rPr sz="2000" dirty="0">
                <a:latin typeface="SimSun"/>
                <a:cs typeface="SimSun"/>
              </a:rPr>
              <a:t>...	mail.send(msg)</a:t>
            </a:r>
          </a:p>
          <a:p>
            <a:pPr marL="186606"/>
            <a:r>
              <a:rPr sz="2000" dirty="0">
                <a:latin typeface="SimSun"/>
                <a:cs typeface="SimSun"/>
              </a:rPr>
              <a:t>...</a:t>
            </a:r>
          </a:p>
          <a:p>
            <a:pPr>
              <a:spcBef>
                <a:spcPts val="20"/>
              </a:spcBef>
            </a:pPr>
            <a:endParaRPr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3EADE-CCE3-6BEF-0F03-114FCD9B6C7E}"/>
              </a:ext>
            </a:extLst>
          </p:cNvPr>
          <p:cNvSpPr txBox="1"/>
          <p:nvPr/>
        </p:nvSpPr>
        <p:spPr>
          <a:xfrm>
            <a:off x="457200" y="457200"/>
            <a:ext cx="8229600" cy="4978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784"/>
              </a:spcBef>
            </a:pPr>
            <a:r>
              <a:rPr lang="en-US" sz="4000" b="1" spc="-45">
                <a:latin typeface="Arial Narrow"/>
                <a:cs typeface="Arial Narrow"/>
              </a:rPr>
              <a:t>Integrating</a:t>
            </a:r>
            <a:r>
              <a:rPr lang="en-US" sz="4000" b="1" spc="-86">
                <a:latin typeface="Arial Narrow"/>
                <a:cs typeface="Arial Narrow"/>
              </a:rPr>
              <a:t> </a:t>
            </a:r>
            <a:r>
              <a:rPr lang="en-US" sz="4000" b="1" spc="-98">
                <a:latin typeface="Arial Narrow"/>
                <a:cs typeface="Arial Narrow"/>
              </a:rPr>
              <a:t>Emails</a:t>
            </a:r>
            <a:r>
              <a:rPr lang="en-US" sz="4000" b="1" spc="-86">
                <a:latin typeface="Arial Narrow"/>
                <a:cs typeface="Arial Narrow"/>
              </a:rPr>
              <a:t> </a:t>
            </a:r>
            <a:r>
              <a:rPr lang="en-US" sz="4000" b="1" spc="-33">
                <a:latin typeface="Arial Narrow"/>
                <a:cs typeface="Arial Narrow"/>
              </a:rPr>
              <a:t>with</a:t>
            </a:r>
            <a:r>
              <a:rPr lang="en-US" sz="4000" b="1" spc="-86">
                <a:latin typeface="Arial Narrow"/>
                <a:cs typeface="Arial Narrow"/>
              </a:rPr>
              <a:t> </a:t>
            </a:r>
            <a:r>
              <a:rPr lang="en-US" sz="4000" b="1" spc="-41">
                <a:latin typeface="Arial Narrow"/>
                <a:cs typeface="Arial Narrow"/>
              </a:rPr>
              <a:t>the</a:t>
            </a:r>
            <a:r>
              <a:rPr lang="en-US" sz="4000" b="1" spc="-86">
                <a:latin typeface="Arial Narrow"/>
                <a:cs typeface="Arial Narrow"/>
              </a:rPr>
              <a:t> </a:t>
            </a:r>
            <a:r>
              <a:rPr lang="en-US" sz="4000" b="1" spc="-78">
                <a:latin typeface="Arial Narrow"/>
                <a:cs typeface="Arial Narrow"/>
              </a:rPr>
              <a:t>Application</a:t>
            </a:r>
            <a:endParaRPr lang="en-US" sz="4000">
              <a:latin typeface="Arial Narrow"/>
              <a:cs typeface="Arial Narrow"/>
            </a:endParaRPr>
          </a:p>
          <a:p>
            <a:pPr>
              <a:spcBef>
                <a:spcPts val="33"/>
              </a:spcBef>
            </a:pPr>
            <a:endParaRPr lang="en-US" sz="2000">
              <a:latin typeface="Palatino Linotype"/>
              <a:cs typeface="Palatino Linotype"/>
            </a:endParaRPr>
          </a:p>
          <a:p>
            <a:pPr marL="10367" algn="just"/>
            <a:r>
              <a:rPr lang="en-US" sz="2000" i="1" spc="-12">
                <a:latin typeface="Palatino Linotype"/>
                <a:cs typeface="Palatino Linotype"/>
              </a:rPr>
              <a:t>Example</a:t>
            </a:r>
            <a:r>
              <a:rPr lang="en-US" sz="2000" i="1" spc="-29">
                <a:latin typeface="Palatino Linotype"/>
                <a:cs typeface="Palatino Linotype"/>
              </a:rPr>
              <a:t> </a:t>
            </a:r>
            <a:r>
              <a:rPr lang="en-US" sz="2000" i="1" spc="-16">
                <a:latin typeface="Palatino Linotype"/>
                <a:cs typeface="Palatino Linotype"/>
              </a:rPr>
              <a:t>6-3.</a:t>
            </a:r>
            <a:r>
              <a:rPr lang="en-US" sz="2000" i="1" spc="-24">
                <a:latin typeface="Palatino Linotype"/>
                <a:cs typeface="Palatino Linotype"/>
              </a:rPr>
              <a:t> </a:t>
            </a:r>
            <a:r>
              <a:rPr lang="en-US" sz="2000" i="1" spc="-20">
                <a:latin typeface="Palatino Linotype"/>
                <a:cs typeface="Palatino Linotype"/>
              </a:rPr>
              <a:t>hello.py:</a:t>
            </a:r>
            <a:r>
              <a:rPr lang="en-US" sz="2000" i="1" spc="-24">
                <a:latin typeface="Palatino Linotype"/>
                <a:cs typeface="Palatino Linotype"/>
              </a:rPr>
              <a:t> </a:t>
            </a:r>
            <a:r>
              <a:rPr lang="en-US" sz="2000" i="1" spc="-4">
                <a:latin typeface="Palatino Linotype"/>
                <a:cs typeface="Palatino Linotype"/>
              </a:rPr>
              <a:t>email</a:t>
            </a:r>
            <a:r>
              <a:rPr lang="en-US" sz="2000" i="1" spc="-24">
                <a:latin typeface="Palatino Linotype"/>
                <a:cs typeface="Palatino Linotype"/>
              </a:rPr>
              <a:t> </a:t>
            </a:r>
            <a:r>
              <a:rPr lang="en-US" sz="2000" i="1" spc="-20">
                <a:latin typeface="Palatino Linotype"/>
                <a:cs typeface="Palatino Linotype"/>
              </a:rPr>
              <a:t>support</a:t>
            </a:r>
            <a:endParaRPr lang="en-US" sz="200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800" b="1" spc="-73">
                <a:solidFill>
                  <a:srgbClr val="00CCFF"/>
                </a:solidFill>
                <a:latin typeface="Courier New"/>
                <a:cs typeface="Courier New"/>
              </a:rPr>
              <a:t>flask_mail </a:t>
            </a:r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Message</a:t>
            </a:r>
            <a:endParaRPr lang="en-US" sz="18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600">
              <a:latin typeface="SimSun"/>
              <a:cs typeface="SimSun"/>
            </a:endParaRPr>
          </a:p>
          <a:p>
            <a:pPr marL="10367" marR="652085">
              <a:spcBef>
                <a:spcPts val="4"/>
              </a:spcBef>
            </a:pP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800">
                <a:latin typeface="SimSun"/>
                <a:cs typeface="SimSun"/>
              </a:rPr>
              <a:t>[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'FLASKY_MAIL_SUBJECT_PREFIX'</a:t>
            </a:r>
            <a:r>
              <a:rPr lang="en-US" sz="1800">
                <a:latin typeface="SimSun"/>
                <a:cs typeface="SimSun"/>
              </a:rPr>
              <a:t>]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'[Flasky]' </a:t>
            </a:r>
            <a:r>
              <a:rPr lang="en-US" sz="1800" spc="4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800">
                <a:latin typeface="SimSun"/>
                <a:cs typeface="SimSun"/>
              </a:rPr>
              <a:t>[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'FLASKY_MAIL_SENDER'</a:t>
            </a:r>
            <a:r>
              <a:rPr lang="en-US" sz="1800">
                <a:latin typeface="SimSun"/>
                <a:cs typeface="SimSun"/>
              </a:rPr>
              <a:t>]</a:t>
            </a:r>
            <a:r>
              <a:rPr lang="en-US" sz="1800" spc="-20"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'Flasky</a:t>
            </a:r>
            <a:r>
              <a:rPr lang="en-US" sz="1800" spc="-2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Admin</a:t>
            </a:r>
            <a:r>
              <a:rPr lang="en-US" sz="1800" spc="-2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  <a:hlinkClick r:id="rId2"/>
              </a:rPr>
              <a:t>&lt;flasky@example.com&gt;'</a:t>
            </a:r>
            <a:endParaRPr lang="en-US" sz="18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600">
              <a:latin typeface="SimSun"/>
              <a:cs typeface="SimSun"/>
            </a:endParaRPr>
          </a:p>
          <a:p>
            <a:pPr marL="10367"/>
            <a:r>
              <a:rPr lang="en-US" sz="18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800">
                <a:solidFill>
                  <a:srgbClr val="CC00FF"/>
                </a:solidFill>
                <a:latin typeface="SimSun"/>
                <a:cs typeface="SimSun"/>
              </a:rPr>
              <a:t>send_email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to</a:t>
            </a:r>
            <a:r>
              <a:rPr lang="en-US" sz="1800">
                <a:latin typeface="SimSun"/>
                <a:cs typeface="SimSun"/>
              </a:rPr>
              <a:t>,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subject</a:t>
            </a:r>
            <a:r>
              <a:rPr lang="en-US" sz="1800">
                <a:latin typeface="SimSun"/>
                <a:cs typeface="SimSun"/>
              </a:rPr>
              <a:t>,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template</a:t>
            </a:r>
            <a:r>
              <a:rPr lang="en-US" sz="1800">
                <a:latin typeface="SimSun"/>
                <a:cs typeface="SimSun"/>
              </a:rPr>
              <a:t>,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lang="en-US" sz="1800">
                <a:latin typeface="SimSun"/>
                <a:cs typeface="SimSun"/>
              </a:rPr>
              <a:t>):</a:t>
            </a:r>
          </a:p>
          <a:p>
            <a:pPr marL="803443" marR="431786" indent="-616837"/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msg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Message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800">
                <a:latin typeface="SimSun"/>
                <a:cs typeface="SimSun"/>
              </a:rPr>
              <a:t>[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'FLASKY_MAIL_SUBJECT_PREFIX'</a:t>
            </a:r>
            <a:r>
              <a:rPr lang="en-US" sz="1800">
                <a:latin typeface="SimSun"/>
                <a:cs typeface="SimSun"/>
              </a:rPr>
              <a:t>]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+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subject</a:t>
            </a:r>
            <a:r>
              <a:rPr lang="en-US" sz="1800">
                <a:latin typeface="SimSun"/>
                <a:cs typeface="SimSun"/>
              </a:rPr>
              <a:t>, </a:t>
            </a:r>
            <a:r>
              <a:rPr lang="en-US" sz="1800" spc="4"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sender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800">
                <a:latin typeface="SimSun"/>
                <a:cs typeface="SimSun"/>
              </a:rPr>
              <a:t>[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'FLASKY_MAIL_SENDER'</a:t>
            </a:r>
            <a:r>
              <a:rPr lang="en-US" sz="1800">
                <a:latin typeface="SimSun"/>
                <a:cs typeface="SimSun"/>
              </a:rPr>
              <a:t>],</a:t>
            </a:r>
            <a:r>
              <a:rPr lang="en-US" sz="1800" spc="-82"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recipients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>
                <a:latin typeface="SimSun"/>
                <a:cs typeface="SimSun"/>
              </a:rPr>
              <a:t>[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to</a:t>
            </a:r>
            <a:r>
              <a:rPr lang="en-US" sz="1800">
                <a:latin typeface="SimSun"/>
                <a:cs typeface="SimSun"/>
              </a:rPr>
              <a:t>])</a:t>
            </a:r>
          </a:p>
          <a:p>
            <a:pPr marL="186606" marR="1092683"/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msg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body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template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+ 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'.txt'</a:t>
            </a:r>
            <a:r>
              <a:rPr lang="en-US" sz="1800">
                <a:latin typeface="SimSun"/>
                <a:cs typeface="SimSun"/>
              </a:rPr>
              <a:t>,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lang="en-US" sz="1800">
                <a:latin typeface="SimSun"/>
                <a:cs typeface="SimSun"/>
              </a:rPr>
              <a:t>) </a:t>
            </a:r>
            <a:r>
              <a:rPr lang="en-US" sz="1800" spc="-334"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msg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html</a:t>
            </a:r>
            <a:r>
              <a:rPr lang="en-US" sz="1800" spc="-16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16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template</a:t>
            </a:r>
            <a:r>
              <a:rPr lang="en-US" sz="1800" spc="-16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+</a:t>
            </a:r>
            <a:r>
              <a:rPr lang="en-US" sz="1800" spc="-16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CC3300"/>
                </a:solidFill>
                <a:latin typeface="SimSun"/>
                <a:cs typeface="SimSun"/>
              </a:rPr>
              <a:t>'.html'</a:t>
            </a:r>
            <a:r>
              <a:rPr lang="en-US" sz="1800">
                <a:latin typeface="SimSun"/>
                <a:cs typeface="SimSun"/>
              </a:rPr>
              <a:t>,</a:t>
            </a:r>
            <a:r>
              <a:rPr lang="en-US" sz="1800" spc="-16"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lang="en-US" sz="1800">
                <a:latin typeface="SimSun"/>
                <a:cs typeface="SimSun"/>
              </a:rPr>
              <a:t>) </a:t>
            </a:r>
            <a:r>
              <a:rPr lang="en-US" sz="1800" spc="-339">
                <a:latin typeface="SimSun"/>
                <a:cs typeface="SimSun"/>
              </a:rPr>
              <a:t> 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mail</a:t>
            </a:r>
            <a:r>
              <a:rPr lang="en-US" sz="18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send</a:t>
            </a:r>
            <a:r>
              <a:rPr lang="en-US" sz="1800">
                <a:latin typeface="SimSun"/>
                <a:cs typeface="SimSun"/>
              </a:rPr>
              <a:t>(</a:t>
            </a:r>
            <a:r>
              <a:rPr lang="en-US" sz="1800">
                <a:solidFill>
                  <a:srgbClr val="000087"/>
                </a:solidFill>
                <a:latin typeface="SimSun"/>
                <a:cs typeface="SimSun"/>
              </a:rPr>
              <a:t>msg</a:t>
            </a:r>
            <a:r>
              <a:rPr lang="en-US" sz="1800">
                <a:latin typeface="SimSun"/>
                <a:cs typeface="SimSun"/>
              </a:rPr>
              <a:t>)</a:t>
            </a:r>
            <a:endParaRPr lang="en-US" sz="18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89285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3400" y="381000"/>
            <a:ext cx="8077200" cy="574793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3600" b="1" spc="-298" dirty="0">
                <a:latin typeface="Trebuchet MS"/>
                <a:cs typeface="Trebuchet MS"/>
              </a:rPr>
              <a:t>SQL</a:t>
            </a:r>
            <a:r>
              <a:rPr sz="3600" b="1" spc="-224" dirty="0">
                <a:latin typeface="Trebuchet MS"/>
                <a:cs typeface="Trebuchet MS"/>
              </a:rPr>
              <a:t> </a:t>
            </a:r>
            <a:r>
              <a:rPr sz="3600" b="1" spc="-245" dirty="0">
                <a:latin typeface="Trebuchet MS"/>
                <a:cs typeface="Trebuchet MS"/>
              </a:rPr>
              <a:t>or</a:t>
            </a:r>
            <a:r>
              <a:rPr sz="3600" b="1" spc="-224" dirty="0">
                <a:latin typeface="Trebuchet MS"/>
                <a:cs typeface="Trebuchet MS"/>
              </a:rPr>
              <a:t> </a:t>
            </a:r>
            <a:r>
              <a:rPr sz="3600" b="1" spc="-265" dirty="0">
                <a:latin typeface="Trebuchet MS"/>
                <a:cs typeface="Trebuchet MS"/>
              </a:rPr>
              <a:t>NoSQL?</a:t>
            </a:r>
            <a:endParaRPr sz="3600" dirty="0">
              <a:latin typeface="Trebuchet MS"/>
              <a:cs typeface="Trebuchet MS"/>
            </a:endParaRPr>
          </a:p>
          <a:p>
            <a:pPr marL="10367" marR="4147" algn="just">
              <a:spcBef>
                <a:spcPts val="441"/>
              </a:spcBef>
            </a:pPr>
            <a:r>
              <a:rPr lang="en-US" sz="2000" spc="-49" dirty="0">
                <a:latin typeface="Palatino Linotype"/>
                <a:cs typeface="Palatino Linotype"/>
              </a:rPr>
              <a:t>- </a:t>
            </a:r>
            <a:r>
              <a:rPr sz="2000" spc="-49" dirty="0">
                <a:latin typeface="Palatino Linotype"/>
                <a:cs typeface="Palatino Linotype"/>
              </a:rPr>
              <a:t>SQL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databases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excel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at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storing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structured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data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an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efficient</a:t>
            </a:r>
            <a:r>
              <a:rPr sz="2000" spc="147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11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compact</a:t>
            </a:r>
            <a:r>
              <a:rPr sz="2000" spc="131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form. 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These </a:t>
            </a:r>
            <a:r>
              <a:rPr sz="2000" spc="-53" dirty="0">
                <a:latin typeface="Palatino Linotype"/>
                <a:cs typeface="Palatino Linotype"/>
              </a:rPr>
              <a:t>databases </a:t>
            </a:r>
            <a:r>
              <a:rPr sz="2000" spc="-57" dirty="0">
                <a:latin typeface="Palatino Linotype"/>
                <a:cs typeface="Palatino Linotype"/>
              </a:rPr>
              <a:t>go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9" dirty="0">
                <a:latin typeface="Palatino Linotype"/>
                <a:cs typeface="Palatino Linotype"/>
              </a:rPr>
              <a:t>great </a:t>
            </a:r>
            <a:r>
              <a:rPr sz="2000" spc="-45" dirty="0">
                <a:latin typeface="Palatino Linotype"/>
                <a:cs typeface="Palatino Linotype"/>
              </a:rPr>
              <a:t>lengths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5" dirty="0">
                <a:latin typeface="Palatino Linotype"/>
                <a:cs typeface="Palatino Linotype"/>
              </a:rPr>
              <a:t>preserve </a:t>
            </a:r>
            <a:r>
              <a:rPr sz="2000" spc="-41" dirty="0">
                <a:latin typeface="Palatino Linotype"/>
                <a:cs typeface="Palatino Linotype"/>
              </a:rPr>
              <a:t>consistency, </a:t>
            </a:r>
            <a:r>
              <a:rPr sz="2000" spc="-53" dirty="0">
                <a:latin typeface="Palatino Linotype"/>
                <a:cs typeface="Palatino Linotype"/>
              </a:rPr>
              <a:t>even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face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61" dirty="0">
                <a:latin typeface="Palatino Linotype"/>
                <a:cs typeface="Palatino Linotype"/>
              </a:rPr>
              <a:t>power 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failures </a:t>
            </a:r>
            <a:r>
              <a:rPr sz="2000" spc="-29" dirty="0">
                <a:latin typeface="Palatino Linotype"/>
                <a:cs typeface="Palatino Linotype"/>
              </a:rPr>
              <a:t>or </a:t>
            </a:r>
            <a:r>
              <a:rPr sz="2000" spc="-57" dirty="0">
                <a:latin typeface="Palatino Linotype"/>
                <a:cs typeface="Palatino Linotype"/>
              </a:rPr>
              <a:t>hardware </a:t>
            </a:r>
            <a:r>
              <a:rPr sz="2000" spc="-37" dirty="0">
                <a:latin typeface="Palatino Linotype"/>
                <a:cs typeface="Palatino Linotype"/>
              </a:rPr>
              <a:t>malfunctions. </a:t>
            </a: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paradigm </a:t>
            </a:r>
            <a:r>
              <a:rPr sz="2000" spc="-37" dirty="0">
                <a:latin typeface="Palatino Linotype"/>
                <a:cs typeface="Palatino Linotype"/>
              </a:rPr>
              <a:t>that </a:t>
            </a:r>
            <a:r>
              <a:rPr sz="2000" spc="-57" dirty="0">
                <a:latin typeface="Palatino Linotype"/>
                <a:cs typeface="Palatino Linotype"/>
              </a:rPr>
              <a:t>allows </a:t>
            </a:r>
            <a:r>
              <a:rPr sz="2000" spc="-37" dirty="0">
                <a:latin typeface="Palatino Linotype"/>
                <a:cs typeface="Palatino Linotype"/>
              </a:rPr>
              <a:t>relational </a:t>
            </a:r>
            <a:r>
              <a:rPr sz="2000" spc="-53" dirty="0">
                <a:latin typeface="Palatino Linotype"/>
                <a:cs typeface="Palatino Linotype"/>
              </a:rPr>
              <a:t>databases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reach </a:t>
            </a:r>
            <a:r>
              <a:rPr sz="2000" spc="-33" dirty="0">
                <a:latin typeface="Palatino Linotype"/>
                <a:cs typeface="Palatino Linotype"/>
              </a:rPr>
              <a:t>this </a:t>
            </a:r>
            <a:r>
              <a:rPr sz="2000" spc="-45" dirty="0">
                <a:latin typeface="Palatino Linotype"/>
                <a:cs typeface="Palatino Linotype"/>
              </a:rPr>
              <a:t>high </a:t>
            </a:r>
            <a:r>
              <a:rPr sz="2000" spc="-53" dirty="0">
                <a:latin typeface="Palatino Linotype"/>
                <a:cs typeface="Palatino Linotype"/>
              </a:rPr>
              <a:t>level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37" dirty="0">
                <a:latin typeface="Palatino Linotype"/>
                <a:cs typeface="Palatino Linotype"/>
              </a:rPr>
              <a:t>reliability is </a:t>
            </a:r>
            <a:r>
              <a:rPr sz="2000" spc="-45" dirty="0">
                <a:latin typeface="Palatino Linotype"/>
                <a:cs typeface="Palatino Linotype"/>
              </a:rPr>
              <a:t>called </a:t>
            </a:r>
            <a:r>
              <a:rPr sz="2000" spc="-41" dirty="0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ACID</a:t>
            </a:r>
            <a:r>
              <a:rPr sz="2000" spc="-41" dirty="0">
                <a:latin typeface="Palatino Linotype"/>
                <a:cs typeface="Palatino Linotype"/>
              </a:rPr>
              <a:t>, </a:t>
            </a:r>
            <a:r>
              <a:rPr sz="2000" spc="-53" dirty="0">
                <a:latin typeface="Palatino Linotype"/>
                <a:cs typeface="Palatino Linotype"/>
              </a:rPr>
              <a:t>which </a:t>
            </a:r>
            <a:r>
              <a:rPr sz="2000" spc="-45" dirty="0">
                <a:latin typeface="Palatino Linotype"/>
                <a:cs typeface="Palatino Linotype"/>
              </a:rPr>
              <a:t>stands </a:t>
            </a:r>
            <a:r>
              <a:rPr sz="2000" spc="-29" dirty="0">
                <a:latin typeface="Palatino Linotype"/>
                <a:cs typeface="Palatino Linotype"/>
              </a:rPr>
              <a:t>for </a:t>
            </a:r>
            <a:r>
              <a:rPr sz="2000" spc="-49" dirty="0">
                <a:latin typeface="Palatino Linotype"/>
                <a:cs typeface="Palatino Linotype"/>
              </a:rPr>
              <a:t>Atomicity, </a:t>
            </a:r>
            <a:r>
              <a:rPr sz="2000" spc="-29" dirty="0">
                <a:latin typeface="Palatino Linotype"/>
                <a:cs typeface="Palatino Linotype"/>
              </a:rPr>
              <a:t>Consis</a:t>
            </a:r>
            <a:r>
              <a:rPr sz="2000" spc="-49" dirty="0">
                <a:latin typeface="Palatino Linotype"/>
                <a:cs typeface="Palatino Linotype"/>
              </a:rPr>
              <a:t>tency, </a:t>
            </a:r>
            <a:r>
              <a:rPr sz="2000" spc="-33" dirty="0">
                <a:latin typeface="Palatino Linotype"/>
                <a:cs typeface="Palatino Linotype"/>
              </a:rPr>
              <a:t>Isolation,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45" dirty="0">
                <a:latin typeface="Palatino Linotype"/>
                <a:cs typeface="Palatino Linotype"/>
              </a:rPr>
              <a:t>Durability. </a:t>
            </a:r>
            <a:endParaRPr lang="en-US" sz="2000" spc="-45" dirty="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441"/>
              </a:spcBef>
            </a:pPr>
            <a:r>
              <a:rPr lang="en-US" sz="2000" spc="-45" dirty="0">
                <a:latin typeface="Palatino Linotype"/>
                <a:cs typeface="Palatino Linotype"/>
              </a:rPr>
              <a:t>-  </a:t>
            </a:r>
            <a:r>
              <a:rPr sz="2000" spc="-57" dirty="0">
                <a:latin typeface="Palatino Linotype"/>
                <a:cs typeface="Palatino Linotype"/>
              </a:rPr>
              <a:t>NoSQL</a:t>
            </a:r>
            <a:r>
              <a:rPr sz="2000" spc="-53" dirty="0">
                <a:latin typeface="Palatino Linotype"/>
                <a:cs typeface="Palatino Linotype"/>
              </a:rPr>
              <a:t> databases </a:t>
            </a:r>
            <a:r>
              <a:rPr sz="2000" spc="-41" dirty="0">
                <a:latin typeface="Palatino Linotype"/>
                <a:cs typeface="Palatino Linotype"/>
              </a:rPr>
              <a:t>relax </a:t>
            </a:r>
            <a:r>
              <a:rPr sz="2000" spc="-49" dirty="0">
                <a:latin typeface="Palatino Linotype"/>
                <a:cs typeface="Palatino Linotype"/>
              </a:rPr>
              <a:t>some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ACID </a:t>
            </a:r>
            <a:r>
              <a:rPr sz="2000" spc="-33" dirty="0">
                <a:latin typeface="Palatino Linotype"/>
                <a:cs typeface="Palatino Linotype"/>
              </a:rPr>
              <a:t>require</a:t>
            </a:r>
            <a:r>
              <a:rPr lang="en-US" sz="2000" spc="-45" dirty="0">
                <a:latin typeface="Palatino Linotype"/>
                <a:cs typeface="Palatino Linotype"/>
              </a:rPr>
              <a:t>me</a:t>
            </a:r>
            <a:r>
              <a:rPr sz="2000" spc="-45" dirty="0">
                <a:latin typeface="Palatino Linotype"/>
                <a:cs typeface="Palatino Linotype"/>
              </a:rPr>
              <a:t>nts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result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can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sometimes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get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performance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edge.</a:t>
            </a:r>
            <a:endParaRPr sz="2000" dirty="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490"/>
              </a:spcBef>
            </a:pPr>
            <a:r>
              <a:rPr sz="2000" spc="-33" dirty="0">
                <a:latin typeface="Palatino Linotype"/>
                <a:cs typeface="Palatino Linotype"/>
              </a:rPr>
              <a:t>For 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small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9" dirty="0">
                <a:latin typeface="Palatino Linotype"/>
                <a:cs typeface="Palatino Linotype"/>
              </a:rPr>
              <a:t>medium-sized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applications,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both </a:t>
            </a:r>
            <a:r>
              <a:rPr sz="2000" spc="-49" dirty="0">
                <a:latin typeface="Palatino Linotype"/>
                <a:cs typeface="Palatino Linotype"/>
              </a:rPr>
              <a:t>SQL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NoSQL</a:t>
            </a:r>
            <a:r>
              <a:rPr sz="2000" spc="-53" dirty="0">
                <a:latin typeface="Palatino Linotype"/>
                <a:cs typeface="Palatino Linotype"/>
              </a:rPr>
              <a:t> databases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are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perfectly 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capable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have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practically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equivalent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performance.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750"/>
              </a:spcBef>
            </a:pPr>
            <a:r>
              <a:rPr sz="3600" b="1" spc="-237" dirty="0">
                <a:latin typeface="Trebuchet MS"/>
                <a:cs typeface="Trebuchet MS"/>
              </a:rPr>
              <a:t>Python</a:t>
            </a:r>
            <a:r>
              <a:rPr sz="3600" b="1" spc="-224" dirty="0">
                <a:latin typeface="Trebuchet MS"/>
                <a:cs typeface="Trebuchet MS"/>
              </a:rPr>
              <a:t> </a:t>
            </a:r>
            <a:r>
              <a:rPr sz="3600" b="1" spc="-229" dirty="0">
                <a:latin typeface="Trebuchet MS"/>
                <a:cs typeface="Trebuchet MS"/>
              </a:rPr>
              <a:t>Database</a:t>
            </a:r>
            <a:r>
              <a:rPr sz="3600" b="1" spc="-224" dirty="0">
                <a:latin typeface="Trebuchet MS"/>
                <a:cs typeface="Trebuchet MS"/>
              </a:rPr>
              <a:t> </a:t>
            </a:r>
            <a:r>
              <a:rPr sz="3600" b="1" spc="-265" dirty="0">
                <a:latin typeface="Trebuchet MS"/>
                <a:cs typeface="Trebuchet MS"/>
              </a:rPr>
              <a:t>Frameworks</a:t>
            </a:r>
            <a:endParaRPr sz="3600" dirty="0">
              <a:latin typeface="Trebuchet MS"/>
              <a:cs typeface="Trebuchet MS"/>
            </a:endParaRPr>
          </a:p>
          <a:p>
            <a:pPr marL="10367" marR="4147" indent="-518" algn="just">
              <a:spcBef>
                <a:spcPts val="441"/>
              </a:spcBef>
            </a:pPr>
            <a:r>
              <a:rPr sz="2000" spc="-41" dirty="0">
                <a:latin typeface="Palatino Linotype"/>
                <a:cs typeface="Palatino Linotype"/>
              </a:rPr>
              <a:t>Python </a:t>
            </a:r>
            <a:r>
              <a:rPr sz="2000" spc="-49" dirty="0">
                <a:latin typeface="Palatino Linotype"/>
                <a:cs typeface="Palatino Linotype"/>
              </a:rPr>
              <a:t>has </a:t>
            </a:r>
            <a:r>
              <a:rPr sz="2000" spc="-53" dirty="0">
                <a:latin typeface="Palatino Linotype"/>
                <a:cs typeface="Palatino Linotype"/>
              </a:rPr>
              <a:t>packages </a:t>
            </a:r>
            <a:r>
              <a:rPr sz="2000" spc="-29" dirty="0">
                <a:latin typeface="Palatino Linotype"/>
                <a:cs typeface="Palatino Linotype"/>
              </a:rPr>
              <a:t>for </a:t>
            </a:r>
            <a:r>
              <a:rPr sz="2000" spc="-41" dirty="0">
                <a:latin typeface="Palatino Linotype"/>
                <a:cs typeface="Palatino Linotype"/>
              </a:rPr>
              <a:t>most </a:t>
            </a:r>
            <a:r>
              <a:rPr sz="2000" spc="-53" dirty="0">
                <a:latin typeface="Palatino Linotype"/>
                <a:cs typeface="Palatino Linotype"/>
              </a:rPr>
              <a:t>database </a:t>
            </a:r>
            <a:r>
              <a:rPr sz="2000" spc="-41" dirty="0">
                <a:latin typeface="Palatino Linotype"/>
                <a:cs typeface="Palatino Linotype"/>
              </a:rPr>
              <a:t>engines, </a:t>
            </a:r>
            <a:r>
              <a:rPr sz="2000" spc="-33" dirty="0">
                <a:latin typeface="Palatino Linotype"/>
                <a:cs typeface="Palatino Linotype"/>
              </a:rPr>
              <a:t>both </a:t>
            </a:r>
            <a:r>
              <a:rPr sz="2000" spc="-45" dirty="0">
                <a:latin typeface="Palatino Linotype"/>
                <a:cs typeface="Palatino Linotype"/>
              </a:rPr>
              <a:t>open </a:t>
            </a:r>
            <a:r>
              <a:rPr sz="2000" spc="-41" dirty="0">
                <a:latin typeface="Palatino Linotype"/>
                <a:cs typeface="Palatino Linotype"/>
              </a:rPr>
              <a:t>source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37" dirty="0">
                <a:latin typeface="Palatino Linotype"/>
                <a:cs typeface="Palatino Linotype"/>
              </a:rPr>
              <a:t>commercial. 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Flask </a:t>
            </a:r>
            <a:r>
              <a:rPr sz="2000" spc="-49" dirty="0">
                <a:latin typeface="Palatino Linotype"/>
                <a:cs typeface="Palatino Linotype"/>
              </a:rPr>
              <a:t>puts </a:t>
            </a:r>
            <a:r>
              <a:rPr sz="2000" spc="-33" dirty="0">
                <a:latin typeface="Palatino Linotype"/>
                <a:cs typeface="Palatino Linotype"/>
              </a:rPr>
              <a:t>no </a:t>
            </a:r>
            <a:r>
              <a:rPr sz="2000" spc="-29" dirty="0">
                <a:latin typeface="Palatino Linotype"/>
                <a:cs typeface="Palatino Linotype"/>
              </a:rPr>
              <a:t>restrictions </a:t>
            </a:r>
            <a:r>
              <a:rPr sz="2000" spc="-33" dirty="0">
                <a:latin typeface="Palatino Linotype"/>
                <a:cs typeface="Palatino Linotype"/>
              </a:rPr>
              <a:t>on </a:t>
            </a:r>
            <a:r>
              <a:rPr sz="2000" spc="-65" dirty="0">
                <a:latin typeface="Palatino Linotype"/>
                <a:cs typeface="Palatino Linotype"/>
              </a:rPr>
              <a:t>what</a:t>
            </a:r>
            <a:r>
              <a:rPr sz="2000" spc="82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database packages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45" dirty="0">
                <a:latin typeface="Palatino Linotype"/>
                <a:cs typeface="Palatino Linotype"/>
              </a:rPr>
              <a:t>be </a:t>
            </a:r>
            <a:r>
              <a:rPr sz="2000" spc="-53" dirty="0">
                <a:latin typeface="Palatino Linotype"/>
                <a:cs typeface="Palatino Linotype"/>
              </a:rPr>
              <a:t>used, </a:t>
            </a:r>
            <a:r>
              <a:rPr sz="2000" spc="-41" dirty="0">
                <a:latin typeface="Palatino Linotype"/>
                <a:cs typeface="Palatino Linotype"/>
              </a:rPr>
              <a:t>so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61" dirty="0">
                <a:latin typeface="Palatino Linotype"/>
                <a:cs typeface="Palatino Linotype"/>
              </a:rPr>
              <a:t>work 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with </a:t>
            </a:r>
            <a:r>
              <a:rPr sz="2000" spc="-57" dirty="0">
                <a:latin typeface="Palatino Linotype"/>
                <a:cs typeface="Palatino Linotype"/>
              </a:rPr>
              <a:t>MySQL, </a:t>
            </a:r>
            <a:r>
              <a:rPr sz="2000" spc="-45" dirty="0">
                <a:latin typeface="Palatino Linotype"/>
                <a:cs typeface="Palatino Linotype"/>
              </a:rPr>
              <a:t>Postgres, </a:t>
            </a:r>
            <a:r>
              <a:rPr sz="2000" spc="-37" dirty="0">
                <a:latin typeface="Palatino Linotype"/>
                <a:cs typeface="Palatino Linotype"/>
              </a:rPr>
              <a:t>SQLite, </a:t>
            </a:r>
            <a:r>
              <a:rPr sz="2000" spc="-41" dirty="0">
                <a:latin typeface="Palatino Linotype"/>
                <a:cs typeface="Palatino Linotype"/>
              </a:rPr>
              <a:t>Redis, MongoDB, </a:t>
            </a:r>
            <a:r>
              <a:rPr sz="2000" spc="-37" dirty="0">
                <a:latin typeface="Palatino Linotype"/>
                <a:cs typeface="Palatino Linotype"/>
              </a:rPr>
              <a:t>CouchDB, </a:t>
            </a:r>
            <a:r>
              <a:rPr sz="2000" spc="-29" dirty="0">
                <a:latin typeface="Palatino Linotype"/>
                <a:cs typeface="Palatino Linotype"/>
              </a:rPr>
              <a:t>or </a:t>
            </a:r>
            <a:r>
              <a:rPr sz="2000" spc="-41" dirty="0">
                <a:latin typeface="Palatino Linotype"/>
                <a:cs typeface="Palatino Linotype"/>
              </a:rPr>
              <a:t>DynamoDB </a:t>
            </a:r>
            <a:r>
              <a:rPr sz="2000" spc="-29" dirty="0">
                <a:latin typeface="Palatino Linotype"/>
                <a:cs typeface="Palatino Linotype"/>
              </a:rPr>
              <a:t>if </a:t>
            </a:r>
            <a:r>
              <a:rPr sz="2000" spc="-65" dirty="0">
                <a:latin typeface="Palatino Linotype"/>
                <a:cs typeface="Palatino Linotype"/>
              </a:rPr>
              <a:t>any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these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your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favorite.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581238"/>
            <a:ext cx="8077200" cy="5325215"/>
          </a:xfrm>
          <a:prstGeom prst="rect">
            <a:avLst/>
          </a:prstGeom>
        </p:spPr>
        <p:txBody>
          <a:bodyPr vert="horz" wrap="square" lIns="0" tIns="8294" rIns="0" bIns="0" rtlCol="0">
            <a:spAutoFit/>
          </a:bodyPr>
          <a:lstStyle/>
          <a:p>
            <a:pPr marL="10367" algn="just"/>
            <a:r>
              <a:rPr sz="1800" i="1" spc="-12">
                <a:latin typeface="Palatino Linotype"/>
                <a:cs typeface="Palatino Linotype"/>
              </a:rPr>
              <a:t>Example</a:t>
            </a:r>
            <a:r>
              <a:rPr sz="1800" i="1" spc="-24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6-4.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hello.py: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email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example</a:t>
            </a:r>
            <a:endParaRPr sz="18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 dirty="0">
              <a:latin typeface="Courier New"/>
              <a:cs typeface="Courier New"/>
            </a:endParaRPr>
          </a:p>
          <a:p>
            <a:pPr marL="10367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'FLASKY_ADMIN'</a:t>
            </a:r>
            <a:r>
              <a:rPr sz="1600" dirty="0">
                <a:latin typeface="SimSun"/>
                <a:cs typeface="SimSun"/>
              </a:rPr>
              <a:t>]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'FLASKY_ADMIN'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 marL="10367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 dirty="0">
              <a:latin typeface="Courier New"/>
              <a:cs typeface="Courier New"/>
            </a:endParaRPr>
          </a:p>
          <a:p>
            <a:pPr marL="10367"/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600" dirty="0">
                <a:latin typeface="SimSun"/>
                <a:cs typeface="SimSun"/>
              </a:rPr>
              <a:t>])</a:t>
            </a: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6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NameForm</a:t>
            </a:r>
            <a:r>
              <a:rPr sz="1600" dirty="0">
                <a:latin typeface="SimSun"/>
                <a:cs typeface="SimSun"/>
              </a:rPr>
              <a:t>()</a:t>
            </a: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600" dirty="0">
                <a:latin typeface="SimSun"/>
                <a:cs typeface="SimSun"/>
              </a:rPr>
              <a:t>():</a:t>
            </a:r>
          </a:p>
          <a:p>
            <a:pPr marL="362845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query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filter_by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dirty="0">
                <a:latin typeface="SimSun"/>
                <a:cs typeface="SimSun"/>
              </a:rPr>
              <a:t>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first</a:t>
            </a:r>
            <a:r>
              <a:rPr sz="1600" dirty="0">
                <a:latin typeface="SimSun"/>
                <a:cs typeface="SimSun"/>
              </a:rPr>
              <a:t>()</a:t>
            </a: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 </a:t>
            </a:r>
            <a:r>
              <a:rPr sz="1600" b="1" spc="-73" dirty="0">
                <a:latin typeface="Courier New"/>
                <a:cs typeface="Courier New"/>
              </a:rPr>
              <a:t>is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sz="1600" dirty="0">
                <a:latin typeface="SimSun"/>
                <a:cs typeface="SimSun"/>
              </a:rPr>
              <a:t>:</a:t>
            </a:r>
          </a:p>
          <a:p>
            <a:pPr marL="539085" marR="1621400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add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'known'</a:t>
            </a:r>
            <a:r>
              <a:rPr sz="1600" dirty="0">
                <a:latin typeface="SimSun"/>
                <a:cs typeface="SimSun"/>
              </a:rPr>
              <a:t>]</a:t>
            </a:r>
            <a:r>
              <a:rPr sz="1600" spc="-8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600" dirty="0">
              <a:latin typeface="SimSun"/>
              <a:cs typeface="SimSun"/>
            </a:endParaRPr>
          </a:p>
          <a:p>
            <a:pPr marL="715324" marR="828324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'FLASKY_ADMIN'</a:t>
            </a:r>
            <a:r>
              <a:rPr sz="1600" dirty="0">
                <a:latin typeface="SimSun"/>
                <a:cs typeface="SimSun"/>
              </a:rPr>
              <a:t>]: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send_email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'FLASKY_ADMIN'</a:t>
            </a:r>
            <a:r>
              <a:rPr sz="1600" dirty="0">
                <a:latin typeface="SimSun"/>
                <a:cs typeface="SimSun"/>
              </a:rPr>
              <a:t>],</a:t>
            </a:r>
            <a:r>
              <a:rPr sz="1600" spc="-41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'New</a:t>
            </a:r>
            <a:r>
              <a:rPr sz="1600" spc="-41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User'</a:t>
            </a:r>
            <a:r>
              <a:rPr sz="1600" dirty="0">
                <a:latin typeface="SimSun"/>
                <a:cs typeface="SimSun"/>
              </a:rPr>
              <a:t>,</a:t>
            </a:r>
          </a:p>
          <a:p>
            <a:pPr marL="1199981"/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'mail/new_user'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 marL="362845"/>
            <a:r>
              <a:rPr sz="1600" b="1" spc="-57" dirty="0">
                <a:solidFill>
                  <a:srgbClr val="006699"/>
                </a:solidFill>
                <a:latin typeface="Courier New"/>
                <a:cs typeface="Courier New"/>
              </a:rPr>
              <a:t>else</a:t>
            </a:r>
            <a:r>
              <a:rPr sz="1600" spc="-57" dirty="0">
                <a:latin typeface="SimSun"/>
                <a:cs typeface="SimSun"/>
              </a:rPr>
              <a:t>:</a:t>
            </a:r>
            <a:endParaRPr sz="1600" dirty="0">
              <a:latin typeface="SimSun"/>
              <a:cs typeface="SimSun"/>
            </a:endParaRPr>
          </a:p>
          <a:p>
            <a:pPr marL="362845" marR="1973879" indent="176239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'known'</a:t>
            </a:r>
            <a:r>
              <a:rPr sz="1600" dirty="0">
                <a:latin typeface="SimSun"/>
                <a:cs typeface="SimSun"/>
              </a:rPr>
              <a:t>]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 </a:t>
            </a:r>
            <a:r>
              <a:rPr sz="1600" spc="4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sz="1600" dirty="0">
                <a:latin typeface="SimSun"/>
                <a:cs typeface="SimSun"/>
              </a:rPr>
              <a:t>]</a:t>
            </a:r>
            <a:r>
              <a:rPr sz="1600" spc="-41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600" spc="-33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sz="16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endParaRPr sz="1600" dirty="0">
              <a:latin typeface="SimSun"/>
              <a:cs typeface="SimSun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'index'</a:t>
            </a:r>
            <a:r>
              <a:rPr sz="1600" dirty="0">
                <a:latin typeface="SimSun"/>
                <a:cs typeface="SimSun"/>
              </a:rPr>
              <a:t>))</a:t>
            </a: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sz="1600" dirty="0">
                <a:latin typeface="SimSun"/>
                <a:cs typeface="SimSun"/>
              </a:rPr>
              <a:t>),</a:t>
            </a:r>
          </a:p>
          <a:p>
            <a:pPr marL="1199981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known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'known'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sz="1600">
                <a:latin typeface="SimSun"/>
                <a:cs typeface="SimSun"/>
              </a:rPr>
              <a:t>))</a:t>
            </a:r>
            <a:endParaRPr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81000"/>
            <a:ext cx="8153400" cy="5811866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 marL="10367" marR="4147" algn="just">
              <a:lnSpc>
                <a:spcPct val="102400"/>
              </a:lnSpc>
              <a:spcBef>
                <a:spcPts val="57"/>
              </a:spcBef>
            </a:pPr>
            <a:r>
              <a:rPr sz="1800" spc="-33" dirty="0">
                <a:latin typeface="Palatino Linotype"/>
                <a:cs typeface="Palatino Linotype"/>
              </a:rPr>
              <a:t>For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Linux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and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macOS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users,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command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4" dirty="0">
                <a:latin typeface="Palatino Linotype"/>
                <a:cs typeface="Palatino Linotype"/>
              </a:rPr>
              <a:t>to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set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this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variable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is:</a:t>
            </a:r>
            <a:endParaRPr sz="18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</a:t>
            </a:r>
            <a:r>
              <a:rPr sz="1600" spc="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$</a:t>
            </a:r>
            <a:r>
              <a:rPr sz="1600" spc="16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export</a:t>
            </a:r>
            <a:r>
              <a:rPr sz="1600" b="1" spc="-57" dirty="0">
                <a:latin typeface="Courier New"/>
                <a:cs typeface="Courier New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FLASKY_ADMIN=&lt;your-email-address&gt;</a:t>
            </a:r>
            <a:endParaRPr sz="1600" dirty="0">
              <a:latin typeface="Courier New"/>
              <a:cs typeface="Courier New"/>
            </a:endParaRPr>
          </a:p>
          <a:p>
            <a:pPr marL="10367" algn="just">
              <a:spcBef>
                <a:spcPts val="392"/>
              </a:spcBef>
            </a:pPr>
            <a:r>
              <a:rPr sz="1800" spc="-33" dirty="0">
                <a:latin typeface="Palatino Linotype"/>
                <a:cs typeface="Palatino Linotype"/>
              </a:rPr>
              <a:t>For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Microsoft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Windows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users,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this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is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equivalent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command:</a:t>
            </a:r>
            <a:endParaRPr sz="18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</a:t>
            </a:r>
            <a:r>
              <a:rPr sz="1600" spc="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$</a:t>
            </a:r>
            <a:r>
              <a:rPr sz="1600" spc="12" dirty="0">
                <a:latin typeface="SimSun"/>
                <a:cs typeface="SimSun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set</a:t>
            </a:r>
            <a:r>
              <a:rPr sz="1600" b="1" spc="-61" dirty="0">
                <a:latin typeface="Courier New"/>
                <a:cs typeface="Courier New"/>
              </a:rPr>
              <a:t> </a:t>
            </a:r>
            <a:r>
              <a:rPr sz="1600" b="1" spc="-73" dirty="0">
                <a:latin typeface="Courier New"/>
                <a:cs typeface="Courier New"/>
              </a:rPr>
              <a:t>FLASKY_ADMIN=&lt;your-email-address&gt;</a:t>
            </a:r>
            <a:endParaRPr sz="1600" dirty="0">
              <a:latin typeface="Courier New"/>
              <a:cs typeface="Courier New"/>
            </a:endParaRPr>
          </a:p>
          <a:p>
            <a:pPr marL="10367" marR="4147" algn="just">
              <a:spcBef>
                <a:spcPts val="392"/>
              </a:spcBef>
            </a:pPr>
            <a:r>
              <a:rPr lang="en-US" sz="1800" spc="-37" dirty="0">
                <a:latin typeface="Palatino Linotype"/>
                <a:cs typeface="Palatino Linotype"/>
              </a:rPr>
              <a:t>With</a:t>
            </a:r>
            <a:r>
              <a:rPr lang="en-US" sz="1800" spc="-33" dirty="0">
                <a:latin typeface="Palatino Linotype"/>
                <a:cs typeface="Palatino Linotype"/>
              </a:rPr>
              <a:t> </a:t>
            </a:r>
            <a:r>
              <a:rPr lang="en-US" sz="1800" spc="-41" dirty="0">
                <a:latin typeface="Palatino Linotype"/>
                <a:cs typeface="Palatino Linotype"/>
              </a:rPr>
              <a:t>these</a:t>
            </a:r>
            <a:r>
              <a:rPr lang="en-US" sz="1800" spc="-37" dirty="0">
                <a:latin typeface="Palatino Linotype"/>
                <a:cs typeface="Palatino Linotype"/>
              </a:rPr>
              <a:t> </a:t>
            </a:r>
            <a:r>
              <a:rPr lang="en-US" sz="1800" spc="-45" dirty="0">
                <a:latin typeface="Palatino Linotype"/>
                <a:cs typeface="Palatino Linotype"/>
              </a:rPr>
              <a:t>environment</a:t>
            </a:r>
            <a:r>
              <a:rPr lang="en-US" sz="1800" spc="-41" dirty="0">
                <a:latin typeface="Palatino Linotype"/>
                <a:cs typeface="Palatino Linotype"/>
              </a:rPr>
              <a:t> </a:t>
            </a:r>
            <a:r>
              <a:rPr lang="en-US" sz="1800" spc="-45" dirty="0">
                <a:latin typeface="Palatino Linotype"/>
                <a:cs typeface="Palatino Linotype"/>
              </a:rPr>
              <a:t>variables</a:t>
            </a:r>
            <a:r>
              <a:rPr lang="en-US" sz="1800" spc="-41" dirty="0">
                <a:latin typeface="Palatino Linotype"/>
                <a:cs typeface="Palatino Linotype"/>
              </a:rPr>
              <a:t> </a:t>
            </a:r>
            <a:r>
              <a:rPr lang="en-US" sz="1800" spc="-37" dirty="0">
                <a:latin typeface="Palatino Linotype"/>
                <a:cs typeface="Palatino Linotype"/>
              </a:rPr>
              <a:t>set,</a:t>
            </a:r>
            <a:r>
              <a:rPr lang="en-US" sz="1800" spc="-33" dirty="0">
                <a:latin typeface="Palatino Linotype"/>
                <a:cs typeface="Palatino Linotype"/>
              </a:rPr>
              <a:t> </a:t>
            </a:r>
            <a:r>
              <a:rPr lang="en-US" sz="1800" spc="-61" dirty="0">
                <a:latin typeface="Palatino Linotype"/>
                <a:cs typeface="Palatino Linotype"/>
              </a:rPr>
              <a:t>you</a:t>
            </a:r>
            <a:r>
              <a:rPr lang="en-US" sz="1800" spc="-57" dirty="0">
                <a:latin typeface="Palatino Linotype"/>
                <a:cs typeface="Palatino Linotype"/>
              </a:rPr>
              <a:t> </a:t>
            </a:r>
            <a:r>
              <a:rPr lang="en-US" sz="1800" spc="-37" dirty="0">
                <a:latin typeface="Palatino Linotype"/>
                <a:cs typeface="Palatino Linotype"/>
              </a:rPr>
              <a:t>can</a:t>
            </a:r>
            <a:r>
              <a:rPr lang="en-US" sz="1800" spc="-33" dirty="0">
                <a:latin typeface="Palatino Linotype"/>
                <a:cs typeface="Palatino Linotype"/>
              </a:rPr>
              <a:t> </a:t>
            </a:r>
            <a:r>
              <a:rPr lang="en-US" sz="1800" spc="-37" dirty="0">
                <a:latin typeface="Palatino Linotype"/>
                <a:cs typeface="Palatino Linotype"/>
              </a:rPr>
              <a:t>test</a:t>
            </a:r>
            <a:r>
              <a:rPr lang="en-US" sz="1800" spc="-33" dirty="0">
                <a:latin typeface="Palatino Linotype"/>
                <a:cs typeface="Palatino Linotype"/>
              </a:rPr>
              <a:t> </a:t>
            </a:r>
            <a:r>
              <a:rPr lang="en-US" sz="1800" spc="-37" dirty="0">
                <a:latin typeface="Palatino Linotype"/>
                <a:cs typeface="Palatino Linotype"/>
              </a:rPr>
              <a:t>the</a:t>
            </a:r>
            <a:r>
              <a:rPr lang="en-US" sz="1800" spc="-33" dirty="0">
                <a:latin typeface="Palatino Linotype"/>
                <a:cs typeface="Palatino Linotype"/>
              </a:rPr>
              <a:t> </a:t>
            </a:r>
            <a:r>
              <a:rPr lang="en-US" sz="1800" spc="-41" dirty="0">
                <a:latin typeface="Palatino Linotype"/>
                <a:cs typeface="Palatino Linotype"/>
              </a:rPr>
              <a:t>application</a:t>
            </a:r>
            <a:r>
              <a:rPr lang="en-US" sz="1800" spc="-37" dirty="0">
                <a:latin typeface="Palatino Linotype"/>
                <a:cs typeface="Palatino Linotype"/>
              </a:rPr>
              <a:t> </a:t>
            </a:r>
            <a:r>
              <a:rPr lang="en-US" sz="1800" spc="-53" dirty="0">
                <a:latin typeface="Palatino Linotype"/>
                <a:cs typeface="Palatino Linotype"/>
              </a:rPr>
              <a:t>and</a:t>
            </a:r>
            <a:r>
              <a:rPr lang="en-US" sz="1800" spc="106" dirty="0">
                <a:latin typeface="Palatino Linotype"/>
                <a:cs typeface="Palatino Linotype"/>
              </a:rPr>
              <a:t> </a:t>
            </a:r>
            <a:r>
              <a:rPr lang="en-US" sz="1800" spc="-41" dirty="0">
                <a:latin typeface="Palatino Linotype"/>
                <a:cs typeface="Palatino Linotype"/>
              </a:rPr>
              <a:t>receive</a:t>
            </a:r>
            <a:r>
              <a:rPr lang="en-US" sz="1800" spc="135" dirty="0">
                <a:latin typeface="Palatino Linotype"/>
                <a:cs typeface="Palatino Linotype"/>
              </a:rPr>
              <a:t> </a:t>
            </a:r>
            <a:r>
              <a:rPr lang="en-US" sz="1800" spc="-45" dirty="0">
                <a:latin typeface="Palatino Linotype"/>
                <a:cs typeface="Palatino Linotype"/>
              </a:rPr>
              <a:t>an </a:t>
            </a:r>
            <a:r>
              <a:rPr lang="en-US" sz="1800" spc="-204" dirty="0">
                <a:latin typeface="Palatino Linotype"/>
                <a:cs typeface="Palatino Linotype"/>
              </a:rPr>
              <a:t> </a:t>
            </a:r>
            <a:r>
              <a:rPr lang="en-US" sz="1800" spc="-45" dirty="0">
                <a:latin typeface="Palatino Linotype"/>
                <a:cs typeface="Palatino Linotype"/>
              </a:rPr>
              <a:t>email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53" dirty="0">
                <a:latin typeface="Palatino Linotype"/>
                <a:cs typeface="Palatino Linotype"/>
              </a:rPr>
              <a:t>every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37" dirty="0">
                <a:latin typeface="Palatino Linotype"/>
                <a:cs typeface="Palatino Linotype"/>
              </a:rPr>
              <a:t>time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61" dirty="0">
                <a:latin typeface="Palatino Linotype"/>
                <a:cs typeface="Palatino Linotype"/>
              </a:rPr>
              <a:t>you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37" dirty="0">
                <a:latin typeface="Palatino Linotype"/>
                <a:cs typeface="Palatino Linotype"/>
              </a:rPr>
              <a:t>enter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53" dirty="0">
                <a:latin typeface="Palatino Linotype"/>
                <a:cs typeface="Palatino Linotype"/>
              </a:rPr>
              <a:t>a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69" dirty="0">
                <a:latin typeface="Palatino Linotype"/>
                <a:cs typeface="Palatino Linotype"/>
              </a:rPr>
              <a:t>new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49" dirty="0">
                <a:latin typeface="Palatino Linotype"/>
                <a:cs typeface="Palatino Linotype"/>
              </a:rPr>
              <a:t>name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29" dirty="0">
                <a:latin typeface="Palatino Linotype"/>
                <a:cs typeface="Palatino Linotype"/>
              </a:rPr>
              <a:t>in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37" dirty="0">
                <a:latin typeface="Palatino Linotype"/>
                <a:cs typeface="Palatino Linotype"/>
              </a:rPr>
              <a:t>the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spc="-33" dirty="0">
                <a:latin typeface="Palatino Linotype"/>
                <a:cs typeface="Palatino Linotype"/>
              </a:rPr>
              <a:t>form.</a:t>
            </a:r>
            <a:endParaRPr lang="en-US" sz="18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780"/>
              </a:spcBef>
            </a:pPr>
            <a:r>
              <a:rPr sz="3600" b="1" spc="-90" dirty="0">
                <a:latin typeface="Arial Narrow"/>
                <a:cs typeface="Arial Narrow"/>
              </a:rPr>
              <a:t>Sending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118" dirty="0">
                <a:latin typeface="Arial Narrow"/>
                <a:cs typeface="Arial Narrow"/>
              </a:rPr>
              <a:t>Asynchronous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82" dirty="0">
                <a:latin typeface="Arial Narrow"/>
                <a:cs typeface="Arial Narrow"/>
              </a:rPr>
              <a:t>Email</a:t>
            </a:r>
            <a:endParaRPr sz="1800" dirty="0">
              <a:latin typeface="Palatino Linotype"/>
              <a:cs typeface="Palatino Linotype"/>
            </a:endParaRPr>
          </a:p>
          <a:p>
            <a:pPr marL="10367" algn="just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6-5.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hello.py: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asynchronous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email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support</a:t>
            </a:r>
            <a:endParaRPr sz="18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threading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Thread</a:t>
            </a:r>
            <a:endParaRPr sz="16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0367" marR="2370417" algn="ctr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send_async_email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msg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with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app_context</a:t>
            </a:r>
            <a:r>
              <a:rPr sz="1600" dirty="0">
                <a:latin typeface="SimSun"/>
                <a:cs typeface="SimSun"/>
              </a:rPr>
              <a:t>():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mail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send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msg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0367" algn="just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send_email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to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subject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template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803443" marR="431786" indent="-616837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msg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Message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'FLASKY_MAIL_SUBJECT_PREFIX'</a:t>
            </a:r>
            <a:r>
              <a:rPr sz="1600" dirty="0">
                <a:latin typeface="SimSun"/>
                <a:cs typeface="SimSun"/>
              </a:rPr>
              <a:t>]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+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subject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sender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'FLASKY_MAIL_SENDER'</a:t>
            </a:r>
            <a:r>
              <a:rPr sz="1600" dirty="0">
                <a:latin typeface="SimSun"/>
                <a:cs typeface="SimSun"/>
              </a:rPr>
              <a:t>],</a:t>
            </a:r>
            <a:r>
              <a:rPr sz="1600" spc="-8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recipients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to</a:t>
            </a:r>
            <a:r>
              <a:rPr sz="1600" dirty="0">
                <a:latin typeface="SimSun"/>
                <a:cs typeface="SimSun"/>
              </a:rPr>
              <a:t>])</a:t>
            </a:r>
          </a:p>
          <a:p>
            <a:pPr marL="186606" marR="1092683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msg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body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template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+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'.txt'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msg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html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template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+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'.html'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**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kwargs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thr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Thread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target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send_async_email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args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msg</a:t>
            </a:r>
            <a:r>
              <a:rPr sz="1600" dirty="0">
                <a:latin typeface="SimSun"/>
                <a:cs typeface="SimSun"/>
              </a:rPr>
              <a:t>])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thr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start</a:t>
            </a:r>
            <a:r>
              <a:rPr sz="1600" dirty="0">
                <a:latin typeface="SimSun"/>
                <a:cs typeface="SimSun"/>
              </a:rPr>
              <a:t>()</a:t>
            </a: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 err="1">
                <a:solidFill>
                  <a:srgbClr val="000087"/>
                </a:solidFill>
                <a:latin typeface="SimSun"/>
                <a:cs typeface="SimSun"/>
              </a:rPr>
              <a:t>thr</a:t>
            </a:r>
            <a:endParaRPr lang="en-US"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457200"/>
            <a:ext cx="8077200" cy="566560"/>
          </a:xfrm>
          <a:prstGeom prst="rect">
            <a:avLst/>
          </a:prstGeom>
        </p:spPr>
        <p:txBody>
          <a:bodyPr vert="horz" wrap="square" lIns="0" tIns="12441" rIns="0" bIns="0" rtlCol="0">
            <a:spAutoFit/>
          </a:bodyPr>
          <a:lstStyle/>
          <a:p>
            <a:pPr marL="1393326" algn="l">
              <a:spcBef>
                <a:spcPts val="98"/>
              </a:spcBef>
            </a:pPr>
            <a:r>
              <a:rPr sz="3600" spc="-151" dirty="0"/>
              <a:t>Large</a:t>
            </a:r>
            <a:r>
              <a:rPr sz="3600" spc="-143" dirty="0"/>
              <a:t> </a:t>
            </a:r>
            <a:r>
              <a:rPr sz="3600" spc="-127" dirty="0"/>
              <a:t>Application</a:t>
            </a:r>
            <a:r>
              <a:rPr sz="3600" spc="-143" dirty="0"/>
              <a:t> </a:t>
            </a:r>
            <a:r>
              <a:rPr sz="3600" spc="-127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200" y="1371600"/>
            <a:ext cx="8305800" cy="198241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indent="-518" algn="just">
              <a:spcBef>
                <a:spcPts val="82"/>
              </a:spcBef>
            </a:pPr>
            <a:r>
              <a:rPr sz="1600" spc="-49" dirty="0">
                <a:latin typeface="Palatino Linotype"/>
                <a:cs typeface="Palatino Linotype"/>
              </a:rPr>
              <a:t>Although </a:t>
            </a:r>
            <a:r>
              <a:rPr sz="1600" spc="-57" dirty="0">
                <a:latin typeface="Palatino Linotype"/>
                <a:cs typeface="Palatino Linotype"/>
              </a:rPr>
              <a:t>having </a:t>
            </a:r>
            <a:r>
              <a:rPr sz="1600" spc="-45" dirty="0">
                <a:latin typeface="Palatino Linotype"/>
                <a:cs typeface="Palatino Linotype"/>
              </a:rPr>
              <a:t>small </a:t>
            </a:r>
            <a:r>
              <a:rPr sz="1600" spc="-73" dirty="0">
                <a:latin typeface="Palatino Linotype"/>
                <a:cs typeface="Palatino Linotype"/>
              </a:rPr>
              <a:t>web </a:t>
            </a:r>
            <a:r>
              <a:rPr sz="1600" spc="-41" dirty="0">
                <a:latin typeface="Palatino Linotype"/>
                <a:cs typeface="Palatino Linotype"/>
              </a:rPr>
              <a:t>applications stored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5" dirty="0">
                <a:latin typeface="Palatino Linotype"/>
                <a:cs typeface="Palatino Linotype"/>
              </a:rPr>
              <a:t>single </a:t>
            </a:r>
            <a:r>
              <a:rPr sz="1600" spc="-33" dirty="0">
                <a:latin typeface="Palatino Linotype"/>
                <a:cs typeface="Palatino Linotype"/>
              </a:rPr>
              <a:t>script file </a:t>
            </a:r>
            <a:r>
              <a:rPr sz="1600" spc="-37" dirty="0">
                <a:latin typeface="Palatino Linotype"/>
                <a:cs typeface="Palatino Linotype"/>
              </a:rPr>
              <a:t>can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57" dirty="0">
                <a:latin typeface="Palatino Linotype"/>
                <a:cs typeface="Palatino Linotype"/>
              </a:rPr>
              <a:t>very </a:t>
            </a:r>
            <a:r>
              <a:rPr sz="1600" spc="-16" dirty="0">
                <a:latin typeface="Palatino Linotype"/>
                <a:cs typeface="Palatino Linotype"/>
              </a:rPr>
              <a:t>con‐ </a:t>
            </a:r>
            <a:r>
              <a:rPr sz="1600" spc="-12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venient,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49" dirty="0">
                <a:latin typeface="Palatino Linotype"/>
                <a:cs typeface="Palatino Linotype"/>
              </a:rPr>
              <a:t>approach </a:t>
            </a:r>
            <a:r>
              <a:rPr sz="1600" spc="-53" dirty="0">
                <a:latin typeface="Palatino Linotype"/>
                <a:cs typeface="Palatino Linotype"/>
              </a:rPr>
              <a:t>does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not </a:t>
            </a:r>
            <a:r>
              <a:rPr sz="1600" spc="-41" dirty="0">
                <a:latin typeface="Palatino Linotype"/>
                <a:cs typeface="Palatino Linotype"/>
              </a:rPr>
              <a:t>scale </a:t>
            </a:r>
            <a:r>
              <a:rPr sz="1600" spc="-53" dirty="0">
                <a:latin typeface="Palatino Linotype"/>
                <a:cs typeface="Palatino Linotype"/>
              </a:rPr>
              <a:t>well.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65" dirty="0">
                <a:latin typeface="Palatino Linotype"/>
                <a:cs typeface="Palatino Linotype"/>
              </a:rPr>
              <a:t>As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application </a:t>
            </a:r>
            <a:r>
              <a:rPr sz="1600" spc="-61" dirty="0">
                <a:latin typeface="Palatino Linotype"/>
                <a:cs typeface="Palatino Linotype"/>
              </a:rPr>
              <a:t>grows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49" dirty="0">
                <a:latin typeface="Palatino Linotype"/>
                <a:cs typeface="Palatino Linotype"/>
              </a:rPr>
              <a:t>complexity, 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working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with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single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large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source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file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becomes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problematic.</a:t>
            </a:r>
            <a:endParaRPr sz="1600" dirty="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490"/>
              </a:spcBef>
            </a:pPr>
            <a:r>
              <a:rPr sz="1600" spc="-45" dirty="0">
                <a:latin typeface="Palatino Linotype"/>
                <a:cs typeface="Palatino Linotype"/>
              </a:rPr>
              <a:t>Unlike </a:t>
            </a:r>
            <a:r>
              <a:rPr sz="1600" spc="-41" dirty="0">
                <a:latin typeface="Palatino Linotype"/>
                <a:cs typeface="Palatino Linotype"/>
              </a:rPr>
              <a:t>most </a:t>
            </a:r>
            <a:r>
              <a:rPr sz="1600" spc="-33" dirty="0">
                <a:latin typeface="Palatino Linotype"/>
                <a:cs typeface="Palatino Linotype"/>
              </a:rPr>
              <a:t>other </a:t>
            </a:r>
            <a:r>
              <a:rPr sz="1600" spc="-73" dirty="0">
                <a:latin typeface="Palatino Linotype"/>
                <a:cs typeface="Palatino Linotype"/>
              </a:rPr>
              <a:t>web </a:t>
            </a:r>
            <a:r>
              <a:rPr sz="1600" spc="-49" dirty="0">
                <a:latin typeface="Palatino Linotype"/>
                <a:cs typeface="Palatino Linotype"/>
              </a:rPr>
              <a:t>frameworks, </a:t>
            </a:r>
            <a:r>
              <a:rPr sz="1600" spc="-45" dirty="0">
                <a:latin typeface="Palatino Linotype"/>
                <a:cs typeface="Palatino Linotype"/>
              </a:rPr>
              <a:t>Flask </a:t>
            </a:r>
            <a:r>
              <a:rPr sz="1600" spc="-53" dirty="0">
                <a:latin typeface="Palatino Linotype"/>
                <a:cs typeface="Palatino Linotype"/>
              </a:rPr>
              <a:t>does </a:t>
            </a:r>
            <a:r>
              <a:rPr sz="1600" spc="-29" dirty="0">
                <a:latin typeface="Palatino Linotype"/>
                <a:cs typeface="Palatino Linotype"/>
              </a:rPr>
              <a:t>not </a:t>
            </a:r>
            <a:r>
              <a:rPr sz="1600" spc="-49" dirty="0">
                <a:latin typeface="Palatino Linotype"/>
                <a:cs typeface="Palatino Linotype"/>
              </a:rPr>
              <a:t>impose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37" dirty="0">
                <a:latin typeface="Palatino Linotype"/>
                <a:cs typeface="Palatino Linotype"/>
              </a:rPr>
              <a:t>specific </a:t>
            </a:r>
            <a:r>
              <a:rPr sz="1600" spc="-41" dirty="0">
                <a:latin typeface="Palatino Linotype"/>
                <a:cs typeface="Palatino Linotype"/>
              </a:rPr>
              <a:t>organization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24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large </a:t>
            </a:r>
            <a:r>
              <a:rPr sz="1600" spc="-29" dirty="0">
                <a:latin typeface="Palatino Linotype"/>
                <a:cs typeface="Palatino Linotype"/>
              </a:rPr>
              <a:t>projects;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93" dirty="0">
                <a:latin typeface="Palatino Linotype"/>
                <a:cs typeface="Palatino Linotype"/>
              </a:rPr>
              <a:t>way</a:t>
            </a:r>
            <a:r>
              <a:rPr sz="1600" spc="-90" dirty="0">
                <a:latin typeface="Palatino Linotype"/>
                <a:cs typeface="Palatino Linotype"/>
              </a:rPr>
              <a:t>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structure the </a:t>
            </a:r>
            <a:r>
              <a:rPr sz="1600" spc="-41" dirty="0">
                <a:latin typeface="Palatino Linotype"/>
                <a:cs typeface="Palatino Linotype"/>
              </a:rPr>
              <a:t>application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33" dirty="0">
                <a:latin typeface="Palatino Linotype"/>
                <a:cs typeface="Palatino Linotype"/>
              </a:rPr>
              <a:t>left </a:t>
            </a:r>
            <a:r>
              <a:rPr sz="1600" spc="-41" dirty="0">
                <a:latin typeface="Palatino Linotype"/>
                <a:cs typeface="Palatino Linotype"/>
              </a:rPr>
              <a:t>entirely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3" dirty="0">
                <a:latin typeface="Palatino Linotype"/>
                <a:cs typeface="Palatino Linotype"/>
              </a:rPr>
              <a:t>developer. </a:t>
            </a:r>
            <a:r>
              <a:rPr sz="1600" spc="-16" dirty="0">
                <a:latin typeface="Palatino Linotype"/>
                <a:cs typeface="Palatino Linotype"/>
              </a:rPr>
              <a:t>In </a:t>
            </a:r>
            <a:r>
              <a:rPr sz="1600" spc="-12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this </a:t>
            </a:r>
            <a:r>
              <a:rPr sz="1600" spc="-45" dirty="0">
                <a:latin typeface="Palatino Linotype"/>
                <a:cs typeface="Palatino Linotype"/>
              </a:rPr>
              <a:t>chapter,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5" dirty="0">
                <a:latin typeface="Palatino Linotype"/>
                <a:cs typeface="Palatino Linotype"/>
              </a:rPr>
              <a:t>possible </a:t>
            </a:r>
            <a:r>
              <a:rPr sz="1600" spc="-93" dirty="0">
                <a:latin typeface="Palatino Linotype"/>
                <a:cs typeface="Palatino Linotype"/>
              </a:rPr>
              <a:t>way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5" dirty="0">
                <a:latin typeface="Palatino Linotype"/>
                <a:cs typeface="Palatino Linotype"/>
              </a:rPr>
              <a:t>organize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9" dirty="0">
                <a:latin typeface="Palatino Linotype"/>
                <a:cs typeface="Palatino Linotype"/>
              </a:rPr>
              <a:t>large </a:t>
            </a:r>
            <a:r>
              <a:rPr sz="1600" spc="-41" dirty="0">
                <a:latin typeface="Palatino Linotype"/>
                <a:cs typeface="Palatino Linotype"/>
              </a:rPr>
              <a:t>application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53" dirty="0">
                <a:latin typeface="Palatino Linotype"/>
                <a:cs typeface="Palatino Linotype"/>
              </a:rPr>
              <a:t>packages and modules </a:t>
            </a:r>
            <a:r>
              <a:rPr sz="1600" spc="-37" dirty="0">
                <a:latin typeface="Palatino Linotype"/>
                <a:cs typeface="Palatino Linotype"/>
              </a:rPr>
              <a:t>is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presented.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This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structure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will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be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used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remaining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examples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of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book.</a:t>
            </a:r>
            <a:endParaRPr sz="16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750"/>
              </a:spcBef>
            </a:pPr>
            <a:endParaRPr sz="531" dirty="0">
              <a:latin typeface="SimSun"/>
              <a:cs typeface="SimSu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CEAFB-CA23-4C22-87FF-2E750BEB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6324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0632"/>
            <a:ext cx="8229600" cy="551197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750"/>
              </a:spcBef>
            </a:pPr>
            <a:r>
              <a:rPr sz="4400" b="1" spc="-102">
                <a:latin typeface="Arial Narrow"/>
                <a:cs typeface="Arial Narrow"/>
              </a:rPr>
              <a:t>Configuration</a:t>
            </a:r>
            <a:r>
              <a:rPr sz="4400" b="1" spc="-110">
                <a:latin typeface="Arial Narrow"/>
                <a:cs typeface="Arial Narrow"/>
              </a:rPr>
              <a:t> </a:t>
            </a:r>
            <a:r>
              <a:rPr sz="4400" b="1" spc="-131">
                <a:latin typeface="Arial Narrow"/>
                <a:cs typeface="Arial Narrow"/>
              </a:rPr>
              <a:t>Options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7-2.</a:t>
            </a:r>
            <a:r>
              <a:rPr sz="2000" i="1" spc="-20" dirty="0">
                <a:latin typeface="Palatino Linotype"/>
                <a:cs typeface="Palatino Linotype"/>
              </a:rPr>
              <a:t> config.py: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application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configuration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os</a:t>
            </a:r>
            <a:endParaRPr sz="1800" dirty="0">
              <a:latin typeface="Courier New"/>
              <a:cs typeface="Courier New"/>
            </a:endParaRPr>
          </a:p>
          <a:p>
            <a:pPr marL="10367" algn="just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basedir</a:t>
            </a:r>
            <a:r>
              <a:rPr sz="1800" spc="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path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abspath</a:t>
            </a:r>
            <a:r>
              <a:rPr sz="1800" spc="-16" dirty="0">
                <a:latin typeface="SimSun"/>
                <a:cs typeface="SimSun"/>
              </a:rPr>
              <a:t>(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path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dirname</a:t>
            </a:r>
            <a:r>
              <a:rPr sz="1800" spc="-16" dirty="0">
                <a:latin typeface="SimSun"/>
                <a:cs typeface="SimSun"/>
              </a:rPr>
              <a:t>(</a:t>
            </a:r>
            <a:r>
              <a:rPr sz="1800" b="1" spc="-16" dirty="0">
                <a:solidFill>
                  <a:srgbClr val="003333"/>
                </a:solidFill>
                <a:latin typeface="Courier New"/>
                <a:cs typeface="Courier New"/>
              </a:rPr>
              <a:t>__file__</a:t>
            </a:r>
            <a:r>
              <a:rPr sz="1800" spc="-16" dirty="0">
                <a:latin typeface="SimSun"/>
                <a:cs typeface="SimSun"/>
              </a:rPr>
              <a:t>))</a:t>
            </a:r>
            <a:endParaRPr sz="18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L="10367" algn="just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800" b="1" spc="-73" dirty="0">
                <a:solidFill>
                  <a:srgbClr val="00AA87"/>
                </a:solidFill>
                <a:latin typeface="Courier New"/>
                <a:cs typeface="Courier New"/>
              </a:rPr>
              <a:t>Config</a:t>
            </a:r>
            <a:r>
              <a:rPr sz="1800" dirty="0">
                <a:latin typeface="SimSun"/>
                <a:cs typeface="SimSun"/>
              </a:rPr>
              <a:t>:</a:t>
            </a:r>
          </a:p>
          <a:p>
            <a:pPr marL="186606" marR="608025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SECRET_KEY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'SECRET_KEY'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b="1" spc="-73" dirty="0">
                <a:latin typeface="Courier New"/>
                <a:cs typeface="Courier New"/>
              </a:rPr>
              <a:t>or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'hard to guess string' 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MAIL_SERVER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'MAIL_SERVER'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'smtp.googlemail.com'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spc="-334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MAIL_PORT</a:t>
            </a:r>
            <a:r>
              <a:rPr sz="18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6666"/>
                </a:solidFill>
                <a:latin typeface="SimSun"/>
                <a:cs typeface="SimSun"/>
              </a:rPr>
              <a:t>int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'MAIL_PORT'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'587'</a:t>
            </a:r>
            <a:r>
              <a:rPr sz="1800" dirty="0">
                <a:latin typeface="SimSun"/>
                <a:cs typeface="SimSun"/>
              </a:rPr>
              <a:t>))</a:t>
            </a:r>
          </a:p>
          <a:p>
            <a:pPr marL="362845" marR="652085" indent="-176239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MAIL_USE_TLS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'MAIL_USE_TLS'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'true'</a:t>
            </a:r>
            <a:r>
              <a:rPr sz="1800" dirty="0">
                <a:latin typeface="SimSun"/>
                <a:cs typeface="SimSun"/>
              </a:rPr>
              <a:t>)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lower</a:t>
            </a:r>
            <a:r>
              <a:rPr sz="1800" dirty="0">
                <a:latin typeface="SimSun"/>
                <a:cs typeface="SimSun"/>
              </a:rPr>
              <a:t>() </a:t>
            </a:r>
            <a:r>
              <a:rPr sz="1800" b="1" spc="-73" dirty="0">
                <a:latin typeface="Courier New"/>
                <a:cs typeface="Courier New"/>
              </a:rPr>
              <a:t>in </a:t>
            </a:r>
            <a:r>
              <a:rPr sz="1800" dirty="0">
                <a:latin typeface="SimSun"/>
                <a:cs typeface="SimSun"/>
              </a:rPr>
              <a:t>\  [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'true'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'on'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'1'</a:t>
            </a:r>
            <a:r>
              <a:rPr sz="1800" dirty="0">
                <a:latin typeface="SimSun"/>
                <a:cs typeface="SimSun"/>
              </a:rPr>
              <a:t>]</a:t>
            </a:r>
          </a:p>
          <a:p>
            <a:pPr marL="186606" marR="1489221" algn="just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MAIL_USERNAME</a:t>
            </a:r>
            <a:r>
              <a:rPr sz="18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'MAIL_USERNAME'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spc="-339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MAIL_PASSWORD</a:t>
            </a:r>
            <a:r>
              <a:rPr sz="18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'MAIL_PASSWORD'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spc="-339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FLASKY_MAIL_SUBJECT_PREFIX</a:t>
            </a:r>
            <a:r>
              <a:rPr sz="18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'[Flasky]'</a:t>
            </a:r>
            <a:endParaRPr sz="1800" dirty="0">
              <a:latin typeface="SimSun"/>
              <a:cs typeface="SimSun"/>
            </a:endParaRPr>
          </a:p>
          <a:p>
            <a:pPr marL="186606" marR="1092683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FLASKY_MAIL_SENDER</a:t>
            </a:r>
            <a:r>
              <a:rPr sz="18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'Flasky</a:t>
            </a:r>
            <a:r>
              <a:rPr sz="1800" spc="-20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Admin</a:t>
            </a:r>
            <a:r>
              <a:rPr sz="1800" spc="-20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  <a:hlinkClick r:id="rId2"/>
              </a:rPr>
              <a:t>&lt;flasky@example.com&gt;' </a:t>
            </a:r>
            <a:r>
              <a:rPr sz="1800" spc="-33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FLASKY_ADMIN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'FLASKY_ADMIN'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SQLALCHEMY_TRACK_MODIFICATIONS</a:t>
            </a:r>
            <a:r>
              <a:rPr sz="18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sz="18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9A75C-C30F-26DF-B40D-7D00403562C1}"/>
              </a:ext>
            </a:extLst>
          </p:cNvPr>
          <p:cNvSpPr txBox="1"/>
          <p:nvPr/>
        </p:nvSpPr>
        <p:spPr>
          <a:xfrm>
            <a:off x="457200" y="533400"/>
            <a:ext cx="8229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6606">
              <a:spcBef>
                <a:spcPts val="82"/>
              </a:spcBef>
            </a:pPr>
            <a:r>
              <a:rPr lang="en-US" sz="1600">
                <a:solidFill>
                  <a:srgbClr val="9999FF"/>
                </a:solidFill>
                <a:latin typeface="SimSun"/>
                <a:cs typeface="SimSun"/>
              </a:rPr>
              <a:t>@staticmethod</a:t>
            </a:r>
            <a:endParaRPr lang="en-US" sz="1600">
              <a:latin typeface="SimSun"/>
              <a:cs typeface="SimSun"/>
            </a:endParaRPr>
          </a:p>
          <a:p>
            <a:pPr marL="186606"/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600">
                <a:solidFill>
                  <a:srgbClr val="CC00FF"/>
                </a:solidFill>
                <a:latin typeface="SimSun"/>
                <a:cs typeface="SimSun"/>
              </a:rPr>
              <a:t>init_app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600">
                <a:latin typeface="SimSun"/>
                <a:cs typeface="SimSun"/>
              </a:rPr>
              <a:t>):</a:t>
            </a:r>
          </a:p>
          <a:p>
            <a:pPr marL="362845"/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pass</a:t>
            </a:r>
            <a:endParaRPr lang="en-US"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600">
              <a:latin typeface="Courier New"/>
              <a:cs typeface="Courier New"/>
            </a:endParaRPr>
          </a:p>
          <a:p>
            <a:pPr marL="186606" marR="2326357" indent="-176239"/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class</a:t>
            </a:r>
            <a:r>
              <a:rPr lang="en-US" sz="1600" b="1" spc="-45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lang="en-US" sz="1600" b="1" spc="-49">
                <a:solidFill>
                  <a:srgbClr val="00AA87"/>
                </a:solidFill>
                <a:latin typeface="Courier New"/>
                <a:cs typeface="Courier New"/>
              </a:rPr>
              <a:t>DevelopmentConfig</a:t>
            </a:r>
            <a:r>
              <a:rPr lang="en-US" sz="1600" spc="-49">
                <a:latin typeface="SimSun"/>
                <a:cs typeface="SimSun"/>
              </a:rPr>
              <a:t>(</a:t>
            </a:r>
            <a:r>
              <a:rPr lang="en-US" sz="1600" spc="-49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600" spc="-49">
                <a:latin typeface="SimSun"/>
                <a:cs typeface="SimSun"/>
              </a:rPr>
              <a:t>): </a:t>
            </a:r>
            <a:r>
              <a:rPr lang="en-US" sz="1600" spc="-334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DEBUG</a:t>
            </a:r>
            <a:r>
              <a:rPr lang="en-US" sz="1600" spc="-8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4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endParaRPr lang="en-US" sz="1600">
              <a:latin typeface="SimSun"/>
              <a:cs typeface="SimSun"/>
            </a:endParaRPr>
          </a:p>
          <a:p>
            <a:pPr marL="362845" marR="696145" indent="-176239"/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SQLALCHEMY_DATABASE_URI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'DEV_DATABASE_URL'</a:t>
            </a:r>
            <a:r>
              <a:rPr lang="en-US" sz="1600">
                <a:latin typeface="SimSun"/>
                <a:cs typeface="SimSun"/>
              </a:rPr>
              <a:t>) </a:t>
            </a:r>
            <a:r>
              <a:rPr lang="en-US" sz="1600" b="1" spc="-73">
                <a:latin typeface="Courier New"/>
                <a:cs typeface="Courier New"/>
              </a:rPr>
              <a:t>or </a:t>
            </a:r>
            <a:r>
              <a:rPr lang="en-US" sz="1600">
                <a:latin typeface="SimSun"/>
                <a:cs typeface="SimSun"/>
              </a:rPr>
              <a:t>\  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'sqlite:///'</a:t>
            </a:r>
            <a:r>
              <a:rPr lang="en-US" sz="1600" spc="-12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+</a:t>
            </a:r>
            <a:r>
              <a:rPr lang="en-US" sz="1600" spc="-8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path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join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basedir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'data-dev.sqlite'</a:t>
            </a:r>
            <a:r>
              <a:rPr lang="en-US" sz="1600">
                <a:latin typeface="SimSun"/>
                <a:cs typeface="SimSun"/>
              </a:rPr>
              <a:t>)</a:t>
            </a:r>
          </a:p>
          <a:p>
            <a:pPr>
              <a:spcBef>
                <a:spcPts val="45"/>
              </a:spcBef>
            </a:pPr>
            <a:endParaRPr lang="en-US" sz="1600">
              <a:latin typeface="SimSun"/>
              <a:cs typeface="SimSun"/>
            </a:endParaRPr>
          </a:p>
          <a:p>
            <a:pPr marL="186606" marR="2502596" indent="-176239">
              <a:spcBef>
                <a:spcPts val="4"/>
              </a:spcBef>
            </a:pPr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class</a:t>
            </a:r>
            <a:r>
              <a:rPr lang="en-US" sz="1600" b="1" spc="-53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lang="en-US" sz="1600" b="1" spc="-45">
                <a:solidFill>
                  <a:srgbClr val="00AA87"/>
                </a:solidFill>
                <a:latin typeface="Courier New"/>
                <a:cs typeface="Courier New"/>
              </a:rPr>
              <a:t>TestingConfig</a:t>
            </a:r>
            <a:r>
              <a:rPr lang="en-US" sz="1600" spc="-45">
                <a:latin typeface="SimSun"/>
                <a:cs typeface="SimSun"/>
              </a:rPr>
              <a:t>(</a:t>
            </a:r>
            <a:r>
              <a:rPr lang="en-US" sz="1600" spc="-45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600" spc="-45">
                <a:latin typeface="SimSun"/>
                <a:cs typeface="SimSun"/>
              </a:rPr>
              <a:t>): </a:t>
            </a:r>
            <a:r>
              <a:rPr lang="en-US" sz="1600" spc="-334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TESTING</a:t>
            </a:r>
            <a:r>
              <a:rPr lang="en-US" sz="1600" spc="-8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8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endParaRPr lang="en-US" sz="1600">
              <a:latin typeface="SimSun"/>
              <a:cs typeface="SimSun"/>
            </a:endParaRPr>
          </a:p>
          <a:p>
            <a:pPr marL="362845" marR="652085" indent="-176239"/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SQLALCHEMY_DATABASE_URI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'TEST_DATABASE_URL'</a:t>
            </a:r>
            <a:r>
              <a:rPr lang="en-US" sz="1600">
                <a:latin typeface="SimSun"/>
                <a:cs typeface="SimSun"/>
              </a:rPr>
              <a:t>) </a:t>
            </a:r>
            <a:r>
              <a:rPr lang="en-US" sz="1600" b="1" spc="-73">
                <a:latin typeface="Courier New"/>
                <a:cs typeface="Courier New"/>
              </a:rPr>
              <a:t>or </a:t>
            </a:r>
            <a:r>
              <a:rPr lang="en-US" sz="1600">
                <a:latin typeface="SimSun"/>
                <a:cs typeface="SimSun"/>
              </a:rPr>
              <a:t>\  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'sqlite://'</a:t>
            </a:r>
            <a:endParaRPr lang="en-US" sz="16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600">
              <a:latin typeface="SimSun"/>
              <a:cs typeface="SimSun"/>
            </a:endParaRPr>
          </a:p>
          <a:p>
            <a:pPr marL="10367"/>
            <a:r>
              <a:rPr lang="en-US" sz="16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lang="en-US" sz="1600" b="1" spc="-73">
                <a:solidFill>
                  <a:srgbClr val="00AA87"/>
                </a:solidFill>
                <a:latin typeface="Courier New"/>
                <a:cs typeface="Courier New"/>
              </a:rPr>
              <a:t>ProductionConfig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600">
                <a:latin typeface="SimSun"/>
                <a:cs typeface="SimSun"/>
              </a:rPr>
              <a:t>):</a:t>
            </a:r>
          </a:p>
          <a:p>
            <a:pPr marL="362845" marR="872384" indent="-176239"/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SQLALCHEMY_DATABASE_URI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environ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'DATABASE_URL'</a:t>
            </a:r>
            <a:r>
              <a:rPr lang="en-US" sz="1600">
                <a:latin typeface="SimSun"/>
                <a:cs typeface="SimSun"/>
              </a:rPr>
              <a:t>) </a:t>
            </a:r>
            <a:r>
              <a:rPr lang="en-US" sz="1600" b="1" spc="-73">
                <a:latin typeface="Courier New"/>
                <a:cs typeface="Courier New"/>
              </a:rPr>
              <a:t>or </a:t>
            </a:r>
            <a:r>
              <a:rPr lang="en-US" sz="1600">
                <a:latin typeface="SimSun"/>
                <a:cs typeface="SimSun"/>
              </a:rPr>
              <a:t>\  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'sqlite:///'</a:t>
            </a:r>
            <a:r>
              <a:rPr lang="en-US" sz="1600" spc="-12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+</a:t>
            </a:r>
            <a:r>
              <a:rPr lang="en-US" sz="1600" spc="-8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path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join</a:t>
            </a:r>
            <a:r>
              <a:rPr lang="en-US" sz="1600">
                <a:latin typeface="SimSun"/>
                <a:cs typeface="SimSun"/>
              </a:rPr>
              <a:t>(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basedir</a:t>
            </a:r>
            <a:r>
              <a:rPr lang="en-US" sz="1600">
                <a:latin typeface="SimSun"/>
                <a:cs typeface="SimSun"/>
              </a:rPr>
              <a:t>,</a:t>
            </a:r>
            <a:r>
              <a:rPr lang="en-US" sz="1600" spc="-8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'data.sqlite'</a:t>
            </a:r>
            <a:r>
              <a:rPr lang="en-US" sz="160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lang="en-US" sz="1600">
              <a:latin typeface="SimSun"/>
              <a:cs typeface="SimSun"/>
            </a:endParaRPr>
          </a:p>
          <a:p>
            <a:pPr marL="10367"/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600" spc="-2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600" spc="-2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600">
                <a:latin typeface="SimSun"/>
                <a:cs typeface="SimSun"/>
              </a:rPr>
              <a:t>{</a:t>
            </a:r>
          </a:p>
          <a:p>
            <a:pPr marL="186606" marR="2106058"/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'development'</a:t>
            </a:r>
            <a:r>
              <a:rPr lang="en-US" sz="1600">
                <a:latin typeface="SimSun"/>
                <a:cs typeface="SimSun"/>
              </a:rPr>
              <a:t>:</a:t>
            </a:r>
            <a:r>
              <a:rPr lang="en-US" sz="1600" spc="-82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DevelopmentConfig</a:t>
            </a:r>
            <a:r>
              <a:rPr lang="en-US" sz="1600">
                <a:latin typeface="SimSun"/>
                <a:cs typeface="SimSun"/>
              </a:rPr>
              <a:t>, </a:t>
            </a:r>
            <a:r>
              <a:rPr lang="en-US" sz="1600" spc="-339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'testing'</a:t>
            </a:r>
            <a:r>
              <a:rPr lang="en-US" sz="1600">
                <a:latin typeface="SimSun"/>
                <a:cs typeface="SimSun"/>
              </a:rPr>
              <a:t>: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TestingConfig</a:t>
            </a:r>
            <a:r>
              <a:rPr lang="en-US" sz="1600">
                <a:latin typeface="SimSun"/>
                <a:cs typeface="SimSun"/>
              </a:rPr>
              <a:t>, </a:t>
            </a:r>
            <a:r>
              <a:rPr lang="en-US" sz="1600" spc="4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'production'</a:t>
            </a:r>
            <a:r>
              <a:rPr lang="en-US" sz="1600">
                <a:latin typeface="SimSun"/>
                <a:cs typeface="SimSun"/>
              </a:rPr>
              <a:t>:</a:t>
            </a:r>
            <a:r>
              <a:rPr lang="en-US" sz="1600" spc="-29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ProductionConfig</a:t>
            </a:r>
            <a:r>
              <a:rPr lang="en-US" sz="1600">
                <a:latin typeface="SimSun"/>
                <a:cs typeface="SimSun"/>
              </a:rPr>
              <a:t>,</a:t>
            </a:r>
          </a:p>
          <a:p>
            <a:pPr>
              <a:spcBef>
                <a:spcPts val="49"/>
              </a:spcBef>
            </a:pPr>
            <a:endParaRPr lang="en-US" sz="1600">
              <a:latin typeface="SimSun"/>
              <a:cs typeface="SimSun"/>
            </a:endParaRPr>
          </a:p>
          <a:p>
            <a:pPr marL="186606"/>
            <a:r>
              <a:rPr lang="en-US" sz="1600">
                <a:solidFill>
                  <a:srgbClr val="CC3300"/>
                </a:solidFill>
                <a:latin typeface="SimSun"/>
                <a:cs typeface="SimSun"/>
              </a:rPr>
              <a:t>'default'</a:t>
            </a:r>
            <a:r>
              <a:rPr lang="en-US" sz="1600">
                <a:latin typeface="SimSun"/>
                <a:cs typeface="SimSun"/>
              </a:rPr>
              <a:t>:</a:t>
            </a:r>
            <a:r>
              <a:rPr lang="en-US" sz="1600" spc="-29">
                <a:latin typeface="SimSun"/>
                <a:cs typeface="SimSun"/>
              </a:rPr>
              <a:t> </a:t>
            </a:r>
            <a:r>
              <a:rPr lang="en-US" sz="1600">
                <a:solidFill>
                  <a:srgbClr val="000087"/>
                </a:solidFill>
                <a:latin typeface="SimSun"/>
                <a:cs typeface="SimSun"/>
              </a:rPr>
              <a:t>DevelopmentConfig</a:t>
            </a:r>
            <a:endParaRPr lang="en-US" sz="1600">
              <a:latin typeface="SimSun"/>
              <a:cs typeface="SimSun"/>
            </a:endParaRPr>
          </a:p>
          <a:p>
            <a:pPr marL="10367"/>
            <a:r>
              <a:rPr lang="en-US" sz="1600">
                <a:latin typeface="SimSun"/>
                <a:cs typeface="SimSun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25189"/>
            <a:ext cx="8001000" cy="520419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7-3.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4" dirty="0">
                <a:latin typeface="Palatino Linotype"/>
                <a:cs typeface="Palatino Linotype"/>
              </a:rPr>
              <a:t>app/</a:t>
            </a:r>
            <a:r>
              <a:rPr sz="1800" i="1" u="sng" spc="4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i="1" u="sng" spc="21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init</a:t>
            </a:r>
            <a:r>
              <a:rPr sz="1800" i="1" u="sng" spc="269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.py: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application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8" dirty="0">
                <a:latin typeface="Palatino Linotype"/>
                <a:cs typeface="Palatino Linotype"/>
              </a:rPr>
              <a:t>package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constructor</a:t>
            </a:r>
            <a:endParaRPr sz="1800" dirty="0">
              <a:latin typeface="Palatino Linotype"/>
              <a:cs typeface="Palatino Linotype"/>
            </a:endParaRPr>
          </a:p>
          <a:p>
            <a:pPr marL="10367" marR="1973879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Flask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 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flask_bootstrap</a:t>
            </a:r>
            <a:r>
              <a:rPr sz="16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6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Bootstrap </a:t>
            </a:r>
            <a:r>
              <a:rPr sz="1600" spc="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flask_mail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Mail</a:t>
            </a:r>
            <a:endParaRPr sz="1600" dirty="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flask_moment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Moment</a:t>
            </a:r>
            <a:endParaRPr sz="1600" dirty="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</a:t>
            </a:r>
            <a:r>
              <a:rPr sz="16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flask_sqlalchemy</a:t>
            </a:r>
            <a:r>
              <a:rPr sz="16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6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SQLAlchemy</a:t>
            </a:r>
            <a:endParaRPr sz="1600" dirty="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config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endParaRPr sz="1600" dirty="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 dirty="0">
              <a:latin typeface="SimSun"/>
              <a:cs typeface="SimSun"/>
            </a:endParaRPr>
          </a:p>
          <a:p>
            <a:pPr marL="10367" marR="2722894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bootstrap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Bootstrap</a:t>
            </a:r>
            <a:r>
              <a:rPr sz="1600" dirty="0">
                <a:latin typeface="SimSun"/>
                <a:cs typeface="SimSun"/>
              </a:rPr>
              <a:t>()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mail</a:t>
            </a:r>
            <a:r>
              <a:rPr sz="16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8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Mail</a:t>
            </a:r>
            <a:r>
              <a:rPr sz="1600" dirty="0">
                <a:latin typeface="SimSun"/>
                <a:cs typeface="SimSun"/>
              </a:rPr>
              <a:t>()</a:t>
            </a:r>
          </a:p>
          <a:p>
            <a:pPr marL="10367" marR="2987253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moment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Moment</a:t>
            </a:r>
            <a:r>
              <a:rPr sz="1600" dirty="0">
                <a:latin typeface="SimSun"/>
                <a:cs typeface="SimSun"/>
              </a:rPr>
              <a:t>()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SQLAlchemy</a:t>
            </a:r>
            <a:r>
              <a:rPr sz="1600" dirty="0">
                <a:latin typeface="SimSun"/>
                <a:cs typeface="SimSun"/>
              </a:rPr>
              <a:t>()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86606" marR="2502596" indent="-176239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create_app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config_name</a:t>
            </a:r>
            <a:r>
              <a:rPr sz="1600" dirty="0">
                <a:latin typeface="SimSun"/>
                <a:cs typeface="SimSun"/>
              </a:rPr>
              <a:t>):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spc="-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Flask</a:t>
            </a:r>
            <a:r>
              <a:rPr sz="1600" spc="-41" dirty="0">
                <a:latin typeface="SimSun"/>
                <a:cs typeface="SimSun"/>
              </a:rPr>
              <a:t>(</a:t>
            </a:r>
            <a:r>
              <a:rPr sz="1600" b="1" spc="-41" dirty="0">
                <a:solidFill>
                  <a:srgbClr val="003333"/>
                </a:solidFill>
                <a:latin typeface="Courier New"/>
                <a:cs typeface="Courier New"/>
              </a:rPr>
              <a:t>__name__</a:t>
            </a:r>
            <a:r>
              <a:rPr sz="1600" spc="-41" dirty="0">
                <a:latin typeface="SimSun"/>
                <a:cs typeface="SimSun"/>
              </a:rPr>
              <a:t>)</a:t>
            </a:r>
            <a:endParaRPr sz="1600" dirty="0">
              <a:latin typeface="SimSun"/>
              <a:cs typeface="SimSun"/>
            </a:endParaRPr>
          </a:p>
          <a:p>
            <a:pPr marL="186606" marR="1665460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from_object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config_name</a:t>
            </a:r>
            <a:r>
              <a:rPr sz="1600" dirty="0">
                <a:latin typeface="SimSun"/>
                <a:cs typeface="SimSun"/>
              </a:rPr>
              <a:t>])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config_name</a:t>
            </a:r>
            <a:r>
              <a:rPr sz="1600" dirty="0">
                <a:latin typeface="SimSun"/>
                <a:cs typeface="SimSun"/>
              </a:rPr>
              <a:t>]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init_app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86606" marR="254665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bootstrap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init_app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)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mail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init_app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moment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init_app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init_app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86606"/>
            <a:r>
              <a:rPr sz="1600" i="1" spc="-93" dirty="0">
                <a:solidFill>
                  <a:srgbClr val="34586C"/>
                </a:solidFill>
                <a:latin typeface="Lucida Sans"/>
                <a:cs typeface="Lucida Sans"/>
              </a:rPr>
              <a:t>#</a:t>
            </a:r>
            <a:r>
              <a:rPr sz="1600" i="1" spc="4" dirty="0">
                <a:solidFill>
                  <a:srgbClr val="34586C"/>
                </a:solidFill>
                <a:latin typeface="Lucida Sans"/>
                <a:cs typeface="Lucida Sans"/>
              </a:rPr>
              <a:t> </a:t>
            </a:r>
            <a:r>
              <a:rPr sz="1600" i="1" spc="-16" dirty="0">
                <a:solidFill>
                  <a:srgbClr val="34586C"/>
                </a:solidFill>
                <a:latin typeface="Lucida Sans"/>
                <a:cs typeface="Lucida Sans"/>
              </a:rPr>
              <a:t>attach</a:t>
            </a:r>
            <a:r>
              <a:rPr sz="1600" i="1" spc="122" dirty="0">
                <a:solidFill>
                  <a:srgbClr val="34586C"/>
                </a:solidFill>
                <a:latin typeface="Lucida Sans"/>
                <a:cs typeface="Lucida Sans"/>
              </a:rPr>
              <a:t> </a:t>
            </a:r>
            <a:r>
              <a:rPr sz="1600" i="1" spc="-8" dirty="0">
                <a:solidFill>
                  <a:srgbClr val="34586C"/>
                </a:solidFill>
                <a:latin typeface="Lucida Sans"/>
                <a:cs typeface="Lucida Sans"/>
              </a:rPr>
              <a:t>routes</a:t>
            </a:r>
            <a:r>
              <a:rPr sz="1600" i="1" spc="127" dirty="0">
                <a:solidFill>
                  <a:srgbClr val="34586C"/>
                </a:solidFill>
                <a:latin typeface="Lucida Sans"/>
                <a:cs typeface="Lucida Sans"/>
              </a:rPr>
              <a:t> </a:t>
            </a:r>
            <a:r>
              <a:rPr sz="1600" i="1" spc="-82" dirty="0">
                <a:solidFill>
                  <a:srgbClr val="34586C"/>
                </a:solidFill>
                <a:latin typeface="Lucida Sans"/>
                <a:cs typeface="Lucida Sans"/>
              </a:rPr>
              <a:t>and</a:t>
            </a:r>
            <a:r>
              <a:rPr sz="1600" i="1" spc="-12" dirty="0">
                <a:solidFill>
                  <a:srgbClr val="34586C"/>
                </a:solidFill>
                <a:latin typeface="Lucida Sans"/>
                <a:cs typeface="Lucida Sans"/>
              </a:rPr>
              <a:t> </a:t>
            </a:r>
            <a:r>
              <a:rPr sz="1600" i="1" spc="-61" dirty="0">
                <a:solidFill>
                  <a:srgbClr val="34586C"/>
                </a:solidFill>
                <a:latin typeface="Lucida Sans"/>
                <a:cs typeface="Lucida Sans"/>
              </a:rPr>
              <a:t>custom</a:t>
            </a:r>
            <a:r>
              <a:rPr sz="1600" i="1" spc="-33" dirty="0">
                <a:solidFill>
                  <a:srgbClr val="34586C"/>
                </a:solidFill>
                <a:latin typeface="Lucida Sans"/>
                <a:cs typeface="Lucida Sans"/>
              </a:rPr>
              <a:t> </a:t>
            </a:r>
            <a:r>
              <a:rPr sz="1600" i="1" spc="-4" dirty="0">
                <a:solidFill>
                  <a:srgbClr val="34586C"/>
                </a:solidFill>
                <a:latin typeface="Lucida Sans"/>
                <a:cs typeface="Lucida Sans"/>
              </a:rPr>
              <a:t>error</a:t>
            </a:r>
            <a:r>
              <a:rPr sz="1600" i="1" spc="122" dirty="0">
                <a:solidFill>
                  <a:srgbClr val="34586C"/>
                </a:solidFill>
                <a:latin typeface="Lucida Sans"/>
                <a:cs typeface="Lucida Sans"/>
              </a:rPr>
              <a:t> </a:t>
            </a:r>
            <a:r>
              <a:rPr sz="1600" i="1" spc="-49" dirty="0">
                <a:solidFill>
                  <a:srgbClr val="34586C"/>
                </a:solidFill>
                <a:latin typeface="Lucida Sans"/>
                <a:cs typeface="Lucida Sans"/>
              </a:rPr>
              <a:t>pages</a:t>
            </a:r>
            <a:r>
              <a:rPr sz="1600" i="1" spc="-45" dirty="0">
                <a:solidFill>
                  <a:srgbClr val="34586C"/>
                </a:solidFill>
                <a:latin typeface="Lucida Sans"/>
                <a:cs typeface="Lucida Sans"/>
              </a:rPr>
              <a:t> </a:t>
            </a:r>
            <a:r>
              <a:rPr sz="1600" i="1" spc="-29" dirty="0">
                <a:solidFill>
                  <a:srgbClr val="34586C"/>
                </a:solidFill>
                <a:latin typeface="Lucida Sans"/>
                <a:cs typeface="Lucida Sans"/>
              </a:rPr>
              <a:t>here</a:t>
            </a:r>
            <a:endParaRPr sz="1600" dirty="0">
              <a:latin typeface="Lucida Sans"/>
              <a:cs typeface="Lucida Sans"/>
            </a:endParaRPr>
          </a:p>
          <a:p>
            <a:pPr>
              <a:spcBef>
                <a:spcPts val="12"/>
              </a:spcBef>
            </a:pPr>
            <a:endParaRPr sz="1600" dirty="0">
              <a:latin typeface="Lucida Sans"/>
              <a:cs typeface="Lucida Sans"/>
            </a:endParaRPr>
          </a:p>
          <a:p>
            <a:pPr marL="186606">
              <a:spcBef>
                <a:spcPts val="4"/>
              </a:spcBef>
            </a:pPr>
            <a:r>
              <a:rPr sz="16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endParaRPr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57200"/>
            <a:ext cx="8077200" cy="5517575"/>
          </a:xfrm>
          <a:prstGeom prst="rect">
            <a:avLst/>
          </a:prstGeom>
        </p:spPr>
        <p:txBody>
          <a:bodyPr vert="horz" wrap="square" lIns="0" tIns="84494" rIns="0" bIns="0" rtlCol="0">
            <a:spAutoFit/>
          </a:bodyPr>
          <a:lstStyle/>
          <a:p>
            <a:pPr marL="10367" algn="just">
              <a:spcBef>
                <a:spcPts val="665"/>
              </a:spcBef>
            </a:pPr>
            <a:r>
              <a:rPr sz="3600" b="1" spc="-57" dirty="0">
                <a:latin typeface="Arial Narrow"/>
                <a:cs typeface="Arial Narrow"/>
              </a:rPr>
              <a:t>Implementing</a:t>
            </a:r>
            <a:r>
              <a:rPr sz="3600" b="1" spc="-82" dirty="0">
                <a:latin typeface="Arial Narrow"/>
                <a:cs typeface="Arial Narrow"/>
              </a:rPr>
              <a:t> </a:t>
            </a:r>
            <a:r>
              <a:rPr sz="3600" b="1" spc="-78" dirty="0">
                <a:latin typeface="Arial Narrow"/>
                <a:cs typeface="Arial Narrow"/>
              </a:rPr>
              <a:t>Application </a:t>
            </a:r>
            <a:r>
              <a:rPr sz="3600" b="1" spc="-69" dirty="0">
                <a:latin typeface="Arial Narrow"/>
                <a:cs typeface="Arial Narrow"/>
              </a:rPr>
              <a:t>Functionality</a:t>
            </a:r>
            <a:r>
              <a:rPr sz="3600" b="1" spc="-78" dirty="0">
                <a:latin typeface="Arial Narrow"/>
                <a:cs typeface="Arial Narrow"/>
              </a:rPr>
              <a:t> </a:t>
            </a:r>
            <a:r>
              <a:rPr sz="3600" b="1" spc="-53" dirty="0">
                <a:latin typeface="Arial Narrow"/>
                <a:cs typeface="Arial Narrow"/>
              </a:rPr>
              <a:t>in</a:t>
            </a:r>
            <a:r>
              <a:rPr sz="3600" b="1" spc="-78" dirty="0">
                <a:latin typeface="Arial Narrow"/>
                <a:cs typeface="Arial Narrow"/>
              </a:rPr>
              <a:t> </a:t>
            </a:r>
            <a:r>
              <a:rPr sz="3600" b="1" spc="-69" dirty="0">
                <a:latin typeface="Arial Narrow"/>
                <a:cs typeface="Arial Narrow"/>
              </a:rPr>
              <a:t>a</a:t>
            </a:r>
            <a:r>
              <a:rPr sz="3600" b="1" spc="-78" dirty="0">
                <a:latin typeface="Arial Narrow"/>
                <a:cs typeface="Arial Narrow"/>
              </a:rPr>
              <a:t> </a:t>
            </a:r>
            <a:r>
              <a:rPr sz="3600" b="1" spc="-65" dirty="0">
                <a:latin typeface="Arial Narrow"/>
                <a:cs typeface="Arial Narrow"/>
              </a:rPr>
              <a:t>Blueprint</a:t>
            </a:r>
            <a:endParaRPr sz="3600" dirty="0">
              <a:latin typeface="Arial Narrow"/>
              <a:cs typeface="Arial Narrow"/>
            </a:endParaRPr>
          </a:p>
          <a:p>
            <a:pPr>
              <a:spcBef>
                <a:spcPts val="33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7-4.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app/main/</a:t>
            </a:r>
            <a:r>
              <a:rPr sz="2000" i="1" u="sng" spc="2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i="1" spc="-24" dirty="0">
                <a:latin typeface="Palatino Linotype"/>
                <a:cs typeface="Palatino Linotype"/>
              </a:rPr>
              <a:t>init</a:t>
            </a:r>
            <a:r>
              <a:rPr sz="2000" i="1" u="sng" spc="457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i="1" spc="-24" dirty="0">
                <a:latin typeface="Palatino Linotype"/>
                <a:cs typeface="Palatino Linotype"/>
              </a:rPr>
              <a:t>.py: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4" dirty="0">
                <a:latin typeface="Palatino Linotype"/>
                <a:cs typeface="Palatino Linotype"/>
              </a:rPr>
              <a:t>main</a:t>
            </a:r>
            <a:r>
              <a:rPr sz="2000" i="1" spc="-20" dirty="0">
                <a:latin typeface="Palatino Linotype"/>
                <a:cs typeface="Palatino Linotype"/>
              </a:rPr>
              <a:t> blueprint </a:t>
            </a:r>
            <a:r>
              <a:rPr sz="2000" i="1" spc="-12" dirty="0">
                <a:latin typeface="Palatino Linotype"/>
                <a:cs typeface="Palatino Linotype"/>
              </a:rPr>
              <a:t>creation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Blueprint</a:t>
            </a:r>
            <a:endParaRPr sz="1800" dirty="0">
              <a:latin typeface="SimSun"/>
              <a:cs typeface="SimSun"/>
            </a:endParaRPr>
          </a:p>
          <a:p>
            <a:pPr marL="10367" marR="2238237">
              <a:lnSpc>
                <a:spcPct val="200000"/>
              </a:lnSpc>
            </a:pP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main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Blueprint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'main'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b="1" spc="-65" dirty="0">
                <a:solidFill>
                  <a:srgbClr val="003333"/>
                </a:solidFill>
                <a:latin typeface="Courier New"/>
                <a:cs typeface="Courier New"/>
              </a:rPr>
              <a:t>__name__</a:t>
            </a:r>
            <a:r>
              <a:rPr sz="1800" spc="-65" dirty="0">
                <a:latin typeface="SimSun"/>
                <a:cs typeface="SimSun"/>
              </a:rPr>
              <a:t>) </a:t>
            </a:r>
            <a:r>
              <a:rPr sz="1800" spc="-339" dirty="0">
                <a:latin typeface="SimSun"/>
                <a:cs typeface="SimSun"/>
              </a:rPr>
              <a:t> </a:t>
            </a:r>
            <a:endParaRPr lang="en-US" sz="1800" spc="-339" dirty="0">
              <a:latin typeface="SimSun"/>
              <a:cs typeface="SimSun"/>
            </a:endParaRPr>
          </a:p>
          <a:p>
            <a:pPr marL="10367" marR="2238237">
              <a:lnSpc>
                <a:spcPct val="200000"/>
              </a:lnSpc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views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errors</a:t>
            </a:r>
            <a:endParaRPr lang="en-US" sz="1800" dirty="0">
              <a:solidFill>
                <a:srgbClr val="000087"/>
              </a:solidFill>
              <a:latin typeface="SimSun"/>
              <a:cs typeface="SimSun"/>
            </a:endParaRPr>
          </a:p>
          <a:p>
            <a:pPr marL="10367" algn="just"/>
            <a:r>
              <a:rPr lang="en-US" sz="1800" i="1" spc="-12" dirty="0">
                <a:latin typeface="Palatino Linotype"/>
                <a:cs typeface="Palatino Linotype"/>
              </a:rPr>
              <a:t>Example</a:t>
            </a:r>
            <a:r>
              <a:rPr lang="en-US" sz="1800" i="1" spc="-20" dirty="0">
                <a:latin typeface="Palatino Linotype"/>
                <a:cs typeface="Palatino Linotype"/>
              </a:rPr>
              <a:t> </a:t>
            </a:r>
            <a:r>
              <a:rPr lang="en-US" sz="1800" i="1" spc="-16" dirty="0">
                <a:latin typeface="Palatino Linotype"/>
                <a:cs typeface="Palatino Linotype"/>
              </a:rPr>
              <a:t>7-5.</a:t>
            </a:r>
            <a:r>
              <a:rPr lang="en-US" sz="1800" i="1" spc="-20" dirty="0">
                <a:latin typeface="Palatino Linotype"/>
                <a:cs typeface="Palatino Linotype"/>
              </a:rPr>
              <a:t> </a:t>
            </a:r>
            <a:r>
              <a:rPr lang="en-US" sz="1800" i="1" spc="4" dirty="0">
                <a:latin typeface="Palatino Linotype"/>
                <a:cs typeface="Palatino Linotype"/>
              </a:rPr>
              <a:t>app/</a:t>
            </a:r>
            <a:r>
              <a:rPr lang="en-US" sz="1800" i="1" u="sng" spc="4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1800" i="1" u="sng" spc="212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1800" i="1" spc="-24" dirty="0" err="1">
                <a:latin typeface="Palatino Linotype"/>
                <a:cs typeface="Palatino Linotype"/>
              </a:rPr>
              <a:t>init</a:t>
            </a:r>
            <a:r>
              <a:rPr lang="en-US" sz="1800" i="1" u="sng" spc="26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1800" i="1" spc="-24" dirty="0">
                <a:latin typeface="Palatino Linotype"/>
                <a:cs typeface="Palatino Linotype"/>
              </a:rPr>
              <a:t>.</a:t>
            </a:r>
            <a:r>
              <a:rPr lang="en-US" sz="1800" i="1" spc="-24" dirty="0" err="1">
                <a:latin typeface="Palatino Linotype"/>
                <a:cs typeface="Palatino Linotype"/>
              </a:rPr>
              <a:t>py</a:t>
            </a:r>
            <a:r>
              <a:rPr lang="en-US" sz="1800" i="1" spc="-24" dirty="0">
                <a:latin typeface="Palatino Linotype"/>
                <a:cs typeface="Palatino Linotype"/>
              </a:rPr>
              <a:t>:</a:t>
            </a:r>
            <a:r>
              <a:rPr lang="en-US" sz="1800" i="1" spc="-20" dirty="0">
                <a:latin typeface="Palatino Linotype"/>
                <a:cs typeface="Palatino Linotype"/>
              </a:rPr>
              <a:t> </a:t>
            </a:r>
            <a:r>
              <a:rPr lang="en-US" sz="1800" i="1" spc="-4" dirty="0">
                <a:latin typeface="Palatino Linotype"/>
                <a:cs typeface="Palatino Linotype"/>
              </a:rPr>
              <a:t>main</a:t>
            </a:r>
            <a:r>
              <a:rPr lang="en-US" sz="1800" i="1" spc="-20" dirty="0">
                <a:latin typeface="Palatino Linotype"/>
                <a:cs typeface="Palatino Linotype"/>
              </a:rPr>
              <a:t> blueprint </a:t>
            </a:r>
            <a:r>
              <a:rPr lang="en-US" sz="1800" i="1" spc="-24" dirty="0">
                <a:latin typeface="Palatino Linotype"/>
                <a:cs typeface="Palatino Linotype"/>
              </a:rPr>
              <a:t>registration</a:t>
            </a:r>
            <a:endParaRPr lang="en-US" sz="18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600" dirty="0" err="1">
                <a:solidFill>
                  <a:srgbClr val="CC00FF"/>
                </a:solidFill>
                <a:latin typeface="SimSun"/>
                <a:cs typeface="SimSun"/>
              </a:rPr>
              <a:t>create_app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config_name</a:t>
            </a:r>
            <a:r>
              <a:rPr lang="en-US" sz="1600" dirty="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Courier New"/>
              <a:cs typeface="Courier New"/>
            </a:endParaRPr>
          </a:p>
          <a:p>
            <a:pPr marL="186606" marR="1797640"/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.main </a:t>
            </a:r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main </a:t>
            </a:r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as 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main_blueprint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  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register_blueprint</a:t>
            </a:r>
            <a:r>
              <a:rPr lang="en-US" sz="1600" dirty="0">
                <a:latin typeface="SimSun"/>
                <a:cs typeface="SimSun"/>
              </a:rPr>
              <a:t>(</a:t>
            </a:r>
            <a:r>
              <a:rPr lang="en-US" sz="1600" dirty="0" err="1">
                <a:solidFill>
                  <a:srgbClr val="000087"/>
                </a:solidFill>
                <a:latin typeface="SimSun"/>
                <a:cs typeface="SimSun"/>
              </a:rPr>
              <a:t>main_blueprint</a:t>
            </a:r>
            <a:r>
              <a:rPr lang="en-US"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lang="en-US" sz="1400" dirty="0">
              <a:latin typeface="SimSun"/>
              <a:cs typeface="SimSun"/>
            </a:endParaRPr>
          </a:p>
          <a:p>
            <a:pPr marL="186606"/>
            <a:r>
              <a:rPr lang="en-US"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endParaRPr sz="18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59A0E7-928B-C49F-CA12-8F47DC1B1A6C}"/>
              </a:ext>
            </a:extLst>
          </p:cNvPr>
          <p:cNvSpPr txBox="1"/>
          <p:nvPr/>
        </p:nvSpPr>
        <p:spPr>
          <a:xfrm>
            <a:off x="495300" y="381000"/>
            <a:ext cx="8153400" cy="571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/>
            <a:r>
              <a:rPr lang="en-US" sz="2400" i="1" spc="-12">
                <a:latin typeface="Palatino Linotype"/>
                <a:cs typeface="Palatino Linotype"/>
              </a:rPr>
              <a:t>Example</a:t>
            </a:r>
            <a:r>
              <a:rPr lang="en-US" sz="2400" i="1" spc="-20">
                <a:latin typeface="Palatino Linotype"/>
                <a:cs typeface="Palatino Linotype"/>
              </a:rPr>
              <a:t> </a:t>
            </a:r>
            <a:r>
              <a:rPr lang="en-US" sz="2400" i="1" spc="-16">
                <a:latin typeface="Palatino Linotype"/>
                <a:cs typeface="Palatino Linotype"/>
              </a:rPr>
              <a:t>7-6. </a:t>
            </a:r>
            <a:r>
              <a:rPr lang="en-US" sz="2400" i="1" spc="-12">
                <a:latin typeface="Palatino Linotype"/>
                <a:cs typeface="Palatino Linotype"/>
              </a:rPr>
              <a:t>app/main/errors.py:</a:t>
            </a:r>
            <a:r>
              <a:rPr lang="en-US" sz="2400" i="1" spc="-20">
                <a:latin typeface="Palatino Linotype"/>
                <a:cs typeface="Palatino Linotype"/>
              </a:rPr>
              <a:t> </a:t>
            </a:r>
            <a:r>
              <a:rPr lang="en-US" sz="2400" i="1" spc="-12">
                <a:latin typeface="Palatino Linotype"/>
                <a:cs typeface="Palatino Linotype"/>
              </a:rPr>
              <a:t>error</a:t>
            </a:r>
            <a:r>
              <a:rPr lang="en-US" sz="2400" i="1" spc="-16">
                <a:latin typeface="Palatino Linotype"/>
                <a:cs typeface="Palatino Linotype"/>
              </a:rPr>
              <a:t> </a:t>
            </a:r>
            <a:r>
              <a:rPr lang="en-US" sz="2400" i="1" spc="-12">
                <a:latin typeface="Palatino Linotype"/>
                <a:cs typeface="Palatino Linotype"/>
              </a:rPr>
              <a:t>handlers</a:t>
            </a:r>
            <a:r>
              <a:rPr lang="en-US" sz="2400" i="1" spc="-16">
                <a:latin typeface="Palatino Linotype"/>
                <a:cs typeface="Palatino Linotype"/>
              </a:rPr>
              <a:t> </a:t>
            </a:r>
            <a:r>
              <a:rPr lang="en-US" sz="2400" i="1" spc="-20">
                <a:latin typeface="Palatino Linotype"/>
                <a:cs typeface="Palatino Linotype"/>
              </a:rPr>
              <a:t>in </a:t>
            </a:r>
            <a:r>
              <a:rPr lang="en-US" sz="2400" i="1" spc="-4">
                <a:latin typeface="Palatino Linotype"/>
                <a:cs typeface="Palatino Linotype"/>
              </a:rPr>
              <a:t>main</a:t>
            </a:r>
            <a:r>
              <a:rPr lang="en-US" sz="2400" i="1" spc="-16">
                <a:latin typeface="Palatino Linotype"/>
                <a:cs typeface="Palatino Linotype"/>
              </a:rPr>
              <a:t> </a:t>
            </a:r>
            <a:r>
              <a:rPr lang="en-US" sz="2400" i="1" spc="-20">
                <a:latin typeface="Palatino Linotype"/>
                <a:cs typeface="Palatino Linotype"/>
              </a:rPr>
              <a:t>blueprint</a:t>
            </a:r>
            <a:endParaRPr lang="en-US" sz="24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20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2000" b="1" spc="-73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lang="en-US" sz="20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20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endParaRPr lang="en-US" sz="2000">
              <a:latin typeface="SimSun"/>
              <a:cs typeface="SimSun"/>
            </a:endParaRPr>
          </a:p>
          <a:p>
            <a:pPr marL="10367"/>
            <a:r>
              <a:rPr lang="en-US" sz="20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2000" b="1" spc="-73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lang="en-US" sz="20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2000">
                <a:solidFill>
                  <a:srgbClr val="000087"/>
                </a:solidFill>
                <a:latin typeface="SimSun"/>
                <a:cs typeface="SimSun"/>
              </a:rPr>
              <a:t>main</a:t>
            </a:r>
            <a:endParaRPr lang="en-US" sz="20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800">
              <a:latin typeface="SimSun"/>
              <a:cs typeface="SimSun"/>
            </a:endParaRPr>
          </a:p>
          <a:p>
            <a:pPr marL="10367">
              <a:spcBef>
                <a:spcPts val="4"/>
              </a:spcBef>
            </a:pPr>
            <a:r>
              <a:rPr lang="en-US" sz="2000">
                <a:solidFill>
                  <a:srgbClr val="9999FF"/>
                </a:solidFill>
                <a:latin typeface="SimSun"/>
                <a:cs typeface="SimSun"/>
              </a:rPr>
              <a:t>@main.app_errorhandler</a:t>
            </a:r>
            <a:r>
              <a:rPr lang="en-US" sz="2000">
                <a:latin typeface="SimSun"/>
                <a:cs typeface="SimSun"/>
              </a:rPr>
              <a:t>(</a:t>
            </a:r>
            <a:r>
              <a:rPr lang="en-US" sz="2000">
                <a:solidFill>
                  <a:srgbClr val="FF6600"/>
                </a:solidFill>
                <a:latin typeface="SimSun"/>
                <a:cs typeface="SimSun"/>
              </a:rPr>
              <a:t>404</a:t>
            </a:r>
            <a:r>
              <a:rPr lang="en-US" sz="2000">
                <a:latin typeface="SimSun"/>
                <a:cs typeface="SimSun"/>
              </a:rPr>
              <a:t>)</a:t>
            </a:r>
          </a:p>
          <a:p>
            <a:pPr marL="10367"/>
            <a:r>
              <a:rPr lang="en-US" sz="20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2000">
                <a:solidFill>
                  <a:srgbClr val="CC00FF"/>
                </a:solidFill>
                <a:latin typeface="SimSun"/>
                <a:cs typeface="SimSun"/>
              </a:rPr>
              <a:t>page_not_found</a:t>
            </a:r>
            <a:r>
              <a:rPr lang="en-US" sz="2000">
                <a:latin typeface="SimSun"/>
                <a:cs typeface="SimSun"/>
              </a:rPr>
              <a:t>(</a:t>
            </a:r>
            <a:r>
              <a:rPr lang="en-US" sz="2000">
                <a:solidFill>
                  <a:srgbClr val="000087"/>
                </a:solidFill>
                <a:latin typeface="SimSun"/>
                <a:cs typeface="SimSun"/>
              </a:rPr>
              <a:t>e</a:t>
            </a:r>
            <a:r>
              <a:rPr lang="en-US" sz="200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20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20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2000">
                <a:latin typeface="SimSun"/>
                <a:cs typeface="SimSun"/>
              </a:rPr>
              <a:t>(</a:t>
            </a:r>
            <a:r>
              <a:rPr lang="en-US" sz="2000">
                <a:solidFill>
                  <a:srgbClr val="CC3300"/>
                </a:solidFill>
                <a:latin typeface="SimSun"/>
                <a:cs typeface="SimSun"/>
              </a:rPr>
              <a:t>'404.html'</a:t>
            </a:r>
            <a:r>
              <a:rPr lang="en-US" sz="2000">
                <a:latin typeface="SimSun"/>
                <a:cs typeface="SimSun"/>
              </a:rPr>
              <a:t>), </a:t>
            </a:r>
            <a:r>
              <a:rPr lang="en-US" sz="2000">
                <a:solidFill>
                  <a:srgbClr val="FF6600"/>
                </a:solidFill>
                <a:latin typeface="SimSun"/>
                <a:cs typeface="SimSun"/>
              </a:rPr>
              <a:t>404</a:t>
            </a:r>
            <a:endParaRPr lang="en-US" sz="200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800">
              <a:latin typeface="SimSun"/>
              <a:cs typeface="SimSun"/>
            </a:endParaRPr>
          </a:p>
          <a:p>
            <a:pPr marL="10367"/>
            <a:r>
              <a:rPr lang="en-US" sz="2000">
                <a:solidFill>
                  <a:srgbClr val="9999FF"/>
                </a:solidFill>
                <a:latin typeface="SimSun"/>
                <a:cs typeface="SimSun"/>
              </a:rPr>
              <a:t>@main.app_errorhandler</a:t>
            </a:r>
            <a:r>
              <a:rPr lang="en-US" sz="2000">
                <a:latin typeface="SimSun"/>
                <a:cs typeface="SimSun"/>
              </a:rPr>
              <a:t>(</a:t>
            </a:r>
            <a:r>
              <a:rPr lang="en-US" sz="2000">
                <a:solidFill>
                  <a:srgbClr val="FF6600"/>
                </a:solidFill>
                <a:latin typeface="SimSun"/>
                <a:cs typeface="SimSun"/>
              </a:rPr>
              <a:t>500</a:t>
            </a:r>
            <a:r>
              <a:rPr lang="en-US" sz="2000">
                <a:latin typeface="SimSun"/>
                <a:cs typeface="SimSun"/>
              </a:rPr>
              <a:t>)</a:t>
            </a:r>
          </a:p>
          <a:p>
            <a:pPr marL="10367"/>
            <a:r>
              <a:rPr lang="en-US" sz="20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2000">
                <a:solidFill>
                  <a:srgbClr val="CC00FF"/>
                </a:solidFill>
                <a:latin typeface="SimSun"/>
                <a:cs typeface="SimSun"/>
              </a:rPr>
              <a:t>internal_server_error</a:t>
            </a:r>
            <a:r>
              <a:rPr lang="en-US" sz="2000">
                <a:latin typeface="SimSun"/>
                <a:cs typeface="SimSun"/>
              </a:rPr>
              <a:t>(</a:t>
            </a:r>
            <a:r>
              <a:rPr lang="en-US" sz="2000">
                <a:solidFill>
                  <a:srgbClr val="000087"/>
                </a:solidFill>
                <a:latin typeface="SimSun"/>
                <a:cs typeface="SimSun"/>
              </a:rPr>
              <a:t>e</a:t>
            </a:r>
            <a:r>
              <a:rPr lang="en-US" sz="200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2000" b="1" spc="-73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200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2000">
                <a:latin typeface="SimSun"/>
                <a:cs typeface="SimSun"/>
              </a:rPr>
              <a:t>(</a:t>
            </a:r>
            <a:r>
              <a:rPr lang="en-US" sz="2000">
                <a:solidFill>
                  <a:srgbClr val="CC3300"/>
                </a:solidFill>
                <a:latin typeface="SimSun"/>
                <a:cs typeface="SimSun"/>
              </a:rPr>
              <a:t>'500.html'</a:t>
            </a:r>
            <a:r>
              <a:rPr lang="en-US" sz="2000">
                <a:latin typeface="SimSun"/>
                <a:cs typeface="SimSun"/>
              </a:rPr>
              <a:t>), </a:t>
            </a:r>
            <a:r>
              <a:rPr lang="en-US" sz="2000">
                <a:solidFill>
                  <a:srgbClr val="FF6600"/>
                </a:solidFill>
                <a:latin typeface="SimSun"/>
                <a:cs typeface="SimSun"/>
              </a:rPr>
              <a:t>500</a:t>
            </a:r>
            <a:endParaRPr lang="en-US" sz="2000">
              <a:latin typeface="SimSun"/>
              <a:cs typeface="SimSun"/>
            </a:endParaRPr>
          </a:p>
          <a:p>
            <a:pPr>
              <a:spcBef>
                <a:spcPts val="4"/>
              </a:spcBef>
            </a:pPr>
            <a:endParaRPr lang="en-US" sz="1600">
              <a:latin typeface="SimSun"/>
              <a:cs typeface="SimSun"/>
            </a:endParaRPr>
          </a:p>
          <a:p>
            <a:pPr marL="10367" marR="4147" algn="just">
              <a:lnSpc>
                <a:spcPct val="103099"/>
              </a:lnSpc>
              <a:spcBef>
                <a:spcPts val="4"/>
              </a:spcBef>
            </a:pPr>
            <a:r>
              <a:rPr lang="en-US" sz="2400" spc="-78">
                <a:latin typeface="Palatino Linotype"/>
                <a:cs typeface="Palatino Linotype"/>
              </a:rPr>
              <a:t>A</a:t>
            </a:r>
            <a:r>
              <a:rPr lang="en-US" sz="2400" spc="-73">
                <a:latin typeface="Palatino Linotype"/>
                <a:cs typeface="Palatino Linotype"/>
              </a:rPr>
              <a:t> </a:t>
            </a:r>
            <a:r>
              <a:rPr lang="en-US" sz="2400" spc="-37">
                <a:latin typeface="Palatino Linotype"/>
                <a:cs typeface="Palatino Linotype"/>
              </a:rPr>
              <a:t>difference</a:t>
            </a:r>
            <a:r>
              <a:rPr lang="en-US" sz="2400" spc="-33">
                <a:latin typeface="Palatino Linotype"/>
                <a:cs typeface="Palatino Linotype"/>
              </a:rPr>
              <a:t> </a:t>
            </a:r>
            <a:r>
              <a:rPr lang="en-US" sz="2400" spc="-65">
                <a:latin typeface="Palatino Linotype"/>
                <a:cs typeface="Palatino Linotype"/>
              </a:rPr>
              <a:t>when</a:t>
            </a:r>
            <a:r>
              <a:rPr lang="en-US" sz="2400" spc="-61">
                <a:latin typeface="Palatino Linotype"/>
                <a:cs typeface="Palatino Linotype"/>
              </a:rPr>
              <a:t> </a:t>
            </a:r>
            <a:r>
              <a:rPr lang="en-US" sz="2400" spc="-45">
                <a:latin typeface="Palatino Linotype"/>
                <a:cs typeface="Palatino Linotype"/>
              </a:rPr>
              <a:t>writing</a:t>
            </a:r>
            <a:r>
              <a:rPr lang="en-US" sz="2400" spc="-41">
                <a:latin typeface="Palatino Linotype"/>
                <a:cs typeface="Palatino Linotype"/>
              </a:rPr>
              <a:t> </a:t>
            </a:r>
            <a:r>
              <a:rPr lang="en-US" sz="2400" spc="-29">
                <a:latin typeface="Palatino Linotype"/>
                <a:cs typeface="Palatino Linotype"/>
              </a:rPr>
              <a:t>error</a:t>
            </a:r>
            <a:r>
              <a:rPr lang="en-US" sz="2400" spc="-24">
                <a:latin typeface="Palatino Linotype"/>
                <a:cs typeface="Palatino Linotype"/>
              </a:rPr>
              <a:t> </a:t>
            </a:r>
            <a:r>
              <a:rPr lang="en-US" sz="2400" spc="-45">
                <a:latin typeface="Palatino Linotype"/>
                <a:cs typeface="Palatino Linotype"/>
              </a:rPr>
              <a:t>handlers</a:t>
            </a:r>
            <a:r>
              <a:rPr lang="en-US" sz="2400" spc="-41">
                <a:latin typeface="Palatino Linotype"/>
                <a:cs typeface="Palatino Linotype"/>
              </a:rPr>
              <a:t> inside</a:t>
            </a:r>
            <a:r>
              <a:rPr lang="en-US" sz="2400" spc="-37">
                <a:latin typeface="Palatino Linotype"/>
                <a:cs typeface="Palatino Linotype"/>
              </a:rPr>
              <a:t> </a:t>
            </a:r>
            <a:r>
              <a:rPr lang="en-US" sz="2400" spc="-53">
                <a:latin typeface="Palatino Linotype"/>
                <a:cs typeface="Palatino Linotype"/>
              </a:rPr>
              <a:t>a</a:t>
            </a:r>
            <a:r>
              <a:rPr lang="en-US" sz="2400" spc="-49">
                <a:latin typeface="Palatino Linotype"/>
                <a:cs typeface="Palatino Linotype"/>
              </a:rPr>
              <a:t> </a:t>
            </a:r>
            <a:r>
              <a:rPr lang="en-US" sz="2400" spc="-41">
                <a:latin typeface="Palatino Linotype"/>
                <a:cs typeface="Palatino Linotype"/>
              </a:rPr>
              <a:t>blueprint</a:t>
            </a:r>
            <a:r>
              <a:rPr lang="en-US" sz="2400" spc="-37">
                <a:latin typeface="Palatino Linotype"/>
                <a:cs typeface="Palatino Linotype"/>
              </a:rPr>
              <a:t> is</a:t>
            </a:r>
            <a:r>
              <a:rPr lang="en-US" sz="2400" spc="143">
                <a:latin typeface="Palatino Linotype"/>
                <a:cs typeface="Palatino Linotype"/>
              </a:rPr>
              <a:t> </a:t>
            </a:r>
            <a:r>
              <a:rPr lang="en-US" sz="2400" spc="-37">
                <a:latin typeface="Palatino Linotype"/>
                <a:cs typeface="Palatino Linotype"/>
              </a:rPr>
              <a:t>that</a:t>
            </a:r>
            <a:r>
              <a:rPr lang="en-US" sz="2400" spc="143">
                <a:latin typeface="Palatino Linotype"/>
                <a:cs typeface="Palatino Linotype"/>
              </a:rPr>
              <a:t> </a:t>
            </a:r>
            <a:r>
              <a:rPr lang="en-US" sz="2400" spc="-29">
                <a:latin typeface="Palatino Linotype"/>
                <a:cs typeface="Palatino Linotype"/>
              </a:rPr>
              <a:t>if</a:t>
            </a:r>
            <a:r>
              <a:rPr lang="en-US" sz="2400" spc="159">
                <a:latin typeface="Palatino Linotype"/>
                <a:cs typeface="Palatino Linotype"/>
              </a:rPr>
              <a:t> </a:t>
            </a:r>
            <a:r>
              <a:rPr lang="en-US" sz="2400" spc="-37">
                <a:latin typeface="Palatino Linotype"/>
                <a:cs typeface="Palatino Linotype"/>
              </a:rPr>
              <a:t>the </a:t>
            </a:r>
            <a:r>
              <a:rPr lang="en-US" sz="2400" spc="-33">
                <a:latin typeface="Palatino Linotype"/>
                <a:cs typeface="Palatino Linotype"/>
              </a:rPr>
              <a:t> </a:t>
            </a:r>
            <a:r>
              <a:rPr lang="en-US" sz="2400" spc="-4">
                <a:latin typeface="SimSun"/>
                <a:cs typeface="SimSun"/>
              </a:rPr>
              <a:t>errorhandler </a:t>
            </a:r>
            <a:r>
              <a:rPr lang="en-US" sz="2400" spc="-37">
                <a:latin typeface="Palatino Linotype"/>
                <a:cs typeface="Palatino Linotype"/>
              </a:rPr>
              <a:t>decorator is </a:t>
            </a:r>
            <a:r>
              <a:rPr lang="en-US" sz="2400" spc="-53">
                <a:latin typeface="Palatino Linotype"/>
                <a:cs typeface="Palatino Linotype"/>
              </a:rPr>
              <a:t>used, </a:t>
            </a:r>
            <a:r>
              <a:rPr lang="en-US" sz="2400" spc="-37">
                <a:latin typeface="Palatino Linotype"/>
                <a:cs typeface="Palatino Linotype"/>
              </a:rPr>
              <a:t>the </a:t>
            </a:r>
            <a:r>
              <a:rPr lang="en-US" sz="2400" spc="-45">
                <a:latin typeface="Palatino Linotype"/>
                <a:cs typeface="Palatino Linotype"/>
              </a:rPr>
              <a:t>handler </a:t>
            </a:r>
            <a:r>
              <a:rPr lang="en-US" sz="2400" spc="-57">
                <a:latin typeface="Palatino Linotype"/>
                <a:cs typeface="Palatino Linotype"/>
              </a:rPr>
              <a:t>will </a:t>
            </a:r>
            <a:r>
              <a:rPr lang="en-US" sz="2400" spc="-45">
                <a:latin typeface="Palatino Linotype"/>
                <a:cs typeface="Palatino Linotype"/>
              </a:rPr>
              <a:t>be </a:t>
            </a:r>
            <a:r>
              <a:rPr lang="en-US" sz="2400" spc="-53">
                <a:latin typeface="Palatino Linotype"/>
                <a:cs typeface="Palatino Linotype"/>
              </a:rPr>
              <a:t>invoked </a:t>
            </a:r>
            <a:r>
              <a:rPr lang="en-US" sz="2400" spc="-45">
                <a:latin typeface="Palatino Linotype"/>
                <a:cs typeface="Palatino Linotype"/>
              </a:rPr>
              <a:t>only </a:t>
            </a:r>
            <a:r>
              <a:rPr lang="en-US" sz="2400" spc="-29">
                <a:latin typeface="Palatino Linotype"/>
                <a:cs typeface="Palatino Linotype"/>
              </a:rPr>
              <a:t>for </a:t>
            </a:r>
            <a:r>
              <a:rPr lang="en-US" sz="2400" spc="-33">
                <a:latin typeface="Palatino Linotype"/>
                <a:cs typeface="Palatino Linotype"/>
              </a:rPr>
              <a:t>errors </a:t>
            </a:r>
            <a:r>
              <a:rPr lang="en-US" sz="2400" spc="-37">
                <a:latin typeface="Palatino Linotype"/>
                <a:cs typeface="Palatino Linotype"/>
              </a:rPr>
              <a:t>that </a:t>
            </a:r>
            <a:r>
              <a:rPr lang="en-US" sz="2400" spc="-29">
                <a:latin typeface="Palatino Linotype"/>
                <a:cs typeface="Palatino Linotype"/>
              </a:rPr>
              <a:t>orig‐ </a:t>
            </a:r>
            <a:r>
              <a:rPr lang="en-US" sz="2400" spc="-37">
                <a:latin typeface="Palatino Linotype"/>
                <a:cs typeface="Palatino Linotype"/>
              </a:rPr>
              <a:t>inate </a:t>
            </a:r>
            <a:r>
              <a:rPr lang="en-US" sz="2400" spc="-29">
                <a:latin typeface="Palatino Linotype"/>
                <a:cs typeface="Palatino Linotype"/>
              </a:rPr>
              <a:t>in </a:t>
            </a:r>
            <a:r>
              <a:rPr lang="en-US" sz="2400" spc="-37">
                <a:latin typeface="Palatino Linotype"/>
                <a:cs typeface="Palatino Linotype"/>
              </a:rPr>
              <a:t>the </a:t>
            </a:r>
            <a:r>
              <a:rPr lang="en-US" sz="2400" spc="-41">
                <a:latin typeface="Palatino Linotype"/>
                <a:cs typeface="Palatino Linotype"/>
              </a:rPr>
              <a:t>routes </a:t>
            </a:r>
            <a:r>
              <a:rPr lang="en-US" sz="2400" spc="-49">
                <a:latin typeface="Palatino Linotype"/>
                <a:cs typeface="Palatino Linotype"/>
              </a:rPr>
              <a:t>defined</a:t>
            </a:r>
            <a:r>
              <a:rPr lang="en-US" sz="2400" spc="-45">
                <a:latin typeface="Palatino Linotype"/>
                <a:cs typeface="Palatino Linotype"/>
              </a:rPr>
              <a:t> </a:t>
            </a:r>
            <a:r>
              <a:rPr lang="en-US" sz="2400" spc="-61">
                <a:latin typeface="Palatino Linotype"/>
                <a:cs typeface="Palatino Linotype"/>
              </a:rPr>
              <a:t>by</a:t>
            </a:r>
            <a:r>
              <a:rPr lang="en-US" sz="2400" spc="-57">
                <a:latin typeface="Palatino Linotype"/>
                <a:cs typeface="Palatino Linotype"/>
              </a:rPr>
              <a:t> </a:t>
            </a:r>
            <a:r>
              <a:rPr lang="en-US" sz="2400" spc="-37">
                <a:latin typeface="Palatino Linotype"/>
                <a:cs typeface="Palatino Linotype"/>
              </a:rPr>
              <a:t>the </a:t>
            </a:r>
            <a:r>
              <a:rPr lang="en-US" sz="2400" spc="-41">
                <a:latin typeface="Palatino Linotype"/>
                <a:cs typeface="Palatino Linotype"/>
              </a:rPr>
              <a:t>blueprint. </a:t>
            </a:r>
            <a:endParaRPr lang="en-US" sz="24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7261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556210"/>
            <a:ext cx="8153400" cy="455786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7-7.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app/main/views.py: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application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4" dirty="0">
                <a:latin typeface="Palatino Linotype"/>
                <a:cs typeface="Palatino Linotype"/>
              </a:rPr>
              <a:t>routes</a:t>
            </a:r>
            <a:r>
              <a:rPr sz="1800" i="1" spc="-20" dirty="0">
                <a:latin typeface="Palatino Linotype"/>
                <a:cs typeface="Palatino Linotype"/>
              </a:rPr>
              <a:t> in </a:t>
            </a:r>
            <a:r>
              <a:rPr sz="1800" i="1" spc="-4" dirty="0">
                <a:latin typeface="Palatino Linotype"/>
                <a:cs typeface="Palatino Linotype"/>
              </a:rPr>
              <a:t>main</a:t>
            </a:r>
            <a:r>
              <a:rPr sz="1800" i="1" spc="-20" dirty="0">
                <a:latin typeface="Palatino Linotype"/>
                <a:cs typeface="Palatino Linotype"/>
              </a:rPr>
              <a:t> blueprint</a:t>
            </a:r>
            <a:endParaRPr sz="18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datetime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endParaRPr sz="1600" dirty="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endParaRPr sz="1600" dirty="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main</a:t>
            </a:r>
            <a:endParaRPr sz="1600" dirty="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.forms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NameForm</a:t>
            </a:r>
            <a:endParaRPr sz="1600" dirty="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..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endParaRPr sz="1600" dirty="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..models </a:t>
            </a: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endParaRPr sz="1600" dirty="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400" dirty="0">
              <a:latin typeface="SimSun"/>
              <a:cs typeface="SimSun"/>
            </a:endParaRPr>
          </a:p>
          <a:p>
            <a:pPr marL="10367"/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@main.route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600" dirty="0">
                <a:latin typeface="SimSun"/>
                <a:cs typeface="SimSun"/>
              </a:rPr>
              <a:t>])</a:t>
            </a: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6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NameForm</a:t>
            </a:r>
            <a:r>
              <a:rPr sz="1600" dirty="0">
                <a:latin typeface="SimSun"/>
                <a:cs typeface="SimSun"/>
              </a:rPr>
              <a:t>()</a:t>
            </a: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600" dirty="0">
                <a:latin typeface="SimSun"/>
                <a:cs typeface="SimSun"/>
              </a:rPr>
              <a:t>():</a:t>
            </a:r>
          </a:p>
          <a:p>
            <a:pPr marL="362845"/>
            <a:r>
              <a:rPr sz="16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 dirty="0">
              <a:latin typeface="Courier New"/>
              <a:cs typeface="Courier New"/>
            </a:endParaRP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'.index'</a:t>
            </a:r>
            <a:r>
              <a:rPr sz="1600" dirty="0">
                <a:latin typeface="SimSun"/>
                <a:cs typeface="SimSun"/>
              </a:rPr>
              <a:t>))</a:t>
            </a: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sz="1600" dirty="0">
                <a:latin typeface="SimSun"/>
                <a:cs typeface="SimSun"/>
              </a:rPr>
              <a:t>,</a:t>
            </a:r>
          </a:p>
          <a:p>
            <a:pPr marL="1199981" marR="960503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8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sz="1600" dirty="0">
                <a:latin typeface="SimSun"/>
                <a:cs typeface="SimSun"/>
              </a:rPr>
              <a:t>),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known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'known'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r>
              <a:rPr sz="1600" dirty="0">
                <a:latin typeface="SimSun"/>
                <a:cs typeface="SimSun"/>
              </a:rPr>
              <a:t>),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current_time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>
                <a:solidFill>
                  <a:srgbClr val="000087"/>
                </a:solidFill>
                <a:latin typeface="SimSun"/>
                <a:cs typeface="SimSun"/>
              </a:rPr>
              <a:t>utcnow</a:t>
            </a:r>
            <a:r>
              <a:rPr sz="1600">
                <a:latin typeface="SimSun"/>
                <a:cs typeface="SimSun"/>
              </a:rPr>
              <a:t>())</a:t>
            </a:r>
            <a:endParaRPr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04800"/>
            <a:ext cx="3243943" cy="501865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200" spc="-102" dirty="0"/>
              <a:t>Application</a:t>
            </a:r>
            <a:r>
              <a:rPr sz="3200" spc="-110" dirty="0"/>
              <a:t> </a:t>
            </a:r>
            <a:r>
              <a:rPr sz="3200" spc="-118" dirty="0"/>
              <a:t>Script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5300" y="990600"/>
            <a:ext cx="8153400" cy="531159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algn="just">
              <a:spcBef>
                <a:spcPts val="82"/>
              </a:spcBef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i="1" spc="-16" dirty="0">
                <a:latin typeface="Palatino Linotype"/>
                <a:cs typeface="Palatino Linotype"/>
              </a:rPr>
              <a:t>flasky.py </a:t>
            </a:r>
            <a:r>
              <a:rPr sz="1600" spc="-53" dirty="0">
                <a:latin typeface="Palatino Linotype"/>
                <a:cs typeface="Palatino Linotype"/>
              </a:rPr>
              <a:t>module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top-level </a:t>
            </a:r>
            <a:r>
              <a:rPr sz="1600" spc="-37" dirty="0">
                <a:latin typeface="Palatino Linotype"/>
                <a:cs typeface="Palatino Linotype"/>
              </a:rPr>
              <a:t>directory is </a:t>
            </a:r>
            <a:r>
              <a:rPr sz="1600" spc="-57" dirty="0">
                <a:latin typeface="Palatino Linotype"/>
                <a:cs typeface="Palatino Linotype"/>
              </a:rPr>
              <a:t>where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application </a:t>
            </a:r>
            <a:r>
              <a:rPr sz="1600" spc="-37" dirty="0">
                <a:latin typeface="Palatino Linotype"/>
                <a:cs typeface="Palatino Linotype"/>
              </a:rPr>
              <a:t>instance is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defined.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This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script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7" dirty="0">
                <a:latin typeface="Palatino Linotype"/>
                <a:cs typeface="Palatino Linotype"/>
              </a:rPr>
              <a:t>shown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Exa</a:t>
            </a:r>
            <a:r>
              <a:rPr sz="1600" spc="-82" dirty="0">
                <a:solidFill>
                  <a:srgbClr val="990000"/>
                </a:solidFill>
                <a:latin typeface="Palatino Linotype"/>
                <a:cs typeface="Palatino Linotype"/>
              </a:rPr>
              <a:t>m</a:t>
            </a:r>
            <a:r>
              <a:rPr sz="16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ple</a:t>
            </a:r>
            <a:r>
              <a:rPr sz="16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6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7-8</a:t>
            </a:r>
            <a:r>
              <a:rPr sz="1600" spc="-20" dirty="0">
                <a:latin typeface="Palatino Linotype"/>
                <a:cs typeface="Palatino Linotype"/>
              </a:rPr>
              <a:t>.</a:t>
            </a:r>
            <a:endParaRPr sz="1600" dirty="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600" dirty="0">
              <a:latin typeface="Palatino Linotype"/>
              <a:cs typeface="Palatino Linotype"/>
            </a:endParaRPr>
          </a:p>
          <a:p>
            <a:pPr marL="10367" algn="just"/>
            <a:r>
              <a:rPr sz="1600" i="1" spc="-12" dirty="0">
                <a:latin typeface="Palatino Linotype"/>
                <a:cs typeface="Palatino Linotype"/>
              </a:rPr>
              <a:t>Example</a:t>
            </a:r>
            <a:r>
              <a:rPr sz="1600" i="1" spc="-29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7-8.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16" dirty="0">
                <a:latin typeface="Palatino Linotype"/>
                <a:cs typeface="Palatino Linotype"/>
              </a:rPr>
              <a:t>flasky.py:</a:t>
            </a:r>
            <a:r>
              <a:rPr sz="1600" i="1" spc="-24" dirty="0">
                <a:latin typeface="Palatino Linotype"/>
                <a:cs typeface="Palatino Linotype"/>
              </a:rPr>
              <a:t> </a:t>
            </a:r>
            <a:r>
              <a:rPr sz="1600" i="1" spc="-4" dirty="0">
                <a:latin typeface="Palatino Linotype"/>
                <a:cs typeface="Palatino Linotype"/>
              </a:rPr>
              <a:t>main</a:t>
            </a:r>
            <a:r>
              <a:rPr sz="1600" i="1" spc="-24" dirty="0">
                <a:latin typeface="Palatino Linotype"/>
                <a:cs typeface="Palatino Linotype"/>
              </a:rPr>
              <a:t> script</a:t>
            </a:r>
            <a:endParaRPr sz="16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os</a:t>
            </a:r>
            <a:endParaRPr sz="1400" dirty="0">
              <a:latin typeface="Courier New"/>
              <a:cs typeface="Courier New"/>
            </a:endParaRPr>
          </a:p>
          <a:p>
            <a:pPr marL="10367" marR="228229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app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create_app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 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app.models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Role 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4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flask_migrate</a:t>
            </a:r>
            <a:r>
              <a:rPr sz="14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4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Migrate</a:t>
            </a:r>
            <a:endParaRPr sz="14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200" dirty="0">
              <a:latin typeface="SimSun"/>
              <a:cs typeface="SimSun"/>
            </a:endParaRPr>
          </a:p>
          <a:p>
            <a:pPr marL="10367" marR="1268922"/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app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create_app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getenv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'FLASK_CONFIG'</a:t>
            </a:r>
            <a:r>
              <a:rPr sz="1400" dirty="0">
                <a:latin typeface="SimSun"/>
                <a:cs typeface="SimSun"/>
              </a:rPr>
              <a:t>) </a:t>
            </a:r>
            <a:r>
              <a:rPr sz="1400" b="1" spc="-73" dirty="0">
                <a:latin typeface="Courier New"/>
                <a:cs typeface="Courier New"/>
              </a:rPr>
              <a:t>or 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'default'</a:t>
            </a:r>
            <a:r>
              <a:rPr sz="1400" dirty="0">
                <a:latin typeface="SimSun"/>
                <a:cs typeface="SimSun"/>
              </a:rPr>
              <a:t>) 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migrate</a:t>
            </a:r>
            <a:r>
              <a:rPr sz="14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spc="-4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Migrate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sz="1200" dirty="0">
              <a:latin typeface="SimSun"/>
              <a:cs typeface="SimSun"/>
            </a:endParaRPr>
          </a:p>
          <a:p>
            <a:pPr marL="10367"/>
            <a:r>
              <a:rPr sz="1400" dirty="0">
                <a:solidFill>
                  <a:srgbClr val="9999FF"/>
                </a:solidFill>
                <a:latin typeface="SimSun"/>
                <a:cs typeface="SimSun"/>
              </a:rPr>
              <a:t>@app.shell_context_processor</a:t>
            </a:r>
            <a:endParaRPr sz="1400" dirty="0">
              <a:latin typeface="SimSun"/>
              <a:cs typeface="SimSun"/>
            </a:endParaRPr>
          </a:p>
          <a:p>
            <a:pPr marL="10367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400" dirty="0">
                <a:solidFill>
                  <a:srgbClr val="CC00FF"/>
                </a:solidFill>
                <a:latin typeface="SimSun"/>
                <a:cs typeface="SimSun"/>
              </a:rPr>
              <a:t>make_shell_context</a:t>
            </a:r>
            <a:r>
              <a:rPr sz="14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sz="14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336666"/>
                </a:solidFill>
                <a:latin typeface="SimSun"/>
                <a:cs typeface="SimSun"/>
              </a:rPr>
              <a:t>dict</a:t>
            </a:r>
            <a:r>
              <a:rPr sz="1400" dirty="0">
                <a:latin typeface="SimSun"/>
                <a:cs typeface="SimSun"/>
              </a:rPr>
              <a:t>(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400" dirty="0">
                <a:latin typeface="SimSun"/>
                <a:cs typeface="SimSun"/>
              </a:rPr>
              <a:t>, 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400" dirty="0">
                <a:solidFill>
                  <a:srgbClr val="000087"/>
                </a:solidFill>
                <a:latin typeface="SimSun"/>
                <a:cs typeface="SimSun"/>
              </a:rPr>
              <a:t>Role</a:t>
            </a:r>
            <a:r>
              <a:rPr sz="14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12"/>
              </a:spcBef>
            </a:pPr>
            <a:endParaRPr sz="1100" dirty="0">
              <a:latin typeface="SimSun"/>
              <a:cs typeface="SimSun"/>
            </a:endParaRPr>
          </a:p>
          <a:p>
            <a:pPr marL="10367" marR="4147" algn="just">
              <a:lnSpc>
                <a:spcPct val="103099"/>
              </a:lnSpc>
              <a:spcBef>
                <a:spcPts val="457"/>
              </a:spcBef>
            </a:pPr>
            <a:r>
              <a:rPr sz="1600" spc="-33">
                <a:latin typeface="Palatino Linotype"/>
                <a:cs typeface="Palatino Linotype"/>
              </a:rPr>
              <a:t>For</a:t>
            </a:r>
            <a:r>
              <a:rPr sz="1600" spc="-2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Linux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macOS,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this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is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all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done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as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follows:</a:t>
            </a:r>
            <a:endParaRPr sz="1600" dirty="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sz="1400" dirty="0">
                <a:latin typeface="SimSun"/>
                <a:cs typeface="SimSun"/>
              </a:rPr>
              <a:t>(venv) $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export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FLASK_APP=flasky.py</a:t>
            </a:r>
            <a:endParaRPr sz="1400" dirty="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(venv) $ </a:t>
            </a:r>
            <a:r>
              <a:rPr sz="1400" b="1" spc="-73" dirty="0">
                <a:latin typeface="Courier New"/>
                <a:cs typeface="Courier New"/>
              </a:rPr>
              <a:t>export FLASK_DEBUG=1</a:t>
            </a:r>
            <a:endParaRPr sz="1400" dirty="0">
              <a:latin typeface="Courier New"/>
              <a:cs typeface="Courier New"/>
            </a:endParaRPr>
          </a:p>
          <a:p>
            <a:pPr marL="10367" algn="just">
              <a:spcBef>
                <a:spcPts val="388"/>
              </a:spcBef>
            </a:pPr>
            <a:r>
              <a:rPr sz="1600" spc="-61" dirty="0">
                <a:latin typeface="Palatino Linotype"/>
                <a:cs typeface="Palatino Linotype"/>
              </a:rPr>
              <a:t>And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for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Microsoft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65" dirty="0">
                <a:latin typeface="Palatino Linotype"/>
                <a:cs typeface="Palatino Linotype"/>
              </a:rPr>
              <a:t>W</a:t>
            </a:r>
            <a:r>
              <a:rPr sz="1600" spc="-53" dirty="0">
                <a:latin typeface="Palatino Linotype"/>
                <a:cs typeface="Palatino Linotype"/>
              </a:rPr>
              <a:t>indows:</a:t>
            </a:r>
            <a:endParaRPr sz="1600" dirty="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sz="1400" dirty="0">
                <a:latin typeface="SimSun"/>
                <a:cs typeface="SimSun"/>
              </a:rPr>
              <a:t>(venv) $ </a:t>
            </a:r>
            <a:r>
              <a:rPr sz="1400" b="1" spc="-73" dirty="0">
                <a:latin typeface="Courier New"/>
                <a:cs typeface="Courier New"/>
              </a:rPr>
              <a:t>set FLASK_APP=flasky.py</a:t>
            </a:r>
            <a:endParaRPr sz="1400" dirty="0">
              <a:latin typeface="Courier New"/>
              <a:cs typeface="Courier New"/>
            </a:endParaRPr>
          </a:p>
          <a:p>
            <a:pPr marL="186606"/>
            <a:r>
              <a:rPr sz="1400" dirty="0">
                <a:latin typeface="SimSun"/>
                <a:cs typeface="SimSun"/>
              </a:rPr>
              <a:t>(venv) $ </a:t>
            </a:r>
            <a:r>
              <a:rPr sz="1400" b="1" spc="-73" dirty="0">
                <a:latin typeface="Courier New"/>
                <a:cs typeface="Courier New"/>
              </a:rPr>
              <a:t>set FLASK_DEBUG=1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285043"/>
            <a:ext cx="8077200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600" spc="-114" dirty="0"/>
              <a:t>Database</a:t>
            </a:r>
            <a:r>
              <a:rPr sz="3600" spc="-110" dirty="0"/>
              <a:t> </a:t>
            </a:r>
            <a:r>
              <a:rPr sz="3600" spc="-93" dirty="0"/>
              <a:t>Management</a:t>
            </a:r>
            <a:r>
              <a:rPr sz="3600" spc="-110" dirty="0"/>
              <a:t> </a:t>
            </a:r>
            <a:r>
              <a:rPr sz="3600" spc="-53" dirty="0"/>
              <a:t>with</a:t>
            </a:r>
            <a:r>
              <a:rPr sz="3600" spc="-110" dirty="0"/>
              <a:t> </a:t>
            </a:r>
            <a:r>
              <a:rPr sz="3600" spc="-151" dirty="0"/>
              <a:t>Flask-SQLAlchemy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B00E5-F86D-364D-0C3A-36149B6E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24688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43301"/>
            <a:ext cx="8001000" cy="521445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/>
            <a:r>
              <a:rPr lang="en-US" sz="3600" b="1" spc="-110">
                <a:latin typeface="Arial Narrow"/>
                <a:cs typeface="Arial Narrow"/>
              </a:rPr>
              <a:t>Requirements </a:t>
            </a:r>
            <a:r>
              <a:rPr lang="en-US" sz="3600" b="1" spc="-93">
                <a:latin typeface="Arial Narrow"/>
                <a:cs typeface="Arial Narrow"/>
              </a:rPr>
              <a:t>File</a:t>
            </a:r>
            <a:endParaRPr lang="en-US" sz="3600">
              <a:latin typeface="Arial Narrow"/>
              <a:cs typeface="Arial Narrow"/>
            </a:endParaRPr>
          </a:p>
          <a:p>
            <a:pPr marL="10367" marR="4147" algn="just">
              <a:spcBef>
                <a:spcPts val="441"/>
              </a:spcBef>
            </a:pPr>
            <a:r>
              <a:rPr lang="en-US" sz="1600" spc="-29">
                <a:latin typeface="Palatino Linotype"/>
                <a:cs typeface="Palatino Linotype"/>
              </a:rPr>
              <a:t>This </a:t>
            </a:r>
            <a:r>
              <a:rPr lang="en-US" sz="1600" spc="-33">
                <a:latin typeface="Palatino Linotype"/>
                <a:cs typeface="Palatino Linotype"/>
              </a:rPr>
              <a:t>file </a:t>
            </a:r>
            <a:r>
              <a:rPr lang="en-US" sz="1600" spc="-37">
                <a:latin typeface="Palatino Linotype"/>
                <a:cs typeface="Palatino Linotype"/>
              </a:rPr>
              <a:t>can </a:t>
            </a:r>
            <a:r>
              <a:rPr lang="en-US" sz="1600" spc="-33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be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generated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automatically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61">
                <a:latin typeface="Palatino Linotype"/>
                <a:cs typeface="Palatino Linotype"/>
              </a:rPr>
              <a:t>by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i="1" spc="-20">
                <a:latin typeface="Palatino Linotype"/>
                <a:cs typeface="Palatino Linotype"/>
              </a:rPr>
              <a:t>pip</a:t>
            </a:r>
            <a:r>
              <a:rPr lang="en-US" sz="1600" i="1" spc="-16">
                <a:latin typeface="Palatino Linotype"/>
                <a:cs typeface="Palatino Linotype"/>
              </a:rPr>
              <a:t> </a:t>
            </a:r>
            <a:r>
              <a:rPr lang="en-US" sz="1600" spc="-53">
                <a:latin typeface="Palatino Linotype"/>
                <a:cs typeface="Palatino Linotype"/>
              </a:rPr>
              <a:t>with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the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9">
                <a:latin typeface="Palatino Linotype"/>
                <a:cs typeface="Palatino Linotype"/>
              </a:rPr>
              <a:t>following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5">
                <a:latin typeface="Palatino Linotype"/>
                <a:cs typeface="Palatino Linotype"/>
              </a:rPr>
              <a:t>command:</a:t>
            </a:r>
            <a:endParaRPr lang="en-US" sz="160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200">
                <a:latin typeface="SimSun"/>
                <a:cs typeface="SimSun"/>
              </a:rPr>
              <a:t>(venv) $</a:t>
            </a:r>
            <a:r>
              <a:rPr lang="en-US" sz="1200" spc="4">
                <a:latin typeface="SimSun"/>
                <a:cs typeface="SimSun"/>
              </a:rPr>
              <a:t> </a:t>
            </a:r>
            <a:r>
              <a:rPr lang="en-US" sz="1200" b="1" spc="-73">
                <a:latin typeface="Courier New"/>
                <a:cs typeface="Courier New"/>
              </a:rPr>
              <a:t>pip</a:t>
            </a:r>
            <a:r>
              <a:rPr lang="en-US" sz="1200" b="1" spc="-69">
                <a:latin typeface="Courier New"/>
                <a:cs typeface="Courier New"/>
              </a:rPr>
              <a:t> </a:t>
            </a:r>
            <a:r>
              <a:rPr lang="en-US" sz="1200" b="1" spc="-73">
                <a:latin typeface="Courier New"/>
                <a:cs typeface="Courier New"/>
              </a:rPr>
              <a:t>freeze</a:t>
            </a:r>
            <a:r>
              <a:rPr lang="en-US" sz="1200" b="1" spc="-69">
                <a:latin typeface="Courier New"/>
                <a:cs typeface="Courier New"/>
              </a:rPr>
              <a:t> </a:t>
            </a:r>
            <a:r>
              <a:rPr lang="en-US" sz="1200" b="1" spc="-73">
                <a:latin typeface="Courier New"/>
                <a:cs typeface="Courier New"/>
              </a:rPr>
              <a:t>&gt;requirements.txt</a:t>
            </a:r>
            <a:endParaRPr lang="en-US" sz="1200">
              <a:latin typeface="Courier New"/>
              <a:cs typeface="Courier New"/>
            </a:endParaRPr>
          </a:p>
          <a:p>
            <a:pPr marL="10367" marR="4147" algn="just">
              <a:spcBef>
                <a:spcPts val="392"/>
              </a:spcBef>
            </a:pPr>
            <a:r>
              <a:rPr lang="en-US" sz="1600" spc="-29">
                <a:latin typeface="Palatino Linotype"/>
                <a:cs typeface="Palatino Linotype"/>
              </a:rPr>
              <a:t>It </a:t>
            </a:r>
            <a:r>
              <a:rPr lang="en-US" sz="1600" spc="-37">
                <a:latin typeface="Palatino Linotype"/>
                <a:cs typeface="Palatino Linotype"/>
              </a:rPr>
              <a:t>is </a:t>
            </a:r>
            <a:r>
              <a:rPr lang="en-US" sz="1600" spc="-53">
                <a:latin typeface="Palatino Linotype"/>
                <a:cs typeface="Palatino Linotype"/>
              </a:rPr>
              <a:t>a good </a:t>
            </a:r>
            <a:r>
              <a:rPr lang="en-US" sz="1600" spc="-49">
                <a:latin typeface="Palatino Linotype"/>
                <a:cs typeface="Palatino Linotype"/>
              </a:rPr>
              <a:t>idea </a:t>
            </a:r>
            <a:r>
              <a:rPr lang="en-US" sz="1600" spc="-24">
                <a:latin typeface="Palatino Linotype"/>
                <a:cs typeface="Palatino Linotype"/>
              </a:rPr>
              <a:t>to </a:t>
            </a:r>
            <a:r>
              <a:rPr lang="en-US" sz="1600" spc="-37">
                <a:latin typeface="Palatino Linotype"/>
                <a:cs typeface="Palatino Linotype"/>
              </a:rPr>
              <a:t>refresh </a:t>
            </a:r>
            <a:r>
              <a:rPr lang="en-US" sz="1600" spc="-33">
                <a:latin typeface="Palatino Linotype"/>
                <a:cs typeface="Palatino Linotype"/>
              </a:rPr>
              <a:t>this file </a:t>
            </a:r>
            <a:r>
              <a:rPr lang="en-US" sz="1600" spc="-57">
                <a:latin typeface="Palatino Linotype"/>
                <a:cs typeface="Palatino Linotype"/>
              </a:rPr>
              <a:t>whenever </a:t>
            </a:r>
            <a:r>
              <a:rPr lang="en-US" sz="1600" spc="-53">
                <a:latin typeface="Palatino Linotype"/>
                <a:cs typeface="Palatino Linotype"/>
              </a:rPr>
              <a:t>a package </a:t>
            </a:r>
            <a:r>
              <a:rPr lang="en-US" sz="1600" spc="-37">
                <a:latin typeface="Palatino Linotype"/>
                <a:cs typeface="Palatino Linotype"/>
              </a:rPr>
              <a:t>is </a:t>
            </a:r>
            <a:r>
              <a:rPr lang="en-US" sz="1600" spc="-41">
                <a:latin typeface="Palatino Linotype"/>
                <a:cs typeface="Palatino Linotype"/>
              </a:rPr>
              <a:t>installed </a:t>
            </a:r>
            <a:r>
              <a:rPr lang="en-US" sz="1600" spc="-29">
                <a:latin typeface="Palatino Linotype"/>
                <a:cs typeface="Palatino Linotype"/>
              </a:rPr>
              <a:t>or </a:t>
            </a:r>
            <a:r>
              <a:rPr lang="en-US" sz="1600" spc="-57">
                <a:latin typeface="Palatino Linotype"/>
                <a:cs typeface="Palatino Linotype"/>
              </a:rPr>
              <a:t>upgraded. </a:t>
            </a:r>
            <a:r>
              <a:rPr lang="en-US" sz="1600" spc="-53">
                <a:latin typeface="Palatino Linotype"/>
                <a:cs typeface="Palatino Linotype"/>
              </a:rPr>
              <a:t>An </a:t>
            </a:r>
            <a:r>
              <a:rPr lang="en-US" sz="1600" spc="-49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exa</a:t>
            </a:r>
            <a:r>
              <a:rPr lang="en-US" sz="1600" spc="-90">
                <a:latin typeface="Palatino Linotype"/>
                <a:cs typeface="Palatino Linotype"/>
              </a:rPr>
              <a:t>m</a:t>
            </a:r>
            <a:r>
              <a:rPr lang="en-US" sz="1600" spc="-49">
                <a:latin typeface="Palatino Linotype"/>
                <a:cs typeface="Palatino Linotype"/>
              </a:rPr>
              <a:t>ple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41">
                <a:latin typeface="Palatino Linotype"/>
                <a:cs typeface="Palatino Linotype"/>
              </a:rPr>
              <a:t>requireme</a:t>
            </a:r>
            <a:r>
              <a:rPr lang="en-US" sz="1600" spc="-61">
                <a:latin typeface="Palatino Linotype"/>
                <a:cs typeface="Palatino Linotype"/>
              </a:rPr>
              <a:t>n</a:t>
            </a:r>
            <a:r>
              <a:rPr lang="en-US" sz="1600" spc="-37">
                <a:latin typeface="Palatino Linotype"/>
                <a:cs typeface="Palatino Linotype"/>
              </a:rPr>
              <a:t>ts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3">
                <a:latin typeface="Palatino Linotype"/>
                <a:cs typeface="Palatino Linotype"/>
              </a:rPr>
              <a:t>file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is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57">
                <a:latin typeface="Palatino Linotype"/>
                <a:cs typeface="Palatino Linotype"/>
              </a:rPr>
              <a:t>shown</a:t>
            </a:r>
            <a:r>
              <a:rPr lang="en-US" sz="1600" spc="-20">
                <a:latin typeface="Palatino Linotype"/>
                <a:cs typeface="Palatino Linotype"/>
              </a:rPr>
              <a:t> </a:t>
            </a:r>
            <a:r>
              <a:rPr lang="en-US" sz="1600" spc="-37">
                <a:latin typeface="Palatino Linotype"/>
                <a:cs typeface="Palatino Linotype"/>
              </a:rPr>
              <a:t>here:</a:t>
            </a:r>
            <a:endParaRPr lang="en-US" sz="1400">
              <a:solidFill>
                <a:srgbClr val="003333"/>
              </a:solidFill>
              <a:latin typeface="SimSun"/>
              <a:cs typeface="SimSun"/>
            </a:endParaRPr>
          </a:p>
          <a:p>
            <a:pPr marL="186606" marR="2899134">
              <a:spcBef>
                <a:spcPts val="82"/>
              </a:spcBef>
            </a:pPr>
            <a:r>
              <a:rPr sz="1400">
                <a:solidFill>
                  <a:srgbClr val="003333"/>
                </a:solidFill>
                <a:latin typeface="SimSun"/>
                <a:cs typeface="SimSun"/>
              </a:rPr>
              <a:t>alembic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0.9.3 </a:t>
            </a:r>
            <a:r>
              <a:rPr sz="1400" spc="-33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blinker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1.4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click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6.7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dominate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2.3.1 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Flask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0.12.2</a:t>
            </a:r>
          </a:p>
          <a:p>
            <a:pPr marL="186606" marR="2502596"/>
            <a:r>
              <a:rPr sz="1400" dirty="0">
                <a:latin typeface="SimSun"/>
                <a:cs typeface="SimSun"/>
              </a:rPr>
              <a:t>Flask-Bootstrap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3.3.7.1  Flask-Mail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0.9.1</a:t>
            </a:r>
          </a:p>
          <a:p>
            <a:pPr marL="186606" marR="2634776"/>
            <a:r>
              <a:rPr sz="1400" dirty="0">
                <a:latin typeface="SimSun"/>
                <a:cs typeface="SimSun"/>
              </a:rPr>
              <a:t>Flask-Migrate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2.0.4 </a:t>
            </a:r>
            <a:r>
              <a:rPr sz="1400" spc="-33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Flask-Moment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0.5.1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Flask-SQLAlchemy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2.2  Flask-WTF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0.14.2</a:t>
            </a:r>
          </a:p>
          <a:p>
            <a:pPr marL="186606" marR="2766954"/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itsdangerous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0.24 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Jinja2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2.9.6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Mako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1.0.7</a:t>
            </a:r>
          </a:p>
          <a:p>
            <a:pPr marL="186606"/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MarkupSafe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1.0</a:t>
            </a:r>
          </a:p>
          <a:p>
            <a:pPr marL="186606" marR="2590716"/>
            <a:r>
              <a:rPr sz="1400" dirty="0">
                <a:latin typeface="SimSun"/>
                <a:cs typeface="SimSun"/>
              </a:rPr>
              <a:t>python-dateutil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2.6.1  python-editor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1.0.3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six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1.10.0</a:t>
            </a:r>
          </a:p>
          <a:p>
            <a:pPr marL="186606" marR="2766954"/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SQLAlchemy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1.1.11 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visitor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0.1.3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Werkzeug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0.12.2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solidFill>
                  <a:srgbClr val="003333"/>
                </a:solidFill>
                <a:latin typeface="SimSun"/>
                <a:cs typeface="SimSun"/>
              </a:rPr>
              <a:t>WTForms</a:t>
            </a:r>
            <a:r>
              <a:rPr sz="1400" dirty="0">
                <a:solidFill>
                  <a:srgbClr val="545454"/>
                </a:solidFill>
                <a:latin typeface="SimSun"/>
                <a:cs typeface="SimSun"/>
              </a:rPr>
              <a:t>==</a:t>
            </a:r>
            <a:r>
              <a:rPr sz="1400" dirty="0">
                <a:latin typeface="SimSun"/>
                <a:cs typeface="SimSun"/>
              </a:rPr>
              <a:t>2.1</a:t>
            </a:r>
          </a:p>
          <a:p>
            <a:pPr marL="10367" marR="4147" algn="just">
              <a:spcBef>
                <a:spcPts val="388"/>
              </a:spcBef>
            </a:pPr>
            <a:r>
              <a:rPr sz="1600" spc="-37" dirty="0">
                <a:latin typeface="Palatino Linotype"/>
                <a:cs typeface="Palatino Linotype"/>
              </a:rPr>
              <a:t>When </a:t>
            </a:r>
            <a:r>
              <a:rPr sz="1600" spc="-61" dirty="0">
                <a:latin typeface="Palatino Linotype"/>
                <a:cs typeface="Palatino Linotype"/>
              </a:rPr>
              <a:t>you </a:t>
            </a:r>
            <a:r>
              <a:rPr sz="1600" spc="-49" dirty="0">
                <a:latin typeface="Palatino Linotype"/>
                <a:cs typeface="Palatino Linotype"/>
              </a:rPr>
              <a:t>need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5" dirty="0">
                <a:latin typeface="Palatino Linotype"/>
                <a:cs typeface="Palatino Linotype"/>
              </a:rPr>
              <a:t>build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37" dirty="0">
                <a:latin typeface="Palatino Linotype"/>
                <a:cs typeface="Palatino Linotype"/>
              </a:rPr>
              <a:t>perfect replica </a:t>
            </a:r>
            <a:r>
              <a:rPr sz="1600" spc="-33" dirty="0">
                <a:latin typeface="Palatino Linotype"/>
                <a:cs typeface="Palatino Linotype"/>
              </a:rPr>
              <a:t>of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virtual </a:t>
            </a:r>
            <a:r>
              <a:rPr sz="1600" spc="-41" dirty="0">
                <a:latin typeface="Palatino Linotype"/>
                <a:cs typeface="Palatino Linotype"/>
              </a:rPr>
              <a:t>environment, </a:t>
            </a:r>
            <a:r>
              <a:rPr sz="1600" spc="-61" dirty="0">
                <a:latin typeface="Palatino Linotype"/>
                <a:cs typeface="Palatino Linotype"/>
              </a:rPr>
              <a:t>you </a:t>
            </a:r>
            <a:r>
              <a:rPr sz="1600" spc="-37" dirty="0">
                <a:latin typeface="Palatino Linotype"/>
                <a:cs typeface="Palatino Linotype"/>
              </a:rPr>
              <a:t>can create </a:t>
            </a:r>
            <a:r>
              <a:rPr sz="1600" spc="-53" dirty="0">
                <a:latin typeface="Palatino Linotype"/>
                <a:cs typeface="Palatino Linotype"/>
              </a:rPr>
              <a:t>a 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69" dirty="0">
                <a:latin typeface="Palatino Linotype"/>
                <a:cs typeface="Palatino Linotype"/>
              </a:rPr>
              <a:t>new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virtual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environment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3" dirty="0">
                <a:latin typeface="Palatino Linotype"/>
                <a:cs typeface="Palatino Linotype"/>
              </a:rPr>
              <a:t>and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run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following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command</a:t>
            </a:r>
            <a:r>
              <a:rPr sz="1600" spc="-16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on</a:t>
            </a:r>
            <a:r>
              <a:rPr sz="1600" spc="-20" dirty="0">
                <a:latin typeface="Palatino Linotype"/>
                <a:cs typeface="Palatino Linotype"/>
              </a:rPr>
              <a:t> it:</a:t>
            </a:r>
            <a:endParaRPr sz="1600" dirty="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sz="1400" dirty="0">
                <a:latin typeface="SimSun"/>
                <a:cs typeface="SimSun"/>
              </a:rPr>
              <a:t>(venv)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$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pip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install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-r</a:t>
            </a:r>
            <a:r>
              <a:rPr sz="1400" b="1" spc="-69" dirty="0">
                <a:latin typeface="Courier New"/>
                <a:cs typeface="Courier New"/>
              </a:rPr>
              <a:t> </a:t>
            </a:r>
            <a:r>
              <a:rPr sz="1400" b="1" spc="-73" dirty="0">
                <a:latin typeface="Courier New"/>
                <a:cs typeface="Courier New"/>
              </a:rPr>
              <a:t>requirements.txt</a:t>
            </a:r>
            <a:endParaRPr sz="1400" dirty="0">
              <a:latin typeface="Courier New"/>
              <a:cs typeface="Courier New"/>
            </a:endParaRPr>
          </a:p>
          <a:p>
            <a:pPr marL="10367" marR="4147" algn="just">
              <a:spcBef>
                <a:spcPts val="388"/>
              </a:spcBef>
            </a:pPr>
            <a:r>
              <a:rPr sz="1600" spc="-29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version </a:t>
            </a:r>
            <a:r>
              <a:rPr sz="1600" spc="-49" dirty="0">
                <a:latin typeface="Palatino Linotype"/>
                <a:cs typeface="Palatino Linotype"/>
              </a:rPr>
              <a:t>numbers </a:t>
            </a:r>
            <a:r>
              <a:rPr sz="1600" spc="-29" dirty="0">
                <a:latin typeface="Palatino Linotype"/>
                <a:cs typeface="Palatino Linotype"/>
              </a:rPr>
              <a:t>in </a:t>
            </a:r>
            <a:r>
              <a:rPr sz="1600" spc="-37" dirty="0">
                <a:latin typeface="Palatino Linotype"/>
                <a:cs typeface="Palatino Linotype"/>
              </a:rPr>
              <a:t>the </a:t>
            </a:r>
            <a:r>
              <a:rPr sz="1600" spc="-53" dirty="0">
                <a:latin typeface="Palatino Linotype"/>
                <a:cs typeface="Palatino Linotype"/>
              </a:rPr>
              <a:t>example </a:t>
            </a:r>
            <a:r>
              <a:rPr sz="1600" i="1" spc="-20" dirty="0">
                <a:latin typeface="Palatino Linotype"/>
                <a:cs typeface="Palatino Linotype"/>
              </a:rPr>
              <a:t>requirements.txt </a:t>
            </a:r>
            <a:r>
              <a:rPr sz="1600" spc="-33" dirty="0">
                <a:latin typeface="Palatino Linotype"/>
                <a:cs typeface="Palatino Linotype"/>
              </a:rPr>
              <a:t>file </a:t>
            </a:r>
            <a:r>
              <a:rPr sz="1600" spc="-41" dirty="0">
                <a:latin typeface="Palatino Linotype"/>
                <a:cs typeface="Palatino Linotype"/>
              </a:rPr>
              <a:t>are </a:t>
            </a:r>
            <a:r>
              <a:rPr sz="1600" spc="-45" dirty="0">
                <a:latin typeface="Palatino Linotype"/>
                <a:cs typeface="Palatino Linotype"/>
              </a:rPr>
              <a:t>likely </a:t>
            </a:r>
            <a:r>
              <a:rPr sz="1600" spc="-49" dirty="0">
                <a:latin typeface="Palatino Linotype"/>
                <a:cs typeface="Palatino Linotype"/>
              </a:rPr>
              <a:t>going </a:t>
            </a:r>
            <a:r>
              <a:rPr sz="1600" spc="-24" dirty="0">
                <a:latin typeface="Palatino Linotype"/>
                <a:cs typeface="Palatino Linotype"/>
              </a:rPr>
              <a:t>to </a:t>
            </a:r>
            <a:r>
              <a:rPr sz="1600" spc="-45" dirty="0">
                <a:latin typeface="Palatino Linotype"/>
                <a:cs typeface="Palatino Linotype"/>
              </a:rPr>
              <a:t>be </a:t>
            </a:r>
            <a:r>
              <a:rPr sz="1600" spc="-37" dirty="0">
                <a:latin typeface="Palatino Linotype"/>
                <a:cs typeface="Palatino Linotype"/>
              </a:rPr>
              <a:t>outda‐ </a:t>
            </a:r>
            <a:r>
              <a:rPr sz="1600" spc="-33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ted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by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time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61" dirty="0">
                <a:latin typeface="Palatino Linotype"/>
                <a:cs typeface="Palatino Linotype"/>
              </a:rPr>
              <a:t>you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read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this.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78" dirty="0">
                <a:latin typeface="Palatino Linotype"/>
                <a:cs typeface="Palatino Linotype"/>
              </a:rPr>
              <a:t>You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can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try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using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more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recent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releases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3" dirty="0">
                <a:latin typeface="Palatino Linotype"/>
                <a:cs typeface="Palatino Linotype"/>
              </a:rPr>
              <a:t>of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37" dirty="0">
                <a:latin typeface="Palatino Linotype"/>
                <a:cs typeface="Palatino Linotype"/>
              </a:rPr>
              <a:t>the</a:t>
            </a:r>
            <a:r>
              <a:rPr sz="1600" spc="12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packages, </a:t>
            </a:r>
            <a:r>
              <a:rPr sz="1600" spc="-204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if </a:t>
            </a:r>
            <a:r>
              <a:rPr sz="1600" spc="-61" dirty="0">
                <a:latin typeface="Palatino Linotype"/>
                <a:cs typeface="Palatino Linotype"/>
              </a:rPr>
              <a:t>you </a:t>
            </a:r>
            <a:r>
              <a:rPr sz="1600" spc="-37" dirty="0">
                <a:latin typeface="Palatino Linotype"/>
                <a:cs typeface="Palatino Linotype"/>
              </a:rPr>
              <a:t>like</a:t>
            </a:r>
            <a:r>
              <a:rPr sz="1600" spc="-37">
                <a:latin typeface="Palatino Linotype"/>
                <a:cs typeface="Palatino Linotype"/>
              </a:rPr>
              <a:t>. </a:t>
            </a:r>
            <a:endParaRPr sz="1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51B19-5B94-94D1-0E8D-A599B1404F00}"/>
              </a:ext>
            </a:extLst>
          </p:cNvPr>
          <p:cNvSpPr txBox="1"/>
          <p:nvPr/>
        </p:nvSpPr>
        <p:spPr>
          <a:xfrm>
            <a:off x="609600" y="228600"/>
            <a:ext cx="7924800" cy="6250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lang="en-US" sz="3600" b="1" spc="-78">
                <a:latin typeface="Arial Narrow"/>
                <a:cs typeface="Arial Narrow"/>
              </a:rPr>
              <a:t>Unit</a:t>
            </a:r>
            <a:r>
              <a:rPr lang="en-US" sz="3600" b="1" spc="-110">
                <a:latin typeface="Arial Narrow"/>
                <a:cs typeface="Arial Narrow"/>
              </a:rPr>
              <a:t> </a:t>
            </a:r>
            <a:r>
              <a:rPr lang="en-US" sz="3600" b="1" spc="-151">
                <a:latin typeface="Arial Narrow"/>
                <a:cs typeface="Arial Narrow"/>
              </a:rPr>
              <a:t>Tests</a:t>
            </a:r>
            <a:endParaRPr lang="en-US" sz="3600">
              <a:latin typeface="Arial Narrow"/>
              <a:cs typeface="Arial Narrow"/>
            </a:endParaRPr>
          </a:p>
          <a:p>
            <a:pPr marL="10367" marR="4147" algn="just">
              <a:spcBef>
                <a:spcPts val="441"/>
              </a:spcBef>
            </a:pPr>
            <a:r>
              <a:rPr lang="en-US" sz="1800" spc="-29">
                <a:latin typeface="Palatino Linotype"/>
                <a:cs typeface="Palatino Linotype"/>
              </a:rPr>
              <a:t>This </a:t>
            </a:r>
            <a:r>
              <a:rPr lang="en-US" sz="1800" spc="-41">
                <a:latin typeface="Palatino Linotype"/>
                <a:cs typeface="Palatino Linotype"/>
              </a:rPr>
              <a:t>application </a:t>
            </a:r>
            <a:r>
              <a:rPr lang="en-US" sz="1800" spc="-37">
                <a:latin typeface="Palatino Linotype"/>
                <a:cs typeface="Palatino Linotype"/>
              </a:rPr>
              <a:t>is </a:t>
            </a:r>
            <a:r>
              <a:rPr lang="en-US" sz="1800" spc="-57">
                <a:latin typeface="Palatino Linotype"/>
                <a:cs typeface="Palatino Linotype"/>
              </a:rPr>
              <a:t>very </a:t>
            </a:r>
            <a:r>
              <a:rPr lang="en-US" sz="1800" spc="-41">
                <a:latin typeface="Palatino Linotype"/>
                <a:cs typeface="Palatino Linotype"/>
              </a:rPr>
              <a:t>small, so </a:t>
            </a:r>
            <a:r>
              <a:rPr lang="en-US" sz="1800" spc="-37">
                <a:latin typeface="Palatino Linotype"/>
                <a:cs typeface="Palatino Linotype"/>
              </a:rPr>
              <a:t>there </a:t>
            </a:r>
            <a:r>
              <a:rPr lang="en-US" sz="1800" spc="-57">
                <a:latin typeface="Palatino Linotype"/>
                <a:cs typeface="Palatino Linotype"/>
              </a:rPr>
              <a:t>isn’t </a:t>
            </a:r>
            <a:r>
              <a:rPr lang="en-US" sz="1800" spc="-53">
                <a:latin typeface="Palatino Linotype"/>
                <a:cs typeface="Palatino Linotype"/>
              </a:rPr>
              <a:t>a </a:t>
            </a:r>
            <a:r>
              <a:rPr lang="en-US" sz="1800" spc="-29">
                <a:latin typeface="Palatino Linotype"/>
                <a:cs typeface="Palatino Linotype"/>
              </a:rPr>
              <a:t>lot </a:t>
            </a:r>
            <a:r>
              <a:rPr lang="en-US" sz="1800" spc="-24">
                <a:latin typeface="Palatino Linotype"/>
                <a:cs typeface="Palatino Linotype"/>
              </a:rPr>
              <a:t>to </a:t>
            </a:r>
            <a:r>
              <a:rPr lang="en-US" sz="1800" spc="-37">
                <a:latin typeface="Palatino Linotype"/>
                <a:cs typeface="Palatino Linotype"/>
              </a:rPr>
              <a:t>test </a:t>
            </a:r>
            <a:r>
              <a:rPr lang="en-US" sz="1800" spc="-45">
                <a:latin typeface="Palatino Linotype"/>
                <a:cs typeface="Palatino Linotype"/>
              </a:rPr>
              <a:t>yet. </a:t>
            </a:r>
            <a:r>
              <a:rPr lang="en-US" sz="1800" spc="-37">
                <a:latin typeface="Palatino Linotype"/>
                <a:cs typeface="Palatino Linotype"/>
              </a:rPr>
              <a:t>But </a:t>
            </a:r>
            <a:r>
              <a:rPr lang="en-US" sz="1800" spc="-53">
                <a:latin typeface="Palatino Linotype"/>
                <a:cs typeface="Palatino Linotype"/>
              </a:rPr>
              <a:t>as </a:t>
            </a:r>
            <a:r>
              <a:rPr lang="en-US" sz="1800" spc="-45">
                <a:latin typeface="Palatino Linotype"/>
                <a:cs typeface="Palatino Linotype"/>
              </a:rPr>
              <a:t>an </a:t>
            </a:r>
            <a:r>
              <a:rPr lang="en-US" sz="1800" spc="-49">
                <a:latin typeface="Palatino Linotype"/>
                <a:cs typeface="Palatino Linotype"/>
              </a:rPr>
              <a:t>example, </a:t>
            </a:r>
            <a:r>
              <a:rPr lang="en-US" sz="1800" spc="-61">
                <a:latin typeface="Palatino Linotype"/>
                <a:cs typeface="Palatino Linotype"/>
              </a:rPr>
              <a:t>two </a:t>
            </a:r>
            <a:r>
              <a:rPr lang="en-US" sz="1800" spc="-57">
                <a:latin typeface="Palatino Linotype"/>
                <a:cs typeface="Palatino Linotype"/>
              </a:rPr>
              <a:t> </a:t>
            </a:r>
            <a:r>
              <a:rPr lang="en-US" sz="1800" spc="-49">
                <a:latin typeface="Palatino Linotype"/>
                <a:cs typeface="Palatino Linotype"/>
              </a:rPr>
              <a:t>simple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tests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37">
                <a:latin typeface="Palatino Linotype"/>
                <a:cs typeface="Palatino Linotype"/>
              </a:rPr>
              <a:t>can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5">
                <a:latin typeface="Palatino Linotype"/>
                <a:cs typeface="Palatino Linotype"/>
              </a:rPr>
              <a:t>be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5">
                <a:latin typeface="Palatino Linotype"/>
                <a:cs typeface="Palatino Linotype"/>
              </a:rPr>
              <a:t>defined,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53">
                <a:latin typeface="Palatino Linotype"/>
                <a:cs typeface="Palatino Linotype"/>
              </a:rPr>
              <a:t>as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57">
                <a:latin typeface="Palatino Linotype"/>
                <a:cs typeface="Palatino Linotype"/>
              </a:rPr>
              <a:t>shown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29">
                <a:latin typeface="Palatino Linotype"/>
                <a:cs typeface="Palatino Linotype"/>
              </a:rPr>
              <a:t>in</a:t>
            </a:r>
            <a:r>
              <a:rPr lang="en-US" sz="1800" spc="-20">
                <a:latin typeface="Palatino Linotype"/>
                <a:cs typeface="Palatino Linotype"/>
              </a:rPr>
              <a:t> </a:t>
            </a:r>
            <a:r>
              <a:rPr lang="en-US" sz="1800" spc="-49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lang="en-US" sz="1800" spc="-2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1800" spc="-12">
                <a:solidFill>
                  <a:srgbClr val="990000"/>
                </a:solidFill>
                <a:latin typeface="Palatino Linotype"/>
                <a:cs typeface="Palatino Linotype"/>
              </a:rPr>
              <a:t>7-9</a:t>
            </a:r>
            <a:r>
              <a:rPr lang="en-US" sz="1800" spc="-12">
                <a:latin typeface="Palatino Linotype"/>
                <a:cs typeface="Palatino Linotype"/>
              </a:rPr>
              <a:t>.</a:t>
            </a:r>
            <a:endParaRPr lang="en-US" sz="2400">
              <a:latin typeface="Palatino Linotype"/>
              <a:cs typeface="Palatino Linotype"/>
            </a:endParaRPr>
          </a:p>
          <a:p>
            <a:pPr marL="10367" algn="just"/>
            <a:r>
              <a:rPr lang="en-US" sz="1800" i="1" spc="-33">
                <a:latin typeface="Palatino Linotype"/>
                <a:cs typeface="Palatino Linotype"/>
              </a:rPr>
              <a:t>E</a:t>
            </a:r>
            <a:r>
              <a:rPr lang="en-US" sz="1800" i="1" spc="-20">
                <a:latin typeface="Palatino Linotype"/>
                <a:cs typeface="Palatino Linotype"/>
              </a:rPr>
              <a:t>x</a:t>
            </a:r>
            <a:r>
              <a:rPr lang="en-US" sz="1800" i="1" spc="20">
                <a:latin typeface="Palatino Linotype"/>
                <a:cs typeface="Palatino Linotype"/>
              </a:rPr>
              <a:t>a</a:t>
            </a:r>
            <a:r>
              <a:rPr lang="en-US" sz="1800" i="1" spc="-12">
                <a:latin typeface="Palatino Linotype"/>
                <a:cs typeface="Palatino Linotype"/>
              </a:rPr>
              <a:t>m</a:t>
            </a:r>
            <a:r>
              <a:rPr lang="en-US" sz="1800" i="1" spc="-24">
                <a:latin typeface="Palatino Linotype"/>
                <a:cs typeface="Palatino Linotype"/>
              </a:rPr>
              <a:t>p</a:t>
            </a:r>
            <a:r>
              <a:rPr lang="en-US" sz="1800" i="1" spc="-33">
                <a:latin typeface="Palatino Linotype"/>
                <a:cs typeface="Palatino Linotype"/>
              </a:rPr>
              <a:t>l</a:t>
            </a:r>
            <a:r>
              <a:rPr lang="en-US" sz="1800" i="1" spc="8">
                <a:latin typeface="Palatino Linotype"/>
                <a:cs typeface="Palatino Linotype"/>
              </a:rPr>
              <a:t>e</a:t>
            </a:r>
            <a:r>
              <a:rPr lang="en-US" sz="1800" i="1" spc="-20">
                <a:latin typeface="Palatino Linotype"/>
                <a:cs typeface="Palatino Linotype"/>
              </a:rPr>
              <a:t> </a:t>
            </a:r>
            <a:r>
              <a:rPr lang="en-US" sz="1800" i="1" spc="-16">
                <a:latin typeface="Palatino Linotype"/>
                <a:cs typeface="Palatino Linotype"/>
              </a:rPr>
              <a:t>7-9.</a:t>
            </a:r>
            <a:r>
              <a:rPr lang="en-US" sz="1800" i="1" spc="-20">
                <a:latin typeface="Palatino Linotype"/>
                <a:cs typeface="Palatino Linotype"/>
              </a:rPr>
              <a:t> </a:t>
            </a:r>
            <a:r>
              <a:rPr lang="en-US" sz="1800" i="1" spc="-37">
                <a:latin typeface="Palatino Linotype"/>
                <a:cs typeface="Palatino Linotype"/>
              </a:rPr>
              <a:t>t</a:t>
            </a:r>
            <a:r>
              <a:rPr lang="en-US" sz="1800" i="1">
                <a:latin typeface="Palatino Linotype"/>
                <a:cs typeface="Palatino Linotype"/>
              </a:rPr>
              <a:t>e</a:t>
            </a:r>
            <a:r>
              <a:rPr lang="en-US" sz="1800" i="1" spc="-57">
                <a:latin typeface="Palatino Linotype"/>
                <a:cs typeface="Palatino Linotype"/>
              </a:rPr>
              <a:t>s</a:t>
            </a:r>
            <a:r>
              <a:rPr lang="en-US" sz="1800" i="1" spc="-20">
                <a:latin typeface="Palatino Linotype"/>
                <a:cs typeface="Palatino Linotype"/>
              </a:rPr>
              <a:t>ts/</a:t>
            </a:r>
            <a:r>
              <a:rPr lang="en-US" sz="1800" i="1" spc="-33">
                <a:latin typeface="Palatino Linotype"/>
                <a:cs typeface="Palatino Linotype"/>
              </a:rPr>
              <a:t>t</a:t>
            </a:r>
            <a:r>
              <a:rPr lang="en-US" sz="1800" i="1">
                <a:latin typeface="Palatino Linotype"/>
                <a:cs typeface="Palatino Linotype"/>
              </a:rPr>
              <a:t>e</a:t>
            </a:r>
            <a:r>
              <a:rPr lang="en-US" sz="1800" i="1" spc="-57">
                <a:latin typeface="Palatino Linotype"/>
                <a:cs typeface="Palatino Linotype"/>
              </a:rPr>
              <a:t>s</a:t>
            </a:r>
            <a:r>
              <a:rPr lang="en-US" sz="1800" i="1" spc="-4">
                <a:latin typeface="Palatino Linotype"/>
                <a:cs typeface="Palatino Linotype"/>
              </a:rPr>
              <a:t>t_</a:t>
            </a:r>
            <a:r>
              <a:rPr lang="en-US" sz="1800" i="1" spc="-8">
                <a:latin typeface="Palatino Linotype"/>
                <a:cs typeface="Palatino Linotype"/>
              </a:rPr>
              <a:t>b</a:t>
            </a:r>
            <a:r>
              <a:rPr lang="en-US" sz="1800" i="1" spc="-4">
                <a:latin typeface="Palatino Linotype"/>
                <a:cs typeface="Palatino Linotype"/>
              </a:rPr>
              <a:t>a</a:t>
            </a:r>
            <a:r>
              <a:rPr lang="en-US" sz="1800" i="1" spc="-16">
                <a:latin typeface="Palatino Linotype"/>
                <a:cs typeface="Palatino Linotype"/>
              </a:rPr>
              <a:t>s</a:t>
            </a:r>
            <a:r>
              <a:rPr lang="en-US" sz="1800" i="1" spc="-12">
                <a:latin typeface="Palatino Linotype"/>
                <a:cs typeface="Palatino Linotype"/>
              </a:rPr>
              <a:t>i</a:t>
            </a:r>
            <a:r>
              <a:rPr lang="en-US" sz="1800" i="1" spc="-24">
                <a:latin typeface="Palatino Linotype"/>
                <a:cs typeface="Palatino Linotype"/>
              </a:rPr>
              <a:t>cs.</a:t>
            </a:r>
            <a:r>
              <a:rPr lang="en-US" sz="1800" i="1" spc="-45">
                <a:latin typeface="Palatino Linotype"/>
                <a:cs typeface="Palatino Linotype"/>
              </a:rPr>
              <a:t>p</a:t>
            </a:r>
            <a:r>
              <a:rPr lang="en-US" sz="1800" i="1" spc="-33">
                <a:latin typeface="Palatino Linotype"/>
                <a:cs typeface="Palatino Linotype"/>
              </a:rPr>
              <a:t>y:</a:t>
            </a:r>
            <a:r>
              <a:rPr lang="en-US" sz="1800" i="1" spc="-20">
                <a:latin typeface="Palatino Linotype"/>
                <a:cs typeface="Palatino Linotype"/>
              </a:rPr>
              <a:t> </a:t>
            </a:r>
            <a:r>
              <a:rPr lang="en-US" sz="1800" i="1" spc="-33">
                <a:latin typeface="Palatino Linotype"/>
                <a:cs typeface="Palatino Linotype"/>
              </a:rPr>
              <a:t>u</a:t>
            </a:r>
            <a:r>
              <a:rPr lang="en-US" sz="1800" i="1" spc="-41">
                <a:latin typeface="Palatino Linotype"/>
                <a:cs typeface="Palatino Linotype"/>
              </a:rPr>
              <a:t>n</a:t>
            </a:r>
            <a:r>
              <a:rPr lang="en-US" sz="1800" i="1" spc="-20">
                <a:latin typeface="Palatino Linotype"/>
                <a:cs typeface="Palatino Linotype"/>
              </a:rPr>
              <a:t>i</a:t>
            </a:r>
            <a:r>
              <a:rPr lang="en-US" sz="1800" i="1" spc="-24">
                <a:latin typeface="Palatino Linotype"/>
                <a:cs typeface="Palatino Linotype"/>
              </a:rPr>
              <a:t>t</a:t>
            </a:r>
            <a:r>
              <a:rPr lang="en-US" sz="1800" i="1" spc="-20">
                <a:latin typeface="Palatino Linotype"/>
                <a:cs typeface="Palatino Linotype"/>
              </a:rPr>
              <a:t> </a:t>
            </a:r>
            <a:r>
              <a:rPr lang="en-US" sz="1800" i="1" spc="-37">
                <a:latin typeface="Palatino Linotype"/>
                <a:cs typeface="Palatino Linotype"/>
              </a:rPr>
              <a:t>t</a:t>
            </a:r>
            <a:r>
              <a:rPr lang="en-US" sz="1800" i="1">
                <a:latin typeface="Palatino Linotype"/>
                <a:cs typeface="Palatino Linotype"/>
              </a:rPr>
              <a:t>e</a:t>
            </a:r>
            <a:r>
              <a:rPr lang="en-US" sz="1800" i="1" spc="-57">
                <a:latin typeface="Palatino Linotype"/>
                <a:cs typeface="Palatino Linotype"/>
              </a:rPr>
              <a:t>s</a:t>
            </a:r>
            <a:r>
              <a:rPr lang="en-US" sz="1800" i="1" spc="-37">
                <a:latin typeface="Palatino Linotype"/>
                <a:cs typeface="Palatino Linotype"/>
              </a:rPr>
              <a:t>ts</a:t>
            </a:r>
            <a:endParaRPr lang="en-US" sz="180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300" b="1" spc="-73">
                <a:solidFill>
                  <a:srgbClr val="00CCFF"/>
                </a:solidFill>
                <a:latin typeface="Courier New"/>
                <a:cs typeface="Courier New"/>
              </a:rPr>
              <a:t>unittest</a:t>
            </a:r>
            <a:endParaRPr lang="en-US" sz="1300">
              <a:latin typeface="Courier New"/>
              <a:cs typeface="Courier New"/>
            </a:endParaRPr>
          </a:p>
          <a:p>
            <a:pPr marL="10367"/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300" b="1" spc="-73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endParaRPr lang="en-US" sz="1300">
              <a:latin typeface="SimSun"/>
              <a:cs typeface="SimSun"/>
            </a:endParaRPr>
          </a:p>
          <a:p>
            <a:pPr marL="10367"/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300" b="1" spc="-73">
                <a:solidFill>
                  <a:srgbClr val="00CCFF"/>
                </a:solidFill>
                <a:latin typeface="Courier New"/>
                <a:cs typeface="Courier New"/>
              </a:rPr>
              <a:t>app </a:t>
            </a:r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create_app</a:t>
            </a:r>
            <a:r>
              <a:rPr lang="en-US" sz="1300">
                <a:latin typeface="SimSun"/>
                <a:cs typeface="SimSun"/>
              </a:rPr>
              <a:t>, 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endParaRPr lang="en-US" sz="130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lang="en-US" sz="1300">
              <a:latin typeface="SimSun"/>
              <a:cs typeface="SimSun"/>
            </a:endParaRPr>
          </a:p>
          <a:p>
            <a:pPr marL="186606" marR="1973879" indent="-176239"/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lang="en-US" sz="1300" b="1" spc="-73">
                <a:solidFill>
                  <a:srgbClr val="00AA87"/>
                </a:solidFill>
                <a:latin typeface="Courier New"/>
                <a:cs typeface="Courier New"/>
              </a:rPr>
              <a:t>BasicsTestCase</a:t>
            </a:r>
            <a:r>
              <a:rPr lang="en-US" sz="1300">
                <a:latin typeface="SimSun"/>
                <a:cs typeface="SimSun"/>
              </a:rPr>
              <a:t>(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unittest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TestCase</a:t>
            </a:r>
            <a:r>
              <a:rPr lang="en-US" sz="1300">
                <a:latin typeface="SimSun"/>
                <a:cs typeface="SimSun"/>
              </a:rPr>
              <a:t>):  </a:t>
            </a:r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300">
                <a:solidFill>
                  <a:srgbClr val="CC00FF"/>
                </a:solidFill>
                <a:latin typeface="SimSun"/>
                <a:cs typeface="SimSun"/>
              </a:rPr>
              <a:t>setUp</a:t>
            </a:r>
            <a:r>
              <a:rPr lang="en-US" sz="1300">
                <a:latin typeface="SimSun"/>
                <a:cs typeface="SimSun"/>
              </a:rPr>
              <a:t>(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latin typeface="SimSun"/>
                <a:cs typeface="SimSun"/>
              </a:rPr>
              <a:t>):</a:t>
            </a:r>
          </a:p>
          <a:p>
            <a:pPr marL="362845" marR="1577341"/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app 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create_app</a:t>
            </a:r>
            <a:r>
              <a:rPr lang="en-US" sz="1300">
                <a:latin typeface="SimSun"/>
                <a:cs typeface="SimSun"/>
              </a:rPr>
              <a:t>(</a:t>
            </a:r>
            <a:r>
              <a:rPr lang="en-US" sz="1300">
                <a:solidFill>
                  <a:srgbClr val="CC3300"/>
                </a:solidFill>
                <a:latin typeface="SimSun"/>
                <a:cs typeface="SimSun"/>
              </a:rPr>
              <a:t>'testing'</a:t>
            </a:r>
            <a:r>
              <a:rPr lang="en-US" sz="1300">
                <a:latin typeface="SimSun"/>
                <a:cs typeface="SimSun"/>
              </a:rPr>
              <a:t>) </a:t>
            </a:r>
            <a:r>
              <a:rPr lang="en-US" sz="1300" spc="4">
                <a:latin typeface="SimSun"/>
                <a:cs typeface="SimSun"/>
              </a:rPr>
              <a:t> 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app_context</a:t>
            </a:r>
            <a:r>
              <a:rPr lang="en-US" sz="1300" spc="-41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300" spc="-41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app_context</a:t>
            </a:r>
            <a:r>
              <a:rPr lang="en-US" sz="1300">
                <a:latin typeface="SimSun"/>
                <a:cs typeface="SimSun"/>
              </a:rPr>
              <a:t>() </a:t>
            </a:r>
            <a:r>
              <a:rPr lang="en-US" sz="1300" spc="-339">
                <a:latin typeface="SimSun"/>
                <a:cs typeface="SimSun"/>
              </a:rPr>
              <a:t> 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app_context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push</a:t>
            </a:r>
            <a:r>
              <a:rPr lang="en-US" sz="1300">
                <a:latin typeface="SimSun"/>
                <a:cs typeface="SimSun"/>
              </a:rPr>
              <a:t>()</a:t>
            </a:r>
          </a:p>
          <a:p>
            <a:pPr marL="362845"/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create_all</a:t>
            </a:r>
            <a:r>
              <a:rPr lang="en-US" sz="1300">
                <a:latin typeface="SimSun"/>
                <a:cs typeface="SimSun"/>
              </a:rPr>
              <a:t>()</a:t>
            </a:r>
          </a:p>
          <a:p>
            <a:pPr marL="362845" marR="2414477" indent="-176239">
              <a:spcBef>
                <a:spcPts val="82"/>
              </a:spcBef>
            </a:pPr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300">
                <a:solidFill>
                  <a:srgbClr val="CC00FF"/>
                </a:solidFill>
                <a:latin typeface="SimSun"/>
                <a:cs typeface="SimSun"/>
              </a:rPr>
              <a:t>tearDown</a:t>
            </a:r>
            <a:r>
              <a:rPr lang="en-US" sz="1300">
                <a:latin typeface="SimSun"/>
                <a:cs typeface="SimSun"/>
              </a:rPr>
              <a:t>(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latin typeface="SimSun"/>
                <a:cs typeface="SimSun"/>
              </a:rPr>
              <a:t>):  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remove</a:t>
            </a:r>
            <a:r>
              <a:rPr lang="en-US" sz="1300">
                <a:latin typeface="SimSun"/>
                <a:cs typeface="SimSun"/>
              </a:rPr>
              <a:t>() </a:t>
            </a:r>
            <a:r>
              <a:rPr lang="en-US" sz="1300" spc="4">
                <a:latin typeface="SimSun"/>
                <a:cs typeface="SimSun"/>
              </a:rPr>
              <a:t> 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drop_all</a:t>
            </a:r>
            <a:r>
              <a:rPr lang="en-US" sz="1300">
                <a:latin typeface="SimSun"/>
                <a:cs typeface="SimSun"/>
              </a:rPr>
              <a:t>() </a:t>
            </a:r>
            <a:r>
              <a:rPr lang="en-US" sz="1300" spc="4">
                <a:latin typeface="SimSun"/>
                <a:cs typeface="SimSun"/>
              </a:rPr>
              <a:t> 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app_context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pop</a:t>
            </a:r>
            <a:r>
              <a:rPr lang="en-US" sz="1300">
                <a:latin typeface="SimSun"/>
                <a:cs typeface="SimSun"/>
              </a:rPr>
              <a:t>()</a:t>
            </a:r>
          </a:p>
          <a:p>
            <a:pPr>
              <a:spcBef>
                <a:spcPts val="45"/>
              </a:spcBef>
            </a:pPr>
            <a:endParaRPr lang="en-US" sz="1300">
              <a:latin typeface="SimSun"/>
              <a:cs typeface="SimSun"/>
            </a:endParaRPr>
          </a:p>
          <a:p>
            <a:pPr marL="362845" marR="1753580" indent="-176239">
              <a:spcBef>
                <a:spcPts val="4"/>
              </a:spcBef>
            </a:pPr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300">
                <a:solidFill>
                  <a:srgbClr val="CC00FF"/>
                </a:solidFill>
                <a:latin typeface="SimSun"/>
                <a:cs typeface="SimSun"/>
              </a:rPr>
              <a:t>test_app_exists</a:t>
            </a:r>
            <a:r>
              <a:rPr lang="en-US" sz="1300">
                <a:latin typeface="SimSun"/>
                <a:cs typeface="SimSun"/>
              </a:rPr>
              <a:t>(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latin typeface="SimSun"/>
                <a:cs typeface="SimSun"/>
              </a:rPr>
              <a:t>):  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assertFalse</a:t>
            </a:r>
            <a:r>
              <a:rPr lang="en-US" sz="1300">
                <a:latin typeface="SimSun"/>
                <a:cs typeface="SimSun"/>
              </a:rPr>
              <a:t>(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current_app </a:t>
            </a:r>
            <a:r>
              <a:rPr lang="en-US" sz="1300" b="1" spc="-73">
                <a:latin typeface="Courier New"/>
                <a:cs typeface="Courier New"/>
              </a:rPr>
              <a:t>is 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r>
              <a:rPr lang="en-US" sz="1300">
                <a:latin typeface="SimSun"/>
                <a:cs typeface="SimSun"/>
              </a:rPr>
              <a:t>)</a:t>
            </a:r>
          </a:p>
          <a:p>
            <a:pPr>
              <a:spcBef>
                <a:spcPts val="45"/>
              </a:spcBef>
            </a:pPr>
            <a:endParaRPr lang="en-US" sz="1300">
              <a:latin typeface="SimSun"/>
              <a:cs typeface="SimSun"/>
            </a:endParaRPr>
          </a:p>
          <a:p>
            <a:pPr marL="362845" marR="1357042" indent="-176239"/>
            <a:r>
              <a:rPr lang="en-US" sz="1300" b="1" spc="-73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300">
                <a:solidFill>
                  <a:srgbClr val="CC00FF"/>
                </a:solidFill>
                <a:latin typeface="SimSun"/>
                <a:cs typeface="SimSun"/>
              </a:rPr>
              <a:t>test_app_is_testing</a:t>
            </a:r>
            <a:r>
              <a:rPr lang="en-US" sz="1300">
                <a:latin typeface="SimSun"/>
                <a:cs typeface="SimSun"/>
              </a:rPr>
              <a:t>(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latin typeface="SimSun"/>
                <a:cs typeface="SimSun"/>
              </a:rPr>
              <a:t>):  </a:t>
            </a:r>
            <a:r>
              <a:rPr lang="en-US" sz="130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assertTrue</a:t>
            </a:r>
            <a:r>
              <a:rPr lang="en-US" sz="1300">
                <a:latin typeface="SimSun"/>
                <a:cs typeface="SimSun"/>
              </a:rPr>
              <a:t>(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current_app</a:t>
            </a:r>
            <a:r>
              <a:rPr lang="en-US" sz="130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30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300">
                <a:latin typeface="SimSun"/>
                <a:cs typeface="SimSun"/>
              </a:rPr>
              <a:t>[</a:t>
            </a:r>
            <a:r>
              <a:rPr lang="en-US" sz="1300">
                <a:solidFill>
                  <a:srgbClr val="CC3300"/>
                </a:solidFill>
                <a:latin typeface="SimSun"/>
                <a:cs typeface="SimSun"/>
              </a:rPr>
              <a:t>'TESTING'</a:t>
            </a:r>
            <a:r>
              <a:rPr lang="en-US" sz="1300">
                <a:latin typeface="SimSun"/>
                <a:cs typeface="SimSun"/>
              </a:rPr>
              <a:t>])</a:t>
            </a:r>
          </a:p>
          <a:p>
            <a:pPr>
              <a:lnSpc>
                <a:spcPct val="100000"/>
              </a:lnSpc>
            </a:pPr>
            <a:endParaRPr lang="en-US" sz="1300">
              <a:latin typeface="SimSun"/>
              <a:cs typeface="SimSun"/>
            </a:endParaRPr>
          </a:p>
          <a:p>
            <a:pPr marL="10367" marR="4147" algn="just">
              <a:lnSpc>
                <a:spcPct val="103099"/>
              </a:lnSpc>
              <a:spcBef>
                <a:spcPts val="4"/>
              </a:spcBef>
            </a:pPr>
            <a:r>
              <a:rPr lang="en-US" sz="1300" spc="-29">
                <a:latin typeface="Palatino Linotype"/>
                <a:cs typeface="Palatino Linotype"/>
              </a:rPr>
              <a:t>The </a:t>
            </a:r>
            <a:r>
              <a:rPr lang="en-US" sz="1300" spc="-37">
                <a:latin typeface="Palatino Linotype"/>
                <a:cs typeface="Palatino Linotype"/>
              </a:rPr>
              <a:t>tests </a:t>
            </a:r>
            <a:r>
              <a:rPr lang="en-US" sz="1300" spc="-41">
                <a:latin typeface="Palatino Linotype"/>
                <a:cs typeface="Palatino Linotype"/>
              </a:rPr>
              <a:t>are written </a:t>
            </a:r>
            <a:r>
              <a:rPr lang="en-US" sz="1300" spc="-49">
                <a:latin typeface="Palatino Linotype"/>
                <a:cs typeface="Palatino Linotype"/>
              </a:rPr>
              <a:t>using </a:t>
            </a:r>
            <a:r>
              <a:rPr lang="en-US" sz="1300" spc="-37">
                <a:latin typeface="Palatino Linotype"/>
                <a:cs typeface="Palatino Linotype"/>
              </a:rPr>
              <a:t>the </a:t>
            </a:r>
            <a:r>
              <a:rPr lang="en-US" sz="1300" spc="-49">
                <a:latin typeface="Palatino Linotype"/>
                <a:cs typeface="Palatino Linotype"/>
              </a:rPr>
              <a:t>standard </a:t>
            </a:r>
            <a:r>
              <a:rPr lang="en-US" sz="1300" spc="-4">
                <a:latin typeface="SimSun"/>
                <a:cs typeface="SimSun"/>
              </a:rPr>
              <a:t>unittest </a:t>
            </a:r>
            <a:r>
              <a:rPr lang="en-US" sz="1300" spc="-53">
                <a:latin typeface="Palatino Linotype"/>
                <a:cs typeface="Palatino Linotype"/>
              </a:rPr>
              <a:t>package </a:t>
            </a:r>
            <a:r>
              <a:rPr lang="en-US" sz="1300" spc="-37">
                <a:latin typeface="Palatino Linotype"/>
                <a:cs typeface="Palatino Linotype"/>
              </a:rPr>
              <a:t>from the </a:t>
            </a:r>
            <a:r>
              <a:rPr lang="en-US" sz="1300" spc="-41">
                <a:latin typeface="Palatino Linotype"/>
                <a:cs typeface="Palatino Linotype"/>
              </a:rPr>
              <a:t>Python </a:t>
            </a:r>
            <a:r>
              <a:rPr lang="en-US" sz="1300" spc="-49">
                <a:latin typeface="Palatino Linotype"/>
                <a:cs typeface="Palatino Linotype"/>
              </a:rPr>
              <a:t>standard </a:t>
            </a:r>
            <a:r>
              <a:rPr lang="en-US" sz="1300" spc="-45">
                <a:latin typeface="Palatino Linotype"/>
                <a:cs typeface="Palatino Linotype"/>
              </a:rPr>
              <a:t> library. </a:t>
            </a:r>
            <a:r>
              <a:rPr lang="en-US" sz="1300" spc="-29">
                <a:latin typeface="Palatino Linotype"/>
                <a:cs typeface="Palatino Linotype"/>
              </a:rPr>
              <a:t>The </a:t>
            </a:r>
            <a:r>
              <a:rPr lang="en-US" sz="1300" spc="-4">
                <a:latin typeface="SimSun"/>
                <a:cs typeface="SimSun"/>
              </a:rPr>
              <a:t>setUp() </a:t>
            </a:r>
            <a:r>
              <a:rPr lang="en-US" sz="1300" spc="-53">
                <a:latin typeface="Palatino Linotype"/>
                <a:cs typeface="Palatino Linotype"/>
              </a:rPr>
              <a:t>and </a:t>
            </a:r>
            <a:r>
              <a:rPr lang="en-US" sz="1300" spc="-4">
                <a:latin typeface="SimSun"/>
                <a:cs typeface="SimSun"/>
              </a:rPr>
              <a:t>tearDown() </a:t>
            </a:r>
            <a:r>
              <a:rPr lang="en-US" sz="1300" spc="-45">
                <a:latin typeface="Palatino Linotype"/>
                <a:cs typeface="Palatino Linotype"/>
              </a:rPr>
              <a:t>methods </a:t>
            </a:r>
            <a:r>
              <a:rPr lang="en-US" sz="1300" spc="-33">
                <a:latin typeface="Palatino Linotype"/>
                <a:cs typeface="Palatino Linotype"/>
              </a:rPr>
              <a:t>of </a:t>
            </a:r>
            <a:r>
              <a:rPr lang="en-US" sz="1300" spc="-37">
                <a:latin typeface="Palatino Linotype"/>
                <a:cs typeface="Palatino Linotype"/>
              </a:rPr>
              <a:t>the test </a:t>
            </a:r>
            <a:r>
              <a:rPr lang="en-US" sz="1300" spc="-45">
                <a:latin typeface="Palatino Linotype"/>
                <a:cs typeface="Palatino Linotype"/>
              </a:rPr>
              <a:t>case </a:t>
            </a:r>
            <a:r>
              <a:rPr lang="en-US" sz="1300" spc="-41">
                <a:latin typeface="Palatino Linotype"/>
                <a:cs typeface="Palatino Linotype"/>
              </a:rPr>
              <a:t>class run </a:t>
            </a:r>
            <a:r>
              <a:rPr lang="en-US" sz="1300" spc="-37">
                <a:latin typeface="Palatino Linotype"/>
                <a:cs typeface="Palatino Linotype"/>
              </a:rPr>
              <a:t>before </a:t>
            </a:r>
            <a:r>
              <a:rPr lang="en-US" sz="1300" spc="-53">
                <a:latin typeface="Palatino Linotype"/>
                <a:cs typeface="Palatino Linotype"/>
              </a:rPr>
              <a:t>and </a:t>
            </a:r>
            <a:r>
              <a:rPr lang="en-US" sz="1300" spc="-49">
                <a:latin typeface="Palatino Linotype"/>
                <a:cs typeface="Palatino Linotype"/>
              </a:rPr>
              <a:t> </a:t>
            </a:r>
            <a:r>
              <a:rPr lang="en-US" sz="1300" spc="-37">
                <a:latin typeface="Palatino Linotype"/>
                <a:cs typeface="Palatino Linotype"/>
              </a:rPr>
              <a:t>after </a:t>
            </a:r>
            <a:r>
              <a:rPr lang="en-US" sz="1300" spc="-41">
                <a:latin typeface="Palatino Linotype"/>
                <a:cs typeface="Palatino Linotype"/>
              </a:rPr>
              <a:t>each </a:t>
            </a:r>
            <a:r>
              <a:rPr lang="en-US" sz="1300" spc="-33">
                <a:latin typeface="Palatino Linotype"/>
                <a:cs typeface="Palatino Linotype"/>
              </a:rPr>
              <a:t>test, </a:t>
            </a:r>
            <a:r>
              <a:rPr lang="en-US" sz="1300" spc="-53">
                <a:latin typeface="Palatino Linotype"/>
                <a:cs typeface="Palatino Linotype"/>
              </a:rPr>
              <a:t>and </a:t>
            </a:r>
            <a:r>
              <a:rPr lang="en-US" sz="1300" spc="-65">
                <a:latin typeface="Palatino Linotype"/>
                <a:cs typeface="Palatino Linotype"/>
              </a:rPr>
              <a:t>any </a:t>
            </a:r>
            <a:r>
              <a:rPr lang="en-US" sz="1300" spc="-45">
                <a:latin typeface="Palatino Linotype"/>
                <a:cs typeface="Palatino Linotype"/>
              </a:rPr>
              <a:t>methods </a:t>
            </a:r>
            <a:r>
              <a:rPr lang="en-US" sz="1300" spc="-37">
                <a:latin typeface="Palatino Linotype"/>
                <a:cs typeface="Palatino Linotype"/>
              </a:rPr>
              <a:t>that </a:t>
            </a:r>
            <a:r>
              <a:rPr lang="en-US" sz="1300" spc="-61">
                <a:latin typeface="Palatino Linotype"/>
                <a:cs typeface="Palatino Linotype"/>
              </a:rPr>
              <a:t>have </a:t>
            </a:r>
            <a:r>
              <a:rPr lang="en-US" sz="1300" spc="-53">
                <a:latin typeface="Palatino Linotype"/>
                <a:cs typeface="Palatino Linotype"/>
              </a:rPr>
              <a:t>a </a:t>
            </a:r>
            <a:r>
              <a:rPr lang="en-US" sz="1300" spc="-49">
                <a:latin typeface="Palatino Linotype"/>
                <a:cs typeface="Palatino Linotype"/>
              </a:rPr>
              <a:t>name </a:t>
            </a:r>
            <a:r>
              <a:rPr lang="en-US" sz="1300" spc="-37">
                <a:latin typeface="Palatino Linotype"/>
                <a:cs typeface="Palatino Linotype"/>
              </a:rPr>
              <a:t>that </a:t>
            </a:r>
            <a:r>
              <a:rPr lang="en-US" sz="1300" spc="-45">
                <a:latin typeface="Palatino Linotype"/>
                <a:cs typeface="Palatino Linotype"/>
              </a:rPr>
              <a:t>begins </a:t>
            </a:r>
            <a:r>
              <a:rPr lang="en-US" sz="1300" spc="-53">
                <a:latin typeface="Palatino Linotype"/>
                <a:cs typeface="Palatino Linotype"/>
              </a:rPr>
              <a:t>with </a:t>
            </a:r>
            <a:r>
              <a:rPr lang="en-US" sz="1300" spc="-4">
                <a:latin typeface="SimSun"/>
                <a:cs typeface="SimSun"/>
              </a:rPr>
              <a:t>test_ </a:t>
            </a:r>
            <a:r>
              <a:rPr lang="en-US" sz="1300" spc="-41">
                <a:latin typeface="Palatino Linotype"/>
                <a:cs typeface="Palatino Linotype"/>
              </a:rPr>
              <a:t>are </a:t>
            </a:r>
            <a:r>
              <a:rPr lang="en-US" sz="1300" spc="-45">
                <a:latin typeface="Palatino Linotype"/>
                <a:cs typeface="Palatino Linotype"/>
              </a:rPr>
              <a:t>executed </a:t>
            </a:r>
            <a:r>
              <a:rPr lang="en-US" sz="1300" spc="-41">
                <a:latin typeface="Palatino Linotype"/>
                <a:cs typeface="Palatino Linotype"/>
              </a:rPr>
              <a:t> </a:t>
            </a:r>
            <a:r>
              <a:rPr lang="en-US" sz="1300" spc="-53">
                <a:latin typeface="Palatino Linotype"/>
                <a:cs typeface="Palatino Linotype"/>
              </a:rPr>
              <a:t>as</a:t>
            </a:r>
            <a:r>
              <a:rPr lang="en-US" sz="1300" spc="-24">
                <a:latin typeface="Palatino Linotype"/>
                <a:cs typeface="Palatino Linotype"/>
              </a:rPr>
              <a:t> </a:t>
            </a:r>
            <a:r>
              <a:rPr lang="en-US" sz="1300" spc="-37">
                <a:latin typeface="Palatino Linotype"/>
                <a:cs typeface="Palatino Linotype"/>
              </a:rPr>
              <a:t>tests.</a:t>
            </a:r>
            <a:endParaRPr lang="en-US" sz="1300">
              <a:latin typeface="Palatino Linotype"/>
              <a:cs typeface="Palatino Linotype"/>
            </a:endParaRPr>
          </a:p>
          <a:p>
            <a:pPr>
              <a:spcBef>
                <a:spcPts val="33"/>
              </a:spcBef>
            </a:pPr>
            <a:endParaRPr lang="en-US" sz="1300">
              <a:latin typeface="Palatino Linotype"/>
              <a:cs typeface="Palatino Linotype"/>
            </a:endParaRPr>
          </a:p>
          <a:p>
            <a:pPr marL="681631"/>
            <a:r>
              <a:rPr lang="en-US" sz="1300" spc="-12">
                <a:latin typeface="Palatino Linotype"/>
                <a:cs typeface="Palatino Linotype"/>
              </a:rPr>
              <a:t>If</a:t>
            </a:r>
            <a:r>
              <a:rPr lang="en-US" sz="1300" spc="106">
                <a:latin typeface="Palatino Linotype"/>
                <a:cs typeface="Palatino Linotype"/>
              </a:rPr>
              <a:t> </a:t>
            </a:r>
            <a:r>
              <a:rPr lang="en-US" sz="1300" spc="-49">
                <a:latin typeface="Palatino Linotype"/>
                <a:cs typeface="Palatino Linotype"/>
              </a:rPr>
              <a:t>you</a:t>
            </a:r>
            <a:r>
              <a:rPr lang="en-US" sz="1300" spc="-33">
                <a:latin typeface="Palatino Linotype"/>
                <a:cs typeface="Palatino Linotype"/>
              </a:rPr>
              <a:t> </a:t>
            </a:r>
            <a:r>
              <a:rPr lang="en-US" sz="1300" spc="-53">
                <a:latin typeface="Palatino Linotype"/>
                <a:cs typeface="Palatino Linotype"/>
              </a:rPr>
              <a:t>want</a:t>
            </a:r>
            <a:r>
              <a:rPr lang="en-US" sz="1300" spc="-33">
                <a:latin typeface="Palatino Linotype"/>
                <a:cs typeface="Palatino Linotype"/>
              </a:rPr>
              <a:t> </a:t>
            </a:r>
            <a:r>
              <a:rPr lang="en-US" sz="1300" spc="-20">
                <a:latin typeface="Palatino Linotype"/>
                <a:cs typeface="Palatino Linotype"/>
              </a:rPr>
              <a:t>to</a:t>
            </a:r>
            <a:r>
              <a:rPr lang="en-US" sz="1300" spc="106">
                <a:latin typeface="Palatino Linotype"/>
                <a:cs typeface="Palatino Linotype"/>
              </a:rPr>
              <a:t> </a:t>
            </a:r>
            <a:r>
              <a:rPr lang="en-US" sz="1300" spc="-33">
                <a:latin typeface="Palatino Linotype"/>
                <a:cs typeface="Palatino Linotype"/>
              </a:rPr>
              <a:t>learn</a:t>
            </a:r>
            <a:r>
              <a:rPr lang="en-US" sz="1300" spc="106">
                <a:latin typeface="Palatino Linotype"/>
                <a:cs typeface="Palatino Linotype"/>
              </a:rPr>
              <a:t> </a:t>
            </a:r>
            <a:r>
              <a:rPr lang="en-US" sz="1300" spc="-33">
                <a:latin typeface="Palatino Linotype"/>
                <a:cs typeface="Palatino Linotype"/>
              </a:rPr>
              <a:t>more</a:t>
            </a:r>
            <a:r>
              <a:rPr lang="en-US" sz="1300" spc="110">
                <a:latin typeface="Palatino Linotype"/>
                <a:cs typeface="Palatino Linotype"/>
              </a:rPr>
              <a:t> </a:t>
            </a:r>
            <a:r>
              <a:rPr lang="en-US" sz="1300" spc="-37">
                <a:latin typeface="Palatino Linotype"/>
                <a:cs typeface="Palatino Linotype"/>
              </a:rPr>
              <a:t>about</a:t>
            </a:r>
            <a:r>
              <a:rPr lang="en-US" sz="1300" spc="106">
                <a:latin typeface="Palatino Linotype"/>
                <a:cs typeface="Palatino Linotype"/>
              </a:rPr>
              <a:t> </a:t>
            </a:r>
            <a:r>
              <a:rPr lang="en-US" sz="1300" spc="-41">
                <a:latin typeface="Palatino Linotype"/>
                <a:cs typeface="Palatino Linotype"/>
              </a:rPr>
              <a:t>writing</a:t>
            </a:r>
            <a:r>
              <a:rPr lang="en-US" sz="1300" spc="106">
                <a:latin typeface="Palatino Linotype"/>
                <a:cs typeface="Palatino Linotype"/>
              </a:rPr>
              <a:t> </a:t>
            </a:r>
            <a:r>
              <a:rPr lang="en-US" sz="1300" spc="-29">
                <a:latin typeface="Palatino Linotype"/>
                <a:cs typeface="Palatino Linotype"/>
              </a:rPr>
              <a:t>unit</a:t>
            </a:r>
            <a:r>
              <a:rPr lang="en-US" sz="1300" spc="110">
                <a:latin typeface="Palatino Linotype"/>
                <a:cs typeface="Palatino Linotype"/>
              </a:rPr>
              <a:t> </a:t>
            </a:r>
            <a:r>
              <a:rPr lang="en-US" sz="1300" spc="-33">
                <a:latin typeface="Palatino Linotype"/>
                <a:cs typeface="Palatino Linotype"/>
              </a:rPr>
              <a:t>tests</a:t>
            </a:r>
            <a:r>
              <a:rPr lang="en-US" sz="1300" spc="106">
                <a:latin typeface="Palatino Linotype"/>
                <a:cs typeface="Palatino Linotype"/>
              </a:rPr>
              <a:t> </a:t>
            </a:r>
            <a:r>
              <a:rPr lang="en-US" sz="1300" spc="-45">
                <a:latin typeface="Palatino Linotype"/>
                <a:cs typeface="Palatino Linotype"/>
              </a:rPr>
              <a:t>with</a:t>
            </a:r>
            <a:r>
              <a:rPr lang="en-US" sz="1300" spc="-41">
                <a:latin typeface="Palatino Linotype"/>
                <a:cs typeface="Palatino Linotype"/>
              </a:rPr>
              <a:t> </a:t>
            </a:r>
            <a:r>
              <a:rPr lang="en-US" sz="1300" spc="-53">
                <a:latin typeface="Palatino Linotype"/>
                <a:cs typeface="Palatino Linotype"/>
              </a:rPr>
              <a:t>Python’s</a:t>
            </a:r>
            <a:endParaRPr lang="en-US" sz="1300">
              <a:latin typeface="Palatino Linotype"/>
              <a:cs typeface="Palatino Linotype"/>
            </a:endParaRPr>
          </a:p>
          <a:p>
            <a:pPr marL="681631">
              <a:spcBef>
                <a:spcPts val="90"/>
              </a:spcBef>
            </a:pPr>
            <a:r>
              <a:rPr lang="en-US" sz="1300" spc="4">
                <a:latin typeface="SimSun"/>
                <a:cs typeface="SimSun"/>
              </a:rPr>
              <a:t>unittest</a:t>
            </a:r>
            <a:r>
              <a:rPr lang="en-US" sz="1300" spc="-212">
                <a:latin typeface="SimSun"/>
                <a:cs typeface="SimSun"/>
              </a:rPr>
              <a:t> </a:t>
            </a:r>
            <a:r>
              <a:rPr lang="en-US" sz="1300" spc="-41">
                <a:latin typeface="Palatino Linotype"/>
                <a:cs typeface="Palatino Linotype"/>
              </a:rPr>
              <a:t>package,</a:t>
            </a:r>
            <a:r>
              <a:rPr lang="en-US" sz="1300" spc="-16">
                <a:latin typeface="Palatino Linotype"/>
                <a:cs typeface="Palatino Linotype"/>
              </a:rPr>
              <a:t> </a:t>
            </a:r>
            <a:r>
              <a:rPr lang="en-US" sz="1300" spc="-41">
                <a:latin typeface="Palatino Linotype"/>
                <a:cs typeface="Palatino Linotype"/>
              </a:rPr>
              <a:t>read</a:t>
            </a:r>
            <a:r>
              <a:rPr lang="en-US" sz="1300" spc="-16">
                <a:latin typeface="Palatino Linotype"/>
                <a:cs typeface="Palatino Linotype"/>
              </a:rPr>
              <a:t> </a:t>
            </a:r>
            <a:r>
              <a:rPr lang="en-US" sz="1300" spc="-29">
                <a:latin typeface="Palatino Linotype"/>
                <a:cs typeface="Palatino Linotype"/>
              </a:rPr>
              <a:t>the</a:t>
            </a:r>
            <a:r>
              <a:rPr lang="en-US" sz="1300" spc="-16">
                <a:latin typeface="Palatino Linotype"/>
                <a:cs typeface="Palatino Linotype"/>
              </a:rPr>
              <a:t> </a:t>
            </a:r>
            <a:r>
              <a:rPr lang="en-US" sz="1300" spc="-24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official</a:t>
            </a:r>
            <a:r>
              <a:rPr lang="en-US" sz="1300" spc="-16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 </a:t>
            </a:r>
            <a:r>
              <a:rPr lang="en-US" sz="1300" spc="-37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docume</a:t>
            </a:r>
            <a:r>
              <a:rPr lang="en-US" sz="1300" spc="-53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n</a:t>
            </a:r>
            <a:r>
              <a:rPr lang="en-US" sz="1300" spc="-24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t</a:t>
            </a:r>
            <a:r>
              <a:rPr lang="en-US" sz="1300" spc="-53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a</a:t>
            </a:r>
            <a:r>
              <a:rPr lang="en-US" sz="1300" spc="-20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tion</a:t>
            </a:r>
            <a:r>
              <a:rPr lang="en-US" sz="1300" spc="-16">
                <a:latin typeface="Palatino Linotype"/>
                <a:cs typeface="Palatino Linotype"/>
              </a:rPr>
              <a:t>.</a:t>
            </a:r>
            <a:endParaRPr lang="en-US" sz="1300">
              <a:latin typeface="Palatino Linotype"/>
              <a:cs typeface="Palatino Linotype"/>
            </a:endParaRPr>
          </a:p>
          <a:p>
            <a:pPr marL="362845"/>
            <a:endParaRPr lang="en-US" sz="105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051396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00" y="376649"/>
            <a:ext cx="8001000" cy="540810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2"/>
              </a:spcBef>
            </a:pPr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7-10.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flasky.py: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unit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29" dirty="0">
                <a:latin typeface="Palatino Linotype"/>
                <a:cs typeface="Palatino Linotype"/>
              </a:rPr>
              <a:t>test</a:t>
            </a:r>
            <a:r>
              <a:rPr sz="1800" i="1" spc="-24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launcher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4" dirty="0">
                <a:latin typeface="Palatino Linotype"/>
                <a:cs typeface="Palatino Linotype"/>
              </a:rPr>
              <a:t>command</a:t>
            </a:r>
            <a:endParaRPr sz="18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@app.cli.command</a:t>
            </a:r>
            <a:r>
              <a:rPr sz="1600" dirty="0">
                <a:latin typeface="SimSun"/>
                <a:cs typeface="SimSun"/>
              </a:rPr>
              <a:t>()</a:t>
            </a: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test</a:t>
            </a:r>
            <a:r>
              <a:rPr sz="16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sz="1600" i="1" spc="4" dirty="0">
                <a:solidFill>
                  <a:srgbClr val="CC3300"/>
                </a:solidFill>
                <a:latin typeface="Lucida Sans"/>
                <a:cs typeface="Lucida Sans"/>
              </a:rPr>
              <a:t>"""Run</a:t>
            </a:r>
            <a:r>
              <a:rPr sz="1600" i="1" spc="114" dirty="0">
                <a:solidFill>
                  <a:srgbClr val="CC3300"/>
                </a:solidFill>
                <a:latin typeface="Lucida Sans"/>
                <a:cs typeface="Lucida Sans"/>
              </a:rPr>
              <a:t> </a:t>
            </a:r>
            <a:r>
              <a:rPr sz="1600" i="1" spc="-8" dirty="0">
                <a:solidFill>
                  <a:srgbClr val="CC3300"/>
                </a:solidFill>
                <a:latin typeface="Lucida Sans"/>
                <a:cs typeface="Lucida Sans"/>
              </a:rPr>
              <a:t>the</a:t>
            </a:r>
            <a:r>
              <a:rPr sz="1600" i="1" spc="118" dirty="0">
                <a:solidFill>
                  <a:srgbClr val="CC3300"/>
                </a:solidFill>
                <a:latin typeface="Lucida Sans"/>
                <a:cs typeface="Lucida Sans"/>
              </a:rPr>
              <a:t> </a:t>
            </a:r>
            <a:r>
              <a:rPr sz="1600" i="1" spc="12" dirty="0">
                <a:solidFill>
                  <a:srgbClr val="CC3300"/>
                </a:solidFill>
                <a:latin typeface="Lucida Sans"/>
                <a:cs typeface="Lucida Sans"/>
              </a:rPr>
              <a:t>unit</a:t>
            </a:r>
            <a:r>
              <a:rPr sz="1600" i="1" spc="118" dirty="0">
                <a:solidFill>
                  <a:srgbClr val="CC3300"/>
                </a:solidFill>
                <a:latin typeface="Lucida Sans"/>
                <a:cs typeface="Lucida Sans"/>
              </a:rPr>
              <a:t> </a:t>
            </a:r>
            <a:r>
              <a:rPr sz="1600" i="1" spc="61" dirty="0">
                <a:solidFill>
                  <a:srgbClr val="CC3300"/>
                </a:solidFill>
                <a:latin typeface="Lucida Sans"/>
                <a:cs typeface="Lucida Sans"/>
              </a:rPr>
              <a:t>tests."""</a:t>
            </a:r>
            <a:endParaRPr sz="1600" dirty="0">
              <a:latin typeface="Lucida Sans"/>
              <a:cs typeface="Lucida Sans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b="1" spc="-73" dirty="0">
                <a:solidFill>
                  <a:srgbClr val="00CCFF"/>
                </a:solidFill>
                <a:latin typeface="Courier New"/>
                <a:cs typeface="Courier New"/>
              </a:rPr>
              <a:t>unittest</a:t>
            </a:r>
            <a:endParaRPr sz="1600" dirty="0">
              <a:latin typeface="Courier New"/>
              <a:cs typeface="Courier New"/>
            </a:endParaRPr>
          </a:p>
          <a:p>
            <a:pPr marL="186606" marR="1489221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tests</a:t>
            </a:r>
            <a:r>
              <a:rPr sz="16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unittest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TestLoader</a:t>
            </a:r>
            <a:r>
              <a:rPr sz="1600" dirty="0">
                <a:latin typeface="SimSun"/>
                <a:cs typeface="SimSun"/>
              </a:rPr>
              <a:t>()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discover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'tests'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unittest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TextTestRunner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verbosity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2</a:t>
            </a:r>
            <a:r>
              <a:rPr sz="1600" dirty="0">
                <a:latin typeface="SimSun"/>
                <a:cs typeface="SimSun"/>
              </a:rPr>
              <a:t>)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run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tests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lnSpc>
                <a:spcPct val="100000"/>
              </a:lnSpc>
            </a:pPr>
            <a:endParaRPr sz="1400" dirty="0">
              <a:latin typeface="SimSun"/>
              <a:cs typeface="SimSun"/>
            </a:endParaRPr>
          </a:p>
          <a:p>
            <a:pPr marL="10367" marR="4147" algn="just">
              <a:lnSpc>
                <a:spcPct val="103099"/>
              </a:lnSpc>
            </a:pPr>
            <a:r>
              <a:rPr sz="1800" spc="-29">
                <a:latin typeface="Palatino Linotype"/>
                <a:cs typeface="Palatino Linotype"/>
              </a:rPr>
              <a:t>The </a:t>
            </a:r>
            <a:r>
              <a:rPr sz="1800" spc="-41" dirty="0">
                <a:latin typeface="Palatino Linotype"/>
                <a:cs typeface="Palatino Linotype"/>
              </a:rPr>
              <a:t>implementation </a:t>
            </a:r>
            <a:r>
              <a:rPr sz="1800" spc="-33" dirty="0">
                <a:latin typeface="Palatino Linotype"/>
                <a:cs typeface="Palatino Linotype"/>
              </a:rPr>
              <a:t>of </a:t>
            </a:r>
            <a:r>
              <a:rPr sz="1800" spc="-37" dirty="0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test() </a:t>
            </a:r>
            <a:r>
              <a:rPr sz="1800" spc="-24" dirty="0">
                <a:latin typeface="Palatino Linotype"/>
                <a:cs typeface="Palatino Linotype"/>
              </a:rPr>
              <a:t>func‐ 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tion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invokes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test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runner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from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unittest</a:t>
            </a:r>
            <a:r>
              <a:rPr sz="1800" spc="-216" dirty="0">
                <a:latin typeface="SimSun"/>
                <a:cs typeface="SimSun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package.</a:t>
            </a:r>
            <a:endParaRPr sz="18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490"/>
              </a:spcBef>
            </a:pPr>
            <a:r>
              <a:rPr sz="1800" spc="-29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3" dirty="0">
                <a:latin typeface="Palatino Linotype"/>
                <a:cs typeface="Palatino Linotype"/>
              </a:rPr>
              <a:t>unit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tests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7" dirty="0">
                <a:latin typeface="Palatino Linotype"/>
                <a:cs typeface="Palatino Linotype"/>
              </a:rPr>
              <a:t>can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executed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3" dirty="0">
                <a:latin typeface="Palatino Linotype"/>
                <a:cs typeface="Palatino Linotype"/>
              </a:rPr>
              <a:t>as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follows:</a:t>
            </a:r>
            <a:endParaRPr sz="18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 $ </a:t>
            </a:r>
            <a:r>
              <a:rPr sz="1600" b="1" spc="-73" dirty="0">
                <a:latin typeface="Courier New"/>
                <a:cs typeface="Courier New"/>
              </a:rPr>
              <a:t>flask test</a:t>
            </a:r>
            <a:endParaRPr sz="1600" dirty="0">
              <a:latin typeface="Courier New"/>
              <a:cs typeface="Courier New"/>
            </a:endParaRPr>
          </a:p>
          <a:p>
            <a:pPr marL="186606" marR="1136743"/>
            <a:r>
              <a:rPr sz="1600" dirty="0">
                <a:latin typeface="SimSun"/>
                <a:cs typeface="SimSun"/>
              </a:rPr>
              <a:t>test_app_exists (test_basics.BasicsTestCase) ... ok 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test_app_is_testing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(test_basics.BasicsTestCase)</a:t>
            </a:r>
            <a:r>
              <a:rPr sz="1600" spc="-2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...</a:t>
            </a:r>
            <a:r>
              <a:rPr sz="1600" spc="-24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ok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.----------------------------------------------------------------------</a:t>
            </a:r>
          </a:p>
          <a:p>
            <a:pPr marL="186606"/>
            <a:r>
              <a:rPr sz="1600" dirty="0">
                <a:latin typeface="SimSun"/>
                <a:cs typeface="SimSun"/>
              </a:rPr>
              <a:t>Ran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2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tests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in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0.001s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OK</a:t>
            </a:r>
          </a:p>
          <a:p>
            <a:pPr marL="186606"/>
            <a:r>
              <a:rPr sz="1600" dirty="0">
                <a:latin typeface="SimSun"/>
                <a:cs typeface="SimSun"/>
              </a:rPr>
              <a:t>----</a:t>
            </a:r>
          </a:p>
          <a:p>
            <a:pPr>
              <a:spcBef>
                <a:spcPts val="24"/>
              </a:spcBef>
            </a:pPr>
            <a:endParaRPr sz="1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8C2173-3251-9D09-884F-B799D5844154}"/>
              </a:ext>
            </a:extLst>
          </p:cNvPr>
          <p:cNvSpPr txBox="1"/>
          <p:nvPr/>
        </p:nvSpPr>
        <p:spPr>
          <a:xfrm>
            <a:off x="685800" y="457200"/>
            <a:ext cx="7772400" cy="2295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/>
            <a:r>
              <a:rPr lang="en-US" sz="3600" b="1" spc="-114" dirty="0">
                <a:latin typeface="Arial Narrow"/>
                <a:cs typeface="Arial Narrow"/>
              </a:rPr>
              <a:t>Database</a:t>
            </a:r>
            <a:r>
              <a:rPr lang="en-US" sz="3600" b="1" spc="-110" dirty="0">
                <a:latin typeface="Arial Narrow"/>
                <a:cs typeface="Arial Narrow"/>
              </a:rPr>
              <a:t> </a:t>
            </a:r>
            <a:r>
              <a:rPr lang="en-US" sz="3600" b="1" spc="-118" dirty="0">
                <a:latin typeface="Arial Narrow"/>
                <a:cs typeface="Arial Narrow"/>
              </a:rPr>
              <a:t>Setup</a:t>
            </a:r>
            <a:endParaRPr lang="en-US" sz="3600" dirty="0">
              <a:latin typeface="Arial Narrow"/>
              <a:cs typeface="Arial Narrow"/>
            </a:endParaRPr>
          </a:p>
          <a:p>
            <a:pPr marL="10367" marR="4147" algn="just">
              <a:spcBef>
                <a:spcPts val="490"/>
              </a:spcBef>
            </a:pPr>
            <a:r>
              <a:rPr lang="en-US" sz="2000" spc="-49" dirty="0">
                <a:latin typeface="Palatino Linotype"/>
                <a:cs typeface="Palatino Linotype"/>
              </a:rPr>
              <a:t>Regardless </a:t>
            </a:r>
            <a:r>
              <a:rPr lang="en-US" sz="2000" spc="-33" dirty="0">
                <a:latin typeface="Palatino Linotype"/>
                <a:cs typeface="Palatino Linotype"/>
              </a:rPr>
              <a:t>of </a:t>
            </a:r>
            <a:r>
              <a:rPr lang="en-US" sz="2000" spc="-37" dirty="0">
                <a:latin typeface="Palatino Linotype"/>
                <a:cs typeface="Palatino Linotype"/>
              </a:rPr>
              <a:t>the </a:t>
            </a:r>
            <a:r>
              <a:rPr lang="en-US" sz="2000" spc="-41" dirty="0">
                <a:latin typeface="Palatino Linotype"/>
                <a:cs typeface="Palatino Linotype"/>
              </a:rPr>
              <a:t>source </a:t>
            </a:r>
            <a:r>
              <a:rPr lang="en-US" sz="2000" spc="-33" dirty="0">
                <a:latin typeface="Palatino Linotype"/>
                <a:cs typeface="Palatino Linotype"/>
              </a:rPr>
              <a:t>of </a:t>
            </a:r>
            <a:r>
              <a:rPr lang="en-US" sz="2000" spc="-37" dirty="0">
                <a:latin typeface="Palatino Linotype"/>
                <a:cs typeface="Palatino Linotype"/>
              </a:rPr>
              <a:t>the </a:t>
            </a:r>
            <a:r>
              <a:rPr lang="en-US" sz="2000" spc="-53" dirty="0">
                <a:latin typeface="Palatino Linotype"/>
                <a:cs typeface="Palatino Linotype"/>
              </a:rPr>
              <a:t>database </a:t>
            </a:r>
            <a:r>
              <a:rPr lang="en-US" sz="2000" spc="-41" dirty="0">
                <a:latin typeface="Palatino Linotype"/>
                <a:cs typeface="Palatino Linotype"/>
              </a:rPr>
              <a:t>URL, </a:t>
            </a:r>
            <a:r>
              <a:rPr lang="en-US" sz="2000" spc="-37" dirty="0">
                <a:latin typeface="Palatino Linotype"/>
                <a:cs typeface="Palatino Linotype"/>
              </a:rPr>
              <a:t>the </a:t>
            </a:r>
            <a:r>
              <a:rPr lang="en-US" sz="2000" spc="-53" dirty="0">
                <a:latin typeface="Palatino Linotype"/>
                <a:cs typeface="Palatino Linotype"/>
              </a:rPr>
              <a:t>database </a:t>
            </a:r>
            <a:r>
              <a:rPr lang="en-US" sz="2000" spc="-41" dirty="0">
                <a:latin typeface="Palatino Linotype"/>
                <a:cs typeface="Palatino Linotype"/>
              </a:rPr>
              <a:t>tables </a:t>
            </a:r>
            <a:r>
              <a:rPr lang="en-US" sz="2000" spc="-53" dirty="0">
                <a:latin typeface="Palatino Linotype"/>
                <a:cs typeface="Palatino Linotype"/>
              </a:rPr>
              <a:t>must </a:t>
            </a:r>
            <a:r>
              <a:rPr lang="en-US" sz="2000" spc="-45" dirty="0">
                <a:latin typeface="Palatino Linotype"/>
                <a:cs typeface="Palatino Linotype"/>
              </a:rPr>
              <a:t>be created </a:t>
            </a:r>
            <a:r>
              <a:rPr lang="en-US" sz="2000" spc="-29" dirty="0">
                <a:latin typeface="Palatino Linotype"/>
                <a:cs typeface="Palatino Linotype"/>
              </a:rPr>
              <a:t>for </a:t>
            </a:r>
            <a:r>
              <a:rPr lang="en-US" sz="2000" spc="-24" dirty="0">
                <a:latin typeface="Palatino Linotype"/>
                <a:cs typeface="Palatino Linotype"/>
              </a:rPr>
              <a:t> </a:t>
            </a:r>
            <a:r>
              <a:rPr lang="en-US" sz="2000" spc="-37" dirty="0">
                <a:latin typeface="Palatino Linotype"/>
                <a:cs typeface="Palatino Linotype"/>
              </a:rPr>
              <a:t>the</a:t>
            </a:r>
            <a:r>
              <a:rPr lang="en-US" sz="2000" spc="-33" dirty="0">
                <a:latin typeface="Palatino Linotype"/>
                <a:cs typeface="Palatino Linotype"/>
              </a:rPr>
              <a:t> </a:t>
            </a:r>
            <a:r>
              <a:rPr lang="en-US" sz="2000" spc="-69" dirty="0">
                <a:latin typeface="Palatino Linotype"/>
                <a:cs typeface="Palatino Linotype"/>
              </a:rPr>
              <a:t>new</a:t>
            </a:r>
            <a:r>
              <a:rPr lang="en-US" sz="2000" spc="-65" dirty="0">
                <a:latin typeface="Palatino Linotype"/>
                <a:cs typeface="Palatino Linotype"/>
              </a:rPr>
              <a:t> </a:t>
            </a:r>
            <a:r>
              <a:rPr lang="en-US" sz="2000" spc="-49" dirty="0">
                <a:latin typeface="Palatino Linotype"/>
                <a:cs typeface="Palatino Linotype"/>
              </a:rPr>
              <a:t>database.</a:t>
            </a:r>
            <a:r>
              <a:rPr lang="en-US" sz="2000" spc="-45" dirty="0">
                <a:latin typeface="Palatino Linotype"/>
                <a:cs typeface="Palatino Linotype"/>
              </a:rPr>
              <a:t> </a:t>
            </a:r>
            <a:r>
              <a:rPr lang="en-US" sz="2000" spc="-37" dirty="0">
                <a:latin typeface="Palatino Linotype"/>
                <a:cs typeface="Palatino Linotype"/>
              </a:rPr>
              <a:t>When</a:t>
            </a:r>
            <a:r>
              <a:rPr lang="en-US" sz="2000" spc="-33" dirty="0">
                <a:latin typeface="Palatino Linotype"/>
                <a:cs typeface="Palatino Linotype"/>
              </a:rPr>
              <a:t> </a:t>
            </a:r>
            <a:r>
              <a:rPr lang="en-US" sz="2000" spc="-53" dirty="0">
                <a:latin typeface="Palatino Linotype"/>
                <a:cs typeface="Palatino Linotype"/>
              </a:rPr>
              <a:t>working</a:t>
            </a:r>
            <a:r>
              <a:rPr lang="en-US" sz="2000" spc="-49" dirty="0">
                <a:latin typeface="Palatino Linotype"/>
                <a:cs typeface="Palatino Linotype"/>
              </a:rPr>
              <a:t> </a:t>
            </a:r>
            <a:r>
              <a:rPr lang="en-US" sz="2000" spc="-53" dirty="0">
                <a:latin typeface="Palatino Linotype"/>
                <a:cs typeface="Palatino Linotype"/>
              </a:rPr>
              <a:t>with</a:t>
            </a:r>
            <a:r>
              <a:rPr lang="en-US" sz="2000" spc="-49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Flask-Migrate</a:t>
            </a:r>
            <a:r>
              <a:rPr lang="en-US" sz="2000" spc="-37" dirty="0">
                <a:latin typeface="Palatino Linotype"/>
                <a:cs typeface="Palatino Linotype"/>
              </a:rPr>
              <a:t> </a:t>
            </a:r>
            <a:r>
              <a:rPr lang="en-US" sz="2000" spc="-24" dirty="0">
                <a:latin typeface="Palatino Linotype"/>
                <a:cs typeface="Palatino Linotype"/>
              </a:rPr>
              <a:t>to </a:t>
            </a:r>
            <a:r>
              <a:rPr lang="en-US" sz="2000" spc="-53" dirty="0">
                <a:latin typeface="Palatino Linotype"/>
                <a:cs typeface="Palatino Linotype"/>
              </a:rPr>
              <a:t>keep</a:t>
            </a:r>
            <a:r>
              <a:rPr lang="en-US" sz="2000" spc="-49" dirty="0">
                <a:latin typeface="Palatino Linotype"/>
                <a:cs typeface="Palatino Linotype"/>
              </a:rPr>
              <a:t> </a:t>
            </a:r>
            <a:r>
              <a:rPr lang="en-US" sz="2000" spc="-33" dirty="0">
                <a:latin typeface="Palatino Linotype"/>
                <a:cs typeface="Palatino Linotype"/>
              </a:rPr>
              <a:t>track of </a:t>
            </a:r>
            <a:r>
              <a:rPr lang="en-US" sz="2000" spc="-41" dirty="0">
                <a:latin typeface="Palatino Linotype"/>
                <a:cs typeface="Palatino Linotype"/>
              </a:rPr>
              <a:t>migrations, </a:t>
            </a:r>
            <a:r>
              <a:rPr lang="en-US" sz="2000" spc="-37" dirty="0">
                <a:latin typeface="Palatino Linotype"/>
                <a:cs typeface="Palatino Linotype"/>
              </a:rPr>
              <a:t> </a:t>
            </a:r>
            <a:r>
              <a:rPr lang="en-US" sz="2000" spc="-53" dirty="0">
                <a:latin typeface="Palatino Linotype"/>
                <a:cs typeface="Palatino Linotype"/>
              </a:rPr>
              <a:t>database </a:t>
            </a:r>
            <a:r>
              <a:rPr lang="en-US" sz="2000" spc="-41" dirty="0">
                <a:latin typeface="Palatino Linotype"/>
                <a:cs typeface="Palatino Linotype"/>
              </a:rPr>
              <a:t>tables </a:t>
            </a:r>
            <a:r>
              <a:rPr lang="en-US" sz="2000" spc="-37" dirty="0">
                <a:latin typeface="Palatino Linotype"/>
                <a:cs typeface="Palatino Linotype"/>
              </a:rPr>
              <a:t>can </a:t>
            </a:r>
            <a:r>
              <a:rPr lang="en-US" sz="2000" spc="-45" dirty="0">
                <a:latin typeface="Palatino Linotype"/>
                <a:cs typeface="Palatino Linotype"/>
              </a:rPr>
              <a:t>be created </a:t>
            </a:r>
            <a:r>
              <a:rPr lang="en-US" sz="2000" spc="-29" dirty="0">
                <a:latin typeface="Palatino Linotype"/>
                <a:cs typeface="Palatino Linotype"/>
              </a:rPr>
              <a:t>or </a:t>
            </a:r>
            <a:r>
              <a:rPr lang="en-US" sz="2000" spc="-61" dirty="0">
                <a:latin typeface="Palatino Linotype"/>
                <a:cs typeface="Palatino Linotype"/>
              </a:rPr>
              <a:t>upgraded </a:t>
            </a:r>
            <a:r>
              <a:rPr lang="en-US" sz="2000" spc="-24" dirty="0">
                <a:latin typeface="Palatino Linotype"/>
                <a:cs typeface="Palatino Linotype"/>
              </a:rPr>
              <a:t>to </a:t>
            </a:r>
            <a:r>
              <a:rPr lang="en-US" sz="2000" spc="-37" dirty="0">
                <a:latin typeface="Palatino Linotype"/>
                <a:cs typeface="Palatino Linotype"/>
              </a:rPr>
              <a:t>the </a:t>
            </a:r>
            <a:r>
              <a:rPr lang="en-US" sz="2000" spc="-41" dirty="0">
                <a:latin typeface="Palatino Linotype"/>
                <a:cs typeface="Palatino Linotype"/>
              </a:rPr>
              <a:t>latest revision </a:t>
            </a:r>
            <a:r>
              <a:rPr lang="en-US" sz="2000" spc="-53" dirty="0">
                <a:latin typeface="Palatino Linotype"/>
                <a:cs typeface="Palatino Linotype"/>
              </a:rPr>
              <a:t>with a </a:t>
            </a:r>
            <a:r>
              <a:rPr lang="en-US" sz="2000" spc="-45" dirty="0">
                <a:latin typeface="Palatino Linotype"/>
                <a:cs typeface="Palatino Linotype"/>
              </a:rPr>
              <a:t>single </a:t>
            </a:r>
            <a:r>
              <a:rPr lang="en-US" sz="2000" spc="-24" dirty="0">
                <a:latin typeface="Palatino Linotype"/>
                <a:cs typeface="Palatino Linotype"/>
              </a:rPr>
              <a:t>com‐ 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9" dirty="0" err="1">
                <a:latin typeface="Palatino Linotype"/>
                <a:cs typeface="Palatino Linotype"/>
              </a:rPr>
              <a:t>mand</a:t>
            </a:r>
            <a:r>
              <a:rPr lang="en-US" sz="2000" spc="-49" dirty="0">
                <a:latin typeface="Palatino Linotype"/>
                <a:cs typeface="Palatino Linotype"/>
              </a:rPr>
              <a:t>:</a:t>
            </a:r>
            <a:endParaRPr lang="en-US" sz="2000" dirty="0">
              <a:latin typeface="Palatino Linotype"/>
              <a:cs typeface="Palatino Linotype"/>
            </a:endParaRPr>
          </a:p>
          <a:p>
            <a:pPr marL="186606">
              <a:spcBef>
                <a:spcPts val="592"/>
              </a:spcBef>
            </a:pP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 err="1">
                <a:latin typeface="SimSun"/>
                <a:cs typeface="SimSun"/>
              </a:rPr>
              <a:t>venv</a:t>
            </a:r>
            <a:r>
              <a:rPr lang="en-US" sz="1800" dirty="0">
                <a:latin typeface="SimSun"/>
                <a:cs typeface="SimSun"/>
              </a:rPr>
              <a:t>) $ </a:t>
            </a:r>
            <a:r>
              <a:rPr lang="en-US" sz="1800" b="1" spc="-73" dirty="0">
                <a:latin typeface="Courier New"/>
                <a:cs typeface="Courier New"/>
              </a:rPr>
              <a:t>flask </a:t>
            </a:r>
            <a:r>
              <a:rPr lang="en-US" sz="1800" b="1" spc="-73" dirty="0" err="1">
                <a:latin typeface="Courier New"/>
                <a:cs typeface="Courier New"/>
              </a:rPr>
              <a:t>db</a:t>
            </a:r>
            <a:r>
              <a:rPr lang="en-US" sz="1800" b="1" spc="-73" dirty="0">
                <a:latin typeface="Courier New"/>
                <a:cs typeface="Courier New"/>
              </a:rPr>
              <a:t> upgrade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33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95528"/>
            <a:ext cx="8305800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600" spc="-118" dirty="0"/>
              <a:t>Running</a:t>
            </a:r>
            <a:r>
              <a:rPr sz="3600" spc="-110" dirty="0"/>
              <a:t> </a:t>
            </a:r>
            <a:r>
              <a:rPr sz="3600" spc="-65" dirty="0"/>
              <a:t>the</a:t>
            </a:r>
            <a:r>
              <a:rPr sz="3600" spc="-110" dirty="0"/>
              <a:t> </a:t>
            </a:r>
            <a:r>
              <a:rPr sz="3600" spc="-102" dirty="0"/>
              <a:t>Application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143000"/>
            <a:ext cx="7696200" cy="4840959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 marL="10367" marR="4147" algn="just">
              <a:lnSpc>
                <a:spcPct val="102400"/>
              </a:lnSpc>
              <a:spcBef>
                <a:spcPts val="57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37" dirty="0">
                <a:latin typeface="Palatino Linotype"/>
                <a:cs typeface="Palatino Linotype"/>
              </a:rPr>
              <a:t>refactoring is </a:t>
            </a:r>
            <a:r>
              <a:rPr sz="2000" spc="-65" dirty="0">
                <a:latin typeface="Palatino Linotype"/>
                <a:cs typeface="Palatino Linotype"/>
              </a:rPr>
              <a:t>now </a:t>
            </a:r>
            <a:r>
              <a:rPr sz="2000" spc="-41" dirty="0">
                <a:latin typeface="Palatino Linotype"/>
                <a:cs typeface="Palatino Linotype"/>
              </a:rPr>
              <a:t>complete,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application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45" dirty="0">
                <a:latin typeface="Palatino Linotype"/>
                <a:cs typeface="Palatino Linotype"/>
              </a:rPr>
              <a:t>be </a:t>
            </a:r>
            <a:r>
              <a:rPr sz="2000" spc="-37" dirty="0">
                <a:latin typeface="Palatino Linotype"/>
                <a:cs typeface="Palatino Linotype"/>
              </a:rPr>
              <a:t>started. </a:t>
            </a:r>
            <a:r>
              <a:rPr sz="2000" spc="-57" dirty="0">
                <a:latin typeface="Palatino Linotype"/>
                <a:cs typeface="Palatino Linotype"/>
              </a:rPr>
              <a:t>Make </a:t>
            </a:r>
            <a:r>
              <a:rPr sz="2000" spc="-45" dirty="0">
                <a:latin typeface="Palatino Linotype"/>
                <a:cs typeface="Palatino Linotype"/>
              </a:rPr>
              <a:t>sure </a:t>
            </a:r>
            <a:r>
              <a:rPr sz="2000" spc="-61" dirty="0">
                <a:latin typeface="Palatino Linotype"/>
                <a:cs typeface="Palatino Linotype"/>
              </a:rPr>
              <a:t>you 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have updated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FLASK_APP </a:t>
            </a:r>
            <a:r>
              <a:rPr sz="2000" spc="-45" dirty="0">
                <a:latin typeface="Palatino Linotype"/>
                <a:cs typeface="Palatino Linotype"/>
              </a:rPr>
              <a:t>environment variable </a:t>
            </a:r>
            <a:r>
              <a:rPr sz="2000" spc="-53" dirty="0">
                <a:latin typeface="Palatino Linotype"/>
                <a:cs typeface="Palatino Linotype"/>
              </a:rPr>
              <a:t>as </a:t>
            </a:r>
            <a:r>
              <a:rPr sz="2000" spc="-41" dirty="0">
                <a:latin typeface="Palatino Linotype"/>
                <a:cs typeface="Palatino Linotype"/>
              </a:rPr>
              <a:t>indicated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61" dirty="0">
                <a:solidFill>
                  <a:srgbClr val="990000"/>
                </a:solidFill>
                <a:latin typeface="Palatino Linotype"/>
                <a:cs typeface="Palatino Linotype"/>
              </a:rPr>
              <a:t>“Application </a:t>
            </a:r>
            <a:r>
              <a:rPr sz="20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Script” </a:t>
            </a:r>
            <a:r>
              <a:rPr sz="2000" spc="-41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2000" spc="-33" dirty="0">
                <a:solidFill>
                  <a:srgbClr val="990000"/>
                </a:solidFill>
                <a:latin typeface="Palatino Linotype"/>
                <a:cs typeface="Palatino Linotype"/>
              </a:rPr>
              <a:t>on</a:t>
            </a:r>
            <a:r>
              <a:rPr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2000" spc="-61" dirty="0">
                <a:solidFill>
                  <a:srgbClr val="990000"/>
                </a:solidFill>
                <a:latin typeface="Palatino Linotype"/>
                <a:cs typeface="Palatino Linotype"/>
              </a:rPr>
              <a:t>page</a:t>
            </a:r>
            <a:r>
              <a:rPr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93</a:t>
            </a:r>
            <a:r>
              <a:rPr sz="2000" spc="-20" dirty="0">
                <a:latin typeface="Palatino Linotype"/>
                <a:cs typeface="Palatino Linotype"/>
              </a:rPr>
              <a:t>,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run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application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usual: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2000" dirty="0">
                <a:latin typeface="SimSun"/>
                <a:cs typeface="SimSun"/>
              </a:rPr>
              <a:t>(venv) $ </a:t>
            </a:r>
            <a:r>
              <a:rPr sz="2000" b="1" spc="-73" dirty="0">
                <a:latin typeface="Courier New"/>
                <a:cs typeface="Courier New"/>
              </a:rPr>
              <a:t>flask run</a:t>
            </a:r>
            <a:endParaRPr sz="2000" dirty="0">
              <a:latin typeface="Courier New"/>
              <a:cs typeface="Courier New"/>
            </a:endParaRPr>
          </a:p>
          <a:p>
            <a:pPr marL="10367" marR="4147" algn="just">
              <a:spcBef>
                <a:spcPts val="441"/>
              </a:spcBef>
            </a:pPr>
            <a:r>
              <a:rPr sz="2000" spc="-61" dirty="0">
                <a:latin typeface="Palatino Linotype"/>
                <a:cs typeface="Palatino Linotype"/>
              </a:rPr>
              <a:t>Having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1" dirty="0">
                <a:latin typeface="Palatino Linotype"/>
                <a:cs typeface="Palatino Linotype"/>
              </a:rPr>
              <a:t>set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FLASK_APP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FLASK_DEBUG </a:t>
            </a:r>
            <a:r>
              <a:rPr sz="2000" spc="-45" dirty="0">
                <a:latin typeface="Palatino Linotype"/>
                <a:cs typeface="Palatino Linotype"/>
              </a:rPr>
              <a:t>environment variables </a:t>
            </a:r>
            <a:r>
              <a:rPr sz="2000" spc="-53" dirty="0">
                <a:latin typeface="Palatino Linotype"/>
                <a:cs typeface="Palatino Linotype"/>
              </a:rPr>
              <a:t>every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time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69" dirty="0">
                <a:latin typeface="Palatino Linotype"/>
                <a:cs typeface="Palatino Linotype"/>
              </a:rPr>
              <a:t>new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command-prompt session </a:t>
            </a:r>
            <a:r>
              <a:rPr sz="2000" spc="-37" dirty="0">
                <a:latin typeface="Palatino Linotype"/>
                <a:cs typeface="Palatino Linotype"/>
              </a:rPr>
              <a:t>is </a:t>
            </a:r>
            <a:r>
              <a:rPr sz="2000" spc="-41" dirty="0">
                <a:latin typeface="Palatino Linotype"/>
                <a:cs typeface="Palatino Linotype"/>
              </a:rPr>
              <a:t>started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49" dirty="0">
                <a:latin typeface="Palatino Linotype"/>
                <a:cs typeface="Palatino Linotype"/>
              </a:rPr>
              <a:t>get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tedious, so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should</a:t>
            </a:r>
            <a:r>
              <a:rPr sz="2000" spc="118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configure 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your system </a:t>
            </a:r>
            <a:r>
              <a:rPr sz="2000" spc="-41" dirty="0">
                <a:latin typeface="Palatino Linotype"/>
                <a:cs typeface="Palatino Linotype"/>
              </a:rPr>
              <a:t>so </a:t>
            </a:r>
            <a:r>
              <a:rPr sz="2000" spc="-37" dirty="0">
                <a:latin typeface="Palatino Linotype"/>
                <a:cs typeface="Palatino Linotype"/>
              </a:rPr>
              <a:t>that </a:t>
            </a:r>
            <a:r>
              <a:rPr sz="2000" spc="-41" dirty="0">
                <a:latin typeface="Palatino Linotype"/>
                <a:cs typeface="Palatino Linotype"/>
              </a:rPr>
              <a:t>these </a:t>
            </a:r>
            <a:r>
              <a:rPr sz="2000" spc="-45" dirty="0">
                <a:latin typeface="Palatino Linotype"/>
                <a:cs typeface="Palatino Linotype"/>
              </a:rPr>
              <a:t>variables </a:t>
            </a:r>
            <a:r>
              <a:rPr sz="2000" spc="-41" dirty="0">
                <a:latin typeface="Palatino Linotype"/>
                <a:cs typeface="Palatino Linotype"/>
              </a:rPr>
              <a:t>are set </a:t>
            </a:r>
            <a:r>
              <a:rPr sz="2000" spc="-61" dirty="0">
                <a:latin typeface="Palatino Linotype"/>
                <a:cs typeface="Palatino Linotype"/>
              </a:rPr>
              <a:t>by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default. </a:t>
            </a:r>
            <a:r>
              <a:rPr sz="2000" spc="-16" dirty="0">
                <a:latin typeface="Palatino Linotype"/>
                <a:cs typeface="Palatino Linotype"/>
              </a:rPr>
              <a:t>If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are </a:t>
            </a:r>
            <a:r>
              <a:rPr sz="2000" spc="-49" dirty="0">
                <a:latin typeface="Palatino Linotype"/>
                <a:cs typeface="Palatino Linotype"/>
              </a:rPr>
              <a:t>using </a:t>
            </a:r>
            <a:r>
              <a:rPr sz="2000" i="1" spc="-4" dirty="0">
                <a:latin typeface="Palatino Linotype"/>
                <a:cs typeface="Palatino Linotype"/>
              </a:rPr>
              <a:t>bash</a:t>
            </a:r>
            <a:r>
              <a:rPr sz="2000" spc="-4" dirty="0">
                <a:latin typeface="Palatino Linotype"/>
                <a:cs typeface="Palatino Linotype"/>
              </a:rPr>
              <a:t>,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add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them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your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i="1" spc="-4" dirty="0">
                <a:latin typeface="Palatino Linotype"/>
                <a:cs typeface="Palatino Linotype"/>
              </a:rPr>
              <a:t>~/.bashrc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file.</a:t>
            </a:r>
            <a:endParaRPr sz="2000" dirty="0">
              <a:latin typeface="Palatino Linotype"/>
              <a:cs typeface="Palatino Linotype"/>
            </a:endParaRPr>
          </a:p>
          <a:p>
            <a:pPr marL="10367" marR="4147" algn="just">
              <a:spcBef>
                <a:spcPts val="490"/>
              </a:spcBef>
            </a:pPr>
            <a:r>
              <a:rPr sz="2000" spc="-41" dirty="0">
                <a:latin typeface="Palatino Linotype"/>
                <a:cs typeface="Palatino Linotype"/>
              </a:rPr>
              <a:t>Believe </a:t>
            </a:r>
            <a:r>
              <a:rPr sz="2000" spc="-20" dirty="0">
                <a:latin typeface="Palatino Linotype"/>
                <a:cs typeface="Palatino Linotype"/>
              </a:rPr>
              <a:t>it </a:t>
            </a:r>
            <a:r>
              <a:rPr sz="2000" spc="-29" dirty="0">
                <a:latin typeface="Palatino Linotype"/>
                <a:cs typeface="Palatino Linotype"/>
              </a:rPr>
              <a:t>or </a:t>
            </a:r>
            <a:r>
              <a:rPr sz="2000" spc="-24" dirty="0">
                <a:latin typeface="Palatino Linotype"/>
                <a:cs typeface="Palatino Linotype"/>
              </a:rPr>
              <a:t>not, </a:t>
            </a:r>
            <a:r>
              <a:rPr sz="2000" spc="-61" dirty="0">
                <a:latin typeface="Palatino Linotype"/>
                <a:cs typeface="Palatino Linotype"/>
              </a:rPr>
              <a:t>you have </a:t>
            </a:r>
            <a:r>
              <a:rPr sz="2000" spc="-45" dirty="0">
                <a:latin typeface="Palatino Linotype"/>
                <a:cs typeface="Palatino Linotype"/>
              </a:rPr>
              <a:t>reached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end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37" dirty="0">
                <a:latin typeface="Palatino Linotype"/>
                <a:cs typeface="Palatino Linotype"/>
              </a:rPr>
              <a:t>Part </a:t>
            </a:r>
            <a:r>
              <a:rPr sz="2000" spc="-8" dirty="0">
                <a:latin typeface="Palatino Linotype"/>
                <a:cs typeface="Palatino Linotype"/>
              </a:rPr>
              <a:t>I. </a:t>
            </a:r>
            <a:r>
              <a:rPr sz="2000" spc="-78" dirty="0">
                <a:latin typeface="Palatino Linotype"/>
                <a:cs typeface="Palatino Linotype"/>
              </a:rPr>
              <a:t>You </a:t>
            </a:r>
            <a:r>
              <a:rPr sz="2000" spc="-61" dirty="0">
                <a:latin typeface="Palatino Linotype"/>
                <a:cs typeface="Palatino Linotype"/>
              </a:rPr>
              <a:t>have </a:t>
            </a:r>
            <a:r>
              <a:rPr sz="2000" spc="-65" dirty="0">
                <a:latin typeface="Palatino Linotype"/>
                <a:cs typeface="Palatino Linotype"/>
              </a:rPr>
              <a:t>now </a:t>
            </a:r>
            <a:r>
              <a:rPr sz="2000" spc="-45" dirty="0">
                <a:latin typeface="Palatino Linotype"/>
                <a:cs typeface="Palatino Linotype"/>
              </a:rPr>
              <a:t>learned </a:t>
            </a:r>
            <a:r>
              <a:rPr sz="2000" spc="-41" dirty="0">
                <a:latin typeface="Palatino Linotype"/>
                <a:cs typeface="Palatino Linotype"/>
              </a:rPr>
              <a:t>about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basic </a:t>
            </a:r>
            <a:r>
              <a:rPr sz="2000" spc="-45" dirty="0">
                <a:latin typeface="Palatino Linotype"/>
                <a:cs typeface="Palatino Linotype"/>
              </a:rPr>
              <a:t>elements necessary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5" dirty="0">
                <a:latin typeface="Palatino Linotype"/>
                <a:cs typeface="Palatino Linotype"/>
              </a:rPr>
              <a:t>build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73" dirty="0">
                <a:latin typeface="Palatino Linotype"/>
                <a:cs typeface="Palatino Linotype"/>
              </a:rPr>
              <a:t>web </a:t>
            </a:r>
            <a:r>
              <a:rPr sz="2000" spc="-41" dirty="0">
                <a:latin typeface="Palatino Linotype"/>
                <a:cs typeface="Palatino Linotype"/>
              </a:rPr>
              <a:t>application </a:t>
            </a:r>
            <a:r>
              <a:rPr sz="2000" spc="-53" dirty="0">
                <a:latin typeface="Palatino Linotype"/>
                <a:cs typeface="Palatino Linotype"/>
              </a:rPr>
              <a:t>with </a:t>
            </a:r>
            <a:r>
              <a:rPr sz="2000" spc="-41" dirty="0">
                <a:latin typeface="Palatino Linotype"/>
                <a:cs typeface="Palatino Linotype"/>
              </a:rPr>
              <a:t>Flask, but </a:t>
            </a:r>
            <a:r>
              <a:rPr sz="2000" spc="-61" dirty="0">
                <a:latin typeface="Palatino Linotype"/>
                <a:cs typeface="Palatino Linotype"/>
              </a:rPr>
              <a:t>you </a:t>
            </a:r>
            <a:r>
              <a:rPr sz="2000" spc="-49" dirty="0">
                <a:latin typeface="Palatino Linotype"/>
                <a:cs typeface="Palatino Linotype"/>
              </a:rPr>
              <a:t>probably </a:t>
            </a:r>
            <a:r>
              <a:rPr sz="2000" spc="-41" dirty="0">
                <a:latin typeface="Palatino Linotype"/>
                <a:cs typeface="Palatino Linotype"/>
              </a:rPr>
              <a:t>feel </a:t>
            </a:r>
            <a:r>
              <a:rPr sz="2000" spc="-37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unsure </a:t>
            </a:r>
            <a:r>
              <a:rPr sz="2000" spc="-41" dirty="0">
                <a:latin typeface="Palatino Linotype"/>
                <a:cs typeface="Palatino Linotype"/>
              </a:rPr>
              <a:t>about </a:t>
            </a:r>
            <a:r>
              <a:rPr sz="2000" spc="-69" dirty="0">
                <a:latin typeface="Palatino Linotype"/>
                <a:cs typeface="Palatino Linotype"/>
              </a:rPr>
              <a:t>how </a:t>
            </a:r>
            <a:r>
              <a:rPr sz="2000" spc="-41" dirty="0">
                <a:latin typeface="Palatino Linotype"/>
                <a:cs typeface="Palatino Linotype"/>
              </a:rPr>
              <a:t>all these pieces </a:t>
            </a:r>
            <a:r>
              <a:rPr sz="2000" spc="-24" dirty="0">
                <a:latin typeface="Palatino Linotype"/>
                <a:cs typeface="Palatino Linotype"/>
              </a:rPr>
              <a:t>fit </a:t>
            </a:r>
            <a:r>
              <a:rPr sz="2000" spc="-41" dirty="0">
                <a:latin typeface="Palatino Linotype"/>
                <a:cs typeface="Palatino Linotype"/>
              </a:rPr>
              <a:t>together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37" dirty="0">
                <a:latin typeface="Palatino Linotype"/>
                <a:cs typeface="Palatino Linotype"/>
              </a:rPr>
              <a:t>form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41" dirty="0">
                <a:latin typeface="Palatino Linotype"/>
                <a:cs typeface="Palatino Linotype"/>
              </a:rPr>
              <a:t>real application. </a:t>
            </a: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goal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Part </a:t>
            </a:r>
            <a:r>
              <a:rPr sz="2000" dirty="0">
                <a:latin typeface="Palatino Linotype"/>
                <a:cs typeface="Palatino Linotype"/>
              </a:rPr>
              <a:t>II </a:t>
            </a:r>
            <a:r>
              <a:rPr sz="2000" spc="-37" dirty="0">
                <a:latin typeface="Palatino Linotype"/>
                <a:cs typeface="Palatino Linotype"/>
              </a:rPr>
              <a:t>is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9" dirty="0">
                <a:latin typeface="Palatino Linotype"/>
                <a:cs typeface="Palatino Linotype"/>
              </a:rPr>
              <a:t>help </a:t>
            </a:r>
            <a:r>
              <a:rPr sz="2000" spc="-53" dirty="0">
                <a:latin typeface="Palatino Linotype"/>
                <a:cs typeface="Palatino Linotype"/>
              </a:rPr>
              <a:t>with </a:t>
            </a:r>
            <a:r>
              <a:rPr sz="2000" spc="-37" dirty="0">
                <a:latin typeface="Palatino Linotype"/>
                <a:cs typeface="Palatino Linotype"/>
              </a:rPr>
              <a:t>that </a:t>
            </a:r>
            <a:r>
              <a:rPr sz="2000" spc="-61" dirty="0">
                <a:latin typeface="Palatino Linotype"/>
                <a:cs typeface="Palatino Linotype"/>
              </a:rPr>
              <a:t>by</a:t>
            </a:r>
            <a:r>
              <a:rPr sz="2000" spc="-57" dirty="0">
                <a:latin typeface="Palatino Linotype"/>
                <a:cs typeface="Palatino Linotype"/>
              </a:rPr>
              <a:t> walking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through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development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45" dirty="0">
                <a:latin typeface="Palatino Linotype"/>
                <a:cs typeface="Palatino Linotype"/>
              </a:rPr>
              <a:t>complete </a:t>
            </a:r>
            <a:r>
              <a:rPr sz="2000" spc="-41" dirty="0">
                <a:latin typeface="Palatino Linotype"/>
                <a:cs typeface="Palatino Linotype"/>
              </a:rPr>
              <a:t> application.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285043"/>
            <a:ext cx="8077200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3"/>
              </a:spcBef>
            </a:pPr>
            <a:r>
              <a:rPr sz="3600" spc="-114" dirty="0"/>
              <a:t>Database</a:t>
            </a:r>
            <a:r>
              <a:rPr sz="3600" spc="-110" dirty="0"/>
              <a:t> </a:t>
            </a:r>
            <a:r>
              <a:rPr sz="3600" spc="-93" dirty="0"/>
              <a:t>Management</a:t>
            </a:r>
            <a:r>
              <a:rPr sz="3600" spc="-110" dirty="0"/>
              <a:t> </a:t>
            </a:r>
            <a:r>
              <a:rPr sz="3600" spc="-53" dirty="0"/>
              <a:t>with</a:t>
            </a:r>
            <a:r>
              <a:rPr sz="3600" spc="-110" dirty="0"/>
              <a:t> </a:t>
            </a:r>
            <a:r>
              <a:rPr sz="3600" spc="-151" dirty="0"/>
              <a:t>Flask-SQLAlchemy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533400" y="1096301"/>
            <a:ext cx="8077200" cy="67218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490"/>
              </a:spcBef>
            </a:pPr>
            <a:r>
              <a:rPr sz="2000" spc="-49" dirty="0">
                <a:latin typeface="Palatino Linotype"/>
                <a:cs typeface="Palatino Linotype"/>
              </a:rPr>
              <a:t>Like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most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other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extensions,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Flask-SQLAlchemy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installed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with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pip</a:t>
            </a:r>
            <a:r>
              <a:rPr sz="2000" spc="-20" dirty="0">
                <a:latin typeface="Palatino Linotype"/>
                <a:cs typeface="Palatino Linotype"/>
              </a:rPr>
              <a:t>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dirty="0">
                <a:latin typeface="SimSun"/>
                <a:cs typeface="SimSun"/>
              </a:rPr>
              <a:t>(venv) $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pip</a:t>
            </a:r>
            <a:r>
              <a:rPr sz="1800" b="1" spc="-69" dirty="0">
                <a:latin typeface="Courier New"/>
                <a:cs typeface="Courier New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install</a:t>
            </a:r>
            <a:r>
              <a:rPr sz="1800" b="1" spc="-69" dirty="0">
                <a:latin typeface="Courier New"/>
                <a:cs typeface="Courier New"/>
              </a:rPr>
              <a:t> </a:t>
            </a:r>
            <a:r>
              <a:rPr sz="1800" b="1" spc="-73" dirty="0">
                <a:latin typeface="Courier New"/>
                <a:cs typeface="Courier New"/>
              </a:rPr>
              <a:t>flask-</a:t>
            </a:r>
            <a:r>
              <a:rPr sz="1800" b="1" spc="-73" dirty="0" err="1">
                <a:latin typeface="Courier New"/>
                <a:cs typeface="Courier New"/>
              </a:rPr>
              <a:t>sqlalchemy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" y="2016327"/>
            <a:ext cx="8077200" cy="4014077"/>
          </a:xfrm>
          <a:prstGeom prst="rect">
            <a:avLst/>
          </a:prstGeom>
        </p:spPr>
        <p:txBody>
          <a:bodyPr vert="horz" wrap="square" lIns="0" tIns="7776" rIns="0" bIns="0" rtlCol="0">
            <a:spAutoFit/>
          </a:bodyPr>
          <a:lstStyle/>
          <a:p>
            <a:pPr marL="10367" algn="just">
              <a:spcBef>
                <a:spcPts val="4"/>
              </a:spcBef>
            </a:pPr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4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5-1.</a:t>
            </a:r>
            <a:r>
              <a:rPr sz="2000" i="1" spc="-20" dirty="0">
                <a:latin typeface="Palatino Linotype"/>
                <a:cs typeface="Palatino Linotype"/>
              </a:rPr>
              <a:t> hello.py: </a:t>
            </a:r>
            <a:r>
              <a:rPr sz="2000" i="1" dirty="0">
                <a:latin typeface="Palatino Linotype"/>
                <a:cs typeface="Palatino Linotype"/>
              </a:rPr>
              <a:t>database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configuration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os</a:t>
            </a:r>
            <a:endParaRPr sz="1800" dirty="0">
              <a:latin typeface="Courier New"/>
              <a:cs typeface="Courier New"/>
            </a:endParaRPr>
          </a:p>
          <a:p>
            <a:pPr marL="10367" algn="just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from</a:t>
            </a:r>
            <a:r>
              <a:rPr sz="18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800" b="1" spc="-73" dirty="0">
                <a:solidFill>
                  <a:srgbClr val="00CCFF"/>
                </a:solidFill>
                <a:latin typeface="Courier New"/>
                <a:cs typeface="Courier New"/>
              </a:rPr>
              <a:t>flask_sqlalchemy</a:t>
            </a:r>
            <a:r>
              <a:rPr sz="1800" b="1" spc="-69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800" b="1" spc="-69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SQLAlchemy</a:t>
            </a:r>
            <a:endParaRPr sz="1800" dirty="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sz="1600" dirty="0">
              <a:latin typeface="SimSun"/>
              <a:cs typeface="SimSun"/>
            </a:endParaRPr>
          </a:p>
          <a:p>
            <a:pPr marL="10367" algn="just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basedir</a:t>
            </a:r>
            <a:r>
              <a:rPr sz="1800" spc="8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path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abspath</a:t>
            </a:r>
            <a:r>
              <a:rPr sz="1800" spc="-16" dirty="0">
                <a:latin typeface="SimSun"/>
                <a:cs typeface="SimSun"/>
              </a:rPr>
              <a:t>(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path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dirname</a:t>
            </a:r>
            <a:r>
              <a:rPr sz="1800" spc="-16" dirty="0">
                <a:latin typeface="SimSun"/>
                <a:cs typeface="SimSun"/>
              </a:rPr>
              <a:t>(</a:t>
            </a:r>
            <a:r>
              <a:rPr sz="1800" b="1" spc="-16" dirty="0">
                <a:solidFill>
                  <a:srgbClr val="003333"/>
                </a:solidFill>
                <a:latin typeface="Courier New"/>
                <a:cs typeface="Courier New"/>
              </a:rPr>
              <a:t>__file__</a:t>
            </a:r>
            <a:r>
              <a:rPr sz="1800" spc="-16" dirty="0">
                <a:latin typeface="SimSun"/>
                <a:cs typeface="SimSun"/>
              </a:rPr>
              <a:t>))</a:t>
            </a:r>
            <a:endParaRPr lang="en-US" sz="1800" spc="-16" dirty="0">
              <a:latin typeface="SimSun"/>
              <a:cs typeface="SimSun"/>
            </a:endParaRPr>
          </a:p>
          <a:p>
            <a:pPr marL="10367" marR="1973879">
              <a:spcBef>
                <a:spcPts val="82"/>
              </a:spcBef>
            </a:pP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app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1800" spc="-41" dirty="0">
                <a:solidFill>
                  <a:srgbClr val="000087"/>
                </a:solidFill>
                <a:latin typeface="SimSun"/>
                <a:cs typeface="SimSun"/>
              </a:rPr>
              <a:t>Flask</a:t>
            </a:r>
            <a:r>
              <a:rPr lang="en-US" sz="1800" spc="-41" dirty="0">
                <a:latin typeface="SimSun"/>
                <a:cs typeface="SimSun"/>
              </a:rPr>
              <a:t>(</a:t>
            </a:r>
            <a:r>
              <a:rPr lang="en-US" sz="1800" b="1" spc="-41" dirty="0">
                <a:solidFill>
                  <a:srgbClr val="003333"/>
                </a:solidFill>
                <a:latin typeface="Courier New"/>
                <a:cs typeface="Courier New"/>
              </a:rPr>
              <a:t>__name__</a:t>
            </a:r>
            <a:r>
              <a:rPr lang="en-US" sz="1800" spc="-41" dirty="0">
                <a:latin typeface="SimSun"/>
                <a:cs typeface="SimSun"/>
              </a:rPr>
              <a:t>) </a:t>
            </a:r>
            <a:r>
              <a:rPr lang="en-US" sz="1800" spc="-37" dirty="0">
                <a:latin typeface="SimSun"/>
                <a:cs typeface="SimSun"/>
              </a:rPr>
              <a:t>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800" dirty="0">
                <a:latin typeface="SimSun"/>
                <a:cs typeface="SimSun"/>
              </a:rPr>
              <a:t>[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'SQLALCHEMY_DATABASE_URI'</a:t>
            </a:r>
            <a:r>
              <a:rPr lang="en-US" sz="1800" dirty="0">
                <a:latin typeface="SimSun"/>
                <a:cs typeface="SimSun"/>
              </a:rPr>
              <a:t>]</a:t>
            </a:r>
            <a:r>
              <a:rPr lang="en-US" sz="1800" spc="-82" dirty="0"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dirty="0">
                <a:latin typeface="SimSun"/>
                <a:cs typeface="SimSun"/>
              </a:rPr>
              <a:t>\</a:t>
            </a:r>
          </a:p>
          <a:p>
            <a:pPr marL="10367" marR="1312982" indent="176239"/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</a:t>
            </a:r>
            <a:r>
              <a:rPr lang="en-US" sz="1800" dirty="0" err="1">
                <a:solidFill>
                  <a:srgbClr val="CC3300"/>
                </a:solidFill>
                <a:latin typeface="SimSun"/>
                <a:cs typeface="SimSun"/>
              </a:rPr>
              <a:t>sqlite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:///'</a:t>
            </a:r>
            <a:r>
              <a:rPr lang="en-US" sz="1800" spc="-2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+</a:t>
            </a:r>
            <a:r>
              <a:rPr lang="en-US" sz="18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os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path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join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basedir</a:t>
            </a:r>
            <a:r>
              <a:rPr lang="en-US" sz="1800" dirty="0">
                <a:latin typeface="SimSun"/>
                <a:cs typeface="SimSun"/>
              </a:rPr>
              <a:t>,</a:t>
            </a:r>
            <a:r>
              <a:rPr lang="en-US" sz="1800" spc="-24" dirty="0"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</a:t>
            </a:r>
            <a:r>
              <a:rPr lang="en-US" sz="1800" dirty="0" err="1">
                <a:solidFill>
                  <a:srgbClr val="CC3300"/>
                </a:solidFill>
                <a:latin typeface="SimSun"/>
                <a:cs typeface="SimSun"/>
              </a:rPr>
              <a:t>data.sqlite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</a:t>
            </a:r>
            <a:r>
              <a:rPr lang="en-US" sz="1800" dirty="0">
                <a:latin typeface="SimSun"/>
                <a:cs typeface="SimSun"/>
              </a:rPr>
              <a:t>) </a:t>
            </a:r>
            <a:r>
              <a:rPr lang="en-US" sz="1800" spc="-339" dirty="0">
                <a:latin typeface="SimSun"/>
                <a:cs typeface="SimSun"/>
              </a:rPr>
              <a:t>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lang="en-US" sz="1800" dirty="0">
                <a:latin typeface="SimSun"/>
                <a:cs typeface="SimSun"/>
              </a:rPr>
              <a:t>[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'SQLALCHEMY_TRACK_MODIFICATIONS'</a:t>
            </a:r>
            <a:r>
              <a:rPr lang="en-US" sz="1800" dirty="0">
                <a:latin typeface="SimSun"/>
                <a:cs typeface="SimSun"/>
              </a:rPr>
              <a:t>]</a:t>
            </a:r>
            <a:r>
              <a:rPr lang="en-US" sz="1800" spc="-16" dirty="0"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336666"/>
                </a:solidFill>
                <a:latin typeface="SimSun"/>
                <a:cs typeface="SimSun"/>
              </a:rPr>
              <a:t>False</a:t>
            </a:r>
            <a:endParaRPr lang="en-US" sz="1800" dirty="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600" dirty="0">
              <a:latin typeface="SimSun"/>
              <a:cs typeface="SimSun"/>
            </a:endParaRPr>
          </a:p>
          <a:p>
            <a:pPr marL="10367">
              <a:spcBef>
                <a:spcPts val="4"/>
              </a:spcBef>
            </a:pP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lang="en-US" sz="18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SQLAlchemy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lang="en-US" sz="18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29"/>
              </a:spcBef>
            </a:pPr>
            <a:endParaRPr lang="en-US" sz="1600" dirty="0">
              <a:latin typeface="SimSun"/>
              <a:cs typeface="SimSun"/>
            </a:endParaRPr>
          </a:p>
          <a:p>
            <a:pPr marL="10367" marR="4147" algn="just">
              <a:spcBef>
                <a:spcPts val="4"/>
              </a:spcBef>
            </a:pPr>
            <a:r>
              <a:rPr lang="en-US" sz="2000" spc="-29" dirty="0">
                <a:latin typeface="Palatino Linotype"/>
                <a:cs typeface="Palatino Linotype"/>
              </a:rPr>
              <a:t>The </a:t>
            </a:r>
            <a:r>
              <a:rPr lang="en-US" sz="2000" spc="-4" dirty="0" err="1">
                <a:latin typeface="SimSun"/>
                <a:cs typeface="SimSun"/>
              </a:rPr>
              <a:t>db</a:t>
            </a:r>
            <a:r>
              <a:rPr lang="en-US" sz="2000" spc="-4" dirty="0">
                <a:latin typeface="SimSun"/>
                <a:cs typeface="SimSun"/>
              </a:rPr>
              <a:t> </a:t>
            </a:r>
            <a:r>
              <a:rPr lang="en-US" sz="2000" spc="-24" dirty="0">
                <a:latin typeface="Palatino Linotype"/>
                <a:cs typeface="Palatino Linotype"/>
              </a:rPr>
              <a:t>object </a:t>
            </a:r>
            <a:r>
              <a:rPr lang="en-US" sz="2000" spc="-41" dirty="0">
                <a:latin typeface="Palatino Linotype"/>
                <a:cs typeface="Palatino Linotype"/>
              </a:rPr>
              <a:t>instantiated</a:t>
            </a:r>
            <a:r>
              <a:rPr lang="en-US" sz="2000" spc="-37" dirty="0">
                <a:latin typeface="Palatino Linotype"/>
                <a:cs typeface="Palatino Linotype"/>
              </a:rPr>
              <a:t> from</a:t>
            </a:r>
            <a:r>
              <a:rPr lang="en-US" sz="2000" spc="-33" dirty="0">
                <a:latin typeface="Palatino Linotype"/>
                <a:cs typeface="Palatino Linotype"/>
              </a:rPr>
              <a:t> </a:t>
            </a:r>
            <a:r>
              <a:rPr lang="en-US" sz="2000" spc="-37" dirty="0">
                <a:latin typeface="Palatino Linotype"/>
                <a:cs typeface="Palatino Linotype"/>
              </a:rPr>
              <a:t>the</a:t>
            </a:r>
            <a:r>
              <a:rPr lang="en-US" sz="2000" spc="-33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class</a:t>
            </a:r>
            <a:r>
              <a:rPr lang="en-US" sz="2000" spc="-37" dirty="0">
                <a:latin typeface="Palatino Linotype"/>
                <a:cs typeface="Palatino Linotype"/>
              </a:rPr>
              <a:t> </a:t>
            </a:r>
            <a:r>
              <a:rPr lang="en-US" sz="2000" spc="-4" dirty="0" err="1">
                <a:latin typeface="SimSun"/>
                <a:cs typeface="SimSun"/>
              </a:rPr>
              <a:t>SQLAlchemy</a:t>
            </a:r>
            <a:r>
              <a:rPr lang="en-US" sz="2000" spc="-4" dirty="0">
                <a:latin typeface="SimSun"/>
                <a:cs typeface="SimSun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represents</a:t>
            </a:r>
            <a:r>
              <a:rPr lang="en-US" sz="2000" spc="-37" dirty="0">
                <a:latin typeface="Palatino Linotype"/>
                <a:cs typeface="Palatino Linotype"/>
              </a:rPr>
              <a:t> the</a:t>
            </a:r>
            <a:r>
              <a:rPr lang="en-US" sz="2000" spc="-33" dirty="0">
                <a:latin typeface="Palatino Linotype"/>
                <a:cs typeface="Palatino Linotype"/>
              </a:rPr>
              <a:t> </a:t>
            </a:r>
            <a:r>
              <a:rPr lang="en-US" sz="2000" spc="-53" dirty="0">
                <a:latin typeface="Palatino Linotype"/>
                <a:cs typeface="Palatino Linotype"/>
              </a:rPr>
              <a:t>database</a:t>
            </a:r>
            <a:r>
              <a:rPr lang="en-US" sz="2000" spc="-49" dirty="0">
                <a:latin typeface="Palatino Linotype"/>
                <a:cs typeface="Palatino Linotype"/>
              </a:rPr>
              <a:t> </a:t>
            </a:r>
            <a:r>
              <a:rPr lang="en-US" sz="2000" spc="-53" dirty="0">
                <a:latin typeface="Palatino Linotype"/>
                <a:cs typeface="Palatino Linotype"/>
              </a:rPr>
              <a:t>and </a:t>
            </a:r>
            <a:r>
              <a:rPr lang="en-US" sz="2000" spc="-49" dirty="0">
                <a:latin typeface="Palatino Linotype"/>
                <a:cs typeface="Palatino Linotype"/>
              </a:rPr>
              <a:t>provides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access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24" dirty="0">
                <a:latin typeface="Palatino Linotype"/>
                <a:cs typeface="Palatino Linotype"/>
              </a:rPr>
              <a:t>to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all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37" dirty="0">
                <a:latin typeface="Palatino Linotype"/>
                <a:cs typeface="Palatino Linotype"/>
              </a:rPr>
              <a:t>the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37" dirty="0">
                <a:latin typeface="Palatino Linotype"/>
                <a:cs typeface="Palatino Linotype"/>
              </a:rPr>
              <a:t>functionality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33" dirty="0">
                <a:latin typeface="Palatino Linotype"/>
                <a:cs typeface="Palatino Linotype"/>
              </a:rPr>
              <a:t>of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9" dirty="0">
                <a:latin typeface="Palatino Linotype"/>
                <a:cs typeface="Palatino Linotype"/>
              </a:rPr>
              <a:t>Flask-</a:t>
            </a:r>
            <a:r>
              <a:rPr lang="en-US" sz="2000" spc="-49" dirty="0" err="1">
                <a:latin typeface="Palatino Linotype"/>
                <a:cs typeface="Palatino Linotype"/>
              </a:rPr>
              <a:t>SQLAlchemy</a:t>
            </a:r>
            <a:r>
              <a:rPr lang="en-US" sz="2000" spc="-49" dirty="0">
                <a:latin typeface="Palatino Linotype"/>
                <a:cs typeface="Palatino Linotype"/>
              </a:rPr>
              <a:t>.</a:t>
            </a:r>
            <a:endParaRPr lang="en-US"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04800"/>
            <a:ext cx="7924800" cy="590849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3600" b="1" spc="-102" dirty="0">
                <a:latin typeface="Arial Narrow"/>
                <a:cs typeface="Arial Narrow"/>
              </a:rPr>
              <a:t>Model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78" dirty="0">
                <a:latin typeface="Arial Narrow"/>
                <a:cs typeface="Arial Narrow"/>
              </a:rPr>
              <a:t>Definition</a:t>
            </a:r>
            <a:endParaRPr sz="3600" dirty="0">
              <a:latin typeface="Arial Narrow"/>
              <a:cs typeface="Arial Narrow"/>
            </a:endParaRPr>
          </a:p>
          <a:p>
            <a:pPr marL="10367" marR="4147" algn="just">
              <a:lnSpc>
                <a:spcPct val="101600"/>
              </a:lnSpc>
              <a:spcBef>
                <a:spcPts val="473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database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instance from </a:t>
            </a:r>
            <a:r>
              <a:rPr sz="2000" spc="-45" dirty="0">
                <a:latin typeface="Palatino Linotype"/>
                <a:cs typeface="Palatino Linotype"/>
              </a:rPr>
              <a:t>Flask-SQLAlchemy </a:t>
            </a:r>
            <a:r>
              <a:rPr sz="2000" spc="-49" dirty="0">
                <a:latin typeface="Palatino Linotype"/>
                <a:cs typeface="Palatino Linotype"/>
              </a:rPr>
              <a:t>provides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-49" dirty="0">
                <a:latin typeface="Palatino Linotype"/>
                <a:cs typeface="Palatino Linotype"/>
              </a:rPr>
              <a:t> base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class </a:t>
            </a:r>
            <a:r>
              <a:rPr sz="2000" spc="-29" dirty="0">
                <a:latin typeface="Palatino Linotype"/>
                <a:cs typeface="Palatino Linotype"/>
              </a:rPr>
              <a:t>for </a:t>
            </a:r>
            <a:r>
              <a:rPr sz="2000" spc="-49" dirty="0">
                <a:latin typeface="Palatino Linotype"/>
                <a:cs typeface="Palatino Linotype"/>
              </a:rPr>
              <a:t>models</a:t>
            </a:r>
            <a:r>
              <a:rPr sz="2000" spc="114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as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well </a:t>
            </a:r>
            <a:r>
              <a:rPr sz="2000" spc="-53" dirty="0">
                <a:latin typeface="Palatino Linotype"/>
                <a:cs typeface="Palatino Linotype"/>
              </a:rPr>
              <a:t>as a </a:t>
            </a:r>
            <a:r>
              <a:rPr sz="2000" spc="-41" dirty="0">
                <a:latin typeface="Palatino Linotype"/>
                <a:cs typeface="Palatino Linotype"/>
              </a:rPr>
              <a:t>set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45" dirty="0">
                <a:latin typeface="Palatino Linotype"/>
                <a:cs typeface="Palatino Linotype"/>
              </a:rPr>
              <a:t>helper classes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33" dirty="0">
                <a:latin typeface="Palatino Linotype"/>
                <a:cs typeface="Palatino Linotype"/>
              </a:rPr>
              <a:t>functions </a:t>
            </a:r>
            <a:r>
              <a:rPr sz="2000" spc="-37" dirty="0">
                <a:latin typeface="Palatino Linotype"/>
                <a:cs typeface="Palatino Linotype"/>
              </a:rPr>
              <a:t>that </a:t>
            </a:r>
            <a:r>
              <a:rPr sz="2000" spc="-41" dirty="0">
                <a:latin typeface="Palatino Linotype"/>
                <a:cs typeface="Palatino Linotype"/>
              </a:rPr>
              <a:t>are </a:t>
            </a:r>
            <a:r>
              <a:rPr sz="2000" spc="-57" dirty="0">
                <a:latin typeface="Palatino Linotype"/>
                <a:cs typeface="Palatino Linotype"/>
              </a:rPr>
              <a:t>used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1" dirty="0">
                <a:latin typeface="Palatino Linotype"/>
                <a:cs typeface="Palatino Linotype"/>
              </a:rPr>
              <a:t>define </a:t>
            </a:r>
            <a:r>
              <a:rPr sz="2000" spc="-33" dirty="0">
                <a:latin typeface="Palatino Linotype"/>
                <a:cs typeface="Palatino Linotype"/>
              </a:rPr>
              <a:t>their </a:t>
            </a:r>
            <a:r>
              <a:rPr sz="2000" spc="-37" dirty="0">
                <a:latin typeface="Palatino Linotype"/>
                <a:cs typeface="Palatino Linotype"/>
              </a:rPr>
              <a:t>structure. </a:t>
            </a: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roles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4" dirty="0">
                <a:latin typeface="SimSun"/>
                <a:cs typeface="SimSun"/>
              </a:rPr>
              <a:t>users </a:t>
            </a:r>
            <a:r>
              <a:rPr sz="2000" spc="-41" dirty="0">
                <a:latin typeface="Palatino Linotype"/>
                <a:cs typeface="Palatino Linotype"/>
              </a:rPr>
              <a:t>tables </a:t>
            </a:r>
            <a:r>
              <a:rPr sz="2000" spc="-37" dirty="0">
                <a:latin typeface="Palatino Linotype"/>
                <a:cs typeface="Palatino Linotype"/>
              </a:rPr>
              <a:t>from </a:t>
            </a:r>
            <a:r>
              <a:rPr sz="20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20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5-1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45" dirty="0">
                <a:latin typeface="Palatino Linotype"/>
                <a:cs typeface="Palatino Linotype"/>
              </a:rPr>
              <a:t>be </a:t>
            </a:r>
            <a:r>
              <a:rPr sz="2000" spc="-49" dirty="0">
                <a:latin typeface="Palatino Linotype"/>
                <a:cs typeface="Palatino Linotype"/>
              </a:rPr>
              <a:t>defined </a:t>
            </a:r>
            <a:r>
              <a:rPr sz="2000" spc="-53" dirty="0">
                <a:latin typeface="Palatino Linotype"/>
                <a:cs typeface="Palatino Linotype"/>
              </a:rPr>
              <a:t>as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models </a:t>
            </a:r>
            <a:r>
              <a:rPr sz="2000" spc="-4" dirty="0">
                <a:latin typeface="SimSun"/>
                <a:cs typeface="SimSun"/>
              </a:rPr>
              <a:t>Role </a:t>
            </a:r>
            <a:r>
              <a:rPr sz="2000" spc="-53" dirty="0">
                <a:latin typeface="Palatino Linotype"/>
                <a:cs typeface="Palatino Linotype"/>
              </a:rPr>
              <a:t>and </a:t>
            </a:r>
            <a:r>
              <a:rPr sz="2000" spc="-4" dirty="0">
                <a:latin typeface="SimSun"/>
                <a:cs typeface="SimSun"/>
              </a:rPr>
              <a:t>User</a:t>
            </a:r>
            <a:r>
              <a:rPr lang="en-US" sz="2000" spc="-4" dirty="0">
                <a:latin typeface="SimSun"/>
                <a:cs typeface="SimSun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as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shown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20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5-2</a:t>
            </a:r>
            <a:r>
              <a:rPr sz="2000" spc="-12" dirty="0">
                <a:latin typeface="Palatino Linotype"/>
                <a:cs typeface="Palatino Linotype"/>
              </a:rPr>
              <a:t>.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/>
            <a:r>
              <a:rPr sz="2000" i="1" spc="-33" dirty="0">
                <a:latin typeface="Palatino Linotype"/>
                <a:cs typeface="Palatino Linotype"/>
              </a:rPr>
              <a:t>E</a:t>
            </a:r>
            <a:r>
              <a:rPr sz="2000" i="1" spc="-20" dirty="0">
                <a:latin typeface="Palatino Linotype"/>
                <a:cs typeface="Palatino Linotype"/>
              </a:rPr>
              <a:t>x</a:t>
            </a:r>
            <a:r>
              <a:rPr sz="2000" i="1" spc="20" dirty="0">
                <a:latin typeface="Palatino Linotype"/>
                <a:cs typeface="Palatino Linotype"/>
              </a:rPr>
              <a:t>a</a:t>
            </a:r>
            <a:r>
              <a:rPr sz="2000" i="1" spc="-12" dirty="0">
                <a:latin typeface="Palatino Linotype"/>
                <a:cs typeface="Palatino Linotype"/>
              </a:rPr>
              <a:t>m</a:t>
            </a:r>
            <a:r>
              <a:rPr sz="2000" i="1" spc="-24" dirty="0">
                <a:latin typeface="Palatino Linotype"/>
                <a:cs typeface="Palatino Linotype"/>
              </a:rPr>
              <a:t>p</a:t>
            </a:r>
            <a:r>
              <a:rPr sz="2000" i="1" spc="-33" dirty="0">
                <a:latin typeface="Palatino Linotype"/>
                <a:cs typeface="Palatino Linotype"/>
              </a:rPr>
              <a:t>l</a:t>
            </a:r>
            <a:r>
              <a:rPr sz="2000" i="1" spc="8" dirty="0">
                <a:latin typeface="Palatino Linotype"/>
                <a:cs typeface="Palatino Linotype"/>
              </a:rPr>
              <a:t>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5-2.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h</a:t>
            </a:r>
            <a:r>
              <a:rPr sz="2000" i="1" spc="-8" dirty="0">
                <a:latin typeface="Palatino Linotype"/>
                <a:cs typeface="Palatino Linotype"/>
              </a:rPr>
              <a:t>e</a:t>
            </a:r>
            <a:r>
              <a:rPr sz="2000" i="1" spc="-37" dirty="0">
                <a:latin typeface="Palatino Linotype"/>
                <a:cs typeface="Palatino Linotype"/>
              </a:rPr>
              <a:t>l</a:t>
            </a:r>
            <a:r>
              <a:rPr sz="2000" i="1" spc="-33" dirty="0">
                <a:latin typeface="Palatino Linotype"/>
                <a:cs typeface="Palatino Linotype"/>
              </a:rPr>
              <a:t>l</a:t>
            </a:r>
            <a:r>
              <a:rPr sz="2000" i="1" spc="-16" dirty="0">
                <a:latin typeface="Palatino Linotype"/>
                <a:cs typeface="Palatino Linotype"/>
              </a:rPr>
              <a:t>o</a:t>
            </a:r>
            <a:r>
              <a:rPr sz="2000" i="1" spc="-12" dirty="0">
                <a:latin typeface="Palatino Linotype"/>
                <a:cs typeface="Palatino Linotype"/>
              </a:rPr>
              <a:t>.</a:t>
            </a:r>
            <a:r>
              <a:rPr sz="2000" i="1" spc="-33" dirty="0">
                <a:latin typeface="Palatino Linotype"/>
                <a:cs typeface="Palatino Linotype"/>
              </a:rPr>
              <a:t>py: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65" dirty="0">
                <a:latin typeface="Palatino Linotype"/>
                <a:cs typeface="Palatino Linotype"/>
              </a:rPr>
              <a:t>R</a:t>
            </a:r>
            <a:r>
              <a:rPr sz="2000" i="1" spc="8" dirty="0">
                <a:latin typeface="Palatino Linotype"/>
                <a:cs typeface="Palatino Linotype"/>
              </a:rPr>
              <a:t>o</a:t>
            </a:r>
            <a:r>
              <a:rPr sz="2000" i="1" spc="-33" dirty="0">
                <a:latin typeface="Palatino Linotype"/>
                <a:cs typeface="Palatino Linotype"/>
              </a:rPr>
              <a:t>l</a:t>
            </a:r>
            <a:r>
              <a:rPr sz="2000" i="1" spc="8" dirty="0">
                <a:latin typeface="Palatino Linotype"/>
                <a:cs typeface="Palatino Linotype"/>
              </a:rPr>
              <a:t>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20" dirty="0">
                <a:latin typeface="Palatino Linotype"/>
                <a:cs typeface="Palatino Linotype"/>
              </a:rPr>
              <a:t>a</a:t>
            </a:r>
            <a:r>
              <a:rPr sz="2000" i="1" spc="-33" dirty="0">
                <a:latin typeface="Palatino Linotype"/>
                <a:cs typeface="Palatino Linotype"/>
              </a:rPr>
              <a:t>n</a:t>
            </a:r>
            <a:r>
              <a:rPr sz="2000" i="1" spc="4" dirty="0">
                <a:latin typeface="Palatino Linotype"/>
                <a:cs typeface="Palatino Linotype"/>
              </a:rPr>
              <a:t>d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98" dirty="0">
                <a:latin typeface="Palatino Linotype"/>
                <a:cs typeface="Palatino Linotype"/>
              </a:rPr>
              <a:t>U</a:t>
            </a:r>
            <a:r>
              <a:rPr sz="2000" i="1" spc="-45" dirty="0">
                <a:latin typeface="Palatino Linotype"/>
                <a:cs typeface="Palatino Linotype"/>
              </a:rPr>
              <a:t>s</a:t>
            </a:r>
            <a:r>
              <a:rPr sz="2000" i="1" spc="-8" dirty="0">
                <a:latin typeface="Palatino Linotype"/>
                <a:cs typeface="Palatino Linotype"/>
              </a:rPr>
              <a:t>er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4" dirty="0">
                <a:latin typeface="Palatino Linotype"/>
                <a:cs typeface="Palatino Linotype"/>
              </a:rPr>
              <a:t>m</a:t>
            </a:r>
            <a:r>
              <a:rPr sz="2000" i="1" spc="16" dirty="0">
                <a:latin typeface="Palatino Linotype"/>
                <a:cs typeface="Palatino Linotype"/>
              </a:rPr>
              <a:t>o</a:t>
            </a:r>
            <a:r>
              <a:rPr sz="2000" i="1" dirty="0">
                <a:latin typeface="Palatino Linotype"/>
                <a:cs typeface="Palatino Linotype"/>
              </a:rPr>
              <a:t>d</a:t>
            </a:r>
            <a:r>
              <a:rPr sz="2000" i="1" spc="-8" dirty="0">
                <a:latin typeface="Palatino Linotype"/>
                <a:cs typeface="Palatino Linotype"/>
              </a:rPr>
              <a:t>e</a:t>
            </a:r>
            <a:r>
              <a:rPr sz="2000" i="1" spc="-29" dirty="0">
                <a:latin typeface="Palatino Linotype"/>
                <a:cs typeface="Palatino Linotype"/>
              </a:rPr>
              <a:t>l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8" dirty="0">
                <a:latin typeface="Palatino Linotype"/>
                <a:cs typeface="Palatino Linotype"/>
              </a:rPr>
              <a:t>definition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Role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186606"/>
            <a:r>
              <a:rPr sz="1600" u="sng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tablename</a:t>
            </a:r>
            <a:r>
              <a:rPr sz="1600" u="sng" spc="269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'roles'</a:t>
            </a:r>
            <a:endParaRPr sz="1600" dirty="0">
              <a:latin typeface="SimSun"/>
              <a:cs typeface="SimSun"/>
            </a:endParaRPr>
          </a:p>
          <a:p>
            <a:pPr marL="186606" marR="1621400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600" spc="-29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2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) </a:t>
            </a:r>
            <a:r>
              <a:rPr sz="1600" spc="-339" dirty="0">
                <a:latin typeface="SimSun"/>
                <a:cs typeface="SimSun"/>
              </a:rPr>
              <a:t> </a:t>
            </a:r>
            <a:endParaRPr lang="en-US" sz="1600" spc="-339" dirty="0">
              <a:latin typeface="SimSun"/>
              <a:cs typeface="SimSun"/>
            </a:endParaRPr>
          </a:p>
          <a:p>
            <a:pPr marL="186606" marR="1621400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spc="-2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600" dirty="0">
                <a:latin typeface="SimSun"/>
                <a:cs typeface="SimSun"/>
              </a:rPr>
              <a:t>),</a:t>
            </a:r>
            <a:r>
              <a:rPr sz="1600" spc="-2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unique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86606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b="1" spc="-73" dirty="0">
                <a:solidFill>
                  <a:srgbClr val="CC00FF"/>
                </a:solidFill>
                <a:latin typeface="Courier New"/>
                <a:cs typeface="Courier New"/>
              </a:rPr>
              <a:t>__repr__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'&lt;Role </a:t>
            </a:r>
            <a:r>
              <a:rPr sz="1600" dirty="0">
                <a:solidFill>
                  <a:srgbClr val="AA0000"/>
                </a:solidFill>
                <a:latin typeface="SimSun"/>
                <a:cs typeface="SimSun"/>
              </a:rPr>
              <a:t>%r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&gt;'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% 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endParaRPr sz="16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0367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186606"/>
            <a:r>
              <a:rPr sz="1600" u="sng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tablename</a:t>
            </a:r>
            <a:r>
              <a:rPr sz="1600" u="sng" spc="269" dirty="0">
                <a:solidFill>
                  <a:srgbClr val="000087"/>
                </a:solidFill>
                <a:uFill>
                  <a:solidFill>
                    <a:srgbClr val="000086"/>
                  </a:solidFill>
                </a:u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'users'</a:t>
            </a:r>
            <a:endParaRPr sz="1600" dirty="0">
              <a:latin typeface="SimSun"/>
              <a:cs typeface="SimSun"/>
            </a:endParaRPr>
          </a:p>
          <a:p>
            <a:pPr marL="186606"/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600" spc="-16" dirty="0">
                <a:solidFill>
                  <a:srgbClr val="336666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primary_key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r>
              <a:rPr sz="16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String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FF6600"/>
                </a:solidFill>
                <a:latin typeface="SimSun"/>
                <a:cs typeface="SimSun"/>
              </a:rPr>
              <a:t>64</a:t>
            </a:r>
            <a:r>
              <a:rPr sz="1600" dirty="0">
                <a:latin typeface="SimSun"/>
                <a:cs typeface="SimSun"/>
              </a:rPr>
              <a:t>),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unique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index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True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5"/>
              </a:spcBef>
            </a:pPr>
            <a:endParaRPr sz="1400" dirty="0">
              <a:latin typeface="SimSun"/>
              <a:cs typeface="SimSun"/>
            </a:endParaRPr>
          </a:p>
          <a:p>
            <a:pPr marL="186606">
              <a:spcBef>
                <a:spcPts val="4"/>
              </a:spcBef>
            </a:pPr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b="1" spc="-73" dirty="0">
                <a:solidFill>
                  <a:srgbClr val="CC00FF"/>
                </a:solidFill>
                <a:latin typeface="Courier New"/>
                <a:cs typeface="Courier New"/>
              </a:rPr>
              <a:t>__repr__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362845"/>
            <a:r>
              <a:rPr sz="1600" b="1" spc="-73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'&lt;User </a:t>
            </a:r>
            <a:r>
              <a:rPr sz="1600" dirty="0">
                <a:solidFill>
                  <a:srgbClr val="AA0000"/>
                </a:solidFill>
                <a:latin typeface="SimSun"/>
                <a:cs typeface="SimSun"/>
              </a:rPr>
              <a:t>%r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&gt;'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% </a:t>
            </a:r>
            <a:r>
              <a:rPr sz="1600" dirty="0" err="1">
                <a:solidFill>
                  <a:srgbClr val="336666"/>
                </a:solidFill>
                <a:latin typeface="SimSun"/>
                <a:cs typeface="SimSun"/>
              </a:rPr>
              <a:t>self</a:t>
            </a:r>
            <a:r>
              <a:rPr sz="16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 err="1">
                <a:solidFill>
                  <a:srgbClr val="000087"/>
                </a:solidFill>
                <a:latin typeface="SimSun"/>
                <a:cs typeface="SimSun"/>
              </a:rPr>
              <a:t>username</a:t>
            </a:r>
            <a:endParaRPr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flipV="1">
            <a:off x="516632" y="5484118"/>
            <a:ext cx="6861369" cy="45719"/>
            <a:chOff x="914400" y="4831435"/>
            <a:chExt cx="4470400" cy="3175"/>
          </a:xfrm>
        </p:grpSpPr>
        <p:sp>
          <p:nvSpPr>
            <p:cNvPr id="3" name="object 3"/>
            <p:cNvSpPr/>
            <p:nvPr/>
          </p:nvSpPr>
          <p:spPr>
            <a:xfrm>
              <a:off x="914400" y="4833023"/>
              <a:ext cx="740410" cy="0"/>
            </a:xfrm>
            <a:custGeom>
              <a:avLst/>
              <a:gdLst/>
              <a:ahLst/>
              <a:cxnLst/>
              <a:rect l="l" t="t" r="r" b="b"/>
              <a:pathLst>
                <a:path w="740410">
                  <a:moveTo>
                    <a:pt x="74041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  <p:sp>
          <p:nvSpPr>
            <p:cNvPr id="4" name="object 4"/>
            <p:cNvSpPr/>
            <p:nvPr/>
          </p:nvSpPr>
          <p:spPr>
            <a:xfrm>
              <a:off x="1652269" y="4833023"/>
              <a:ext cx="1065530" cy="0"/>
            </a:xfrm>
            <a:custGeom>
              <a:avLst/>
              <a:gdLst/>
              <a:ahLst/>
              <a:cxnLst/>
              <a:rect l="l" t="t" r="r" b="b"/>
              <a:pathLst>
                <a:path w="1065530">
                  <a:moveTo>
                    <a:pt x="10655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  <p:sp>
          <p:nvSpPr>
            <p:cNvPr id="5" name="object 5"/>
            <p:cNvSpPr/>
            <p:nvPr/>
          </p:nvSpPr>
          <p:spPr>
            <a:xfrm>
              <a:off x="2715260" y="4833023"/>
              <a:ext cx="2669540" cy="0"/>
            </a:xfrm>
            <a:custGeom>
              <a:avLst/>
              <a:gdLst/>
              <a:ahLst/>
              <a:cxnLst/>
              <a:rect l="l" t="t" r="r" b="b"/>
              <a:pathLst>
                <a:path w="2669540">
                  <a:moveTo>
                    <a:pt x="266933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1199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0031" y="418675"/>
            <a:ext cx="8001000" cy="31824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1024"/>
              </a:spcBef>
            </a:pPr>
            <a:r>
              <a:rPr sz="2000" i="1" spc="-90" dirty="0">
                <a:latin typeface="Palatino Linotype"/>
                <a:cs typeface="Palatino Linotype"/>
              </a:rPr>
              <a:t>T</a:t>
            </a:r>
            <a:r>
              <a:rPr sz="2000" i="1" spc="16" dirty="0">
                <a:latin typeface="Palatino Linotype"/>
                <a:cs typeface="Palatino Linotype"/>
              </a:rPr>
              <a:t>a</a:t>
            </a:r>
            <a:r>
              <a:rPr sz="2000" i="1" spc="8" dirty="0">
                <a:latin typeface="Palatino Linotype"/>
                <a:cs typeface="Palatino Linotype"/>
              </a:rPr>
              <a:t>b</a:t>
            </a:r>
            <a:r>
              <a:rPr sz="2000" i="1" spc="-29" dirty="0">
                <a:latin typeface="Palatino Linotype"/>
                <a:cs typeface="Palatino Linotype"/>
              </a:rPr>
              <a:t>l</a:t>
            </a:r>
            <a:r>
              <a:rPr sz="2000" i="1" spc="8" dirty="0">
                <a:latin typeface="Palatino Linotype"/>
                <a:cs typeface="Palatino Linotype"/>
              </a:rPr>
              <a:t>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5-2.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82" dirty="0">
                <a:latin typeface="Palatino Linotype"/>
                <a:cs typeface="Palatino Linotype"/>
              </a:rPr>
              <a:t>M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53" dirty="0">
                <a:latin typeface="Palatino Linotype"/>
                <a:cs typeface="Palatino Linotype"/>
              </a:rPr>
              <a:t>s</a:t>
            </a:r>
            <a:r>
              <a:rPr sz="2000" i="1" spc="-24" dirty="0">
                <a:latin typeface="Palatino Linotype"/>
                <a:cs typeface="Palatino Linotype"/>
              </a:rPr>
              <a:t>t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29" dirty="0">
                <a:latin typeface="Palatino Linotype"/>
                <a:cs typeface="Palatino Linotype"/>
              </a:rPr>
              <a:t>c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12" dirty="0">
                <a:latin typeface="Palatino Linotype"/>
                <a:cs typeface="Palatino Linotype"/>
              </a:rPr>
              <a:t>m</a:t>
            </a:r>
            <a:r>
              <a:rPr sz="2000" i="1" spc="-4" dirty="0">
                <a:latin typeface="Palatino Linotype"/>
                <a:cs typeface="Palatino Linotype"/>
              </a:rPr>
              <a:t>m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20" dirty="0">
                <a:latin typeface="Palatino Linotype"/>
                <a:cs typeface="Palatino Linotype"/>
              </a:rPr>
              <a:t>n </a:t>
            </a:r>
            <a:r>
              <a:rPr sz="2000" i="1" spc="-57" dirty="0">
                <a:latin typeface="Palatino Linotype"/>
                <a:cs typeface="Palatino Linotype"/>
              </a:rPr>
              <a:t>S</a:t>
            </a:r>
            <a:r>
              <a:rPr sz="2000" i="1" spc="-90" dirty="0">
                <a:latin typeface="Palatino Linotype"/>
                <a:cs typeface="Palatino Linotype"/>
              </a:rPr>
              <a:t>Q</a:t>
            </a:r>
            <a:r>
              <a:rPr sz="2000" i="1" spc="-12" dirty="0">
                <a:latin typeface="Palatino Linotype"/>
                <a:cs typeface="Palatino Linotype"/>
              </a:rPr>
              <a:t>L</a:t>
            </a:r>
            <a:r>
              <a:rPr sz="2000" i="1" spc="-53" dirty="0">
                <a:latin typeface="Palatino Linotype"/>
                <a:cs typeface="Palatino Linotype"/>
              </a:rPr>
              <a:t>A</a:t>
            </a:r>
            <a:r>
              <a:rPr sz="2000" i="1" spc="-24" dirty="0">
                <a:latin typeface="Palatino Linotype"/>
                <a:cs typeface="Palatino Linotype"/>
              </a:rPr>
              <a:t>l</a:t>
            </a:r>
            <a:r>
              <a:rPr sz="2000" i="1" spc="-33" dirty="0">
                <a:latin typeface="Palatino Linotype"/>
                <a:cs typeface="Palatino Linotype"/>
              </a:rPr>
              <a:t>c</a:t>
            </a:r>
            <a:r>
              <a:rPr sz="2000" i="1" dirty="0">
                <a:latin typeface="Palatino Linotype"/>
                <a:cs typeface="Palatino Linotype"/>
              </a:rPr>
              <a:t>h</a:t>
            </a:r>
            <a:r>
              <a:rPr sz="2000" i="1" spc="4" dirty="0">
                <a:latin typeface="Palatino Linotype"/>
                <a:cs typeface="Palatino Linotype"/>
              </a:rPr>
              <a:t>e</a:t>
            </a:r>
            <a:r>
              <a:rPr sz="2000" i="1" spc="-12" dirty="0">
                <a:latin typeface="Palatino Linotype"/>
                <a:cs typeface="Palatino Linotype"/>
              </a:rPr>
              <a:t>m</a:t>
            </a:r>
            <a:r>
              <a:rPr sz="2000" i="1" spc="-49" dirty="0">
                <a:latin typeface="Palatino Linotype"/>
                <a:cs typeface="Palatino Linotype"/>
              </a:rPr>
              <a:t>y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29" dirty="0">
                <a:latin typeface="Palatino Linotype"/>
                <a:cs typeface="Palatino Linotype"/>
              </a:rPr>
              <a:t>c</a:t>
            </a:r>
            <a:r>
              <a:rPr sz="2000" i="1" spc="12" dirty="0">
                <a:latin typeface="Palatino Linotype"/>
                <a:cs typeface="Palatino Linotype"/>
              </a:rPr>
              <a:t>o</a:t>
            </a:r>
            <a:r>
              <a:rPr sz="2000" i="1" spc="-37" dirty="0">
                <a:latin typeface="Palatino Linotype"/>
                <a:cs typeface="Palatino Linotype"/>
              </a:rPr>
              <a:t>l</a:t>
            </a:r>
            <a:r>
              <a:rPr sz="2000" i="1" spc="-33" dirty="0">
                <a:latin typeface="Palatino Linotype"/>
                <a:cs typeface="Palatino Linotype"/>
              </a:rPr>
              <a:t>u</a:t>
            </a:r>
            <a:r>
              <a:rPr sz="2000" i="1" spc="-12" dirty="0">
                <a:latin typeface="Palatino Linotype"/>
                <a:cs typeface="Palatino Linotype"/>
              </a:rPr>
              <a:t>m</a:t>
            </a:r>
            <a:r>
              <a:rPr sz="2000" i="1" spc="-20" dirty="0">
                <a:latin typeface="Palatino Linotype"/>
                <a:cs typeface="Palatino Linotype"/>
              </a:rPr>
              <a:t>n </a:t>
            </a:r>
            <a:r>
              <a:rPr sz="2000" i="1" spc="-29" dirty="0">
                <a:latin typeface="Palatino Linotype"/>
                <a:cs typeface="Palatino Linotype"/>
              </a:rPr>
              <a:t>t</a:t>
            </a:r>
            <a:r>
              <a:rPr sz="2000" i="1" spc="-37" dirty="0">
                <a:latin typeface="Palatino Linotype"/>
                <a:cs typeface="Palatino Linotype"/>
              </a:rPr>
              <a:t>y</a:t>
            </a:r>
            <a:r>
              <a:rPr sz="2000" i="1" spc="-16" dirty="0">
                <a:latin typeface="Palatino Linotype"/>
                <a:cs typeface="Palatino Linotype"/>
              </a:rPr>
              <a:t>p</a:t>
            </a:r>
            <a:r>
              <a:rPr sz="2000" i="1" dirty="0">
                <a:latin typeface="Palatino Linotype"/>
                <a:cs typeface="Palatino Linotype"/>
              </a:rPr>
              <a:t>e</a:t>
            </a:r>
            <a:r>
              <a:rPr sz="2000" i="1" spc="-45" dirty="0">
                <a:latin typeface="Palatino Linotype"/>
                <a:cs typeface="Palatino Linotype"/>
              </a:rPr>
              <a:t>s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030" y="914400"/>
            <a:ext cx="6861370" cy="253026"/>
          </a:xfrm>
          <a:prstGeom prst="rect">
            <a:avLst/>
          </a:prstGeom>
          <a:solidFill>
            <a:srgbClr val="BB4097"/>
          </a:solidFill>
        </p:spPr>
        <p:txBody>
          <a:bodyPr vert="horz" wrap="square" lIns="0" tIns="6739" rIns="0" bIns="0" rtlCol="0">
            <a:spAutoFit/>
          </a:bodyPr>
          <a:lstStyle/>
          <a:p>
            <a:pPr marL="36803">
              <a:spcBef>
                <a:spcPts val="53"/>
              </a:spcBef>
              <a:tabLst>
                <a:tab pos="640163" algn="l"/>
                <a:tab pos="1507881" algn="l"/>
              </a:tabLst>
            </a:pPr>
            <a:r>
              <a:rPr sz="1600" b="1" spc="-65" dirty="0">
                <a:solidFill>
                  <a:srgbClr val="FFFFFF"/>
                </a:solidFill>
                <a:latin typeface="Arial Narrow"/>
                <a:cs typeface="Arial Narrow"/>
              </a:rPr>
              <a:t>Type</a:t>
            </a:r>
            <a:r>
              <a:rPr sz="1600" b="1" spc="-29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00" b="1" spc="-49" dirty="0">
                <a:solidFill>
                  <a:srgbClr val="FFFFFF"/>
                </a:solidFill>
                <a:latin typeface="Arial Narrow"/>
                <a:cs typeface="Arial Narrow"/>
              </a:rPr>
              <a:t>name	</a:t>
            </a:r>
            <a:r>
              <a:rPr sz="1600" b="1" spc="-53" dirty="0">
                <a:solidFill>
                  <a:srgbClr val="FFFFFF"/>
                </a:solidFill>
                <a:latin typeface="Arial Narrow"/>
                <a:cs typeface="Arial Narrow"/>
              </a:rPr>
              <a:t>Python</a:t>
            </a:r>
            <a:r>
              <a:rPr sz="1600" b="1" spc="-2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00" b="1" spc="-41" dirty="0">
                <a:solidFill>
                  <a:srgbClr val="FFFFFF"/>
                </a:solidFill>
                <a:latin typeface="Arial Narrow"/>
                <a:cs typeface="Arial Narrow"/>
              </a:rPr>
              <a:t>type	</a:t>
            </a:r>
            <a:r>
              <a:rPr sz="1600" b="1" spc="-53" dirty="0">
                <a:solidFill>
                  <a:srgbClr val="FFFFFF"/>
                </a:solidFill>
                <a:latin typeface="Arial Narrow"/>
                <a:cs typeface="Arial Narrow"/>
              </a:rPr>
              <a:t>Description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379" y="1295400"/>
            <a:ext cx="945052" cy="406074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 indent="-518">
              <a:lnSpc>
                <a:spcPct val="141700"/>
              </a:lnSpc>
              <a:spcBef>
                <a:spcPts val="82"/>
              </a:spcBef>
            </a:pPr>
            <a:r>
              <a:rPr sz="1100" dirty="0">
                <a:latin typeface="SimSun"/>
                <a:cs typeface="SimSun"/>
              </a:rPr>
              <a:t>Integer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SmallInteger  BigInteger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Float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Numeric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String</a:t>
            </a:r>
          </a:p>
          <a:p>
            <a:pPr marL="10367" marR="48207">
              <a:lnSpc>
                <a:spcPct val="141700"/>
              </a:lnSpc>
            </a:pPr>
            <a:r>
              <a:rPr sz="1100" dirty="0">
                <a:latin typeface="SimSun"/>
                <a:cs typeface="SimSun"/>
              </a:rPr>
              <a:t>Text</a:t>
            </a:r>
            <a:r>
              <a:rPr lang="en-US" sz="1100" dirty="0">
                <a:latin typeface="SimSun"/>
                <a:cs typeface="SimSun"/>
              </a:rPr>
              <a:t> </a:t>
            </a:r>
            <a:r>
              <a:rPr lang="en-US"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Unicode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UnicodeText  Boolean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Date</a:t>
            </a:r>
          </a:p>
          <a:p>
            <a:pPr marL="10367" marR="48207">
              <a:lnSpc>
                <a:spcPct val="141700"/>
              </a:lnSpc>
            </a:pPr>
            <a:r>
              <a:rPr sz="1100" dirty="0">
                <a:latin typeface="SimSun"/>
                <a:cs typeface="SimSun"/>
              </a:rPr>
              <a:t>Time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DateTime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Interval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Enum </a:t>
            </a:r>
            <a:r>
              <a:rPr sz="1100" spc="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PickleType </a:t>
            </a:r>
            <a:r>
              <a:rPr sz="1100" spc="-334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LargeBinary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92584" y="1344906"/>
            <a:ext cx="1635423" cy="385254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664525">
              <a:spcBef>
                <a:spcPts val="82"/>
              </a:spcBef>
            </a:pPr>
            <a:r>
              <a:rPr sz="1400" dirty="0">
                <a:latin typeface="SimSun"/>
                <a:cs typeface="SimSun"/>
              </a:rPr>
              <a:t>int  </a:t>
            </a:r>
            <a:endParaRPr lang="en-US" sz="1400" dirty="0">
              <a:latin typeface="SimSun"/>
              <a:cs typeface="SimSun"/>
            </a:endParaRPr>
          </a:p>
          <a:p>
            <a:pPr marL="10367" marR="664525">
              <a:spcBef>
                <a:spcPts val="82"/>
              </a:spcBef>
            </a:pPr>
            <a:r>
              <a:rPr lang="en-US" sz="1400">
                <a:latin typeface="SimSun"/>
                <a:cs typeface="SimSun"/>
              </a:rPr>
              <a:t>I</a:t>
            </a:r>
            <a:r>
              <a:rPr sz="1400">
                <a:latin typeface="SimSun"/>
                <a:cs typeface="SimSun"/>
              </a:rPr>
              <a:t>nt</a:t>
            </a:r>
            <a:endParaRPr sz="1400" dirty="0">
              <a:latin typeface="SimSun"/>
              <a:cs typeface="SimSun"/>
            </a:endParaRPr>
          </a:p>
          <a:p>
            <a:pPr marL="10367" marR="135808">
              <a:spcBef>
                <a:spcPts val="93"/>
              </a:spcBef>
            </a:pPr>
            <a:r>
              <a:rPr sz="1400" dirty="0">
                <a:latin typeface="SimSun"/>
                <a:cs typeface="SimSun"/>
              </a:rPr>
              <a:t>int</a:t>
            </a:r>
            <a:r>
              <a:rPr sz="1400" spc="-207" dirty="0">
                <a:latin typeface="SimSun"/>
                <a:cs typeface="SimSun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or</a:t>
            </a:r>
            <a:r>
              <a:rPr sz="1400" spc="-82" dirty="0">
                <a:latin typeface="Trebuchet MS"/>
                <a:cs typeface="Trebuchet MS"/>
              </a:rPr>
              <a:t> </a:t>
            </a:r>
            <a:r>
              <a:rPr sz="1400" dirty="0">
                <a:latin typeface="SimSun"/>
                <a:cs typeface="SimSun"/>
              </a:rPr>
              <a:t>long  </a:t>
            </a:r>
            <a:endParaRPr lang="en-US" sz="1400" dirty="0">
              <a:latin typeface="SimSun"/>
              <a:cs typeface="SimSun"/>
            </a:endParaRPr>
          </a:p>
          <a:p>
            <a:pPr marL="10367" marR="135808">
              <a:spcBef>
                <a:spcPts val="93"/>
              </a:spcBef>
            </a:pPr>
            <a:r>
              <a:rPr sz="1400" dirty="0">
                <a:latin typeface="SimSun"/>
                <a:cs typeface="SimSun"/>
              </a:rPr>
              <a:t>float </a:t>
            </a:r>
            <a:endParaRPr lang="en-US" sz="1400" spc="4" dirty="0">
              <a:latin typeface="SimSun"/>
              <a:cs typeface="SimSun"/>
            </a:endParaRPr>
          </a:p>
          <a:p>
            <a:pPr marL="10367" marR="135808">
              <a:spcBef>
                <a:spcPts val="93"/>
              </a:spcBef>
            </a:pPr>
            <a:r>
              <a:rPr sz="1400" dirty="0" err="1">
                <a:latin typeface="SimSun"/>
                <a:cs typeface="SimSun"/>
              </a:rPr>
              <a:t>decimal.Decimal</a:t>
            </a:r>
            <a:r>
              <a:rPr sz="1400" dirty="0">
                <a:latin typeface="SimSun"/>
                <a:cs typeface="SimSun"/>
              </a:rPr>
              <a:t> </a:t>
            </a:r>
            <a:endParaRPr lang="en-US" sz="1400" dirty="0">
              <a:latin typeface="SimSun"/>
              <a:cs typeface="SimSun"/>
            </a:endParaRPr>
          </a:p>
          <a:p>
            <a:pPr marL="10367" marR="135808">
              <a:spcBef>
                <a:spcPts val="93"/>
              </a:spcBef>
            </a:pPr>
            <a:r>
              <a:rPr sz="1400" dirty="0">
                <a:latin typeface="SimSun"/>
                <a:cs typeface="SimSun"/>
              </a:rPr>
              <a:t>str</a:t>
            </a:r>
          </a:p>
          <a:p>
            <a:pPr marL="10367">
              <a:spcBef>
                <a:spcPts val="237"/>
              </a:spcBef>
            </a:pPr>
            <a:r>
              <a:rPr sz="1400" dirty="0">
                <a:latin typeface="SimSun"/>
                <a:cs typeface="SimSun"/>
              </a:rPr>
              <a:t>str</a:t>
            </a:r>
          </a:p>
          <a:p>
            <a:pPr marL="10367" marR="488286" algn="just"/>
            <a:r>
              <a:rPr sz="1400" dirty="0">
                <a:latin typeface="SimSun"/>
                <a:cs typeface="SimSun"/>
              </a:rPr>
              <a:t>unicode  unicode  bool</a:t>
            </a:r>
          </a:p>
          <a:p>
            <a:pPr marL="10367" marR="4147"/>
            <a:r>
              <a:rPr sz="1400" dirty="0">
                <a:latin typeface="SimSun"/>
                <a:cs typeface="SimSun"/>
              </a:rPr>
              <a:t>datetime.date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datetime.time </a:t>
            </a:r>
            <a:r>
              <a:rPr sz="1400" spc="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datetime.datetime </a:t>
            </a:r>
            <a:r>
              <a:rPr sz="1400" spc="-33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datetime.timedelta  str</a:t>
            </a:r>
          </a:p>
          <a:p>
            <a:pPr marL="10367">
              <a:spcBef>
                <a:spcPts val="261"/>
              </a:spcBef>
            </a:pPr>
            <a:r>
              <a:rPr sz="1400" spc="-110" dirty="0">
                <a:latin typeface="Trebuchet MS"/>
                <a:cs typeface="Trebuchet MS"/>
              </a:rPr>
              <a:t>Any</a:t>
            </a:r>
            <a:r>
              <a:rPr sz="1400" spc="-86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Python</a:t>
            </a:r>
            <a:r>
              <a:rPr sz="1400" spc="-82" dirty="0">
                <a:latin typeface="Trebuchet MS"/>
                <a:cs typeface="Trebuchet MS"/>
              </a:rPr>
              <a:t> </a:t>
            </a:r>
            <a:r>
              <a:rPr sz="1400" spc="-127" dirty="0">
                <a:latin typeface="Trebuchet MS"/>
                <a:cs typeface="Trebuchet MS"/>
              </a:rPr>
              <a:t>object</a:t>
            </a:r>
            <a:endParaRPr sz="1400" dirty="0">
              <a:latin typeface="Trebuchet MS"/>
              <a:cs typeface="Trebuchet MS"/>
            </a:endParaRPr>
          </a:p>
          <a:p>
            <a:pPr marL="10367">
              <a:spcBef>
                <a:spcPts val="384"/>
              </a:spcBef>
            </a:pPr>
            <a:r>
              <a:rPr sz="1400" dirty="0">
                <a:latin typeface="SimSun"/>
                <a:cs typeface="SimSun"/>
              </a:rPr>
              <a:t>str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35161" y="1167426"/>
            <a:ext cx="4883865" cy="428394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1047586">
              <a:lnSpc>
                <a:spcPct val="133800"/>
              </a:lnSpc>
              <a:spcBef>
                <a:spcPts val="82"/>
              </a:spcBef>
            </a:pPr>
            <a:r>
              <a:rPr sz="1300" spc="-110" dirty="0">
                <a:latin typeface="Trebuchet MS"/>
                <a:cs typeface="Trebuchet MS"/>
              </a:rPr>
              <a:t>Regular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10" dirty="0">
                <a:latin typeface="Trebuchet MS"/>
                <a:cs typeface="Trebuchet MS"/>
              </a:rPr>
              <a:t>integer,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106" dirty="0">
                <a:latin typeface="Trebuchet MS"/>
                <a:cs typeface="Trebuchet MS"/>
              </a:rPr>
              <a:t>typically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106" dirty="0">
                <a:latin typeface="Trebuchet MS"/>
                <a:cs typeface="Trebuchet MS"/>
              </a:rPr>
              <a:t>32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98" dirty="0">
                <a:latin typeface="Trebuchet MS"/>
                <a:cs typeface="Trebuchet MS"/>
              </a:rPr>
              <a:t>bits </a:t>
            </a:r>
            <a:r>
              <a:rPr sz="1300" spc="-93" dirty="0">
                <a:latin typeface="Trebuchet MS"/>
                <a:cs typeface="Trebuchet MS"/>
              </a:rPr>
              <a:t> </a:t>
            </a:r>
            <a:r>
              <a:rPr sz="1300" spc="-102" dirty="0">
                <a:latin typeface="Trebuchet MS"/>
                <a:cs typeface="Trebuchet MS"/>
              </a:rPr>
              <a:t>Short-range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10" dirty="0">
                <a:latin typeface="Trebuchet MS"/>
                <a:cs typeface="Trebuchet MS"/>
              </a:rPr>
              <a:t>integer,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106" dirty="0">
                <a:latin typeface="Trebuchet MS"/>
                <a:cs typeface="Trebuchet MS"/>
              </a:rPr>
              <a:t>typically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06" dirty="0">
                <a:latin typeface="Trebuchet MS"/>
                <a:cs typeface="Trebuchet MS"/>
              </a:rPr>
              <a:t>16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98" dirty="0">
                <a:latin typeface="Trebuchet MS"/>
                <a:cs typeface="Trebuchet MS"/>
              </a:rPr>
              <a:t>bits </a:t>
            </a:r>
            <a:r>
              <a:rPr sz="1300" spc="-212" dirty="0">
                <a:latin typeface="Trebuchet MS"/>
                <a:cs typeface="Trebuchet MS"/>
              </a:rPr>
              <a:t> </a:t>
            </a:r>
            <a:endParaRPr lang="en-US" sz="1300" spc="-212" dirty="0">
              <a:latin typeface="Trebuchet MS"/>
              <a:cs typeface="Trebuchet MS"/>
            </a:endParaRPr>
          </a:p>
          <a:p>
            <a:pPr marL="10367" marR="1047586">
              <a:lnSpc>
                <a:spcPct val="133800"/>
              </a:lnSpc>
              <a:spcBef>
                <a:spcPts val="82"/>
              </a:spcBef>
            </a:pPr>
            <a:r>
              <a:rPr sz="1300" spc="-110" dirty="0">
                <a:latin typeface="Trebuchet MS"/>
                <a:cs typeface="Trebuchet MS"/>
              </a:rPr>
              <a:t>Unlimited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106" dirty="0">
                <a:latin typeface="Trebuchet MS"/>
                <a:cs typeface="Trebuchet MS"/>
              </a:rPr>
              <a:t>precision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06" dirty="0">
                <a:latin typeface="Trebuchet MS"/>
                <a:cs typeface="Trebuchet MS"/>
              </a:rPr>
              <a:t>integer</a:t>
            </a:r>
            <a:endParaRPr sz="1300" dirty="0">
              <a:latin typeface="Trebuchet MS"/>
              <a:cs typeface="Trebuchet MS"/>
            </a:endParaRPr>
          </a:p>
          <a:p>
            <a:pPr marL="10367" marR="1449826">
              <a:lnSpc>
                <a:spcPct val="133800"/>
              </a:lnSpc>
            </a:pPr>
            <a:r>
              <a:rPr sz="1300" spc="-102" dirty="0">
                <a:latin typeface="Trebuchet MS"/>
                <a:cs typeface="Trebuchet MS"/>
              </a:rPr>
              <a:t>Floating-point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06" dirty="0">
                <a:latin typeface="Trebuchet MS"/>
                <a:cs typeface="Trebuchet MS"/>
              </a:rPr>
              <a:t>number  </a:t>
            </a:r>
            <a:endParaRPr lang="en-US" sz="1300" spc="-106" dirty="0">
              <a:latin typeface="Trebuchet MS"/>
              <a:cs typeface="Trebuchet MS"/>
            </a:endParaRPr>
          </a:p>
          <a:p>
            <a:pPr marL="10367" marR="1449826">
              <a:lnSpc>
                <a:spcPct val="133800"/>
              </a:lnSpc>
            </a:pPr>
            <a:r>
              <a:rPr sz="1300" spc="-106" dirty="0">
                <a:latin typeface="Trebuchet MS"/>
                <a:cs typeface="Trebuchet MS"/>
              </a:rPr>
              <a:t>Fixed-point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06">
                <a:latin typeface="Trebuchet MS"/>
                <a:cs typeface="Trebuchet MS"/>
              </a:rPr>
              <a:t>number  </a:t>
            </a:r>
            <a:endParaRPr lang="en-US" sz="1300" spc="-106">
              <a:latin typeface="Trebuchet MS"/>
              <a:cs typeface="Trebuchet MS"/>
            </a:endParaRPr>
          </a:p>
          <a:p>
            <a:pPr marL="10367" marR="1449826">
              <a:lnSpc>
                <a:spcPct val="133800"/>
              </a:lnSpc>
            </a:pPr>
            <a:r>
              <a:rPr sz="1300" spc="-102">
                <a:latin typeface="Trebuchet MS"/>
                <a:cs typeface="Trebuchet MS"/>
              </a:rPr>
              <a:t>Variable-length</a:t>
            </a:r>
            <a:r>
              <a:rPr sz="1300" spc="-86">
                <a:latin typeface="Trebuchet MS"/>
                <a:cs typeface="Trebuchet MS"/>
              </a:rPr>
              <a:t> </a:t>
            </a:r>
            <a:r>
              <a:rPr sz="1300" spc="-93" dirty="0">
                <a:latin typeface="Trebuchet MS"/>
                <a:cs typeface="Trebuchet MS"/>
              </a:rPr>
              <a:t>string</a:t>
            </a:r>
            <a:endParaRPr sz="1300" dirty="0">
              <a:latin typeface="Trebuchet MS"/>
              <a:cs typeface="Trebuchet MS"/>
            </a:endParaRPr>
          </a:p>
          <a:p>
            <a:pPr marL="10367" marR="254510">
              <a:lnSpc>
                <a:spcPct val="133800"/>
              </a:lnSpc>
            </a:pPr>
            <a:r>
              <a:rPr sz="1300" spc="-102" dirty="0">
                <a:latin typeface="Trebuchet MS"/>
                <a:cs typeface="Trebuchet MS"/>
              </a:rPr>
              <a:t>Variable-length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98" dirty="0">
                <a:latin typeface="Trebuchet MS"/>
                <a:cs typeface="Trebuchet MS"/>
              </a:rPr>
              <a:t>string,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114" dirty="0">
                <a:latin typeface="Trebuchet MS"/>
                <a:cs typeface="Trebuchet MS"/>
              </a:rPr>
              <a:t>optimized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10" dirty="0">
                <a:latin typeface="Trebuchet MS"/>
                <a:cs typeface="Trebuchet MS"/>
              </a:rPr>
              <a:t>for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02" dirty="0">
                <a:latin typeface="Trebuchet MS"/>
                <a:cs typeface="Trebuchet MS"/>
              </a:rPr>
              <a:t>large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110" dirty="0">
                <a:latin typeface="Trebuchet MS"/>
                <a:cs typeface="Trebuchet MS"/>
              </a:rPr>
              <a:t>or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14" dirty="0">
                <a:latin typeface="Trebuchet MS"/>
                <a:cs typeface="Trebuchet MS"/>
              </a:rPr>
              <a:t>unbounded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93" dirty="0">
                <a:latin typeface="Trebuchet MS"/>
                <a:cs typeface="Trebuchet MS"/>
              </a:rPr>
              <a:t>length  </a:t>
            </a:r>
            <a:endParaRPr lang="en-US" sz="1300" spc="-93" dirty="0">
              <a:latin typeface="Trebuchet MS"/>
              <a:cs typeface="Trebuchet MS"/>
            </a:endParaRPr>
          </a:p>
          <a:p>
            <a:pPr marL="10367" marR="254510">
              <a:lnSpc>
                <a:spcPct val="133800"/>
              </a:lnSpc>
            </a:pPr>
            <a:r>
              <a:rPr sz="1300" spc="-102" dirty="0">
                <a:latin typeface="Trebuchet MS"/>
                <a:cs typeface="Trebuchet MS"/>
              </a:rPr>
              <a:t>Variable-length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18" dirty="0">
                <a:latin typeface="Trebuchet MS"/>
                <a:cs typeface="Trebuchet MS"/>
              </a:rPr>
              <a:t>Unicode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93" dirty="0">
                <a:latin typeface="Trebuchet MS"/>
                <a:cs typeface="Trebuchet MS"/>
              </a:rPr>
              <a:t>string</a:t>
            </a:r>
            <a:endParaRPr sz="1300" dirty="0">
              <a:latin typeface="Trebuchet MS"/>
              <a:cs typeface="Trebuchet MS"/>
            </a:endParaRPr>
          </a:p>
          <a:p>
            <a:pPr marL="10367" marR="4147">
              <a:lnSpc>
                <a:spcPct val="133800"/>
              </a:lnSpc>
            </a:pPr>
            <a:r>
              <a:rPr sz="1300" spc="-102" dirty="0">
                <a:latin typeface="Trebuchet MS"/>
                <a:cs typeface="Trebuchet MS"/>
              </a:rPr>
              <a:t>Variable-length </a:t>
            </a:r>
            <a:r>
              <a:rPr sz="1300" spc="-118" dirty="0">
                <a:latin typeface="Trebuchet MS"/>
                <a:cs typeface="Trebuchet MS"/>
              </a:rPr>
              <a:t>Unicode</a:t>
            </a:r>
            <a:r>
              <a:rPr sz="1300" spc="-114" dirty="0">
                <a:latin typeface="Trebuchet MS"/>
                <a:cs typeface="Trebuchet MS"/>
              </a:rPr>
              <a:t> </a:t>
            </a:r>
            <a:r>
              <a:rPr sz="1300" spc="-98" dirty="0">
                <a:latin typeface="Trebuchet MS"/>
                <a:cs typeface="Trebuchet MS"/>
              </a:rPr>
              <a:t>string, </a:t>
            </a:r>
            <a:r>
              <a:rPr sz="1300" spc="-114" dirty="0">
                <a:latin typeface="Trebuchet MS"/>
                <a:cs typeface="Trebuchet MS"/>
              </a:rPr>
              <a:t>optimized </a:t>
            </a:r>
            <a:r>
              <a:rPr sz="1300" spc="-110" dirty="0">
                <a:latin typeface="Trebuchet MS"/>
                <a:cs typeface="Trebuchet MS"/>
              </a:rPr>
              <a:t>for </a:t>
            </a:r>
            <a:r>
              <a:rPr sz="1300" spc="-102" dirty="0">
                <a:latin typeface="Trebuchet MS"/>
                <a:cs typeface="Trebuchet MS"/>
              </a:rPr>
              <a:t>large </a:t>
            </a:r>
            <a:r>
              <a:rPr sz="1300" spc="-110" dirty="0">
                <a:latin typeface="Trebuchet MS"/>
                <a:cs typeface="Trebuchet MS"/>
              </a:rPr>
              <a:t>or </a:t>
            </a:r>
            <a:r>
              <a:rPr sz="1300" spc="-114" dirty="0">
                <a:latin typeface="Trebuchet MS"/>
                <a:cs typeface="Trebuchet MS"/>
              </a:rPr>
              <a:t>unbounded</a:t>
            </a:r>
            <a:r>
              <a:rPr sz="1300" spc="-110" dirty="0">
                <a:latin typeface="Trebuchet MS"/>
                <a:cs typeface="Trebuchet MS"/>
              </a:rPr>
              <a:t> </a:t>
            </a:r>
            <a:r>
              <a:rPr sz="1300" spc="-102" dirty="0">
                <a:latin typeface="Trebuchet MS"/>
                <a:cs typeface="Trebuchet MS"/>
              </a:rPr>
              <a:t>length </a:t>
            </a:r>
            <a:endParaRPr lang="en-US" sz="1300" spc="-102" dirty="0">
              <a:latin typeface="Trebuchet MS"/>
              <a:cs typeface="Trebuchet MS"/>
            </a:endParaRPr>
          </a:p>
          <a:p>
            <a:pPr marL="10367" marR="4147">
              <a:lnSpc>
                <a:spcPct val="133800"/>
              </a:lnSpc>
            </a:pPr>
            <a:r>
              <a:rPr sz="1300" spc="-110" dirty="0">
                <a:latin typeface="Trebuchet MS"/>
                <a:cs typeface="Trebuchet MS"/>
              </a:rPr>
              <a:t>Boolean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10" dirty="0">
                <a:latin typeface="Trebuchet MS"/>
                <a:cs typeface="Trebuchet MS"/>
              </a:rPr>
              <a:t>value</a:t>
            </a:r>
            <a:endParaRPr sz="1300" dirty="0">
              <a:latin typeface="Trebuchet MS"/>
              <a:cs typeface="Trebuchet MS"/>
            </a:endParaRPr>
          </a:p>
          <a:p>
            <a:pPr marL="10367" marR="1793493">
              <a:lnSpc>
                <a:spcPct val="133800"/>
              </a:lnSpc>
            </a:pPr>
            <a:r>
              <a:rPr sz="1300" spc="-122" dirty="0">
                <a:latin typeface="Trebuchet MS"/>
                <a:cs typeface="Trebuchet MS"/>
              </a:rPr>
              <a:t>Date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98" dirty="0">
                <a:latin typeface="Trebuchet MS"/>
                <a:cs typeface="Trebuchet MS"/>
              </a:rPr>
              <a:t>value  </a:t>
            </a:r>
            <a:endParaRPr lang="en-US" sz="1300" spc="-98" dirty="0">
              <a:latin typeface="Trebuchet MS"/>
              <a:cs typeface="Trebuchet MS"/>
            </a:endParaRPr>
          </a:p>
          <a:p>
            <a:pPr marL="10367" marR="1793493">
              <a:lnSpc>
                <a:spcPct val="133800"/>
              </a:lnSpc>
            </a:pPr>
            <a:r>
              <a:rPr sz="1300" spc="-176" dirty="0">
                <a:latin typeface="Trebuchet MS"/>
                <a:cs typeface="Trebuchet MS"/>
              </a:rPr>
              <a:t>T</a:t>
            </a:r>
            <a:r>
              <a:rPr sz="1300" spc="-122" dirty="0">
                <a:latin typeface="Trebuchet MS"/>
                <a:cs typeface="Trebuchet MS"/>
              </a:rPr>
              <a:t>ime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10" dirty="0">
                <a:latin typeface="Trebuchet MS"/>
                <a:cs typeface="Trebuchet MS"/>
              </a:rPr>
              <a:t>value</a:t>
            </a:r>
            <a:endParaRPr sz="1300" dirty="0">
              <a:latin typeface="Trebuchet MS"/>
              <a:cs typeface="Trebuchet MS"/>
            </a:endParaRPr>
          </a:p>
          <a:p>
            <a:pPr marL="10367" marR="1523950">
              <a:lnSpc>
                <a:spcPct val="133800"/>
              </a:lnSpc>
            </a:pPr>
            <a:r>
              <a:rPr sz="1300" spc="-122" dirty="0">
                <a:latin typeface="Trebuchet MS"/>
                <a:cs typeface="Trebuchet MS"/>
              </a:rPr>
              <a:t>Date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14" dirty="0">
                <a:latin typeface="Trebuchet MS"/>
                <a:cs typeface="Trebuchet MS"/>
              </a:rPr>
              <a:t>and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118" dirty="0">
                <a:latin typeface="Trebuchet MS"/>
                <a:cs typeface="Trebuchet MS"/>
              </a:rPr>
              <a:t>time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98" dirty="0">
                <a:latin typeface="Trebuchet MS"/>
                <a:cs typeface="Trebuchet MS"/>
              </a:rPr>
              <a:t>value  </a:t>
            </a:r>
            <a:endParaRPr lang="en-US" sz="1300" spc="-98" dirty="0">
              <a:latin typeface="Trebuchet MS"/>
              <a:cs typeface="Trebuchet MS"/>
            </a:endParaRPr>
          </a:p>
          <a:p>
            <a:pPr marL="10367" marR="1523950">
              <a:lnSpc>
                <a:spcPct val="133800"/>
              </a:lnSpc>
            </a:pPr>
            <a:r>
              <a:rPr sz="1300" spc="-176" dirty="0">
                <a:latin typeface="Trebuchet MS"/>
                <a:cs typeface="Trebuchet MS"/>
              </a:rPr>
              <a:t>T</a:t>
            </a:r>
            <a:r>
              <a:rPr sz="1300" spc="-122" dirty="0">
                <a:latin typeface="Trebuchet MS"/>
                <a:cs typeface="Trebuchet MS"/>
              </a:rPr>
              <a:t>ime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06" dirty="0">
                <a:latin typeface="Trebuchet MS"/>
                <a:cs typeface="Trebuchet MS"/>
              </a:rPr>
              <a:t>interval</a:t>
            </a:r>
            <a:endParaRPr sz="1300" dirty="0">
              <a:latin typeface="Trebuchet MS"/>
              <a:cs typeface="Trebuchet MS"/>
            </a:endParaRPr>
          </a:p>
          <a:p>
            <a:pPr marL="10367" marR="1258555">
              <a:lnSpc>
                <a:spcPct val="133800"/>
              </a:lnSpc>
            </a:pPr>
            <a:r>
              <a:rPr sz="1300" spc="-98" dirty="0">
                <a:latin typeface="Trebuchet MS"/>
                <a:cs typeface="Trebuchet MS"/>
              </a:rPr>
              <a:t>List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10" dirty="0">
                <a:latin typeface="Trebuchet MS"/>
                <a:cs typeface="Trebuchet MS"/>
              </a:rPr>
              <a:t>of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93" dirty="0">
                <a:latin typeface="Trebuchet MS"/>
                <a:cs typeface="Trebuchet MS"/>
              </a:rPr>
              <a:t>string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98" dirty="0">
                <a:latin typeface="Trebuchet MS"/>
                <a:cs typeface="Trebuchet MS"/>
              </a:rPr>
              <a:t>values  </a:t>
            </a:r>
            <a:r>
              <a:rPr sz="1300" spc="-118" dirty="0">
                <a:latin typeface="Trebuchet MS"/>
                <a:cs typeface="Trebuchet MS"/>
              </a:rPr>
              <a:t>Automatic</a:t>
            </a:r>
            <a:r>
              <a:rPr sz="1300" spc="-86" dirty="0">
                <a:latin typeface="Trebuchet MS"/>
                <a:cs typeface="Trebuchet MS"/>
              </a:rPr>
              <a:t> </a:t>
            </a:r>
            <a:endParaRPr lang="en-US" sz="1300" spc="-86" dirty="0">
              <a:latin typeface="Trebuchet MS"/>
              <a:cs typeface="Trebuchet MS"/>
            </a:endParaRPr>
          </a:p>
          <a:p>
            <a:pPr marL="10367" marR="1258555">
              <a:lnSpc>
                <a:spcPct val="133800"/>
              </a:lnSpc>
            </a:pPr>
            <a:r>
              <a:rPr sz="1300" spc="-110" dirty="0">
                <a:latin typeface="Trebuchet MS"/>
                <a:cs typeface="Trebuchet MS"/>
              </a:rPr>
              <a:t>Pickle</a:t>
            </a:r>
            <a:r>
              <a:rPr sz="1300" spc="-82" dirty="0">
                <a:latin typeface="Trebuchet MS"/>
                <a:cs typeface="Trebuchet MS"/>
              </a:rPr>
              <a:t> </a:t>
            </a:r>
            <a:r>
              <a:rPr sz="1300" spc="-98" dirty="0">
                <a:latin typeface="Trebuchet MS"/>
                <a:cs typeface="Trebuchet MS"/>
              </a:rPr>
              <a:t>serialization  </a:t>
            </a:r>
            <a:r>
              <a:rPr sz="1300" spc="-106" dirty="0">
                <a:latin typeface="Trebuchet MS"/>
                <a:cs typeface="Trebuchet MS"/>
              </a:rPr>
              <a:t>Binary</a:t>
            </a:r>
            <a:r>
              <a:rPr sz="1300" spc="-86" dirty="0">
                <a:latin typeface="Trebuchet MS"/>
                <a:cs typeface="Trebuchet MS"/>
              </a:rPr>
              <a:t> </a:t>
            </a:r>
            <a:r>
              <a:rPr sz="1300" spc="-106" dirty="0">
                <a:latin typeface="Trebuchet MS"/>
                <a:cs typeface="Trebuchet MS"/>
              </a:rPr>
              <a:t>blob</a:t>
            </a:r>
            <a:endParaRPr sz="1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6">
            <a:extLst>
              <a:ext uri="{FF2B5EF4-FFF2-40B4-BE49-F238E27FC236}">
                <a16:creationId xmlns:a16="http://schemas.microsoft.com/office/drawing/2014/main" id="{7404404B-54F9-EF5D-A2BF-3C4C62BB6A3A}"/>
              </a:ext>
            </a:extLst>
          </p:cNvPr>
          <p:cNvGrpSpPr/>
          <p:nvPr/>
        </p:nvGrpSpPr>
        <p:grpSpPr>
          <a:xfrm>
            <a:off x="548638" y="3772735"/>
            <a:ext cx="7086600" cy="125135"/>
            <a:chOff x="914400" y="6776034"/>
            <a:chExt cx="4551680" cy="3175"/>
          </a:xfrm>
        </p:grpSpPr>
        <p:sp>
          <p:nvSpPr>
            <p:cNvPr id="3" name="object 7">
              <a:extLst>
                <a:ext uri="{FF2B5EF4-FFF2-40B4-BE49-F238E27FC236}">
                  <a16:creationId xmlns:a16="http://schemas.microsoft.com/office/drawing/2014/main" id="{4AA32C99-6430-E00D-2936-CE895913E8BD}"/>
                </a:ext>
              </a:extLst>
            </p:cNvPr>
            <p:cNvSpPr/>
            <p:nvPr/>
          </p:nvSpPr>
          <p:spPr>
            <a:xfrm>
              <a:off x="914400" y="6777621"/>
              <a:ext cx="686435" cy="0"/>
            </a:xfrm>
            <a:custGeom>
              <a:avLst/>
              <a:gdLst/>
              <a:ahLst/>
              <a:cxnLst/>
              <a:rect l="l" t="t" r="r" b="b"/>
              <a:pathLst>
                <a:path w="686435">
                  <a:moveTo>
                    <a:pt x="6864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" name="object 8">
              <a:extLst>
                <a:ext uri="{FF2B5EF4-FFF2-40B4-BE49-F238E27FC236}">
                  <a16:creationId xmlns:a16="http://schemas.microsoft.com/office/drawing/2014/main" id="{C5C00736-6930-2D1F-FEC8-D58CB3A18E2A}"/>
                </a:ext>
              </a:extLst>
            </p:cNvPr>
            <p:cNvSpPr/>
            <p:nvPr/>
          </p:nvSpPr>
          <p:spPr>
            <a:xfrm>
              <a:off x="1598294" y="6777621"/>
              <a:ext cx="3867785" cy="0"/>
            </a:xfrm>
            <a:custGeom>
              <a:avLst/>
              <a:gdLst/>
              <a:ahLst/>
              <a:cxnLst/>
              <a:rect l="l" t="t" r="r" b="b"/>
              <a:pathLst>
                <a:path w="3867785">
                  <a:moveTo>
                    <a:pt x="386765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B409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5" name="object 14">
            <a:extLst>
              <a:ext uri="{FF2B5EF4-FFF2-40B4-BE49-F238E27FC236}">
                <a16:creationId xmlns:a16="http://schemas.microsoft.com/office/drawing/2014/main" id="{ED6CC89C-24CB-C7F5-07FA-36FA63E91381}"/>
              </a:ext>
            </a:extLst>
          </p:cNvPr>
          <p:cNvSpPr txBox="1"/>
          <p:nvPr/>
        </p:nvSpPr>
        <p:spPr>
          <a:xfrm>
            <a:off x="571500" y="457200"/>
            <a:ext cx="8001000" cy="39615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spcBef>
                <a:spcPts val="82"/>
              </a:spcBef>
            </a:pPr>
            <a:r>
              <a:rPr sz="857" spc="-29" dirty="0">
                <a:latin typeface="Palatino Linotype"/>
                <a:cs typeface="Palatino Linotype"/>
              </a:rPr>
              <a:t>The</a:t>
            </a:r>
            <a:r>
              <a:rPr sz="857" spc="78" dirty="0">
                <a:latin typeface="Palatino Linotype"/>
                <a:cs typeface="Palatino Linotype"/>
              </a:rPr>
              <a:t> </a:t>
            </a:r>
            <a:r>
              <a:rPr sz="857" spc="-41" dirty="0">
                <a:latin typeface="Palatino Linotype"/>
                <a:cs typeface="Palatino Linotype"/>
              </a:rPr>
              <a:t>remaining</a:t>
            </a:r>
            <a:r>
              <a:rPr sz="857" spc="90" dirty="0">
                <a:latin typeface="Palatino Linotype"/>
                <a:cs typeface="Palatino Linotype"/>
              </a:rPr>
              <a:t> </a:t>
            </a:r>
            <a:r>
              <a:rPr sz="857" spc="-49" dirty="0">
                <a:latin typeface="Palatino Linotype"/>
                <a:cs typeface="Palatino Linotype"/>
              </a:rPr>
              <a:t>arguments</a:t>
            </a:r>
            <a:r>
              <a:rPr sz="857" spc="98" dirty="0">
                <a:latin typeface="Palatino Linotype"/>
                <a:cs typeface="Palatino Linotype"/>
              </a:rPr>
              <a:t> </a:t>
            </a:r>
            <a:r>
              <a:rPr sz="857" spc="-24" dirty="0">
                <a:latin typeface="Palatino Linotype"/>
                <a:cs typeface="Palatino Linotype"/>
              </a:rPr>
              <a:t>to</a:t>
            </a:r>
            <a:r>
              <a:rPr sz="857" spc="73" dirty="0">
                <a:latin typeface="Palatino Linotype"/>
                <a:cs typeface="Palatino Linotype"/>
              </a:rPr>
              <a:t> </a:t>
            </a:r>
            <a:r>
              <a:rPr sz="816" spc="-4" dirty="0">
                <a:latin typeface="SimSun"/>
                <a:cs typeface="SimSun"/>
              </a:rPr>
              <a:t>db.Column</a:t>
            </a:r>
            <a:r>
              <a:rPr sz="816" spc="65" dirty="0">
                <a:latin typeface="SimSun"/>
                <a:cs typeface="SimSun"/>
              </a:rPr>
              <a:t> </a:t>
            </a:r>
            <a:r>
              <a:rPr sz="857" spc="-45" dirty="0">
                <a:latin typeface="Palatino Linotype"/>
                <a:cs typeface="Palatino Linotype"/>
              </a:rPr>
              <a:t>specify</a:t>
            </a:r>
            <a:r>
              <a:rPr sz="857" spc="93" dirty="0">
                <a:latin typeface="Palatino Linotype"/>
                <a:cs typeface="Palatino Linotype"/>
              </a:rPr>
              <a:t> </a:t>
            </a:r>
            <a:r>
              <a:rPr sz="857" spc="-37" dirty="0">
                <a:latin typeface="Palatino Linotype"/>
                <a:cs typeface="Palatino Linotype"/>
              </a:rPr>
              <a:t>configuration</a:t>
            </a:r>
            <a:r>
              <a:rPr sz="857" spc="86" dirty="0">
                <a:latin typeface="Palatino Linotype"/>
                <a:cs typeface="Palatino Linotype"/>
              </a:rPr>
              <a:t> </a:t>
            </a:r>
            <a:r>
              <a:rPr sz="857" spc="-37" dirty="0">
                <a:latin typeface="Palatino Linotype"/>
                <a:cs typeface="Palatino Linotype"/>
              </a:rPr>
              <a:t>options</a:t>
            </a:r>
            <a:r>
              <a:rPr sz="857" spc="86" dirty="0">
                <a:latin typeface="Palatino Linotype"/>
                <a:cs typeface="Palatino Linotype"/>
              </a:rPr>
              <a:t> </a:t>
            </a:r>
            <a:r>
              <a:rPr sz="857" spc="-29" dirty="0">
                <a:latin typeface="Palatino Linotype"/>
                <a:cs typeface="Palatino Linotype"/>
              </a:rPr>
              <a:t>for</a:t>
            </a:r>
            <a:r>
              <a:rPr sz="857" spc="78" dirty="0">
                <a:latin typeface="Palatino Linotype"/>
                <a:cs typeface="Palatino Linotype"/>
              </a:rPr>
              <a:t> </a:t>
            </a:r>
            <a:r>
              <a:rPr sz="857" spc="-41" dirty="0">
                <a:latin typeface="Palatino Linotype"/>
                <a:cs typeface="Palatino Linotype"/>
              </a:rPr>
              <a:t>each </a:t>
            </a:r>
            <a:r>
              <a:rPr sz="857" spc="-204" dirty="0">
                <a:latin typeface="Palatino Linotype"/>
                <a:cs typeface="Palatino Linotype"/>
              </a:rPr>
              <a:t> </a:t>
            </a:r>
            <a:r>
              <a:rPr sz="857" spc="-37" dirty="0">
                <a:latin typeface="Palatino Linotype"/>
                <a:cs typeface="Palatino Linotype"/>
              </a:rPr>
              <a:t>attribute.</a:t>
            </a:r>
            <a:r>
              <a:rPr sz="857" spc="-20" dirty="0">
                <a:latin typeface="Palatino Linotype"/>
                <a:cs typeface="Palatino Linotype"/>
              </a:rPr>
              <a:t> </a:t>
            </a:r>
            <a:r>
              <a:rPr sz="857" spc="-53" dirty="0">
                <a:solidFill>
                  <a:srgbClr val="990000"/>
                </a:solidFill>
                <a:latin typeface="Palatino Linotype"/>
                <a:cs typeface="Palatino Linotype"/>
              </a:rPr>
              <a:t>Table</a:t>
            </a:r>
            <a:r>
              <a:rPr sz="857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857" spc="-8" dirty="0">
                <a:solidFill>
                  <a:srgbClr val="990000"/>
                </a:solidFill>
                <a:latin typeface="Palatino Linotype"/>
                <a:cs typeface="Palatino Linotype"/>
              </a:rPr>
              <a:t>5-3</a:t>
            </a:r>
            <a:r>
              <a:rPr sz="857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857" spc="-37" dirty="0">
                <a:latin typeface="Palatino Linotype"/>
                <a:cs typeface="Palatino Linotype"/>
              </a:rPr>
              <a:t>lists</a:t>
            </a:r>
            <a:r>
              <a:rPr sz="857" spc="-20" dirty="0">
                <a:latin typeface="Palatino Linotype"/>
                <a:cs typeface="Palatino Linotype"/>
              </a:rPr>
              <a:t> </a:t>
            </a:r>
            <a:r>
              <a:rPr sz="857" spc="-49" dirty="0">
                <a:latin typeface="Palatino Linotype"/>
                <a:cs typeface="Palatino Linotype"/>
              </a:rPr>
              <a:t>some</a:t>
            </a:r>
            <a:r>
              <a:rPr sz="857" spc="-20" dirty="0">
                <a:latin typeface="Palatino Linotype"/>
                <a:cs typeface="Palatino Linotype"/>
              </a:rPr>
              <a:t> </a:t>
            </a:r>
            <a:r>
              <a:rPr sz="857" spc="-33" dirty="0">
                <a:latin typeface="Palatino Linotype"/>
                <a:cs typeface="Palatino Linotype"/>
              </a:rPr>
              <a:t>of</a:t>
            </a:r>
            <a:r>
              <a:rPr sz="857" spc="-20" dirty="0">
                <a:latin typeface="Palatino Linotype"/>
                <a:cs typeface="Palatino Linotype"/>
              </a:rPr>
              <a:t> </a:t>
            </a:r>
            <a:r>
              <a:rPr sz="857" spc="-37" dirty="0">
                <a:latin typeface="Palatino Linotype"/>
                <a:cs typeface="Palatino Linotype"/>
              </a:rPr>
              <a:t>the</a:t>
            </a:r>
            <a:r>
              <a:rPr sz="857" spc="-20" dirty="0">
                <a:latin typeface="Palatino Linotype"/>
                <a:cs typeface="Palatino Linotype"/>
              </a:rPr>
              <a:t> </a:t>
            </a:r>
            <a:r>
              <a:rPr sz="857" spc="-37" dirty="0">
                <a:latin typeface="Palatino Linotype"/>
                <a:cs typeface="Palatino Linotype"/>
              </a:rPr>
              <a:t>options</a:t>
            </a:r>
            <a:r>
              <a:rPr sz="857" spc="-16" dirty="0">
                <a:latin typeface="Palatino Linotype"/>
                <a:cs typeface="Palatino Linotype"/>
              </a:rPr>
              <a:t> </a:t>
            </a:r>
            <a:r>
              <a:rPr sz="857" spc="-45" dirty="0">
                <a:latin typeface="Palatino Linotype"/>
                <a:cs typeface="Palatino Linotype"/>
              </a:rPr>
              <a:t>available.</a:t>
            </a:r>
            <a:endParaRPr sz="857" dirty="0">
              <a:latin typeface="Palatino Linotype"/>
              <a:cs typeface="Palatino Linotype"/>
            </a:endParaRPr>
          </a:p>
          <a:p>
            <a:pPr marL="10367">
              <a:spcBef>
                <a:spcPts val="1024"/>
              </a:spcBef>
            </a:pPr>
            <a:r>
              <a:rPr sz="816" i="1" spc="-90" dirty="0">
                <a:latin typeface="Palatino Linotype"/>
                <a:cs typeface="Palatino Linotype"/>
              </a:rPr>
              <a:t>T</a:t>
            </a:r>
            <a:r>
              <a:rPr sz="816" i="1" spc="16" dirty="0">
                <a:latin typeface="Palatino Linotype"/>
                <a:cs typeface="Palatino Linotype"/>
              </a:rPr>
              <a:t>a</a:t>
            </a:r>
            <a:r>
              <a:rPr sz="816" i="1" spc="8" dirty="0">
                <a:latin typeface="Palatino Linotype"/>
                <a:cs typeface="Palatino Linotype"/>
              </a:rPr>
              <a:t>b</a:t>
            </a:r>
            <a:r>
              <a:rPr sz="816" i="1" spc="-29" dirty="0">
                <a:latin typeface="Palatino Linotype"/>
                <a:cs typeface="Palatino Linotype"/>
              </a:rPr>
              <a:t>l</a:t>
            </a:r>
            <a:r>
              <a:rPr sz="816" i="1" spc="8" dirty="0">
                <a:latin typeface="Palatino Linotype"/>
                <a:cs typeface="Palatino Linotype"/>
              </a:rPr>
              <a:t>e</a:t>
            </a:r>
            <a:r>
              <a:rPr sz="816" i="1" spc="-20" dirty="0">
                <a:latin typeface="Palatino Linotype"/>
                <a:cs typeface="Palatino Linotype"/>
              </a:rPr>
              <a:t> </a:t>
            </a:r>
            <a:r>
              <a:rPr sz="816" i="1" spc="-12" dirty="0">
                <a:latin typeface="Palatino Linotype"/>
                <a:cs typeface="Palatino Linotype"/>
              </a:rPr>
              <a:t>5-3.</a:t>
            </a:r>
            <a:r>
              <a:rPr sz="816" i="1" spc="-20" dirty="0">
                <a:latin typeface="Palatino Linotype"/>
                <a:cs typeface="Palatino Linotype"/>
              </a:rPr>
              <a:t> </a:t>
            </a:r>
            <a:r>
              <a:rPr sz="816" i="1" spc="-82" dirty="0">
                <a:latin typeface="Palatino Linotype"/>
                <a:cs typeface="Palatino Linotype"/>
              </a:rPr>
              <a:t>M</a:t>
            </a:r>
            <a:r>
              <a:rPr sz="816" i="1" spc="12" dirty="0">
                <a:latin typeface="Palatino Linotype"/>
                <a:cs typeface="Palatino Linotype"/>
              </a:rPr>
              <a:t>o</a:t>
            </a:r>
            <a:r>
              <a:rPr sz="816" i="1" spc="-53" dirty="0">
                <a:latin typeface="Palatino Linotype"/>
                <a:cs typeface="Palatino Linotype"/>
              </a:rPr>
              <a:t>s</a:t>
            </a:r>
            <a:r>
              <a:rPr sz="816" i="1" spc="-24" dirty="0">
                <a:latin typeface="Palatino Linotype"/>
                <a:cs typeface="Palatino Linotype"/>
              </a:rPr>
              <a:t>t</a:t>
            </a:r>
            <a:r>
              <a:rPr sz="816" i="1" spc="-20" dirty="0">
                <a:latin typeface="Palatino Linotype"/>
                <a:cs typeface="Palatino Linotype"/>
              </a:rPr>
              <a:t> </a:t>
            </a:r>
            <a:r>
              <a:rPr sz="816" i="1" spc="-29" dirty="0">
                <a:latin typeface="Palatino Linotype"/>
                <a:cs typeface="Palatino Linotype"/>
              </a:rPr>
              <a:t>c</a:t>
            </a:r>
            <a:r>
              <a:rPr sz="816" i="1" spc="12" dirty="0">
                <a:latin typeface="Palatino Linotype"/>
                <a:cs typeface="Palatino Linotype"/>
              </a:rPr>
              <a:t>o</a:t>
            </a:r>
            <a:r>
              <a:rPr sz="816" i="1" spc="-12" dirty="0">
                <a:latin typeface="Palatino Linotype"/>
                <a:cs typeface="Palatino Linotype"/>
              </a:rPr>
              <a:t>m</a:t>
            </a:r>
            <a:r>
              <a:rPr sz="816" i="1" spc="-4" dirty="0">
                <a:latin typeface="Palatino Linotype"/>
                <a:cs typeface="Palatino Linotype"/>
              </a:rPr>
              <a:t>m</a:t>
            </a:r>
            <a:r>
              <a:rPr sz="816" i="1" spc="12" dirty="0">
                <a:latin typeface="Palatino Linotype"/>
                <a:cs typeface="Palatino Linotype"/>
              </a:rPr>
              <a:t>o</a:t>
            </a:r>
            <a:r>
              <a:rPr sz="816" i="1" spc="-20" dirty="0">
                <a:latin typeface="Palatino Linotype"/>
                <a:cs typeface="Palatino Linotype"/>
              </a:rPr>
              <a:t>n </a:t>
            </a:r>
            <a:r>
              <a:rPr sz="816" i="1" spc="-57" dirty="0">
                <a:latin typeface="Palatino Linotype"/>
                <a:cs typeface="Palatino Linotype"/>
              </a:rPr>
              <a:t>S</a:t>
            </a:r>
            <a:r>
              <a:rPr sz="816" i="1" spc="-90" dirty="0">
                <a:latin typeface="Palatino Linotype"/>
                <a:cs typeface="Palatino Linotype"/>
              </a:rPr>
              <a:t>Q</a:t>
            </a:r>
            <a:r>
              <a:rPr sz="816" i="1" spc="-12" dirty="0">
                <a:latin typeface="Palatino Linotype"/>
                <a:cs typeface="Palatino Linotype"/>
              </a:rPr>
              <a:t>L</a:t>
            </a:r>
            <a:r>
              <a:rPr sz="816" i="1" spc="-53" dirty="0">
                <a:latin typeface="Palatino Linotype"/>
                <a:cs typeface="Palatino Linotype"/>
              </a:rPr>
              <a:t>A</a:t>
            </a:r>
            <a:r>
              <a:rPr sz="816" i="1" spc="-24" dirty="0">
                <a:latin typeface="Palatino Linotype"/>
                <a:cs typeface="Palatino Linotype"/>
              </a:rPr>
              <a:t>l</a:t>
            </a:r>
            <a:r>
              <a:rPr sz="816" i="1" spc="-33" dirty="0">
                <a:latin typeface="Palatino Linotype"/>
                <a:cs typeface="Palatino Linotype"/>
              </a:rPr>
              <a:t>c</a:t>
            </a:r>
            <a:r>
              <a:rPr sz="816" i="1" dirty="0">
                <a:latin typeface="Palatino Linotype"/>
                <a:cs typeface="Palatino Linotype"/>
              </a:rPr>
              <a:t>h</a:t>
            </a:r>
            <a:r>
              <a:rPr sz="816" i="1" spc="4" dirty="0">
                <a:latin typeface="Palatino Linotype"/>
                <a:cs typeface="Palatino Linotype"/>
              </a:rPr>
              <a:t>e</a:t>
            </a:r>
            <a:r>
              <a:rPr sz="816" i="1" spc="-12" dirty="0">
                <a:latin typeface="Palatino Linotype"/>
                <a:cs typeface="Palatino Linotype"/>
              </a:rPr>
              <a:t>m</a:t>
            </a:r>
            <a:r>
              <a:rPr sz="816" i="1" spc="-49" dirty="0">
                <a:latin typeface="Palatino Linotype"/>
                <a:cs typeface="Palatino Linotype"/>
              </a:rPr>
              <a:t>y</a:t>
            </a:r>
            <a:r>
              <a:rPr sz="816" i="1" spc="-20" dirty="0">
                <a:latin typeface="Palatino Linotype"/>
                <a:cs typeface="Palatino Linotype"/>
              </a:rPr>
              <a:t> </a:t>
            </a:r>
            <a:r>
              <a:rPr sz="816" i="1" spc="-29" dirty="0">
                <a:latin typeface="Palatino Linotype"/>
                <a:cs typeface="Palatino Linotype"/>
              </a:rPr>
              <a:t>c</a:t>
            </a:r>
            <a:r>
              <a:rPr sz="816" i="1" spc="12" dirty="0">
                <a:latin typeface="Palatino Linotype"/>
                <a:cs typeface="Palatino Linotype"/>
              </a:rPr>
              <a:t>o</a:t>
            </a:r>
            <a:r>
              <a:rPr sz="816" i="1" spc="-37" dirty="0">
                <a:latin typeface="Palatino Linotype"/>
                <a:cs typeface="Palatino Linotype"/>
              </a:rPr>
              <a:t>l</a:t>
            </a:r>
            <a:r>
              <a:rPr sz="816" i="1" spc="-33" dirty="0">
                <a:latin typeface="Palatino Linotype"/>
                <a:cs typeface="Palatino Linotype"/>
              </a:rPr>
              <a:t>u</a:t>
            </a:r>
            <a:r>
              <a:rPr sz="816" i="1" spc="-12" dirty="0">
                <a:latin typeface="Palatino Linotype"/>
                <a:cs typeface="Palatino Linotype"/>
              </a:rPr>
              <a:t>m</a:t>
            </a:r>
            <a:r>
              <a:rPr sz="816" i="1" spc="-20" dirty="0">
                <a:latin typeface="Palatino Linotype"/>
                <a:cs typeface="Palatino Linotype"/>
              </a:rPr>
              <a:t>n </a:t>
            </a:r>
            <a:r>
              <a:rPr sz="816" i="1" spc="12" dirty="0">
                <a:latin typeface="Palatino Linotype"/>
                <a:cs typeface="Palatino Linotype"/>
              </a:rPr>
              <a:t>o</a:t>
            </a:r>
            <a:r>
              <a:rPr sz="816" i="1" spc="-24" dirty="0">
                <a:latin typeface="Palatino Linotype"/>
                <a:cs typeface="Palatino Linotype"/>
              </a:rPr>
              <a:t>p</a:t>
            </a:r>
            <a:r>
              <a:rPr sz="816" i="1" spc="-33" dirty="0">
                <a:latin typeface="Palatino Linotype"/>
                <a:cs typeface="Palatino Linotype"/>
              </a:rPr>
              <a:t>t</a:t>
            </a:r>
            <a:r>
              <a:rPr sz="816" i="1" spc="-8" dirty="0">
                <a:latin typeface="Palatino Linotype"/>
                <a:cs typeface="Palatino Linotype"/>
              </a:rPr>
              <a:t>i</a:t>
            </a:r>
            <a:r>
              <a:rPr sz="816" i="1" spc="12" dirty="0">
                <a:latin typeface="Palatino Linotype"/>
                <a:cs typeface="Palatino Linotype"/>
              </a:rPr>
              <a:t>o</a:t>
            </a:r>
            <a:r>
              <a:rPr sz="816" i="1" spc="-33" dirty="0">
                <a:latin typeface="Palatino Linotype"/>
                <a:cs typeface="Palatino Linotype"/>
              </a:rPr>
              <a:t>ns</a:t>
            </a:r>
            <a:endParaRPr sz="816" dirty="0">
              <a:latin typeface="Palatino Linotype"/>
              <a:cs typeface="Palatino Linotype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9DEDE1D2-446A-033F-1125-E6F2FA12F93D}"/>
              </a:ext>
            </a:extLst>
          </p:cNvPr>
          <p:cNvSpPr txBox="1"/>
          <p:nvPr/>
        </p:nvSpPr>
        <p:spPr>
          <a:xfrm>
            <a:off x="582129" y="1226661"/>
            <a:ext cx="7037871" cy="253026"/>
          </a:xfrm>
          <a:prstGeom prst="rect">
            <a:avLst/>
          </a:prstGeom>
          <a:solidFill>
            <a:srgbClr val="BB4097"/>
          </a:solidFill>
        </p:spPr>
        <p:txBody>
          <a:bodyPr vert="horz" wrap="square" lIns="0" tIns="6739" rIns="0" bIns="0" rtlCol="0">
            <a:spAutoFit/>
          </a:bodyPr>
          <a:lstStyle/>
          <a:p>
            <a:pPr marL="36803">
              <a:spcBef>
                <a:spcPts val="53"/>
              </a:spcBef>
              <a:tabLst>
                <a:tab pos="596103" algn="l"/>
              </a:tabLst>
            </a:pPr>
            <a:r>
              <a:rPr sz="1600" b="1" spc="-53" dirty="0">
                <a:solidFill>
                  <a:srgbClr val="FFFFFF"/>
                </a:solidFill>
                <a:latin typeface="Arial Narrow"/>
                <a:cs typeface="Arial Narrow"/>
              </a:rPr>
              <a:t>Option</a:t>
            </a:r>
            <a:r>
              <a:rPr sz="1600" b="1" spc="-29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00" b="1" spc="-49" dirty="0">
                <a:solidFill>
                  <a:srgbClr val="FFFFFF"/>
                </a:solidFill>
                <a:latin typeface="Arial Narrow"/>
                <a:cs typeface="Arial Narrow"/>
              </a:rPr>
              <a:t>name	</a:t>
            </a:r>
            <a:r>
              <a:rPr lang="en-US" sz="1600" b="1" spc="-49" dirty="0">
                <a:solidFill>
                  <a:srgbClr val="FFFFFF"/>
                </a:solidFill>
                <a:latin typeface="Arial Narrow"/>
                <a:cs typeface="Arial Narrow"/>
              </a:rPr>
              <a:t>		</a:t>
            </a:r>
            <a:r>
              <a:rPr sz="1600" b="1" spc="-53" dirty="0">
                <a:solidFill>
                  <a:srgbClr val="FFFFFF"/>
                </a:solidFill>
                <a:latin typeface="Arial Narrow"/>
                <a:cs typeface="Arial Narrow"/>
              </a:rPr>
              <a:t>Description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C9AFEABA-1D79-4D61-2892-57E0C9851A30}"/>
              </a:ext>
            </a:extLst>
          </p:cNvPr>
          <p:cNvSpPr txBox="1"/>
          <p:nvPr/>
        </p:nvSpPr>
        <p:spPr>
          <a:xfrm>
            <a:off x="582129" y="1537984"/>
            <a:ext cx="7037871" cy="256689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2"/>
              </a:spcBef>
            </a:pPr>
            <a:r>
              <a:rPr sz="1600" dirty="0" err="1">
                <a:latin typeface="SimSun"/>
                <a:cs typeface="SimSun"/>
              </a:rPr>
              <a:t>primary_key</a:t>
            </a:r>
            <a:r>
              <a:rPr sz="1600" spc="245" dirty="0">
                <a:latin typeface="SimSun"/>
                <a:cs typeface="SimSun"/>
              </a:rPr>
              <a:t> </a:t>
            </a:r>
            <a:r>
              <a:rPr sz="1600" spc="-82" dirty="0">
                <a:latin typeface="Trebuchet MS"/>
                <a:cs typeface="Trebuchet MS"/>
              </a:rPr>
              <a:t>If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set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to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29" dirty="0">
                <a:latin typeface="SimSun"/>
                <a:cs typeface="SimSun"/>
              </a:rPr>
              <a:t>True</a:t>
            </a:r>
            <a:r>
              <a:rPr sz="1600" spc="-29" dirty="0">
                <a:latin typeface="Trebuchet MS"/>
                <a:cs typeface="Trebuchet MS"/>
              </a:rPr>
              <a:t>,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the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8" dirty="0">
                <a:latin typeface="Trebuchet MS"/>
                <a:cs typeface="Trebuchet MS"/>
              </a:rPr>
              <a:t>column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82" dirty="0">
                <a:latin typeface="Trebuchet MS"/>
                <a:cs typeface="Trebuchet MS"/>
              </a:rPr>
              <a:t>is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the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table’s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primary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22" dirty="0">
                <a:latin typeface="Trebuchet MS"/>
                <a:cs typeface="Trebuchet MS"/>
              </a:rPr>
              <a:t>key.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E030C4C5-2950-5482-EA97-EA8DE3224F2F}"/>
              </a:ext>
            </a:extLst>
          </p:cNvPr>
          <p:cNvSpPr txBox="1"/>
          <p:nvPr/>
        </p:nvSpPr>
        <p:spPr>
          <a:xfrm>
            <a:off x="582129" y="1852970"/>
            <a:ext cx="790575" cy="65699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7">
              <a:lnSpc>
                <a:spcPct val="141700"/>
              </a:lnSpc>
              <a:spcBef>
                <a:spcPts val="82"/>
              </a:spcBef>
            </a:pPr>
            <a:r>
              <a:rPr sz="1600" dirty="0">
                <a:latin typeface="SimSun"/>
                <a:cs typeface="SimSun"/>
              </a:rPr>
              <a:t>unique  index</a:t>
            </a: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F41138B0-8A1B-70B6-B8C6-85A8C60C4403}"/>
              </a:ext>
            </a:extLst>
          </p:cNvPr>
          <p:cNvSpPr txBox="1"/>
          <p:nvPr/>
        </p:nvSpPr>
        <p:spPr>
          <a:xfrm>
            <a:off x="1821178" y="1888731"/>
            <a:ext cx="5791200" cy="825815"/>
          </a:xfrm>
          <a:prstGeom prst="rect">
            <a:avLst/>
          </a:prstGeom>
        </p:spPr>
        <p:txBody>
          <a:bodyPr vert="horz" wrap="square" lIns="0" tIns="48208" rIns="0" bIns="0" rtlCol="0">
            <a:spAutoFit/>
          </a:bodyPr>
          <a:lstStyle/>
          <a:p>
            <a:pPr marL="10367">
              <a:spcBef>
                <a:spcPts val="380"/>
              </a:spcBef>
            </a:pPr>
            <a:r>
              <a:rPr sz="1600" spc="-82" dirty="0">
                <a:latin typeface="Trebuchet MS"/>
                <a:cs typeface="Trebuchet MS"/>
              </a:rPr>
              <a:t>If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set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to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29" dirty="0">
                <a:latin typeface="SimSun"/>
                <a:cs typeface="SimSun"/>
              </a:rPr>
              <a:t>True</a:t>
            </a:r>
            <a:r>
              <a:rPr sz="1600" spc="-29" dirty="0">
                <a:latin typeface="Trebuchet MS"/>
                <a:cs typeface="Trebuchet MS"/>
              </a:rPr>
              <a:t>,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118" dirty="0">
                <a:latin typeface="Trebuchet MS"/>
                <a:cs typeface="Trebuchet MS"/>
              </a:rPr>
              <a:t>do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not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06" dirty="0">
                <a:latin typeface="Trebuchet MS"/>
                <a:cs typeface="Trebuchet MS"/>
              </a:rPr>
              <a:t>allow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duplicate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06" dirty="0">
                <a:latin typeface="Trebuchet MS"/>
                <a:cs typeface="Trebuchet MS"/>
              </a:rPr>
              <a:t>values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for</a:t>
            </a:r>
            <a:r>
              <a:rPr sz="1600" spc="-86" dirty="0">
                <a:latin typeface="Trebuchet MS"/>
                <a:cs typeface="Trebuchet MS"/>
              </a:rPr>
              <a:t> </a:t>
            </a:r>
            <a:r>
              <a:rPr sz="1600" spc="-93" dirty="0">
                <a:latin typeface="Trebuchet MS"/>
                <a:cs typeface="Trebuchet MS"/>
              </a:rPr>
              <a:t>this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18" dirty="0">
                <a:latin typeface="Trebuchet MS"/>
                <a:cs typeface="Trebuchet MS"/>
              </a:rPr>
              <a:t>column.</a:t>
            </a:r>
            <a:endParaRPr sz="1600" dirty="0">
              <a:latin typeface="Trebuchet MS"/>
              <a:cs typeface="Trebuchet MS"/>
            </a:endParaRPr>
          </a:p>
          <a:p>
            <a:pPr marL="10367">
              <a:spcBef>
                <a:spcPts val="298"/>
              </a:spcBef>
            </a:pPr>
            <a:r>
              <a:rPr sz="1600" spc="-82" dirty="0">
                <a:latin typeface="Trebuchet MS"/>
                <a:cs typeface="Trebuchet MS"/>
              </a:rPr>
              <a:t>If </a:t>
            </a:r>
            <a:r>
              <a:rPr sz="1600" spc="-110" dirty="0">
                <a:latin typeface="Trebuchet MS"/>
                <a:cs typeface="Trebuchet MS"/>
              </a:rPr>
              <a:t>set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to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29" dirty="0">
                <a:latin typeface="SimSun"/>
                <a:cs typeface="SimSun"/>
              </a:rPr>
              <a:t>True</a:t>
            </a:r>
            <a:r>
              <a:rPr sz="1600" spc="-29" dirty="0">
                <a:latin typeface="Trebuchet MS"/>
                <a:cs typeface="Trebuchet MS"/>
              </a:rPr>
              <a:t>,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27" dirty="0">
                <a:latin typeface="Trebuchet MS"/>
                <a:cs typeface="Trebuchet MS"/>
              </a:rPr>
              <a:t>create</a:t>
            </a:r>
            <a:r>
              <a:rPr sz="1600" spc="-73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an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index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for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93" dirty="0">
                <a:latin typeface="Trebuchet MS"/>
                <a:cs typeface="Trebuchet MS"/>
              </a:rPr>
              <a:t>this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8" dirty="0">
                <a:latin typeface="Trebuchet MS"/>
                <a:cs typeface="Trebuchet MS"/>
              </a:rPr>
              <a:t>column,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02" dirty="0">
                <a:latin typeface="Trebuchet MS"/>
                <a:cs typeface="Trebuchet MS"/>
              </a:rPr>
              <a:t>so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that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queries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22" dirty="0">
                <a:latin typeface="Trebuchet MS"/>
                <a:cs typeface="Trebuchet MS"/>
              </a:rPr>
              <a:t>are</a:t>
            </a:r>
            <a:r>
              <a:rPr sz="1600" spc="-73" dirty="0">
                <a:latin typeface="Trebuchet MS"/>
                <a:cs typeface="Trebuchet MS"/>
              </a:rPr>
              <a:t> </a:t>
            </a:r>
            <a:r>
              <a:rPr sz="1600" spc="-127" dirty="0">
                <a:latin typeface="Trebuchet MS"/>
                <a:cs typeface="Trebuchet MS"/>
              </a:rPr>
              <a:t>more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29" dirty="0">
                <a:latin typeface="Arial Narrow"/>
                <a:cs typeface="Arial Narrow"/>
              </a:rPr>
              <a:t>efficient.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26861AEE-D16D-A2FC-BEBA-152A9AE4A4F2}"/>
              </a:ext>
            </a:extLst>
          </p:cNvPr>
          <p:cNvSpPr txBox="1"/>
          <p:nvPr/>
        </p:nvSpPr>
        <p:spPr>
          <a:xfrm>
            <a:off x="571500" y="2714546"/>
            <a:ext cx="7032691" cy="866851"/>
          </a:xfrm>
          <a:prstGeom prst="rect">
            <a:avLst/>
          </a:prstGeom>
        </p:spPr>
        <p:txBody>
          <a:bodyPr vert="horz" wrap="square" lIns="0" tIns="48208" rIns="0" bIns="0" rtlCol="0">
            <a:spAutoFit/>
          </a:bodyPr>
          <a:lstStyle/>
          <a:p>
            <a:pPr marL="10367">
              <a:spcBef>
                <a:spcPts val="380"/>
              </a:spcBef>
              <a:tabLst>
                <a:tab pos="569149" algn="l"/>
              </a:tabLst>
            </a:pPr>
            <a:r>
              <a:rPr lang="en-US" sz="1600" dirty="0">
                <a:latin typeface="SimSun"/>
                <a:cs typeface="SimSun"/>
              </a:rPr>
              <a:t>N</a:t>
            </a:r>
            <a:r>
              <a:rPr sz="1600" dirty="0">
                <a:latin typeface="SimSun"/>
                <a:cs typeface="SimSun"/>
              </a:rPr>
              <a:t>ullable</a:t>
            </a:r>
            <a:r>
              <a:rPr lang="en-US" sz="1600" dirty="0">
                <a:latin typeface="SimSun"/>
                <a:cs typeface="SimSun"/>
              </a:rPr>
              <a:t>    </a:t>
            </a:r>
            <a:r>
              <a:rPr sz="1600" spc="-82" dirty="0">
                <a:latin typeface="Trebuchet MS"/>
                <a:cs typeface="Trebuchet MS"/>
              </a:rPr>
              <a:t>If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set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to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29" dirty="0">
                <a:latin typeface="SimSun"/>
                <a:cs typeface="SimSun"/>
              </a:rPr>
              <a:t>True</a:t>
            </a:r>
            <a:r>
              <a:rPr sz="1600" spc="-29" dirty="0">
                <a:latin typeface="Trebuchet MS"/>
                <a:cs typeface="Trebuchet MS"/>
              </a:rPr>
              <a:t>,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06" dirty="0">
                <a:latin typeface="Trebuchet MS"/>
                <a:cs typeface="Trebuchet MS"/>
              </a:rPr>
              <a:t>allow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27" dirty="0">
                <a:latin typeface="Trebuchet MS"/>
                <a:cs typeface="Trebuchet MS"/>
              </a:rPr>
              <a:t>empty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06" dirty="0">
                <a:latin typeface="Trebuchet MS"/>
                <a:cs typeface="Trebuchet MS"/>
              </a:rPr>
              <a:t>values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for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93" dirty="0">
                <a:latin typeface="Trebuchet MS"/>
                <a:cs typeface="Trebuchet MS"/>
              </a:rPr>
              <a:t>this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8" dirty="0">
                <a:latin typeface="Trebuchet MS"/>
                <a:cs typeface="Trebuchet MS"/>
              </a:rPr>
              <a:t>column.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82" dirty="0">
                <a:latin typeface="Trebuchet MS"/>
                <a:cs typeface="Trebuchet MS"/>
              </a:rPr>
              <a:t>If </a:t>
            </a:r>
            <a:r>
              <a:rPr sz="1600" spc="-110" dirty="0">
                <a:latin typeface="Trebuchet MS"/>
                <a:cs typeface="Trebuchet MS"/>
              </a:rPr>
              <a:t>set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to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24" dirty="0">
                <a:latin typeface="SimSun"/>
                <a:cs typeface="SimSun"/>
              </a:rPr>
              <a:t>False</a:t>
            </a:r>
            <a:r>
              <a:rPr sz="1600" spc="-24" dirty="0">
                <a:latin typeface="Trebuchet MS"/>
                <a:cs typeface="Trebuchet MS"/>
              </a:rPr>
              <a:t>,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the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lang="en-US" sz="1600" spc="-82" dirty="0">
                <a:latin typeface="Trebuchet MS"/>
                <a:cs typeface="Trebuchet MS"/>
              </a:rPr>
              <a:t>		          </a:t>
            </a:r>
            <a:r>
              <a:rPr sz="1600" spc="-118" dirty="0">
                <a:latin typeface="Trebuchet MS"/>
                <a:cs typeface="Trebuchet MS"/>
              </a:rPr>
              <a:t>column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will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not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06" dirty="0">
                <a:latin typeface="Trebuchet MS"/>
                <a:cs typeface="Trebuchet MS"/>
              </a:rPr>
              <a:t>allow</a:t>
            </a:r>
            <a:r>
              <a:rPr sz="1600" spc="-82" dirty="0">
                <a:latin typeface="Trebuchet MS"/>
                <a:cs typeface="Trebuchet MS"/>
              </a:rPr>
              <a:t> </a:t>
            </a:r>
            <a:r>
              <a:rPr sz="1600" spc="-93" dirty="0">
                <a:latin typeface="Trebuchet MS"/>
                <a:cs typeface="Trebuchet MS"/>
              </a:rPr>
              <a:t>null</a:t>
            </a:r>
            <a:r>
              <a:rPr sz="1600" spc="-78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values.</a:t>
            </a:r>
            <a:endParaRPr sz="1600" dirty="0">
              <a:latin typeface="Trebuchet MS"/>
              <a:cs typeface="Trebuchet MS"/>
            </a:endParaRPr>
          </a:p>
          <a:p>
            <a:pPr marL="10367">
              <a:spcBef>
                <a:spcPts val="298"/>
              </a:spcBef>
              <a:tabLst>
                <a:tab pos="569149" algn="l"/>
              </a:tabLst>
            </a:pPr>
            <a:r>
              <a:rPr sz="1600" dirty="0">
                <a:latin typeface="SimSun"/>
                <a:cs typeface="SimSun"/>
              </a:rPr>
              <a:t>default	</a:t>
            </a:r>
            <a:r>
              <a:rPr lang="en-US" sz="1600" dirty="0">
                <a:latin typeface="SimSun"/>
                <a:cs typeface="SimSun"/>
              </a:rPr>
              <a:t>     </a:t>
            </a:r>
            <a:r>
              <a:rPr sz="2800" spc="-73" baseline="3086" dirty="0">
                <a:latin typeface="Arial Narrow"/>
                <a:cs typeface="Arial Narrow"/>
              </a:rPr>
              <a:t>Define</a:t>
            </a:r>
            <a:r>
              <a:rPr sz="2800" spc="-42" baseline="3086" dirty="0">
                <a:latin typeface="Arial Narrow"/>
                <a:cs typeface="Arial Narrow"/>
              </a:rPr>
              <a:t> </a:t>
            </a:r>
            <a:r>
              <a:rPr sz="2800" spc="-184" baseline="3086" dirty="0">
                <a:latin typeface="Trebuchet MS"/>
                <a:cs typeface="Trebuchet MS"/>
              </a:rPr>
              <a:t>a</a:t>
            </a:r>
            <a:r>
              <a:rPr sz="2800" spc="-122" baseline="3086" dirty="0">
                <a:latin typeface="Trebuchet MS"/>
                <a:cs typeface="Trebuchet MS"/>
              </a:rPr>
              <a:t> </a:t>
            </a:r>
            <a:r>
              <a:rPr sz="2800" spc="-165" baseline="3086" dirty="0">
                <a:latin typeface="Trebuchet MS"/>
                <a:cs typeface="Trebuchet MS"/>
              </a:rPr>
              <a:t>default</a:t>
            </a:r>
            <a:r>
              <a:rPr sz="2800" spc="-128" baseline="3086" dirty="0">
                <a:latin typeface="Trebuchet MS"/>
                <a:cs typeface="Trebuchet MS"/>
              </a:rPr>
              <a:t> </a:t>
            </a:r>
            <a:r>
              <a:rPr sz="2800" spc="-165" baseline="3086" dirty="0">
                <a:latin typeface="Trebuchet MS"/>
                <a:cs typeface="Trebuchet MS"/>
              </a:rPr>
              <a:t>value</a:t>
            </a:r>
            <a:r>
              <a:rPr sz="2800" spc="-128" baseline="3086" dirty="0">
                <a:latin typeface="Trebuchet MS"/>
                <a:cs typeface="Trebuchet MS"/>
              </a:rPr>
              <a:t> </a:t>
            </a:r>
            <a:r>
              <a:rPr sz="2800" spc="-165" baseline="3086" dirty="0">
                <a:latin typeface="Trebuchet MS"/>
                <a:cs typeface="Trebuchet MS"/>
              </a:rPr>
              <a:t>for</a:t>
            </a:r>
            <a:r>
              <a:rPr sz="2800" spc="-122" baseline="3086" dirty="0">
                <a:latin typeface="Trebuchet MS"/>
                <a:cs typeface="Trebuchet MS"/>
              </a:rPr>
              <a:t> </a:t>
            </a:r>
            <a:r>
              <a:rPr sz="2800" spc="-171" baseline="3086" dirty="0">
                <a:latin typeface="Trebuchet MS"/>
                <a:cs typeface="Trebuchet MS"/>
              </a:rPr>
              <a:t>the</a:t>
            </a:r>
            <a:r>
              <a:rPr sz="2800" spc="-128" baseline="3086" dirty="0">
                <a:latin typeface="Trebuchet MS"/>
                <a:cs typeface="Trebuchet MS"/>
              </a:rPr>
              <a:t> </a:t>
            </a:r>
            <a:r>
              <a:rPr sz="2800" spc="-177" baseline="3086" dirty="0">
                <a:latin typeface="Trebuchet MS"/>
                <a:cs typeface="Trebuchet MS"/>
              </a:rPr>
              <a:t>column.</a:t>
            </a:r>
            <a:endParaRPr sz="3200" baseline="308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321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1500" y="304800"/>
            <a:ext cx="8001000" cy="565816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750"/>
              </a:spcBef>
            </a:pPr>
            <a:r>
              <a:rPr sz="3600" b="1" spc="-114">
                <a:latin typeface="Arial Narrow"/>
                <a:cs typeface="Arial Narrow"/>
              </a:rPr>
              <a:t>Relationships</a:t>
            </a:r>
            <a:endParaRPr sz="3600" dirty="0">
              <a:latin typeface="Arial Narrow"/>
              <a:cs typeface="Arial Narrow"/>
            </a:endParaRPr>
          </a:p>
          <a:p>
            <a:pPr marL="10367" marR="4147" algn="just">
              <a:spcBef>
                <a:spcPts val="441"/>
              </a:spcBef>
            </a:pPr>
            <a:r>
              <a:rPr sz="2000" spc="-41" dirty="0">
                <a:latin typeface="Palatino Linotype"/>
                <a:cs typeface="Palatino Linotype"/>
              </a:rPr>
              <a:t>Relational </a:t>
            </a:r>
            <a:r>
              <a:rPr sz="2000" spc="-53" dirty="0">
                <a:latin typeface="Palatino Linotype"/>
                <a:cs typeface="Palatino Linotype"/>
              </a:rPr>
              <a:t>databases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establish </a:t>
            </a:r>
            <a:r>
              <a:rPr sz="2000" spc="-33" dirty="0">
                <a:latin typeface="Palatino Linotype"/>
                <a:cs typeface="Palatino Linotype"/>
              </a:rPr>
              <a:t>connections </a:t>
            </a:r>
            <a:r>
              <a:rPr sz="2000" spc="-53" dirty="0">
                <a:latin typeface="Palatino Linotype"/>
                <a:cs typeface="Palatino Linotype"/>
              </a:rPr>
              <a:t>between</a:t>
            </a:r>
            <a:r>
              <a:rPr sz="2000" spc="106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rows</a:t>
            </a:r>
            <a:r>
              <a:rPr sz="2000" spc="102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41" dirty="0">
                <a:latin typeface="Palatino Linotype"/>
                <a:cs typeface="Palatino Linotype"/>
              </a:rPr>
              <a:t>different tables </a:t>
            </a:r>
            <a:r>
              <a:rPr sz="2000" spc="-45" dirty="0">
                <a:latin typeface="Palatino Linotype"/>
                <a:cs typeface="Palatino Linotype"/>
              </a:rPr>
              <a:t>through 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53" dirty="0">
                <a:latin typeface="Palatino Linotype"/>
                <a:cs typeface="Palatino Linotype"/>
              </a:rPr>
              <a:t>use </a:t>
            </a:r>
            <a:r>
              <a:rPr sz="2000" spc="-33" dirty="0">
                <a:latin typeface="Palatino Linotype"/>
                <a:cs typeface="Palatino Linotype"/>
              </a:rPr>
              <a:t>of </a:t>
            </a:r>
            <a:r>
              <a:rPr sz="2000" spc="-37" dirty="0">
                <a:latin typeface="Palatino Linotype"/>
                <a:cs typeface="Palatino Linotype"/>
              </a:rPr>
              <a:t>relationships. </a:t>
            </a: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37" dirty="0">
                <a:latin typeface="Palatino Linotype"/>
                <a:cs typeface="Palatino Linotype"/>
              </a:rPr>
              <a:t>relational </a:t>
            </a:r>
            <a:r>
              <a:rPr sz="2000" spc="-53" dirty="0">
                <a:latin typeface="Palatino Linotype"/>
                <a:cs typeface="Palatino Linotype"/>
              </a:rPr>
              <a:t>diagram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20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5-1 </a:t>
            </a:r>
            <a:r>
              <a:rPr sz="2000" spc="-49" dirty="0">
                <a:latin typeface="Palatino Linotype"/>
                <a:cs typeface="Palatino Linotype"/>
              </a:rPr>
              <a:t>expresses </a:t>
            </a:r>
            <a:r>
              <a:rPr sz="2000" spc="-53" dirty="0">
                <a:latin typeface="Palatino Linotype"/>
                <a:cs typeface="Palatino Linotype"/>
              </a:rPr>
              <a:t>a </a:t>
            </a:r>
            <a:r>
              <a:rPr sz="2000" spc="-49" dirty="0">
                <a:latin typeface="Palatino Linotype"/>
                <a:cs typeface="Palatino Linotype"/>
              </a:rPr>
              <a:t>simple </a:t>
            </a:r>
            <a:r>
              <a:rPr sz="2000" spc="-29" dirty="0">
                <a:latin typeface="Palatino Linotype"/>
                <a:cs typeface="Palatino Linotype"/>
              </a:rPr>
              <a:t>rela‐ 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tionship </a:t>
            </a:r>
            <a:r>
              <a:rPr sz="2000" spc="-53" dirty="0">
                <a:latin typeface="Palatino Linotype"/>
                <a:cs typeface="Palatino Linotype"/>
              </a:rPr>
              <a:t>between</a:t>
            </a:r>
            <a:r>
              <a:rPr sz="2000" spc="-49" dirty="0">
                <a:latin typeface="Palatino Linotype"/>
                <a:cs typeface="Palatino Linotype"/>
              </a:rPr>
              <a:t> users</a:t>
            </a:r>
            <a:r>
              <a:rPr sz="2000" spc="114" dirty="0">
                <a:latin typeface="Palatino Linotype"/>
                <a:cs typeface="Palatino Linotype"/>
              </a:rPr>
              <a:t> </a:t>
            </a:r>
            <a:r>
              <a:rPr sz="2000" spc="-53" dirty="0">
                <a:latin typeface="Palatino Linotype"/>
                <a:cs typeface="Palatino Linotype"/>
              </a:rPr>
              <a:t>and</a:t>
            </a:r>
            <a:r>
              <a:rPr sz="2000" spc="110" dirty="0">
                <a:latin typeface="Palatino Linotype"/>
                <a:cs typeface="Palatino Linotype"/>
              </a:rPr>
              <a:t> </a:t>
            </a:r>
            <a:r>
              <a:rPr sz="2000" spc="-33" dirty="0">
                <a:latin typeface="Palatino Linotype"/>
                <a:cs typeface="Palatino Linotype"/>
              </a:rPr>
              <a:t>their </a:t>
            </a:r>
            <a:r>
              <a:rPr sz="2000" spc="-37" dirty="0">
                <a:latin typeface="Palatino Linotype"/>
                <a:cs typeface="Palatino Linotype"/>
              </a:rPr>
              <a:t>roles. </a:t>
            </a:r>
            <a:r>
              <a:rPr sz="2000" spc="-29" dirty="0">
                <a:latin typeface="Palatino Linotype"/>
                <a:cs typeface="Palatino Linotype"/>
              </a:rPr>
              <a:t>This </a:t>
            </a:r>
            <a:r>
              <a:rPr sz="2000" spc="-37" dirty="0">
                <a:latin typeface="Palatino Linotype"/>
                <a:cs typeface="Palatino Linotype"/>
              </a:rPr>
              <a:t>is </a:t>
            </a:r>
            <a:r>
              <a:rPr sz="2000" spc="-53" dirty="0">
                <a:latin typeface="Palatino Linotype"/>
                <a:cs typeface="Palatino Linotype"/>
              </a:rPr>
              <a:t>a</a:t>
            </a:r>
            <a:r>
              <a:rPr sz="2000" spc="106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one-to-many </a:t>
            </a:r>
            <a:r>
              <a:rPr sz="2000" spc="-41" dirty="0">
                <a:latin typeface="Palatino Linotype"/>
                <a:cs typeface="Palatino Linotype"/>
              </a:rPr>
              <a:t>relationship </a:t>
            </a:r>
            <a:r>
              <a:rPr sz="2000" spc="-37" dirty="0">
                <a:latin typeface="Palatino Linotype"/>
                <a:cs typeface="Palatino Linotype"/>
              </a:rPr>
              <a:t>from roles </a:t>
            </a:r>
            <a:r>
              <a:rPr sz="2000" spc="-33" dirty="0">
                <a:latin typeface="Palatino Linotype"/>
                <a:cs typeface="Palatino Linotype"/>
              </a:rPr>
              <a:t>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41" dirty="0">
                <a:latin typeface="Palatino Linotype"/>
                <a:cs typeface="Palatino Linotype"/>
              </a:rPr>
              <a:t>users, </a:t>
            </a:r>
            <a:r>
              <a:rPr sz="2000" spc="-49" dirty="0">
                <a:latin typeface="Palatino Linotype"/>
                <a:cs typeface="Palatino Linotype"/>
              </a:rPr>
              <a:t>because </a:t>
            </a:r>
            <a:r>
              <a:rPr sz="2000" spc="-37" dirty="0">
                <a:latin typeface="Palatino Linotype"/>
                <a:cs typeface="Palatino Linotype"/>
              </a:rPr>
              <a:t>one </a:t>
            </a:r>
            <a:r>
              <a:rPr sz="2000" spc="-33" dirty="0">
                <a:latin typeface="Palatino Linotype"/>
                <a:cs typeface="Palatino Linotype"/>
              </a:rPr>
              <a:t>role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45" dirty="0">
                <a:latin typeface="Palatino Linotype"/>
                <a:cs typeface="Palatino Linotype"/>
              </a:rPr>
              <a:t>belong </a:t>
            </a:r>
            <a:r>
              <a:rPr sz="2000" spc="-24" dirty="0">
                <a:latin typeface="Palatino Linotype"/>
                <a:cs typeface="Palatino Linotype"/>
              </a:rPr>
              <a:t>to </a:t>
            </a:r>
            <a:r>
              <a:rPr sz="2000" spc="-61" dirty="0">
                <a:latin typeface="Palatino Linotype"/>
                <a:cs typeface="Palatino Linotype"/>
              </a:rPr>
              <a:t>many </a:t>
            </a:r>
            <a:r>
              <a:rPr sz="2000" spc="-41" dirty="0">
                <a:latin typeface="Palatino Linotype"/>
                <a:cs typeface="Palatino Linotype"/>
              </a:rPr>
              <a:t>users, but each </a:t>
            </a:r>
            <a:r>
              <a:rPr sz="2000" spc="-45" dirty="0">
                <a:latin typeface="Palatino Linotype"/>
                <a:cs typeface="Palatino Linotype"/>
              </a:rPr>
              <a:t>user </a:t>
            </a:r>
            <a:r>
              <a:rPr sz="2000" spc="-37" dirty="0">
                <a:latin typeface="Palatino Linotype"/>
                <a:cs typeface="Palatino Linotype"/>
              </a:rPr>
              <a:t>can </a:t>
            </a:r>
            <a:r>
              <a:rPr sz="2000" spc="-61" dirty="0">
                <a:latin typeface="Palatino Linotype"/>
                <a:cs typeface="Palatino Linotype"/>
              </a:rPr>
              <a:t>have </a:t>
            </a:r>
            <a:r>
              <a:rPr sz="2000" spc="-45" dirty="0">
                <a:latin typeface="Palatino Linotype"/>
                <a:cs typeface="Palatino Linotype"/>
              </a:rPr>
              <a:t>only </a:t>
            </a:r>
            <a:r>
              <a:rPr sz="2000" spc="-37" dirty="0">
                <a:latin typeface="Palatino Linotype"/>
                <a:cs typeface="Palatino Linotype"/>
              </a:rPr>
              <a:t>one </a:t>
            </a:r>
            <a:r>
              <a:rPr sz="2000" spc="-33" dirty="0">
                <a:latin typeface="Palatino Linotype"/>
                <a:cs typeface="Palatino Linotype"/>
              </a:rPr>
              <a:t> role.</a:t>
            </a:r>
            <a:endParaRPr sz="2000" dirty="0">
              <a:latin typeface="Palatino Linotype"/>
              <a:cs typeface="Palatino Linotype"/>
            </a:endParaRPr>
          </a:p>
          <a:p>
            <a:pPr marL="10367" marR="4147" indent="-518" algn="just">
              <a:spcBef>
                <a:spcPts val="490"/>
              </a:spcBef>
            </a:pPr>
            <a:r>
              <a:rPr sz="20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20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5-3 </a:t>
            </a:r>
            <a:r>
              <a:rPr sz="2000" spc="-61" dirty="0">
                <a:latin typeface="Palatino Linotype"/>
                <a:cs typeface="Palatino Linotype"/>
              </a:rPr>
              <a:t>shows </a:t>
            </a:r>
            <a:r>
              <a:rPr sz="2000" spc="-69" dirty="0">
                <a:latin typeface="Palatino Linotype"/>
                <a:cs typeface="Palatino Linotype"/>
              </a:rPr>
              <a:t>how </a:t>
            </a:r>
            <a:r>
              <a:rPr sz="2000" spc="-37" dirty="0">
                <a:latin typeface="Palatino Linotype"/>
                <a:cs typeface="Palatino Linotype"/>
              </a:rPr>
              <a:t>the </a:t>
            </a:r>
            <a:r>
              <a:rPr sz="2000" spc="-33" dirty="0">
                <a:latin typeface="Palatino Linotype"/>
                <a:cs typeface="Palatino Linotype"/>
              </a:rPr>
              <a:t>one-to-many </a:t>
            </a:r>
            <a:r>
              <a:rPr sz="2000" spc="-41" dirty="0">
                <a:latin typeface="Palatino Linotype"/>
                <a:cs typeface="Palatino Linotype"/>
              </a:rPr>
              <a:t>relationship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2000" spc="-8" dirty="0">
                <a:solidFill>
                  <a:srgbClr val="990000"/>
                </a:solidFill>
                <a:latin typeface="Palatino Linotype"/>
                <a:cs typeface="Palatino Linotype"/>
              </a:rPr>
              <a:t>5-1 </a:t>
            </a:r>
            <a:r>
              <a:rPr sz="2000" spc="-37" dirty="0">
                <a:latin typeface="Palatino Linotype"/>
                <a:cs typeface="Palatino Linotype"/>
              </a:rPr>
              <a:t>is </a:t>
            </a:r>
            <a:r>
              <a:rPr sz="2000" spc="-45" dirty="0">
                <a:latin typeface="Palatino Linotype"/>
                <a:cs typeface="Palatino Linotype"/>
              </a:rPr>
              <a:t>represented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37" dirty="0">
                <a:latin typeface="Palatino Linotype"/>
                <a:cs typeface="Palatino Linotype"/>
              </a:rPr>
              <a:t>the</a:t>
            </a:r>
            <a:r>
              <a:rPr sz="2000" spc="-24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model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classes.</a:t>
            </a:r>
            <a:endParaRPr sz="2000" dirty="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5-3.</a:t>
            </a:r>
            <a:r>
              <a:rPr sz="2000" i="1" spc="-20" dirty="0">
                <a:latin typeface="Palatino Linotype"/>
                <a:cs typeface="Palatino Linotype"/>
              </a:rPr>
              <a:t> hello.py: relationships in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8" dirty="0">
                <a:latin typeface="Palatino Linotype"/>
                <a:cs typeface="Palatino Linotype"/>
              </a:rPr>
              <a:t>the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database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models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800" b="1" spc="-73" dirty="0">
                <a:solidFill>
                  <a:srgbClr val="00AA87"/>
                </a:solidFill>
                <a:latin typeface="Courier New"/>
                <a:cs typeface="Courier New"/>
              </a:rPr>
              <a:t>Role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800" dirty="0">
                <a:latin typeface="SimSun"/>
                <a:cs typeface="SimSun"/>
              </a:rPr>
              <a:t>):</a:t>
            </a:r>
          </a:p>
          <a:p>
            <a:pPr marL="186606"/>
            <a:r>
              <a:rPr sz="18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users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relationship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'User'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backref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'role'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L="10367"/>
            <a:r>
              <a:rPr sz="1800" b="1" spc="-73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800" b="1" spc="-73" dirty="0">
                <a:solidFill>
                  <a:srgbClr val="00AA87"/>
                </a:solidFill>
                <a:latin typeface="Courier New"/>
                <a:cs typeface="Courier New"/>
              </a:rPr>
              <a:t>User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Model</a:t>
            </a:r>
            <a:r>
              <a:rPr sz="1800" dirty="0">
                <a:latin typeface="SimSun"/>
                <a:cs typeface="SimSun"/>
              </a:rPr>
              <a:t>):</a:t>
            </a:r>
          </a:p>
          <a:p>
            <a:pPr marL="186606"/>
            <a:r>
              <a:rPr sz="1800" i="1" spc="-73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role_id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16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Column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Integer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db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ForeignKey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'roles.id'</a:t>
            </a:r>
            <a:r>
              <a:rPr sz="1800" dirty="0">
                <a:latin typeface="SimSun"/>
                <a:cs typeface="SimSun"/>
              </a:rPr>
              <a:t>))</a:t>
            </a:r>
          </a:p>
          <a:p>
            <a:pPr>
              <a:spcBef>
                <a:spcPts val="41"/>
              </a:spcBef>
            </a:pPr>
            <a:endParaRPr sz="1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6604</Words>
  <Application>Microsoft Office PowerPoint</Application>
  <PresentationFormat>On-screen Show (4:3)</PresentationFormat>
  <Paragraphs>558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SimSun</vt:lpstr>
      <vt:lpstr>Arial</vt:lpstr>
      <vt:lpstr>Arial Narrow</vt:lpstr>
      <vt:lpstr>Calibri</vt:lpstr>
      <vt:lpstr>Courier New</vt:lpstr>
      <vt:lpstr>Gill Sans MT</vt:lpstr>
      <vt:lpstr>Lucida Sans</vt:lpstr>
      <vt:lpstr>Palatino Linotype</vt:lpstr>
      <vt:lpstr>Trebuchet MS</vt:lpstr>
      <vt:lpstr>Office Theme</vt:lpstr>
      <vt:lpstr>Chapter 7 Databases</vt:lpstr>
      <vt:lpstr>PowerPoint Presentation</vt:lpstr>
      <vt:lpstr>PowerPoint Presentation</vt:lpstr>
      <vt:lpstr>Database Management with Flask-SQLAlchemy</vt:lpstr>
      <vt:lpstr>Database Management with Flask-SQLAlchemy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Use in View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 Application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Script</vt:lpstr>
      <vt:lpstr>PowerPoint Presentation</vt:lpstr>
      <vt:lpstr>PowerPoint Presentation</vt:lpstr>
      <vt:lpstr>PowerPoint Presentation</vt:lpstr>
      <vt:lpstr>PowerPoint Presentation</vt:lpstr>
      <vt:lpstr>Running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 Databases</dc:title>
  <dc:creator>Miguel Grinberg</dc:creator>
  <cp:lastModifiedBy>Nguyễn Thị Mỹ Linh - Khoa Công nghệ thông tin - VLSET</cp:lastModifiedBy>
  <cp:revision>21</cp:revision>
  <dcterms:created xsi:type="dcterms:W3CDTF">2022-05-10T06:33:50Z</dcterms:created>
  <dcterms:modified xsi:type="dcterms:W3CDTF">2022-06-26T11:07:26Z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2022-05-09T00:00:00Z</vt:filetime>
  </property>
  <property fmtid="{D5CDD505-2E9C-101B-9397-08002B2CF9AE}" pid="3" name="LastSaved">
    <vt:filetime>2022-05-10T00:00:00Z</vt:filetime>
  </property>
</Properties>
</file>