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37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6" r:id="rId28"/>
    <p:sldId id="377" r:id="rId29"/>
    <p:sldId id="287" r:id="rId30"/>
    <p:sldId id="288" r:id="rId31"/>
    <p:sldId id="289" r:id="rId32"/>
    <p:sldId id="290" r:id="rId33"/>
    <p:sldId id="378" r:id="rId34"/>
    <p:sldId id="291" r:id="rId35"/>
    <p:sldId id="294" r:id="rId36"/>
    <p:sldId id="295" r:id="rId37"/>
    <p:sldId id="296" r:id="rId38"/>
    <p:sldId id="297" r:id="rId39"/>
    <p:sldId id="298" r:id="rId40"/>
    <p:sldId id="300" r:id="rId41"/>
    <p:sldId id="301" r:id="rId42"/>
    <p:sldId id="303" r:id="rId43"/>
    <p:sldId id="304" r:id="rId44"/>
    <p:sldId id="305" r:id="rId45"/>
    <p:sldId id="306" r:id="rId46"/>
    <p:sldId id="308" r:id="rId47"/>
    <p:sldId id="309" r:id="rId48"/>
    <p:sldId id="310" r:id="rId49"/>
    <p:sldId id="311" r:id="rId50"/>
    <p:sldId id="312" r:id="rId51"/>
    <p:sldId id="314" r:id="rId52"/>
    <p:sldId id="315" r:id="rId53"/>
    <p:sldId id="316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9" r:id="rId64"/>
    <p:sldId id="330" r:id="rId65"/>
    <p:sldId id="331" r:id="rId66"/>
    <p:sldId id="334" r:id="rId67"/>
    <p:sldId id="335" r:id="rId68"/>
    <p:sldId id="336" r:id="rId69"/>
    <p:sldId id="337" r:id="rId70"/>
    <p:sldId id="340" r:id="rId71"/>
    <p:sldId id="341" r:id="rId72"/>
    <p:sldId id="343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60" r:id="rId82"/>
    <p:sldId id="361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</p:sldIdLst>
  <p:sldSz cx="9144000" cy="6858000" type="screen4x3"/>
  <p:notesSz cx="6400800" cy="8401050"/>
  <p:defaultTextStyle>
    <a:defPPr>
      <a:defRPr lang="en-US"/>
    </a:defPPr>
    <a:lvl1pPr marL="0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212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425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637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849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6062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9274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2487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5699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1" userDrawn="1">
          <p15:clr>
            <a:srgbClr val="A4A3A4"/>
          </p15:clr>
        </p15:guide>
        <p15:guide id="2" pos="30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3" autoAdjust="0"/>
    <p:restoredTop sz="94660"/>
  </p:normalViewPr>
  <p:slideViewPr>
    <p:cSldViewPr>
      <p:cViewPr varScale="1">
        <p:scale>
          <a:sx n="83" d="100"/>
          <a:sy n="83" d="100"/>
        </p:scale>
        <p:origin x="1245" y="54"/>
      </p:cViewPr>
      <p:guideLst>
        <p:guide orient="horz" pos="2351"/>
        <p:guide pos="30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5336" y="150326"/>
            <a:ext cx="6493329" cy="767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98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671" y="989802"/>
            <a:ext cx="6568657" cy="314060"/>
          </a:xfrm>
        </p:spPr>
        <p:txBody>
          <a:bodyPr lIns="0" tIns="0" rIns="0" bIns="0"/>
          <a:lstStyle>
            <a:lvl1pPr>
              <a:defRPr sz="2041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671" y="989802"/>
            <a:ext cx="6568657" cy="314060"/>
          </a:xfrm>
        </p:spPr>
        <p:txBody>
          <a:bodyPr lIns="0" tIns="0" rIns="0" bIns="0"/>
          <a:lstStyle>
            <a:lvl1pPr>
              <a:defRPr sz="2041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1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1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671" y="989802"/>
            <a:ext cx="6568657" cy="314060"/>
          </a:xfrm>
        </p:spPr>
        <p:txBody>
          <a:bodyPr lIns="0" tIns="0" rIns="0" bIns="0"/>
          <a:lstStyle>
            <a:lvl1pPr>
              <a:defRPr sz="2041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06286" y="6296867"/>
            <a:ext cx="6531429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45720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B4097"/>
            </a:solidFill>
          </a:ln>
        </p:spPr>
        <p:txBody>
          <a:bodyPr wrap="square" lIns="0" tIns="0" rIns="0" bIns="0" rtlCol="0"/>
          <a:lstStyle/>
          <a:p>
            <a:endParaRPr sz="146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671" y="989802"/>
            <a:ext cx="6568657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313" y="2485581"/>
            <a:ext cx="656937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26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26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26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3212">
        <a:defRPr>
          <a:latin typeface="+mn-lt"/>
          <a:ea typeface="+mn-ea"/>
          <a:cs typeface="+mn-cs"/>
        </a:defRPr>
      </a:lvl2pPr>
      <a:lvl3pPr marL="746425">
        <a:defRPr>
          <a:latin typeface="+mn-lt"/>
          <a:ea typeface="+mn-ea"/>
          <a:cs typeface="+mn-cs"/>
        </a:defRPr>
      </a:lvl3pPr>
      <a:lvl4pPr marL="1119637">
        <a:defRPr>
          <a:latin typeface="+mn-lt"/>
          <a:ea typeface="+mn-ea"/>
          <a:cs typeface="+mn-cs"/>
        </a:defRPr>
      </a:lvl4pPr>
      <a:lvl5pPr marL="1492849">
        <a:defRPr>
          <a:latin typeface="+mn-lt"/>
          <a:ea typeface="+mn-ea"/>
          <a:cs typeface="+mn-cs"/>
        </a:defRPr>
      </a:lvl5pPr>
      <a:lvl6pPr marL="1866062">
        <a:defRPr>
          <a:latin typeface="+mn-lt"/>
          <a:ea typeface="+mn-ea"/>
          <a:cs typeface="+mn-cs"/>
        </a:defRPr>
      </a:lvl6pPr>
      <a:lvl7pPr marL="2239274">
        <a:defRPr>
          <a:latin typeface="+mn-lt"/>
          <a:ea typeface="+mn-ea"/>
          <a:cs typeface="+mn-cs"/>
        </a:defRPr>
      </a:lvl7pPr>
      <a:lvl8pPr marL="2612487">
        <a:defRPr>
          <a:latin typeface="+mn-lt"/>
          <a:ea typeface="+mn-ea"/>
          <a:cs typeface="+mn-cs"/>
        </a:defRPr>
      </a:lvl8pPr>
      <a:lvl9pPr marL="298569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3212">
        <a:defRPr>
          <a:latin typeface="+mn-lt"/>
          <a:ea typeface="+mn-ea"/>
          <a:cs typeface="+mn-cs"/>
        </a:defRPr>
      </a:lvl2pPr>
      <a:lvl3pPr marL="746425">
        <a:defRPr>
          <a:latin typeface="+mn-lt"/>
          <a:ea typeface="+mn-ea"/>
          <a:cs typeface="+mn-cs"/>
        </a:defRPr>
      </a:lvl3pPr>
      <a:lvl4pPr marL="1119637">
        <a:defRPr>
          <a:latin typeface="+mn-lt"/>
          <a:ea typeface="+mn-ea"/>
          <a:cs typeface="+mn-cs"/>
        </a:defRPr>
      </a:lvl4pPr>
      <a:lvl5pPr marL="1492849">
        <a:defRPr>
          <a:latin typeface="+mn-lt"/>
          <a:ea typeface="+mn-ea"/>
          <a:cs typeface="+mn-cs"/>
        </a:defRPr>
      </a:lvl5pPr>
      <a:lvl6pPr marL="1866062">
        <a:defRPr>
          <a:latin typeface="+mn-lt"/>
          <a:ea typeface="+mn-ea"/>
          <a:cs typeface="+mn-cs"/>
        </a:defRPr>
      </a:lvl6pPr>
      <a:lvl7pPr marL="2239274">
        <a:defRPr>
          <a:latin typeface="+mn-lt"/>
          <a:ea typeface="+mn-ea"/>
          <a:cs typeface="+mn-cs"/>
        </a:defRPr>
      </a:lvl7pPr>
      <a:lvl8pPr marL="2612487">
        <a:defRPr>
          <a:latin typeface="+mn-lt"/>
          <a:ea typeface="+mn-ea"/>
          <a:cs typeface="+mn-cs"/>
        </a:defRPr>
      </a:lvl8pPr>
      <a:lvl9pPr marL="298569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binary-bitwise-operations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maps.google.com/?q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vatar.com/avatar%27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838200"/>
            <a:ext cx="7337877" cy="1266071"/>
          </a:xfrm>
          <a:prstGeom prst="rect">
            <a:avLst/>
          </a:prstGeom>
        </p:spPr>
        <p:txBody>
          <a:bodyPr vert="horz" wrap="square" lIns="0" tIns="80347" rIns="0" bIns="0" rtlCol="0">
            <a:spAutoFit/>
          </a:bodyPr>
          <a:lstStyle/>
          <a:p>
            <a:pPr marL="10367" marR="4147" indent="348332" algn="r">
              <a:spcBef>
                <a:spcPts val="633"/>
              </a:spcBef>
            </a:pPr>
            <a:r>
              <a:rPr lang="en-US" sz="3600" b="1" spc="-163">
                <a:latin typeface="Arial Narrow"/>
                <a:cs typeface="Arial Narrow"/>
              </a:rPr>
              <a:t>CHAPTER 8</a:t>
            </a:r>
          </a:p>
          <a:p>
            <a:pPr marL="10367" marR="4147" indent="348332" algn="r">
              <a:spcBef>
                <a:spcPts val="633"/>
              </a:spcBef>
            </a:pPr>
            <a:r>
              <a:rPr sz="3600" b="1" spc="-163">
                <a:latin typeface="Arial Narrow"/>
                <a:cs typeface="Arial Narrow"/>
              </a:rPr>
              <a:t>Example</a:t>
            </a:r>
            <a:r>
              <a:rPr sz="3600" b="1" spc="-163" dirty="0">
                <a:latin typeface="Arial Narrow"/>
                <a:cs typeface="Arial Narrow"/>
              </a:rPr>
              <a:t>:</a:t>
            </a:r>
            <a:r>
              <a:rPr sz="3600" b="1" spc="-159" dirty="0">
                <a:latin typeface="Arial Narrow"/>
                <a:cs typeface="Arial Narrow"/>
              </a:rPr>
              <a:t> </a:t>
            </a:r>
            <a:r>
              <a:rPr sz="3600" b="1" spc="-318" dirty="0">
                <a:latin typeface="Arial Narrow"/>
                <a:cs typeface="Arial Narrow"/>
              </a:rPr>
              <a:t>A</a:t>
            </a:r>
            <a:r>
              <a:rPr sz="3600" b="1" spc="-159" dirty="0">
                <a:latin typeface="Arial Narrow"/>
                <a:cs typeface="Arial Narrow"/>
              </a:rPr>
              <a:t> </a:t>
            </a:r>
            <a:r>
              <a:rPr sz="3600" b="1" spc="-163" dirty="0">
                <a:latin typeface="Arial Narrow"/>
                <a:cs typeface="Arial Narrow"/>
              </a:rPr>
              <a:t>Social  </a:t>
            </a:r>
            <a:r>
              <a:rPr sz="3600" b="1" spc="-151" dirty="0">
                <a:latin typeface="Arial Narrow"/>
                <a:cs typeface="Arial Narrow"/>
              </a:rPr>
              <a:t>Blogging</a:t>
            </a:r>
            <a:r>
              <a:rPr sz="3600" b="1" spc="-159" dirty="0">
                <a:latin typeface="Arial Narrow"/>
                <a:cs typeface="Arial Narrow"/>
              </a:rPr>
              <a:t> </a:t>
            </a:r>
            <a:r>
              <a:rPr sz="3600" b="1" spc="-139" dirty="0">
                <a:latin typeface="Arial Narrow"/>
                <a:cs typeface="Arial Narrow"/>
              </a:rPr>
              <a:t>Application</a:t>
            </a:r>
            <a:endParaRPr sz="36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36789"/>
            <a:ext cx="8229600" cy="535372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800" i="1" spc="-12">
                <a:latin typeface="Palatino Linotype"/>
                <a:cs typeface="Palatino Linotype"/>
              </a:rPr>
              <a:t>Example</a:t>
            </a:r>
            <a:r>
              <a:rPr sz="1800" i="1" spc="-2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8-7. </a:t>
            </a:r>
            <a:r>
              <a:rPr sz="1800" i="1" spc="4" dirty="0">
                <a:latin typeface="Palatino Linotype"/>
                <a:cs typeface="Palatino Linotype"/>
              </a:rPr>
              <a:t>app/</a:t>
            </a:r>
            <a:r>
              <a:rPr sz="1800" i="1" u="sng" spc="4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800" i="1" u="sng" spc="22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init</a:t>
            </a:r>
            <a:r>
              <a:rPr sz="1800" i="1" u="sng" spc="273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800" i="1" spc="-29" dirty="0">
                <a:latin typeface="Palatino Linotype"/>
                <a:cs typeface="Palatino Linotype"/>
              </a:rPr>
              <a:t>.py: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Flask-Login initialization</a:t>
            </a:r>
            <a:endParaRPr sz="18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flask_login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LoginManager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10367" marR="2017938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login_manager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LoginManager</a:t>
            </a:r>
            <a:r>
              <a:rPr sz="1600" dirty="0">
                <a:latin typeface="SimSun"/>
                <a:cs typeface="SimSun"/>
              </a:rPr>
              <a:t>()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login_manager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login_view</a:t>
            </a:r>
            <a:r>
              <a:rPr sz="16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'auth.login'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create_app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config_name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login_manager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init_app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>
              <a:latin typeface="Courier New"/>
              <a:cs typeface="Courier New"/>
            </a:endParaRPr>
          </a:p>
          <a:p>
            <a:pPr marL="10367" marR="1631249">
              <a:lnSpc>
                <a:spcPct val="192400"/>
              </a:lnSpc>
              <a:spcBef>
                <a:spcPts val="294"/>
              </a:spcBef>
            </a:pPr>
            <a:r>
              <a:rPr sz="1800" i="1" spc="-12">
                <a:latin typeface="Palatino Linotype"/>
                <a:cs typeface="Palatino Linotype"/>
              </a:rPr>
              <a:t>Example </a:t>
            </a:r>
            <a:r>
              <a:rPr sz="1800" i="1" spc="-16" dirty="0">
                <a:latin typeface="Palatino Linotype"/>
                <a:cs typeface="Palatino Linotype"/>
              </a:rPr>
              <a:t>8-8. </a:t>
            </a:r>
            <a:r>
              <a:rPr sz="1800" i="1" spc="-12" dirty="0">
                <a:latin typeface="Palatino Linotype"/>
                <a:cs typeface="Palatino Linotype"/>
              </a:rPr>
              <a:t>app/models.py: </a:t>
            </a:r>
            <a:r>
              <a:rPr sz="1800" i="1" spc="-20" dirty="0">
                <a:latin typeface="Palatino Linotype"/>
                <a:cs typeface="Palatino Linotype"/>
              </a:rPr>
              <a:t>user </a:t>
            </a:r>
            <a:r>
              <a:rPr sz="1800" i="1" dirty="0">
                <a:latin typeface="Palatino Linotype"/>
                <a:cs typeface="Palatino Linotype"/>
              </a:rPr>
              <a:t>loader </a:t>
            </a:r>
            <a:r>
              <a:rPr sz="1800" i="1" spc="-20" dirty="0">
                <a:latin typeface="Palatino Linotype"/>
                <a:cs typeface="Palatino Linotype"/>
              </a:rPr>
              <a:t>function </a:t>
            </a:r>
            <a:r>
              <a:rPr sz="1800" i="1" spc="-204" dirty="0">
                <a:latin typeface="Palatino Linotype"/>
                <a:cs typeface="Palatino Linotype"/>
              </a:rPr>
              <a:t>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.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login_manager  </a:t>
            </a: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@login_manager.user_loader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load_user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user_id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int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user_id</a:t>
            </a:r>
            <a:r>
              <a:rPr sz="1600" dirty="0">
                <a:latin typeface="SimSun"/>
                <a:cs typeface="SimSun"/>
              </a:rPr>
              <a:t>))</a:t>
            </a:r>
            <a:endParaRPr sz="1600">
              <a:latin typeface="SimSun"/>
              <a:cs typeface="SimSun"/>
            </a:endParaRPr>
          </a:p>
          <a:p>
            <a:pPr marL="10367">
              <a:spcBef>
                <a:spcPts val="780"/>
              </a:spcBef>
            </a:pPr>
            <a:r>
              <a:rPr sz="3600" b="1" spc="-69">
                <a:latin typeface="Arial Narrow"/>
                <a:cs typeface="Arial Narrow"/>
              </a:rPr>
              <a:t>Protecting</a:t>
            </a:r>
            <a:r>
              <a:rPr sz="3600" b="1" spc="-86">
                <a:latin typeface="Arial Narrow"/>
                <a:cs typeface="Arial Narrow"/>
              </a:rPr>
              <a:t> </a:t>
            </a:r>
            <a:r>
              <a:rPr sz="3600" b="1" spc="-102" dirty="0">
                <a:latin typeface="Arial Narrow"/>
                <a:cs typeface="Arial Narrow"/>
              </a:rPr>
              <a:t>Routes</a:t>
            </a:r>
            <a:endParaRPr sz="3600">
              <a:latin typeface="Arial Narrow"/>
              <a:cs typeface="Arial Narrow"/>
            </a:endParaRPr>
          </a:p>
          <a:p>
            <a:pPr marL="10367" marR="4147" indent="-518" algn="just">
              <a:lnSpc>
                <a:spcPct val="104700"/>
              </a:lnSpc>
              <a:spcBef>
                <a:spcPts val="331"/>
              </a:spcBef>
            </a:pPr>
            <a:r>
              <a:rPr sz="1800" spc="-57" dirty="0">
                <a:latin typeface="Palatino Linotype"/>
                <a:cs typeface="Palatino Linotype"/>
              </a:rPr>
              <a:t>To </a:t>
            </a:r>
            <a:r>
              <a:rPr sz="1800" spc="-33" dirty="0">
                <a:latin typeface="Palatino Linotype"/>
                <a:cs typeface="Palatino Linotype"/>
              </a:rPr>
              <a:t>protect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37" dirty="0">
                <a:latin typeface="Palatino Linotype"/>
                <a:cs typeface="Palatino Linotype"/>
              </a:rPr>
              <a:t>route </a:t>
            </a:r>
            <a:r>
              <a:rPr sz="1800" spc="-41" dirty="0">
                <a:latin typeface="Palatino Linotype"/>
                <a:cs typeface="Palatino Linotype"/>
              </a:rPr>
              <a:t>so </a:t>
            </a:r>
            <a:r>
              <a:rPr sz="1800" spc="-37" dirty="0">
                <a:latin typeface="Palatino Linotype"/>
                <a:cs typeface="Palatino Linotype"/>
              </a:rPr>
              <a:t>that </a:t>
            </a:r>
            <a:r>
              <a:rPr sz="1800" spc="-20" dirty="0">
                <a:latin typeface="Palatino Linotype"/>
                <a:cs typeface="Palatino Linotype"/>
              </a:rPr>
              <a:t>it </a:t>
            </a:r>
            <a:r>
              <a:rPr sz="1800" spc="-37" dirty="0">
                <a:latin typeface="Palatino Linotype"/>
                <a:cs typeface="Palatino Linotype"/>
              </a:rPr>
              <a:t>can </a:t>
            </a:r>
            <a:r>
              <a:rPr sz="1800" spc="-45" dirty="0">
                <a:latin typeface="Palatino Linotype"/>
                <a:cs typeface="Palatino Linotype"/>
              </a:rPr>
              <a:t>only be accessed </a:t>
            </a:r>
            <a:r>
              <a:rPr sz="1800" spc="-61" dirty="0">
                <a:latin typeface="Palatino Linotype"/>
                <a:cs typeface="Palatino Linotype"/>
              </a:rPr>
              <a:t>by </a:t>
            </a:r>
            <a:r>
              <a:rPr sz="1800" spc="-45" dirty="0">
                <a:latin typeface="Palatino Linotype"/>
                <a:cs typeface="Palatino Linotype"/>
              </a:rPr>
              <a:t>authenticated </a:t>
            </a:r>
            <a:r>
              <a:rPr sz="1800" spc="-41" dirty="0">
                <a:latin typeface="Palatino Linotype"/>
                <a:cs typeface="Palatino Linotype"/>
              </a:rPr>
              <a:t>users, Flask-Login </a:t>
            </a:r>
            <a:r>
              <a:rPr sz="1800" spc="-37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provides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login_required</a:t>
            </a:r>
            <a:r>
              <a:rPr sz="1800" spc="-216" dirty="0">
                <a:latin typeface="SimSun"/>
                <a:cs typeface="SimSun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decorator.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example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of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its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usage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follows: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43302"/>
            <a:ext cx="7924800" cy="559020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86606">
              <a:spcBef>
                <a:spcPts val="82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flask_login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login_required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100">
              <a:latin typeface="SimSun"/>
              <a:cs typeface="SimSun"/>
            </a:endParaRPr>
          </a:p>
          <a:p>
            <a:pPr marL="186606" marR="2634776">
              <a:spcBef>
                <a:spcPts val="4"/>
              </a:spcBef>
            </a:pPr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'/secret'</a:t>
            </a:r>
            <a:r>
              <a:rPr sz="1200" dirty="0">
                <a:latin typeface="SimSun"/>
                <a:cs typeface="SimSun"/>
              </a:rPr>
              <a:t>)  </a:t>
            </a:r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@login_required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secret</a:t>
            </a:r>
            <a:r>
              <a:rPr sz="1200" dirty="0">
                <a:latin typeface="SimSun"/>
                <a:cs typeface="SimSun"/>
              </a:rPr>
              <a:t>():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'Only authenticated users are allowed!'</a:t>
            </a:r>
            <a:endParaRPr sz="1200">
              <a:latin typeface="SimSun"/>
              <a:cs typeface="SimSun"/>
            </a:endParaRPr>
          </a:p>
          <a:p>
            <a:pPr marL="10367" marR="4147" algn="just">
              <a:lnSpc>
                <a:spcPct val="102000"/>
              </a:lnSpc>
              <a:spcBef>
                <a:spcPts val="367"/>
              </a:spcBef>
            </a:pPr>
            <a:r>
              <a:rPr sz="1400" spc="-78" dirty="0">
                <a:latin typeface="Palatino Linotype"/>
                <a:cs typeface="Palatino Linotype"/>
              </a:rPr>
              <a:t>You </a:t>
            </a:r>
            <a:r>
              <a:rPr sz="1400" spc="-37" dirty="0">
                <a:latin typeface="Palatino Linotype"/>
                <a:cs typeface="Palatino Linotype"/>
              </a:rPr>
              <a:t>can </a:t>
            </a:r>
            <a:r>
              <a:rPr sz="1400" spc="-49" dirty="0">
                <a:latin typeface="Palatino Linotype"/>
                <a:cs typeface="Palatino Linotype"/>
              </a:rPr>
              <a:t>see </a:t>
            </a:r>
            <a:r>
              <a:rPr sz="1400" spc="-37" dirty="0">
                <a:latin typeface="Palatino Linotype"/>
                <a:cs typeface="Palatino Linotype"/>
              </a:rPr>
              <a:t>from </a:t>
            </a:r>
            <a:r>
              <a:rPr sz="1400" spc="-33" dirty="0">
                <a:latin typeface="Palatino Linotype"/>
                <a:cs typeface="Palatino Linotype"/>
              </a:rPr>
              <a:t>this </a:t>
            </a:r>
            <a:r>
              <a:rPr sz="1400" spc="-53" dirty="0">
                <a:latin typeface="Palatino Linotype"/>
                <a:cs typeface="Palatino Linotype"/>
              </a:rPr>
              <a:t>example </a:t>
            </a:r>
            <a:r>
              <a:rPr sz="1400" spc="-37" dirty="0">
                <a:latin typeface="Palatino Linotype"/>
                <a:cs typeface="Palatino Linotype"/>
              </a:rPr>
              <a:t>that </a:t>
            </a:r>
            <a:r>
              <a:rPr sz="1400" spc="-20" dirty="0">
                <a:latin typeface="Palatino Linotype"/>
                <a:cs typeface="Palatino Linotype"/>
              </a:rPr>
              <a:t>it </a:t>
            </a:r>
            <a:r>
              <a:rPr sz="1400" spc="-37" dirty="0">
                <a:latin typeface="Palatino Linotype"/>
                <a:cs typeface="Palatino Linotype"/>
              </a:rPr>
              <a:t>is </a:t>
            </a:r>
            <a:r>
              <a:rPr sz="1400" spc="-45" dirty="0">
                <a:latin typeface="Palatino Linotype"/>
                <a:cs typeface="Palatino Linotype"/>
              </a:rPr>
              <a:t>possible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69" dirty="0">
                <a:latin typeface="Palatino Linotype"/>
                <a:cs typeface="Palatino Linotype"/>
              </a:rPr>
              <a:t>“chain” </a:t>
            </a:r>
            <a:r>
              <a:rPr sz="1400" spc="-45" dirty="0">
                <a:latin typeface="Palatino Linotype"/>
                <a:cs typeface="Palatino Linotype"/>
              </a:rPr>
              <a:t>multiple </a:t>
            </a:r>
            <a:r>
              <a:rPr sz="1400" spc="-33" dirty="0">
                <a:latin typeface="Palatino Linotype"/>
                <a:cs typeface="Palatino Linotype"/>
              </a:rPr>
              <a:t>function decora‐ </a:t>
            </a:r>
            <a:r>
              <a:rPr sz="1400" spc="-29" dirty="0">
                <a:latin typeface="Palatino Linotype"/>
                <a:cs typeface="Palatino Linotype"/>
              </a:rPr>
              <a:t> tors. </a:t>
            </a:r>
            <a:r>
              <a:rPr sz="1400" spc="-37" dirty="0">
                <a:latin typeface="Palatino Linotype"/>
                <a:cs typeface="Palatino Linotype"/>
              </a:rPr>
              <a:t>When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61" dirty="0">
                <a:latin typeface="Palatino Linotype"/>
                <a:cs typeface="Palatino Linotype"/>
              </a:rPr>
              <a:t>two</a:t>
            </a:r>
            <a:r>
              <a:rPr sz="1400" spc="-57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or </a:t>
            </a:r>
            <a:r>
              <a:rPr sz="1400" spc="-41" dirty="0">
                <a:latin typeface="Palatino Linotype"/>
                <a:cs typeface="Palatino Linotype"/>
              </a:rPr>
              <a:t>more</a:t>
            </a:r>
            <a:r>
              <a:rPr sz="1400" spc="-37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decorators</a:t>
            </a:r>
            <a:r>
              <a:rPr sz="1400" spc="-37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are</a:t>
            </a:r>
            <a:r>
              <a:rPr sz="1400" spc="-37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added</a:t>
            </a:r>
            <a:r>
              <a:rPr sz="1400" spc="-61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53" dirty="0">
                <a:latin typeface="Palatino Linotype"/>
                <a:cs typeface="Palatino Linotype"/>
              </a:rPr>
              <a:t>a</a:t>
            </a:r>
            <a:r>
              <a:rPr sz="1400" spc="-49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function, </a:t>
            </a:r>
            <a:r>
              <a:rPr sz="1400" spc="-41" dirty="0">
                <a:latin typeface="Palatino Linotype"/>
                <a:cs typeface="Palatino Linotype"/>
              </a:rPr>
              <a:t>each</a:t>
            </a:r>
            <a:r>
              <a:rPr sz="1400" spc="131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decorator</a:t>
            </a:r>
            <a:r>
              <a:rPr sz="1400" spc="143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only </a:t>
            </a:r>
            <a:r>
              <a:rPr sz="1400" spc="-41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affects </a:t>
            </a:r>
            <a:r>
              <a:rPr sz="1400" spc="-41" dirty="0">
                <a:latin typeface="Palatino Linotype"/>
                <a:cs typeface="Palatino Linotype"/>
              </a:rPr>
              <a:t>those </a:t>
            </a:r>
            <a:r>
              <a:rPr sz="1400" spc="-37" dirty="0">
                <a:latin typeface="Palatino Linotype"/>
                <a:cs typeface="Palatino Linotype"/>
              </a:rPr>
              <a:t>that </a:t>
            </a:r>
            <a:r>
              <a:rPr sz="1400" spc="-41" dirty="0">
                <a:latin typeface="Palatino Linotype"/>
                <a:cs typeface="Palatino Linotype"/>
              </a:rPr>
              <a:t>are </a:t>
            </a:r>
            <a:r>
              <a:rPr sz="1400" spc="-57" dirty="0">
                <a:latin typeface="Palatino Linotype"/>
                <a:cs typeface="Palatino Linotype"/>
              </a:rPr>
              <a:t>below </a:t>
            </a:r>
            <a:r>
              <a:rPr sz="1400" spc="-20" dirty="0">
                <a:latin typeface="Palatino Linotype"/>
                <a:cs typeface="Palatino Linotype"/>
              </a:rPr>
              <a:t>it, </a:t>
            </a:r>
            <a:r>
              <a:rPr sz="1400" spc="-29" dirty="0">
                <a:latin typeface="Palatino Linotype"/>
                <a:cs typeface="Palatino Linotype"/>
              </a:rPr>
              <a:t>in </a:t>
            </a:r>
            <a:r>
              <a:rPr sz="1400" spc="-41" dirty="0">
                <a:latin typeface="Palatino Linotype"/>
                <a:cs typeface="Palatino Linotype"/>
              </a:rPr>
              <a:t>addition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1" dirty="0">
                <a:latin typeface="Palatino Linotype"/>
                <a:cs typeface="Palatino Linotype"/>
              </a:rPr>
              <a:t>target </a:t>
            </a:r>
            <a:r>
              <a:rPr sz="1400" spc="-33" dirty="0">
                <a:latin typeface="Palatino Linotype"/>
                <a:cs typeface="Palatino Linotype"/>
              </a:rPr>
              <a:t>function</a:t>
            </a:r>
            <a:r>
              <a:rPr sz="1400" spc="-33">
                <a:latin typeface="Palatino Linotype"/>
                <a:cs typeface="Palatino Linotype"/>
              </a:rPr>
              <a:t>. </a:t>
            </a:r>
            <a:endParaRPr lang="en-US" sz="1400" spc="-33">
              <a:latin typeface="Palatino Linotype"/>
              <a:cs typeface="Palatino Linotype"/>
            </a:endParaRPr>
          </a:p>
          <a:p>
            <a:pPr marL="10367" marR="4147" algn="just">
              <a:lnSpc>
                <a:spcPct val="102000"/>
              </a:lnSpc>
              <a:spcBef>
                <a:spcPts val="367"/>
              </a:spcBef>
            </a:pPr>
            <a:r>
              <a:rPr sz="2800" b="1" spc="-90">
                <a:latin typeface="Arial Narrow"/>
                <a:cs typeface="Arial Narrow"/>
              </a:rPr>
              <a:t>Adding</a:t>
            </a:r>
            <a:r>
              <a:rPr sz="2800" b="1" spc="-86">
                <a:latin typeface="Arial Narrow"/>
                <a:cs typeface="Arial Narrow"/>
              </a:rPr>
              <a:t> </a:t>
            </a:r>
            <a:r>
              <a:rPr sz="2800" b="1" spc="-69" dirty="0">
                <a:latin typeface="Arial Narrow"/>
                <a:cs typeface="Arial Narrow"/>
              </a:rPr>
              <a:t>a</a:t>
            </a:r>
            <a:r>
              <a:rPr sz="2800" b="1" spc="-86" dirty="0">
                <a:latin typeface="Arial Narrow"/>
                <a:cs typeface="Arial Narrow"/>
              </a:rPr>
              <a:t> </a:t>
            </a:r>
            <a:r>
              <a:rPr sz="2800" b="1" spc="-93" dirty="0">
                <a:latin typeface="Arial Narrow"/>
                <a:cs typeface="Arial Narrow"/>
              </a:rPr>
              <a:t>Login</a:t>
            </a:r>
            <a:r>
              <a:rPr sz="2800" b="1" spc="-86" dirty="0">
                <a:latin typeface="Arial Narrow"/>
                <a:cs typeface="Arial Narrow"/>
              </a:rPr>
              <a:t> </a:t>
            </a:r>
            <a:r>
              <a:rPr sz="2800" b="1" spc="-102" dirty="0">
                <a:latin typeface="Arial Narrow"/>
                <a:cs typeface="Arial Narrow"/>
              </a:rPr>
              <a:t>Form</a:t>
            </a:r>
            <a:endParaRPr sz="2800">
              <a:latin typeface="Arial Narrow"/>
              <a:cs typeface="Arial Narrow"/>
            </a:endParaRPr>
          </a:p>
          <a:p>
            <a:pPr>
              <a:spcBef>
                <a:spcPts val="33"/>
              </a:spcBef>
            </a:pPr>
            <a:endParaRPr sz="1400">
              <a:latin typeface="Palatino Linotype"/>
              <a:cs typeface="Palatino Linotype"/>
            </a:endParaRPr>
          </a:p>
          <a:p>
            <a:pPr marL="10367" algn="just"/>
            <a:r>
              <a:rPr sz="1400" i="1" spc="-12" dirty="0">
                <a:latin typeface="Palatino Linotype"/>
                <a:cs typeface="Palatino Linotype"/>
              </a:rPr>
              <a:t>Example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8-9. </a:t>
            </a:r>
            <a:r>
              <a:rPr sz="1400" i="1" spc="-12" dirty="0">
                <a:latin typeface="Palatino Linotype"/>
                <a:cs typeface="Palatino Linotype"/>
              </a:rPr>
              <a:t>app/auth/forms.py: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24" dirty="0">
                <a:latin typeface="Palatino Linotype"/>
                <a:cs typeface="Palatino Linotype"/>
              </a:rPr>
              <a:t>login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4" dirty="0">
                <a:latin typeface="Palatino Linotype"/>
                <a:cs typeface="Palatino Linotype"/>
              </a:rPr>
              <a:t>form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flask_wtf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FlaskForm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wtforms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PasswordField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BooleanField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SubmitField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</a:t>
            </a:r>
            <a:r>
              <a:rPr sz="12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wtforms.validators</a:t>
            </a:r>
            <a:r>
              <a:rPr sz="1200" b="1" spc="-69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2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Length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100">
              <a:latin typeface="SimSun"/>
              <a:cs typeface="SimSun"/>
            </a:endParaRPr>
          </a:p>
          <a:p>
            <a:pPr marL="10367">
              <a:spcBef>
                <a:spcPts val="4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200" b="1" spc="-73" dirty="0">
                <a:solidFill>
                  <a:srgbClr val="00AA87"/>
                </a:solidFill>
                <a:latin typeface="Courier New"/>
                <a:cs typeface="Courier New"/>
              </a:rPr>
              <a:t>LoginForm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FlaskForm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2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'Email'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sz="1200" dirty="0">
                <a:latin typeface="SimSun"/>
                <a:cs typeface="SimSun"/>
              </a:rPr>
              <a:t>(),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Length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200" dirty="0">
                <a:latin typeface="SimSun"/>
                <a:cs typeface="SimSun"/>
              </a:rPr>
              <a:t>),</a:t>
            </a:r>
            <a:endParaRPr sz="1200">
              <a:latin typeface="SimSun"/>
              <a:cs typeface="SimSun"/>
            </a:endParaRPr>
          </a:p>
          <a:p>
            <a:pPr marL="1993058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200" dirty="0">
                <a:latin typeface="SimSun"/>
                <a:cs typeface="SimSun"/>
              </a:rPr>
              <a:t>()])</a:t>
            </a:r>
            <a:endParaRPr sz="1200">
              <a:latin typeface="SimSun"/>
              <a:cs typeface="SimSun"/>
            </a:endParaRPr>
          </a:p>
          <a:p>
            <a:pPr marL="186606" marR="696145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200" spc="-2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PasswordField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'Password'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2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sz="1200" dirty="0">
                <a:latin typeface="SimSun"/>
                <a:cs typeface="SimSun"/>
              </a:rPr>
              <a:t>()]) </a:t>
            </a:r>
            <a:r>
              <a:rPr sz="1200" spc="-33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remember_me</a:t>
            </a:r>
            <a:r>
              <a:rPr sz="12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BooleanField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'Keep</a:t>
            </a:r>
            <a:r>
              <a:rPr sz="12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me</a:t>
            </a:r>
            <a:r>
              <a:rPr sz="12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logged</a:t>
            </a:r>
            <a:r>
              <a:rPr sz="12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in'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submit</a:t>
            </a:r>
            <a:r>
              <a:rPr sz="12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SubmitField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'Log</a:t>
            </a:r>
            <a:r>
              <a:rPr sz="12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In'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29"/>
              </a:spcBef>
            </a:pPr>
            <a:endParaRPr sz="1100">
              <a:latin typeface="SimSun"/>
              <a:cs typeface="SimSun"/>
            </a:endParaRPr>
          </a:p>
          <a:p>
            <a:pPr marL="10367" algn="just">
              <a:spcBef>
                <a:spcPts val="4"/>
              </a:spcBef>
            </a:pPr>
            <a:r>
              <a:rPr sz="1400" spc="-29" dirty="0">
                <a:latin typeface="Palatino Linotype"/>
                <a:cs typeface="Palatino Linotype"/>
              </a:rPr>
              <a:t>The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4" dirty="0">
                <a:latin typeface="SimSun"/>
                <a:cs typeface="SimSun"/>
              </a:rPr>
              <a:t>PasswordField</a:t>
            </a:r>
            <a:r>
              <a:rPr sz="1400" spc="-180" dirty="0">
                <a:latin typeface="SimSun"/>
                <a:cs typeface="SimSun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class</a:t>
            </a:r>
            <a:r>
              <a:rPr sz="1400" spc="16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represents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an</a:t>
            </a:r>
            <a:r>
              <a:rPr sz="1400" spc="16" dirty="0">
                <a:latin typeface="Palatino Linotype"/>
                <a:cs typeface="Palatino Linotype"/>
              </a:rPr>
              <a:t> </a:t>
            </a:r>
            <a:r>
              <a:rPr sz="1400" spc="-4" dirty="0">
                <a:latin typeface="SimSun"/>
                <a:cs typeface="SimSun"/>
              </a:rPr>
              <a:t>&lt;input&gt;</a:t>
            </a:r>
            <a:r>
              <a:rPr sz="1400" spc="-180" dirty="0">
                <a:latin typeface="SimSun"/>
                <a:cs typeface="SimSun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element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with</a:t>
            </a:r>
            <a:r>
              <a:rPr sz="1400" spc="16" dirty="0">
                <a:latin typeface="Palatino Linotype"/>
                <a:cs typeface="Palatino Linotype"/>
              </a:rPr>
              <a:t> </a:t>
            </a:r>
            <a:r>
              <a:rPr sz="1400" spc="-4" dirty="0">
                <a:latin typeface="SimSun"/>
                <a:cs typeface="SimSun"/>
              </a:rPr>
              <a:t>type="password"</a:t>
            </a:r>
            <a:r>
              <a:rPr sz="1400" spc="-4" dirty="0">
                <a:latin typeface="Palatino Linotype"/>
                <a:cs typeface="Palatino Linotype"/>
              </a:rPr>
              <a:t>.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The</a:t>
            </a:r>
            <a:endParaRPr sz="1400">
              <a:latin typeface="Palatino Linotype"/>
              <a:cs typeface="Palatino Linotype"/>
            </a:endParaRPr>
          </a:p>
          <a:p>
            <a:pPr marL="10367" algn="just">
              <a:spcBef>
                <a:spcPts val="45"/>
              </a:spcBef>
            </a:pPr>
            <a:r>
              <a:rPr sz="1400" spc="-4" dirty="0">
                <a:latin typeface="SimSun"/>
                <a:cs typeface="SimSun"/>
              </a:rPr>
              <a:t>BooleanField</a:t>
            </a:r>
            <a:r>
              <a:rPr sz="1400" spc="-216" dirty="0">
                <a:latin typeface="SimSun"/>
                <a:cs typeface="SimSun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class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represe</a:t>
            </a:r>
            <a:r>
              <a:rPr sz="1400" spc="-69" dirty="0">
                <a:latin typeface="Palatino Linotype"/>
                <a:cs typeface="Palatino Linotype"/>
              </a:rPr>
              <a:t>n</a:t>
            </a:r>
            <a:r>
              <a:rPr sz="1400" spc="-37" dirty="0">
                <a:latin typeface="Palatino Linotype"/>
                <a:cs typeface="Palatino Linotype"/>
              </a:rPr>
              <a:t>ts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checkbox.</a:t>
            </a:r>
            <a:endParaRPr sz="1400">
              <a:latin typeface="Palatino Linotype"/>
              <a:cs typeface="Palatino Linotype"/>
            </a:endParaRPr>
          </a:p>
          <a:p>
            <a:pPr marL="10367" marR="4147" algn="just">
              <a:lnSpc>
                <a:spcPct val="101200"/>
              </a:lnSpc>
              <a:spcBef>
                <a:spcPts val="527"/>
              </a:spcBef>
            </a:pPr>
            <a:r>
              <a:rPr sz="1400" spc="-29" dirty="0">
                <a:latin typeface="Palatino Linotype"/>
                <a:cs typeface="Palatino Linotype"/>
              </a:rPr>
              <a:t>The</a:t>
            </a:r>
            <a:r>
              <a:rPr sz="1400" spc="-8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email</a:t>
            </a:r>
            <a:r>
              <a:rPr sz="1400" spc="-4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field</a:t>
            </a:r>
            <a:r>
              <a:rPr sz="1400" spc="-4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uses</a:t>
            </a:r>
            <a:r>
              <a:rPr sz="1400" spc="-4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8" dirty="0">
                <a:latin typeface="Palatino Linotype"/>
                <a:cs typeface="Palatino Linotype"/>
              </a:rPr>
              <a:t> </a:t>
            </a:r>
            <a:r>
              <a:rPr sz="1400" spc="-4" dirty="0">
                <a:latin typeface="SimSun"/>
                <a:cs typeface="SimSun"/>
              </a:rPr>
              <a:t>Length()</a:t>
            </a:r>
            <a:r>
              <a:rPr sz="1400" spc="-200" dirty="0">
                <a:latin typeface="SimSun"/>
                <a:cs typeface="SimSun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and</a:t>
            </a:r>
            <a:r>
              <a:rPr sz="1400" spc="-4" dirty="0">
                <a:latin typeface="Palatino Linotype"/>
                <a:cs typeface="Palatino Linotype"/>
              </a:rPr>
              <a:t> </a:t>
            </a:r>
            <a:r>
              <a:rPr sz="1400" spc="-4" dirty="0">
                <a:latin typeface="SimSun"/>
                <a:cs typeface="SimSun"/>
              </a:rPr>
              <a:t>Email()</a:t>
            </a:r>
            <a:r>
              <a:rPr sz="1400" spc="-200" dirty="0">
                <a:latin typeface="SimSun"/>
                <a:cs typeface="SimSun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validators</a:t>
            </a:r>
            <a:r>
              <a:rPr sz="1400" spc="-4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from</a:t>
            </a:r>
            <a:r>
              <a:rPr sz="1400" spc="-8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WTForms</a:t>
            </a:r>
            <a:r>
              <a:rPr sz="1400" spc="-4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in</a:t>
            </a:r>
            <a:r>
              <a:rPr sz="1400" spc="-4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addition </a:t>
            </a:r>
            <a:r>
              <a:rPr sz="1400" spc="-204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" dirty="0">
                <a:latin typeface="SimSun"/>
                <a:cs typeface="SimSun"/>
              </a:rPr>
              <a:t>DataRequired()</a:t>
            </a:r>
            <a:r>
              <a:rPr sz="1400" spc="-20" dirty="0">
                <a:latin typeface="Palatino Linotype"/>
                <a:cs typeface="Palatino Linotype"/>
              </a:rPr>
              <a:t>, </a:t>
            </a:r>
            <a:r>
              <a:rPr sz="1400" spc="-24" dirty="0">
                <a:latin typeface="Palatino Linotype"/>
                <a:cs typeface="Palatino Linotype"/>
              </a:rPr>
              <a:t>to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ensure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</a:t>
            </a:r>
            <a:r>
              <a:rPr sz="1400" spc="-57" dirty="0">
                <a:latin typeface="Palatino Linotype"/>
                <a:cs typeface="Palatino Linotype"/>
              </a:rPr>
              <a:t>a</a:t>
            </a:r>
            <a:r>
              <a:rPr sz="1400" spc="-20" dirty="0">
                <a:latin typeface="Palatino Linotype"/>
                <a:cs typeface="Palatino Linotype"/>
              </a:rPr>
              <a:t>t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user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not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only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provides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7" dirty="0">
                <a:latin typeface="Palatino Linotype"/>
                <a:cs typeface="Palatino Linotype"/>
              </a:rPr>
              <a:t>value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for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this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field,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but  </a:t>
            </a:r>
            <a:r>
              <a:rPr sz="1400" spc="-37" dirty="0">
                <a:latin typeface="Palatino Linotype"/>
                <a:cs typeface="Palatino Linotype"/>
              </a:rPr>
              <a:t>that </a:t>
            </a:r>
            <a:r>
              <a:rPr sz="1400" spc="-20" dirty="0">
                <a:latin typeface="Palatino Linotype"/>
                <a:cs typeface="Palatino Linotype"/>
              </a:rPr>
              <a:t>it </a:t>
            </a:r>
            <a:r>
              <a:rPr sz="1400" spc="-37" dirty="0">
                <a:latin typeface="Palatino Linotype"/>
                <a:cs typeface="Palatino Linotype"/>
              </a:rPr>
              <a:t>is </a:t>
            </a:r>
            <a:r>
              <a:rPr sz="1400" spc="-49" dirty="0">
                <a:latin typeface="Palatino Linotype"/>
                <a:cs typeface="Palatino Linotype"/>
              </a:rPr>
              <a:t>valid</a:t>
            </a:r>
            <a:r>
              <a:rPr sz="1400" spc="-49">
                <a:latin typeface="Palatino Linotype"/>
                <a:cs typeface="Palatino Linotype"/>
              </a:rPr>
              <a:t>.</a:t>
            </a:r>
            <a:r>
              <a:rPr sz="1400" spc="-45">
                <a:latin typeface="Palatino Linotype"/>
                <a:cs typeface="Palatino Linotype"/>
              </a:rPr>
              <a:t> 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7735" y="3810000"/>
            <a:ext cx="3512873" cy="24353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391" y="472938"/>
            <a:ext cx="8077217" cy="388588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800" i="1" spc="-41" dirty="0">
                <a:latin typeface="Palatino Linotype"/>
                <a:cs typeface="Palatino Linotype"/>
              </a:rPr>
              <a:t>F</a:t>
            </a:r>
            <a:r>
              <a:rPr sz="1800" i="1" spc="-20" dirty="0">
                <a:latin typeface="Palatino Linotype"/>
                <a:cs typeface="Palatino Linotype"/>
              </a:rPr>
              <a:t>i</a:t>
            </a:r>
            <a:r>
              <a:rPr sz="1800" i="1" spc="-65" dirty="0">
                <a:latin typeface="Palatino Linotype"/>
                <a:cs typeface="Palatino Linotype"/>
              </a:rPr>
              <a:t>g</a:t>
            </a:r>
            <a:r>
              <a:rPr sz="1800" i="1" spc="-33" dirty="0">
                <a:latin typeface="Palatino Linotype"/>
                <a:cs typeface="Palatino Linotype"/>
              </a:rPr>
              <a:t>u</a:t>
            </a:r>
            <a:r>
              <a:rPr sz="1800" i="1" spc="-37" dirty="0">
                <a:latin typeface="Palatino Linotype"/>
                <a:cs typeface="Palatino Linotype"/>
              </a:rPr>
              <a:t>r</a:t>
            </a:r>
            <a:r>
              <a:rPr sz="1800" i="1" spc="8" dirty="0">
                <a:latin typeface="Palatino Linotype"/>
                <a:cs typeface="Palatino Linotype"/>
              </a:rPr>
              <a:t>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8-1.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Lo</a:t>
            </a:r>
            <a:r>
              <a:rPr sz="1800" i="1" spc="-20" dirty="0">
                <a:latin typeface="Palatino Linotype"/>
                <a:cs typeface="Palatino Linotype"/>
              </a:rPr>
              <a:t>gi</a:t>
            </a:r>
            <a:r>
              <a:rPr sz="1800" i="1" spc="-24" dirty="0">
                <a:latin typeface="Palatino Linotype"/>
                <a:cs typeface="Palatino Linotype"/>
              </a:rPr>
              <a:t>n</a:t>
            </a:r>
            <a:r>
              <a:rPr sz="1800" i="1" spc="-20" dirty="0">
                <a:latin typeface="Palatino Linotype"/>
                <a:cs typeface="Palatino Linotype"/>
              </a:rPr>
              <a:t> f</a:t>
            </a:r>
            <a:r>
              <a:rPr sz="1800" i="1" spc="8" dirty="0">
                <a:latin typeface="Palatino Linotype"/>
                <a:cs typeface="Palatino Linotype"/>
              </a:rPr>
              <a:t>o</a:t>
            </a:r>
            <a:r>
              <a:rPr sz="1800" i="1" spc="-16" dirty="0">
                <a:latin typeface="Palatino Linotype"/>
                <a:cs typeface="Palatino Linotype"/>
              </a:rPr>
              <a:t>r</a:t>
            </a:r>
            <a:r>
              <a:rPr sz="1800" i="1" spc="4" dirty="0">
                <a:latin typeface="Palatino Linotype"/>
                <a:cs typeface="Palatino Linotype"/>
              </a:rPr>
              <a:t>m</a:t>
            </a:r>
            <a:endParaRPr sz="180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980"/>
              </a:spcBef>
            </a:pP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45" dirty="0">
                <a:latin typeface="Palatino Linotype"/>
                <a:cs typeface="Palatino Linotype"/>
              </a:rPr>
              <a:t>navigation </a:t>
            </a:r>
            <a:r>
              <a:rPr sz="1800" spc="-41" dirty="0">
                <a:latin typeface="Palatino Linotype"/>
                <a:cs typeface="Palatino Linotype"/>
              </a:rPr>
              <a:t>bar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i="1" spc="-8" dirty="0">
                <a:latin typeface="Palatino Linotype"/>
                <a:cs typeface="Palatino Linotype"/>
              </a:rPr>
              <a:t>base.html </a:t>
            </a:r>
            <a:r>
              <a:rPr sz="1800" spc="-49" dirty="0">
                <a:latin typeface="Palatino Linotype"/>
                <a:cs typeface="Palatino Linotype"/>
              </a:rPr>
              <a:t>template </a:t>
            </a:r>
            <a:r>
              <a:rPr sz="1800" spc="-53" dirty="0">
                <a:latin typeface="Palatino Linotype"/>
                <a:cs typeface="Palatino Linotype"/>
              </a:rPr>
              <a:t>uses a </a:t>
            </a:r>
            <a:r>
              <a:rPr sz="1800" spc="-29" dirty="0">
                <a:latin typeface="Palatino Linotype"/>
                <a:cs typeface="Palatino Linotype"/>
              </a:rPr>
              <a:t>Jinja2 </a:t>
            </a:r>
            <a:r>
              <a:rPr sz="1800" spc="-33" dirty="0">
                <a:latin typeface="Palatino Linotype"/>
                <a:cs typeface="Palatino Linotype"/>
              </a:rPr>
              <a:t>conditional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57" dirty="0">
                <a:latin typeface="Palatino Linotype"/>
                <a:cs typeface="Palatino Linotype"/>
              </a:rPr>
              <a:t>display </a:t>
            </a:r>
            <a:r>
              <a:rPr sz="1800" spc="-65" dirty="0">
                <a:latin typeface="Palatino Linotype"/>
                <a:cs typeface="Palatino Linotype"/>
              </a:rPr>
              <a:t>“Log </a:t>
            </a:r>
            <a:r>
              <a:rPr sz="1800" spc="-61" dirty="0">
                <a:latin typeface="Palatino Linotype"/>
                <a:cs typeface="Palatino Linotype"/>
              </a:rPr>
              <a:t> </a:t>
            </a:r>
            <a:r>
              <a:rPr sz="1800" spc="-65" dirty="0">
                <a:latin typeface="Palatino Linotype"/>
                <a:cs typeface="Palatino Linotype"/>
              </a:rPr>
              <a:t>In” </a:t>
            </a:r>
            <a:r>
              <a:rPr sz="1800" spc="-29" dirty="0">
                <a:latin typeface="Palatino Linotype"/>
                <a:cs typeface="Palatino Linotype"/>
              </a:rPr>
              <a:t>or </a:t>
            </a:r>
            <a:r>
              <a:rPr sz="1800" spc="-65" dirty="0">
                <a:latin typeface="Palatino Linotype"/>
                <a:cs typeface="Palatino Linotype"/>
              </a:rPr>
              <a:t>“Log </a:t>
            </a:r>
            <a:r>
              <a:rPr sz="1800" spc="-57" dirty="0">
                <a:latin typeface="Palatino Linotype"/>
                <a:cs typeface="Palatino Linotype"/>
              </a:rPr>
              <a:t>Out” </a:t>
            </a:r>
            <a:r>
              <a:rPr sz="1800" spc="-37" dirty="0">
                <a:latin typeface="Palatino Linotype"/>
                <a:cs typeface="Palatino Linotype"/>
              </a:rPr>
              <a:t>links </a:t>
            </a:r>
            <a:r>
              <a:rPr sz="1800" spc="-53" dirty="0">
                <a:latin typeface="Palatino Linotype"/>
                <a:cs typeface="Palatino Linotype"/>
              </a:rPr>
              <a:t>depending </a:t>
            </a:r>
            <a:r>
              <a:rPr sz="1800" spc="-33" dirty="0">
                <a:latin typeface="Palatino Linotype"/>
                <a:cs typeface="Palatino Linotype"/>
              </a:rPr>
              <a:t>on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1" dirty="0">
                <a:latin typeface="Palatino Linotype"/>
                <a:cs typeface="Palatino Linotype"/>
              </a:rPr>
              <a:t>logged-in state </a:t>
            </a:r>
            <a:r>
              <a:rPr sz="1800" spc="-33" dirty="0">
                <a:latin typeface="Palatino Linotype"/>
                <a:cs typeface="Palatino Linotype"/>
              </a:rPr>
              <a:t>of </a:t>
            </a:r>
            <a:r>
              <a:rPr sz="1800" spc="-37" dirty="0">
                <a:latin typeface="Palatino Linotype"/>
                <a:cs typeface="Palatino Linotype"/>
              </a:rPr>
              <a:t>the current </a:t>
            </a:r>
            <a:r>
              <a:rPr sz="1800" spc="-53" dirty="0">
                <a:latin typeface="Palatino Linotype"/>
                <a:cs typeface="Palatino Linotype"/>
              </a:rPr>
              <a:t>user. </a:t>
            </a: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16" dirty="0">
                <a:latin typeface="Palatino Linotype"/>
                <a:cs typeface="Palatino Linotype"/>
              </a:rPr>
              <a:t>con‐ </a:t>
            </a:r>
            <a:r>
              <a:rPr sz="1800" spc="-12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ditional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shown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solidFill>
                  <a:srgbClr val="990000"/>
                </a:solidFill>
                <a:latin typeface="Palatino Linotype"/>
                <a:cs typeface="Palatino Linotype"/>
              </a:rPr>
              <a:t>Exa</a:t>
            </a:r>
            <a:r>
              <a:rPr sz="1800" spc="-82" dirty="0">
                <a:solidFill>
                  <a:srgbClr val="990000"/>
                </a:solidFill>
                <a:latin typeface="Palatino Linotype"/>
                <a:cs typeface="Palatino Linotype"/>
              </a:rPr>
              <a:t>m</a:t>
            </a: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ple</a:t>
            </a:r>
            <a:r>
              <a:rPr sz="18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8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8-10</a:t>
            </a:r>
            <a:r>
              <a:rPr sz="1800" spc="-20" dirty="0">
                <a:latin typeface="Palatino Linotype"/>
                <a:cs typeface="Palatino Linotype"/>
              </a:rPr>
              <a:t>.</a:t>
            </a:r>
            <a:endParaRPr sz="180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180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8-10.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app/templates/base.html: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Log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29" dirty="0">
                <a:latin typeface="Palatino Linotype"/>
                <a:cs typeface="Palatino Linotype"/>
              </a:rPr>
              <a:t>In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dirty="0">
                <a:latin typeface="Palatino Linotype"/>
                <a:cs typeface="Palatino Linotype"/>
              </a:rPr>
              <a:t>and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Log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41" dirty="0">
                <a:latin typeface="Palatino Linotype"/>
                <a:cs typeface="Palatino Linotype"/>
              </a:rPr>
              <a:t>Out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navigation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4" dirty="0">
                <a:latin typeface="Palatino Linotype"/>
                <a:cs typeface="Palatino Linotype"/>
              </a:rPr>
              <a:t>bar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links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&lt;ul </a:t>
            </a:r>
            <a:r>
              <a:rPr sz="16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"nav navbar-nav navbar-right"</a:t>
            </a:r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{%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if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current_user.is_authenticated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&lt;li&gt;&lt;a </a:t>
            </a:r>
            <a:r>
              <a:rPr sz="16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"{{ url_for('auth.logout') }}"</a:t>
            </a:r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600" dirty="0">
                <a:latin typeface="SimSun"/>
                <a:cs typeface="SimSun"/>
              </a:rPr>
              <a:t>Log Out</a:t>
            </a:r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&lt;/a&gt;&lt;/li&gt;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{%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else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&lt;li&gt;&lt;a </a:t>
            </a:r>
            <a:r>
              <a:rPr sz="16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"{{ url_for('auth.login') }}"</a:t>
            </a:r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600" dirty="0">
                <a:latin typeface="SimSun"/>
                <a:cs typeface="SimSun"/>
              </a:rPr>
              <a:t>Log In</a:t>
            </a:r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&lt;/a&gt;&lt;/li&gt;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{%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endif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&lt;/ul&gt;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8"/>
              </a:spcBef>
            </a:pP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36790"/>
            <a:ext cx="8001000" cy="577358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780"/>
              </a:spcBef>
            </a:pPr>
            <a:r>
              <a:rPr sz="3600" b="1" spc="-86">
                <a:latin typeface="Arial Narrow"/>
                <a:cs typeface="Arial Narrow"/>
              </a:rPr>
              <a:t>Signing </a:t>
            </a:r>
            <a:r>
              <a:rPr sz="3600" b="1" spc="-127">
                <a:latin typeface="Arial Narrow"/>
                <a:cs typeface="Arial Narrow"/>
              </a:rPr>
              <a:t>Users</a:t>
            </a:r>
            <a:r>
              <a:rPr sz="3600" b="1" spc="-86">
                <a:latin typeface="Arial Narrow"/>
                <a:cs typeface="Arial Narrow"/>
              </a:rPr>
              <a:t> </a:t>
            </a:r>
            <a:r>
              <a:rPr sz="3600" b="1" spc="-37">
                <a:latin typeface="Arial Narrow"/>
                <a:cs typeface="Arial Narrow"/>
              </a:rPr>
              <a:t>In</a:t>
            </a:r>
            <a:endParaRPr sz="1800">
              <a:latin typeface="Palatino Linotype"/>
              <a:cs typeface="Palatino Linotype"/>
            </a:endParaRPr>
          </a:p>
          <a:p>
            <a:pPr marL="10367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8-11.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app/auth/views.py:</a:t>
            </a:r>
            <a:r>
              <a:rPr sz="1800" i="1" spc="-24" dirty="0">
                <a:latin typeface="Palatino Linotype"/>
                <a:cs typeface="Palatino Linotype"/>
              </a:rPr>
              <a:t> login </a:t>
            </a:r>
            <a:r>
              <a:rPr sz="1800" i="1" spc="-20" dirty="0">
                <a:latin typeface="Palatino Linotype"/>
                <a:cs typeface="Palatino Linotype"/>
              </a:rPr>
              <a:t>route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flask_login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login_user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.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auth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..models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.forms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LoginForm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10367"/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@auth.route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'/login'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600" dirty="0">
                <a:latin typeface="SimSun"/>
                <a:cs typeface="SimSun"/>
              </a:rPr>
              <a:t>])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login</a:t>
            </a:r>
            <a:r>
              <a:rPr sz="1600" dirty="0">
                <a:latin typeface="SimSun"/>
                <a:cs typeface="SimSun"/>
              </a:rPr>
              <a:t>():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LoginForm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sz="1600" dirty="0">
                <a:latin typeface="SimSun"/>
                <a:cs typeface="SimSun"/>
              </a:rPr>
              <a:t>():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600" dirty="0">
                <a:latin typeface="SimSun"/>
                <a:cs typeface="SimSun"/>
              </a:rPr>
              <a:t>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539085" marR="519906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 </a:t>
            </a:r>
            <a:r>
              <a:rPr sz="1600" b="1" spc="-73" dirty="0">
                <a:latin typeface="Courier New"/>
                <a:cs typeface="Courier New"/>
              </a:rPr>
              <a:t>is not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None </a:t>
            </a:r>
            <a:r>
              <a:rPr sz="1600" b="1" spc="-73" dirty="0">
                <a:latin typeface="Courier New"/>
                <a:cs typeface="Courier New"/>
              </a:rPr>
              <a:t>and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verify_password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600" dirty="0">
                <a:latin typeface="SimSun"/>
                <a:cs typeface="SimSun"/>
              </a:rPr>
              <a:t>):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login_user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remember_me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539085"/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next</a:t>
            </a:r>
            <a:r>
              <a:rPr sz="1600" spc="-20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'next'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715324" marR="1268922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next </a:t>
            </a:r>
            <a:r>
              <a:rPr sz="1600" b="1" spc="-73" dirty="0">
                <a:latin typeface="Courier New"/>
                <a:cs typeface="Courier New"/>
              </a:rPr>
              <a:t>is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None </a:t>
            </a:r>
            <a:r>
              <a:rPr sz="1600" b="1" spc="-73" dirty="0">
                <a:latin typeface="Courier New"/>
                <a:cs typeface="Courier New"/>
              </a:rPr>
              <a:t>or not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next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startswith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600" dirty="0">
                <a:latin typeface="SimSun"/>
                <a:cs typeface="SimSun"/>
              </a:rPr>
              <a:t>): 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next</a:t>
            </a:r>
            <a:r>
              <a:rPr sz="1600" spc="-8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'main.index'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362845" marR="1709520" indent="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next</a:t>
            </a:r>
            <a:r>
              <a:rPr sz="1600" dirty="0">
                <a:latin typeface="SimSun"/>
                <a:cs typeface="SimSun"/>
              </a:rPr>
              <a:t>)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'Invalid</a:t>
            </a:r>
            <a:r>
              <a:rPr sz="1600" spc="-2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username</a:t>
            </a:r>
            <a:r>
              <a:rPr sz="1600" spc="-2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or</a:t>
            </a:r>
            <a:r>
              <a:rPr sz="1600" spc="-2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password.'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'auth/login.html'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457200"/>
            <a:ext cx="7924800" cy="5451650"/>
          </a:xfrm>
          <a:prstGeom prst="rect">
            <a:avLst/>
          </a:prstGeom>
        </p:spPr>
        <p:txBody>
          <a:bodyPr vert="horz" wrap="square" lIns="0" tIns="7776" rIns="0" bIns="0" rtlCol="0">
            <a:spAutoFit/>
          </a:bodyPr>
          <a:lstStyle/>
          <a:p>
            <a:pPr marL="10367" algn="just">
              <a:spcBef>
                <a:spcPts val="4"/>
              </a:spcBef>
            </a:pPr>
            <a:r>
              <a:rPr sz="1800" i="1" spc="-12">
                <a:latin typeface="Palatino Linotype"/>
                <a:cs typeface="Palatino Linotype"/>
              </a:rPr>
              <a:t>Example</a:t>
            </a:r>
            <a:r>
              <a:rPr sz="1800" i="1" spc="-2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8-12.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app/templates/auth/login.html: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login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form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template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dirty="0">
                <a:latin typeface="SimSun"/>
                <a:cs typeface="SimSun"/>
              </a:rPr>
              <a:t>{%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extends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"base.html"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{%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import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"bootstrap/wtf.html"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as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wtf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400">
              <a:latin typeface="SimSun"/>
              <a:cs typeface="SimSun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{%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block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title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%}Flasky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-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Login{%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endblock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{%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block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page_content</a:t>
            </a:r>
            <a:r>
              <a:rPr sz="1600" spc="-24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6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"page-header"</a:t>
            </a:r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b="1" spc="-45" dirty="0">
                <a:solidFill>
                  <a:srgbClr val="330099"/>
                </a:solidFill>
                <a:latin typeface="Courier New"/>
                <a:cs typeface="Courier New"/>
              </a:rPr>
              <a:t>&lt;h1&gt;</a:t>
            </a:r>
            <a:r>
              <a:rPr sz="1600" spc="-45" dirty="0">
                <a:latin typeface="SimSun"/>
                <a:cs typeface="SimSun"/>
              </a:rPr>
              <a:t>Login</a:t>
            </a:r>
            <a:r>
              <a:rPr sz="1600" b="1" spc="-45" dirty="0">
                <a:solidFill>
                  <a:srgbClr val="330099"/>
                </a:solidFill>
                <a:latin typeface="Courier New"/>
                <a:cs typeface="Courier New"/>
              </a:rPr>
              <a:t>&lt;/h1&gt;</a:t>
            </a:r>
            <a:endParaRPr sz="1600">
              <a:latin typeface="Courier New"/>
              <a:cs typeface="Courier New"/>
            </a:endParaRPr>
          </a:p>
          <a:p>
            <a:pPr marL="10367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600">
              <a:latin typeface="Courier New"/>
              <a:cs typeface="Courier New"/>
            </a:endParaRPr>
          </a:p>
          <a:p>
            <a:pPr marL="10367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6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"col-md-4"</a:t>
            </a:r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{{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wtf.quick_form(form)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}}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600">
              <a:latin typeface="Courier New"/>
              <a:cs typeface="Courier New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{%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endblock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"/>
              </a:spcBef>
            </a:pPr>
            <a:endParaRPr sz="1200">
              <a:latin typeface="SimSun"/>
              <a:cs typeface="SimSun"/>
            </a:endParaRPr>
          </a:p>
          <a:p>
            <a:pPr marL="10367"/>
            <a:r>
              <a:rPr sz="3600" b="1" spc="-86" dirty="0">
                <a:latin typeface="Arial Narrow"/>
                <a:cs typeface="Arial Narrow"/>
              </a:rPr>
              <a:t>Signing </a:t>
            </a:r>
            <a:r>
              <a:rPr sz="3600" b="1" spc="-127">
                <a:latin typeface="Arial Narrow"/>
                <a:cs typeface="Arial Narrow"/>
              </a:rPr>
              <a:t>Users</a:t>
            </a:r>
            <a:r>
              <a:rPr sz="3600" b="1" spc="-86">
                <a:latin typeface="Arial Narrow"/>
                <a:cs typeface="Arial Narrow"/>
              </a:rPr>
              <a:t> </a:t>
            </a:r>
            <a:r>
              <a:rPr sz="3600" b="1" spc="-90">
                <a:latin typeface="Arial Narrow"/>
                <a:cs typeface="Arial Narrow"/>
              </a:rPr>
              <a:t>Out</a:t>
            </a:r>
            <a:endParaRPr sz="180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9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8-13.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app/auth/views.py: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logout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route</a:t>
            </a:r>
            <a:endParaRPr sz="1800">
              <a:latin typeface="Palatino Linotype"/>
              <a:cs typeface="Palatino Linotype"/>
            </a:endParaRPr>
          </a:p>
          <a:p>
            <a:pPr marL="10367" marR="1489221">
              <a:lnSpc>
                <a:spcPct val="200000"/>
              </a:lnSpc>
              <a:spcBef>
                <a:spcPts val="41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flask_login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logout_user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login_required </a:t>
            </a:r>
            <a:r>
              <a:rPr sz="1600" spc="-33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@auth.route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'/logout'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457200"/>
            <a:ext cx="7924800" cy="124157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@login_required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logout</a:t>
            </a:r>
            <a:r>
              <a:rPr sz="1600" dirty="0">
                <a:latin typeface="SimSun"/>
                <a:cs typeface="SimSun"/>
              </a:rPr>
              <a:t>():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logout_user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'You</a:t>
            </a:r>
            <a:r>
              <a:rPr sz="16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have</a:t>
            </a:r>
            <a:r>
              <a:rPr sz="16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been</a:t>
            </a:r>
            <a:r>
              <a:rPr sz="16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logged</a:t>
            </a:r>
            <a:r>
              <a:rPr sz="16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out.'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'main.</a:t>
            </a:r>
            <a:r>
              <a:rPr sz="1600">
                <a:solidFill>
                  <a:srgbClr val="CC3300"/>
                </a:solidFill>
                <a:latin typeface="SimSun"/>
                <a:cs typeface="SimSun"/>
              </a:rPr>
              <a:t>index'</a:t>
            </a:r>
            <a:r>
              <a:rPr sz="1600">
                <a:latin typeface="SimSun"/>
                <a:cs typeface="SimSun"/>
              </a:rPr>
              <a:t>))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B28BE-4031-D77B-BFA5-622C286D64A2}"/>
              </a:ext>
            </a:extLst>
          </p:cNvPr>
          <p:cNvSpPr txBox="1"/>
          <p:nvPr/>
        </p:nvSpPr>
        <p:spPr>
          <a:xfrm>
            <a:off x="609600" y="1711474"/>
            <a:ext cx="7924800" cy="445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>
              <a:spcBef>
                <a:spcPts val="784"/>
              </a:spcBef>
            </a:pPr>
            <a:r>
              <a:rPr lang="en-US" sz="4000" b="1" spc="-82">
                <a:latin typeface="Arial Narrow"/>
                <a:cs typeface="Arial Narrow"/>
              </a:rPr>
              <a:t>Testing</a:t>
            </a:r>
            <a:r>
              <a:rPr lang="en-US" sz="4000" b="1" spc="-86">
                <a:latin typeface="Arial Narrow"/>
                <a:cs typeface="Arial Narrow"/>
              </a:rPr>
              <a:t> </a:t>
            </a:r>
            <a:r>
              <a:rPr lang="en-US" sz="4000" b="1" spc="-110">
                <a:latin typeface="Arial Narrow"/>
                <a:cs typeface="Arial Narrow"/>
              </a:rPr>
              <a:t>Logins</a:t>
            </a:r>
            <a:endParaRPr lang="en-US" sz="4000">
              <a:latin typeface="Arial Narrow"/>
              <a:cs typeface="Arial Narrow"/>
            </a:endParaRPr>
          </a:p>
          <a:p>
            <a:pPr marL="10367" marR="4147" algn="just">
              <a:spcBef>
                <a:spcPts val="379"/>
              </a:spcBef>
            </a:pPr>
            <a:r>
              <a:rPr lang="en-US" sz="2000" spc="-57">
                <a:latin typeface="Palatino Linotype"/>
                <a:cs typeface="Palatino Linotype"/>
              </a:rPr>
              <a:t>To </a:t>
            </a:r>
            <a:r>
              <a:rPr lang="en-US" sz="2000" spc="-49">
                <a:latin typeface="Palatino Linotype"/>
                <a:cs typeface="Palatino Linotype"/>
              </a:rPr>
              <a:t>verify </a:t>
            </a:r>
            <a:r>
              <a:rPr lang="en-US" sz="2000" spc="-37">
                <a:latin typeface="Palatino Linotype"/>
                <a:cs typeface="Palatino Linotype"/>
              </a:rPr>
              <a:t>that the </a:t>
            </a:r>
            <a:r>
              <a:rPr lang="en-US" sz="2000" spc="-41">
                <a:latin typeface="Palatino Linotype"/>
                <a:cs typeface="Palatino Linotype"/>
              </a:rPr>
              <a:t>login </a:t>
            </a:r>
            <a:r>
              <a:rPr lang="en-US" sz="2000" spc="-37">
                <a:latin typeface="Palatino Linotype"/>
                <a:cs typeface="Palatino Linotype"/>
              </a:rPr>
              <a:t>functionality is </a:t>
            </a:r>
            <a:r>
              <a:rPr lang="en-US" sz="2000" spc="-49">
                <a:latin typeface="Palatino Linotype"/>
                <a:cs typeface="Palatino Linotype"/>
              </a:rPr>
              <a:t>working, </a:t>
            </a:r>
            <a:r>
              <a:rPr lang="en-US" sz="2000" spc="-37">
                <a:latin typeface="Palatino Linotype"/>
                <a:cs typeface="Palatino Linotype"/>
              </a:rPr>
              <a:t>the </a:t>
            </a:r>
            <a:r>
              <a:rPr lang="en-US" sz="2000" spc="-45">
                <a:latin typeface="Palatino Linotype"/>
                <a:cs typeface="Palatino Linotype"/>
              </a:rPr>
              <a:t>home </a:t>
            </a:r>
            <a:r>
              <a:rPr lang="en-US" sz="2000" spc="-61">
                <a:latin typeface="Palatino Linotype"/>
                <a:cs typeface="Palatino Linotype"/>
              </a:rPr>
              <a:t>page</a:t>
            </a:r>
            <a:r>
              <a:rPr lang="en-US" sz="2000" spc="90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can </a:t>
            </a:r>
            <a:r>
              <a:rPr lang="en-US" sz="2000" spc="-45">
                <a:latin typeface="Palatino Linotype"/>
                <a:cs typeface="Palatino Linotype"/>
              </a:rPr>
              <a:t>be </a:t>
            </a:r>
            <a:r>
              <a:rPr lang="en-US" sz="2000" spc="-61">
                <a:latin typeface="Palatino Linotype"/>
                <a:cs typeface="Palatino Linotype"/>
              </a:rPr>
              <a:t>updated</a:t>
            </a:r>
            <a:r>
              <a:rPr lang="en-US" sz="2000" spc="93">
                <a:latin typeface="Palatino Linotype"/>
                <a:cs typeface="Palatino Linotype"/>
              </a:rPr>
              <a:t> </a:t>
            </a:r>
            <a:r>
              <a:rPr lang="en-US" sz="2000" spc="-24">
                <a:latin typeface="Palatino Linotype"/>
                <a:cs typeface="Palatino Linotype"/>
              </a:rPr>
              <a:t>to 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5">
                <a:latin typeface="Palatino Linotype"/>
                <a:cs typeface="Palatino Linotype"/>
              </a:rPr>
              <a:t>greet </a:t>
            </a:r>
            <a:r>
              <a:rPr lang="en-US" sz="2000" spc="-37">
                <a:latin typeface="Palatino Linotype"/>
                <a:cs typeface="Palatino Linotype"/>
              </a:rPr>
              <a:t>the </a:t>
            </a:r>
            <a:r>
              <a:rPr lang="en-US" sz="2000" spc="-41">
                <a:latin typeface="Palatino Linotype"/>
                <a:cs typeface="Palatino Linotype"/>
              </a:rPr>
              <a:t>logged-in </a:t>
            </a:r>
            <a:r>
              <a:rPr lang="en-US" sz="2000" spc="-45">
                <a:latin typeface="Palatino Linotype"/>
                <a:cs typeface="Palatino Linotype"/>
              </a:rPr>
              <a:t>user </a:t>
            </a:r>
            <a:r>
              <a:rPr lang="en-US" sz="2000" spc="-61">
                <a:latin typeface="Palatino Linotype"/>
                <a:cs typeface="Palatino Linotype"/>
              </a:rPr>
              <a:t>by </a:t>
            </a:r>
            <a:r>
              <a:rPr lang="en-US" sz="2000" spc="-41">
                <a:latin typeface="Palatino Linotype"/>
                <a:cs typeface="Palatino Linotype"/>
              </a:rPr>
              <a:t>name.</a:t>
            </a:r>
            <a:endParaRPr lang="en-US" sz="2000">
              <a:latin typeface="Palatino Linotype"/>
              <a:cs typeface="Palatino Linotype"/>
            </a:endParaRPr>
          </a:p>
          <a:p>
            <a:pPr marL="10367" algn="just"/>
            <a:r>
              <a:rPr lang="en-US" sz="2000" i="1" spc="-12">
                <a:latin typeface="Palatino Linotype"/>
                <a:cs typeface="Palatino Linotype"/>
              </a:rPr>
              <a:t>Example</a:t>
            </a:r>
            <a:r>
              <a:rPr lang="en-US" sz="2000" i="1" spc="-20">
                <a:latin typeface="Palatino Linotype"/>
                <a:cs typeface="Palatino Linotype"/>
              </a:rPr>
              <a:t> </a:t>
            </a:r>
            <a:r>
              <a:rPr lang="en-US" sz="2000" i="1" spc="-16">
                <a:latin typeface="Palatino Linotype"/>
                <a:cs typeface="Palatino Linotype"/>
              </a:rPr>
              <a:t>8-14. </a:t>
            </a:r>
            <a:r>
              <a:rPr lang="en-US" sz="2000" i="1" spc="-12">
                <a:latin typeface="Palatino Linotype"/>
                <a:cs typeface="Palatino Linotype"/>
              </a:rPr>
              <a:t>app/templates/index.html:</a:t>
            </a:r>
            <a:r>
              <a:rPr lang="en-US" sz="2000" i="1" spc="-16">
                <a:latin typeface="Palatino Linotype"/>
                <a:cs typeface="Palatino Linotype"/>
              </a:rPr>
              <a:t> </a:t>
            </a:r>
            <a:r>
              <a:rPr lang="en-US" sz="2000" i="1" spc="-33">
                <a:latin typeface="Palatino Linotype"/>
                <a:cs typeface="Palatino Linotype"/>
              </a:rPr>
              <a:t>greeting</a:t>
            </a:r>
            <a:r>
              <a:rPr lang="en-US" sz="2000" i="1" spc="-16">
                <a:latin typeface="Palatino Linotype"/>
                <a:cs typeface="Palatino Linotype"/>
              </a:rPr>
              <a:t> </a:t>
            </a:r>
            <a:r>
              <a:rPr lang="en-US" sz="2000" i="1" spc="-8">
                <a:latin typeface="Palatino Linotype"/>
                <a:cs typeface="Palatino Linotype"/>
              </a:rPr>
              <a:t>the</a:t>
            </a:r>
            <a:r>
              <a:rPr lang="en-US" sz="2000" i="1" spc="-16">
                <a:latin typeface="Palatino Linotype"/>
                <a:cs typeface="Palatino Linotype"/>
              </a:rPr>
              <a:t> </a:t>
            </a:r>
            <a:r>
              <a:rPr lang="en-US" sz="2000" i="1" spc="-20">
                <a:latin typeface="Palatino Linotype"/>
                <a:cs typeface="Palatino Linotype"/>
              </a:rPr>
              <a:t>logged-in user</a:t>
            </a:r>
            <a:endParaRPr lang="en-US" sz="20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000">
                <a:latin typeface="SimSun"/>
                <a:cs typeface="SimSun"/>
              </a:rPr>
              <a:t>Hello,</a:t>
            </a:r>
          </a:p>
          <a:p>
            <a:pPr marL="10367"/>
            <a:r>
              <a:rPr lang="en-US" sz="1000">
                <a:latin typeface="SimSun"/>
                <a:cs typeface="SimSun"/>
              </a:rPr>
              <a:t>{%</a:t>
            </a:r>
            <a:r>
              <a:rPr lang="en-US" sz="1000" spc="-16">
                <a:latin typeface="SimSun"/>
                <a:cs typeface="SimSun"/>
              </a:rPr>
              <a:t> </a:t>
            </a:r>
            <a:r>
              <a:rPr lang="en-US" sz="1000">
                <a:latin typeface="SimSun"/>
                <a:cs typeface="SimSun"/>
              </a:rPr>
              <a:t>if</a:t>
            </a:r>
            <a:r>
              <a:rPr lang="en-US" sz="1000" spc="-16">
                <a:latin typeface="SimSun"/>
                <a:cs typeface="SimSun"/>
              </a:rPr>
              <a:t> </a:t>
            </a:r>
            <a:r>
              <a:rPr lang="en-US" sz="1000">
                <a:latin typeface="SimSun"/>
                <a:cs typeface="SimSun"/>
              </a:rPr>
              <a:t>current_user.is_authenticated</a:t>
            </a:r>
            <a:r>
              <a:rPr lang="en-US" sz="1000" spc="-16">
                <a:latin typeface="SimSun"/>
                <a:cs typeface="SimSun"/>
              </a:rPr>
              <a:t> </a:t>
            </a:r>
            <a:r>
              <a:rPr lang="en-US" sz="1000">
                <a:latin typeface="SimSun"/>
                <a:cs typeface="SimSun"/>
              </a:rPr>
              <a:t>%}</a:t>
            </a:r>
          </a:p>
          <a:p>
            <a:pPr marL="186606"/>
            <a:r>
              <a:rPr lang="en-US" sz="1000">
                <a:latin typeface="SimSun"/>
                <a:cs typeface="SimSun"/>
              </a:rPr>
              <a:t>{{</a:t>
            </a:r>
            <a:r>
              <a:rPr lang="en-US" sz="1000" spc="-20">
                <a:latin typeface="SimSun"/>
                <a:cs typeface="SimSun"/>
              </a:rPr>
              <a:t> </a:t>
            </a:r>
            <a:r>
              <a:rPr lang="en-US" sz="1000">
                <a:latin typeface="SimSun"/>
                <a:cs typeface="SimSun"/>
              </a:rPr>
              <a:t>current_user.username</a:t>
            </a:r>
            <a:r>
              <a:rPr lang="en-US" sz="1000" spc="-20">
                <a:latin typeface="SimSun"/>
                <a:cs typeface="SimSun"/>
              </a:rPr>
              <a:t> </a:t>
            </a:r>
            <a:r>
              <a:rPr lang="en-US" sz="1000">
                <a:latin typeface="SimSun"/>
                <a:cs typeface="SimSun"/>
              </a:rPr>
              <a:t>}}</a:t>
            </a:r>
          </a:p>
          <a:p>
            <a:pPr marL="10367"/>
            <a:r>
              <a:rPr lang="en-US" sz="1000">
                <a:latin typeface="SimSun"/>
                <a:cs typeface="SimSun"/>
              </a:rPr>
              <a:t>{%</a:t>
            </a:r>
            <a:r>
              <a:rPr lang="en-US" sz="1000" spc="-20">
                <a:latin typeface="SimSun"/>
                <a:cs typeface="SimSun"/>
              </a:rPr>
              <a:t> </a:t>
            </a:r>
            <a:r>
              <a:rPr lang="en-US" sz="1000">
                <a:latin typeface="SimSun"/>
                <a:cs typeface="SimSun"/>
              </a:rPr>
              <a:t>else</a:t>
            </a:r>
            <a:r>
              <a:rPr lang="en-US" sz="1000" spc="-20">
                <a:latin typeface="SimSun"/>
                <a:cs typeface="SimSun"/>
              </a:rPr>
              <a:t> </a:t>
            </a:r>
            <a:r>
              <a:rPr lang="en-US" sz="1000">
                <a:latin typeface="SimSun"/>
                <a:cs typeface="SimSun"/>
              </a:rPr>
              <a:t>%} Stranger {%</a:t>
            </a:r>
            <a:r>
              <a:rPr lang="en-US" sz="1000" spc="-41">
                <a:latin typeface="SimSun"/>
                <a:cs typeface="SimSun"/>
              </a:rPr>
              <a:t> </a:t>
            </a:r>
            <a:r>
              <a:rPr lang="en-US" sz="1000">
                <a:latin typeface="SimSun"/>
                <a:cs typeface="SimSun"/>
              </a:rPr>
              <a:t>endif</a:t>
            </a:r>
            <a:r>
              <a:rPr lang="en-US" sz="1000" spc="-41">
                <a:latin typeface="SimSun"/>
                <a:cs typeface="SimSun"/>
              </a:rPr>
              <a:t> </a:t>
            </a:r>
            <a:r>
              <a:rPr lang="en-US" sz="1000">
                <a:latin typeface="SimSun"/>
                <a:cs typeface="SimSun"/>
              </a:rPr>
              <a:t>%}!</a:t>
            </a:r>
          </a:p>
          <a:p>
            <a:pPr marL="10367" marR="4147" algn="just">
              <a:spcBef>
                <a:spcPts val="490"/>
              </a:spcBef>
            </a:pPr>
            <a:r>
              <a:rPr lang="en-US" sz="2000" spc="-45">
                <a:latin typeface="Palatino Linotype"/>
                <a:cs typeface="Palatino Linotype"/>
              </a:rPr>
              <a:t>Because </a:t>
            </a:r>
            <a:r>
              <a:rPr lang="en-US" sz="2000" spc="-33">
                <a:latin typeface="Palatino Linotype"/>
                <a:cs typeface="Palatino Linotype"/>
              </a:rPr>
              <a:t>no </a:t>
            </a:r>
            <a:r>
              <a:rPr lang="en-US" sz="2000" spc="-45">
                <a:latin typeface="Palatino Linotype"/>
                <a:cs typeface="Palatino Linotype"/>
              </a:rPr>
              <a:t>user </a:t>
            </a:r>
            <a:r>
              <a:rPr lang="en-US" sz="2000" spc="-37">
                <a:latin typeface="Palatino Linotype"/>
                <a:cs typeface="Palatino Linotype"/>
              </a:rPr>
              <a:t>registration functionality </a:t>
            </a:r>
            <a:r>
              <a:rPr lang="en-US" sz="2000" spc="-49">
                <a:latin typeface="Palatino Linotype"/>
                <a:cs typeface="Palatino Linotype"/>
              </a:rPr>
              <a:t>has </a:t>
            </a:r>
            <a:r>
              <a:rPr lang="en-US" sz="2000" spc="-41">
                <a:latin typeface="Palatino Linotype"/>
                <a:cs typeface="Palatino Linotype"/>
              </a:rPr>
              <a:t>been </a:t>
            </a:r>
            <a:r>
              <a:rPr lang="en-US" sz="2000" spc="-33">
                <a:latin typeface="Palatino Linotype"/>
                <a:cs typeface="Palatino Linotype"/>
              </a:rPr>
              <a:t>built, </a:t>
            </a:r>
            <a:r>
              <a:rPr lang="en-US" sz="2000" spc="-53">
                <a:latin typeface="Palatino Linotype"/>
                <a:cs typeface="Palatino Linotype"/>
              </a:rPr>
              <a:t>a </a:t>
            </a:r>
            <a:r>
              <a:rPr lang="en-US" sz="2000" spc="-69">
                <a:latin typeface="Palatino Linotype"/>
                <a:cs typeface="Palatino Linotype"/>
              </a:rPr>
              <a:t>new </a:t>
            </a:r>
            <a:r>
              <a:rPr lang="en-US" sz="2000" spc="-45">
                <a:latin typeface="Palatino Linotype"/>
                <a:cs typeface="Palatino Linotype"/>
              </a:rPr>
              <a:t>user </a:t>
            </a:r>
            <a:r>
              <a:rPr lang="en-US" sz="2000" spc="-37">
                <a:latin typeface="Palatino Linotype"/>
                <a:cs typeface="Palatino Linotype"/>
              </a:rPr>
              <a:t>can </a:t>
            </a:r>
            <a:r>
              <a:rPr lang="en-US" sz="2000" spc="-45">
                <a:latin typeface="Palatino Linotype"/>
                <a:cs typeface="Palatino Linotype"/>
              </a:rPr>
              <a:t>only be </a:t>
            </a:r>
            <a:r>
              <a:rPr lang="en-US" sz="2000" spc="-33">
                <a:latin typeface="Palatino Linotype"/>
                <a:cs typeface="Palatino Linotype"/>
              </a:rPr>
              <a:t>reg‐ </a:t>
            </a:r>
            <a:r>
              <a:rPr lang="en-US" sz="2000" spc="-29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istered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from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shell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69">
                <a:latin typeface="Palatino Linotype"/>
                <a:cs typeface="Palatino Linotype"/>
              </a:rPr>
              <a:t>a</a:t>
            </a:r>
            <a:r>
              <a:rPr lang="en-US" sz="2000" spc="-20">
                <a:latin typeface="Palatino Linotype"/>
                <a:cs typeface="Palatino Linotype"/>
              </a:rPr>
              <a:t>t </a:t>
            </a:r>
            <a:r>
              <a:rPr lang="en-US" sz="2000" spc="-33">
                <a:latin typeface="Palatino Linotype"/>
                <a:cs typeface="Palatino Linotype"/>
              </a:rPr>
              <a:t>this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3">
                <a:latin typeface="Palatino Linotype"/>
                <a:cs typeface="Palatino Linotype"/>
              </a:rPr>
              <a:t>time:</a:t>
            </a:r>
            <a:endParaRPr lang="en-US" sz="200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lang="en-US" sz="1000">
                <a:latin typeface="SimSun"/>
                <a:cs typeface="SimSun"/>
              </a:rPr>
              <a:t>(venv) $ </a:t>
            </a:r>
            <a:r>
              <a:rPr lang="en-US" sz="1000" b="1" spc="-73">
                <a:latin typeface="Courier New"/>
                <a:cs typeface="Courier New"/>
              </a:rPr>
              <a:t>$ flask shell</a:t>
            </a:r>
            <a:endParaRPr lang="en-US" sz="1000">
              <a:latin typeface="Courier New"/>
              <a:cs typeface="Courier New"/>
            </a:endParaRPr>
          </a:p>
          <a:p>
            <a:pPr marL="186606"/>
            <a:r>
              <a:rPr lang="en-US" sz="1000">
                <a:latin typeface="SimSun"/>
                <a:cs typeface="SimSun"/>
              </a:rPr>
              <a:t>&gt;&gt;&gt;</a:t>
            </a:r>
            <a:r>
              <a:rPr lang="en-US" sz="1000" spc="24">
                <a:latin typeface="SimSun"/>
                <a:cs typeface="SimSun"/>
              </a:rPr>
              <a:t> </a:t>
            </a:r>
            <a:r>
              <a:rPr lang="en-US" sz="1000" b="1" spc="-73">
                <a:latin typeface="Courier New"/>
                <a:cs typeface="Courier New"/>
              </a:rPr>
              <a:t>u</a:t>
            </a:r>
            <a:r>
              <a:rPr lang="en-US" sz="1000" b="1" spc="-49">
                <a:latin typeface="Courier New"/>
                <a:cs typeface="Courier New"/>
              </a:rPr>
              <a:t> </a:t>
            </a:r>
            <a:r>
              <a:rPr lang="en-US" sz="1000" b="1" spc="-73">
                <a:latin typeface="Courier New"/>
                <a:cs typeface="Courier New"/>
              </a:rPr>
              <a:t>=</a:t>
            </a:r>
            <a:r>
              <a:rPr lang="en-US" sz="1000" b="1" spc="-53">
                <a:latin typeface="Courier New"/>
                <a:cs typeface="Courier New"/>
              </a:rPr>
              <a:t> </a:t>
            </a:r>
            <a:r>
              <a:rPr lang="en-US" sz="1000" b="1" spc="-73">
                <a:latin typeface="Courier New"/>
                <a:cs typeface="Courier New"/>
              </a:rPr>
              <a:t>User(email='john@example.com',</a:t>
            </a:r>
            <a:r>
              <a:rPr lang="en-US" sz="1000" b="1" spc="-49">
                <a:latin typeface="Courier New"/>
                <a:cs typeface="Courier New"/>
              </a:rPr>
              <a:t> </a:t>
            </a:r>
            <a:r>
              <a:rPr lang="en-US" sz="1000" b="1" spc="-73">
                <a:latin typeface="Courier New"/>
                <a:cs typeface="Courier New"/>
              </a:rPr>
              <a:t>username='john',</a:t>
            </a:r>
            <a:r>
              <a:rPr lang="en-US" sz="1000" b="1" spc="-49">
                <a:latin typeface="Courier New"/>
                <a:cs typeface="Courier New"/>
              </a:rPr>
              <a:t> </a:t>
            </a:r>
            <a:r>
              <a:rPr lang="en-US" sz="1000" b="1" spc="-73">
                <a:latin typeface="Courier New"/>
                <a:cs typeface="Courier New"/>
              </a:rPr>
              <a:t>password='cat')</a:t>
            </a:r>
            <a:endParaRPr lang="en-US" sz="1000">
              <a:latin typeface="Courier New"/>
              <a:cs typeface="Courier New"/>
            </a:endParaRPr>
          </a:p>
          <a:p>
            <a:pPr marL="186606"/>
            <a:r>
              <a:rPr lang="en-US" sz="1000">
                <a:latin typeface="SimSun"/>
                <a:cs typeface="SimSun"/>
              </a:rPr>
              <a:t>&gt;&gt;&gt;</a:t>
            </a:r>
            <a:r>
              <a:rPr lang="en-US" sz="1000" spc="-8">
                <a:latin typeface="SimSun"/>
                <a:cs typeface="SimSun"/>
              </a:rPr>
              <a:t> </a:t>
            </a:r>
            <a:r>
              <a:rPr lang="en-US" sz="1000" b="1" spc="-73">
                <a:latin typeface="Courier New"/>
                <a:cs typeface="Courier New"/>
              </a:rPr>
              <a:t>db.session.add(u)</a:t>
            </a:r>
            <a:endParaRPr lang="en-US" sz="1000">
              <a:latin typeface="Courier New"/>
              <a:cs typeface="Courier New"/>
            </a:endParaRPr>
          </a:p>
          <a:p>
            <a:pPr marL="186606"/>
            <a:r>
              <a:rPr lang="en-US" sz="1000">
                <a:latin typeface="SimSun"/>
                <a:cs typeface="SimSun"/>
              </a:rPr>
              <a:t>&gt;&gt;&gt;</a:t>
            </a:r>
            <a:r>
              <a:rPr lang="en-US" sz="1000" spc="-4">
                <a:latin typeface="SimSun"/>
                <a:cs typeface="SimSun"/>
              </a:rPr>
              <a:t> </a:t>
            </a:r>
            <a:r>
              <a:rPr lang="en-US" sz="1000" b="1" spc="-73">
                <a:latin typeface="Courier New"/>
                <a:cs typeface="Courier New"/>
              </a:rPr>
              <a:t>db.session.commit()</a:t>
            </a:r>
            <a:endParaRPr lang="en-US" sz="1000">
              <a:latin typeface="Courier New"/>
              <a:cs typeface="Courier New"/>
            </a:endParaRPr>
          </a:p>
          <a:p>
            <a:pPr marL="10367" marR="4147" indent="-518" algn="just">
              <a:spcBef>
                <a:spcPts val="388"/>
              </a:spcBef>
            </a:pPr>
            <a:r>
              <a:rPr lang="en-US" sz="2000" spc="-29">
                <a:latin typeface="Palatino Linotype"/>
                <a:cs typeface="Palatino Linotype"/>
              </a:rPr>
              <a:t>The </a:t>
            </a:r>
            <a:r>
              <a:rPr lang="en-US" sz="2000" spc="-45">
                <a:latin typeface="Palatino Linotype"/>
                <a:cs typeface="Palatino Linotype"/>
              </a:rPr>
              <a:t>user created </a:t>
            </a:r>
            <a:r>
              <a:rPr lang="en-US" sz="2000" spc="-53">
                <a:latin typeface="Palatino Linotype"/>
                <a:cs typeface="Palatino Linotype"/>
              </a:rPr>
              <a:t>previously </a:t>
            </a:r>
            <a:r>
              <a:rPr lang="en-US" sz="2000" spc="-37">
                <a:latin typeface="Palatino Linotype"/>
                <a:cs typeface="Palatino Linotype"/>
              </a:rPr>
              <a:t>can </a:t>
            </a:r>
            <a:r>
              <a:rPr lang="en-US" sz="2000" spc="-65">
                <a:latin typeface="Palatino Linotype"/>
                <a:cs typeface="Palatino Linotype"/>
              </a:rPr>
              <a:t>now </a:t>
            </a:r>
            <a:r>
              <a:rPr lang="en-US" sz="2000" spc="-49">
                <a:latin typeface="Palatino Linotype"/>
                <a:cs typeface="Palatino Linotype"/>
              </a:rPr>
              <a:t>log </a:t>
            </a:r>
            <a:r>
              <a:rPr lang="en-US" sz="2000" spc="-24">
                <a:latin typeface="Palatino Linotype"/>
                <a:cs typeface="Palatino Linotype"/>
              </a:rPr>
              <a:t>in. </a:t>
            </a:r>
            <a:r>
              <a:rPr lang="en-US" sz="2000" spc="-45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lang="en-US" sz="2000" spc="-8">
                <a:solidFill>
                  <a:srgbClr val="990000"/>
                </a:solidFill>
                <a:latin typeface="Palatino Linotype"/>
                <a:cs typeface="Palatino Linotype"/>
              </a:rPr>
              <a:t>8-2 </a:t>
            </a:r>
            <a:r>
              <a:rPr lang="en-US" sz="2000" spc="-61">
                <a:latin typeface="Palatino Linotype"/>
                <a:cs typeface="Palatino Linotype"/>
              </a:rPr>
              <a:t>shows </a:t>
            </a:r>
            <a:r>
              <a:rPr lang="en-US" sz="2000" spc="-37">
                <a:latin typeface="Palatino Linotype"/>
                <a:cs typeface="Palatino Linotype"/>
              </a:rPr>
              <a:t>the </a:t>
            </a:r>
            <a:r>
              <a:rPr lang="en-US" sz="2000" spc="-41">
                <a:latin typeface="Palatino Linotype"/>
                <a:cs typeface="Palatino Linotype"/>
              </a:rPr>
              <a:t>application </a:t>
            </a:r>
            <a:r>
              <a:rPr lang="en-US" sz="2000" spc="-45">
                <a:latin typeface="Palatino Linotype"/>
                <a:cs typeface="Palatino Linotype"/>
              </a:rPr>
              <a:t>home </a:t>
            </a:r>
            <a:r>
              <a:rPr lang="en-US" sz="2000" spc="-41">
                <a:latin typeface="Palatino Linotype"/>
                <a:cs typeface="Palatino Linotype"/>
              </a:rPr>
              <a:t> </a:t>
            </a:r>
            <a:r>
              <a:rPr lang="en-US" sz="2000" spc="-61">
                <a:latin typeface="Palatino Linotype"/>
                <a:cs typeface="Palatino Linotype"/>
              </a:rPr>
              <a:t>page</a:t>
            </a:r>
            <a:r>
              <a:rPr lang="en-US" sz="2000" spc="-24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with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5">
                <a:latin typeface="Palatino Linotype"/>
                <a:cs typeface="Palatino Linotype"/>
              </a:rPr>
              <a:t>user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57">
                <a:latin typeface="Palatino Linotype"/>
                <a:cs typeface="Palatino Linotype"/>
              </a:rPr>
              <a:t>logged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24">
                <a:latin typeface="Palatino Linotype"/>
                <a:cs typeface="Palatino Linotype"/>
              </a:rPr>
              <a:t>in.</a:t>
            </a:r>
            <a:endParaRPr lang="en-US"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1152"/>
            <a:ext cx="3512873" cy="24353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52194" y="533400"/>
            <a:ext cx="4306006" cy="28746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800" i="1" spc="-33" dirty="0">
                <a:latin typeface="Palatino Linotype"/>
                <a:cs typeface="Palatino Linotype"/>
              </a:rPr>
              <a:t>Figure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8-2. </a:t>
            </a:r>
            <a:r>
              <a:rPr sz="1800" i="1" spc="-12" dirty="0">
                <a:latin typeface="Palatino Linotype"/>
                <a:cs typeface="Palatino Linotype"/>
              </a:rPr>
              <a:t>Home</a:t>
            </a:r>
            <a:r>
              <a:rPr sz="1800" i="1" spc="-16" dirty="0">
                <a:latin typeface="Palatino Linotype"/>
                <a:cs typeface="Palatino Linotype"/>
              </a:rPr>
              <a:t> page </a:t>
            </a:r>
            <a:r>
              <a:rPr sz="1800" i="1" spc="-4" dirty="0">
                <a:latin typeface="Palatino Linotype"/>
                <a:cs typeface="Palatino Linotype"/>
              </a:rPr>
              <a:t>after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33" dirty="0">
                <a:latin typeface="Palatino Linotype"/>
                <a:cs typeface="Palatino Linotype"/>
              </a:rPr>
              <a:t>successful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login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2813594"/>
            <a:ext cx="4800600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3"/>
              </a:spcBef>
            </a:pPr>
            <a:r>
              <a:rPr sz="3600" b="1" spc="-286" dirty="0">
                <a:latin typeface="Trebuchet MS"/>
                <a:cs typeface="Trebuchet MS"/>
              </a:rPr>
              <a:t>New</a:t>
            </a:r>
            <a:r>
              <a:rPr sz="3600" b="1" spc="-224" dirty="0">
                <a:latin typeface="Trebuchet MS"/>
                <a:cs typeface="Trebuchet MS"/>
              </a:rPr>
              <a:t> </a:t>
            </a:r>
            <a:r>
              <a:rPr sz="3600" b="1" spc="-257" dirty="0">
                <a:latin typeface="Trebuchet MS"/>
                <a:cs typeface="Trebuchet MS"/>
              </a:rPr>
              <a:t>User</a:t>
            </a:r>
            <a:r>
              <a:rPr sz="3600" b="1" spc="-224" dirty="0">
                <a:latin typeface="Trebuchet MS"/>
                <a:cs typeface="Trebuchet MS"/>
              </a:rPr>
              <a:t> </a:t>
            </a:r>
            <a:r>
              <a:rPr sz="3600" b="1" spc="-204" dirty="0">
                <a:latin typeface="Trebuchet MS"/>
                <a:cs typeface="Trebuchet MS"/>
              </a:rPr>
              <a:t>Registration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3480986"/>
            <a:ext cx="7848600" cy="111846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algn="just">
              <a:spcBef>
                <a:spcPts val="82"/>
              </a:spcBef>
            </a:pPr>
            <a:r>
              <a:rPr sz="1800" spc="-37" dirty="0">
                <a:latin typeface="Palatino Linotype"/>
                <a:cs typeface="Palatino Linotype"/>
              </a:rPr>
              <a:t>When </a:t>
            </a:r>
            <a:r>
              <a:rPr sz="1800" spc="-69" dirty="0">
                <a:latin typeface="Palatino Linotype"/>
                <a:cs typeface="Palatino Linotype"/>
              </a:rPr>
              <a:t>new</a:t>
            </a:r>
            <a:r>
              <a:rPr sz="1800" spc="73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users </a:t>
            </a:r>
            <a:r>
              <a:rPr sz="1800" spc="-61" dirty="0">
                <a:latin typeface="Palatino Linotype"/>
                <a:cs typeface="Palatino Linotype"/>
              </a:rPr>
              <a:t>want</a:t>
            </a:r>
            <a:r>
              <a:rPr sz="1800" spc="93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41" dirty="0">
                <a:latin typeface="Palatino Linotype"/>
                <a:cs typeface="Palatino Linotype"/>
              </a:rPr>
              <a:t>become </a:t>
            </a:r>
            <a:r>
              <a:rPr sz="1800" spc="-45" dirty="0">
                <a:latin typeface="Palatino Linotype"/>
                <a:cs typeface="Palatino Linotype"/>
              </a:rPr>
              <a:t>members </a:t>
            </a:r>
            <a:r>
              <a:rPr sz="1800" spc="-33" dirty="0">
                <a:latin typeface="Palatino Linotype"/>
                <a:cs typeface="Palatino Linotype"/>
              </a:rPr>
              <a:t>of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1" dirty="0">
                <a:latin typeface="Palatino Linotype"/>
                <a:cs typeface="Palatino Linotype"/>
              </a:rPr>
              <a:t>application, </a:t>
            </a:r>
            <a:r>
              <a:rPr sz="1800" spc="-49" dirty="0">
                <a:latin typeface="Palatino Linotype"/>
                <a:cs typeface="Palatino Linotype"/>
              </a:rPr>
              <a:t>they </a:t>
            </a:r>
            <a:r>
              <a:rPr sz="1800" spc="-53" dirty="0">
                <a:latin typeface="Palatino Linotype"/>
                <a:cs typeface="Palatino Linotype"/>
              </a:rPr>
              <a:t>must </a:t>
            </a:r>
            <a:r>
              <a:rPr sz="1800" spc="-41" dirty="0">
                <a:latin typeface="Palatino Linotype"/>
                <a:cs typeface="Palatino Linotype"/>
              </a:rPr>
              <a:t>register </a:t>
            </a:r>
            <a:r>
              <a:rPr sz="1800" spc="-53" dirty="0">
                <a:latin typeface="Palatino Linotype"/>
                <a:cs typeface="Palatino Linotype"/>
              </a:rPr>
              <a:t>with 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it </a:t>
            </a:r>
            <a:r>
              <a:rPr sz="1800" spc="-41" dirty="0">
                <a:latin typeface="Palatino Linotype"/>
                <a:cs typeface="Palatino Linotype"/>
              </a:rPr>
              <a:t>so </a:t>
            </a:r>
            <a:r>
              <a:rPr sz="1800" spc="-37" dirty="0">
                <a:latin typeface="Palatino Linotype"/>
                <a:cs typeface="Palatino Linotype"/>
              </a:rPr>
              <a:t>that </a:t>
            </a:r>
            <a:r>
              <a:rPr sz="1800" spc="-49" dirty="0">
                <a:latin typeface="Palatino Linotype"/>
                <a:cs typeface="Palatino Linotype"/>
              </a:rPr>
              <a:t>they </a:t>
            </a:r>
            <a:r>
              <a:rPr sz="1800" spc="-41" dirty="0">
                <a:latin typeface="Palatino Linotype"/>
                <a:cs typeface="Palatino Linotype"/>
              </a:rPr>
              <a:t>are </a:t>
            </a:r>
            <a:r>
              <a:rPr sz="1800" spc="-57" dirty="0">
                <a:latin typeface="Palatino Linotype"/>
                <a:cs typeface="Palatino Linotype"/>
              </a:rPr>
              <a:t>known </a:t>
            </a:r>
            <a:r>
              <a:rPr sz="1800" spc="-53" dirty="0">
                <a:latin typeface="Palatino Linotype"/>
                <a:cs typeface="Palatino Linotype"/>
              </a:rPr>
              <a:t>and </a:t>
            </a:r>
            <a:r>
              <a:rPr sz="1800" spc="-37" dirty="0">
                <a:latin typeface="Palatino Linotype"/>
                <a:cs typeface="Palatino Linotype"/>
              </a:rPr>
              <a:t>can </a:t>
            </a:r>
            <a:r>
              <a:rPr sz="1800" spc="-49" dirty="0">
                <a:latin typeface="Palatino Linotype"/>
                <a:cs typeface="Palatino Linotype"/>
              </a:rPr>
              <a:t>log </a:t>
            </a:r>
            <a:r>
              <a:rPr sz="1800" spc="-24" dirty="0">
                <a:latin typeface="Palatino Linotype"/>
                <a:cs typeface="Palatino Linotype"/>
              </a:rPr>
              <a:t>in. </a:t>
            </a:r>
            <a:r>
              <a:rPr sz="1800" spc="-78" dirty="0">
                <a:latin typeface="Palatino Linotype"/>
                <a:cs typeface="Palatino Linotype"/>
              </a:rPr>
              <a:t>A </a:t>
            </a:r>
            <a:r>
              <a:rPr sz="1800" spc="-37" dirty="0">
                <a:latin typeface="Palatino Linotype"/>
                <a:cs typeface="Palatino Linotype"/>
              </a:rPr>
              <a:t>link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1" dirty="0">
                <a:latin typeface="Palatino Linotype"/>
                <a:cs typeface="Palatino Linotype"/>
              </a:rPr>
              <a:t>login </a:t>
            </a:r>
            <a:r>
              <a:rPr sz="1800" spc="-61" dirty="0">
                <a:latin typeface="Palatino Linotype"/>
                <a:cs typeface="Palatino Linotype"/>
              </a:rPr>
              <a:t>page </a:t>
            </a:r>
            <a:r>
              <a:rPr sz="1800" spc="-57" dirty="0">
                <a:latin typeface="Palatino Linotype"/>
                <a:cs typeface="Palatino Linotype"/>
              </a:rPr>
              <a:t>will </a:t>
            </a:r>
            <a:r>
              <a:rPr sz="1800" spc="-49" dirty="0">
                <a:latin typeface="Palatino Linotype"/>
                <a:cs typeface="Palatino Linotype"/>
              </a:rPr>
              <a:t>send </a:t>
            </a:r>
            <a:r>
              <a:rPr sz="1800" spc="-41" dirty="0">
                <a:latin typeface="Palatino Linotype"/>
                <a:cs typeface="Palatino Linotype"/>
              </a:rPr>
              <a:t>them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registration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page,</a:t>
            </a:r>
            <a:r>
              <a:rPr sz="1800" spc="-12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where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they</a:t>
            </a:r>
            <a:r>
              <a:rPr sz="1800" spc="-12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can</a:t>
            </a:r>
            <a:r>
              <a:rPr sz="1800" spc="-12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enter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their</a:t>
            </a:r>
            <a:r>
              <a:rPr sz="1800" spc="-12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email</a:t>
            </a:r>
            <a:r>
              <a:rPr sz="1800" spc="-12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address,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username,</a:t>
            </a:r>
            <a:r>
              <a:rPr sz="1800" spc="-12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7">
                <a:latin typeface="Palatino Linotype"/>
                <a:cs typeface="Palatino Linotype"/>
              </a:rPr>
              <a:t>password.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7096F-336C-E8F0-E9DB-07FEFEA73F27}"/>
              </a:ext>
            </a:extLst>
          </p:cNvPr>
          <p:cNvSpPr txBox="1"/>
          <p:nvPr/>
        </p:nvSpPr>
        <p:spPr>
          <a:xfrm>
            <a:off x="609600" y="4703421"/>
            <a:ext cx="7848600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>
              <a:spcBef>
                <a:spcPts val="780"/>
              </a:spcBef>
            </a:pPr>
            <a:r>
              <a:rPr lang="en-US" sz="3200" b="1" spc="-167">
                <a:latin typeface="Trebuchet MS"/>
                <a:cs typeface="Trebuchet MS"/>
              </a:rPr>
              <a:t>Adding</a:t>
            </a:r>
            <a:r>
              <a:rPr lang="en-US" sz="3200" b="1" spc="-180">
                <a:latin typeface="Trebuchet MS"/>
                <a:cs typeface="Trebuchet MS"/>
              </a:rPr>
              <a:t> </a:t>
            </a:r>
            <a:r>
              <a:rPr lang="en-US" sz="3200" b="1" spc="-167">
                <a:latin typeface="Trebuchet MS"/>
                <a:cs typeface="Trebuchet MS"/>
              </a:rPr>
              <a:t>a</a:t>
            </a:r>
            <a:r>
              <a:rPr lang="en-US" sz="3200" b="1" spc="-180">
                <a:latin typeface="Trebuchet MS"/>
                <a:cs typeface="Trebuchet MS"/>
              </a:rPr>
              <a:t> </a:t>
            </a:r>
            <a:r>
              <a:rPr lang="en-US" sz="3200" b="1" spc="-200">
                <a:latin typeface="Trebuchet MS"/>
                <a:cs typeface="Trebuchet MS"/>
              </a:rPr>
              <a:t>User</a:t>
            </a:r>
            <a:r>
              <a:rPr lang="en-US" sz="3200" b="1" spc="-180">
                <a:latin typeface="Trebuchet MS"/>
                <a:cs typeface="Trebuchet MS"/>
              </a:rPr>
              <a:t> </a:t>
            </a:r>
            <a:r>
              <a:rPr lang="en-US" sz="3200" b="1" spc="-159">
                <a:latin typeface="Trebuchet MS"/>
                <a:cs typeface="Trebuchet MS"/>
              </a:rPr>
              <a:t>Registration</a:t>
            </a:r>
            <a:r>
              <a:rPr lang="en-US" sz="3200" b="1" spc="-180">
                <a:latin typeface="Trebuchet MS"/>
                <a:cs typeface="Trebuchet MS"/>
              </a:rPr>
              <a:t> </a:t>
            </a:r>
            <a:r>
              <a:rPr lang="en-US" sz="3200" b="1" spc="-224">
                <a:latin typeface="Trebuchet MS"/>
                <a:cs typeface="Trebuchet MS"/>
              </a:rPr>
              <a:t>Form</a:t>
            </a:r>
            <a:endParaRPr lang="en-US" sz="3200">
              <a:latin typeface="Trebuchet MS"/>
              <a:cs typeface="Trebuchet MS"/>
            </a:endParaRPr>
          </a:p>
          <a:p>
            <a:pPr marL="10367" marR="4147" indent="-518" algn="just">
              <a:spcBef>
                <a:spcPts val="380"/>
              </a:spcBef>
            </a:pPr>
            <a:r>
              <a:rPr lang="en-US" sz="1600" spc="-29">
                <a:latin typeface="Palatino Linotype"/>
                <a:cs typeface="Palatino Linotype"/>
              </a:rPr>
              <a:t>The </a:t>
            </a:r>
            <a:r>
              <a:rPr lang="en-US" sz="1600" spc="-37">
                <a:latin typeface="Palatino Linotype"/>
                <a:cs typeface="Palatino Linotype"/>
              </a:rPr>
              <a:t>form that </a:t>
            </a:r>
            <a:r>
              <a:rPr lang="en-US" sz="1600" spc="-57">
                <a:latin typeface="Palatino Linotype"/>
                <a:cs typeface="Palatino Linotype"/>
              </a:rPr>
              <a:t>will </a:t>
            </a:r>
            <a:r>
              <a:rPr lang="en-US" sz="1600" spc="-45">
                <a:latin typeface="Palatino Linotype"/>
                <a:cs typeface="Palatino Linotype"/>
              </a:rPr>
              <a:t>be </a:t>
            </a:r>
            <a:r>
              <a:rPr lang="en-US" sz="1600" spc="-57">
                <a:latin typeface="Palatino Linotype"/>
                <a:cs typeface="Palatino Linotype"/>
              </a:rPr>
              <a:t>used </a:t>
            </a:r>
            <a:r>
              <a:rPr lang="en-US" sz="1600" spc="-29">
                <a:latin typeface="Palatino Linotype"/>
                <a:cs typeface="Palatino Linotype"/>
              </a:rPr>
              <a:t>in </a:t>
            </a:r>
            <a:r>
              <a:rPr lang="en-US" sz="1600" spc="-37">
                <a:latin typeface="Palatino Linotype"/>
                <a:cs typeface="Palatino Linotype"/>
              </a:rPr>
              <a:t>the registration </a:t>
            </a:r>
            <a:r>
              <a:rPr lang="en-US" sz="1600" spc="-61">
                <a:latin typeface="Palatino Linotype"/>
                <a:cs typeface="Palatino Linotype"/>
              </a:rPr>
              <a:t>page</a:t>
            </a:r>
            <a:r>
              <a:rPr lang="en-US" sz="1600" spc="-57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asks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45">
                <a:latin typeface="Palatino Linotype"/>
                <a:cs typeface="Palatino Linotype"/>
              </a:rPr>
              <a:t>user </a:t>
            </a:r>
            <a:r>
              <a:rPr lang="en-US" sz="1600" spc="-24">
                <a:latin typeface="Palatino Linotype"/>
                <a:cs typeface="Palatino Linotype"/>
              </a:rPr>
              <a:t>to </a:t>
            </a:r>
            <a:r>
              <a:rPr lang="en-US" sz="1600" spc="-37">
                <a:latin typeface="Palatino Linotype"/>
                <a:cs typeface="Palatino Linotype"/>
              </a:rPr>
              <a:t>enter </a:t>
            </a:r>
            <a:r>
              <a:rPr lang="en-US" sz="1600" spc="-45">
                <a:latin typeface="Palatino Linotype"/>
                <a:cs typeface="Palatino Linotype"/>
              </a:rPr>
              <a:t>an email </a:t>
            </a:r>
            <a:r>
              <a:rPr lang="en-US" sz="1600" spc="-41">
                <a:latin typeface="Palatino Linotype"/>
                <a:cs typeface="Palatino Linotype"/>
              </a:rPr>
              <a:t> </a:t>
            </a:r>
            <a:r>
              <a:rPr lang="en-US" sz="1600" spc="-49">
                <a:latin typeface="Palatino Linotype"/>
                <a:cs typeface="Palatino Linotype"/>
              </a:rPr>
              <a:t>address,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username,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and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57">
                <a:latin typeface="Palatino Linotype"/>
                <a:cs typeface="Palatino Linotype"/>
              </a:rPr>
              <a:t>password.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endParaRPr lang="en-US"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609600"/>
            <a:ext cx="8153400" cy="521933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4"/>
              </a:spcBef>
            </a:pPr>
            <a:r>
              <a:rPr lang="en-US" sz="1800" i="1" spc="-12">
                <a:latin typeface="Palatino Linotype"/>
                <a:cs typeface="Palatino Linotype"/>
              </a:rPr>
              <a:t>Example</a:t>
            </a:r>
            <a:r>
              <a:rPr lang="en-US" sz="1800" i="1" spc="-16">
                <a:latin typeface="Palatino Linotype"/>
                <a:cs typeface="Palatino Linotype"/>
              </a:rPr>
              <a:t> 8-15. </a:t>
            </a:r>
            <a:r>
              <a:rPr lang="en-US" sz="1800" i="1" spc="-12">
                <a:latin typeface="Palatino Linotype"/>
                <a:cs typeface="Palatino Linotype"/>
              </a:rPr>
              <a:t>app/auth/forms.py:</a:t>
            </a:r>
            <a:r>
              <a:rPr lang="en-US" sz="1800" i="1" spc="-16">
                <a:latin typeface="Palatino Linotype"/>
                <a:cs typeface="Palatino Linotype"/>
              </a:rPr>
              <a:t> </a:t>
            </a:r>
            <a:r>
              <a:rPr lang="en-US" sz="1800" i="1" spc="-20">
                <a:latin typeface="Palatino Linotype"/>
                <a:cs typeface="Palatino Linotype"/>
              </a:rPr>
              <a:t>user</a:t>
            </a:r>
            <a:r>
              <a:rPr lang="en-US" sz="1800" i="1" spc="-16">
                <a:latin typeface="Palatino Linotype"/>
                <a:cs typeface="Palatino Linotype"/>
              </a:rPr>
              <a:t> </a:t>
            </a:r>
            <a:r>
              <a:rPr lang="en-US" sz="1800" i="1" spc="-24">
                <a:latin typeface="Palatino Linotype"/>
                <a:cs typeface="Palatino Linotype"/>
              </a:rPr>
              <a:t>registration</a:t>
            </a:r>
            <a:r>
              <a:rPr lang="en-US" sz="1800" i="1" spc="-12">
                <a:latin typeface="Palatino Linotype"/>
                <a:cs typeface="Palatino Linotype"/>
              </a:rPr>
              <a:t> </a:t>
            </a:r>
            <a:r>
              <a:rPr lang="en-US" sz="1800" i="1" spc="-4">
                <a:latin typeface="Palatino Linotype"/>
                <a:cs typeface="Palatino Linotype"/>
              </a:rPr>
              <a:t>form</a:t>
            </a:r>
            <a:endParaRPr lang="en-US"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1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100" b="1" spc="-73">
                <a:solidFill>
                  <a:srgbClr val="00CCFF"/>
                </a:solidFill>
                <a:latin typeface="Courier New"/>
                <a:cs typeface="Courier New"/>
              </a:rPr>
              <a:t>flask_wtf </a:t>
            </a:r>
            <a:r>
              <a:rPr lang="en-US" sz="11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FlaskForm</a:t>
            </a:r>
            <a:endParaRPr lang="en-US" sz="1100">
              <a:latin typeface="SimSun"/>
              <a:cs typeface="SimSun"/>
            </a:endParaRPr>
          </a:p>
          <a:p>
            <a:pPr marL="10367" marR="431268"/>
            <a:r>
              <a:rPr lang="en-US" sz="11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100" b="1" spc="-73">
                <a:solidFill>
                  <a:srgbClr val="00CCFF"/>
                </a:solidFill>
                <a:latin typeface="Courier New"/>
                <a:cs typeface="Courier New"/>
              </a:rPr>
              <a:t>wtforms </a:t>
            </a:r>
            <a:r>
              <a:rPr lang="en-US" sz="11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lang="en-US" sz="1100">
                <a:latin typeface="SimSun"/>
                <a:cs typeface="SimSun"/>
              </a:rPr>
              <a:t>,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PasswordField</a:t>
            </a:r>
            <a:r>
              <a:rPr lang="en-US" sz="1100">
                <a:latin typeface="SimSun"/>
                <a:cs typeface="SimSun"/>
              </a:rPr>
              <a:t>,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BooleanField</a:t>
            </a:r>
            <a:r>
              <a:rPr lang="en-US" sz="1100">
                <a:latin typeface="SimSun"/>
                <a:cs typeface="SimSun"/>
              </a:rPr>
              <a:t>,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SubmitField  </a:t>
            </a:r>
            <a:r>
              <a:rPr lang="en-US" sz="1100" b="1" spc="-73">
                <a:solidFill>
                  <a:srgbClr val="006699"/>
                </a:solidFill>
                <a:latin typeface="Courier New"/>
                <a:cs typeface="Courier New"/>
              </a:rPr>
              <a:t>from</a:t>
            </a:r>
            <a:r>
              <a:rPr lang="en-US" sz="1100" b="1" spc="-69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lang="en-US" sz="1100" b="1" spc="-73">
                <a:solidFill>
                  <a:srgbClr val="00CCFF"/>
                </a:solidFill>
                <a:latin typeface="Courier New"/>
                <a:cs typeface="Courier New"/>
              </a:rPr>
              <a:t>wtforms.validators</a:t>
            </a:r>
            <a:r>
              <a:rPr lang="en-US" sz="1100" b="1" spc="-69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lang="en-US" sz="1100" b="1" spc="-73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lang="en-US" sz="1100" b="1" spc="-69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lang="en-US" sz="1100">
                <a:latin typeface="SimSun"/>
                <a:cs typeface="SimSun"/>
              </a:rPr>
              <a:t>,</a:t>
            </a:r>
            <a:r>
              <a:rPr lang="en-US" sz="1100" spc="4">
                <a:latin typeface="SimSun"/>
                <a:cs typeface="SimSun"/>
              </a:rPr>
              <a:t>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Length</a:t>
            </a:r>
            <a:r>
              <a:rPr lang="en-US" sz="1100">
                <a:latin typeface="SimSun"/>
                <a:cs typeface="SimSun"/>
              </a:rPr>
              <a:t>,</a:t>
            </a:r>
            <a:r>
              <a:rPr lang="en-US" sz="1100" spc="4">
                <a:latin typeface="SimSun"/>
                <a:cs typeface="SimSun"/>
              </a:rPr>
              <a:t>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lang="en-US" sz="1100">
                <a:latin typeface="SimSun"/>
                <a:cs typeface="SimSun"/>
              </a:rPr>
              <a:t>,</a:t>
            </a:r>
            <a:r>
              <a:rPr lang="en-US" sz="1100" spc="4">
                <a:latin typeface="SimSun"/>
                <a:cs typeface="SimSun"/>
              </a:rPr>
              <a:t>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Regexp</a:t>
            </a:r>
            <a:r>
              <a:rPr lang="en-US" sz="1100">
                <a:latin typeface="SimSun"/>
                <a:cs typeface="SimSun"/>
              </a:rPr>
              <a:t>,</a:t>
            </a:r>
            <a:r>
              <a:rPr lang="en-US" sz="1100" spc="4">
                <a:latin typeface="SimSun"/>
                <a:cs typeface="SimSun"/>
              </a:rPr>
              <a:t>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EqualTo </a:t>
            </a:r>
            <a:r>
              <a:rPr lang="en-US" sz="1100" spc="-334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1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100" b="1" spc="-73">
                <a:solidFill>
                  <a:srgbClr val="00CCFF"/>
                </a:solidFill>
                <a:latin typeface="Courier New"/>
                <a:cs typeface="Courier New"/>
              </a:rPr>
              <a:t>wtforms </a:t>
            </a:r>
            <a:r>
              <a:rPr lang="en-US" sz="11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ValidationError</a:t>
            </a:r>
            <a:endParaRPr lang="en-US" sz="1100">
              <a:latin typeface="SimSun"/>
              <a:cs typeface="SimSun"/>
            </a:endParaRPr>
          </a:p>
          <a:p>
            <a:pPr marL="10367"/>
            <a:r>
              <a:rPr lang="en-US" sz="11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100" b="1" spc="-73">
                <a:solidFill>
                  <a:srgbClr val="00CCFF"/>
                </a:solidFill>
                <a:latin typeface="Courier New"/>
                <a:cs typeface="Courier New"/>
              </a:rPr>
              <a:t>..models </a:t>
            </a:r>
            <a:r>
              <a:rPr lang="en-US" sz="11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endParaRPr lang="en-US" sz="11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lang="en-US" sz="1050">
              <a:latin typeface="SimSun"/>
              <a:cs typeface="SimSun"/>
            </a:endParaRPr>
          </a:p>
          <a:p>
            <a:pPr marL="10367"/>
            <a:r>
              <a:rPr lang="en-US" sz="1100" b="1" spc="-73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lang="en-US" sz="1100" b="1" spc="-73">
                <a:solidFill>
                  <a:srgbClr val="00AA87"/>
                </a:solidFill>
                <a:latin typeface="Courier New"/>
                <a:cs typeface="Courier New"/>
              </a:rPr>
              <a:t>RegistrationForm</a:t>
            </a:r>
            <a:r>
              <a:rPr lang="en-US" sz="1100">
                <a:latin typeface="SimSun"/>
                <a:cs typeface="SimSun"/>
              </a:rPr>
              <a:t>(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FlaskForm</a:t>
            </a:r>
            <a:r>
              <a:rPr lang="en-US" sz="1100">
                <a:latin typeface="SimSun"/>
                <a:cs typeface="SimSun"/>
              </a:rPr>
              <a:t>):</a:t>
            </a:r>
          </a:p>
          <a:p>
            <a:pPr marR="244661" algn="ctr"/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lang="en-US" sz="1100" spc="-12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1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100" spc="-12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lang="en-US" sz="1100">
                <a:latin typeface="SimSun"/>
                <a:cs typeface="SimSun"/>
              </a:rPr>
              <a:t>(</a:t>
            </a:r>
            <a:r>
              <a:rPr lang="en-US" sz="1100">
                <a:solidFill>
                  <a:srgbClr val="CC3300"/>
                </a:solidFill>
                <a:latin typeface="SimSun"/>
                <a:cs typeface="SimSun"/>
              </a:rPr>
              <a:t>'Email'</a:t>
            </a:r>
            <a:r>
              <a:rPr lang="en-US" sz="1100">
                <a:latin typeface="SimSun"/>
                <a:cs typeface="SimSun"/>
              </a:rPr>
              <a:t>,</a:t>
            </a:r>
            <a:r>
              <a:rPr lang="en-US" sz="1100" spc="-12">
                <a:latin typeface="SimSun"/>
                <a:cs typeface="SimSun"/>
              </a:rPr>
              <a:t>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lang="en-US" sz="11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100">
                <a:latin typeface="SimSun"/>
                <a:cs typeface="SimSun"/>
              </a:rPr>
              <a:t>[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lang="en-US" sz="1100">
                <a:latin typeface="SimSun"/>
                <a:cs typeface="SimSun"/>
              </a:rPr>
              <a:t>(),</a:t>
            </a:r>
            <a:r>
              <a:rPr lang="en-US" sz="1100" spc="-12">
                <a:latin typeface="SimSun"/>
                <a:cs typeface="SimSun"/>
              </a:rPr>
              <a:t> </a:t>
            </a:r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Length</a:t>
            </a:r>
            <a:r>
              <a:rPr lang="en-US" sz="1100">
                <a:latin typeface="SimSun"/>
                <a:cs typeface="SimSun"/>
              </a:rPr>
              <a:t>(</a:t>
            </a:r>
            <a:r>
              <a:rPr lang="en-US" sz="110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lang="en-US" sz="1100">
                <a:latin typeface="SimSun"/>
                <a:cs typeface="SimSun"/>
              </a:rPr>
              <a:t>,</a:t>
            </a:r>
            <a:r>
              <a:rPr lang="en-US" sz="1100" spc="-12">
                <a:latin typeface="SimSun"/>
                <a:cs typeface="SimSun"/>
              </a:rPr>
              <a:t> </a:t>
            </a:r>
            <a:r>
              <a:rPr lang="en-US" sz="110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lang="en-US" sz="1100">
                <a:latin typeface="SimSun"/>
                <a:cs typeface="SimSun"/>
              </a:rPr>
              <a:t>),</a:t>
            </a:r>
          </a:p>
          <a:p>
            <a:pPr marL="629796" algn="ctr"/>
            <a:r>
              <a:rPr lang="en-US" sz="110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lang="en-US" sz="1100">
                <a:latin typeface="SimSun"/>
                <a:cs typeface="SimSun"/>
              </a:rPr>
              <a:t>()])</a:t>
            </a:r>
            <a:endParaRPr lang="en-US" sz="1200">
              <a:solidFill>
                <a:srgbClr val="000087"/>
              </a:solidFill>
              <a:latin typeface="SimSun"/>
              <a:cs typeface="SimSun"/>
            </a:endParaRPr>
          </a:p>
          <a:p>
            <a:pPr marL="362845" marR="1489221" indent="-176239">
              <a:spcBef>
                <a:spcPts val="82"/>
              </a:spcBef>
            </a:pPr>
            <a:r>
              <a:rPr sz="120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200" spc="-29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'Username'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2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latin typeface="SimSun"/>
                <a:cs typeface="SimSun"/>
              </a:rPr>
              <a:t>[ </a:t>
            </a:r>
            <a:r>
              <a:rPr sz="1200" spc="-33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sz="1200" dirty="0">
                <a:latin typeface="SimSun"/>
                <a:cs typeface="SimSun"/>
              </a:rPr>
              <a:t>(),</a:t>
            </a:r>
            <a:r>
              <a:rPr sz="1200" spc="-8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Length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200" dirty="0">
                <a:latin typeface="SimSun"/>
                <a:cs typeface="SimSun"/>
              </a:rPr>
              <a:t>),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Regexp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'^[A-Za-z][A-Za-z0-9_.]*$'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2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0</a:t>
            </a:r>
            <a:r>
              <a:rPr sz="1200" dirty="0">
                <a:latin typeface="SimSun"/>
                <a:cs typeface="SimSun"/>
              </a:rPr>
              <a:t>,</a:t>
            </a:r>
            <a:endParaRPr sz="1200">
              <a:latin typeface="SimSun"/>
              <a:cs typeface="SimSun"/>
            </a:endParaRPr>
          </a:p>
          <a:p>
            <a:pPr marL="671264" marR="740205"/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'Usernames</a:t>
            </a:r>
            <a:r>
              <a:rPr sz="12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must</a:t>
            </a:r>
            <a:r>
              <a:rPr sz="12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have</a:t>
            </a:r>
            <a:r>
              <a:rPr sz="12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only</a:t>
            </a:r>
            <a:r>
              <a:rPr sz="12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letters,</a:t>
            </a:r>
            <a:r>
              <a:rPr sz="12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numbers,</a:t>
            </a:r>
            <a:r>
              <a:rPr sz="12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dots</a:t>
            </a:r>
            <a:r>
              <a:rPr sz="12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or</a:t>
            </a:r>
            <a:r>
              <a:rPr sz="12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 </a:t>
            </a:r>
            <a:r>
              <a:rPr sz="1200" spc="-33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'underscores'</a:t>
            </a:r>
            <a:r>
              <a:rPr sz="1200" dirty="0">
                <a:latin typeface="SimSun"/>
                <a:cs typeface="SimSun"/>
              </a:rPr>
              <a:t>)])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2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PasswordField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'Password'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latin typeface="SimSun"/>
                <a:cs typeface="SimSun"/>
              </a:rPr>
              <a:t>[</a:t>
            </a:r>
            <a:endParaRPr sz="1200">
              <a:latin typeface="SimSun"/>
              <a:cs typeface="SimSun"/>
            </a:endParaRPr>
          </a:p>
          <a:p>
            <a:pPr marL="186606" marR="255547" indent="176239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sz="1200" dirty="0">
                <a:latin typeface="SimSun"/>
                <a:cs typeface="SimSun"/>
              </a:rPr>
              <a:t>(),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EqualTo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'password2'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message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'Passwords</a:t>
            </a:r>
            <a:r>
              <a:rPr sz="1200" spc="-20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must</a:t>
            </a:r>
            <a:r>
              <a:rPr sz="1200" spc="-20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match.'</a:t>
            </a:r>
            <a:r>
              <a:rPr sz="1200" dirty="0">
                <a:latin typeface="SimSun"/>
                <a:cs typeface="SimSun"/>
              </a:rPr>
              <a:t>)]) </a:t>
            </a:r>
            <a:r>
              <a:rPr sz="1200" spc="-33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password2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PasswordField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'Confirm password'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sz="1200" dirty="0">
                <a:latin typeface="SimSun"/>
                <a:cs typeface="SimSun"/>
              </a:rPr>
              <a:t>()]) </a:t>
            </a:r>
            <a:r>
              <a:rPr sz="1200" spc="-33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submit</a:t>
            </a:r>
            <a:r>
              <a:rPr sz="12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SubmitField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'Register'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100">
              <a:latin typeface="SimSun"/>
              <a:cs typeface="SimSun"/>
            </a:endParaRPr>
          </a:p>
          <a:p>
            <a:pPr marL="186606">
              <a:spcBef>
                <a:spcPts val="4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validate_email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field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field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200" dirty="0">
                <a:latin typeface="SimSun"/>
                <a:cs typeface="SimSun"/>
              </a:rPr>
              <a:t>)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200" dirty="0">
                <a:latin typeface="SimSun"/>
                <a:cs typeface="SimSun"/>
              </a:rPr>
              <a:t>():</a:t>
            </a:r>
            <a:endParaRPr sz="1200">
              <a:latin typeface="SimSun"/>
              <a:cs typeface="SimSun"/>
            </a:endParaRPr>
          </a:p>
          <a:p>
            <a:pPr marL="539085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raise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ValidationError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'Email already registered.'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1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validate_username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field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R="1048623" algn="r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field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200" dirty="0">
                <a:latin typeface="SimSun"/>
                <a:cs typeface="SimSun"/>
              </a:rPr>
              <a:t>)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200" dirty="0">
                <a:latin typeface="SimSun"/>
                <a:cs typeface="SimSun"/>
              </a:rPr>
              <a:t>():</a:t>
            </a:r>
            <a:endParaRPr sz="1200">
              <a:latin typeface="SimSun"/>
              <a:cs typeface="SimSun"/>
            </a:endParaRPr>
          </a:p>
          <a:p>
            <a:pPr marR="1048623" algn="r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raise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ValidationError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'Username already in </a:t>
            </a:r>
            <a:r>
              <a:rPr sz="1200">
                <a:solidFill>
                  <a:srgbClr val="CC3300"/>
                </a:solidFill>
                <a:latin typeface="SimSun"/>
                <a:cs typeface="SimSun"/>
              </a:rPr>
              <a:t>use.'</a:t>
            </a:r>
            <a:r>
              <a:rPr sz="120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 marL="10367" marR="4147" algn="just">
              <a:lnSpc>
                <a:spcPct val="102400"/>
              </a:lnSpc>
              <a:spcBef>
                <a:spcPts val="465"/>
              </a:spcBef>
            </a:pPr>
            <a:r>
              <a:rPr sz="1600" spc="-29">
                <a:latin typeface="Palatino Linotype"/>
                <a:cs typeface="Palatino Linotype"/>
              </a:rPr>
              <a:t>The </a:t>
            </a:r>
            <a:r>
              <a:rPr sz="1600" spc="-49" dirty="0">
                <a:latin typeface="Palatino Linotype"/>
                <a:cs typeface="Palatino Linotype"/>
              </a:rPr>
              <a:t>template </a:t>
            </a:r>
            <a:r>
              <a:rPr sz="1600" spc="-37" dirty="0">
                <a:latin typeface="Palatino Linotype"/>
                <a:cs typeface="Palatino Linotype"/>
              </a:rPr>
              <a:t>that </a:t>
            </a:r>
            <a:r>
              <a:rPr sz="1600" spc="-45" dirty="0">
                <a:latin typeface="Palatino Linotype"/>
                <a:cs typeface="Palatino Linotype"/>
              </a:rPr>
              <a:t>presents </a:t>
            </a:r>
            <a:r>
              <a:rPr sz="1600" spc="-33" dirty="0">
                <a:latin typeface="Palatino Linotype"/>
                <a:cs typeface="Palatino Linotype"/>
              </a:rPr>
              <a:t>this </a:t>
            </a:r>
            <a:r>
              <a:rPr sz="1600" spc="-37" dirty="0">
                <a:latin typeface="Palatino Linotype"/>
                <a:cs typeface="Palatino Linotype"/>
              </a:rPr>
              <a:t>form is </a:t>
            </a:r>
            <a:r>
              <a:rPr sz="1600" spc="-45" dirty="0">
                <a:latin typeface="Palatino Linotype"/>
                <a:cs typeface="Palatino Linotype"/>
              </a:rPr>
              <a:t>called </a:t>
            </a:r>
            <a:r>
              <a:rPr sz="1600" i="1" spc="-16" dirty="0">
                <a:latin typeface="Palatino Linotype"/>
                <a:cs typeface="Palatino Linotype"/>
              </a:rPr>
              <a:t>/templates/auth/register.html</a:t>
            </a:r>
            <a:r>
              <a:rPr sz="1600" spc="-16" dirty="0">
                <a:latin typeface="Palatino Linotype"/>
                <a:cs typeface="Palatino Linotype"/>
              </a:rPr>
              <a:t>. </a:t>
            </a:r>
            <a:r>
              <a:rPr sz="1600" spc="-49" dirty="0">
                <a:latin typeface="Palatino Linotype"/>
                <a:cs typeface="Palatino Linotype"/>
              </a:rPr>
              <a:t>Like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login </a:t>
            </a:r>
            <a:r>
              <a:rPr sz="1600" spc="-45" dirty="0">
                <a:latin typeface="Palatino Linotype"/>
                <a:cs typeface="Palatino Linotype"/>
              </a:rPr>
              <a:t>template, </a:t>
            </a:r>
            <a:r>
              <a:rPr sz="1600" spc="-33" dirty="0">
                <a:latin typeface="Palatino Linotype"/>
                <a:cs typeface="Palatino Linotype"/>
              </a:rPr>
              <a:t>this </a:t>
            </a:r>
            <a:r>
              <a:rPr sz="1600" spc="-37" dirty="0">
                <a:latin typeface="Palatino Linotype"/>
                <a:cs typeface="Palatino Linotype"/>
              </a:rPr>
              <a:t>one </a:t>
            </a:r>
            <a:r>
              <a:rPr sz="1600" spc="-45" dirty="0">
                <a:latin typeface="Palatino Linotype"/>
                <a:cs typeface="Palatino Linotype"/>
              </a:rPr>
              <a:t>also </a:t>
            </a:r>
            <a:r>
              <a:rPr sz="1600" spc="-41" dirty="0">
                <a:latin typeface="Palatino Linotype"/>
                <a:cs typeface="Palatino Linotype"/>
              </a:rPr>
              <a:t>renders </a:t>
            </a:r>
            <a:r>
              <a:rPr sz="1600" spc="-37" dirty="0">
                <a:latin typeface="Palatino Linotype"/>
                <a:cs typeface="Palatino Linotype"/>
              </a:rPr>
              <a:t>the form </a:t>
            </a:r>
            <a:r>
              <a:rPr sz="1600" spc="-53" dirty="0">
                <a:latin typeface="Palatino Linotype"/>
                <a:cs typeface="Palatino Linotype"/>
              </a:rPr>
              <a:t>with </a:t>
            </a:r>
            <a:r>
              <a:rPr sz="1600" spc="-4" dirty="0">
                <a:latin typeface="SimSun"/>
                <a:cs typeface="SimSun"/>
              </a:rPr>
              <a:t>wtf.quick_form()</a:t>
            </a:r>
            <a:r>
              <a:rPr sz="1600" spc="-4" dirty="0">
                <a:latin typeface="Palatino Linotype"/>
                <a:cs typeface="Palatino Linotype"/>
              </a:rPr>
              <a:t>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registra‐ </a:t>
            </a:r>
            <a:r>
              <a:rPr sz="1600" spc="-29" dirty="0">
                <a:latin typeface="Palatino Linotype"/>
                <a:cs typeface="Palatino Linotype"/>
              </a:rPr>
              <a:t> tion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page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shown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</a:t>
            </a:r>
            <a:r>
              <a:rPr sz="16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6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8-3</a:t>
            </a:r>
            <a:r>
              <a:rPr sz="1600" spc="-20" dirty="0">
                <a:latin typeface="Palatino Linotype"/>
                <a:cs typeface="Palatino Linotype"/>
              </a:rPr>
              <a:t>.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3450791"/>
            <a:ext cx="3512873" cy="28865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9600" y="533400"/>
            <a:ext cx="7924800" cy="397822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2000" i="1" spc="-33" dirty="0">
                <a:latin typeface="Palatino Linotype"/>
                <a:cs typeface="Palatino Linotype"/>
              </a:rPr>
              <a:t>Figure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8-3.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45" dirty="0">
                <a:latin typeface="Palatino Linotype"/>
                <a:cs typeface="Palatino Linotype"/>
              </a:rPr>
              <a:t>New</a:t>
            </a:r>
            <a:r>
              <a:rPr sz="2000" i="1" spc="-20" dirty="0">
                <a:latin typeface="Palatino Linotype"/>
                <a:cs typeface="Palatino Linotype"/>
              </a:rPr>
              <a:t> user </a:t>
            </a:r>
            <a:r>
              <a:rPr sz="2000" i="1" spc="-24" dirty="0">
                <a:latin typeface="Palatino Linotype"/>
                <a:cs typeface="Palatino Linotype"/>
              </a:rPr>
              <a:t>registration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4" dirty="0">
                <a:latin typeface="Palatino Linotype"/>
                <a:cs typeface="Palatino Linotype"/>
              </a:rPr>
              <a:t>form</a:t>
            </a:r>
            <a:endParaRPr sz="200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980"/>
              </a:spcBef>
            </a:pP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37" dirty="0">
                <a:latin typeface="Palatino Linotype"/>
                <a:cs typeface="Palatino Linotype"/>
              </a:rPr>
              <a:t>registration </a:t>
            </a:r>
            <a:r>
              <a:rPr sz="2000" spc="-61" dirty="0">
                <a:latin typeface="Palatino Linotype"/>
                <a:cs typeface="Palatino Linotype"/>
              </a:rPr>
              <a:t>page </a:t>
            </a:r>
            <a:r>
              <a:rPr sz="2000" spc="-49" dirty="0">
                <a:latin typeface="Palatino Linotype"/>
                <a:cs typeface="Palatino Linotype"/>
              </a:rPr>
              <a:t>needs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5" dirty="0">
                <a:latin typeface="Palatino Linotype"/>
                <a:cs typeface="Palatino Linotype"/>
              </a:rPr>
              <a:t>be linked </a:t>
            </a:r>
            <a:r>
              <a:rPr sz="2000" spc="-37" dirty="0">
                <a:latin typeface="Palatino Linotype"/>
                <a:cs typeface="Palatino Linotype"/>
              </a:rPr>
              <a:t>from the </a:t>
            </a:r>
            <a:r>
              <a:rPr sz="2000" spc="-41" dirty="0">
                <a:latin typeface="Palatino Linotype"/>
                <a:cs typeface="Palatino Linotype"/>
              </a:rPr>
              <a:t>login </a:t>
            </a:r>
            <a:r>
              <a:rPr sz="2000" spc="-61" dirty="0">
                <a:latin typeface="Palatino Linotype"/>
                <a:cs typeface="Palatino Linotype"/>
              </a:rPr>
              <a:t>page </a:t>
            </a:r>
            <a:r>
              <a:rPr sz="2000" spc="-41" dirty="0">
                <a:latin typeface="Palatino Linotype"/>
                <a:cs typeface="Palatino Linotype"/>
              </a:rPr>
              <a:t>so </a:t>
            </a:r>
            <a:r>
              <a:rPr sz="2000" spc="-37" dirty="0">
                <a:latin typeface="Palatino Linotype"/>
                <a:cs typeface="Palatino Linotype"/>
              </a:rPr>
              <a:t>that </a:t>
            </a:r>
            <a:r>
              <a:rPr sz="2000" spc="-49" dirty="0">
                <a:latin typeface="Palatino Linotype"/>
                <a:cs typeface="Palatino Linotype"/>
              </a:rPr>
              <a:t>users </a:t>
            </a:r>
            <a:r>
              <a:rPr sz="2000" spc="-69" dirty="0">
                <a:latin typeface="Palatino Linotype"/>
                <a:cs typeface="Palatino Linotype"/>
              </a:rPr>
              <a:t>who </a:t>
            </a:r>
            <a:r>
              <a:rPr sz="2000" spc="-61" dirty="0">
                <a:latin typeface="Palatino Linotype"/>
                <a:cs typeface="Palatino Linotype"/>
              </a:rPr>
              <a:t>don’t 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have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an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account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can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easily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find</a:t>
            </a:r>
            <a:r>
              <a:rPr sz="2000" spc="-20" dirty="0">
                <a:latin typeface="Palatino Linotype"/>
                <a:cs typeface="Palatino Linotype"/>
              </a:rPr>
              <a:t> it.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This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change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shown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20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20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8-16</a:t>
            </a:r>
            <a:r>
              <a:rPr sz="2000" spc="-12" dirty="0"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2000">
              <a:latin typeface="Palatino Linotype"/>
              <a:cs typeface="Palatino Linotype"/>
            </a:endParaRPr>
          </a:p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16" dirty="0">
                <a:latin typeface="Palatino Linotype"/>
                <a:cs typeface="Palatino Linotype"/>
              </a:rPr>
              <a:t> 8-16. </a:t>
            </a:r>
            <a:r>
              <a:rPr sz="2000" i="1" spc="-12" dirty="0">
                <a:latin typeface="Palatino Linotype"/>
                <a:cs typeface="Palatino Linotype"/>
              </a:rPr>
              <a:t>app/templates/auth/login.html:</a:t>
            </a:r>
            <a:r>
              <a:rPr sz="2000" i="1" spc="-16" dirty="0">
                <a:latin typeface="Palatino Linotype"/>
                <a:cs typeface="Palatino Linotype"/>
              </a:rPr>
              <a:t> link </a:t>
            </a:r>
            <a:r>
              <a:rPr sz="2000" i="1" spc="-8" dirty="0">
                <a:latin typeface="Palatino Linotype"/>
                <a:cs typeface="Palatino Linotype"/>
              </a:rPr>
              <a:t>to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spc="-8" dirty="0">
                <a:latin typeface="Palatino Linotype"/>
                <a:cs typeface="Palatino Linotype"/>
              </a:rPr>
              <a:t>the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spc="-24" dirty="0">
                <a:latin typeface="Palatino Linotype"/>
                <a:cs typeface="Palatino Linotype"/>
              </a:rPr>
              <a:t>registration</a:t>
            </a:r>
            <a:r>
              <a:rPr sz="2000" i="1" spc="-16" dirty="0">
                <a:latin typeface="Palatino Linotype"/>
                <a:cs typeface="Palatino Linotype"/>
              </a:rPr>
              <a:t> page</a:t>
            </a:r>
            <a:endParaRPr sz="20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800" b="1" spc="-73" dirty="0">
                <a:solidFill>
                  <a:srgbClr val="330099"/>
                </a:solidFill>
                <a:latin typeface="Courier New"/>
                <a:cs typeface="Courier New"/>
              </a:rPr>
              <a:t>&lt;p&gt;</a:t>
            </a:r>
            <a:endParaRPr sz="180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New</a:t>
            </a:r>
            <a:r>
              <a:rPr sz="1800" spc="-2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user?</a:t>
            </a:r>
            <a:endParaRPr sz="1800">
              <a:latin typeface="SimSun"/>
              <a:cs typeface="SimSun"/>
            </a:endParaRPr>
          </a:p>
          <a:p>
            <a:pPr marL="362845" marR="1753580" indent="-176239"/>
            <a:r>
              <a:rPr sz="18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8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"{{ url_for('auth.register') }}"</a:t>
            </a:r>
            <a:r>
              <a:rPr sz="1800" b="1" spc="-73" dirty="0">
                <a:solidFill>
                  <a:srgbClr val="330099"/>
                </a:solidFill>
                <a:latin typeface="Courier New"/>
                <a:cs typeface="Courier New"/>
              </a:rPr>
              <a:t>&gt;  </a:t>
            </a:r>
            <a:r>
              <a:rPr sz="1800" dirty="0">
                <a:latin typeface="SimSun"/>
                <a:cs typeface="SimSun"/>
              </a:rPr>
              <a:t>Click</a:t>
            </a:r>
            <a:r>
              <a:rPr sz="1800" spc="-8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here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to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register</a:t>
            </a:r>
            <a:endParaRPr sz="1800">
              <a:latin typeface="SimSun"/>
              <a:cs typeface="SimSun"/>
            </a:endParaRPr>
          </a:p>
          <a:p>
            <a:pPr marL="186606"/>
            <a:r>
              <a:rPr sz="18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800">
              <a:latin typeface="Courier New"/>
              <a:cs typeface="Courier New"/>
            </a:endParaRPr>
          </a:p>
          <a:p>
            <a:pPr marL="10367"/>
            <a:r>
              <a:rPr sz="18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&lt;/p&gt;</a:t>
            </a:r>
            <a:endParaRPr sz="1800">
              <a:latin typeface="Courier New"/>
              <a:cs typeface="Courier New"/>
            </a:endParaRPr>
          </a:p>
          <a:p>
            <a:pPr>
              <a:spcBef>
                <a:spcPts val="37"/>
              </a:spcBef>
            </a:pP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457200"/>
            <a:ext cx="8001000" cy="502209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/>
            <a:r>
              <a:rPr lang="en-US" sz="4000" b="1" spc="-78">
                <a:latin typeface="Arial Narrow"/>
                <a:cs typeface="Arial Narrow"/>
              </a:rPr>
              <a:t>Registering</a:t>
            </a:r>
            <a:r>
              <a:rPr lang="en-US" sz="4000" b="1" spc="-86">
                <a:latin typeface="Arial Narrow"/>
                <a:cs typeface="Arial Narrow"/>
              </a:rPr>
              <a:t> </a:t>
            </a:r>
            <a:r>
              <a:rPr lang="en-US" sz="4000" b="1" spc="-78">
                <a:latin typeface="Arial Narrow"/>
                <a:cs typeface="Arial Narrow"/>
              </a:rPr>
              <a:t>New</a:t>
            </a:r>
            <a:r>
              <a:rPr lang="en-US" sz="4000" b="1" spc="-86">
                <a:latin typeface="Arial Narrow"/>
                <a:cs typeface="Arial Narrow"/>
              </a:rPr>
              <a:t> </a:t>
            </a:r>
            <a:r>
              <a:rPr lang="en-US" sz="4000" b="1" spc="-127">
                <a:latin typeface="Arial Narrow"/>
                <a:cs typeface="Arial Narrow"/>
              </a:rPr>
              <a:t>Users</a:t>
            </a:r>
            <a:endParaRPr lang="en-US" sz="4000">
              <a:latin typeface="Arial Narrow"/>
              <a:cs typeface="Arial Narrow"/>
            </a:endParaRPr>
          </a:p>
          <a:p>
            <a:pPr marL="10367" marR="4147" algn="just">
              <a:spcBef>
                <a:spcPts val="375"/>
              </a:spcBef>
            </a:pPr>
            <a:r>
              <a:rPr lang="en-US" sz="2000" spc="-53">
                <a:latin typeface="Palatino Linotype"/>
                <a:cs typeface="Palatino Linotype"/>
              </a:rPr>
              <a:t>Handling </a:t>
            </a:r>
            <a:r>
              <a:rPr lang="en-US" sz="2000" spc="-45">
                <a:latin typeface="Palatino Linotype"/>
                <a:cs typeface="Palatino Linotype"/>
              </a:rPr>
              <a:t>user </a:t>
            </a:r>
            <a:r>
              <a:rPr lang="en-US" sz="2000" spc="-37">
                <a:latin typeface="Palatino Linotype"/>
                <a:cs typeface="Palatino Linotype"/>
              </a:rPr>
              <a:t>registrations </a:t>
            </a:r>
            <a:r>
              <a:rPr lang="en-US" sz="2000" spc="-53">
                <a:latin typeface="Palatino Linotype"/>
                <a:cs typeface="Palatino Linotype"/>
              </a:rPr>
              <a:t>does </a:t>
            </a:r>
            <a:r>
              <a:rPr lang="en-US" sz="2000" spc="-29">
                <a:latin typeface="Palatino Linotype"/>
                <a:cs typeface="Palatino Linotype"/>
              </a:rPr>
              <a:t>not </a:t>
            </a:r>
            <a:r>
              <a:rPr lang="en-US" sz="2000" spc="-45">
                <a:latin typeface="Palatino Linotype"/>
                <a:cs typeface="Palatino Linotype"/>
              </a:rPr>
              <a:t>present </a:t>
            </a:r>
            <a:r>
              <a:rPr lang="en-US" sz="2000" spc="-65">
                <a:latin typeface="Palatino Linotype"/>
                <a:cs typeface="Palatino Linotype"/>
              </a:rPr>
              <a:t>any </a:t>
            </a:r>
            <a:r>
              <a:rPr lang="en-US" sz="2000" spc="-45">
                <a:latin typeface="Palatino Linotype"/>
                <a:cs typeface="Palatino Linotype"/>
              </a:rPr>
              <a:t>big </a:t>
            </a:r>
            <a:r>
              <a:rPr lang="en-US" sz="2000" spc="-41">
                <a:latin typeface="Palatino Linotype"/>
                <a:cs typeface="Palatino Linotype"/>
              </a:rPr>
              <a:t>surprises. </a:t>
            </a:r>
            <a:r>
              <a:rPr lang="en-US" sz="2000" spc="-37">
                <a:latin typeface="Palatino Linotype"/>
                <a:cs typeface="Palatino Linotype"/>
              </a:rPr>
              <a:t>When the registration </a:t>
            </a:r>
            <a:r>
              <a:rPr lang="en-US" sz="2000" spc="-33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form is </a:t>
            </a:r>
            <a:r>
              <a:rPr lang="en-US" sz="2000" spc="-45">
                <a:latin typeface="Palatino Linotype"/>
                <a:cs typeface="Palatino Linotype"/>
              </a:rPr>
              <a:t>submitted </a:t>
            </a:r>
            <a:r>
              <a:rPr lang="en-US" sz="2000" spc="-53">
                <a:latin typeface="Palatino Linotype"/>
                <a:cs typeface="Palatino Linotype"/>
              </a:rPr>
              <a:t>and </a:t>
            </a:r>
            <a:r>
              <a:rPr lang="en-US" sz="2000" spc="-49">
                <a:latin typeface="Palatino Linotype"/>
                <a:cs typeface="Palatino Linotype"/>
              </a:rPr>
              <a:t>validated, </a:t>
            </a:r>
            <a:r>
              <a:rPr lang="en-US" sz="2000" spc="-53">
                <a:latin typeface="Palatino Linotype"/>
                <a:cs typeface="Palatino Linotype"/>
              </a:rPr>
              <a:t>a </a:t>
            </a:r>
            <a:r>
              <a:rPr lang="en-US" sz="2000" spc="-69">
                <a:latin typeface="Palatino Linotype"/>
                <a:cs typeface="Palatino Linotype"/>
              </a:rPr>
              <a:t>new </a:t>
            </a:r>
            <a:r>
              <a:rPr lang="en-US" sz="2000" spc="-45">
                <a:latin typeface="Palatino Linotype"/>
                <a:cs typeface="Palatino Linotype"/>
              </a:rPr>
              <a:t>user </a:t>
            </a:r>
            <a:r>
              <a:rPr lang="en-US" sz="2000" spc="-37">
                <a:latin typeface="Palatino Linotype"/>
                <a:cs typeface="Palatino Linotype"/>
              </a:rPr>
              <a:t>is </a:t>
            </a:r>
            <a:r>
              <a:rPr lang="en-US" sz="2000" spc="-65">
                <a:latin typeface="Palatino Linotype"/>
                <a:cs typeface="Palatino Linotype"/>
              </a:rPr>
              <a:t>added </a:t>
            </a:r>
            <a:r>
              <a:rPr lang="en-US" sz="2000" spc="-24">
                <a:latin typeface="Palatino Linotype"/>
                <a:cs typeface="Palatino Linotype"/>
              </a:rPr>
              <a:t>to </a:t>
            </a:r>
            <a:r>
              <a:rPr lang="en-US" sz="2000" spc="-37">
                <a:latin typeface="Palatino Linotype"/>
                <a:cs typeface="Palatino Linotype"/>
              </a:rPr>
              <a:t>the </a:t>
            </a:r>
            <a:r>
              <a:rPr lang="en-US" sz="2000" spc="-53">
                <a:latin typeface="Palatino Linotype"/>
                <a:cs typeface="Palatino Linotype"/>
              </a:rPr>
              <a:t>database </a:t>
            </a:r>
            <a:r>
              <a:rPr lang="en-US" sz="2000" spc="-49">
                <a:latin typeface="Palatino Linotype"/>
                <a:cs typeface="Palatino Linotype"/>
              </a:rPr>
              <a:t>using </a:t>
            </a:r>
            <a:r>
              <a:rPr lang="en-US" sz="2000" spc="-37">
                <a:latin typeface="Palatino Linotype"/>
                <a:cs typeface="Palatino Linotype"/>
              </a:rPr>
              <a:t>the </a:t>
            </a:r>
            <a:r>
              <a:rPr lang="en-US" sz="2000" spc="-20">
                <a:latin typeface="Palatino Linotype"/>
                <a:cs typeface="Palatino Linotype"/>
              </a:rPr>
              <a:t>infor‐ 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mation </a:t>
            </a:r>
            <a:r>
              <a:rPr lang="en-US" sz="2000" spc="-53">
                <a:latin typeface="Palatino Linotype"/>
                <a:cs typeface="Palatino Linotype"/>
              </a:rPr>
              <a:t>provided </a:t>
            </a:r>
            <a:r>
              <a:rPr lang="en-US" sz="2000" spc="-61">
                <a:latin typeface="Palatino Linotype"/>
                <a:cs typeface="Palatino Linotype"/>
              </a:rPr>
              <a:t>by </a:t>
            </a:r>
            <a:r>
              <a:rPr lang="en-US" sz="2000" spc="-37">
                <a:latin typeface="Palatino Linotype"/>
                <a:cs typeface="Palatino Linotype"/>
              </a:rPr>
              <a:t>the </a:t>
            </a:r>
            <a:r>
              <a:rPr lang="en-US" sz="2000" spc="-53">
                <a:latin typeface="Palatino Linotype"/>
                <a:cs typeface="Palatino Linotype"/>
              </a:rPr>
              <a:t>user. </a:t>
            </a:r>
            <a:r>
              <a:rPr lang="en-US" sz="2000" spc="-29">
                <a:latin typeface="Palatino Linotype"/>
                <a:cs typeface="Palatino Linotype"/>
              </a:rPr>
              <a:t>The </a:t>
            </a:r>
            <a:r>
              <a:rPr lang="en-US" sz="2000" spc="-73">
                <a:latin typeface="Palatino Linotype"/>
                <a:cs typeface="Palatino Linotype"/>
              </a:rPr>
              <a:t>view</a:t>
            </a:r>
            <a:r>
              <a:rPr lang="en-US" sz="2000" spc="-69">
                <a:latin typeface="Palatino Linotype"/>
                <a:cs typeface="Palatino Linotype"/>
              </a:rPr>
              <a:t> </a:t>
            </a:r>
            <a:r>
              <a:rPr lang="en-US" sz="2000" spc="-33">
                <a:latin typeface="Palatino Linotype"/>
                <a:cs typeface="Palatino Linotype"/>
              </a:rPr>
              <a:t>function </a:t>
            </a:r>
            <a:r>
              <a:rPr lang="en-US" sz="2000" spc="-37">
                <a:latin typeface="Palatino Linotype"/>
                <a:cs typeface="Palatino Linotype"/>
              </a:rPr>
              <a:t>that </a:t>
            </a:r>
            <a:r>
              <a:rPr lang="en-US" sz="2000" spc="-41">
                <a:latin typeface="Palatino Linotype"/>
                <a:cs typeface="Palatino Linotype"/>
              </a:rPr>
              <a:t>performs </a:t>
            </a:r>
            <a:r>
              <a:rPr lang="en-US" sz="2000" spc="-33">
                <a:latin typeface="Palatino Linotype"/>
                <a:cs typeface="Palatino Linotype"/>
              </a:rPr>
              <a:t>this </a:t>
            </a:r>
            <a:r>
              <a:rPr lang="en-US" sz="2000" spc="-45">
                <a:latin typeface="Palatino Linotype"/>
                <a:cs typeface="Palatino Linotype"/>
              </a:rPr>
              <a:t>task </a:t>
            </a:r>
            <a:r>
              <a:rPr lang="en-US" sz="2000" spc="-37">
                <a:latin typeface="Palatino Linotype"/>
                <a:cs typeface="Palatino Linotype"/>
              </a:rPr>
              <a:t>is </a:t>
            </a:r>
            <a:r>
              <a:rPr lang="en-US" sz="2000" spc="-57">
                <a:latin typeface="Palatino Linotype"/>
                <a:cs typeface="Palatino Linotype"/>
              </a:rPr>
              <a:t>shown </a:t>
            </a:r>
            <a:r>
              <a:rPr lang="en-US" sz="2000" spc="-29">
                <a:latin typeface="Palatino Linotype"/>
                <a:cs typeface="Palatino Linotype"/>
              </a:rPr>
              <a:t>in </a:t>
            </a:r>
            <a:r>
              <a:rPr lang="en-US" sz="2000" spc="-24">
                <a:latin typeface="Palatino Linotype"/>
                <a:cs typeface="Palatino Linotype"/>
              </a:rPr>
              <a:t> </a:t>
            </a:r>
            <a:r>
              <a:rPr lang="en-US" sz="2000" spc="-49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lang="en-US" sz="2000" spc="-24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lang="en-US" sz="2000" spc="-12">
                <a:solidFill>
                  <a:srgbClr val="990000"/>
                </a:solidFill>
                <a:latin typeface="Palatino Linotype"/>
                <a:cs typeface="Palatino Linotype"/>
              </a:rPr>
              <a:t>8-17</a:t>
            </a:r>
            <a:r>
              <a:rPr lang="en-US" sz="2000" spc="-12">
                <a:latin typeface="Palatino Linotype"/>
                <a:cs typeface="Palatino Linotype"/>
              </a:rPr>
              <a:t>.</a:t>
            </a:r>
            <a:endParaRPr lang="en-US" sz="1800" i="1" spc="-12">
              <a:latin typeface="Palatino Linotype"/>
              <a:cs typeface="Palatino Linotype"/>
            </a:endParaRPr>
          </a:p>
          <a:p>
            <a:pPr marL="10367" algn="just">
              <a:spcBef>
                <a:spcPts val="82"/>
              </a:spcBef>
            </a:pPr>
            <a:r>
              <a:rPr sz="1800" i="1" spc="-12">
                <a:latin typeface="Palatino Linotype"/>
                <a:cs typeface="Palatino Linotype"/>
              </a:rPr>
              <a:t>Example</a:t>
            </a:r>
            <a:r>
              <a:rPr sz="1800" i="1" spc="-2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8-17.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app/auth/views.py:</a:t>
            </a:r>
            <a:r>
              <a:rPr sz="1800" i="1" spc="-20" dirty="0">
                <a:latin typeface="Palatino Linotype"/>
                <a:cs typeface="Palatino Linotype"/>
              </a:rPr>
              <a:t> user </a:t>
            </a:r>
            <a:r>
              <a:rPr sz="1800" i="1" spc="-24" dirty="0">
                <a:latin typeface="Palatino Linotype"/>
                <a:cs typeface="Palatino Linotype"/>
              </a:rPr>
              <a:t>registration</a:t>
            </a:r>
            <a:r>
              <a:rPr sz="1800" i="1" spc="-20" dirty="0">
                <a:latin typeface="Palatino Linotype"/>
                <a:cs typeface="Palatino Linotype"/>
              </a:rPr>
              <a:t> route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@auth.route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'/register'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600" dirty="0">
                <a:latin typeface="SimSun"/>
                <a:cs typeface="SimSun"/>
              </a:rPr>
              <a:t>])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register</a:t>
            </a:r>
            <a:r>
              <a:rPr sz="1600" dirty="0">
                <a:latin typeface="SimSun"/>
                <a:cs typeface="SimSun"/>
              </a:rPr>
              <a:t>():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RegistrationForm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sz="1600" dirty="0">
                <a:latin typeface="SimSun"/>
                <a:cs typeface="SimSun"/>
              </a:rPr>
              <a:t>():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600" dirty="0">
                <a:latin typeface="SimSun"/>
                <a:cs typeface="SimSun"/>
              </a:rPr>
              <a:t>,</a:t>
            </a:r>
            <a:endParaRPr sz="1600">
              <a:latin typeface="SimSun"/>
              <a:cs typeface="SimSun"/>
            </a:endParaRPr>
          </a:p>
          <a:p>
            <a:pPr marL="891563" marR="1621400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600" dirty="0">
                <a:latin typeface="SimSun"/>
                <a:cs typeface="SimSun"/>
              </a:rPr>
              <a:t>,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362845" marR="2194178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600" dirty="0">
                <a:latin typeface="SimSun"/>
                <a:cs typeface="SimSun"/>
              </a:rPr>
              <a:t>()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'You</a:t>
            </a:r>
            <a:r>
              <a:rPr sz="1600" spc="-2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can</a:t>
            </a:r>
            <a:r>
              <a:rPr sz="1600" spc="-2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now</a:t>
            </a:r>
            <a:r>
              <a:rPr sz="1600" spc="-2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login.'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'auth.login'</a:t>
            </a:r>
            <a:r>
              <a:rPr sz="1600" dirty="0">
                <a:latin typeface="SimSun"/>
                <a:cs typeface="SimSun"/>
              </a:rPr>
              <a:t>))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'auth/register.html'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>
                <a:latin typeface="SimSun"/>
                <a:cs typeface="SimSun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447800" y="457200"/>
            <a:ext cx="6568657" cy="566560"/>
          </a:xfrm>
          <a:prstGeom prst="rect">
            <a:avLst/>
          </a:prstGeom>
        </p:spPr>
        <p:txBody>
          <a:bodyPr vert="horz" wrap="square" lIns="0" tIns="12441" rIns="0" bIns="0" rtlCol="0">
            <a:spAutoFit/>
          </a:bodyPr>
          <a:lstStyle/>
          <a:p>
            <a:pPr marL="2024159">
              <a:spcBef>
                <a:spcPts val="98"/>
              </a:spcBef>
            </a:pPr>
            <a:r>
              <a:rPr sz="3600" spc="-184" dirty="0"/>
              <a:t>User</a:t>
            </a:r>
            <a:r>
              <a:rPr sz="3600" spc="-143" dirty="0"/>
              <a:t> </a:t>
            </a:r>
            <a:r>
              <a:rPr sz="3600" spc="-110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8039100" cy="485281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indent="-518" algn="just">
              <a:spcBef>
                <a:spcPts val="82"/>
              </a:spcBef>
            </a:pPr>
            <a:r>
              <a:rPr sz="2000" spc="-45" dirty="0">
                <a:latin typeface="Palatino Linotype"/>
                <a:cs typeface="Palatino Linotype"/>
              </a:rPr>
              <a:t>Most </a:t>
            </a:r>
            <a:r>
              <a:rPr sz="2000" spc="-41" dirty="0">
                <a:latin typeface="Palatino Linotype"/>
                <a:cs typeface="Palatino Linotype"/>
              </a:rPr>
              <a:t>applications </a:t>
            </a:r>
            <a:r>
              <a:rPr sz="2000" spc="-49" dirty="0">
                <a:latin typeface="Palatino Linotype"/>
                <a:cs typeface="Palatino Linotype"/>
              </a:rPr>
              <a:t>need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53" dirty="0">
                <a:latin typeface="Palatino Linotype"/>
                <a:cs typeface="Palatino Linotype"/>
              </a:rPr>
              <a:t>keep </a:t>
            </a:r>
            <a:r>
              <a:rPr sz="2000" spc="-33" dirty="0">
                <a:latin typeface="Palatino Linotype"/>
                <a:cs typeface="Palatino Linotype"/>
              </a:rPr>
              <a:t>track of </a:t>
            </a:r>
            <a:r>
              <a:rPr sz="2000" spc="-69" dirty="0">
                <a:latin typeface="Palatino Linotype"/>
                <a:cs typeface="Palatino Linotype"/>
              </a:rPr>
              <a:t>who </a:t>
            </a:r>
            <a:r>
              <a:rPr sz="2000" spc="-33" dirty="0">
                <a:latin typeface="Palatino Linotype"/>
                <a:cs typeface="Palatino Linotype"/>
              </a:rPr>
              <a:t>their </a:t>
            </a:r>
            <a:r>
              <a:rPr sz="2000" spc="-49" dirty="0">
                <a:latin typeface="Palatino Linotype"/>
                <a:cs typeface="Palatino Linotype"/>
              </a:rPr>
              <a:t>users </a:t>
            </a:r>
            <a:r>
              <a:rPr sz="2000" spc="-37" dirty="0">
                <a:latin typeface="Palatino Linotype"/>
                <a:cs typeface="Palatino Linotype"/>
              </a:rPr>
              <a:t>are. When </a:t>
            </a:r>
            <a:r>
              <a:rPr sz="2000" spc="-49" dirty="0">
                <a:latin typeface="Palatino Linotype"/>
                <a:cs typeface="Palatino Linotype"/>
              </a:rPr>
              <a:t>users </a:t>
            </a:r>
            <a:r>
              <a:rPr sz="2000" spc="-29" dirty="0">
                <a:latin typeface="Palatino Linotype"/>
                <a:cs typeface="Palatino Linotype"/>
              </a:rPr>
              <a:t>connect </a:t>
            </a:r>
            <a:r>
              <a:rPr sz="2000" spc="-53" dirty="0">
                <a:latin typeface="Palatino Linotype"/>
                <a:cs typeface="Palatino Linotype"/>
              </a:rPr>
              <a:t>with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an </a:t>
            </a:r>
            <a:r>
              <a:rPr sz="2000" spc="-41" dirty="0">
                <a:latin typeface="Palatino Linotype"/>
                <a:cs typeface="Palatino Linotype"/>
              </a:rPr>
              <a:t>application, </a:t>
            </a:r>
            <a:r>
              <a:rPr sz="2000" spc="-49" dirty="0">
                <a:latin typeface="Palatino Linotype"/>
                <a:cs typeface="Palatino Linotype"/>
              </a:rPr>
              <a:t>they </a:t>
            </a:r>
            <a:r>
              <a:rPr sz="2000" i="1" spc="-12" dirty="0">
                <a:latin typeface="Palatino Linotype"/>
                <a:cs typeface="Palatino Linotype"/>
              </a:rPr>
              <a:t>authenticate </a:t>
            </a:r>
            <a:r>
              <a:rPr sz="2000" spc="-53" dirty="0">
                <a:latin typeface="Palatino Linotype"/>
                <a:cs typeface="Palatino Linotype"/>
              </a:rPr>
              <a:t>with </a:t>
            </a:r>
            <a:r>
              <a:rPr sz="2000" spc="-20" dirty="0">
                <a:latin typeface="Palatino Linotype"/>
                <a:cs typeface="Palatino Linotype"/>
              </a:rPr>
              <a:t>it, </a:t>
            </a:r>
            <a:r>
              <a:rPr sz="2000" spc="-53" dirty="0">
                <a:latin typeface="Palatino Linotype"/>
                <a:cs typeface="Palatino Linotype"/>
              </a:rPr>
              <a:t>a </a:t>
            </a:r>
            <a:r>
              <a:rPr sz="2000" spc="-41" dirty="0">
                <a:latin typeface="Palatino Linotype"/>
                <a:cs typeface="Palatino Linotype"/>
              </a:rPr>
              <a:t>process </a:t>
            </a:r>
            <a:r>
              <a:rPr sz="2000" spc="-61" dirty="0">
                <a:latin typeface="Palatino Linotype"/>
                <a:cs typeface="Palatino Linotype"/>
              </a:rPr>
              <a:t>by </a:t>
            </a:r>
            <a:r>
              <a:rPr sz="2000" spc="-53" dirty="0">
                <a:latin typeface="Palatino Linotype"/>
                <a:cs typeface="Palatino Linotype"/>
              </a:rPr>
              <a:t>which </a:t>
            </a:r>
            <a:r>
              <a:rPr sz="2000" spc="-49" dirty="0">
                <a:latin typeface="Palatino Linotype"/>
                <a:cs typeface="Palatino Linotype"/>
              </a:rPr>
              <a:t>they </a:t>
            </a:r>
            <a:r>
              <a:rPr sz="2000" spc="-53" dirty="0">
                <a:latin typeface="Palatino Linotype"/>
                <a:cs typeface="Palatino Linotype"/>
              </a:rPr>
              <a:t>make </a:t>
            </a:r>
            <a:r>
              <a:rPr sz="2000" spc="-33" dirty="0">
                <a:latin typeface="Palatino Linotype"/>
                <a:cs typeface="Palatino Linotype"/>
              </a:rPr>
              <a:t>their </a:t>
            </a:r>
            <a:r>
              <a:rPr sz="2000" spc="-41" dirty="0">
                <a:latin typeface="Palatino Linotype"/>
                <a:cs typeface="Palatino Linotype"/>
              </a:rPr>
              <a:t>identity 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known. </a:t>
            </a:r>
            <a:r>
              <a:rPr sz="2000" spc="-33" dirty="0">
                <a:latin typeface="Palatino Linotype"/>
                <a:cs typeface="Palatino Linotype"/>
              </a:rPr>
              <a:t>Once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application </a:t>
            </a:r>
            <a:r>
              <a:rPr sz="2000" spc="-61" dirty="0">
                <a:latin typeface="Palatino Linotype"/>
                <a:cs typeface="Palatino Linotype"/>
              </a:rPr>
              <a:t>knows </a:t>
            </a:r>
            <a:r>
              <a:rPr sz="2000" spc="-69" dirty="0">
                <a:latin typeface="Palatino Linotype"/>
                <a:cs typeface="Palatino Linotype"/>
              </a:rPr>
              <a:t>who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5" dirty="0">
                <a:latin typeface="Palatino Linotype"/>
                <a:cs typeface="Palatino Linotype"/>
              </a:rPr>
              <a:t>user </a:t>
            </a:r>
            <a:r>
              <a:rPr sz="2000" spc="-33" dirty="0">
                <a:latin typeface="Palatino Linotype"/>
                <a:cs typeface="Palatino Linotype"/>
              </a:rPr>
              <a:t>is, </a:t>
            </a:r>
            <a:r>
              <a:rPr sz="2000" spc="-20" dirty="0">
                <a:latin typeface="Palatino Linotype"/>
                <a:cs typeface="Palatino Linotype"/>
              </a:rPr>
              <a:t>it </a:t>
            </a:r>
            <a:r>
              <a:rPr sz="2000" spc="-37" dirty="0">
                <a:latin typeface="Palatino Linotype"/>
                <a:cs typeface="Palatino Linotype"/>
              </a:rPr>
              <a:t>can </a:t>
            </a:r>
            <a:r>
              <a:rPr sz="2000" spc="-33" dirty="0">
                <a:latin typeface="Palatino Linotype"/>
                <a:cs typeface="Palatino Linotype"/>
              </a:rPr>
              <a:t>offer </a:t>
            </a:r>
            <a:r>
              <a:rPr sz="2000" spc="-53" dirty="0">
                <a:latin typeface="Palatino Linotype"/>
                <a:cs typeface="Palatino Linotype"/>
              </a:rPr>
              <a:t>a </a:t>
            </a:r>
            <a:r>
              <a:rPr sz="2000" spc="-45" dirty="0">
                <a:latin typeface="Palatino Linotype"/>
                <a:cs typeface="Palatino Linotype"/>
              </a:rPr>
              <a:t>customized </a:t>
            </a:r>
            <a:r>
              <a:rPr sz="2000" spc="-33" dirty="0">
                <a:latin typeface="Palatino Linotype"/>
                <a:cs typeface="Palatino Linotype"/>
              </a:rPr>
              <a:t>experience.</a:t>
            </a:r>
            <a:endParaRPr sz="20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750"/>
              </a:spcBef>
            </a:pPr>
            <a:r>
              <a:rPr sz="3600" b="1" spc="-90" dirty="0">
                <a:latin typeface="Arial Narrow"/>
                <a:cs typeface="Arial Narrow"/>
              </a:rPr>
              <a:t>Authentication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135" dirty="0">
                <a:latin typeface="Arial Narrow"/>
                <a:cs typeface="Arial Narrow"/>
              </a:rPr>
              <a:t>Extensions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82" dirty="0">
                <a:latin typeface="Arial Narrow"/>
                <a:cs typeface="Arial Narrow"/>
              </a:rPr>
              <a:t>for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135" dirty="0">
                <a:latin typeface="Arial Narrow"/>
                <a:cs typeface="Arial Narrow"/>
              </a:rPr>
              <a:t>Flask</a:t>
            </a:r>
            <a:endParaRPr sz="3600" dirty="0">
              <a:latin typeface="Arial Narrow"/>
              <a:cs typeface="Arial Narrow"/>
            </a:endParaRPr>
          </a:p>
          <a:p>
            <a:pPr marL="10367" marR="4147" algn="just">
              <a:spcBef>
                <a:spcPts val="441"/>
              </a:spcBef>
            </a:pPr>
            <a:r>
              <a:rPr sz="1800" spc="-29" dirty="0">
                <a:latin typeface="Palatino Linotype"/>
                <a:cs typeface="Palatino Linotype"/>
              </a:rPr>
              <a:t>This </a:t>
            </a:r>
            <a:r>
              <a:rPr sz="1800" spc="-37" dirty="0">
                <a:latin typeface="Palatino Linotype"/>
                <a:cs typeface="Palatino Linotype"/>
              </a:rPr>
              <a:t>is the </a:t>
            </a:r>
            <a:r>
              <a:rPr sz="1800" spc="-33" dirty="0">
                <a:latin typeface="Palatino Linotype"/>
                <a:cs typeface="Palatino Linotype"/>
              </a:rPr>
              <a:t>list of </a:t>
            </a:r>
            <a:r>
              <a:rPr sz="1800" spc="-29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packages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that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will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be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used,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65" dirty="0">
                <a:latin typeface="Palatino Linotype"/>
                <a:cs typeface="Palatino Linotype"/>
              </a:rPr>
              <a:t>what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they’re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used</a:t>
            </a:r>
            <a:r>
              <a:rPr sz="1800" spc="-20" dirty="0">
                <a:latin typeface="Palatino Linotype"/>
                <a:cs typeface="Palatino Linotype"/>
              </a:rPr>
              <a:t> for:</a:t>
            </a:r>
            <a:endParaRPr sz="1800" dirty="0">
              <a:latin typeface="Palatino Linotype"/>
              <a:cs typeface="Palatino Linotype"/>
            </a:endParaRPr>
          </a:p>
          <a:p>
            <a:pPr marL="196973" indent="-97450">
              <a:spcBef>
                <a:spcPts val="816"/>
              </a:spcBef>
              <a:buChar char="•"/>
              <a:tabLst>
                <a:tab pos="197492" algn="l"/>
              </a:tabLst>
            </a:pPr>
            <a:r>
              <a:rPr sz="1800" spc="-37" dirty="0">
                <a:latin typeface="Palatino Linotype"/>
                <a:cs typeface="Palatino Linotype"/>
              </a:rPr>
              <a:t>Flask-Login: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65" dirty="0">
                <a:latin typeface="Palatino Linotype"/>
                <a:cs typeface="Palatino Linotype"/>
              </a:rPr>
              <a:t>M</a:t>
            </a:r>
            <a:r>
              <a:rPr sz="1800" spc="-49" dirty="0">
                <a:latin typeface="Palatino Linotype"/>
                <a:cs typeface="Palatino Linotype"/>
              </a:rPr>
              <a:t>anageme</a:t>
            </a:r>
            <a:r>
              <a:rPr sz="1800" spc="-69" dirty="0">
                <a:latin typeface="Palatino Linotype"/>
                <a:cs typeface="Palatino Linotype"/>
              </a:rPr>
              <a:t>n</a:t>
            </a:r>
            <a:r>
              <a:rPr sz="1800" spc="-20" dirty="0">
                <a:latin typeface="Palatino Linotype"/>
                <a:cs typeface="Palatino Linotype"/>
              </a:rPr>
              <a:t>t </a:t>
            </a:r>
            <a:r>
              <a:rPr sz="1800" spc="-33" dirty="0">
                <a:latin typeface="Palatino Linotype"/>
                <a:cs typeface="Palatino Linotype"/>
              </a:rPr>
              <a:t>of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user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sessions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for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logged-in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users</a:t>
            </a:r>
            <a:endParaRPr sz="1800" dirty="0">
              <a:latin typeface="Palatino Linotype"/>
              <a:cs typeface="Palatino Linotype"/>
            </a:endParaRPr>
          </a:p>
          <a:p>
            <a:pPr marL="196973" indent="-97450">
              <a:spcBef>
                <a:spcPts val="245"/>
              </a:spcBef>
              <a:buChar char="•"/>
              <a:tabLst>
                <a:tab pos="197492" algn="l"/>
              </a:tabLst>
            </a:pPr>
            <a:r>
              <a:rPr sz="1800" spc="-114" dirty="0">
                <a:latin typeface="Palatino Linotype"/>
                <a:cs typeface="Palatino Linotype"/>
              </a:rPr>
              <a:t>W</a:t>
            </a:r>
            <a:r>
              <a:rPr sz="1800" spc="-49" dirty="0">
                <a:latin typeface="Palatino Linotype"/>
                <a:cs typeface="Palatino Linotype"/>
              </a:rPr>
              <a:t>erkzeug: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Password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hashing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verific</a:t>
            </a:r>
            <a:r>
              <a:rPr sz="1800" spc="-61" dirty="0">
                <a:latin typeface="Palatino Linotype"/>
                <a:cs typeface="Palatino Linotype"/>
              </a:rPr>
              <a:t>a</a:t>
            </a:r>
            <a:r>
              <a:rPr sz="1800" spc="-29" dirty="0">
                <a:latin typeface="Palatino Linotype"/>
                <a:cs typeface="Palatino Linotype"/>
              </a:rPr>
              <a:t>tion</a:t>
            </a:r>
            <a:endParaRPr sz="1800" dirty="0">
              <a:latin typeface="Palatino Linotype"/>
              <a:cs typeface="Palatino Linotype"/>
            </a:endParaRPr>
          </a:p>
          <a:p>
            <a:pPr marL="196973" indent="-97450">
              <a:spcBef>
                <a:spcPts val="293"/>
              </a:spcBef>
              <a:buSzPct val="105000"/>
              <a:buFont typeface="Palatino Linotype"/>
              <a:buChar char="•"/>
              <a:tabLst>
                <a:tab pos="197492" algn="l"/>
              </a:tabLst>
            </a:pPr>
            <a:r>
              <a:rPr sz="1800" spc="-4" dirty="0">
                <a:latin typeface="SimSun"/>
                <a:cs typeface="SimSun"/>
              </a:rPr>
              <a:t>itsdangerous</a:t>
            </a:r>
            <a:r>
              <a:rPr sz="1800" spc="-4" dirty="0">
                <a:latin typeface="Palatino Linotype"/>
                <a:cs typeface="Palatino Linotype"/>
              </a:rPr>
              <a:t>: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Cryptographically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secure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token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generation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verification</a:t>
            </a:r>
            <a:endParaRPr sz="1800" dirty="0">
              <a:latin typeface="Palatino Linotype"/>
              <a:cs typeface="Palatino Linotype"/>
            </a:endParaRPr>
          </a:p>
          <a:p>
            <a:pPr marL="10367" marR="4147" indent="-518" algn="just">
              <a:spcBef>
                <a:spcPts val="735"/>
              </a:spcBef>
            </a:pPr>
            <a:r>
              <a:rPr sz="1800" spc="-16" dirty="0">
                <a:latin typeface="Palatino Linotype"/>
                <a:cs typeface="Palatino Linotype"/>
              </a:rPr>
              <a:t>In </a:t>
            </a:r>
            <a:r>
              <a:rPr sz="1800" spc="-41" dirty="0">
                <a:latin typeface="Palatino Linotype"/>
                <a:cs typeface="Palatino Linotype"/>
              </a:rPr>
              <a:t>addition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37" dirty="0">
                <a:latin typeface="Palatino Linotype"/>
                <a:cs typeface="Palatino Linotype"/>
              </a:rPr>
              <a:t>authentication-specific </a:t>
            </a:r>
            <a:r>
              <a:rPr sz="1800" spc="-49" dirty="0">
                <a:latin typeface="Palatino Linotype"/>
                <a:cs typeface="Palatino Linotype"/>
              </a:rPr>
              <a:t>packages,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9" dirty="0">
                <a:latin typeface="Palatino Linotype"/>
                <a:cs typeface="Palatino Linotype"/>
              </a:rPr>
              <a:t>following </a:t>
            </a:r>
            <a:r>
              <a:rPr sz="1800" spc="-45" dirty="0">
                <a:latin typeface="Palatino Linotype"/>
                <a:cs typeface="Palatino Linotype"/>
              </a:rPr>
              <a:t>general-purpose </a:t>
            </a:r>
            <a:r>
              <a:rPr sz="1800" spc="-29" dirty="0">
                <a:latin typeface="Palatino Linotype"/>
                <a:cs typeface="Palatino Linotype"/>
              </a:rPr>
              <a:t>exten</a:t>
            </a:r>
            <a:r>
              <a:rPr sz="1800" spc="-37" dirty="0">
                <a:latin typeface="Palatino Linotype"/>
                <a:cs typeface="Palatino Linotype"/>
              </a:rPr>
              <a:t>sions</a:t>
            </a:r>
            <a:r>
              <a:rPr sz="1800" spc="-24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will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be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used:</a:t>
            </a:r>
            <a:endParaRPr sz="1800" dirty="0">
              <a:latin typeface="Palatino Linotype"/>
              <a:cs typeface="Palatino Linotype"/>
            </a:endParaRPr>
          </a:p>
          <a:p>
            <a:pPr marL="196973" indent="-97450">
              <a:spcBef>
                <a:spcPts val="816"/>
              </a:spcBef>
              <a:buChar char="•"/>
              <a:tabLst>
                <a:tab pos="197492" algn="l"/>
              </a:tabLst>
            </a:pPr>
            <a:r>
              <a:rPr sz="1800" spc="-37" dirty="0">
                <a:latin typeface="Palatino Linotype"/>
                <a:cs typeface="Palatino Linotype"/>
              </a:rPr>
              <a:t>Flask-Mail: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Sending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of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authentication-related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emails</a:t>
            </a:r>
            <a:endParaRPr sz="1800" dirty="0">
              <a:latin typeface="Palatino Linotype"/>
              <a:cs typeface="Palatino Linotype"/>
            </a:endParaRPr>
          </a:p>
          <a:p>
            <a:pPr marL="196973" indent="-97450">
              <a:spcBef>
                <a:spcPts val="245"/>
              </a:spcBef>
              <a:buChar char="•"/>
              <a:tabLst>
                <a:tab pos="197492" algn="l"/>
              </a:tabLst>
            </a:pPr>
            <a:r>
              <a:rPr sz="1800" spc="-29" dirty="0">
                <a:latin typeface="Palatino Linotype"/>
                <a:cs typeface="Palatino Linotype"/>
              </a:rPr>
              <a:t>Flask-</a:t>
            </a:r>
            <a:r>
              <a:rPr sz="1800" spc="-24" dirty="0">
                <a:latin typeface="Palatino Linotype"/>
                <a:cs typeface="Palatino Linotype"/>
              </a:rPr>
              <a:t>B</a:t>
            </a:r>
            <a:r>
              <a:rPr sz="1800" spc="-33" dirty="0">
                <a:latin typeface="Palatino Linotype"/>
                <a:cs typeface="Palatino Linotype"/>
              </a:rPr>
              <a:t>ootstr</a:t>
            </a:r>
            <a:r>
              <a:rPr sz="1800" spc="-53" dirty="0">
                <a:latin typeface="Palatino Linotype"/>
                <a:cs typeface="Palatino Linotype"/>
              </a:rPr>
              <a:t>a</a:t>
            </a:r>
            <a:r>
              <a:rPr sz="1800" spc="-45" dirty="0">
                <a:latin typeface="Palatino Linotype"/>
                <a:cs typeface="Palatino Linotype"/>
              </a:rPr>
              <a:t>p: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HTML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te</a:t>
            </a:r>
            <a:r>
              <a:rPr sz="1800" spc="-82" dirty="0">
                <a:latin typeface="Palatino Linotype"/>
                <a:cs typeface="Palatino Linotype"/>
              </a:rPr>
              <a:t>m</a:t>
            </a:r>
            <a:r>
              <a:rPr sz="1800" spc="-49" dirty="0">
                <a:latin typeface="Palatino Linotype"/>
                <a:cs typeface="Palatino Linotype"/>
              </a:rPr>
              <a:t>pl</a:t>
            </a:r>
            <a:r>
              <a:rPr sz="1800" spc="-73" dirty="0">
                <a:latin typeface="Palatino Linotype"/>
                <a:cs typeface="Palatino Linotype"/>
              </a:rPr>
              <a:t>a</a:t>
            </a:r>
            <a:r>
              <a:rPr sz="1800" spc="-41" dirty="0">
                <a:latin typeface="Palatino Linotype"/>
                <a:cs typeface="Palatino Linotype"/>
              </a:rPr>
              <a:t>tes</a:t>
            </a:r>
            <a:endParaRPr sz="1800" dirty="0">
              <a:latin typeface="Palatino Linotype"/>
              <a:cs typeface="Palatino Linotype"/>
            </a:endParaRPr>
          </a:p>
          <a:p>
            <a:pPr marL="196973" indent="-97450">
              <a:spcBef>
                <a:spcPts val="245"/>
              </a:spcBef>
              <a:buChar char="•"/>
              <a:tabLst>
                <a:tab pos="197492" algn="l"/>
              </a:tabLst>
            </a:pPr>
            <a:r>
              <a:rPr sz="1800" spc="-29" dirty="0">
                <a:latin typeface="Palatino Linotype"/>
                <a:cs typeface="Palatino Linotype"/>
              </a:rPr>
              <a:t>Flask-WTF: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114" dirty="0">
                <a:latin typeface="Palatino Linotype"/>
                <a:cs typeface="Palatino Linotype"/>
              </a:rPr>
              <a:t>W</a:t>
            </a:r>
            <a:r>
              <a:rPr sz="1800" spc="-45" dirty="0">
                <a:latin typeface="Palatino Linotype"/>
                <a:cs typeface="Palatino Linotype"/>
              </a:rPr>
              <a:t>eb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forms</a:t>
            </a:r>
            <a:endParaRPr sz="1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457200"/>
            <a:ext cx="8153400" cy="5610944"/>
          </a:xfrm>
          <a:prstGeom prst="rect">
            <a:avLst/>
          </a:prstGeom>
        </p:spPr>
        <p:txBody>
          <a:bodyPr vert="horz" wrap="square" lIns="0" tIns="8812" rIns="0" bIns="0" rtlCol="0">
            <a:spAutoFit/>
          </a:bodyPr>
          <a:lstStyle/>
          <a:p>
            <a:pPr marL="10367" marR="4147" algn="just">
              <a:lnSpc>
                <a:spcPct val="104700"/>
              </a:lnSpc>
              <a:spcBef>
                <a:spcPts val="490"/>
              </a:spcBef>
            </a:pPr>
            <a:r>
              <a:rPr lang="en-US" sz="2800" b="1" spc="-180">
                <a:latin typeface="Trebuchet MS"/>
                <a:cs typeface="Trebuchet MS"/>
              </a:rPr>
              <a:t>Generating </a:t>
            </a:r>
            <a:r>
              <a:rPr lang="en-US" sz="2800" b="1" spc="-73">
                <a:latin typeface="Arial Narrow"/>
                <a:cs typeface="Arial Narrow"/>
              </a:rPr>
              <a:t>Confirmation</a:t>
            </a:r>
            <a:r>
              <a:rPr lang="en-US" sz="2800" b="1" spc="-82">
                <a:latin typeface="Arial Narrow"/>
                <a:cs typeface="Arial Narrow"/>
              </a:rPr>
              <a:t> </a:t>
            </a:r>
            <a:r>
              <a:rPr lang="en-US" sz="2800" b="1" spc="-207">
                <a:latin typeface="Trebuchet MS"/>
                <a:cs typeface="Trebuchet MS"/>
              </a:rPr>
              <a:t>Tokens</a:t>
            </a:r>
            <a:r>
              <a:rPr lang="en-US" sz="2800" b="1" spc="-176">
                <a:latin typeface="Trebuchet MS"/>
                <a:cs typeface="Trebuchet MS"/>
              </a:rPr>
              <a:t> </a:t>
            </a:r>
            <a:r>
              <a:rPr lang="en-US" sz="2800" b="1" spc="-167">
                <a:latin typeface="Trebuchet MS"/>
                <a:cs typeface="Trebuchet MS"/>
              </a:rPr>
              <a:t>with</a:t>
            </a:r>
            <a:r>
              <a:rPr lang="en-US" sz="2800" b="1" spc="-180">
                <a:latin typeface="Trebuchet MS"/>
                <a:cs typeface="Trebuchet MS"/>
              </a:rPr>
              <a:t> </a:t>
            </a:r>
            <a:r>
              <a:rPr lang="en-US" sz="2800" b="1" spc="-167">
                <a:latin typeface="Trebuchet MS"/>
                <a:cs typeface="Trebuchet MS"/>
              </a:rPr>
              <a:t>itsdangerous</a:t>
            </a:r>
            <a:endParaRPr lang="en-US" sz="2400" spc="-29">
              <a:latin typeface="Palatino Linotype"/>
              <a:cs typeface="Palatino Linotype"/>
            </a:endParaRPr>
          </a:p>
          <a:p>
            <a:pPr marL="10367" marR="4147" algn="just">
              <a:lnSpc>
                <a:spcPct val="104700"/>
              </a:lnSpc>
              <a:spcBef>
                <a:spcPts val="490"/>
              </a:spcBef>
            </a:pPr>
            <a:r>
              <a:rPr sz="1800" spc="-29">
                <a:latin typeface="Palatino Linotype"/>
                <a:cs typeface="Palatino Linotype"/>
              </a:rPr>
              <a:t>The </a:t>
            </a:r>
            <a:r>
              <a:rPr sz="1800" spc="-49" dirty="0">
                <a:latin typeface="Palatino Linotype"/>
                <a:cs typeface="Palatino Linotype"/>
              </a:rPr>
              <a:t>following </a:t>
            </a:r>
            <a:r>
              <a:rPr sz="1800" spc="-37" dirty="0">
                <a:latin typeface="Palatino Linotype"/>
                <a:cs typeface="Palatino Linotype"/>
              </a:rPr>
              <a:t>is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33" dirty="0">
                <a:latin typeface="Palatino Linotype"/>
                <a:cs typeface="Palatino Linotype"/>
              </a:rPr>
              <a:t>short </a:t>
            </a:r>
            <a:r>
              <a:rPr sz="1800" spc="-41" dirty="0">
                <a:latin typeface="Palatino Linotype"/>
                <a:cs typeface="Palatino Linotype"/>
              </a:rPr>
              <a:t>shell session </a:t>
            </a:r>
            <a:r>
              <a:rPr sz="1800" spc="-37" dirty="0">
                <a:latin typeface="Palatino Linotype"/>
                <a:cs typeface="Palatino Linotype"/>
              </a:rPr>
              <a:t>that </a:t>
            </a:r>
            <a:r>
              <a:rPr sz="1800" spc="-61" dirty="0">
                <a:latin typeface="Palatino Linotype"/>
                <a:cs typeface="Palatino Linotype"/>
              </a:rPr>
              <a:t>shows </a:t>
            </a:r>
            <a:r>
              <a:rPr sz="1800" spc="-69" dirty="0">
                <a:latin typeface="Palatino Linotype"/>
                <a:cs typeface="Palatino Linotype"/>
              </a:rPr>
              <a:t>how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itsdangerous </a:t>
            </a:r>
            <a:r>
              <a:rPr sz="1800" spc="-37" dirty="0">
                <a:latin typeface="Palatino Linotype"/>
                <a:cs typeface="Palatino Linotype"/>
              </a:rPr>
              <a:t>can </a:t>
            </a:r>
            <a:r>
              <a:rPr sz="1800" spc="-45" dirty="0">
                <a:latin typeface="Palatino Linotype"/>
                <a:cs typeface="Palatino Linotype"/>
              </a:rPr>
              <a:t>generate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9" dirty="0">
                <a:latin typeface="Palatino Linotype"/>
                <a:cs typeface="Palatino Linotype"/>
              </a:rPr>
              <a:t> signed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token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</a:t>
            </a:r>
            <a:r>
              <a:rPr sz="1800" spc="-57" dirty="0">
                <a:latin typeface="Palatino Linotype"/>
                <a:cs typeface="Palatino Linotype"/>
              </a:rPr>
              <a:t>a</a:t>
            </a:r>
            <a:r>
              <a:rPr sz="1800" spc="-20" dirty="0">
                <a:latin typeface="Palatino Linotype"/>
                <a:cs typeface="Palatino Linotype"/>
              </a:rPr>
              <a:t>t </a:t>
            </a:r>
            <a:r>
              <a:rPr sz="1800" spc="-29" dirty="0">
                <a:latin typeface="Palatino Linotype"/>
                <a:cs typeface="Palatino Linotype"/>
              </a:rPr>
              <a:t>co</a:t>
            </a:r>
            <a:r>
              <a:rPr sz="1800" spc="-49" dirty="0">
                <a:latin typeface="Palatino Linotype"/>
                <a:cs typeface="Palatino Linotype"/>
              </a:rPr>
              <a:t>n</a:t>
            </a:r>
            <a:r>
              <a:rPr sz="1800" spc="-37" dirty="0">
                <a:latin typeface="Palatino Linotype"/>
                <a:cs typeface="Palatino Linotype"/>
              </a:rPr>
              <a:t>tains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user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id</a:t>
            </a:r>
            <a:r>
              <a:rPr sz="1800" spc="-216" dirty="0">
                <a:latin typeface="SimSun"/>
                <a:cs typeface="SimSun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inside:</a:t>
            </a:r>
            <a:endParaRPr sz="180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sz="1400" dirty="0">
                <a:latin typeface="SimSun"/>
                <a:cs typeface="SimSun"/>
              </a:rPr>
              <a:t>(venv) $ </a:t>
            </a:r>
            <a:r>
              <a:rPr sz="1400" b="1" spc="-73" dirty="0">
                <a:latin typeface="Courier New"/>
                <a:cs typeface="Courier New"/>
              </a:rPr>
              <a:t>flask shell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&gt;&gt;&gt;</a:t>
            </a:r>
            <a:r>
              <a:rPr sz="1400" spc="20" dirty="0">
                <a:latin typeface="SimSun"/>
                <a:cs typeface="SimSun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from</a:t>
            </a:r>
            <a:r>
              <a:rPr sz="1400" b="1" spc="-4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itsdangerous</a:t>
            </a:r>
            <a:r>
              <a:rPr sz="1400" b="1" spc="-53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import</a:t>
            </a:r>
            <a:r>
              <a:rPr sz="1400" b="1" spc="-53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TimedJSONWebSignatureSerializer</a:t>
            </a:r>
            <a:r>
              <a:rPr sz="1400" b="1" spc="-4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as</a:t>
            </a:r>
            <a:r>
              <a:rPr sz="1400" b="1" spc="-53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Serializer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&gt;&gt;&gt;</a:t>
            </a:r>
            <a:r>
              <a:rPr sz="1400" spc="20" dirty="0">
                <a:latin typeface="SimSun"/>
                <a:cs typeface="SimSun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s</a:t>
            </a:r>
            <a:r>
              <a:rPr sz="1400" b="1" spc="-4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=</a:t>
            </a:r>
            <a:r>
              <a:rPr sz="1400" b="1" spc="-53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Serializer(app.config['SECRET_KEY'],</a:t>
            </a:r>
            <a:r>
              <a:rPr sz="1400" b="1" spc="-4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expires_in=3600)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&gt;&gt;&gt;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token</a:t>
            </a:r>
            <a:r>
              <a:rPr sz="1400" b="1" spc="-6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=</a:t>
            </a:r>
            <a:r>
              <a:rPr sz="1400" b="1" spc="-6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s.dumps({</a:t>
            </a:r>
            <a:r>
              <a:rPr sz="1400" b="1" spc="-6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'confirm':</a:t>
            </a:r>
            <a:r>
              <a:rPr sz="1400" b="1" spc="-6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23</a:t>
            </a:r>
            <a:r>
              <a:rPr sz="1400" b="1" spc="-6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})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&gt;&gt;&gt;</a:t>
            </a:r>
            <a:r>
              <a:rPr sz="1400" spc="-24" dirty="0">
                <a:latin typeface="SimSun"/>
                <a:cs typeface="SimSun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token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'eyJhbGciOiJIUzI1NiIsImV4cCI6MTM4MTcxODU1OCwiaWF0IjoxMzgxNzE0OTU4fQ.ey</a:t>
            </a:r>
            <a:r>
              <a:rPr sz="1400" spc="-2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...'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&gt;&gt;&gt; </a:t>
            </a:r>
            <a:r>
              <a:rPr sz="1400" b="1" spc="-73" dirty="0">
                <a:latin typeface="Courier New"/>
                <a:cs typeface="Courier New"/>
              </a:rPr>
              <a:t>data = s.loads(token)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&gt;&gt;&gt;</a:t>
            </a:r>
            <a:r>
              <a:rPr sz="1400" spc="-24" dirty="0">
                <a:latin typeface="SimSun"/>
                <a:cs typeface="SimSun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data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{'confirm':</a:t>
            </a:r>
            <a:r>
              <a:rPr sz="1400" spc="-2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23}</a:t>
            </a:r>
            <a:endParaRPr sz="1400">
              <a:latin typeface="SimSun"/>
              <a:cs typeface="SimSun"/>
            </a:endParaRPr>
          </a:p>
          <a:p>
            <a:pPr marL="10367">
              <a:spcBef>
                <a:spcPts val="539"/>
              </a:spcBef>
            </a:pPr>
            <a:r>
              <a:rPr sz="1800" spc="-49">
                <a:latin typeface="Palatino Linotype"/>
                <a:cs typeface="Palatino Linotype"/>
              </a:rPr>
              <a:t>Token</a:t>
            </a:r>
            <a:r>
              <a:rPr sz="1800" spc="61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generation</a:t>
            </a:r>
            <a:r>
              <a:rPr sz="1800" spc="61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65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verification</a:t>
            </a:r>
            <a:r>
              <a:rPr sz="1800" spc="61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using</a:t>
            </a:r>
            <a:r>
              <a:rPr sz="1800" spc="61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this</a:t>
            </a:r>
            <a:r>
              <a:rPr sz="1800" spc="65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functionality</a:t>
            </a:r>
            <a:r>
              <a:rPr sz="1800" spc="61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can</a:t>
            </a:r>
            <a:r>
              <a:rPr sz="1800" spc="65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be</a:t>
            </a:r>
            <a:r>
              <a:rPr sz="1800" spc="61" dirty="0">
                <a:latin typeface="Palatino Linotype"/>
                <a:cs typeface="Palatino Linotype"/>
              </a:rPr>
              <a:t> </a:t>
            </a:r>
            <a:r>
              <a:rPr sz="1800" spc="-65" dirty="0">
                <a:latin typeface="Palatino Linotype"/>
                <a:cs typeface="Palatino Linotype"/>
              </a:rPr>
              <a:t>added</a:t>
            </a:r>
            <a:r>
              <a:rPr sz="1800" spc="61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to</a:t>
            </a:r>
            <a:r>
              <a:rPr sz="1800" spc="65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61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User</a:t>
            </a:r>
            <a:endParaRPr sz="1800">
              <a:latin typeface="SimSun"/>
              <a:cs typeface="SimSun"/>
            </a:endParaRPr>
          </a:p>
          <a:p>
            <a:pPr marL="10367"/>
            <a:r>
              <a:rPr sz="1800" spc="-45" dirty="0">
                <a:latin typeface="Palatino Linotype"/>
                <a:cs typeface="Palatino Linotype"/>
              </a:rPr>
              <a:t>model</a:t>
            </a:r>
            <a:r>
              <a:rPr sz="1800" spc="-45">
                <a:latin typeface="Palatino Linotype"/>
                <a:cs typeface="Palatino Linotype"/>
              </a:rPr>
              <a:t>.</a:t>
            </a:r>
            <a:r>
              <a:rPr sz="1800" spc="-20">
                <a:latin typeface="Palatino Linotype"/>
                <a:cs typeface="Palatino Linotype"/>
              </a:rPr>
              <a:t> </a:t>
            </a:r>
            <a:endParaRPr sz="1800">
              <a:latin typeface="Palatino Linotype"/>
              <a:cs typeface="Palatino Linotype"/>
            </a:endParaRPr>
          </a:p>
          <a:p>
            <a:pPr marL="10367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8-18.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app/models.py: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user </a:t>
            </a:r>
            <a:r>
              <a:rPr sz="1800" i="1" spc="-16" dirty="0">
                <a:latin typeface="Palatino Linotype"/>
                <a:cs typeface="Palatino Linotype"/>
              </a:rPr>
              <a:t>account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confirmation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itsdangerous</a:t>
            </a:r>
            <a:r>
              <a:rPr sz="1400" b="1" spc="-69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TimedJSONWebSignatureSerializer</a:t>
            </a:r>
            <a:r>
              <a:rPr sz="1400" spc="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as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Serializer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.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2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confirmed</a:t>
            </a:r>
            <a:r>
              <a:rPr sz="14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Boolean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425281"/>
            <a:ext cx="7924800" cy="294204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86606">
              <a:spcBef>
                <a:spcPts val="82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generate_confirmation_token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expiration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3600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</a:t>
            </a:r>
            <a:r>
              <a:rPr sz="14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Serializer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'SECRET_KEY'</a:t>
            </a:r>
            <a:r>
              <a:rPr sz="1400" dirty="0">
                <a:latin typeface="SimSun"/>
                <a:cs typeface="SimSun"/>
              </a:rPr>
              <a:t>],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expiration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dumps</a:t>
            </a:r>
            <a:r>
              <a:rPr sz="1400" dirty="0">
                <a:latin typeface="SimSun"/>
                <a:cs typeface="SimSun"/>
              </a:rPr>
              <a:t>({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'confirm'</a:t>
            </a:r>
            <a:r>
              <a:rPr sz="1400" dirty="0">
                <a:latin typeface="SimSun"/>
                <a:cs typeface="SimSun"/>
              </a:rPr>
              <a:t>: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})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decode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'utf-8'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200">
              <a:latin typeface="SimSun"/>
              <a:cs typeface="SimSun"/>
            </a:endParaRPr>
          </a:p>
          <a:p>
            <a:pPr marL="186606">
              <a:spcBef>
                <a:spcPts val="4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confirm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token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Serializer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'SECRET_KEY'</a:t>
            </a:r>
            <a:r>
              <a:rPr sz="1400" dirty="0">
                <a:latin typeface="SimSun"/>
                <a:cs typeface="SimSun"/>
              </a:rPr>
              <a:t>])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53" dirty="0">
                <a:solidFill>
                  <a:srgbClr val="006699"/>
                </a:solidFill>
                <a:latin typeface="Courier New"/>
                <a:cs typeface="Courier New"/>
              </a:rPr>
              <a:t>try</a:t>
            </a:r>
            <a:r>
              <a:rPr sz="1400" spc="-53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L="53908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loads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token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encode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'utf-8'</a:t>
            </a:r>
            <a:r>
              <a:rPr sz="1400" dirty="0">
                <a:latin typeface="SimSun"/>
                <a:cs typeface="SimSun"/>
              </a:rPr>
              <a:t>))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61" dirty="0">
                <a:solidFill>
                  <a:srgbClr val="006699"/>
                </a:solidFill>
                <a:latin typeface="Courier New"/>
                <a:cs typeface="Courier New"/>
              </a:rPr>
              <a:t>except</a:t>
            </a:r>
            <a:r>
              <a:rPr sz="1400" spc="-61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L="53908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'confirm'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!=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L="362845" marR="2458536" indent="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False  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confirmed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True </a:t>
            </a:r>
            <a:r>
              <a:rPr sz="1400" spc="-339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4" dirty="0">
                <a:latin typeface="SimSun"/>
                <a:cs typeface="SimSun"/>
              </a:rPr>
              <a:t>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33"/>
              </a:spcBef>
            </a:pPr>
            <a:endParaRPr sz="11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3276600"/>
            <a:ext cx="7924800" cy="301641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80"/>
              </a:spcBef>
            </a:pPr>
            <a:r>
              <a:rPr sz="3200" b="1" spc="-90">
                <a:latin typeface="Arial Narrow"/>
                <a:cs typeface="Arial Narrow"/>
              </a:rPr>
              <a:t>Sending</a:t>
            </a:r>
            <a:r>
              <a:rPr sz="3200" b="1" spc="-86">
                <a:latin typeface="Arial Narrow"/>
                <a:cs typeface="Arial Narrow"/>
              </a:rPr>
              <a:t> </a:t>
            </a:r>
            <a:r>
              <a:rPr sz="3200" b="1" spc="-73" dirty="0">
                <a:latin typeface="Arial Narrow"/>
                <a:cs typeface="Arial Narrow"/>
              </a:rPr>
              <a:t>Confirmation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98" dirty="0">
                <a:latin typeface="Arial Narrow"/>
                <a:cs typeface="Arial Narrow"/>
              </a:rPr>
              <a:t>Emails</a:t>
            </a:r>
            <a:endParaRPr sz="3200">
              <a:latin typeface="Arial Narrow"/>
              <a:cs typeface="Arial Narrow"/>
            </a:endParaRPr>
          </a:p>
          <a:p>
            <a:pPr marL="10367" marR="4147" algn="just">
              <a:spcBef>
                <a:spcPts val="380"/>
              </a:spcBef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37" dirty="0">
                <a:latin typeface="Palatino Linotype"/>
                <a:cs typeface="Palatino Linotype"/>
              </a:rPr>
              <a:t>current </a:t>
            </a:r>
            <a:r>
              <a:rPr sz="1600" i="1" spc="-20" dirty="0">
                <a:latin typeface="Palatino Linotype"/>
                <a:cs typeface="Palatino Linotype"/>
              </a:rPr>
              <a:t>/register </a:t>
            </a:r>
            <a:r>
              <a:rPr sz="1600" spc="-37" dirty="0">
                <a:latin typeface="Palatino Linotype"/>
                <a:cs typeface="Palatino Linotype"/>
              </a:rPr>
              <a:t>route redirects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i="1" spc="-8" dirty="0">
                <a:latin typeface="Palatino Linotype"/>
                <a:cs typeface="Palatino Linotype"/>
              </a:rPr>
              <a:t>/index </a:t>
            </a:r>
            <a:r>
              <a:rPr sz="1600" spc="-37" dirty="0">
                <a:latin typeface="Palatino Linotype"/>
                <a:cs typeface="Palatino Linotype"/>
              </a:rPr>
              <a:t>after </a:t>
            </a:r>
            <a:r>
              <a:rPr sz="1600" spc="-57" dirty="0">
                <a:latin typeface="Palatino Linotype"/>
                <a:cs typeface="Palatino Linotype"/>
              </a:rPr>
              <a:t>adding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69" dirty="0">
                <a:latin typeface="Palatino Linotype"/>
                <a:cs typeface="Palatino Linotype"/>
              </a:rPr>
              <a:t>new </a:t>
            </a:r>
            <a:r>
              <a:rPr sz="1600" spc="-45" dirty="0">
                <a:latin typeface="Palatino Linotype"/>
                <a:cs typeface="Palatino Linotype"/>
              </a:rPr>
              <a:t>user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data‐ </a:t>
            </a:r>
            <a:r>
              <a:rPr sz="1600" spc="-37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base. </a:t>
            </a:r>
            <a:r>
              <a:rPr sz="1600" spc="-33" dirty="0">
                <a:latin typeface="Palatino Linotype"/>
                <a:cs typeface="Palatino Linotype"/>
              </a:rPr>
              <a:t>Before </a:t>
            </a:r>
            <a:r>
              <a:rPr sz="1600" spc="-37" dirty="0">
                <a:latin typeface="Palatino Linotype"/>
                <a:cs typeface="Palatino Linotype"/>
              </a:rPr>
              <a:t>redirecting, </a:t>
            </a:r>
            <a:r>
              <a:rPr sz="1600" spc="-33" dirty="0">
                <a:latin typeface="Palatino Linotype"/>
                <a:cs typeface="Palatino Linotype"/>
              </a:rPr>
              <a:t>this </a:t>
            </a:r>
            <a:r>
              <a:rPr sz="1600" spc="-37" dirty="0">
                <a:latin typeface="Palatino Linotype"/>
                <a:cs typeface="Palatino Linotype"/>
              </a:rPr>
              <a:t>route </a:t>
            </a:r>
            <a:r>
              <a:rPr sz="1600" spc="-65" dirty="0">
                <a:latin typeface="Palatino Linotype"/>
                <a:cs typeface="Palatino Linotype"/>
              </a:rPr>
              <a:t>now </a:t>
            </a:r>
            <a:r>
              <a:rPr sz="1600" spc="-49" dirty="0">
                <a:latin typeface="Palatino Linotype"/>
                <a:cs typeface="Palatino Linotype"/>
              </a:rPr>
              <a:t>needs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9" dirty="0">
                <a:latin typeface="Palatino Linotype"/>
                <a:cs typeface="Palatino Linotype"/>
              </a:rPr>
              <a:t>send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confirmation </a:t>
            </a:r>
            <a:r>
              <a:rPr sz="1600" spc="-41" dirty="0">
                <a:latin typeface="Palatino Linotype"/>
                <a:cs typeface="Palatino Linotype"/>
              </a:rPr>
              <a:t>email</a:t>
            </a:r>
            <a:r>
              <a:rPr sz="1600" spc="-41">
                <a:latin typeface="Palatino Linotype"/>
                <a:cs typeface="Palatino Linotype"/>
              </a:rPr>
              <a:t>. 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4"/>
              </a:spcBef>
            </a:pPr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8-19. </a:t>
            </a:r>
            <a:r>
              <a:rPr sz="1600" i="1" spc="-12" dirty="0">
                <a:latin typeface="Palatino Linotype"/>
                <a:cs typeface="Palatino Linotype"/>
              </a:rPr>
              <a:t>app/auth/views.py: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24" dirty="0">
                <a:latin typeface="Palatino Linotype"/>
                <a:cs typeface="Palatino Linotype"/>
              </a:rPr>
              <a:t>registration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route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with </a:t>
            </a:r>
            <a:r>
              <a:rPr sz="1600" i="1" spc="-4" dirty="0">
                <a:latin typeface="Palatino Linotype"/>
                <a:cs typeface="Palatino Linotype"/>
              </a:rPr>
              <a:t>confirmation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4" dirty="0">
                <a:latin typeface="Palatino Linotype"/>
                <a:cs typeface="Palatino Linotype"/>
              </a:rPr>
              <a:t>email</a:t>
            </a:r>
            <a:endParaRPr sz="1600">
              <a:latin typeface="Palatino Linotype"/>
              <a:cs typeface="Palatino Linotype"/>
            </a:endParaRPr>
          </a:p>
          <a:p>
            <a:pPr marL="10367" marR="1577341">
              <a:lnSpc>
                <a:spcPct val="200000"/>
              </a:lnSpc>
              <a:spcBef>
                <a:spcPts val="41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..email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send_email  </a:t>
            </a: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@auth.route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'/register'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400" dirty="0">
                <a:latin typeface="SimSun"/>
                <a:cs typeface="SimSun"/>
              </a:rPr>
              <a:t>])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register</a:t>
            </a:r>
            <a:r>
              <a:rPr sz="1400" dirty="0">
                <a:latin typeface="SimSun"/>
                <a:cs typeface="SimSun"/>
              </a:rPr>
              <a:t>():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RegistrationForm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sz="1400" dirty="0">
                <a:latin typeface="SimSun"/>
                <a:cs typeface="SimSun"/>
              </a:rPr>
              <a:t>():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543301"/>
            <a:ext cx="7848600" cy="551966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362845" marR="2502596">
              <a:spcBef>
                <a:spcPts val="82"/>
              </a:spcBef>
            </a:pP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)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362845" marR="1357042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token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generate_confirmation_token</a:t>
            </a:r>
            <a:r>
              <a:rPr sz="1600" dirty="0">
                <a:latin typeface="SimSun"/>
                <a:cs typeface="SimSun"/>
              </a:rPr>
              <a:t>()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send_email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'Confirm</a:t>
            </a:r>
            <a:r>
              <a:rPr sz="1600" spc="-2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Your</a:t>
            </a:r>
            <a:r>
              <a:rPr sz="1600" spc="-2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Account'</a:t>
            </a:r>
            <a:r>
              <a:rPr sz="1600" dirty="0">
                <a:latin typeface="SimSun"/>
                <a:cs typeface="SimSun"/>
              </a:rPr>
              <a:t>,</a:t>
            </a:r>
            <a:endParaRPr sz="1600">
              <a:latin typeface="SimSun"/>
              <a:cs typeface="SimSun"/>
            </a:endParaRPr>
          </a:p>
          <a:p>
            <a:pPr marL="362845" marR="740205" indent="484658"/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'auth/email/confirm'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token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token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</a:t>
            </a:r>
            <a:r>
              <a:rPr sz="16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confirmation</a:t>
            </a:r>
            <a:r>
              <a:rPr sz="16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email</a:t>
            </a:r>
            <a:r>
              <a:rPr sz="16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has</a:t>
            </a:r>
            <a:r>
              <a:rPr sz="16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been</a:t>
            </a:r>
            <a:r>
              <a:rPr sz="16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sent</a:t>
            </a:r>
            <a:r>
              <a:rPr sz="16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to</a:t>
            </a:r>
            <a:r>
              <a:rPr sz="16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you</a:t>
            </a:r>
            <a:r>
              <a:rPr sz="16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by</a:t>
            </a:r>
            <a:r>
              <a:rPr sz="16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email.'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'main.index'</a:t>
            </a:r>
            <a:r>
              <a:rPr sz="1600" dirty="0">
                <a:latin typeface="SimSun"/>
                <a:cs typeface="SimSun"/>
              </a:rPr>
              <a:t>))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'auth/register.html'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29"/>
              </a:spcBef>
            </a:pPr>
            <a:endParaRPr sz="180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16" dirty="0">
                <a:latin typeface="Palatino Linotype"/>
                <a:cs typeface="Palatino Linotype"/>
              </a:rPr>
              <a:t> 8-20.</a:t>
            </a:r>
            <a:r>
              <a:rPr sz="1800" i="1" spc="-12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app/templates/auth/email/confirm.txt: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text</a:t>
            </a:r>
            <a:r>
              <a:rPr sz="1800" i="1" spc="-12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body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dirty="0">
                <a:latin typeface="Palatino Linotype"/>
                <a:cs typeface="Palatino Linotype"/>
              </a:rPr>
              <a:t>of</a:t>
            </a:r>
            <a:r>
              <a:rPr sz="1800" i="1" spc="-12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confirmation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email</a:t>
            </a:r>
            <a:endParaRPr sz="1800">
              <a:latin typeface="Palatino Linotype"/>
              <a:cs typeface="Palatino Linotype"/>
            </a:endParaRPr>
          </a:p>
          <a:p>
            <a:pPr marL="10367" marR="2634776">
              <a:lnSpc>
                <a:spcPct val="200000"/>
              </a:lnSpc>
              <a:spcBef>
                <a:spcPts val="41"/>
              </a:spcBef>
            </a:pPr>
            <a:r>
              <a:rPr sz="1600" dirty="0">
                <a:latin typeface="SimSun"/>
                <a:cs typeface="SimSun"/>
              </a:rPr>
              <a:t>Dear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{{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user.username</a:t>
            </a:r>
            <a:r>
              <a:rPr sz="1600" spc="-24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}},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Welcome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to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Flasky!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To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confirm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your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account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please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click</a:t>
            </a:r>
            <a:r>
              <a:rPr sz="1600" spc="-4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on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the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following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link:</a:t>
            </a:r>
            <a:endParaRPr sz="1600">
              <a:latin typeface="SimSun"/>
              <a:cs typeface="SimSun"/>
            </a:endParaRPr>
          </a:p>
          <a:p>
            <a:pPr marL="10367" marR="1180802">
              <a:lnSpc>
                <a:spcPct val="200000"/>
              </a:lnSpc>
            </a:pPr>
            <a:r>
              <a:rPr sz="1600" dirty="0">
                <a:latin typeface="SimSun"/>
                <a:cs typeface="SimSun"/>
              </a:rPr>
              <a:t>{{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url_for('auth.confirm',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token=token,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_external=True)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}}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Sincerely,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The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Flasky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Team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Note: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replies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to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this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email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address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are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not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monitored.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12"/>
              </a:spcBef>
            </a:pP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525190"/>
            <a:ext cx="7772400" cy="517342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8-21.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app/auth/views.py: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confirming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37" dirty="0">
                <a:latin typeface="Palatino Linotype"/>
                <a:cs typeface="Palatino Linotype"/>
              </a:rPr>
              <a:t>a</a:t>
            </a:r>
            <a:r>
              <a:rPr sz="2000" i="1" spc="-20" dirty="0">
                <a:latin typeface="Palatino Linotype"/>
                <a:cs typeface="Palatino Linotype"/>
              </a:rPr>
              <a:t> user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account</a:t>
            </a:r>
            <a:endParaRPr sz="20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flask_login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endParaRPr sz="18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600">
              <a:latin typeface="SimSun"/>
              <a:cs typeface="SimSun"/>
            </a:endParaRPr>
          </a:p>
          <a:p>
            <a:pPr marL="10367" marR="2370417"/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@auth.route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'/confirm/&lt;token&gt;'</a:t>
            </a:r>
            <a:r>
              <a:rPr sz="1800" dirty="0">
                <a:latin typeface="SimSun"/>
                <a:cs typeface="SimSun"/>
              </a:rPr>
              <a:t>)  </a:t>
            </a:r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@login_required</a:t>
            </a:r>
            <a:endParaRPr sz="1800">
              <a:latin typeface="SimSun"/>
              <a:cs typeface="SimSun"/>
            </a:endParaRPr>
          </a:p>
          <a:p>
            <a:pPr marL="10367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confirm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token</a:t>
            </a:r>
            <a:r>
              <a:rPr sz="1800" dirty="0">
                <a:latin typeface="SimSun"/>
                <a:cs typeface="SimSun"/>
              </a:rPr>
              <a:t>):</a:t>
            </a:r>
            <a:endParaRPr sz="1800">
              <a:latin typeface="SimSun"/>
              <a:cs typeface="SimSun"/>
            </a:endParaRPr>
          </a:p>
          <a:p>
            <a:pPr marL="186606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confirmed</a:t>
            </a:r>
            <a:r>
              <a:rPr sz="1800" dirty="0">
                <a:latin typeface="SimSun"/>
                <a:cs typeface="SimSun"/>
              </a:rPr>
              <a:t>:</a:t>
            </a:r>
            <a:endParaRPr sz="1800">
              <a:latin typeface="SimSun"/>
              <a:cs typeface="SimSun"/>
            </a:endParaRPr>
          </a:p>
          <a:p>
            <a:pPr marL="362845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'main.index'</a:t>
            </a:r>
            <a:r>
              <a:rPr sz="1800" dirty="0">
                <a:latin typeface="SimSun"/>
                <a:cs typeface="SimSun"/>
              </a:rPr>
              <a:t>))</a:t>
            </a:r>
            <a:endParaRPr sz="1800">
              <a:latin typeface="SimSun"/>
              <a:cs typeface="SimSun"/>
            </a:endParaRPr>
          </a:p>
          <a:p>
            <a:pPr marL="362845" marR="2194178" indent="-176239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confirm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token</a:t>
            </a:r>
            <a:r>
              <a:rPr sz="1800" dirty="0">
                <a:latin typeface="SimSun"/>
                <a:cs typeface="SimSun"/>
              </a:rPr>
              <a:t>): 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800" dirty="0">
                <a:latin typeface="SimSun"/>
                <a:cs typeface="SimSun"/>
              </a:rPr>
              <a:t>()</a:t>
            </a:r>
            <a:endParaRPr sz="1800">
              <a:latin typeface="SimSun"/>
              <a:cs typeface="SimSun"/>
            </a:endParaRPr>
          </a:p>
          <a:p>
            <a:pPr marL="362845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'You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have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confirmed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your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account.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Thanks!'</a:t>
            </a:r>
            <a:r>
              <a:rPr sz="1800" dirty="0">
                <a:latin typeface="SimSun"/>
                <a:cs typeface="SimSun"/>
              </a:rPr>
              <a:t>)</a:t>
            </a:r>
            <a:endParaRPr sz="1800">
              <a:latin typeface="SimSun"/>
              <a:cs typeface="SimSun"/>
            </a:endParaRPr>
          </a:p>
          <a:p>
            <a:pPr marL="186606"/>
            <a:r>
              <a:rPr sz="1800" b="1" spc="-57" dirty="0">
                <a:solidFill>
                  <a:srgbClr val="006699"/>
                </a:solidFill>
                <a:latin typeface="Courier New"/>
                <a:cs typeface="Courier New"/>
              </a:rPr>
              <a:t>else</a:t>
            </a:r>
            <a:r>
              <a:rPr sz="1800" spc="-57" dirty="0">
                <a:latin typeface="SimSun"/>
                <a:cs typeface="SimSun"/>
              </a:rPr>
              <a:t>:</a:t>
            </a:r>
            <a:endParaRPr sz="1800">
              <a:latin typeface="SimSun"/>
              <a:cs typeface="SimSun"/>
            </a:endParaRPr>
          </a:p>
          <a:p>
            <a:pPr marL="362845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'The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confirmation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link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is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invalid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or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has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expired.'</a:t>
            </a:r>
            <a:r>
              <a:rPr sz="1800" dirty="0">
                <a:latin typeface="SimSun"/>
                <a:cs typeface="SimSun"/>
              </a:rPr>
              <a:t>)</a:t>
            </a:r>
            <a:endParaRPr sz="1800">
              <a:latin typeface="SimSun"/>
              <a:cs typeface="SimSun"/>
            </a:endParaRPr>
          </a:p>
          <a:p>
            <a:pPr marL="186606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'main.index'</a:t>
            </a:r>
            <a:r>
              <a:rPr sz="1800" dirty="0">
                <a:latin typeface="SimSun"/>
                <a:cs typeface="SimSun"/>
              </a:rPr>
              <a:t>))</a:t>
            </a:r>
            <a:endParaRPr sz="1800">
              <a:latin typeface="SimSun"/>
              <a:cs typeface="SimSun"/>
            </a:endParaRPr>
          </a:p>
          <a:p>
            <a:pPr>
              <a:spcBef>
                <a:spcPts val="33"/>
              </a:spcBef>
            </a:pPr>
            <a:endParaRPr sz="1600">
              <a:latin typeface="SimSun"/>
              <a:cs typeface="SimSun"/>
            </a:endParaRPr>
          </a:p>
          <a:p>
            <a:pPr marL="10367" marR="4147" indent="-518" algn="just">
              <a:spcBef>
                <a:spcPts val="4"/>
              </a:spcBef>
            </a:pPr>
            <a:r>
              <a:rPr sz="2000" spc="-29" dirty="0">
                <a:latin typeface="Palatino Linotype"/>
                <a:cs typeface="Palatino Linotype"/>
              </a:rPr>
              <a:t>This </a:t>
            </a:r>
            <a:r>
              <a:rPr sz="2000" spc="-37" dirty="0">
                <a:latin typeface="Palatino Linotype"/>
                <a:cs typeface="Palatino Linotype"/>
              </a:rPr>
              <a:t>route is </a:t>
            </a:r>
            <a:r>
              <a:rPr sz="2000" spc="-41" dirty="0">
                <a:latin typeface="Palatino Linotype"/>
                <a:cs typeface="Palatino Linotype"/>
              </a:rPr>
              <a:t>protected </a:t>
            </a:r>
            <a:r>
              <a:rPr sz="2000" spc="-53" dirty="0">
                <a:latin typeface="Palatino Linotype"/>
                <a:cs typeface="Palatino Linotype"/>
              </a:rPr>
              <a:t>with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login_required </a:t>
            </a:r>
            <a:r>
              <a:rPr sz="2000" spc="-37" dirty="0">
                <a:latin typeface="Palatino Linotype"/>
                <a:cs typeface="Palatino Linotype"/>
              </a:rPr>
              <a:t>decorator from Flask-Login, </a:t>
            </a:r>
            <a:r>
              <a:rPr sz="2000" spc="-41" dirty="0">
                <a:latin typeface="Palatino Linotype"/>
                <a:cs typeface="Palatino Linotype"/>
              </a:rPr>
              <a:t>so </a:t>
            </a:r>
            <a:r>
              <a:rPr sz="2000" spc="-37" dirty="0">
                <a:latin typeface="Palatino Linotype"/>
                <a:cs typeface="Palatino Linotype"/>
              </a:rPr>
              <a:t>that 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when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users </a:t>
            </a:r>
            <a:r>
              <a:rPr sz="2000" spc="-29" dirty="0">
                <a:latin typeface="Palatino Linotype"/>
                <a:cs typeface="Palatino Linotype"/>
              </a:rPr>
              <a:t>click </a:t>
            </a:r>
            <a:r>
              <a:rPr sz="2000" spc="-33" dirty="0">
                <a:latin typeface="Palatino Linotype"/>
                <a:cs typeface="Palatino Linotype"/>
              </a:rPr>
              <a:t>on </a:t>
            </a:r>
            <a:r>
              <a:rPr sz="2000" spc="-37" dirty="0">
                <a:latin typeface="Palatino Linotype"/>
                <a:cs typeface="Palatino Linotype"/>
              </a:rPr>
              <a:t>the link from the </a:t>
            </a:r>
            <a:r>
              <a:rPr sz="2000" spc="-33" dirty="0">
                <a:latin typeface="Palatino Linotype"/>
                <a:cs typeface="Palatino Linotype"/>
              </a:rPr>
              <a:t>confirmation </a:t>
            </a:r>
            <a:r>
              <a:rPr sz="2000" spc="-45" dirty="0">
                <a:latin typeface="Palatino Linotype"/>
                <a:cs typeface="Palatino Linotype"/>
              </a:rPr>
              <a:t>email </a:t>
            </a:r>
            <a:r>
              <a:rPr sz="2000" spc="-49" dirty="0">
                <a:latin typeface="Palatino Linotype"/>
                <a:cs typeface="Palatino Linotype"/>
              </a:rPr>
              <a:t>they </a:t>
            </a:r>
            <a:r>
              <a:rPr sz="2000" spc="-41" dirty="0">
                <a:latin typeface="Palatino Linotype"/>
                <a:cs typeface="Palatino Linotype"/>
              </a:rPr>
              <a:t>are </a:t>
            </a:r>
            <a:r>
              <a:rPr sz="2000" spc="-57" dirty="0">
                <a:latin typeface="Palatino Linotype"/>
                <a:cs typeface="Palatino Linotype"/>
              </a:rPr>
              <a:t>asked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9" dirty="0">
                <a:latin typeface="Palatino Linotype"/>
                <a:cs typeface="Palatino Linotype"/>
              </a:rPr>
              <a:t>log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before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they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reach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this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73" dirty="0">
                <a:latin typeface="Palatino Linotype"/>
                <a:cs typeface="Palatino Linotype"/>
              </a:rPr>
              <a:t>view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3">
                <a:latin typeface="Palatino Linotype"/>
                <a:cs typeface="Palatino Linotype"/>
              </a:rPr>
              <a:t>function.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457200"/>
            <a:ext cx="7772400" cy="5433250"/>
          </a:xfrm>
          <a:prstGeom prst="rect">
            <a:avLst/>
          </a:prstGeom>
        </p:spPr>
        <p:txBody>
          <a:bodyPr vert="horz" wrap="square" lIns="0" tIns="23844" rIns="0" bIns="0" rtlCol="0">
            <a:spAutoFit/>
          </a:bodyPr>
          <a:lstStyle/>
          <a:p>
            <a:pPr marL="10367" marR="592993" indent="-518">
              <a:spcBef>
                <a:spcPts val="187"/>
              </a:spcBef>
            </a:pPr>
            <a:r>
              <a:rPr sz="2000" i="1" spc="-12" dirty="0">
                <a:latin typeface="Palatino Linotype"/>
                <a:cs typeface="Palatino Linotype"/>
              </a:rPr>
              <a:t>Example </a:t>
            </a:r>
            <a:r>
              <a:rPr sz="2000" i="1" spc="-16" dirty="0">
                <a:latin typeface="Palatino Linotype"/>
                <a:cs typeface="Palatino Linotype"/>
              </a:rPr>
              <a:t>8-22. </a:t>
            </a:r>
            <a:r>
              <a:rPr sz="2000" i="1" spc="-12" dirty="0">
                <a:latin typeface="Palatino Linotype"/>
                <a:cs typeface="Palatino Linotype"/>
              </a:rPr>
              <a:t>app/auth/views.py: </a:t>
            </a:r>
            <a:r>
              <a:rPr sz="2000" i="1" spc="-20" dirty="0">
                <a:latin typeface="Palatino Linotype"/>
                <a:cs typeface="Palatino Linotype"/>
              </a:rPr>
              <a:t>filtering </a:t>
            </a:r>
            <a:r>
              <a:rPr sz="2000" i="1" spc="-8" dirty="0">
                <a:latin typeface="Palatino Linotype"/>
                <a:cs typeface="Palatino Linotype"/>
              </a:rPr>
              <a:t>unconfirmed </a:t>
            </a:r>
            <a:r>
              <a:rPr sz="2000" i="1" spc="-20" dirty="0">
                <a:latin typeface="Palatino Linotype"/>
                <a:cs typeface="Palatino Linotype"/>
              </a:rPr>
              <a:t>accounts with </a:t>
            </a:r>
            <a:r>
              <a:rPr sz="2000" i="1" spc="-8" dirty="0">
                <a:latin typeface="Palatino Linotype"/>
                <a:cs typeface="Palatino Linotype"/>
              </a:rPr>
              <a:t>the </a:t>
            </a:r>
            <a:r>
              <a:rPr sz="2000" i="1" spc="-204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before_app_request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8" dirty="0">
                <a:latin typeface="Palatino Linotype"/>
                <a:cs typeface="Palatino Linotype"/>
              </a:rPr>
              <a:t>handler</a:t>
            </a:r>
            <a:endParaRPr sz="2000">
              <a:latin typeface="Palatino Linotype"/>
              <a:cs typeface="Palatino Linotype"/>
            </a:endParaRPr>
          </a:p>
          <a:p>
            <a:pPr marL="10367">
              <a:spcBef>
                <a:spcPts val="861"/>
              </a:spcBef>
            </a:pP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@auth.before_app_request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before_request</a:t>
            </a:r>
            <a:r>
              <a:rPr sz="1600" dirty="0">
                <a:latin typeface="SimSun"/>
                <a:cs typeface="SimSun"/>
              </a:rPr>
              <a:t>():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is_authenticated </a:t>
            </a:r>
            <a:r>
              <a:rPr sz="1600" dirty="0">
                <a:latin typeface="SimSun"/>
                <a:cs typeface="SimSun"/>
              </a:rPr>
              <a:t>\</a:t>
            </a:r>
            <a:endParaRPr sz="1600">
              <a:latin typeface="SimSun"/>
              <a:cs typeface="SimSun"/>
            </a:endParaRPr>
          </a:p>
          <a:p>
            <a:pPr marL="539085" marR="1753580"/>
            <a:r>
              <a:rPr sz="1600" b="1" spc="-73" dirty="0">
                <a:latin typeface="Courier New"/>
                <a:cs typeface="Courier New"/>
              </a:rPr>
              <a:t>and not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confirmed </a:t>
            </a:r>
            <a:r>
              <a:rPr sz="1600" dirty="0">
                <a:latin typeface="SimSun"/>
                <a:cs typeface="SimSun"/>
              </a:rPr>
              <a:t>\  </a:t>
            </a:r>
            <a:r>
              <a:rPr sz="1600" b="1" spc="-73" dirty="0">
                <a:latin typeface="Courier New"/>
                <a:cs typeface="Courier New"/>
              </a:rPr>
              <a:t>and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blueprint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!=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'auth' </a:t>
            </a:r>
            <a:r>
              <a:rPr sz="1600" dirty="0">
                <a:latin typeface="SimSun"/>
                <a:cs typeface="SimSun"/>
              </a:rPr>
              <a:t>\  </a:t>
            </a:r>
            <a:r>
              <a:rPr sz="1600" b="1" spc="-73" dirty="0">
                <a:latin typeface="Courier New"/>
                <a:cs typeface="Courier New"/>
              </a:rPr>
              <a:t>and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endpoint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!=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'static'</a:t>
            </a:r>
            <a:r>
              <a:rPr sz="1600" dirty="0">
                <a:latin typeface="SimSun"/>
                <a:cs typeface="SimSun"/>
              </a:rPr>
              <a:t>: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'auth.unconfirmed'</a:t>
            </a:r>
            <a:r>
              <a:rPr sz="1600" dirty="0">
                <a:latin typeface="SimSun"/>
                <a:cs typeface="SimSun"/>
              </a:rPr>
              <a:t>))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400">
              <a:latin typeface="SimSun"/>
              <a:cs typeface="SimSun"/>
            </a:endParaRPr>
          </a:p>
          <a:p>
            <a:pPr marL="10367"/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@auth.route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'/unconfirmed'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unconfirmed</a:t>
            </a:r>
            <a:r>
              <a:rPr sz="1600" dirty="0">
                <a:latin typeface="SimSun"/>
                <a:cs typeface="SimSun"/>
              </a:rPr>
              <a:t>():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is_anonymous </a:t>
            </a:r>
            <a:r>
              <a:rPr sz="1600" b="1" spc="-73" dirty="0">
                <a:latin typeface="Courier New"/>
                <a:cs typeface="Courier New"/>
              </a:rPr>
              <a:t>or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confirmed</a:t>
            </a:r>
            <a:r>
              <a:rPr sz="1600" dirty="0">
                <a:latin typeface="SimSun"/>
                <a:cs typeface="SimSun"/>
              </a:rPr>
              <a:t>:</a:t>
            </a:r>
            <a:endParaRPr sz="1600">
              <a:latin typeface="SimSun"/>
              <a:cs typeface="SimSun"/>
            </a:endParaRPr>
          </a:p>
          <a:p>
            <a:pPr marR="1346675" algn="ctr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'main.index'</a:t>
            </a:r>
            <a:r>
              <a:rPr sz="1600" dirty="0">
                <a:latin typeface="SimSun"/>
                <a:cs typeface="SimSun"/>
              </a:rPr>
              <a:t>))</a:t>
            </a:r>
            <a:endParaRPr sz="1600">
              <a:latin typeface="SimSun"/>
              <a:cs typeface="SimSun"/>
            </a:endParaRPr>
          </a:p>
          <a:p>
            <a:pPr marR="1302615" algn="ctr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'auth/unconfirmed.</a:t>
            </a:r>
            <a:r>
              <a:rPr sz="1600">
                <a:solidFill>
                  <a:srgbClr val="CC3300"/>
                </a:solidFill>
                <a:latin typeface="SimSun"/>
                <a:cs typeface="SimSun"/>
              </a:rPr>
              <a:t>html'</a:t>
            </a:r>
            <a:r>
              <a:rPr sz="1600">
                <a:latin typeface="SimSun"/>
                <a:cs typeface="SimSun"/>
              </a:rPr>
              <a:t>)</a:t>
            </a:r>
            <a:endParaRPr sz="3200">
              <a:latin typeface="Palatino Linotype"/>
              <a:cs typeface="Palatino Linotype"/>
            </a:endParaRPr>
          </a:p>
          <a:p>
            <a:pPr marL="10367" marR="4147" algn="just"/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61" dirty="0">
                <a:latin typeface="Palatino Linotype"/>
                <a:cs typeface="Palatino Linotype"/>
              </a:rPr>
              <a:t>page </a:t>
            </a:r>
            <a:r>
              <a:rPr sz="1800" spc="-37" dirty="0">
                <a:latin typeface="Palatino Linotype"/>
                <a:cs typeface="Palatino Linotype"/>
              </a:rPr>
              <a:t>that is </a:t>
            </a:r>
            <a:r>
              <a:rPr sz="1800" spc="-49" dirty="0">
                <a:latin typeface="Palatino Linotype"/>
                <a:cs typeface="Palatino Linotype"/>
              </a:rPr>
              <a:t>presented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41" dirty="0">
                <a:latin typeface="Palatino Linotype"/>
                <a:cs typeface="Palatino Linotype"/>
              </a:rPr>
              <a:t>unconfirmed </a:t>
            </a:r>
            <a:r>
              <a:rPr sz="1800" spc="-49" dirty="0">
                <a:latin typeface="Palatino Linotype"/>
                <a:cs typeface="Palatino Linotype"/>
              </a:rPr>
              <a:t>users </a:t>
            </a:r>
            <a:r>
              <a:rPr sz="1800" spc="-45" dirty="0">
                <a:latin typeface="Palatino Linotype"/>
                <a:cs typeface="Palatino Linotype"/>
              </a:rPr>
              <a:t>(shown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sz="1800" spc="4" dirty="0">
                <a:solidFill>
                  <a:srgbClr val="990000"/>
                </a:solidFill>
                <a:latin typeface="Palatino Linotype"/>
                <a:cs typeface="Palatino Linotype"/>
              </a:rPr>
              <a:t>8-4</a:t>
            </a:r>
            <a:r>
              <a:rPr sz="1800" spc="4" dirty="0">
                <a:latin typeface="Palatino Linotype"/>
                <a:cs typeface="Palatino Linotype"/>
              </a:rPr>
              <a:t>) </a:t>
            </a:r>
            <a:r>
              <a:rPr sz="1800" spc="-29" dirty="0">
                <a:latin typeface="Palatino Linotype"/>
                <a:cs typeface="Palatino Linotype"/>
              </a:rPr>
              <a:t>just </a:t>
            </a:r>
            <a:r>
              <a:rPr sz="1800" spc="-41" dirty="0">
                <a:latin typeface="Palatino Linotype"/>
                <a:cs typeface="Palatino Linotype"/>
              </a:rPr>
              <a:t>renders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9" dirty="0">
                <a:latin typeface="Palatino Linotype"/>
                <a:cs typeface="Palatino Linotype"/>
              </a:rPr>
              <a:t> template </a:t>
            </a:r>
            <a:r>
              <a:rPr sz="1800" spc="-37" dirty="0">
                <a:latin typeface="Palatino Linotype"/>
                <a:cs typeface="Palatino Linotype"/>
              </a:rPr>
              <a:t>that </a:t>
            </a:r>
            <a:r>
              <a:rPr sz="1800" spc="-57" dirty="0">
                <a:latin typeface="Palatino Linotype"/>
                <a:cs typeface="Palatino Linotype"/>
              </a:rPr>
              <a:t>gives </a:t>
            </a:r>
            <a:r>
              <a:rPr sz="1800" spc="-49" dirty="0">
                <a:latin typeface="Palatino Linotype"/>
                <a:cs typeface="Palatino Linotype"/>
              </a:rPr>
              <a:t>users </a:t>
            </a:r>
            <a:r>
              <a:rPr sz="1800" spc="-33" dirty="0">
                <a:latin typeface="Palatino Linotype"/>
                <a:cs typeface="Palatino Linotype"/>
              </a:rPr>
              <a:t>instructions </a:t>
            </a:r>
            <a:r>
              <a:rPr sz="1800" spc="-29" dirty="0">
                <a:latin typeface="Palatino Linotype"/>
                <a:cs typeface="Palatino Linotype"/>
              </a:rPr>
              <a:t>for </a:t>
            </a:r>
            <a:r>
              <a:rPr sz="1800" spc="-69" dirty="0">
                <a:latin typeface="Palatino Linotype"/>
                <a:cs typeface="Palatino Linotype"/>
              </a:rPr>
              <a:t>how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33" dirty="0">
                <a:latin typeface="Palatino Linotype"/>
                <a:cs typeface="Palatino Linotype"/>
              </a:rPr>
              <a:t>confirm their </a:t>
            </a:r>
            <a:r>
              <a:rPr sz="1800" spc="-37" dirty="0">
                <a:latin typeface="Palatino Linotype"/>
                <a:cs typeface="Palatino Linotype"/>
              </a:rPr>
              <a:t>accounts </a:t>
            </a:r>
            <a:r>
              <a:rPr sz="1800" spc="-53" dirty="0">
                <a:latin typeface="Palatino Linotype"/>
                <a:cs typeface="Palatino Linotype"/>
              </a:rPr>
              <a:t>and </a:t>
            </a:r>
            <a:r>
              <a:rPr sz="1800" spc="-37" dirty="0">
                <a:latin typeface="Palatino Linotype"/>
                <a:cs typeface="Palatino Linotype"/>
              </a:rPr>
              <a:t>offers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link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41" dirty="0">
                <a:latin typeface="Palatino Linotype"/>
                <a:cs typeface="Palatino Linotype"/>
              </a:rPr>
              <a:t>request </a:t>
            </a:r>
            <a:r>
              <a:rPr sz="1800" spc="-53" dirty="0">
                <a:latin typeface="Palatino Linotype"/>
                <a:cs typeface="Palatino Linotype"/>
              </a:rPr>
              <a:t>a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69" dirty="0">
                <a:latin typeface="Palatino Linotype"/>
                <a:cs typeface="Palatino Linotype"/>
              </a:rPr>
              <a:t>new</a:t>
            </a:r>
            <a:r>
              <a:rPr sz="1800" spc="73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confirmation </a:t>
            </a:r>
            <a:r>
              <a:rPr sz="1800" spc="-41" dirty="0">
                <a:latin typeface="Palatino Linotype"/>
                <a:cs typeface="Palatino Linotype"/>
              </a:rPr>
              <a:t>email,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45" dirty="0">
                <a:latin typeface="Palatino Linotype"/>
                <a:cs typeface="Palatino Linotype"/>
              </a:rPr>
              <a:t>case</a:t>
            </a:r>
            <a:r>
              <a:rPr sz="1800" spc="127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 original </a:t>
            </a:r>
            <a:r>
              <a:rPr sz="1800" spc="-45" dirty="0">
                <a:latin typeface="Palatino Linotype"/>
                <a:cs typeface="Palatino Linotype"/>
              </a:rPr>
              <a:t>email</a:t>
            </a:r>
            <a:r>
              <a:rPr sz="1800" spc="122" dirty="0">
                <a:latin typeface="Palatino Linotype"/>
                <a:cs typeface="Palatino Linotype"/>
              </a:rPr>
              <a:t> </a:t>
            </a:r>
            <a:r>
              <a:rPr sz="1800" spc="-78" dirty="0">
                <a:latin typeface="Palatino Linotype"/>
                <a:cs typeface="Palatino Linotype"/>
              </a:rPr>
              <a:t>was</a:t>
            </a:r>
            <a:r>
              <a:rPr sz="1800" spc="61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lost. </a:t>
            </a: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24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route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that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resends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confirmation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email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shown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18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8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8-23</a:t>
            </a:r>
            <a:r>
              <a:rPr sz="1800" spc="-12" dirty="0">
                <a:latin typeface="Palatino Linotype"/>
                <a:cs typeface="Palatino Linotype"/>
              </a:rPr>
              <a:t>.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564" y="637956"/>
            <a:ext cx="3512873" cy="20280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5800" y="2745382"/>
            <a:ext cx="7848600" cy="268043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2000" i="1" spc="-41" dirty="0">
                <a:latin typeface="Palatino Linotype"/>
                <a:cs typeface="Palatino Linotype"/>
              </a:rPr>
              <a:t>F</a:t>
            </a:r>
            <a:r>
              <a:rPr sz="2000" i="1" spc="-20" dirty="0">
                <a:latin typeface="Palatino Linotype"/>
                <a:cs typeface="Palatino Linotype"/>
              </a:rPr>
              <a:t>i</a:t>
            </a:r>
            <a:r>
              <a:rPr sz="2000" i="1" spc="-65" dirty="0">
                <a:latin typeface="Palatino Linotype"/>
                <a:cs typeface="Palatino Linotype"/>
              </a:rPr>
              <a:t>g</a:t>
            </a:r>
            <a:r>
              <a:rPr sz="2000" i="1" spc="-33" dirty="0">
                <a:latin typeface="Palatino Linotype"/>
                <a:cs typeface="Palatino Linotype"/>
              </a:rPr>
              <a:t>u</a:t>
            </a:r>
            <a:r>
              <a:rPr sz="2000" i="1" spc="-37" dirty="0">
                <a:latin typeface="Palatino Linotype"/>
                <a:cs typeface="Palatino Linotype"/>
              </a:rPr>
              <a:t>r</a:t>
            </a:r>
            <a:r>
              <a:rPr sz="2000" i="1" spc="8" dirty="0">
                <a:latin typeface="Palatino Linotype"/>
                <a:cs typeface="Palatino Linotype"/>
              </a:rPr>
              <a:t>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8-4.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Unconfirmed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29">
                <a:latin typeface="Palatino Linotype"/>
                <a:cs typeface="Palatino Linotype"/>
              </a:rPr>
              <a:t>a</a:t>
            </a:r>
            <a:r>
              <a:rPr sz="2000" i="1" spc="-33">
                <a:latin typeface="Palatino Linotype"/>
                <a:cs typeface="Palatino Linotype"/>
              </a:rPr>
              <a:t>cc</a:t>
            </a:r>
            <a:r>
              <a:rPr sz="2000" i="1" spc="8">
                <a:latin typeface="Palatino Linotype"/>
                <a:cs typeface="Palatino Linotype"/>
              </a:rPr>
              <a:t>o</a:t>
            </a:r>
            <a:r>
              <a:rPr sz="2000" i="1" spc="-33">
                <a:latin typeface="Palatino Linotype"/>
                <a:cs typeface="Palatino Linotype"/>
              </a:rPr>
              <a:t>u</a:t>
            </a:r>
            <a:r>
              <a:rPr sz="2000" i="1" spc="-45">
                <a:latin typeface="Palatino Linotype"/>
                <a:cs typeface="Palatino Linotype"/>
              </a:rPr>
              <a:t>n</a:t>
            </a:r>
            <a:r>
              <a:rPr sz="2000" i="1" spc="-24">
                <a:latin typeface="Palatino Linotype"/>
                <a:cs typeface="Palatino Linotype"/>
              </a:rPr>
              <a:t>t</a:t>
            </a:r>
            <a:r>
              <a:rPr sz="2000" i="1" spc="-20">
                <a:latin typeface="Palatino Linotype"/>
                <a:cs typeface="Palatino Linotype"/>
              </a:rPr>
              <a:t> </a:t>
            </a:r>
            <a:r>
              <a:rPr sz="2000" i="1" spc="-16">
                <a:latin typeface="Palatino Linotype"/>
                <a:cs typeface="Palatino Linotype"/>
              </a:rPr>
              <a:t>p</a:t>
            </a:r>
            <a:r>
              <a:rPr sz="2000" i="1" spc="20">
                <a:latin typeface="Palatino Linotype"/>
                <a:cs typeface="Palatino Linotype"/>
              </a:rPr>
              <a:t>a</a:t>
            </a:r>
            <a:r>
              <a:rPr sz="2000" i="1" spc="-33">
                <a:latin typeface="Palatino Linotype"/>
                <a:cs typeface="Palatino Linotype"/>
              </a:rPr>
              <a:t>ge</a:t>
            </a:r>
            <a:endParaRPr sz="2000">
              <a:latin typeface="Palatino Linotype"/>
              <a:cs typeface="Palatino Linotype"/>
            </a:endParaRPr>
          </a:p>
          <a:p>
            <a:pPr marL="10367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8-23.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app/auth/views.py: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29" dirty="0">
                <a:latin typeface="Palatino Linotype"/>
                <a:cs typeface="Palatino Linotype"/>
              </a:rPr>
              <a:t>resending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8" dirty="0">
                <a:latin typeface="Palatino Linotype"/>
                <a:cs typeface="Palatino Linotype"/>
              </a:rPr>
              <a:t>the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account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4" dirty="0">
                <a:latin typeface="Palatino Linotype"/>
                <a:cs typeface="Palatino Linotype"/>
              </a:rPr>
              <a:t>confirmation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4" dirty="0">
                <a:latin typeface="Palatino Linotype"/>
                <a:cs typeface="Palatino Linotype"/>
              </a:rPr>
              <a:t>email</a:t>
            </a:r>
            <a:endParaRPr sz="2000">
              <a:latin typeface="Palatino Linotype"/>
              <a:cs typeface="Palatino Linotype"/>
            </a:endParaRPr>
          </a:p>
          <a:p>
            <a:pPr marL="10367" marR="2722894">
              <a:spcBef>
                <a:spcPts val="873"/>
              </a:spcBef>
            </a:pPr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@auth.route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'/confirm'</a:t>
            </a:r>
            <a:r>
              <a:rPr sz="1800" dirty="0">
                <a:latin typeface="SimSun"/>
                <a:cs typeface="SimSun"/>
              </a:rPr>
              <a:t>)  </a:t>
            </a:r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@login_required</a:t>
            </a:r>
            <a:endParaRPr sz="1800">
              <a:latin typeface="SimSun"/>
              <a:cs typeface="SimSun"/>
            </a:endParaRPr>
          </a:p>
          <a:p>
            <a:pPr marL="10367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resend_confirmation</a:t>
            </a:r>
            <a:r>
              <a:rPr sz="1800" dirty="0">
                <a:latin typeface="SimSun"/>
                <a:cs typeface="SimSun"/>
              </a:rPr>
              <a:t>():</a:t>
            </a:r>
            <a:endParaRPr sz="1800">
              <a:latin typeface="SimSun"/>
              <a:cs typeface="SimSun"/>
            </a:endParaRPr>
          </a:p>
          <a:p>
            <a:pPr marL="186606" marR="1180802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token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generate_confirmation_token</a:t>
            </a:r>
            <a:r>
              <a:rPr sz="1800" dirty="0">
                <a:latin typeface="SimSun"/>
                <a:cs typeface="SimSun"/>
              </a:rPr>
              <a:t>() </a:t>
            </a:r>
            <a:r>
              <a:rPr sz="1800" spc="4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send_email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29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'Confirm</a:t>
            </a:r>
            <a:r>
              <a:rPr sz="1800" spc="-2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Your</a:t>
            </a:r>
            <a:r>
              <a:rPr sz="1800" spc="-2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Account'</a:t>
            </a:r>
            <a:r>
              <a:rPr sz="1800" dirty="0">
                <a:latin typeface="SimSun"/>
                <a:cs typeface="SimSun"/>
              </a:rPr>
              <a:t>,</a:t>
            </a:r>
            <a:endParaRPr sz="1800">
              <a:latin typeface="SimSun"/>
              <a:cs typeface="SimSun"/>
            </a:endParaRPr>
          </a:p>
          <a:p>
            <a:pPr marL="186606" marR="740205" indent="484658" algn="just"/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'auth/email/confirm'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41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41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token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token</a:t>
            </a:r>
            <a:r>
              <a:rPr sz="1800" dirty="0">
                <a:latin typeface="SimSun"/>
                <a:cs typeface="SimSun"/>
              </a:rPr>
              <a:t>) </a:t>
            </a:r>
            <a:r>
              <a:rPr sz="1800" spc="-339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'A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new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confirmation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email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has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been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sent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to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you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by</a:t>
            </a:r>
            <a:r>
              <a:rPr sz="18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email.'</a:t>
            </a:r>
            <a:r>
              <a:rPr sz="1800" dirty="0">
                <a:latin typeface="SimSun"/>
                <a:cs typeface="SimSun"/>
              </a:rPr>
              <a:t>) </a:t>
            </a:r>
            <a:r>
              <a:rPr sz="1800" spc="-339" dirty="0">
                <a:latin typeface="SimSun"/>
                <a:cs typeface="SimSun"/>
              </a:rPr>
              <a:t>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'main.</a:t>
            </a:r>
            <a:r>
              <a:rPr sz="1800">
                <a:solidFill>
                  <a:srgbClr val="CC3300"/>
                </a:solidFill>
                <a:latin typeface="SimSun"/>
                <a:cs typeface="SimSun"/>
              </a:rPr>
              <a:t>index'</a:t>
            </a:r>
            <a:r>
              <a:rPr sz="1800">
                <a:latin typeface="SimSun"/>
                <a:cs typeface="SimSun"/>
              </a:rPr>
              <a:t>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533400"/>
            <a:ext cx="7924800" cy="538732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55"/>
              </a:spcBef>
            </a:pPr>
            <a:r>
              <a:rPr sz="4000" b="1" spc="-114">
                <a:latin typeface="Arial Narrow"/>
                <a:cs typeface="Arial Narrow"/>
              </a:rPr>
              <a:t>Database</a:t>
            </a:r>
            <a:r>
              <a:rPr sz="4000" b="1" spc="-110">
                <a:latin typeface="Arial Narrow"/>
                <a:cs typeface="Arial Narrow"/>
              </a:rPr>
              <a:t> </a:t>
            </a:r>
            <a:r>
              <a:rPr sz="4000" b="1" spc="-102" dirty="0">
                <a:latin typeface="Arial Narrow"/>
                <a:cs typeface="Arial Narrow"/>
              </a:rPr>
              <a:t>Representation</a:t>
            </a:r>
            <a:r>
              <a:rPr sz="4000" b="1" spc="-110" dirty="0">
                <a:latin typeface="Arial Narrow"/>
                <a:cs typeface="Arial Narrow"/>
              </a:rPr>
              <a:t> </a:t>
            </a:r>
            <a:r>
              <a:rPr sz="4000" b="1" spc="-86" dirty="0">
                <a:latin typeface="Arial Narrow"/>
                <a:cs typeface="Arial Narrow"/>
              </a:rPr>
              <a:t>of</a:t>
            </a:r>
            <a:r>
              <a:rPr sz="4000" b="1" spc="-110" dirty="0">
                <a:latin typeface="Arial Narrow"/>
                <a:cs typeface="Arial Narrow"/>
              </a:rPr>
              <a:t> </a:t>
            </a:r>
            <a:r>
              <a:rPr sz="4000" b="1" spc="-151" dirty="0">
                <a:latin typeface="Arial Narrow"/>
                <a:cs typeface="Arial Narrow"/>
              </a:rPr>
              <a:t>Roles</a:t>
            </a:r>
            <a:endParaRPr sz="4000">
              <a:latin typeface="Arial Narrow"/>
              <a:cs typeface="Arial Narrow"/>
            </a:endParaRPr>
          </a:p>
          <a:p>
            <a:pPr marL="10367" marR="4147" indent="-518" algn="just">
              <a:lnSpc>
                <a:spcPct val="102400"/>
              </a:lnSpc>
              <a:spcBef>
                <a:spcPts val="461"/>
              </a:spcBef>
            </a:pPr>
            <a:r>
              <a:rPr sz="1800" spc="-78" dirty="0">
                <a:latin typeface="Palatino Linotype"/>
                <a:cs typeface="Palatino Linotype"/>
              </a:rPr>
              <a:t>A</a:t>
            </a:r>
            <a:r>
              <a:rPr sz="1800" spc="-73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simple </a:t>
            </a:r>
            <a:r>
              <a:rPr sz="1800" spc="-4" dirty="0">
                <a:latin typeface="SimSun"/>
                <a:cs typeface="SimSun"/>
              </a:rPr>
              <a:t>roles </a:t>
            </a:r>
            <a:r>
              <a:rPr sz="1800" spc="-41" dirty="0">
                <a:latin typeface="Palatino Linotype"/>
                <a:cs typeface="Palatino Linotype"/>
              </a:rPr>
              <a:t>table </a:t>
            </a:r>
            <a:r>
              <a:rPr sz="1800" spc="-78" dirty="0">
                <a:latin typeface="Palatino Linotype"/>
                <a:cs typeface="Palatino Linotype"/>
              </a:rPr>
              <a:t>was</a:t>
            </a:r>
            <a:r>
              <a:rPr sz="1800" spc="-73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created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Chapter </a:t>
            </a:r>
            <a:r>
              <a:rPr sz="18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5 </a:t>
            </a:r>
            <a:r>
              <a:rPr sz="1800" spc="-53" dirty="0">
                <a:latin typeface="Palatino Linotype"/>
                <a:cs typeface="Palatino Linotype"/>
              </a:rPr>
              <a:t>as a </a:t>
            </a:r>
            <a:r>
              <a:rPr sz="1800" spc="-45" dirty="0">
                <a:latin typeface="Palatino Linotype"/>
                <a:cs typeface="Palatino Linotype"/>
              </a:rPr>
              <a:t>vehicle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45" dirty="0">
                <a:latin typeface="Palatino Linotype"/>
                <a:cs typeface="Palatino Linotype"/>
              </a:rPr>
              <a:t>demonstrate </a:t>
            </a:r>
            <a:r>
              <a:rPr sz="1800" spc="-20" dirty="0">
                <a:latin typeface="Palatino Linotype"/>
                <a:cs typeface="Palatino Linotype"/>
              </a:rPr>
              <a:t>one-to- 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61" dirty="0">
                <a:latin typeface="Palatino Linotype"/>
                <a:cs typeface="Palatino Linotype"/>
              </a:rPr>
              <a:t>many</a:t>
            </a:r>
            <a:r>
              <a:rPr sz="1800" spc="-57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relationships. </a:t>
            </a: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sz="18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9-1 </a:t>
            </a:r>
            <a:r>
              <a:rPr sz="1800" spc="-61" dirty="0">
                <a:latin typeface="Palatino Linotype"/>
                <a:cs typeface="Palatino Linotype"/>
              </a:rPr>
              <a:t>shows</a:t>
            </a:r>
            <a:r>
              <a:rPr sz="1800" spc="-57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an </a:t>
            </a:r>
            <a:r>
              <a:rPr sz="1800" spc="-53" dirty="0">
                <a:latin typeface="Palatino Linotype"/>
                <a:cs typeface="Palatino Linotype"/>
              </a:rPr>
              <a:t>improved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Role </a:t>
            </a:r>
            <a:r>
              <a:rPr sz="1800" spc="-49" dirty="0">
                <a:latin typeface="Palatino Linotype"/>
                <a:cs typeface="Palatino Linotype"/>
              </a:rPr>
              <a:t>model </a:t>
            </a:r>
            <a:r>
              <a:rPr sz="1800" spc="-53" dirty="0">
                <a:latin typeface="Palatino Linotype"/>
                <a:cs typeface="Palatino Linotype"/>
              </a:rPr>
              <a:t>with</a:t>
            </a:r>
            <a:r>
              <a:rPr sz="1800" spc="-49" dirty="0">
                <a:latin typeface="Palatino Linotype"/>
                <a:cs typeface="Palatino Linotype"/>
              </a:rPr>
              <a:t> some </a:t>
            </a:r>
            <a:r>
              <a:rPr sz="1800" spc="-41" dirty="0">
                <a:latin typeface="Palatino Linotype"/>
                <a:cs typeface="Palatino Linotype"/>
              </a:rPr>
              <a:t>addi‐ </a:t>
            </a:r>
            <a:r>
              <a:rPr sz="1800" spc="-37" dirty="0">
                <a:latin typeface="Palatino Linotype"/>
                <a:cs typeface="Palatino Linotype"/>
              </a:rPr>
              <a:t> </a:t>
            </a:r>
            <a:r>
              <a:rPr sz="1800" spc="-29">
                <a:latin typeface="Palatino Linotype"/>
                <a:cs typeface="Palatino Linotype"/>
              </a:rPr>
              <a:t>tions.</a:t>
            </a:r>
            <a:endParaRPr lang="en-US" sz="1800" spc="-29">
              <a:latin typeface="Palatino Linotype"/>
              <a:cs typeface="Palatino Linotype"/>
            </a:endParaRPr>
          </a:p>
          <a:p>
            <a:pPr marL="10367" algn="just">
              <a:spcBef>
                <a:spcPts val="82"/>
              </a:spcBef>
            </a:pPr>
            <a:r>
              <a:rPr lang="en-US" sz="1800" i="1" spc="-12">
                <a:latin typeface="Palatino Linotype"/>
                <a:cs typeface="Palatino Linotype"/>
              </a:rPr>
              <a:t>Example</a:t>
            </a:r>
            <a:r>
              <a:rPr lang="en-US" sz="1800" i="1" spc="-20">
                <a:latin typeface="Palatino Linotype"/>
                <a:cs typeface="Palatino Linotype"/>
              </a:rPr>
              <a:t> </a:t>
            </a:r>
            <a:r>
              <a:rPr lang="en-US" sz="1800" i="1" spc="-16">
                <a:latin typeface="Palatino Linotype"/>
                <a:cs typeface="Palatino Linotype"/>
              </a:rPr>
              <a:t>9-1.</a:t>
            </a:r>
            <a:r>
              <a:rPr lang="en-US" sz="1800" i="1" spc="-20">
                <a:latin typeface="Palatino Linotype"/>
                <a:cs typeface="Palatino Linotype"/>
              </a:rPr>
              <a:t> </a:t>
            </a:r>
            <a:r>
              <a:rPr lang="en-US" sz="1800" i="1" spc="-12">
                <a:latin typeface="Palatino Linotype"/>
                <a:cs typeface="Palatino Linotype"/>
              </a:rPr>
              <a:t>app/models.py:</a:t>
            </a:r>
            <a:r>
              <a:rPr lang="en-US" sz="1800" i="1" spc="-20">
                <a:latin typeface="Palatino Linotype"/>
                <a:cs typeface="Palatino Linotype"/>
              </a:rPr>
              <a:t> </a:t>
            </a:r>
            <a:r>
              <a:rPr lang="en-US" sz="1800" i="1" spc="-12">
                <a:latin typeface="Palatino Linotype"/>
                <a:cs typeface="Palatino Linotype"/>
              </a:rPr>
              <a:t>role</a:t>
            </a:r>
            <a:r>
              <a:rPr lang="en-US" sz="1800" i="1" spc="-16">
                <a:latin typeface="Palatino Linotype"/>
                <a:cs typeface="Palatino Linotype"/>
              </a:rPr>
              <a:t> </a:t>
            </a:r>
            <a:r>
              <a:rPr lang="en-US" sz="1800" i="1">
                <a:latin typeface="Palatino Linotype"/>
                <a:cs typeface="Palatino Linotype"/>
              </a:rPr>
              <a:t>database</a:t>
            </a:r>
            <a:r>
              <a:rPr lang="en-US" sz="1800" i="1" spc="-20">
                <a:latin typeface="Palatino Linotype"/>
                <a:cs typeface="Palatino Linotype"/>
              </a:rPr>
              <a:t> </a:t>
            </a:r>
            <a:r>
              <a:rPr lang="en-US" sz="1800" i="1" spc="-4">
                <a:latin typeface="Palatino Linotype"/>
                <a:cs typeface="Palatino Linotype"/>
              </a:rPr>
              <a:t>model</a:t>
            </a:r>
            <a:endParaRPr lang="en-US"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lang="en-US" sz="1600" b="1" spc="-73">
                <a:solidFill>
                  <a:srgbClr val="00AA87"/>
                </a:solidFill>
                <a:latin typeface="Courier New"/>
                <a:cs typeface="Courier New"/>
              </a:rPr>
              <a:t>Role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lang="en-US" sz="1600">
                <a:latin typeface="SimSun"/>
                <a:cs typeface="SimSun"/>
              </a:rPr>
              <a:t>):</a:t>
            </a:r>
          </a:p>
          <a:p>
            <a:pPr marL="186606"/>
            <a:r>
              <a:rPr lang="en-US" sz="1600" u="sng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tablename</a:t>
            </a:r>
            <a:r>
              <a:rPr lang="en-US" sz="1600" u="sng" spc="269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16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'roles'</a:t>
            </a:r>
            <a:endParaRPr lang="en-US" sz="1600">
              <a:latin typeface="SimSun"/>
              <a:cs typeface="SimSun"/>
            </a:endParaRPr>
          </a:p>
          <a:p>
            <a:pPr marL="186606" marR="1621400"/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lang="en-US" sz="1600" spc="-29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29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lang="en-US" sz="1600">
                <a:latin typeface="SimSun"/>
                <a:cs typeface="SimSun"/>
              </a:rPr>
              <a:t>,</a:t>
            </a:r>
            <a:r>
              <a:rPr lang="en-US" sz="1600" spc="-24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primary_key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lang="en-US" sz="1600">
                <a:latin typeface="SimSun"/>
                <a:cs typeface="SimSun"/>
              </a:rPr>
              <a:t>) </a:t>
            </a:r>
            <a:r>
              <a:rPr lang="en-US" sz="1600" spc="-339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lang="en-US" sz="1600" spc="-29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29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String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lang="en-US" sz="1600">
                <a:latin typeface="SimSun"/>
                <a:cs typeface="SimSun"/>
              </a:rPr>
              <a:t>),</a:t>
            </a:r>
            <a:r>
              <a:rPr lang="en-US" sz="1600" spc="-24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unique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lang="en-US" sz="1600">
                <a:latin typeface="SimSun"/>
                <a:cs typeface="SimSun"/>
              </a:rPr>
              <a:t>)</a:t>
            </a:r>
          </a:p>
          <a:p>
            <a:pPr marL="186606" marR="1004563"/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lang="en-US" sz="1600" spc="-2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Boolean</a:t>
            </a:r>
            <a:r>
              <a:rPr lang="en-US" sz="1600">
                <a:latin typeface="SimSun"/>
                <a:cs typeface="SimSun"/>
              </a:rPr>
              <a:t>,</a:t>
            </a:r>
            <a:r>
              <a:rPr lang="en-US" sz="1600" spc="-20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r>
              <a:rPr lang="en-US" sz="1600">
                <a:latin typeface="SimSun"/>
                <a:cs typeface="SimSun"/>
              </a:rPr>
              <a:t>,</a:t>
            </a:r>
            <a:r>
              <a:rPr lang="en-US" sz="1600" spc="-20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index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lang="en-US" sz="1600">
                <a:latin typeface="SimSun"/>
                <a:cs typeface="SimSun"/>
              </a:rPr>
              <a:t>) </a:t>
            </a:r>
            <a:r>
              <a:rPr lang="en-US" sz="1600" spc="-339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permissions</a:t>
            </a:r>
            <a:r>
              <a:rPr lang="en-US" sz="1600" spc="-4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4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lang="en-US" sz="1600">
                <a:latin typeface="SimSun"/>
                <a:cs typeface="SimSun"/>
              </a:rPr>
              <a:t>)</a:t>
            </a:r>
          </a:p>
          <a:p>
            <a:pPr marL="186606"/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users</a:t>
            </a:r>
            <a:r>
              <a:rPr lang="en-US" sz="1600" spc="-16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12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relationship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'User'</a:t>
            </a:r>
            <a:r>
              <a:rPr lang="en-US" sz="1600">
                <a:latin typeface="SimSun"/>
                <a:cs typeface="SimSun"/>
              </a:rPr>
              <a:t>,</a:t>
            </a:r>
            <a:r>
              <a:rPr lang="en-US" sz="1600" spc="-12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backref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'role'</a:t>
            </a:r>
            <a:r>
              <a:rPr lang="en-US" sz="1600">
                <a:latin typeface="SimSun"/>
                <a:cs typeface="SimSun"/>
              </a:rPr>
              <a:t>,</a:t>
            </a:r>
            <a:r>
              <a:rPr lang="en-US" sz="1600" spc="-16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lazy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'dynamic'</a:t>
            </a:r>
            <a:r>
              <a:rPr lang="en-US" sz="1600">
                <a:latin typeface="SimSun"/>
                <a:cs typeface="SimSun"/>
              </a:rPr>
              <a:t>)</a:t>
            </a:r>
          </a:p>
          <a:p>
            <a:pPr>
              <a:spcBef>
                <a:spcPts val="45"/>
              </a:spcBef>
            </a:pPr>
            <a:endParaRPr lang="en-US" sz="1400">
              <a:latin typeface="SimSun"/>
              <a:cs typeface="SimSun"/>
            </a:endParaRPr>
          </a:p>
          <a:p>
            <a:pPr marL="362845" marR="1797640" indent="-176239"/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600" b="1" spc="-73">
                <a:solidFill>
                  <a:srgbClr val="CC00FF"/>
                </a:solidFill>
                <a:latin typeface="Courier New"/>
                <a:cs typeface="Courier New"/>
              </a:rPr>
              <a:t>__init__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>
                <a:latin typeface="SimSun"/>
                <a:cs typeface="SimSun"/>
              </a:rPr>
              <a:t>,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lang="en-US" sz="1600">
                <a:latin typeface="SimSun"/>
                <a:cs typeface="SimSun"/>
              </a:rPr>
              <a:t>):  </a:t>
            </a:r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super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lang="en-US" sz="1600">
                <a:latin typeface="SimSun"/>
                <a:cs typeface="SimSun"/>
              </a:rPr>
              <a:t>,</a:t>
            </a:r>
            <a:r>
              <a:rPr lang="en-US" sz="1600" spc="-49">
                <a:latin typeface="SimSun"/>
                <a:cs typeface="SimSun"/>
              </a:rPr>
              <a:t> </a:t>
            </a:r>
            <a:r>
              <a:rPr lang="en-US" sz="1600" spc="-24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 spc="-24">
                <a:latin typeface="SimSun"/>
                <a:cs typeface="SimSun"/>
              </a:rPr>
              <a:t>)</a:t>
            </a:r>
            <a:r>
              <a:rPr lang="en-US" sz="1600" spc="-24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b="1" spc="-24">
                <a:solidFill>
                  <a:srgbClr val="CC00FF"/>
                </a:solidFill>
                <a:latin typeface="Courier New"/>
                <a:cs typeface="Courier New"/>
              </a:rPr>
              <a:t>__init__</a:t>
            </a:r>
            <a:r>
              <a:rPr lang="en-US" sz="1600" spc="-24">
                <a:latin typeface="SimSun"/>
                <a:cs typeface="SimSun"/>
              </a:rPr>
              <a:t>(</a:t>
            </a:r>
            <a:r>
              <a:rPr lang="en-US" sz="1600" spc="-24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lang="en-US" sz="1600" spc="-24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lang="en-US" sz="1600" spc="-24">
                <a:latin typeface="SimSun"/>
                <a:cs typeface="SimSun"/>
              </a:rPr>
              <a:t>) </a:t>
            </a:r>
            <a:r>
              <a:rPr lang="en-US" sz="1600" spc="-339">
                <a:latin typeface="SimSun"/>
                <a:cs typeface="SimSun"/>
              </a:rPr>
              <a:t> </a:t>
            </a:r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permissions </a:t>
            </a:r>
            <a:r>
              <a:rPr lang="en-US" sz="1600" b="1" spc="-73">
                <a:latin typeface="Courier New"/>
                <a:cs typeface="Courier New"/>
              </a:rPr>
              <a:t>is </a:t>
            </a:r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lang="en-US" sz="1600">
                <a:latin typeface="SimSun"/>
                <a:cs typeface="SimSun"/>
              </a:rPr>
              <a:t>:</a:t>
            </a:r>
          </a:p>
          <a:p>
            <a:pPr marL="539085"/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permissions</a:t>
            </a:r>
            <a:r>
              <a:rPr lang="en-US" sz="1600" spc="-2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FF6600"/>
                </a:solidFill>
                <a:latin typeface="SimSun"/>
                <a:cs typeface="SimSun"/>
              </a:rPr>
              <a:t>0</a:t>
            </a:r>
            <a:endParaRPr lang="en-US" sz="1600">
              <a:latin typeface="SimSun"/>
              <a:cs typeface="SimSun"/>
            </a:endParaRPr>
          </a:p>
          <a:p>
            <a:pPr>
              <a:spcBef>
                <a:spcPts val="8"/>
              </a:spcBef>
            </a:pPr>
            <a:endParaRPr lang="en-US" sz="1400">
              <a:latin typeface="SimSun"/>
              <a:cs typeface="SimSun"/>
            </a:endParaRPr>
          </a:p>
          <a:p>
            <a:pPr marL="10367" marR="4147" algn="just">
              <a:lnSpc>
                <a:spcPct val="102400"/>
              </a:lnSpc>
            </a:pPr>
            <a:r>
              <a:rPr lang="en-US" sz="1800" spc="-29">
                <a:latin typeface="Palatino Linotype"/>
                <a:cs typeface="Palatino Linotype"/>
              </a:rPr>
              <a:t>The </a:t>
            </a:r>
            <a:r>
              <a:rPr lang="en-US" sz="1800" spc="-4">
                <a:latin typeface="SimSun"/>
                <a:cs typeface="SimSun"/>
              </a:rPr>
              <a:t>default </a:t>
            </a:r>
            <a:r>
              <a:rPr lang="en-US" sz="1800" spc="-41">
                <a:latin typeface="Palatino Linotype"/>
                <a:cs typeface="Palatino Linotype"/>
              </a:rPr>
              <a:t>field </a:t>
            </a:r>
            <a:r>
              <a:rPr lang="en-US" sz="1800" spc="-37">
                <a:latin typeface="Palatino Linotype"/>
                <a:cs typeface="Palatino Linotype"/>
              </a:rPr>
              <a:t>is one </a:t>
            </a:r>
            <a:r>
              <a:rPr lang="en-US" sz="1800" spc="-33">
                <a:latin typeface="Palatino Linotype"/>
                <a:cs typeface="Palatino Linotype"/>
              </a:rPr>
              <a:t>of </a:t>
            </a:r>
            <a:r>
              <a:rPr lang="en-US" sz="1800" spc="-37">
                <a:latin typeface="Palatino Linotype"/>
                <a:cs typeface="Palatino Linotype"/>
              </a:rPr>
              <a:t>the </a:t>
            </a:r>
            <a:r>
              <a:rPr lang="en-US" sz="1800" spc="-41">
                <a:latin typeface="Palatino Linotype"/>
                <a:cs typeface="Palatino Linotype"/>
              </a:rPr>
              <a:t>additions </a:t>
            </a:r>
            <a:r>
              <a:rPr lang="en-US" sz="1800" spc="-24">
                <a:latin typeface="Palatino Linotype"/>
                <a:cs typeface="Palatino Linotype"/>
              </a:rPr>
              <a:t>to </a:t>
            </a:r>
            <a:r>
              <a:rPr lang="en-US" sz="1800" spc="-33">
                <a:latin typeface="Palatino Linotype"/>
                <a:cs typeface="Palatino Linotype"/>
              </a:rPr>
              <a:t>this </a:t>
            </a:r>
            <a:r>
              <a:rPr lang="en-US" sz="1800" spc="-45">
                <a:latin typeface="Palatino Linotype"/>
                <a:cs typeface="Palatino Linotype"/>
              </a:rPr>
              <a:t>model.</a:t>
            </a:r>
            <a:r>
              <a:rPr lang="en-US" sz="1800" spc="-41">
                <a:latin typeface="Palatino Linotype"/>
                <a:cs typeface="Palatino Linotype"/>
              </a:rPr>
              <a:t> </a:t>
            </a:r>
            <a:r>
              <a:rPr lang="en-US" sz="1800" spc="-29">
                <a:latin typeface="Palatino Linotype"/>
                <a:cs typeface="Palatino Linotype"/>
              </a:rPr>
              <a:t>This </a:t>
            </a:r>
            <a:r>
              <a:rPr lang="en-US" sz="1800" spc="-41">
                <a:latin typeface="Palatino Linotype"/>
                <a:cs typeface="Palatino Linotype"/>
              </a:rPr>
              <a:t>field </a:t>
            </a:r>
            <a:r>
              <a:rPr lang="en-US" sz="1800" spc="-49">
                <a:latin typeface="Palatino Linotype"/>
                <a:cs typeface="Palatino Linotype"/>
              </a:rPr>
              <a:t>should</a:t>
            </a:r>
            <a:r>
              <a:rPr lang="en-US" sz="1800" spc="-45">
                <a:latin typeface="Palatino Linotype"/>
                <a:cs typeface="Palatino Linotype"/>
              </a:rPr>
              <a:t> be</a:t>
            </a:r>
            <a:r>
              <a:rPr lang="en-US" sz="1800" spc="122">
                <a:latin typeface="Palatino Linotype"/>
                <a:cs typeface="Palatino Linotype"/>
              </a:rPr>
              <a:t> </a:t>
            </a:r>
            <a:r>
              <a:rPr lang="en-US" sz="1800" spc="-41">
                <a:latin typeface="Palatino Linotype"/>
                <a:cs typeface="Palatino Linotype"/>
              </a:rPr>
              <a:t>set </a:t>
            </a:r>
            <a:r>
              <a:rPr lang="en-US" sz="1800" spc="-24">
                <a:latin typeface="Palatino Linotype"/>
                <a:cs typeface="Palatino Linotype"/>
              </a:rPr>
              <a:t>to 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4">
                <a:latin typeface="SimSun"/>
                <a:cs typeface="SimSun"/>
              </a:rPr>
              <a:t>True </a:t>
            </a:r>
            <a:r>
              <a:rPr lang="en-US" sz="1800" spc="-29">
                <a:latin typeface="Palatino Linotype"/>
                <a:cs typeface="Palatino Linotype"/>
              </a:rPr>
              <a:t>for </a:t>
            </a:r>
            <a:r>
              <a:rPr lang="en-US" sz="1800" spc="-45">
                <a:latin typeface="Palatino Linotype"/>
                <a:cs typeface="Palatino Linotype"/>
              </a:rPr>
              <a:t>only </a:t>
            </a:r>
            <a:r>
              <a:rPr lang="en-US" sz="1800" spc="-37">
                <a:latin typeface="Palatino Linotype"/>
                <a:cs typeface="Palatino Linotype"/>
              </a:rPr>
              <a:t>one </a:t>
            </a:r>
            <a:r>
              <a:rPr lang="en-US" sz="1800" spc="-33">
                <a:latin typeface="Palatino Linotype"/>
                <a:cs typeface="Palatino Linotype"/>
              </a:rPr>
              <a:t>role </a:t>
            </a:r>
            <a:r>
              <a:rPr lang="en-US" sz="1800" spc="-53">
                <a:latin typeface="Palatino Linotype"/>
                <a:cs typeface="Palatino Linotype"/>
              </a:rPr>
              <a:t>and </a:t>
            </a:r>
            <a:r>
              <a:rPr lang="en-US" sz="1800" spc="-4">
                <a:latin typeface="SimSun"/>
                <a:cs typeface="SimSun"/>
              </a:rPr>
              <a:t>False </a:t>
            </a:r>
            <a:r>
              <a:rPr lang="en-US" sz="1800" spc="-29">
                <a:latin typeface="Palatino Linotype"/>
                <a:cs typeface="Palatino Linotype"/>
              </a:rPr>
              <a:t>for </a:t>
            </a:r>
            <a:r>
              <a:rPr lang="en-US" sz="1800" spc="-41">
                <a:latin typeface="Palatino Linotype"/>
                <a:cs typeface="Palatino Linotype"/>
              </a:rPr>
              <a:t>all </a:t>
            </a:r>
            <a:r>
              <a:rPr lang="en-US" sz="1800" spc="-37">
                <a:latin typeface="Palatino Linotype"/>
                <a:cs typeface="Palatino Linotype"/>
              </a:rPr>
              <a:t>the </a:t>
            </a:r>
            <a:r>
              <a:rPr lang="en-US" sz="1800" spc="-33">
                <a:latin typeface="Palatino Linotype"/>
                <a:cs typeface="Palatino Linotype"/>
              </a:rPr>
              <a:t>others. </a:t>
            </a:r>
            <a:endParaRPr lang="en-US"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30631"/>
            <a:ext cx="8077200" cy="584283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/>
            <a:r>
              <a:rPr sz="1800" i="1" spc="-12">
                <a:latin typeface="Palatino Linotype"/>
                <a:cs typeface="Palatino Linotype"/>
              </a:rPr>
              <a:t>Example</a:t>
            </a:r>
            <a:r>
              <a:rPr sz="1800" i="1" spc="-2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9-2.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app/models.py:</a:t>
            </a:r>
            <a:r>
              <a:rPr sz="1800" i="1" spc="-20" dirty="0">
                <a:latin typeface="Palatino Linotype"/>
                <a:cs typeface="Palatino Linotype"/>
              </a:rPr>
              <a:t> permission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constants</a:t>
            </a:r>
            <a:endParaRPr sz="1800">
              <a:latin typeface="Palatino Linotype"/>
              <a:cs typeface="Palatino Linotype"/>
            </a:endParaRPr>
          </a:p>
          <a:p>
            <a:pPr marL="186606" marR="2987253" indent="-176239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spc="-73" dirty="0">
                <a:solidFill>
                  <a:srgbClr val="00AA87"/>
                </a:solidFill>
                <a:latin typeface="Courier New"/>
                <a:cs typeface="Courier New"/>
              </a:rPr>
              <a:t>Permission</a:t>
            </a:r>
            <a:r>
              <a:rPr sz="1600" dirty="0">
                <a:latin typeface="SimSun"/>
                <a:cs typeface="SimSun"/>
              </a:rPr>
              <a:t>: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6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2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WRITE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4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MODERATE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8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ADMIN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>
                <a:solidFill>
                  <a:srgbClr val="FF6600"/>
                </a:solidFill>
                <a:latin typeface="SimSun"/>
                <a:cs typeface="SimSun"/>
              </a:rPr>
              <a:t>16</a:t>
            </a:r>
            <a:endParaRPr sz="1800">
              <a:latin typeface="Palatino Linotype"/>
              <a:cs typeface="Palatino Linotype"/>
            </a:endParaRPr>
          </a:p>
          <a:p>
            <a:pPr marL="10367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16" dirty="0">
                <a:latin typeface="Palatino Linotype"/>
                <a:cs typeface="Palatino Linotype"/>
              </a:rPr>
              <a:t> 9-3. </a:t>
            </a:r>
            <a:r>
              <a:rPr sz="1800" i="1" spc="-12" dirty="0">
                <a:latin typeface="Palatino Linotype"/>
                <a:cs typeface="Palatino Linotype"/>
              </a:rPr>
              <a:t>app/models.py: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permission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management </a:t>
            </a:r>
            <a:r>
              <a:rPr sz="1800" i="1" spc="-20" dirty="0">
                <a:latin typeface="Palatino Linotype"/>
                <a:cs typeface="Palatino Linotype"/>
              </a:rPr>
              <a:t>in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the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Role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model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spc="-73" dirty="0">
                <a:solidFill>
                  <a:srgbClr val="00AA87"/>
                </a:solidFill>
                <a:latin typeface="Courier New"/>
                <a:cs typeface="Courier New"/>
              </a:rPr>
              <a:t>Role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add_permission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539085" marR="1929819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b="1" spc="-73" dirty="0">
                <a:latin typeface="Courier New"/>
                <a:cs typeface="Courier New"/>
              </a:rPr>
              <a:t>not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has_permission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</a:t>
            </a:r>
            <a:r>
              <a:rPr sz="1600" dirty="0">
                <a:latin typeface="SimSun"/>
                <a:cs typeface="SimSun"/>
              </a:rPr>
              <a:t>): 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permissions</a:t>
            </a:r>
            <a:r>
              <a:rPr sz="16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+=</a:t>
            </a:r>
            <a:r>
              <a:rPr sz="16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remove_permission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539085" marR="2106058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has_permission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</a:t>
            </a:r>
            <a:r>
              <a:rPr sz="1600" dirty="0">
                <a:latin typeface="SimSun"/>
                <a:cs typeface="SimSun"/>
              </a:rPr>
              <a:t>): 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permissions</a:t>
            </a:r>
            <a:r>
              <a:rPr sz="1600" spc="-2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-=</a:t>
            </a:r>
            <a:r>
              <a:rPr sz="16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362845" marR="2326357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reset_permissions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): 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permissions</a:t>
            </a:r>
            <a:r>
              <a:rPr sz="16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0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400">
              <a:latin typeface="SimSun"/>
              <a:cs typeface="SimSun"/>
            </a:endParaRPr>
          </a:p>
          <a:p>
            <a:pPr marL="186606">
              <a:spcBef>
                <a:spcPts val="4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has_permission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permissions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&amp;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 </a:t>
            </a:r>
            <a:r>
              <a:rPr sz="1600">
                <a:solidFill>
                  <a:srgbClr val="545454"/>
                </a:solidFill>
                <a:latin typeface="SimSun"/>
                <a:cs typeface="SimSun"/>
              </a:rPr>
              <a:t>== </a:t>
            </a:r>
            <a:r>
              <a:rPr sz="1600">
                <a:solidFill>
                  <a:srgbClr val="000087"/>
                </a:solidFill>
                <a:latin typeface="SimSun"/>
                <a:cs typeface="SimSun"/>
              </a:rPr>
              <a:t>perm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AA4016-9054-BA36-9609-5DE7B458670C}"/>
              </a:ext>
            </a:extLst>
          </p:cNvPr>
          <p:cNvSpPr txBox="1"/>
          <p:nvPr/>
        </p:nvSpPr>
        <p:spPr>
          <a:xfrm>
            <a:off x="533400" y="609600"/>
            <a:ext cx="8077200" cy="5112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marR="4147" algn="just">
              <a:lnSpc>
                <a:spcPct val="102400"/>
              </a:lnSpc>
              <a:spcBef>
                <a:spcPts val="4"/>
              </a:spcBef>
            </a:pPr>
            <a:r>
              <a:rPr lang="en-US" sz="2000" spc="-29">
                <a:latin typeface="Palatino Linotype"/>
                <a:cs typeface="Palatino Linotype"/>
              </a:rPr>
              <a:t>The</a:t>
            </a:r>
            <a:r>
              <a:rPr lang="en-US" sz="2000" spc="-24">
                <a:latin typeface="Palatino Linotype"/>
                <a:cs typeface="Palatino Linotype"/>
              </a:rPr>
              <a:t> </a:t>
            </a:r>
            <a:r>
              <a:rPr lang="en-US" sz="2000" spc="-4">
                <a:latin typeface="SimSun"/>
                <a:cs typeface="SimSun"/>
              </a:rPr>
              <a:t>add_permission()</a:t>
            </a:r>
            <a:r>
              <a:rPr lang="en-US" sz="2000" spc="-4">
                <a:latin typeface="Palatino Linotype"/>
                <a:cs typeface="Palatino Linotype"/>
              </a:rPr>
              <a:t>, </a:t>
            </a:r>
            <a:r>
              <a:rPr lang="en-US" sz="2000" spc="-4">
                <a:latin typeface="SimSun"/>
                <a:cs typeface="SimSun"/>
              </a:rPr>
              <a:t>remove_permission()</a:t>
            </a:r>
            <a:r>
              <a:rPr lang="en-US" sz="2000" spc="-4">
                <a:latin typeface="Palatino Linotype"/>
                <a:cs typeface="Palatino Linotype"/>
              </a:rPr>
              <a:t>, </a:t>
            </a:r>
            <a:r>
              <a:rPr lang="en-US" sz="2000" spc="-53">
                <a:latin typeface="Palatino Linotype"/>
                <a:cs typeface="Palatino Linotype"/>
              </a:rPr>
              <a:t>and</a:t>
            </a:r>
            <a:r>
              <a:rPr lang="en-US" sz="2000" spc="-49">
                <a:latin typeface="Palatino Linotype"/>
                <a:cs typeface="Palatino Linotype"/>
              </a:rPr>
              <a:t> </a:t>
            </a:r>
            <a:r>
              <a:rPr lang="en-US" sz="2000" spc="-4">
                <a:latin typeface="SimSun"/>
                <a:cs typeface="SimSun"/>
              </a:rPr>
              <a:t>reset_permission() </a:t>
            </a:r>
            <a:r>
              <a:rPr lang="en-US" sz="2000" spc="-45">
                <a:latin typeface="Palatino Linotype"/>
                <a:cs typeface="Palatino Linotype"/>
              </a:rPr>
              <a:t>methods </a:t>
            </a:r>
            <a:r>
              <a:rPr lang="en-US" sz="2000" spc="-41">
                <a:latin typeface="Palatino Linotype"/>
                <a:cs typeface="Palatino Linotype"/>
              </a:rPr>
              <a:t> all</a:t>
            </a:r>
            <a:r>
              <a:rPr lang="en-US" sz="2000" spc="-37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use</a:t>
            </a:r>
            <a:r>
              <a:rPr lang="en-US" sz="2000" spc="-49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basic</a:t>
            </a:r>
            <a:r>
              <a:rPr lang="en-US" sz="2000" spc="-33">
                <a:latin typeface="Palatino Linotype"/>
                <a:cs typeface="Palatino Linotype"/>
              </a:rPr>
              <a:t> arithmetic</a:t>
            </a:r>
            <a:r>
              <a:rPr lang="en-US" sz="2000" spc="-29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operations</a:t>
            </a:r>
            <a:r>
              <a:rPr lang="en-US" sz="2000" spc="-37">
                <a:latin typeface="Palatino Linotype"/>
                <a:cs typeface="Palatino Linotype"/>
              </a:rPr>
              <a:t> </a:t>
            </a:r>
            <a:r>
              <a:rPr lang="en-US" sz="2000" spc="-24">
                <a:latin typeface="Palatino Linotype"/>
                <a:cs typeface="Palatino Linotype"/>
              </a:rPr>
              <a:t>to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57">
                <a:latin typeface="Palatino Linotype"/>
                <a:cs typeface="Palatino Linotype"/>
              </a:rPr>
              <a:t>update</a:t>
            </a:r>
            <a:r>
              <a:rPr lang="en-US" sz="2000" spc="-53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</a:t>
            </a:r>
            <a:r>
              <a:rPr lang="en-US" sz="2000" spc="-33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permission</a:t>
            </a:r>
            <a:r>
              <a:rPr lang="en-US" sz="2000" spc="-37">
                <a:latin typeface="Palatino Linotype"/>
                <a:cs typeface="Palatino Linotype"/>
              </a:rPr>
              <a:t> </a:t>
            </a:r>
            <a:r>
              <a:rPr lang="en-US" sz="2000" spc="-29">
                <a:latin typeface="Palatino Linotype"/>
                <a:cs typeface="Palatino Linotype"/>
              </a:rPr>
              <a:t>list.</a:t>
            </a:r>
            <a:r>
              <a:rPr lang="en-US" sz="2000" spc="-24">
                <a:latin typeface="Palatino Linotype"/>
                <a:cs typeface="Palatino Linotype"/>
              </a:rPr>
              <a:t> </a:t>
            </a:r>
            <a:r>
              <a:rPr lang="en-US" sz="2000" spc="-29">
                <a:latin typeface="Palatino Linotype"/>
                <a:cs typeface="Palatino Linotype"/>
              </a:rPr>
              <a:t>The </a:t>
            </a:r>
            <a:r>
              <a:rPr lang="en-US" sz="2000" spc="-24">
                <a:latin typeface="Palatino Linotype"/>
                <a:cs typeface="Palatino Linotype"/>
              </a:rPr>
              <a:t> </a:t>
            </a:r>
            <a:r>
              <a:rPr lang="en-US" sz="2000" spc="-4">
                <a:latin typeface="SimSun"/>
                <a:cs typeface="SimSun"/>
              </a:rPr>
              <a:t>has_permission() </a:t>
            </a:r>
            <a:r>
              <a:rPr lang="en-US" sz="2000" spc="-45">
                <a:latin typeface="Palatino Linotype"/>
                <a:cs typeface="Palatino Linotype"/>
              </a:rPr>
              <a:t>method </a:t>
            </a:r>
            <a:r>
              <a:rPr lang="en-US" sz="2000" spc="-37">
                <a:latin typeface="Palatino Linotype"/>
                <a:cs typeface="Palatino Linotype"/>
              </a:rPr>
              <a:t>is the </a:t>
            </a:r>
            <a:r>
              <a:rPr lang="en-US" sz="2000" spc="-41">
                <a:latin typeface="Palatino Linotype"/>
                <a:cs typeface="Palatino Linotype"/>
              </a:rPr>
              <a:t>most </a:t>
            </a:r>
            <a:r>
              <a:rPr lang="en-US" sz="2000" spc="-45">
                <a:latin typeface="Palatino Linotype"/>
                <a:cs typeface="Palatino Linotype"/>
              </a:rPr>
              <a:t>complex </a:t>
            </a:r>
            <a:r>
              <a:rPr lang="en-US" sz="2000" spc="-33">
                <a:latin typeface="Palatino Linotype"/>
                <a:cs typeface="Palatino Linotype"/>
              </a:rPr>
              <a:t>of </a:t>
            </a:r>
            <a:r>
              <a:rPr lang="en-US" sz="2000" spc="-37">
                <a:latin typeface="Palatino Linotype"/>
                <a:cs typeface="Palatino Linotype"/>
              </a:rPr>
              <a:t>the set, </a:t>
            </a:r>
            <a:r>
              <a:rPr lang="en-US" sz="2000" spc="-53">
                <a:latin typeface="Palatino Linotype"/>
                <a:cs typeface="Palatino Linotype"/>
              </a:rPr>
              <a:t>as </a:t>
            </a:r>
            <a:r>
              <a:rPr lang="en-US" sz="2000" spc="-20">
                <a:latin typeface="Palatino Linotype"/>
                <a:cs typeface="Palatino Linotype"/>
              </a:rPr>
              <a:t>it </a:t>
            </a:r>
            <a:r>
              <a:rPr lang="en-US" sz="2000" spc="-37">
                <a:latin typeface="Palatino Linotype"/>
                <a:cs typeface="Palatino Linotype"/>
              </a:rPr>
              <a:t>relies </a:t>
            </a:r>
            <a:r>
              <a:rPr lang="en-US" sz="2000" spc="-33">
                <a:latin typeface="Palatino Linotype"/>
                <a:cs typeface="Palatino Linotype"/>
              </a:rPr>
              <a:t>on </a:t>
            </a:r>
            <a:r>
              <a:rPr lang="en-US" sz="2000" spc="-37">
                <a:latin typeface="Palatino Linotype"/>
                <a:cs typeface="Palatino Linotype"/>
              </a:rPr>
              <a:t>the </a:t>
            </a:r>
            <a:r>
              <a:rPr lang="en-US" sz="2000" spc="-49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bitwise </a:t>
            </a:r>
            <a:r>
              <a:rPr lang="en-US" sz="2000" spc="-45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lang="en-US" sz="2000" spc="-53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and </a:t>
            </a:r>
            <a:r>
              <a:rPr lang="en-US" sz="2000" spc="-41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operator </a:t>
            </a:r>
            <a:r>
              <a:rPr lang="en-US" sz="2000" spc="-4">
                <a:solidFill>
                  <a:srgbClr val="990000"/>
                </a:solidFill>
                <a:latin typeface="SimSun"/>
                <a:cs typeface="SimSun"/>
                <a:hlinkClick r:id="rId2"/>
              </a:rPr>
              <a:t>&amp; </a:t>
            </a:r>
            <a:r>
              <a:rPr lang="en-US" sz="2000" spc="-24">
                <a:latin typeface="Palatino Linotype"/>
                <a:cs typeface="Palatino Linotype"/>
              </a:rPr>
              <a:t>to </a:t>
            </a:r>
            <a:r>
              <a:rPr lang="en-US" sz="2000" spc="-37">
                <a:latin typeface="Palatino Linotype"/>
                <a:cs typeface="Palatino Linotype"/>
              </a:rPr>
              <a:t>check </a:t>
            </a:r>
            <a:r>
              <a:rPr lang="en-US" sz="2000" spc="-29">
                <a:latin typeface="Palatino Linotype"/>
                <a:cs typeface="Palatino Linotype"/>
              </a:rPr>
              <a:t>if </a:t>
            </a:r>
            <a:r>
              <a:rPr lang="en-US" sz="2000" spc="-53">
                <a:latin typeface="Palatino Linotype"/>
                <a:cs typeface="Palatino Linotype"/>
              </a:rPr>
              <a:t>a </a:t>
            </a:r>
            <a:r>
              <a:rPr lang="en-US" sz="2000" spc="-41">
                <a:latin typeface="Palatino Linotype"/>
                <a:cs typeface="Palatino Linotype"/>
              </a:rPr>
              <a:t>combined permission </a:t>
            </a:r>
            <a:r>
              <a:rPr lang="en-US" sz="2000" spc="-57">
                <a:latin typeface="Palatino Linotype"/>
                <a:cs typeface="Palatino Linotype"/>
              </a:rPr>
              <a:t>value </a:t>
            </a:r>
            <a:r>
              <a:rPr lang="en-US" sz="2000" spc="-45">
                <a:latin typeface="Palatino Linotype"/>
                <a:cs typeface="Palatino Linotype"/>
              </a:rPr>
              <a:t>includes </a:t>
            </a:r>
            <a:r>
              <a:rPr lang="en-US" sz="2000" spc="-37">
                <a:latin typeface="Palatino Linotype"/>
                <a:cs typeface="Palatino Linotype"/>
              </a:rPr>
              <a:t>the </a:t>
            </a:r>
            <a:r>
              <a:rPr lang="en-US" sz="2000" spc="-53">
                <a:latin typeface="Palatino Linotype"/>
                <a:cs typeface="Palatino Linotype"/>
              </a:rPr>
              <a:t>given </a:t>
            </a:r>
            <a:r>
              <a:rPr lang="en-US" sz="2000" spc="-37">
                <a:latin typeface="Palatino Linotype"/>
                <a:cs typeface="Palatino Linotype"/>
              </a:rPr>
              <a:t>basic </a:t>
            </a:r>
            <a:r>
              <a:rPr lang="en-US" sz="2000" spc="-29">
                <a:latin typeface="Palatino Linotype"/>
                <a:cs typeface="Palatino Linotype"/>
              </a:rPr>
              <a:t>per‐ </a:t>
            </a:r>
            <a:r>
              <a:rPr lang="en-US" sz="2000" spc="-24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mission.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135">
                <a:latin typeface="Palatino Linotype"/>
                <a:cs typeface="Palatino Linotype"/>
              </a:rPr>
              <a:t>Y</a:t>
            </a:r>
            <a:r>
              <a:rPr lang="en-US" sz="2000" spc="-49">
                <a:latin typeface="Palatino Linotype"/>
                <a:cs typeface="Palatino Linotype"/>
              </a:rPr>
              <a:t>ou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can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pl</a:t>
            </a:r>
            <a:r>
              <a:rPr lang="en-US" sz="2000" spc="-73">
                <a:latin typeface="Palatino Linotype"/>
                <a:cs typeface="Palatino Linotype"/>
              </a:rPr>
              <a:t>a</a:t>
            </a:r>
            <a:r>
              <a:rPr lang="en-US" sz="2000" spc="-86">
                <a:latin typeface="Palatino Linotype"/>
                <a:cs typeface="Palatino Linotype"/>
              </a:rPr>
              <a:t>y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with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these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5">
                <a:latin typeface="Palatino Linotype"/>
                <a:cs typeface="Palatino Linotype"/>
              </a:rPr>
              <a:t>methods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29">
                <a:latin typeface="Palatino Linotype"/>
                <a:cs typeface="Palatino Linotype"/>
              </a:rPr>
              <a:t>in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a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Python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shell:</a:t>
            </a:r>
            <a:endParaRPr lang="en-US" sz="20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lang="en-US" sz="1800">
                <a:latin typeface="SimSun"/>
                <a:cs typeface="SimSun"/>
              </a:rPr>
              <a:t>(venv) $ </a:t>
            </a:r>
            <a:r>
              <a:rPr lang="en-US" sz="1800" b="1" spc="-73">
                <a:latin typeface="Courier New"/>
                <a:cs typeface="Courier New"/>
              </a:rPr>
              <a:t>flask shell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&gt;&gt;&gt; </a:t>
            </a:r>
            <a:r>
              <a:rPr lang="en-US" sz="1800" b="1" spc="-73">
                <a:latin typeface="Courier New"/>
                <a:cs typeface="Courier New"/>
              </a:rPr>
              <a:t>r = Role(name='User')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16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r.add_permission(Permission.FOLLOW)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16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r.add_permission(Permission.WRITE)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16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r.has_permission(Permission.FOLLOW)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True</a:t>
            </a: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16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r.has_permission(Permission.ADMIN)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False</a:t>
            </a:r>
          </a:p>
          <a:p>
            <a:pPr marL="186606"/>
            <a:r>
              <a:rPr lang="en-US" sz="1800">
                <a:latin typeface="SimSun"/>
                <a:cs typeface="SimSun"/>
              </a:rPr>
              <a:t>&gt;&gt;&gt; </a:t>
            </a:r>
            <a:r>
              <a:rPr lang="en-US" sz="1800" b="1" spc="-73">
                <a:latin typeface="Courier New"/>
                <a:cs typeface="Courier New"/>
              </a:rPr>
              <a:t>r.reset_permissions()</a:t>
            </a:r>
          </a:p>
          <a:p>
            <a:pPr marL="186606">
              <a:spcBef>
                <a:spcPts val="82"/>
              </a:spcBef>
            </a:pPr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16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r.has_permission(Permission.FOLLOW)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80338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609600" y="304800"/>
            <a:ext cx="7924800" cy="5356516"/>
          </a:xfrm>
          <a:prstGeom prst="rect">
            <a:avLst/>
          </a:prstGeom>
        </p:spPr>
        <p:txBody>
          <a:bodyPr vert="horz" wrap="square" lIns="0" tIns="8812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180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9-4.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app/models.py: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creating</a:t>
            </a:r>
            <a:r>
              <a:rPr sz="1800" i="1" spc="-20" dirty="0">
                <a:latin typeface="Palatino Linotype"/>
                <a:cs typeface="Palatino Linotype"/>
              </a:rPr>
              <a:t> roles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in </a:t>
            </a:r>
            <a:r>
              <a:rPr sz="1800" i="1" spc="-8" dirty="0">
                <a:latin typeface="Palatino Linotype"/>
                <a:cs typeface="Palatino Linotype"/>
              </a:rPr>
              <a:t>the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dirty="0">
                <a:latin typeface="Palatino Linotype"/>
                <a:cs typeface="Palatino Linotype"/>
              </a:rPr>
              <a:t>database</a:t>
            </a:r>
            <a:endParaRPr sz="18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spc="-73" dirty="0">
                <a:solidFill>
                  <a:srgbClr val="00AA87"/>
                </a:solidFill>
                <a:latin typeface="Courier New"/>
                <a:cs typeface="Courier New"/>
              </a:rPr>
              <a:t>Role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@staticmethod</a:t>
            </a:r>
            <a:endParaRPr sz="1600">
              <a:latin typeface="SimSun"/>
              <a:cs typeface="SimSun"/>
            </a:endParaRPr>
          </a:p>
          <a:p>
            <a:pPr marL="362845" marR="2722894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insert_roles</a:t>
            </a:r>
            <a:r>
              <a:rPr sz="1600" dirty="0">
                <a:latin typeface="SimSun"/>
                <a:cs typeface="SimSun"/>
              </a:rPr>
              <a:t>():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roles</a:t>
            </a:r>
            <a:r>
              <a:rPr sz="16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{</a:t>
            </a:r>
            <a:endParaRPr sz="1600">
              <a:latin typeface="SimSun"/>
              <a:cs typeface="SimSun"/>
            </a:endParaRPr>
          </a:p>
          <a:p>
            <a:pPr marL="539085" marR="299607"/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'User'</a:t>
            </a:r>
            <a:r>
              <a:rPr sz="1600" dirty="0">
                <a:latin typeface="SimSun"/>
                <a:cs typeface="SimSun"/>
              </a:rPr>
              <a:t>: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WRITE</a:t>
            </a:r>
            <a:r>
              <a:rPr sz="1600" dirty="0">
                <a:latin typeface="SimSun"/>
                <a:cs typeface="SimSun"/>
              </a:rPr>
              <a:t>],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'Moderator'</a:t>
            </a:r>
            <a:r>
              <a:rPr sz="1600" dirty="0">
                <a:latin typeface="SimSun"/>
                <a:cs typeface="SimSun"/>
              </a:rPr>
              <a:t>: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600" dirty="0">
                <a:latin typeface="SimSun"/>
                <a:cs typeface="SimSun"/>
              </a:rPr>
              <a:t>,</a:t>
            </a:r>
            <a:endParaRPr sz="1600">
              <a:latin typeface="SimSun"/>
              <a:cs typeface="SimSun"/>
            </a:endParaRPr>
          </a:p>
          <a:p>
            <a:pPr marL="539085" marR="740205" indent="616837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WRITE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MODERATE</a:t>
            </a:r>
            <a:r>
              <a:rPr sz="1600" dirty="0">
                <a:latin typeface="SimSun"/>
                <a:cs typeface="SimSun"/>
              </a:rPr>
              <a:t>],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'Administrator'</a:t>
            </a:r>
            <a:r>
              <a:rPr sz="1600" dirty="0">
                <a:latin typeface="SimSun"/>
                <a:cs typeface="SimSun"/>
              </a:rPr>
              <a:t>:</a:t>
            </a:r>
            <a:r>
              <a:rPr sz="1600" spc="-41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41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600" dirty="0">
                <a:latin typeface="SimSun"/>
                <a:cs typeface="SimSun"/>
              </a:rPr>
              <a:t>,</a:t>
            </a:r>
            <a:endParaRPr sz="1600">
              <a:latin typeface="SimSun"/>
              <a:cs typeface="SimSun"/>
            </a:endParaRPr>
          </a:p>
          <a:p>
            <a:pPr marL="1332161" marR="74020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WRITE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8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MODERATE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ADMIN</a:t>
            </a:r>
            <a:r>
              <a:rPr sz="1600" dirty="0">
                <a:latin typeface="SimSun"/>
                <a:cs typeface="SimSun"/>
              </a:rPr>
              <a:t>],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dirty="0">
                <a:latin typeface="SimSun"/>
                <a:cs typeface="SimSun"/>
              </a:rPr>
              <a:t>}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default_role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'User'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 </a:t>
            </a:r>
            <a:r>
              <a:rPr sz="1600" b="1" spc="-73" dirty="0">
                <a:latin typeface="Courier New"/>
                <a:cs typeface="Courier New"/>
              </a:rPr>
              <a:t>in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roles</a:t>
            </a:r>
            <a:r>
              <a:rPr sz="1600" dirty="0">
                <a:latin typeface="SimSun"/>
                <a:cs typeface="SimSun"/>
              </a:rPr>
              <a:t>:</a:t>
            </a:r>
            <a:endParaRPr sz="1600">
              <a:latin typeface="SimSun"/>
              <a:cs typeface="SimSun"/>
            </a:endParaRPr>
          </a:p>
          <a:p>
            <a:pPr marL="53908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</a:t>
            </a:r>
            <a:r>
              <a:rPr sz="1600" dirty="0">
                <a:latin typeface="SimSun"/>
                <a:cs typeface="SimSun"/>
              </a:rPr>
              <a:t>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53908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 </a:t>
            </a:r>
            <a:r>
              <a:rPr sz="1600" b="1" spc="-73" dirty="0">
                <a:latin typeface="Courier New"/>
                <a:cs typeface="Courier New"/>
              </a:rPr>
              <a:t>is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sz="1600" dirty="0">
                <a:latin typeface="SimSun"/>
                <a:cs typeface="SimSun"/>
              </a:rPr>
              <a:t>:</a:t>
            </a:r>
            <a:endParaRPr sz="1600">
              <a:latin typeface="SimSun"/>
              <a:cs typeface="SimSun"/>
            </a:endParaRPr>
          </a:p>
          <a:p>
            <a:pPr marL="539085" marR="2150118" indent="176239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reset_permissions</a:t>
            </a:r>
            <a:r>
              <a:rPr sz="1600" dirty="0">
                <a:latin typeface="SimSun"/>
                <a:cs typeface="SimSun"/>
              </a:rPr>
              <a:t>() 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 </a:t>
            </a:r>
            <a:r>
              <a:rPr sz="1600" b="1" spc="-73" dirty="0">
                <a:latin typeface="Courier New"/>
                <a:cs typeface="Courier New"/>
              </a:rPr>
              <a:t>in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roles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</a:t>
            </a:r>
            <a:r>
              <a:rPr sz="1600" dirty="0">
                <a:latin typeface="SimSun"/>
                <a:cs typeface="SimSun"/>
              </a:rPr>
              <a:t>]:</a:t>
            </a:r>
            <a:endParaRPr sz="1600">
              <a:latin typeface="SimSun"/>
              <a:cs typeface="SimSun"/>
            </a:endParaRPr>
          </a:p>
          <a:p>
            <a:pPr marL="715324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add_permission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53908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sz="16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6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default_</a:t>
            </a:r>
            <a:r>
              <a:rPr sz="160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>
                <a:latin typeface="SimSun"/>
                <a:cs typeface="SimSun"/>
              </a:rPr>
              <a:t>)</a:t>
            </a:r>
            <a:endParaRPr lang="en-US" sz="1600">
              <a:latin typeface="SimSun"/>
              <a:cs typeface="SimSun"/>
            </a:endParaRPr>
          </a:p>
          <a:p>
            <a:pPr marL="539085"/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lang="en-US" sz="1800">
                <a:latin typeface="SimSun"/>
                <a:cs typeface="SimSun"/>
              </a:rPr>
              <a:t>) 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lang="en-US" sz="1800">
                <a:latin typeface="SimSun"/>
                <a:cs typeface="SimSun"/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559" y="381000"/>
            <a:ext cx="8186881" cy="486051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>
              <a:spcBef>
                <a:spcPts val="37"/>
              </a:spcBef>
            </a:pPr>
            <a:endParaRPr sz="1800" dirty="0">
              <a:latin typeface="Palatino Linotype"/>
              <a:cs typeface="Palatino Linotype"/>
            </a:endParaRPr>
          </a:p>
          <a:p>
            <a:pPr marL="10367" algn="just"/>
            <a:r>
              <a:rPr sz="4000" b="1" spc="-163" dirty="0">
                <a:latin typeface="Trebuchet MS"/>
                <a:cs typeface="Trebuchet MS"/>
              </a:rPr>
              <a:t>Hashing</a:t>
            </a:r>
            <a:r>
              <a:rPr sz="4000" b="1" spc="-180" dirty="0">
                <a:latin typeface="Trebuchet MS"/>
                <a:cs typeface="Trebuchet MS"/>
              </a:rPr>
              <a:t> Passwords </a:t>
            </a:r>
            <a:r>
              <a:rPr sz="4000" b="1" spc="-167" dirty="0">
                <a:latin typeface="Trebuchet MS"/>
                <a:cs typeface="Trebuchet MS"/>
              </a:rPr>
              <a:t>with</a:t>
            </a:r>
            <a:r>
              <a:rPr sz="4000" b="1" spc="-180" dirty="0">
                <a:latin typeface="Trebuchet MS"/>
                <a:cs typeface="Trebuchet MS"/>
              </a:rPr>
              <a:t> </a:t>
            </a:r>
            <a:r>
              <a:rPr sz="4000" b="1" spc="-204" dirty="0">
                <a:latin typeface="Trebuchet MS"/>
                <a:cs typeface="Trebuchet MS"/>
              </a:rPr>
              <a:t>Werkzeug</a:t>
            </a:r>
            <a:endParaRPr sz="4000" dirty="0">
              <a:latin typeface="Trebuchet MS"/>
              <a:cs typeface="Trebuchet MS"/>
            </a:endParaRPr>
          </a:p>
          <a:p>
            <a:pPr marL="10367" marR="4147" indent="-518" algn="just">
              <a:spcBef>
                <a:spcPts val="379"/>
              </a:spcBef>
            </a:pPr>
            <a:r>
              <a:rPr sz="2000" spc="-69" dirty="0">
                <a:latin typeface="Palatino Linotype"/>
                <a:cs typeface="Palatino Linotype"/>
              </a:rPr>
              <a:t>Werkzeug’s </a:t>
            </a:r>
            <a:r>
              <a:rPr sz="2000" i="1" spc="-29" dirty="0">
                <a:latin typeface="Palatino Linotype"/>
                <a:cs typeface="Palatino Linotype"/>
              </a:rPr>
              <a:t>security </a:t>
            </a:r>
            <a:r>
              <a:rPr sz="2000" spc="-53" dirty="0">
                <a:latin typeface="Palatino Linotype"/>
                <a:cs typeface="Palatino Linotype"/>
              </a:rPr>
              <a:t>module </a:t>
            </a:r>
            <a:r>
              <a:rPr sz="2000" spc="-45" dirty="0">
                <a:latin typeface="Palatino Linotype"/>
                <a:cs typeface="Palatino Linotype"/>
              </a:rPr>
              <a:t>conveniently </a:t>
            </a:r>
            <a:r>
              <a:rPr sz="2000" spc="-49" dirty="0">
                <a:latin typeface="Palatino Linotype"/>
                <a:cs typeface="Palatino Linotype"/>
              </a:rPr>
              <a:t>implements </a:t>
            </a:r>
            <a:r>
              <a:rPr sz="2000" spc="-41" dirty="0">
                <a:latin typeface="Palatino Linotype"/>
                <a:cs typeface="Palatino Linotype"/>
              </a:rPr>
              <a:t>secure </a:t>
            </a:r>
            <a:r>
              <a:rPr sz="2000" spc="-61" dirty="0">
                <a:latin typeface="Palatino Linotype"/>
                <a:cs typeface="Palatino Linotype"/>
              </a:rPr>
              <a:t>password </a:t>
            </a:r>
            <a:r>
              <a:rPr sz="2000" spc="-45" dirty="0">
                <a:latin typeface="Palatino Linotype"/>
                <a:cs typeface="Palatino Linotype"/>
              </a:rPr>
              <a:t>hashing. </a:t>
            </a:r>
            <a:r>
              <a:rPr sz="2000" spc="-29" dirty="0">
                <a:latin typeface="Palatino Linotype"/>
                <a:cs typeface="Palatino Linotype"/>
              </a:rPr>
              <a:t>This 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functionality is </a:t>
            </a:r>
            <a:r>
              <a:rPr sz="2000" spc="-53" dirty="0">
                <a:latin typeface="Palatino Linotype"/>
                <a:cs typeface="Palatino Linotype"/>
              </a:rPr>
              <a:t>exposed with </a:t>
            </a:r>
            <a:r>
              <a:rPr sz="2000" spc="-29" dirty="0">
                <a:latin typeface="Palatino Linotype"/>
                <a:cs typeface="Palatino Linotype"/>
              </a:rPr>
              <a:t>just </a:t>
            </a:r>
            <a:r>
              <a:rPr sz="2000" spc="-61" dirty="0">
                <a:latin typeface="Palatino Linotype"/>
                <a:cs typeface="Palatino Linotype"/>
              </a:rPr>
              <a:t>two </a:t>
            </a:r>
            <a:r>
              <a:rPr sz="2000" spc="-33" dirty="0">
                <a:latin typeface="Palatino Linotype"/>
                <a:cs typeface="Palatino Linotype"/>
              </a:rPr>
              <a:t>functions, </a:t>
            </a:r>
            <a:r>
              <a:rPr sz="2000" spc="-57" dirty="0">
                <a:latin typeface="Palatino Linotype"/>
                <a:cs typeface="Palatino Linotype"/>
              </a:rPr>
              <a:t>used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37" dirty="0">
                <a:latin typeface="Palatino Linotype"/>
                <a:cs typeface="Palatino Linotype"/>
              </a:rPr>
              <a:t>the registration </a:t>
            </a:r>
            <a:r>
              <a:rPr sz="2000" spc="-53" dirty="0">
                <a:latin typeface="Palatino Linotype"/>
                <a:cs typeface="Palatino Linotype"/>
              </a:rPr>
              <a:t>and </a:t>
            </a:r>
            <a:r>
              <a:rPr sz="2000" spc="-33" dirty="0">
                <a:latin typeface="Palatino Linotype"/>
                <a:cs typeface="Palatino Linotype"/>
              </a:rPr>
              <a:t>verifica</a:t>
            </a:r>
            <a:r>
              <a:rPr sz="2000" spc="-29" dirty="0">
                <a:latin typeface="Palatino Linotype"/>
                <a:cs typeface="Palatino Linotype"/>
              </a:rPr>
              <a:t>tion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phases,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respectively:</a:t>
            </a:r>
            <a:endParaRPr sz="2000" dirty="0">
              <a:latin typeface="Palatino Linotype"/>
              <a:cs typeface="Palatino Linotype"/>
            </a:endParaRPr>
          </a:p>
          <a:p>
            <a:pPr marL="196973" marR="4147" indent="-186606">
              <a:lnSpc>
                <a:spcPct val="103400"/>
              </a:lnSpc>
              <a:spcBef>
                <a:spcPts val="624"/>
              </a:spcBef>
            </a:pPr>
            <a:r>
              <a:rPr sz="2000" spc="-4" dirty="0">
                <a:latin typeface="SimSun"/>
                <a:cs typeface="SimSun"/>
              </a:rPr>
              <a:t>generate_password_hash(password,</a:t>
            </a:r>
            <a:r>
              <a:rPr sz="2000" spc="33" dirty="0">
                <a:latin typeface="SimSun"/>
                <a:cs typeface="SimSun"/>
              </a:rPr>
              <a:t> </a:t>
            </a:r>
            <a:r>
              <a:rPr sz="2000" spc="-4" dirty="0">
                <a:latin typeface="SimSun"/>
                <a:cs typeface="SimSun"/>
              </a:rPr>
              <a:t>method='pbkdf2:sha256',</a:t>
            </a:r>
            <a:r>
              <a:rPr sz="2000" spc="37" dirty="0">
                <a:latin typeface="SimSun"/>
                <a:cs typeface="SimSun"/>
              </a:rPr>
              <a:t> </a:t>
            </a:r>
            <a:r>
              <a:rPr sz="2000" spc="-4" dirty="0">
                <a:latin typeface="SimSun"/>
                <a:cs typeface="SimSun"/>
              </a:rPr>
              <a:t>salt_length=8) </a:t>
            </a:r>
            <a:r>
              <a:rPr sz="2000" dirty="0">
                <a:latin typeface="SimSun"/>
                <a:cs typeface="SimSun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This</a:t>
            </a:r>
            <a:r>
              <a:rPr sz="2000" spc="114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function</a:t>
            </a:r>
            <a:r>
              <a:rPr sz="2000" spc="118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takes</a:t>
            </a:r>
            <a:r>
              <a:rPr sz="2000" spc="118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plain-text</a:t>
            </a:r>
            <a:r>
              <a:rPr sz="2000" spc="118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password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returns</a:t>
            </a:r>
            <a:r>
              <a:rPr sz="2000" spc="118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118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password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hash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as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 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string</a:t>
            </a:r>
            <a:r>
              <a:rPr sz="2000" spc="33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that</a:t>
            </a:r>
            <a:r>
              <a:rPr sz="2000" spc="37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can</a:t>
            </a:r>
            <a:r>
              <a:rPr sz="2000" spc="37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be</a:t>
            </a:r>
            <a:r>
              <a:rPr sz="2000" spc="37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stored</a:t>
            </a:r>
            <a:r>
              <a:rPr sz="2000" spc="37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33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37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user</a:t>
            </a:r>
            <a:r>
              <a:rPr sz="2000" spc="37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database.</a:t>
            </a:r>
            <a:r>
              <a:rPr sz="2000" spc="37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spc="37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default</a:t>
            </a:r>
            <a:r>
              <a:rPr sz="2000" spc="33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values</a:t>
            </a:r>
            <a:r>
              <a:rPr sz="2000" spc="37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for</a:t>
            </a:r>
            <a:r>
              <a:rPr sz="2000" spc="37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method</a:t>
            </a:r>
            <a:r>
              <a:rPr sz="2000" spc="-159" dirty="0">
                <a:latin typeface="SimSun"/>
                <a:cs typeface="SimSun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and 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salt_length</a:t>
            </a:r>
            <a:r>
              <a:rPr sz="2000" spc="-216" dirty="0">
                <a:latin typeface="SimSun"/>
                <a:cs typeface="SimSun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are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sufficient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for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most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use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cases.</a:t>
            </a:r>
            <a:endParaRPr sz="20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661"/>
              </a:spcBef>
            </a:pPr>
            <a:r>
              <a:rPr sz="2000" spc="-4" dirty="0">
                <a:latin typeface="SimSun"/>
                <a:cs typeface="SimSun"/>
              </a:rPr>
              <a:t>check_password_hash(hash,</a:t>
            </a:r>
            <a:r>
              <a:rPr sz="2000" dirty="0">
                <a:latin typeface="SimSun"/>
                <a:cs typeface="SimSun"/>
              </a:rPr>
              <a:t> </a:t>
            </a:r>
            <a:r>
              <a:rPr sz="2000" spc="-4" dirty="0">
                <a:latin typeface="SimSun"/>
                <a:cs typeface="SimSun"/>
              </a:rPr>
              <a:t>password)</a:t>
            </a:r>
            <a:endParaRPr sz="2000" dirty="0">
              <a:latin typeface="SimSun"/>
              <a:cs typeface="SimSun"/>
            </a:endParaRPr>
          </a:p>
          <a:p>
            <a:pPr marL="196973" indent="-518">
              <a:spcBef>
                <a:spcPts val="8"/>
              </a:spcBef>
            </a:pPr>
            <a:r>
              <a:rPr sz="2000" spc="-29" dirty="0">
                <a:latin typeface="Palatino Linotype"/>
                <a:cs typeface="Palatino Linotype"/>
              </a:rPr>
              <a:t>This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function</a:t>
            </a:r>
            <a:r>
              <a:rPr sz="2000" spc="98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takes</a:t>
            </a:r>
            <a:r>
              <a:rPr sz="2000" spc="98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password</a:t>
            </a:r>
            <a:r>
              <a:rPr sz="2000" spc="-49" dirty="0">
                <a:latin typeface="Palatino Linotype"/>
                <a:cs typeface="Palatino Linotype"/>
              </a:rPr>
              <a:t> hash</a:t>
            </a:r>
            <a:r>
              <a:rPr sz="2000" spc="98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previously</a:t>
            </a:r>
            <a:r>
              <a:rPr sz="2000" spc="98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stored</a:t>
            </a:r>
            <a:r>
              <a:rPr sz="2000" spc="98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98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database</a:t>
            </a:r>
            <a:r>
              <a:rPr sz="2000" spc="98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lang="en-US" sz="2000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password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entered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by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user.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78" dirty="0">
                <a:latin typeface="Palatino Linotype"/>
                <a:cs typeface="Palatino Linotype"/>
              </a:rPr>
              <a:t>A</a:t>
            </a:r>
            <a:r>
              <a:rPr sz="2000" spc="8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return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value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of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True</a:t>
            </a:r>
            <a:r>
              <a:rPr sz="2000" spc="-192" dirty="0">
                <a:latin typeface="SimSun"/>
                <a:cs typeface="SimSun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indicates</a:t>
            </a:r>
            <a:r>
              <a:rPr sz="2000" spc="8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that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user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pass</a:t>
            </a:r>
            <a:r>
              <a:rPr sz="2000" spc="-65" dirty="0">
                <a:latin typeface="Palatino Linotype"/>
                <a:cs typeface="Palatino Linotype"/>
              </a:rPr>
              <a:t>word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correct.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43302"/>
            <a:ext cx="7924800" cy="458864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55"/>
              </a:spcBef>
            </a:pPr>
            <a:r>
              <a:rPr sz="4000" b="1" spc="-127">
                <a:latin typeface="Arial Narrow"/>
                <a:cs typeface="Arial Narrow"/>
              </a:rPr>
              <a:t>Role</a:t>
            </a:r>
            <a:r>
              <a:rPr sz="4000" b="1" spc="-110">
                <a:latin typeface="Arial Narrow"/>
                <a:cs typeface="Arial Narrow"/>
              </a:rPr>
              <a:t> </a:t>
            </a:r>
            <a:r>
              <a:rPr sz="4000" b="1" spc="-127" dirty="0">
                <a:latin typeface="Arial Narrow"/>
                <a:cs typeface="Arial Narrow"/>
              </a:rPr>
              <a:t>Assignment</a:t>
            </a:r>
            <a:endParaRPr sz="4000">
              <a:latin typeface="Arial Narrow"/>
              <a:cs typeface="Arial Narrow"/>
            </a:endParaRPr>
          </a:p>
          <a:p>
            <a:pPr>
              <a:spcBef>
                <a:spcPts val="29"/>
              </a:spcBef>
            </a:pPr>
            <a:endParaRPr sz="180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9-5. </a:t>
            </a:r>
            <a:r>
              <a:rPr sz="1800" i="1" spc="-12" dirty="0">
                <a:latin typeface="Palatino Linotype"/>
                <a:cs typeface="Palatino Linotype"/>
              </a:rPr>
              <a:t>app/models.py: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defining </a:t>
            </a:r>
            <a:r>
              <a:rPr sz="1800" i="1" spc="37" dirty="0">
                <a:latin typeface="Palatino Linotype"/>
                <a:cs typeface="Palatino Linotype"/>
              </a:rPr>
              <a:t>a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default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role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for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9" dirty="0">
                <a:latin typeface="Palatino Linotype"/>
                <a:cs typeface="Palatino Linotype"/>
              </a:rPr>
              <a:t>users</a:t>
            </a:r>
            <a:endParaRPr sz="18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>
              <a:latin typeface="Courier New"/>
              <a:cs typeface="Courier New"/>
            </a:endParaRPr>
          </a:p>
          <a:p>
            <a:pPr marL="362845" marR="1797640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b="1" spc="-73" dirty="0">
                <a:solidFill>
                  <a:srgbClr val="CC00FF"/>
                </a:solidFill>
                <a:latin typeface="Courier New"/>
                <a:cs typeface="Courier New"/>
              </a:rPr>
              <a:t>__init__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600" dirty="0">
                <a:latin typeface="SimSun"/>
                <a:cs typeface="SimSun"/>
              </a:rPr>
              <a:t>): 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super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49" dirty="0">
                <a:latin typeface="SimSun"/>
                <a:cs typeface="SimSun"/>
              </a:rPr>
              <a:t> </a:t>
            </a:r>
            <a:r>
              <a:rPr sz="1600" spc="-24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spc="-24" dirty="0">
                <a:latin typeface="SimSun"/>
                <a:cs typeface="SimSun"/>
              </a:rPr>
              <a:t>)</a:t>
            </a:r>
            <a:r>
              <a:rPr sz="1600" spc="-24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b="1" spc="-24" dirty="0">
                <a:solidFill>
                  <a:srgbClr val="CC00FF"/>
                </a:solidFill>
                <a:latin typeface="Courier New"/>
                <a:cs typeface="Courier New"/>
              </a:rPr>
              <a:t>__init__</a:t>
            </a:r>
            <a:r>
              <a:rPr sz="1600" spc="-24" dirty="0">
                <a:latin typeface="SimSun"/>
                <a:cs typeface="SimSun"/>
              </a:rPr>
              <a:t>(</a:t>
            </a:r>
            <a:r>
              <a:rPr sz="1600" spc="-24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600" spc="-24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600" spc="-24" dirty="0">
                <a:latin typeface="SimSun"/>
                <a:cs typeface="SimSun"/>
              </a:rPr>
              <a:t>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 </a:t>
            </a:r>
            <a:r>
              <a:rPr sz="1600" b="1" spc="-73" dirty="0">
                <a:latin typeface="Courier New"/>
                <a:cs typeface="Courier New"/>
              </a:rPr>
              <a:t>is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sz="1600" dirty="0">
                <a:latin typeface="SimSun"/>
                <a:cs typeface="SimSun"/>
              </a:rPr>
              <a:t>:</a:t>
            </a:r>
            <a:endParaRPr sz="1600">
              <a:latin typeface="SimSun"/>
              <a:cs typeface="SimSun"/>
            </a:endParaRPr>
          </a:p>
          <a:p>
            <a:pPr marL="53908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email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'FLASKY_ADMIN'</a:t>
            </a:r>
            <a:r>
              <a:rPr sz="1600" dirty="0">
                <a:latin typeface="SimSun"/>
                <a:cs typeface="SimSun"/>
              </a:rPr>
              <a:t>]:</a:t>
            </a:r>
            <a:endParaRPr sz="1600">
              <a:latin typeface="SimSun"/>
              <a:cs typeface="SimSun"/>
            </a:endParaRPr>
          </a:p>
          <a:p>
            <a:pPr marL="715324"/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'Administrator'</a:t>
            </a:r>
            <a:r>
              <a:rPr sz="1600" dirty="0">
                <a:latin typeface="SimSun"/>
                <a:cs typeface="SimSun"/>
              </a:rPr>
              <a:t>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53908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 </a:t>
            </a:r>
            <a:r>
              <a:rPr sz="1600" b="1" spc="-73" dirty="0">
                <a:latin typeface="Courier New"/>
                <a:cs typeface="Courier New"/>
              </a:rPr>
              <a:t>is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sz="1600" dirty="0">
                <a:latin typeface="SimSun"/>
                <a:cs typeface="SimSun"/>
              </a:rPr>
              <a:t>:</a:t>
            </a:r>
            <a:endParaRPr sz="1600">
              <a:latin typeface="SimSun"/>
              <a:cs typeface="SimSun"/>
            </a:endParaRPr>
          </a:p>
          <a:p>
            <a:pPr marL="715324"/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600" dirty="0">
                <a:latin typeface="SimSun"/>
                <a:cs typeface="SimSun"/>
              </a:rPr>
              <a:t>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1600">
              <a:latin typeface="Courier New"/>
              <a:cs typeface="Courier New"/>
            </a:endParaRPr>
          </a:p>
          <a:p>
            <a:pPr marL="10367" marR="4147" algn="just"/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4" dirty="0">
                <a:latin typeface="SimSun"/>
                <a:cs typeface="SimSun"/>
              </a:rPr>
              <a:t>User </a:t>
            </a:r>
            <a:r>
              <a:rPr sz="1800" spc="-33" dirty="0">
                <a:latin typeface="Palatino Linotype"/>
                <a:cs typeface="Palatino Linotype"/>
              </a:rPr>
              <a:t>constructor </a:t>
            </a:r>
            <a:r>
              <a:rPr sz="1800" spc="-29" dirty="0">
                <a:latin typeface="Palatino Linotype"/>
                <a:cs typeface="Palatino Linotype"/>
              </a:rPr>
              <a:t>first </a:t>
            </a:r>
            <a:r>
              <a:rPr sz="1800" spc="-49" dirty="0">
                <a:latin typeface="Palatino Linotype"/>
                <a:cs typeface="Palatino Linotype"/>
              </a:rPr>
              <a:t>invokes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33" dirty="0">
                <a:latin typeface="Palatino Linotype"/>
                <a:cs typeface="Palatino Linotype"/>
              </a:rPr>
              <a:t>constructors of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9" dirty="0">
                <a:latin typeface="Palatino Linotype"/>
                <a:cs typeface="Palatino Linotype"/>
              </a:rPr>
              <a:t>base</a:t>
            </a:r>
            <a:r>
              <a:rPr sz="1800" spc="114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classes,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11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if </a:t>
            </a:r>
            <a:r>
              <a:rPr sz="1800" spc="-37" dirty="0">
                <a:latin typeface="Palatino Linotype"/>
                <a:cs typeface="Palatino Linotype"/>
              </a:rPr>
              <a:t>after 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that the </a:t>
            </a:r>
            <a:r>
              <a:rPr sz="1800" spc="-24" dirty="0">
                <a:latin typeface="Palatino Linotype"/>
                <a:cs typeface="Palatino Linotype"/>
              </a:rPr>
              <a:t>object </a:t>
            </a:r>
            <a:r>
              <a:rPr sz="1800" spc="-53" dirty="0">
                <a:latin typeface="Palatino Linotype"/>
                <a:cs typeface="Palatino Linotype"/>
              </a:rPr>
              <a:t>does </a:t>
            </a:r>
            <a:r>
              <a:rPr sz="1800" spc="-29" dirty="0">
                <a:latin typeface="Palatino Linotype"/>
                <a:cs typeface="Palatino Linotype"/>
              </a:rPr>
              <a:t>not </a:t>
            </a:r>
            <a:r>
              <a:rPr sz="1800" spc="-61" dirty="0">
                <a:latin typeface="Palatino Linotype"/>
                <a:cs typeface="Palatino Linotype"/>
              </a:rPr>
              <a:t>have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33" dirty="0">
                <a:latin typeface="Palatino Linotype"/>
                <a:cs typeface="Palatino Linotype"/>
              </a:rPr>
              <a:t>role </a:t>
            </a:r>
            <a:r>
              <a:rPr sz="1800" spc="-45" dirty="0">
                <a:latin typeface="Palatino Linotype"/>
                <a:cs typeface="Palatino Linotype"/>
              </a:rPr>
              <a:t>defined, </a:t>
            </a:r>
            <a:r>
              <a:rPr sz="1800" spc="-20" dirty="0">
                <a:latin typeface="Palatino Linotype"/>
                <a:cs typeface="Palatino Linotype"/>
              </a:rPr>
              <a:t>it </a:t>
            </a:r>
            <a:r>
              <a:rPr sz="1800" spc="-41" dirty="0">
                <a:latin typeface="Palatino Linotype"/>
                <a:cs typeface="Palatino Linotype"/>
              </a:rPr>
              <a:t>sets </a:t>
            </a:r>
            <a:r>
              <a:rPr sz="1800" spc="-37" dirty="0">
                <a:latin typeface="Palatino Linotype"/>
                <a:cs typeface="Palatino Linotype"/>
              </a:rPr>
              <a:t>the administrator </a:t>
            </a:r>
            <a:r>
              <a:rPr sz="1800" spc="-29" dirty="0">
                <a:latin typeface="Palatino Linotype"/>
                <a:cs typeface="Palatino Linotype"/>
              </a:rPr>
              <a:t>or </a:t>
            </a:r>
            <a:r>
              <a:rPr sz="1800" spc="-49" dirty="0">
                <a:latin typeface="Palatino Linotype"/>
                <a:cs typeface="Palatino Linotype"/>
              </a:rPr>
              <a:t>default </a:t>
            </a:r>
            <a:r>
              <a:rPr sz="1800" spc="-33" dirty="0">
                <a:latin typeface="Palatino Linotype"/>
                <a:cs typeface="Palatino Linotype"/>
              </a:rPr>
              <a:t>role </a:t>
            </a:r>
            <a:r>
              <a:rPr sz="1800" spc="-29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depending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on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email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address.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441202"/>
            <a:ext cx="3629090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3"/>
              </a:spcBef>
            </a:pPr>
            <a:r>
              <a:rPr sz="3600" spc="-127" dirty="0"/>
              <a:t>Role</a:t>
            </a:r>
            <a:r>
              <a:rPr sz="3600" spc="-110" dirty="0"/>
              <a:t> </a:t>
            </a:r>
            <a:r>
              <a:rPr sz="3600" spc="-90" dirty="0"/>
              <a:t>Verification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1500" y="1143000"/>
            <a:ext cx="7848600" cy="5109772"/>
          </a:xfrm>
          <a:prstGeom prst="rect">
            <a:avLst/>
          </a:prstGeom>
        </p:spPr>
        <p:txBody>
          <a:bodyPr vert="horz" wrap="square" lIns="0" tIns="8294" rIns="0" bIns="0" rtlCol="0">
            <a:spAutoFit/>
          </a:bodyPr>
          <a:lstStyle/>
          <a:p>
            <a:pPr marL="10367" algn="just"/>
            <a:r>
              <a:rPr sz="1800" i="1" spc="-12">
                <a:latin typeface="Palatino Linotype"/>
                <a:cs typeface="Palatino Linotype"/>
              </a:rPr>
              <a:t>Example</a:t>
            </a:r>
            <a:r>
              <a:rPr sz="1800" i="1" spc="-16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9-6. </a:t>
            </a:r>
            <a:r>
              <a:rPr sz="1800" i="1" spc="-12" dirty="0">
                <a:latin typeface="Palatino Linotype"/>
                <a:cs typeface="Palatino Linotype"/>
              </a:rPr>
              <a:t>app/models.py: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evaluating</a:t>
            </a:r>
            <a:r>
              <a:rPr sz="1800" i="1" spc="-12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whether </a:t>
            </a:r>
            <a:r>
              <a:rPr sz="1800" i="1" spc="37" dirty="0">
                <a:latin typeface="Palatino Linotype"/>
                <a:cs typeface="Palatino Linotype"/>
              </a:rPr>
              <a:t>a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user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has</a:t>
            </a:r>
            <a:r>
              <a:rPr sz="1800" i="1" spc="-12" dirty="0">
                <a:latin typeface="Palatino Linotype"/>
                <a:cs typeface="Palatino Linotype"/>
              </a:rPr>
              <a:t> </a:t>
            </a:r>
            <a:r>
              <a:rPr sz="1800" i="1" spc="37" dirty="0">
                <a:latin typeface="Palatino Linotype"/>
                <a:cs typeface="Palatino Linotype"/>
              </a:rPr>
              <a:t>a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33" dirty="0">
                <a:latin typeface="Palatino Linotype"/>
                <a:cs typeface="Palatino Linotype"/>
              </a:rPr>
              <a:t>given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permission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flask_login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AnonymousUserMixin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can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 </a:t>
            </a:r>
            <a:r>
              <a:rPr sz="1600" b="1" spc="-73" dirty="0">
                <a:latin typeface="Courier New"/>
                <a:cs typeface="Courier New"/>
              </a:rPr>
              <a:t>is not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None </a:t>
            </a:r>
            <a:r>
              <a:rPr sz="1600" b="1" spc="-73" dirty="0">
                <a:latin typeface="Courier New"/>
                <a:cs typeface="Courier New"/>
              </a:rPr>
              <a:t>and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has_permission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is_administrator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ADMIN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186606" marR="1973879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</a:t>
            </a:r>
            <a:r>
              <a:rPr sz="16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600" b="1" spc="-29" dirty="0">
                <a:solidFill>
                  <a:srgbClr val="00AA87"/>
                </a:solidFill>
                <a:latin typeface="Courier New"/>
                <a:cs typeface="Courier New"/>
              </a:rPr>
              <a:t>AnonymousUser</a:t>
            </a:r>
            <a:r>
              <a:rPr sz="1600" spc="-29" dirty="0">
                <a:latin typeface="SimSun"/>
                <a:cs typeface="SimSun"/>
              </a:rPr>
              <a:t>(</a:t>
            </a:r>
            <a:r>
              <a:rPr sz="1600" spc="-29" dirty="0">
                <a:solidFill>
                  <a:srgbClr val="000087"/>
                </a:solidFill>
                <a:latin typeface="SimSun"/>
                <a:cs typeface="SimSun"/>
              </a:rPr>
              <a:t>AnonymousUserMixin</a:t>
            </a:r>
            <a:r>
              <a:rPr sz="1600" spc="-29" dirty="0">
                <a:latin typeface="SimSun"/>
                <a:cs typeface="SimSun"/>
              </a:rPr>
              <a:t>): </a:t>
            </a:r>
            <a:r>
              <a:rPr sz="1600" spc="-334" dirty="0">
                <a:latin typeface="SimSun"/>
                <a:cs typeface="SimSun"/>
              </a:rPr>
              <a:t>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can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permissions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400">
              <a:latin typeface="SimSun"/>
              <a:cs typeface="SimSun"/>
            </a:endParaRPr>
          </a:p>
          <a:p>
            <a:pPr marL="186606">
              <a:spcBef>
                <a:spcPts val="4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is_administrator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400">
              <a:latin typeface="SimSun"/>
              <a:cs typeface="SimSun"/>
            </a:endParaRPr>
          </a:p>
          <a:p>
            <a:pPr marL="10367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login_manager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anonymous_user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AnonymousUser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16"/>
              </a:spcBef>
            </a:pP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500" y="417815"/>
            <a:ext cx="8001000" cy="461942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9-7. </a:t>
            </a:r>
            <a:r>
              <a:rPr sz="2000" i="1" spc="-12" dirty="0">
                <a:latin typeface="Palatino Linotype"/>
                <a:cs typeface="Palatino Linotype"/>
              </a:rPr>
              <a:t>app/decorators.py: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spc="-20" dirty="0">
                <a:latin typeface="Palatino Linotype"/>
                <a:cs typeface="Palatino Linotype"/>
              </a:rPr>
              <a:t>custom </a:t>
            </a:r>
            <a:r>
              <a:rPr sz="2000" i="1" spc="-16" dirty="0">
                <a:latin typeface="Palatino Linotype"/>
                <a:cs typeface="Palatino Linotype"/>
              </a:rPr>
              <a:t>decorators </a:t>
            </a:r>
            <a:r>
              <a:rPr sz="2000" i="1" spc="-8" dirty="0">
                <a:latin typeface="Palatino Linotype"/>
                <a:cs typeface="Palatino Linotype"/>
              </a:rPr>
              <a:t>that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check</a:t>
            </a:r>
            <a:r>
              <a:rPr sz="2000" i="1" spc="-20" dirty="0">
                <a:latin typeface="Palatino Linotype"/>
                <a:cs typeface="Palatino Linotype"/>
              </a:rPr>
              <a:t> user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spc="-20" dirty="0">
                <a:latin typeface="Palatino Linotype"/>
                <a:cs typeface="Palatino Linotype"/>
              </a:rPr>
              <a:t>permissions</a:t>
            </a:r>
            <a:endParaRPr sz="20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functools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wraps</a:t>
            </a:r>
            <a:endParaRPr sz="1800">
              <a:latin typeface="SimSun"/>
              <a:cs typeface="SimSun"/>
            </a:endParaRPr>
          </a:p>
          <a:p>
            <a:pPr marL="10367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abort</a:t>
            </a:r>
            <a:endParaRPr sz="1800">
              <a:latin typeface="SimSun"/>
              <a:cs typeface="SimSun"/>
            </a:endParaRPr>
          </a:p>
          <a:p>
            <a:pPr marL="10367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flask_login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endParaRPr sz="1800">
              <a:latin typeface="SimSun"/>
              <a:cs typeface="SimSun"/>
            </a:endParaRPr>
          </a:p>
          <a:p>
            <a:pPr marL="10367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.models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endParaRPr sz="18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600">
              <a:latin typeface="SimSun"/>
              <a:cs typeface="SimSun"/>
            </a:endParaRPr>
          </a:p>
          <a:p>
            <a:pPr marL="10367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permission_required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800" dirty="0">
                <a:latin typeface="SimSun"/>
                <a:cs typeface="SimSun"/>
              </a:rPr>
              <a:t>):</a:t>
            </a:r>
            <a:endParaRPr sz="1800">
              <a:latin typeface="SimSun"/>
              <a:cs typeface="SimSun"/>
            </a:endParaRPr>
          </a:p>
          <a:p>
            <a:pPr marL="362845" marR="2811014" indent="-176239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decorator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800" dirty="0">
                <a:latin typeface="SimSun"/>
                <a:cs typeface="SimSun"/>
              </a:rPr>
              <a:t>):  </a:t>
            </a:r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@wraps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800" dirty="0">
                <a:latin typeface="SimSun"/>
                <a:cs typeface="SimSun"/>
              </a:rPr>
              <a:t>)</a:t>
            </a:r>
            <a:endParaRPr sz="1800">
              <a:latin typeface="SimSun"/>
              <a:cs typeface="SimSun"/>
            </a:endParaRPr>
          </a:p>
          <a:p>
            <a:pPr marL="362845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decorated_function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*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800" dirty="0">
                <a:latin typeface="SimSun"/>
                <a:cs typeface="SimSun"/>
              </a:rPr>
              <a:t>,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800" dirty="0">
                <a:latin typeface="SimSun"/>
                <a:cs typeface="SimSun"/>
              </a:rPr>
              <a:t>):</a:t>
            </a:r>
            <a:endParaRPr sz="1800">
              <a:latin typeface="SimSun"/>
              <a:cs typeface="SimSun"/>
            </a:endParaRPr>
          </a:p>
          <a:p>
            <a:pPr marL="715324" marR="1621400" indent="-176239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800" b="1" spc="-73" dirty="0">
                <a:latin typeface="Courier New"/>
                <a:cs typeface="Courier New"/>
              </a:rPr>
              <a:t>not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800" dirty="0">
                <a:latin typeface="SimSun"/>
                <a:cs typeface="SimSun"/>
              </a:rPr>
              <a:t>): 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abort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FF6600"/>
                </a:solidFill>
                <a:latin typeface="SimSun"/>
                <a:cs typeface="SimSun"/>
              </a:rPr>
              <a:t>403</a:t>
            </a:r>
            <a:r>
              <a:rPr sz="1800" dirty="0">
                <a:latin typeface="SimSun"/>
                <a:cs typeface="SimSun"/>
              </a:rPr>
              <a:t>)</a:t>
            </a:r>
            <a:endParaRPr sz="1800">
              <a:latin typeface="SimSun"/>
              <a:cs typeface="SimSun"/>
            </a:endParaRPr>
          </a:p>
          <a:p>
            <a:pPr marL="539085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*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800" dirty="0">
                <a:latin typeface="SimSun"/>
                <a:cs typeface="SimSun"/>
              </a:rPr>
              <a:t>,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800" dirty="0">
                <a:latin typeface="SimSun"/>
                <a:cs typeface="SimSun"/>
              </a:rPr>
              <a:t>)</a:t>
            </a:r>
            <a:endParaRPr sz="1800">
              <a:latin typeface="SimSun"/>
              <a:cs typeface="SimSun"/>
            </a:endParaRPr>
          </a:p>
          <a:p>
            <a:pPr marL="362845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decorated_function</a:t>
            </a:r>
            <a:endParaRPr sz="1800">
              <a:latin typeface="SimSun"/>
              <a:cs typeface="SimSun"/>
            </a:endParaRPr>
          </a:p>
          <a:p>
            <a:pPr marL="186606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decorator</a:t>
            </a:r>
            <a:endParaRPr sz="18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600">
              <a:latin typeface="SimSun"/>
              <a:cs typeface="SimSun"/>
            </a:endParaRPr>
          </a:p>
          <a:p>
            <a:pPr marL="10367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admin_required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800" dirty="0">
                <a:latin typeface="SimSun"/>
                <a:cs typeface="SimSun"/>
              </a:rPr>
              <a:t>):</a:t>
            </a:r>
            <a:endParaRPr sz="1800">
              <a:latin typeface="SimSun"/>
              <a:cs typeface="SimSun"/>
            </a:endParaRPr>
          </a:p>
          <a:p>
            <a:pPr marL="186606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permission_required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ADMIN</a:t>
            </a:r>
            <a:r>
              <a:rPr sz="1800" dirty="0">
                <a:latin typeface="SimSun"/>
                <a:cs typeface="SimSun"/>
              </a:rPr>
              <a:t>)(</a:t>
            </a:r>
            <a:r>
              <a:rPr sz="180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800">
                <a:latin typeface="SimSun"/>
                <a:cs typeface="SimSun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C15373-D763-93BF-E9DF-9CC22093D5CF}"/>
              </a:ext>
            </a:extLst>
          </p:cNvPr>
          <p:cNvSpPr txBox="1"/>
          <p:nvPr/>
        </p:nvSpPr>
        <p:spPr>
          <a:xfrm>
            <a:off x="533400" y="685800"/>
            <a:ext cx="800100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>
              <a:spcBef>
                <a:spcPts val="490"/>
              </a:spcBef>
            </a:pPr>
            <a:r>
              <a:rPr lang="en-US" sz="2000" spc="-29">
                <a:latin typeface="Palatino Linotype"/>
                <a:cs typeface="Palatino Linotype"/>
              </a:rPr>
              <a:t>The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following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are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61">
                <a:latin typeface="Palatino Linotype"/>
                <a:cs typeface="Palatino Linotype"/>
              </a:rPr>
              <a:t>two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examples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that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45">
                <a:latin typeface="Palatino Linotype"/>
                <a:cs typeface="Palatino Linotype"/>
              </a:rPr>
              <a:t>demonstrate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57">
                <a:latin typeface="Palatino Linotype"/>
                <a:cs typeface="Palatino Linotype"/>
              </a:rPr>
              <a:t>usage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3">
                <a:latin typeface="Palatino Linotype"/>
                <a:cs typeface="Palatino Linotype"/>
              </a:rPr>
              <a:t>of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these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decorators:</a:t>
            </a:r>
            <a:endParaRPr lang="en-US" sz="200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lang="en-US" sz="18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800" b="1" spc="-73">
                <a:solidFill>
                  <a:srgbClr val="00CCFF"/>
                </a:solidFill>
                <a:latin typeface="Courier New"/>
                <a:cs typeface="Courier New"/>
              </a:rPr>
              <a:t>.decorators </a:t>
            </a:r>
            <a:r>
              <a:rPr lang="en-US" sz="18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admin_required</a:t>
            </a:r>
            <a:r>
              <a:rPr lang="en-US" sz="1800">
                <a:latin typeface="SimSun"/>
                <a:cs typeface="SimSun"/>
              </a:rPr>
              <a:t>,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permission_required</a:t>
            </a:r>
            <a:endParaRPr lang="en-US" sz="18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lang="en-US" sz="1600">
              <a:latin typeface="SimSun"/>
              <a:cs typeface="SimSun"/>
            </a:endParaRPr>
          </a:p>
          <a:p>
            <a:pPr marL="186606" marR="2634776">
              <a:spcBef>
                <a:spcPts val="4"/>
              </a:spcBef>
            </a:pPr>
            <a:r>
              <a:rPr lang="en-US" sz="180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'/admin'</a:t>
            </a:r>
            <a:r>
              <a:rPr lang="en-US" sz="1800">
                <a:latin typeface="SimSun"/>
                <a:cs typeface="SimSun"/>
              </a:rPr>
              <a:t>)  </a:t>
            </a:r>
            <a:r>
              <a:rPr lang="en-US" sz="1800">
                <a:solidFill>
                  <a:srgbClr val="9999FF"/>
                </a:solidFill>
                <a:latin typeface="SimSun"/>
                <a:cs typeface="SimSun"/>
              </a:rPr>
              <a:t>@login_required </a:t>
            </a:r>
            <a:r>
              <a:rPr lang="en-US" sz="1800" spc="4">
                <a:solidFill>
                  <a:srgbClr val="9999FF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9999FF"/>
                </a:solidFill>
                <a:latin typeface="SimSun"/>
                <a:cs typeface="SimSun"/>
              </a:rPr>
              <a:t>@admin_required</a:t>
            </a:r>
            <a:endParaRPr lang="en-US" sz="1800">
              <a:latin typeface="SimSun"/>
              <a:cs typeface="SimSun"/>
            </a:endParaRPr>
          </a:p>
          <a:p>
            <a:pPr marL="186606"/>
            <a:r>
              <a:rPr lang="en-US" sz="18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800">
                <a:solidFill>
                  <a:srgbClr val="CC00FF"/>
                </a:solidFill>
                <a:latin typeface="SimSun"/>
                <a:cs typeface="SimSun"/>
              </a:rPr>
              <a:t>for_admins_only</a:t>
            </a:r>
            <a:r>
              <a:rPr lang="en-US" sz="1800">
                <a:latin typeface="SimSun"/>
                <a:cs typeface="SimSun"/>
              </a:rPr>
              <a:t>():</a:t>
            </a:r>
          </a:p>
          <a:p>
            <a:pPr marL="362845"/>
            <a:r>
              <a:rPr lang="en-US" sz="18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"For administrators!"</a:t>
            </a:r>
            <a:endParaRPr lang="en-US" sz="18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lang="en-US" sz="1600">
              <a:latin typeface="SimSun"/>
              <a:cs typeface="SimSun"/>
            </a:endParaRPr>
          </a:p>
          <a:p>
            <a:pPr marL="186606" marR="2502596"/>
            <a:r>
              <a:rPr lang="en-US" sz="180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'/moderate'</a:t>
            </a:r>
            <a:r>
              <a:rPr lang="en-US" sz="1800">
                <a:latin typeface="SimSun"/>
                <a:cs typeface="SimSun"/>
              </a:rPr>
              <a:t>)  </a:t>
            </a:r>
            <a:r>
              <a:rPr lang="en-US" sz="1800">
                <a:solidFill>
                  <a:srgbClr val="9999FF"/>
                </a:solidFill>
                <a:latin typeface="SimSun"/>
                <a:cs typeface="SimSun"/>
              </a:rPr>
              <a:t>@login_required</a:t>
            </a:r>
            <a:endParaRPr lang="en-US" sz="1800">
              <a:latin typeface="SimSun"/>
              <a:cs typeface="SimSun"/>
            </a:endParaRPr>
          </a:p>
          <a:p>
            <a:pPr marL="186606"/>
            <a:r>
              <a:rPr lang="en-US" sz="1800">
                <a:solidFill>
                  <a:srgbClr val="9999FF"/>
                </a:solidFill>
                <a:latin typeface="SimSun"/>
                <a:cs typeface="SimSun"/>
              </a:rPr>
              <a:t>@permission_required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MODERATE</a:t>
            </a:r>
            <a:r>
              <a:rPr lang="en-US" sz="1800">
                <a:latin typeface="SimSun"/>
                <a:cs typeface="SimSun"/>
              </a:rPr>
              <a:t>)</a:t>
            </a:r>
          </a:p>
          <a:p>
            <a:pPr marL="186606"/>
            <a:r>
              <a:rPr lang="en-US" sz="18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800">
                <a:solidFill>
                  <a:srgbClr val="CC00FF"/>
                </a:solidFill>
                <a:latin typeface="SimSun"/>
                <a:cs typeface="SimSun"/>
              </a:rPr>
              <a:t>for_moderators_only</a:t>
            </a:r>
            <a:r>
              <a:rPr lang="en-US" sz="1800">
                <a:latin typeface="SimSun"/>
                <a:cs typeface="SimSun"/>
              </a:rPr>
              <a:t>():</a:t>
            </a:r>
          </a:p>
          <a:p>
            <a:pPr marL="362845"/>
            <a:r>
              <a:rPr lang="en-US" sz="18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"For comment moderators!"</a:t>
            </a:r>
            <a:endParaRPr lang="en-US" sz="18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293625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533400"/>
            <a:ext cx="7924800" cy="582744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2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9-8. </a:t>
            </a:r>
            <a:r>
              <a:rPr sz="1600" i="1" dirty="0">
                <a:latin typeface="Palatino Linotype"/>
                <a:cs typeface="Palatino Linotype"/>
              </a:rPr>
              <a:t>app/main/</a:t>
            </a:r>
            <a:r>
              <a:rPr sz="1600" i="1" u="sng" spc="1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600" i="1" spc="-24" dirty="0">
                <a:latin typeface="Palatino Linotype"/>
                <a:cs typeface="Palatino Linotype"/>
              </a:rPr>
              <a:t>init</a:t>
            </a:r>
            <a:r>
              <a:rPr sz="1600" i="1" u="sng" spc="9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600" i="1" spc="-29" dirty="0">
                <a:latin typeface="Palatino Linotype"/>
                <a:cs typeface="Palatino Linotype"/>
              </a:rPr>
              <a:t>.py:</a:t>
            </a:r>
            <a:r>
              <a:rPr sz="1600" i="1" spc="-16" dirty="0">
                <a:latin typeface="Palatino Linotype"/>
                <a:cs typeface="Palatino Linotype"/>
              </a:rPr>
              <a:t> adding </a:t>
            </a:r>
            <a:r>
              <a:rPr sz="1600" i="1" spc="-8" dirty="0">
                <a:latin typeface="Palatino Linotype"/>
                <a:cs typeface="Palatino Linotype"/>
              </a:rPr>
              <a:t>the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24" dirty="0">
                <a:latin typeface="Palatino Linotype"/>
                <a:cs typeface="Palatino Linotype"/>
              </a:rPr>
              <a:t>Permission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9" dirty="0">
                <a:latin typeface="Palatino Linotype"/>
                <a:cs typeface="Palatino Linotype"/>
              </a:rPr>
              <a:t>class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to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the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template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context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@main.app_context_processor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inject_permissions</a:t>
            </a:r>
            <a:r>
              <a:rPr sz="1400" dirty="0">
                <a:latin typeface="SimSun"/>
                <a:cs typeface="SimSun"/>
              </a:rPr>
              <a:t>():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dict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37"/>
              </a:spcBef>
            </a:pPr>
            <a:endParaRPr sz="1100">
              <a:latin typeface="SimSun"/>
              <a:cs typeface="SimSun"/>
            </a:endParaRPr>
          </a:p>
          <a:p>
            <a:pPr marL="10367" marR="6739" algn="just"/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69" dirty="0">
                <a:latin typeface="Palatino Linotype"/>
                <a:cs typeface="Palatino Linotype"/>
              </a:rPr>
              <a:t>new </a:t>
            </a:r>
            <a:r>
              <a:rPr sz="1600" spc="-37" dirty="0">
                <a:latin typeface="Palatino Linotype"/>
                <a:cs typeface="Palatino Linotype"/>
              </a:rPr>
              <a:t>roles </a:t>
            </a:r>
            <a:r>
              <a:rPr sz="1600" spc="-53" dirty="0">
                <a:latin typeface="Palatino Linotype"/>
                <a:cs typeface="Palatino Linotype"/>
              </a:rPr>
              <a:t>and </a:t>
            </a:r>
            <a:r>
              <a:rPr sz="1600" spc="-41" dirty="0">
                <a:latin typeface="Palatino Linotype"/>
                <a:cs typeface="Palatino Linotype"/>
              </a:rPr>
              <a:t>permissions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41" dirty="0">
                <a:latin typeface="Palatino Linotype"/>
                <a:cs typeface="Palatino Linotype"/>
              </a:rPr>
              <a:t>exercised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3" dirty="0">
                <a:latin typeface="Palatino Linotype"/>
                <a:cs typeface="Palatino Linotype"/>
              </a:rPr>
              <a:t>unit </a:t>
            </a:r>
            <a:r>
              <a:rPr sz="1600" spc="-37" dirty="0">
                <a:latin typeface="Palatino Linotype"/>
                <a:cs typeface="Palatino Linotype"/>
              </a:rPr>
              <a:t>tests. </a:t>
            </a:r>
            <a:r>
              <a:rPr sz="16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sz="16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9-9 </a:t>
            </a:r>
            <a:r>
              <a:rPr sz="1600" spc="-61" dirty="0">
                <a:latin typeface="Palatino Linotype"/>
                <a:cs typeface="Palatino Linotype"/>
              </a:rPr>
              <a:t>shows two 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of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tests.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source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code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on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GitHub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includes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one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for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each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33">
                <a:latin typeface="Palatino Linotype"/>
                <a:cs typeface="Palatino Linotype"/>
              </a:rPr>
              <a:t>role.</a:t>
            </a:r>
            <a:endParaRPr sz="1600">
              <a:latin typeface="Palatino Linotype"/>
              <a:cs typeface="Palatino Linotype"/>
            </a:endParaRPr>
          </a:p>
          <a:p>
            <a:pPr marL="10367" algn="just"/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16" dirty="0">
                <a:latin typeface="Palatino Linotype"/>
                <a:cs typeface="Palatino Linotype"/>
              </a:rPr>
              <a:t> 9-9. </a:t>
            </a:r>
            <a:r>
              <a:rPr sz="1600" i="1" spc="-20" dirty="0">
                <a:latin typeface="Palatino Linotype"/>
                <a:cs typeface="Palatino Linotype"/>
              </a:rPr>
              <a:t>tests/test_user_model.py: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9" dirty="0">
                <a:latin typeface="Palatino Linotype"/>
                <a:cs typeface="Palatino Linotype"/>
              </a:rPr>
              <a:t>unit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33" dirty="0">
                <a:latin typeface="Palatino Linotype"/>
                <a:cs typeface="Palatino Linotype"/>
              </a:rPr>
              <a:t>tests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for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roles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dirty="0">
                <a:latin typeface="Palatino Linotype"/>
                <a:cs typeface="Palatino Linotype"/>
              </a:rPr>
              <a:t>and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permissions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UserModelTestCase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unittest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TestCase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test_user_role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362845" marR="1180284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400" spc="-2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'john@example.com'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'cat'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assertTrue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400" dirty="0">
                <a:latin typeface="SimSun"/>
                <a:cs typeface="SimSun"/>
              </a:rPr>
              <a:t>))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assertTrue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latin typeface="SimSun"/>
                <a:cs typeface="SimSun"/>
              </a:rPr>
              <a:t>))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assertTrue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WRITE</a:t>
            </a:r>
            <a:r>
              <a:rPr sz="1400" dirty="0">
                <a:latin typeface="SimSun"/>
                <a:cs typeface="SimSun"/>
              </a:rPr>
              <a:t>))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assertFalse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MODERATE</a:t>
            </a:r>
            <a:r>
              <a:rPr sz="1400" dirty="0">
                <a:latin typeface="SimSun"/>
                <a:cs typeface="SimSun"/>
              </a:rPr>
              <a:t>))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assertFalse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ADMIN</a:t>
            </a:r>
            <a:r>
              <a:rPr sz="1400" dirty="0">
                <a:latin typeface="SimSun"/>
                <a:cs typeface="SimSun"/>
              </a:rPr>
              <a:t>))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362845" marR="2237719" indent="-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test_anonymous_user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):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4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AnonymousUser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362845" marR="1444643"/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assertFalse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400" dirty="0">
                <a:latin typeface="SimSun"/>
                <a:cs typeface="SimSun"/>
              </a:rPr>
              <a:t>))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assertFalse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latin typeface="SimSun"/>
                <a:cs typeface="SimSun"/>
              </a:rPr>
              <a:t>)) </a:t>
            </a:r>
            <a:r>
              <a:rPr sz="1400" spc="-33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assertFalse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WRITE</a:t>
            </a:r>
            <a:r>
              <a:rPr sz="1400" dirty="0">
                <a:latin typeface="SimSun"/>
                <a:cs typeface="SimSun"/>
              </a:rPr>
              <a:t>))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assertFalse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MODERATE</a:t>
            </a:r>
            <a:r>
              <a:rPr sz="1400" dirty="0">
                <a:latin typeface="SimSun"/>
                <a:cs typeface="SimSun"/>
              </a:rPr>
              <a:t>)) 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assertFalse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ADMIN</a:t>
            </a:r>
            <a:r>
              <a:rPr sz="1400">
                <a:latin typeface="SimSun"/>
                <a:cs typeface="SimSun"/>
              </a:rPr>
              <a:t>))</a:t>
            </a:r>
            <a:r>
              <a:rPr sz="1400" spc="-33">
                <a:latin typeface="Palatino Linotype"/>
                <a:cs typeface="Palatino Linotype"/>
              </a:rPr>
              <a:t>.</a:t>
            </a:r>
            <a:endParaRPr sz="1400">
              <a:latin typeface="Palatino Linotype"/>
              <a:cs typeface="Palatino Linotype"/>
            </a:endParaRPr>
          </a:p>
          <a:p>
            <a:pPr>
              <a:spcBef>
                <a:spcPts val="45"/>
              </a:spcBef>
            </a:pP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457200"/>
            <a:ext cx="8001000" cy="596703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50"/>
              </a:spcBef>
            </a:pPr>
            <a:r>
              <a:rPr sz="4000" b="1" spc="-86">
                <a:latin typeface="Arial Narrow"/>
                <a:cs typeface="Arial Narrow"/>
              </a:rPr>
              <a:t>Profile</a:t>
            </a:r>
            <a:r>
              <a:rPr sz="4000" b="1" spc="-110">
                <a:latin typeface="Arial Narrow"/>
                <a:cs typeface="Arial Narrow"/>
              </a:rPr>
              <a:t> </a:t>
            </a:r>
            <a:r>
              <a:rPr sz="4000" b="1" spc="-78">
                <a:latin typeface="Arial Narrow"/>
                <a:cs typeface="Arial Narrow"/>
              </a:rPr>
              <a:t>Information</a:t>
            </a:r>
            <a:endParaRPr sz="180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10-1. </a:t>
            </a:r>
            <a:r>
              <a:rPr sz="1800" i="1" spc="-12" dirty="0">
                <a:latin typeface="Palatino Linotype"/>
                <a:cs typeface="Palatino Linotype"/>
              </a:rPr>
              <a:t>app/models.py: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user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information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fields</a:t>
            </a:r>
            <a:endParaRPr sz="18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>
              <a:latin typeface="Courier New"/>
              <a:cs typeface="Courier New"/>
            </a:endParaRPr>
          </a:p>
          <a:p>
            <a:pPr marL="186606" marR="2017938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String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600" dirty="0">
                <a:latin typeface="SimSun"/>
                <a:cs typeface="SimSun"/>
              </a:rPr>
              <a:t>))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location</a:t>
            </a:r>
            <a:r>
              <a:rPr sz="16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String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600" dirty="0">
                <a:latin typeface="SimSun"/>
                <a:cs typeface="SimSun"/>
              </a:rPr>
              <a:t>))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about_me</a:t>
            </a:r>
            <a:r>
              <a:rPr sz="16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Text</a:t>
            </a:r>
            <a:r>
              <a:rPr sz="1600" dirty="0">
                <a:latin typeface="SimSun"/>
                <a:cs typeface="SimSun"/>
              </a:rPr>
              <a:t>())</a:t>
            </a:r>
            <a:endParaRPr sz="1600">
              <a:latin typeface="SimSun"/>
              <a:cs typeface="SimSun"/>
            </a:endParaRPr>
          </a:p>
          <a:p>
            <a:pPr marL="186606" marR="74020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member_since</a:t>
            </a:r>
            <a:r>
              <a:rPr sz="1600" spc="-2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sz="1600" dirty="0">
                <a:latin typeface="SimSun"/>
                <a:cs typeface="SimSun"/>
              </a:rPr>
              <a:t>(),</a:t>
            </a:r>
            <a:r>
              <a:rPr sz="1600" spc="-2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utcnow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last_seen</a:t>
            </a:r>
            <a:r>
              <a:rPr sz="16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sz="1600" dirty="0">
                <a:latin typeface="SimSun"/>
                <a:cs typeface="SimSun"/>
              </a:rPr>
              <a:t>(),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utcnow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"/>
              </a:spcBef>
            </a:pPr>
            <a:endParaRPr sz="1200">
              <a:latin typeface="SimSun"/>
              <a:cs typeface="SimSun"/>
            </a:endParaRPr>
          </a:p>
          <a:p>
            <a:pPr marL="10367" marR="4147" indent="-518" algn="just">
              <a:lnSpc>
                <a:spcPct val="103099"/>
              </a:lnSpc>
            </a:pP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69" dirty="0">
                <a:latin typeface="Palatino Linotype"/>
                <a:cs typeface="Palatino Linotype"/>
              </a:rPr>
              <a:t>new </a:t>
            </a:r>
            <a:r>
              <a:rPr sz="1800" spc="-45" dirty="0">
                <a:latin typeface="Palatino Linotype"/>
                <a:cs typeface="Palatino Linotype"/>
              </a:rPr>
              <a:t>fields </a:t>
            </a:r>
            <a:r>
              <a:rPr sz="1800" spc="-37" dirty="0">
                <a:latin typeface="Palatino Linotype"/>
                <a:cs typeface="Palatino Linotype"/>
              </a:rPr>
              <a:t>store the </a:t>
            </a:r>
            <a:r>
              <a:rPr sz="1800" spc="-61" dirty="0">
                <a:latin typeface="Palatino Linotype"/>
                <a:cs typeface="Palatino Linotype"/>
              </a:rPr>
              <a:t>user’s </a:t>
            </a:r>
            <a:r>
              <a:rPr sz="1800" spc="-41" dirty="0">
                <a:latin typeface="Palatino Linotype"/>
                <a:cs typeface="Palatino Linotype"/>
              </a:rPr>
              <a:t>real name, </a:t>
            </a:r>
            <a:r>
              <a:rPr sz="1800" spc="-33" dirty="0">
                <a:latin typeface="Palatino Linotype"/>
                <a:cs typeface="Palatino Linotype"/>
              </a:rPr>
              <a:t>location, </a:t>
            </a:r>
            <a:r>
              <a:rPr sz="1800" spc="-37" dirty="0">
                <a:latin typeface="Palatino Linotype"/>
                <a:cs typeface="Palatino Linotype"/>
              </a:rPr>
              <a:t>self-written bio, </a:t>
            </a:r>
            <a:r>
              <a:rPr sz="1800" spc="-53" dirty="0">
                <a:latin typeface="Palatino Linotype"/>
                <a:cs typeface="Palatino Linotype"/>
              </a:rPr>
              <a:t>date </a:t>
            </a:r>
            <a:r>
              <a:rPr sz="1800" spc="-33" dirty="0">
                <a:latin typeface="Palatino Linotype"/>
                <a:cs typeface="Palatino Linotype"/>
              </a:rPr>
              <a:t>of registra‐ </a:t>
            </a:r>
            <a:r>
              <a:rPr sz="1800" spc="-29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tion, </a:t>
            </a:r>
            <a:r>
              <a:rPr sz="1800" spc="-53" dirty="0">
                <a:latin typeface="Palatino Linotype"/>
                <a:cs typeface="Palatino Linotype"/>
              </a:rPr>
              <a:t>and date </a:t>
            </a:r>
            <a:r>
              <a:rPr sz="1800" spc="-33" dirty="0">
                <a:latin typeface="Palatino Linotype"/>
                <a:cs typeface="Palatino Linotype"/>
              </a:rPr>
              <a:t>of </a:t>
            </a:r>
            <a:r>
              <a:rPr sz="1800" spc="-41" dirty="0">
                <a:latin typeface="Palatino Linotype"/>
                <a:cs typeface="Palatino Linotype"/>
              </a:rPr>
              <a:t>last </a:t>
            </a:r>
            <a:r>
              <a:rPr sz="1800" spc="-37" dirty="0">
                <a:latin typeface="Palatino Linotype"/>
                <a:cs typeface="Palatino Linotype"/>
              </a:rPr>
              <a:t>visit. </a:t>
            </a: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4" dirty="0">
                <a:latin typeface="SimSun"/>
                <a:cs typeface="SimSun"/>
              </a:rPr>
              <a:t>about_me </a:t>
            </a:r>
            <a:r>
              <a:rPr sz="1800" spc="-41" dirty="0">
                <a:latin typeface="Palatino Linotype"/>
                <a:cs typeface="Palatino Linotype"/>
              </a:rPr>
              <a:t>field </a:t>
            </a:r>
            <a:r>
              <a:rPr sz="1800" spc="-37" dirty="0">
                <a:latin typeface="Palatino Linotype"/>
                <a:cs typeface="Palatino Linotype"/>
              </a:rPr>
              <a:t>is </a:t>
            </a:r>
            <a:r>
              <a:rPr sz="1800" spc="-53" dirty="0">
                <a:latin typeface="Palatino Linotype"/>
                <a:cs typeface="Palatino Linotype"/>
              </a:rPr>
              <a:t>assigned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57" dirty="0">
                <a:latin typeface="Palatino Linotype"/>
                <a:cs typeface="Palatino Linotype"/>
              </a:rPr>
              <a:t>type</a:t>
            </a:r>
            <a:r>
              <a:rPr sz="1800" spc="-53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db.Text()</a:t>
            </a:r>
            <a:r>
              <a:rPr sz="1800" spc="-4" dirty="0">
                <a:latin typeface="Palatino Linotype"/>
                <a:cs typeface="Palatino Linotype"/>
              </a:rPr>
              <a:t>. </a:t>
            </a: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24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difference </a:t>
            </a:r>
            <a:r>
              <a:rPr sz="1800" spc="-53" dirty="0">
                <a:latin typeface="Palatino Linotype"/>
                <a:cs typeface="Palatino Linotype"/>
              </a:rPr>
              <a:t>between </a:t>
            </a:r>
            <a:r>
              <a:rPr sz="1800" spc="-4" dirty="0">
                <a:latin typeface="SimSun"/>
                <a:cs typeface="SimSun"/>
              </a:rPr>
              <a:t>db.String </a:t>
            </a:r>
            <a:r>
              <a:rPr sz="1800" spc="-53" dirty="0">
                <a:latin typeface="Palatino Linotype"/>
                <a:cs typeface="Palatino Linotype"/>
              </a:rPr>
              <a:t>and </a:t>
            </a:r>
            <a:r>
              <a:rPr sz="1800" spc="-4" dirty="0">
                <a:latin typeface="SimSun"/>
                <a:cs typeface="SimSun"/>
              </a:rPr>
              <a:t>db.Text </a:t>
            </a:r>
            <a:r>
              <a:rPr sz="1800" spc="-37" dirty="0">
                <a:latin typeface="Palatino Linotype"/>
                <a:cs typeface="Palatino Linotype"/>
              </a:rPr>
              <a:t>is that </a:t>
            </a:r>
            <a:r>
              <a:rPr sz="1800" spc="-4" dirty="0">
                <a:latin typeface="SimSun"/>
                <a:cs typeface="SimSun"/>
              </a:rPr>
              <a:t>db.Text </a:t>
            </a:r>
            <a:r>
              <a:rPr sz="1800" spc="-37" dirty="0">
                <a:latin typeface="Palatino Linotype"/>
                <a:cs typeface="Palatino Linotype"/>
              </a:rPr>
              <a:t>is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1" dirty="0">
                <a:latin typeface="Palatino Linotype"/>
                <a:cs typeface="Palatino Linotype"/>
              </a:rPr>
              <a:t>variable-length field </a:t>
            </a:r>
            <a:r>
              <a:rPr sz="1800" spc="-37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such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does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not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need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maximum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>
                <a:latin typeface="Palatino Linotype"/>
                <a:cs typeface="Palatino Linotype"/>
              </a:rPr>
              <a:t>length.</a:t>
            </a:r>
            <a:endParaRPr lang="en-US" sz="1800" spc="-41">
              <a:latin typeface="Palatino Linotype"/>
              <a:cs typeface="Palatino Linotype"/>
            </a:endParaRPr>
          </a:p>
          <a:p>
            <a:pPr marL="10367"/>
            <a:r>
              <a:rPr lang="en-US" sz="1800" i="1" spc="-12">
                <a:latin typeface="Palatino Linotype"/>
                <a:cs typeface="Palatino Linotype"/>
              </a:rPr>
              <a:t>Example</a:t>
            </a:r>
            <a:r>
              <a:rPr lang="en-US" sz="1800" i="1" spc="-20">
                <a:latin typeface="Palatino Linotype"/>
                <a:cs typeface="Palatino Linotype"/>
              </a:rPr>
              <a:t> </a:t>
            </a:r>
            <a:r>
              <a:rPr lang="en-US" sz="1800" i="1" spc="-16">
                <a:latin typeface="Palatino Linotype"/>
                <a:cs typeface="Palatino Linotype"/>
              </a:rPr>
              <a:t>10-2. </a:t>
            </a:r>
            <a:r>
              <a:rPr lang="en-US" sz="1800" i="1" spc="-12">
                <a:latin typeface="Palatino Linotype"/>
                <a:cs typeface="Palatino Linotype"/>
              </a:rPr>
              <a:t>app/models.py:</a:t>
            </a:r>
            <a:r>
              <a:rPr lang="en-US" sz="1800" i="1" spc="-16">
                <a:latin typeface="Palatino Linotype"/>
                <a:cs typeface="Palatino Linotype"/>
              </a:rPr>
              <a:t> </a:t>
            </a:r>
            <a:r>
              <a:rPr lang="en-US" sz="1800" i="1" spc="-29">
                <a:latin typeface="Palatino Linotype"/>
                <a:cs typeface="Palatino Linotype"/>
              </a:rPr>
              <a:t>refreshing</a:t>
            </a:r>
            <a:r>
              <a:rPr lang="en-US" sz="1800" i="1" spc="-16">
                <a:latin typeface="Palatino Linotype"/>
                <a:cs typeface="Palatino Linotype"/>
              </a:rPr>
              <a:t> </a:t>
            </a:r>
            <a:r>
              <a:rPr lang="en-US" sz="1800" i="1" spc="37">
                <a:latin typeface="Palatino Linotype"/>
                <a:cs typeface="Palatino Linotype"/>
              </a:rPr>
              <a:t>a</a:t>
            </a:r>
            <a:r>
              <a:rPr lang="en-US" sz="1800" i="1" spc="-16">
                <a:latin typeface="Palatino Linotype"/>
                <a:cs typeface="Palatino Linotype"/>
              </a:rPr>
              <a:t> </a:t>
            </a:r>
            <a:r>
              <a:rPr lang="en-US" sz="1800" i="1" spc="-45">
                <a:latin typeface="Palatino Linotype"/>
                <a:cs typeface="Palatino Linotype"/>
              </a:rPr>
              <a:t>user’s</a:t>
            </a:r>
            <a:r>
              <a:rPr lang="en-US" sz="1800" i="1" spc="-20">
                <a:latin typeface="Palatino Linotype"/>
                <a:cs typeface="Palatino Linotype"/>
              </a:rPr>
              <a:t> last</a:t>
            </a:r>
            <a:r>
              <a:rPr lang="en-US" sz="1800" i="1" spc="-16">
                <a:latin typeface="Palatino Linotype"/>
                <a:cs typeface="Palatino Linotype"/>
              </a:rPr>
              <a:t> </a:t>
            </a:r>
            <a:r>
              <a:rPr lang="en-US" sz="1800" i="1" spc="-29">
                <a:latin typeface="Palatino Linotype"/>
                <a:cs typeface="Palatino Linotype"/>
              </a:rPr>
              <a:t>visit</a:t>
            </a:r>
            <a:r>
              <a:rPr lang="en-US" sz="1800" i="1" spc="-16">
                <a:latin typeface="Palatino Linotype"/>
                <a:cs typeface="Palatino Linotype"/>
              </a:rPr>
              <a:t> </a:t>
            </a:r>
            <a:r>
              <a:rPr lang="en-US" sz="1800" i="1" spc="-12">
                <a:latin typeface="Palatino Linotype"/>
                <a:cs typeface="Palatino Linotype"/>
              </a:rPr>
              <a:t>time</a:t>
            </a:r>
            <a:endParaRPr lang="en-US"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lang="en-US" sz="1600" b="1" spc="-73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lang="en-US" sz="1600">
                <a:latin typeface="SimSun"/>
                <a:cs typeface="SimSun"/>
              </a:rPr>
              <a:t>,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lang="en-US" sz="1600">
                <a:latin typeface="SimSun"/>
                <a:cs typeface="SimSun"/>
              </a:rPr>
              <a:t>):</a:t>
            </a:r>
          </a:p>
          <a:p>
            <a:pPr marL="186606"/>
            <a:r>
              <a:rPr lang="en-US" sz="1600" i="1" spc="-73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lang="en-US"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600">
              <a:latin typeface="Courier New"/>
              <a:cs typeface="Courier New"/>
            </a:endParaRPr>
          </a:p>
          <a:p>
            <a:pPr marL="186606"/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600">
                <a:solidFill>
                  <a:srgbClr val="CC00FF"/>
                </a:solidFill>
                <a:latin typeface="SimSun"/>
                <a:cs typeface="SimSun"/>
              </a:rPr>
              <a:t>ping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>
                <a:latin typeface="SimSun"/>
                <a:cs typeface="SimSun"/>
              </a:rPr>
              <a:t>):</a:t>
            </a:r>
          </a:p>
          <a:p>
            <a:pPr marL="362845" marR="1885759"/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last_seen</a:t>
            </a:r>
            <a:r>
              <a:rPr lang="en-US" sz="1600" spc="-41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41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utcnow</a:t>
            </a:r>
            <a:r>
              <a:rPr lang="en-US" sz="1600">
                <a:latin typeface="SimSun"/>
                <a:cs typeface="SimSun"/>
              </a:rPr>
              <a:t>() </a:t>
            </a:r>
            <a:r>
              <a:rPr lang="en-US" sz="1600" spc="-339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>
                <a:latin typeface="SimSun"/>
                <a:cs typeface="SimSun"/>
              </a:rPr>
              <a:t>) </a:t>
            </a:r>
            <a:r>
              <a:rPr lang="en-US" sz="1600" spc="4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lang="en-US" sz="1600">
                <a:latin typeface="SimSun"/>
                <a:cs typeface="SimSun"/>
              </a:rPr>
              <a:t>()</a:t>
            </a:r>
          </a:p>
          <a:p>
            <a:pPr marL="10367" marR="4147" indent="-518" algn="just">
              <a:lnSpc>
                <a:spcPct val="103099"/>
              </a:lnSpc>
            </a:pP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30631"/>
            <a:ext cx="7924800" cy="5020945"/>
          </a:xfrm>
          <a:prstGeom prst="rect">
            <a:avLst/>
          </a:prstGeom>
        </p:spPr>
        <p:txBody>
          <a:bodyPr vert="horz" wrap="square" lIns="0" tIns="4147" rIns="0" bIns="0" rtlCol="0">
            <a:spAutoFit/>
          </a:bodyPr>
          <a:lstStyle/>
          <a:p>
            <a:pPr marL="10367"/>
            <a:r>
              <a:rPr sz="2000" i="1" spc="-33">
                <a:latin typeface="Palatino Linotype"/>
                <a:cs typeface="Palatino Linotype"/>
              </a:rPr>
              <a:t>E</a:t>
            </a:r>
            <a:r>
              <a:rPr sz="2000" i="1" spc="-20">
                <a:latin typeface="Palatino Linotype"/>
                <a:cs typeface="Palatino Linotype"/>
              </a:rPr>
              <a:t>x</a:t>
            </a:r>
            <a:r>
              <a:rPr sz="2000" i="1" spc="20">
                <a:latin typeface="Palatino Linotype"/>
                <a:cs typeface="Palatino Linotype"/>
              </a:rPr>
              <a:t>a</a:t>
            </a:r>
            <a:r>
              <a:rPr sz="2000" i="1" spc="-12">
                <a:latin typeface="Palatino Linotype"/>
                <a:cs typeface="Palatino Linotype"/>
              </a:rPr>
              <a:t>m</a:t>
            </a:r>
            <a:r>
              <a:rPr sz="2000" i="1" spc="-24">
                <a:latin typeface="Palatino Linotype"/>
                <a:cs typeface="Palatino Linotype"/>
              </a:rPr>
              <a:t>p</a:t>
            </a:r>
            <a:r>
              <a:rPr sz="2000" i="1" spc="-33">
                <a:latin typeface="Palatino Linotype"/>
                <a:cs typeface="Palatino Linotype"/>
              </a:rPr>
              <a:t>l</a:t>
            </a:r>
            <a:r>
              <a:rPr sz="2000" i="1" spc="8">
                <a:latin typeface="Palatino Linotype"/>
                <a:cs typeface="Palatino Linotype"/>
              </a:rPr>
              <a:t>e</a:t>
            </a:r>
            <a:r>
              <a:rPr sz="2000" i="1" spc="-2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10-3.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24" dirty="0">
                <a:latin typeface="Palatino Linotype"/>
                <a:cs typeface="Palatino Linotype"/>
              </a:rPr>
              <a:t>a</a:t>
            </a:r>
            <a:r>
              <a:rPr sz="2000" i="1" spc="-20" dirty="0">
                <a:latin typeface="Palatino Linotype"/>
                <a:cs typeface="Palatino Linotype"/>
              </a:rPr>
              <a:t>p</a:t>
            </a:r>
            <a:r>
              <a:rPr sz="2000" i="1" spc="12" dirty="0">
                <a:latin typeface="Palatino Linotype"/>
                <a:cs typeface="Palatino Linotype"/>
              </a:rPr>
              <a:t>p/</a:t>
            </a:r>
            <a:r>
              <a:rPr sz="2000" i="1" dirty="0">
                <a:latin typeface="Palatino Linotype"/>
                <a:cs typeface="Palatino Linotype"/>
              </a:rPr>
              <a:t>a</a:t>
            </a:r>
            <a:r>
              <a:rPr sz="2000" i="1" spc="-33" dirty="0">
                <a:latin typeface="Palatino Linotype"/>
                <a:cs typeface="Palatino Linotype"/>
              </a:rPr>
              <a:t>ut</a:t>
            </a:r>
            <a:r>
              <a:rPr sz="2000" i="1" spc="-8" dirty="0">
                <a:latin typeface="Palatino Linotype"/>
                <a:cs typeface="Palatino Linotype"/>
              </a:rPr>
              <a:t>h/</a:t>
            </a:r>
            <a:r>
              <a:rPr sz="2000" i="1" dirty="0">
                <a:latin typeface="Palatino Linotype"/>
                <a:cs typeface="Palatino Linotype"/>
              </a:rPr>
              <a:t>v</a:t>
            </a:r>
            <a:r>
              <a:rPr sz="2000" i="1" spc="-12" dirty="0">
                <a:latin typeface="Palatino Linotype"/>
                <a:cs typeface="Palatino Linotype"/>
              </a:rPr>
              <a:t>i</a:t>
            </a:r>
            <a:r>
              <a:rPr sz="2000" i="1" spc="8" dirty="0">
                <a:latin typeface="Palatino Linotype"/>
                <a:cs typeface="Palatino Linotype"/>
              </a:rPr>
              <a:t>e</a:t>
            </a:r>
            <a:r>
              <a:rPr sz="2000" i="1" spc="-29" dirty="0">
                <a:latin typeface="Palatino Linotype"/>
                <a:cs typeface="Palatino Linotype"/>
              </a:rPr>
              <a:t>ws.</a:t>
            </a:r>
            <a:r>
              <a:rPr sz="2000" i="1" spc="-45" dirty="0">
                <a:latin typeface="Palatino Linotype"/>
                <a:cs typeface="Palatino Linotype"/>
              </a:rPr>
              <a:t>p</a:t>
            </a:r>
            <a:r>
              <a:rPr sz="2000" i="1" spc="-33" dirty="0">
                <a:latin typeface="Palatino Linotype"/>
                <a:cs typeface="Palatino Linotype"/>
              </a:rPr>
              <a:t>y: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24" dirty="0">
                <a:latin typeface="Palatino Linotype"/>
                <a:cs typeface="Palatino Linotype"/>
              </a:rPr>
              <a:t>p</a:t>
            </a:r>
            <a:r>
              <a:rPr sz="2000" i="1" spc="-20" dirty="0">
                <a:latin typeface="Palatino Linotype"/>
                <a:cs typeface="Palatino Linotype"/>
              </a:rPr>
              <a:t>i</a:t>
            </a:r>
            <a:r>
              <a:rPr sz="2000" i="1" spc="-37" dirty="0">
                <a:latin typeface="Palatino Linotype"/>
                <a:cs typeface="Palatino Linotype"/>
              </a:rPr>
              <a:t>n</a:t>
            </a:r>
            <a:r>
              <a:rPr sz="2000" i="1" spc="-65" dirty="0">
                <a:latin typeface="Palatino Linotype"/>
                <a:cs typeface="Palatino Linotype"/>
              </a:rPr>
              <a:t>g</a:t>
            </a:r>
            <a:r>
              <a:rPr sz="2000" i="1" spc="-20" dirty="0">
                <a:latin typeface="Palatino Linotype"/>
                <a:cs typeface="Palatino Linotype"/>
              </a:rPr>
              <a:t>i</a:t>
            </a:r>
            <a:r>
              <a:rPr sz="2000" i="1" spc="-37" dirty="0">
                <a:latin typeface="Palatino Linotype"/>
                <a:cs typeface="Palatino Linotype"/>
              </a:rPr>
              <a:t>n</a:t>
            </a:r>
            <a:r>
              <a:rPr sz="2000" i="1" spc="-69" dirty="0">
                <a:latin typeface="Palatino Linotype"/>
                <a:cs typeface="Palatino Linotype"/>
              </a:rPr>
              <a:t>g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33" dirty="0">
                <a:latin typeface="Palatino Linotype"/>
                <a:cs typeface="Palatino Linotype"/>
              </a:rPr>
              <a:t>t</a:t>
            </a:r>
            <a:r>
              <a:rPr sz="2000" i="1" dirty="0">
                <a:latin typeface="Palatino Linotype"/>
                <a:cs typeface="Palatino Linotype"/>
              </a:rPr>
              <a:t>h</a:t>
            </a:r>
            <a:r>
              <a:rPr sz="2000" i="1" spc="8" dirty="0">
                <a:latin typeface="Palatino Linotype"/>
                <a:cs typeface="Palatino Linotype"/>
              </a:rPr>
              <a:t>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33" dirty="0">
                <a:latin typeface="Palatino Linotype"/>
                <a:cs typeface="Palatino Linotype"/>
              </a:rPr>
              <a:t>l</a:t>
            </a:r>
            <a:r>
              <a:rPr sz="2000" i="1" spc="-24" dirty="0">
                <a:latin typeface="Palatino Linotype"/>
                <a:cs typeface="Palatino Linotype"/>
              </a:rPr>
              <a:t>o</a:t>
            </a:r>
            <a:r>
              <a:rPr sz="2000" i="1" spc="-12" dirty="0">
                <a:latin typeface="Palatino Linotype"/>
                <a:cs typeface="Palatino Linotype"/>
              </a:rPr>
              <a:t>g</a:t>
            </a:r>
            <a:r>
              <a:rPr sz="2000" i="1" spc="-37" dirty="0">
                <a:latin typeface="Palatino Linotype"/>
                <a:cs typeface="Palatino Linotype"/>
              </a:rPr>
              <a:t>ge</a:t>
            </a:r>
            <a:r>
              <a:rPr sz="2000" i="1" dirty="0">
                <a:latin typeface="Palatino Linotype"/>
                <a:cs typeface="Palatino Linotype"/>
              </a:rPr>
              <a:t>d-</a:t>
            </a:r>
            <a:r>
              <a:rPr sz="2000" i="1" spc="-12" dirty="0">
                <a:latin typeface="Palatino Linotype"/>
                <a:cs typeface="Palatino Linotype"/>
              </a:rPr>
              <a:t>i</a:t>
            </a:r>
            <a:r>
              <a:rPr sz="2000" i="1" spc="-24" dirty="0">
                <a:latin typeface="Palatino Linotype"/>
                <a:cs typeface="Palatino Linotype"/>
              </a:rPr>
              <a:t>n</a:t>
            </a:r>
            <a:r>
              <a:rPr sz="2000" i="1" spc="-20" dirty="0">
                <a:latin typeface="Palatino Linotype"/>
                <a:cs typeface="Palatino Linotype"/>
              </a:rPr>
              <a:t> u</a:t>
            </a:r>
            <a:r>
              <a:rPr sz="2000" i="1" spc="-45" dirty="0">
                <a:latin typeface="Palatino Linotype"/>
                <a:cs typeface="Palatino Linotype"/>
              </a:rPr>
              <a:t>s</a:t>
            </a:r>
            <a:r>
              <a:rPr sz="2000" i="1" spc="-8" dirty="0">
                <a:latin typeface="Palatino Linotype"/>
                <a:cs typeface="Palatino Linotype"/>
              </a:rPr>
              <a:t>er</a:t>
            </a:r>
            <a:endParaRPr sz="20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@auth.before_app_request</a:t>
            </a:r>
            <a:endParaRPr sz="1800">
              <a:latin typeface="SimSun"/>
              <a:cs typeface="SimSun"/>
            </a:endParaRPr>
          </a:p>
          <a:p>
            <a:pPr marL="10367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before_request</a:t>
            </a:r>
            <a:r>
              <a:rPr sz="1800" dirty="0">
                <a:latin typeface="SimSun"/>
                <a:cs typeface="SimSun"/>
              </a:rPr>
              <a:t>():</a:t>
            </a:r>
            <a:endParaRPr sz="1800">
              <a:latin typeface="SimSun"/>
              <a:cs typeface="SimSun"/>
            </a:endParaRPr>
          </a:p>
          <a:p>
            <a:pPr marL="362845" marR="2106058" indent="-176239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is_authenticated</a:t>
            </a:r>
            <a:r>
              <a:rPr sz="1800" dirty="0">
                <a:latin typeface="SimSun"/>
                <a:cs typeface="SimSun"/>
              </a:rPr>
              <a:t>: 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ping</a:t>
            </a:r>
            <a:r>
              <a:rPr sz="1800" dirty="0">
                <a:latin typeface="SimSun"/>
                <a:cs typeface="SimSun"/>
              </a:rPr>
              <a:t>()</a:t>
            </a:r>
            <a:endParaRPr sz="1800">
              <a:latin typeface="SimSun"/>
              <a:cs typeface="SimSun"/>
            </a:endParaRPr>
          </a:p>
          <a:p>
            <a:pPr marR="2017938" algn="r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800" b="1" spc="-73" dirty="0">
                <a:latin typeface="Courier New"/>
                <a:cs typeface="Courier New"/>
              </a:rPr>
              <a:t>not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confirmed </a:t>
            </a:r>
            <a:r>
              <a:rPr sz="1800" dirty="0">
                <a:latin typeface="SimSun"/>
                <a:cs typeface="SimSun"/>
              </a:rPr>
              <a:t>\</a:t>
            </a:r>
            <a:endParaRPr sz="1800">
              <a:latin typeface="SimSun"/>
              <a:cs typeface="SimSun"/>
            </a:endParaRPr>
          </a:p>
          <a:p>
            <a:pPr marR="2061998" algn="r"/>
            <a:r>
              <a:rPr sz="1800" b="1" spc="-73" dirty="0">
                <a:latin typeface="Courier New"/>
                <a:cs typeface="Courier New"/>
              </a:rPr>
              <a:t>and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endpoint </a:t>
            </a:r>
            <a:r>
              <a:rPr sz="1800" dirty="0">
                <a:latin typeface="SimSun"/>
                <a:cs typeface="SimSun"/>
              </a:rPr>
              <a:t>\</a:t>
            </a:r>
            <a:endParaRPr sz="1800">
              <a:latin typeface="SimSun"/>
              <a:cs typeface="SimSun"/>
            </a:endParaRPr>
          </a:p>
          <a:p>
            <a:pPr marL="715324"/>
            <a:r>
              <a:rPr sz="1800" b="1" spc="-73" dirty="0">
                <a:latin typeface="Courier New"/>
                <a:cs typeface="Courier New"/>
              </a:rPr>
              <a:t>and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blueprint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!=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'auth' </a:t>
            </a:r>
            <a:r>
              <a:rPr sz="1800" dirty="0">
                <a:latin typeface="SimSun"/>
                <a:cs typeface="SimSun"/>
              </a:rPr>
              <a:t>\</a:t>
            </a:r>
            <a:endParaRPr sz="1800">
              <a:latin typeface="SimSun"/>
              <a:cs typeface="SimSun"/>
            </a:endParaRPr>
          </a:p>
          <a:p>
            <a:pPr marL="715324"/>
            <a:r>
              <a:rPr sz="1800" b="1" spc="-73" dirty="0">
                <a:latin typeface="Courier New"/>
                <a:cs typeface="Courier New"/>
              </a:rPr>
              <a:t>and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endpoint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!=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'static'</a:t>
            </a:r>
            <a:r>
              <a:rPr sz="1800" dirty="0">
                <a:latin typeface="SimSun"/>
                <a:cs typeface="SimSun"/>
              </a:rPr>
              <a:t>:</a:t>
            </a:r>
            <a:endParaRPr sz="1800">
              <a:latin typeface="SimSun"/>
              <a:cs typeface="SimSun"/>
            </a:endParaRPr>
          </a:p>
          <a:p>
            <a:pPr marL="539085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'auth.unconfirmed'</a:t>
            </a:r>
            <a:r>
              <a:rPr sz="1800" dirty="0">
                <a:latin typeface="SimSun"/>
                <a:cs typeface="SimSun"/>
              </a:rPr>
              <a:t>))</a:t>
            </a:r>
            <a:endParaRPr sz="1800">
              <a:latin typeface="SimSun"/>
              <a:cs typeface="SimSun"/>
            </a:endParaRPr>
          </a:p>
          <a:p>
            <a:pPr>
              <a:spcBef>
                <a:spcPts val="24"/>
              </a:spcBef>
            </a:pPr>
            <a:endParaRPr sz="700">
              <a:latin typeface="SimSun"/>
              <a:cs typeface="SimSun"/>
            </a:endParaRPr>
          </a:p>
          <a:p>
            <a:pPr marL="10367"/>
            <a:r>
              <a:rPr sz="3600" b="1" spc="-147" dirty="0">
                <a:latin typeface="Arial Narrow"/>
                <a:cs typeface="Arial Narrow"/>
              </a:rPr>
              <a:t>User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86">
                <a:latin typeface="Arial Narrow"/>
                <a:cs typeface="Arial Narrow"/>
              </a:rPr>
              <a:t>Profile</a:t>
            </a:r>
            <a:r>
              <a:rPr sz="3600" b="1" spc="-110">
                <a:latin typeface="Arial Narrow"/>
                <a:cs typeface="Arial Narrow"/>
              </a:rPr>
              <a:t> </a:t>
            </a:r>
            <a:r>
              <a:rPr sz="3600" b="1" spc="-127">
                <a:latin typeface="Arial Narrow"/>
                <a:cs typeface="Arial Narrow"/>
              </a:rPr>
              <a:t>Page</a:t>
            </a:r>
            <a:endParaRPr sz="1600">
              <a:latin typeface="Palatino Linotype"/>
              <a:cs typeface="Palatino Linotype"/>
            </a:endParaRPr>
          </a:p>
          <a:p>
            <a:pPr marL="10367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10-4.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app/main/views.py: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profile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page</a:t>
            </a:r>
            <a:r>
              <a:rPr sz="1800" i="1" spc="-20" dirty="0">
                <a:latin typeface="Palatino Linotype"/>
                <a:cs typeface="Palatino Linotype"/>
              </a:rPr>
              <a:t> route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'/user/&lt;username&gt;'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latin typeface="SimSun"/>
                <a:cs typeface="SimSun"/>
              </a:rPr>
              <a:t>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first_or_404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186088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'user.html'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>
                <a:latin typeface="SimSun"/>
                <a:cs typeface="SimSun"/>
              </a:rPr>
              <a:t>)</a:t>
            </a:r>
            <a:endParaRPr lang="en-US"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700" y="304800"/>
            <a:ext cx="7848600" cy="6103398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 algn="just">
              <a:spcBef>
                <a:spcPts val="4"/>
              </a:spcBef>
            </a:pPr>
            <a:r>
              <a:rPr lang="en-US" sz="1600" i="1" spc="-12">
                <a:latin typeface="Palatino Linotype"/>
                <a:cs typeface="Palatino Linotype"/>
              </a:rPr>
              <a:t>Example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10-5.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app/templates/user.html: </a:t>
            </a:r>
            <a:r>
              <a:rPr lang="en-US" sz="1600" i="1" spc="-20">
                <a:latin typeface="Palatino Linotype"/>
                <a:cs typeface="Palatino Linotype"/>
              </a:rPr>
              <a:t>user </a:t>
            </a:r>
            <a:r>
              <a:rPr lang="en-US" sz="1600" i="1" spc="-8">
                <a:latin typeface="Palatino Linotype"/>
                <a:cs typeface="Palatino Linotype"/>
              </a:rPr>
              <a:t>profile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12">
                <a:latin typeface="Palatino Linotype"/>
                <a:cs typeface="Palatino Linotype"/>
              </a:rPr>
              <a:t>template</a:t>
            </a:r>
            <a:endParaRPr lang="en-US"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extends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"base.html"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10367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block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title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%}Flasky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-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{{</a:t>
            </a:r>
            <a:r>
              <a:rPr lang="en-US" sz="1400" spc="-4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user.username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}}{%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endblock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>
              <a:spcBef>
                <a:spcPts val="45"/>
              </a:spcBef>
            </a:pPr>
            <a:endParaRPr lang="en-US" sz="1200">
              <a:latin typeface="SimSun"/>
              <a:cs typeface="SimSun"/>
            </a:endParaRPr>
          </a:p>
          <a:p>
            <a:pPr marL="10367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29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block</a:t>
            </a:r>
            <a:r>
              <a:rPr lang="en-US" sz="1400" spc="-29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page_content</a:t>
            </a:r>
            <a:r>
              <a:rPr lang="en-US" sz="1400" spc="-24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10367"/>
            <a:r>
              <a:rPr sz="1400" b="1" spc="-73">
                <a:solidFill>
                  <a:srgbClr val="330099"/>
                </a:solidFill>
                <a:latin typeface="Courier New"/>
                <a:cs typeface="Courier New"/>
              </a:rPr>
              <a:t>&lt;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div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"page-header"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b="1" spc="-49" dirty="0">
                <a:solidFill>
                  <a:srgbClr val="330099"/>
                </a:solidFill>
                <a:latin typeface="Courier New"/>
                <a:cs typeface="Courier New"/>
              </a:rPr>
              <a:t>&lt;h1&gt;</a:t>
            </a:r>
            <a:r>
              <a:rPr sz="1400" spc="-49" dirty="0">
                <a:latin typeface="SimSun"/>
                <a:cs typeface="SimSun"/>
              </a:rPr>
              <a:t>{{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user.username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spc="-53" dirty="0">
                <a:latin typeface="SimSun"/>
                <a:cs typeface="SimSun"/>
              </a:rPr>
              <a:t>}}</a:t>
            </a:r>
            <a:r>
              <a:rPr sz="1400" b="1" spc="-53" dirty="0">
                <a:solidFill>
                  <a:srgbClr val="330099"/>
                </a:solidFill>
                <a:latin typeface="Courier New"/>
                <a:cs typeface="Courier New"/>
              </a:rPr>
              <a:t>&lt;/h1&gt;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if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user.name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or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user.location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&lt;p&gt;</a:t>
            </a:r>
            <a:endParaRPr sz="1400">
              <a:latin typeface="Courier New"/>
              <a:cs typeface="Courier New"/>
            </a:endParaRPr>
          </a:p>
          <a:p>
            <a:pPr marL="362845"/>
            <a:r>
              <a:rPr sz="1400" dirty="0">
                <a:latin typeface="SimSun"/>
                <a:cs typeface="SimSun"/>
              </a:rPr>
              <a:t>{%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if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user.name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%}{{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user.name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}}{%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endif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if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user.location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539085"/>
            <a:r>
              <a:rPr sz="1400" dirty="0">
                <a:latin typeface="SimSun"/>
                <a:cs typeface="SimSun"/>
              </a:rPr>
              <a:t>From 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  <a:hlinkClick r:id="rId2"/>
              </a:rPr>
              <a:t>"http://maps.google.com/?q={{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 user.location }}"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15324"/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user.location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endParaRPr sz="1400">
              <a:latin typeface="SimSun"/>
              <a:cs typeface="SimSun"/>
            </a:endParaRPr>
          </a:p>
          <a:p>
            <a:pPr marL="539085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400">
              <a:latin typeface="Courier New"/>
              <a:cs typeface="Courier New"/>
            </a:endParaRPr>
          </a:p>
          <a:p>
            <a:pPr marL="362845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endif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&lt;/p&gt;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endif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if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current_user.is_administrator()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&lt;p&gt;&lt;a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"mailto:{{ user.email }}"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400" dirty="0">
                <a:latin typeface="SimSun"/>
                <a:cs typeface="SimSun"/>
              </a:rPr>
              <a:t>{{ user.email }}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&lt;/a&gt;&lt;/p&gt;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endif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if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user.about_me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spc="-33" dirty="0">
                <a:latin typeface="SimSun"/>
                <a:cs typeface="SimSun"/>
              </a:rPr>
              <a:t>%}</a:t>
            </a:r>
            <a:r>
              <a:rPr sz="1400" b="1" spc="-33" dirty="0">
                <a:solidFill>
                  <a:srgbClr val="330099"/>
                </a:solidFill>
                <a:latin typeface="Courier New"/>
                <a:cs typeface="Courier New"/>
              </a:rPr>
              <a:t>&lt;p&gt;</a:t>
            </a:r>
            <a:r>
              <a:rPr sz="1400" spc="-33" dirty="0">
                <a:latin typeface="SimSun"/>
                <a:cs typeface="SimSun"/>
              </a:rPr>
              <a:t>{{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user.about_me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spc="-37" dirty="0">
                <a:latin typeface="SimSun"/>
                <a:cs typeface="SimSun"/>
              </a:rPr>
              <a:t>}}</a:t>
            </a:r>
            <a:r>
              <a:rPr sz="1400" b="1" spc="-37" dirty="0">
                <a:solidFill>
                  <a:srgbClr val="330099"/>
                </a:solidFill>
                <a:latin typeface="Courier New"/>
                <a:cs typeface="Courier New"/>
              </a:rPr>
              <a:t>&lt;/p&gt;</a:t>
            </a:r>
            <a:r>
              <a:rPr sz="1400" spc="-37" dirty="0">
                <a:latin typeface="SimSun"/>
                <a:cs typeface="SimSun"/>
              </a:rPr>
              <a:t>{%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endif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&lt;p&gt;</a:t>
            </a:r>
            <a:endParaRPr sz="1400">
              <a:latin typeface="Courier New"/>
              <a:cs typeface="Courier New"/>
            </a:endParaRPr>
          </a:p>
          <a:p>
            <a:pPr marL="362845" marR="872384"/>
            <a:r>
              <a:rPr sz="1400" dirty="0">
                <a:latin typeface="SimSun"/>
                <a:cs typeface="SimSun"/>
              </a:rPr>
              <a:t>Member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since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moment(user.member_since).format('L')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}}.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Last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seen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{{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moment(user.last_seen).fromNow()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}}.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&lt;/p&gt;</a:t>
            </a:r>
            <a:endParaRPr sz="1400">
              <a:latin typeface="Courier New"/>
              <a:cs typeface="Courier New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endblock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37"/>
              </a:spcBef>
            </a:pP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30632"/>
            <a:ext cx="7924800" cy="341909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800" i="1" spc="-12">
                <a:latin typeface="Palatino Linotype"/>
                <a:cs typeface="Palatino Linotype"/>
              </a:rPr>
              <a:t>Example</a:t>
            </a:r>
            <a:r>
              <a:rPr sz="1800" i="1" spc="-2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10-6.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app/templates/base.html: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12" dirty="0">
                <a:latin typeface="Palatino Linotype"/>
                <a:cs typeface="Palatino Linotype"/>
              </a:rPr>
              <a:t>add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link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to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profile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page</a:t>
            </a:r>
            <a:r>
              <a:rPr sz="1800" i="1" spc="-20" dirty="0">
                <a:latin typeface="Palatino Linotype"/>
                <a:cs typeface="Palatino Linotype"/>
              </a:rPr>
              <a:t> in </a:t>
            </a:r>
            <a:r>
              <a:rPr sz="1800" i="1" spc="-8" dirty="0">
                <a:latin typeface="Palatino Linotype"/>
                <a:cs typeface="Palatino Linotype"/>
              </a:rPr>
              <a:t>the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navigation </a:t>
            </a:r>
            <a:r>
              <a:rPr sz="1800" i="1" spc="4" dirty="0">
                <a:latin typeface="Palatino Linotype"/>
                <a:cs typeface="Palatino Linotype"/>
              </a:rPr>
              <a:t>bar</a:t>
            </a:r>
            <a:endParaRPr sz="18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600" dirty="0">
                <a:latin typeface="SimSun"/>
                <a:cs typeface="SimSun"/>
              </a:rPr>
              <a:t>{%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if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current_user.is_authenticated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&lt;li&gt;</a:t>
            </a:r>
            <a:endParaRPr sz="1600">
              <a:latin typeface="Courier New"/>
              <a:cs typeface="Courier New"/>
            </a:endParaRPr>
          </a:p>
          <a:p>
            <a:pPr marL="362845" marR="519906" indent="-176239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6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"{{ url_for('main.user', username=current_user.username) }}"</a:t>
            </a:r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&gt;  </a:t>
            </a:r>
            <a:r>
              <a:rPr sz="1600" dirty="0">
                <a:latin typeface="SimSun"/>
                <a:cs typeface="SimSun"/>
              </a:rPr>
              <a:t>Profile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600">
              <a:latin typeface="Courier New"/>
              <a:cs typeface="Courier New"/>
            </a:endParaRPr>
          </a:p>
          <a:p>
            <a:pPr marL="10367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{%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endif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37"/>
              </a:spcBef>
            </a:pPr>
            <a:endParaRPr sz="1200">
              <a:latin typeface="SimSun"/>
              <a:cs typeface="SimSun"/>
            </a:endParaRPr>
          </a:p>
          <a:p>
            <a:pPr marL="10367" marR="4147" algn="just"/>
            <a:r>
              <a:rPr sz="1800" spc="-53" dirty="0">
                <a:latin typeface="Palatino Linotype"/>
                <a:cs typeface="Palatino Linotype"/>
              </a:rPr>
              <a:t>Using a </a:t>
            </a:r>
            <a:r>
              <a:rPr sz="1800" spc="-33" dirty="0">
                <a:latin typeface="Palatino Linotype"/>
                <a:cs typeface="Palatino Linotype"/>
              </a:rPr>
              <a:t>conditional </a:t>
            </a:r>
            <a:r>
              <a:rPr sz="1800" spc="-29" dirty="0">
                <a:latin typeface="Palatino Linotype"/>
                <a:cs typeface="Palatino Linotype"/>
              </a:rPr>
              <a:t>for </a:t>
            </a:r>
            <a:r>
              <a:rPr sz="1800" spc="-37" dirty="0">
                <a:latin typeface="Palatino Linotype"/>
                <a:cs typeface="Palatino Linotype"/>
              </a:rPr>
              <a:t>the profile </a:t>
            </a:r>
            <a:r>
              <a:rPr sz="1800" spc="-61" dirty="0">
                <a:latin typeface="Palatino Linotype"/>
                <a:cs typeface="Palatino Linotype"/>
              </a:rPr>
              <a:t>page </a:t>
            </a:r>
            <a:r>
              <a:rPr sz="1800" spc="-37" dirty="0">
                <a:latin typeface="Palatino Linotype"/>
                <a:cs typeface="Palatino Linotype"/>
              </a:rPr>
              <a:t>link is </a:t>
            </a:r>
            <a:r>
              <a:rPr sz="1800" spc="-45" dirty="0">
                <a:latin typeface="Palatino Linotype"/>
                <a:cs typeface="Palatino Linotype"/>
              </a:rPr>
              <a:t>necessary </a:t>
            </a:r>
            <a:r>
              <a:rPr sz="1800" spc="-49" dirty="0">
                <a:latin typeface="Palatino Linotype"/>
                <a:cs typeface="Palatino Linotype"/>
              </a:rPr>
              <a:t>because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5" dirty="0">
                <a:latin typeface="Palatino Linotype"/>
                <a:cs typeface="Palatino Linotype"/>
              </a:rPr>
              <a:t>navigation </a:t>
            </a:r>
            <a:r>
              <a:rPr sz="1800" spc="-41" dirty="0">
                <a:latin typeface="Palatino Linotype"/>
                <a:cs typeface="Palatino Linotype"/>
              </a:rPr>
              <a:t>bar </a:t>
            </a:r>
            <a:r>
              <a:rPr sz="1800" spc="-37" dirty="0">
                <a:latin typeface="Palatino Linotype"/>
                <a:cs typeface="Palatino Linotype"/>
              </a:rPr>
              <a:t>is 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also</a:t>
            </a:r>
            <a:r>
              <a:rPr sz="1800" spc="-41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rendered</a:t>
            </a:r>
            <a:r>
              <a:rPr sz="1800" spc="-41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for </a:t>
            </a:r>
            <a:r>
              <a:rPr sz="1800" spc="-45" dirty="0">
                <a:latin typeface="Palatino Linotype"/>
                <a:cs typeface="Palatino Linotype"/>
              </a:rPr>
              <a:t>unauthenticated</a:t>
            </a:r>
            <a:r>
              <a:rPr sz="1800" spc="-41" dirty="0">
                <a:latin typeface="Palatino Linotype"/>
                <a:cs typeface="Palatino Linotype"/>
              </a:rPr>
              <a:t> users,</a:t>
            </a:r>
            <a:r>
              <a:rPr sz="1800" spc="-37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53" dirty="0">
                <a:latin typeface="Palatino Linotype"/>
                <a:cs typeface="Palatino Linotype"/>
              </a:rPr>
              <a:t>which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case</a:t>
            </a:r>
            <a:r>
              <a:rPr sz="1800" spc="-41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profile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link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is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skipped. 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sz="18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10-1 </a:t>
            </a:r>
            <a:r>
              <a:rPr sz="1800" spc="-61" dirty="0">
                <a:latin typeface="Palatino Linotype"/>
                <a:cs typeface="Palatino Linotype"/>
              </a:rPr>
              <a:t>shows </a:t>
            </a:r>
            <a:r>
              <a:rPr sz="1800" spc="-69" dirty="0">
                <a:latin typeface="Palatino Linotype"/>
                <a:cs typeface="Palatino Linotype"/>
              </a:rPr>
              <a:t>how </a:t>
            </a:r>
            <a:r>
              <a:rPr sz="1800" spc="-37" dirty="0">
                <a:latin typeface="Palatino Linotype"/>
                <a:cs typeface="Palatino Linotype"/>
              </a:rPr>
              <a:t>the profile </a:t>
            </a:r>
            <a:r>
              <a:rPr sz="1800" spc="-61" dirty="0">
                <a:latin typeface="Palatino Linotype"/>
                <a:cs typeface="Palatino Linotype"/>
              </a:rPr>
              <a:t>page </a:t>
            </a:r>
            <a:r>
              <a:rPr sz="1800" spc="-41" dirty="0">
                <a:latin typeface="Palatino Linotype"/>
                <a:cs typeface="Palatino Linotype"/>
              </a:rPr>
              <a:t>looks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53" dirty="0">
                <a:latin typeface="Palatino Linotype"/>
                <a:cs typeface="Palatino Linotype"/>
              </a:rPr>
              <a:t>browser. </a:t>
            </a: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69" dirty="0">
                <a:latin typeface="Palatino Linotype"/>
                <a:cs typeface="Palatino Linotype"/>
              </a:rPr>
              <a:t>new </a:t>
            </a:r>
            <a:r>
              <a:rPr sz="1800" spc="-37" dirty="0">
                <a:latin typeface="Palatino Linotype"/>
                <a:cs typeface="Palatino Linotype"/>
              </a:rPr>
              <a:t>profile link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24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n</a:t>
            </a:r>
            <a:r>
              <a:rPr sz="1800" spc="-57" dirty="0">
                <a:latin typeface="Palatino Linotype"/>
                <a:cs typeface="Palatino Linotype"/>
              </a:rPr>
              <a:t>a</a:t>
            </a:r>
            <a:r>
              <a:rPr sz="1800" spc="-61" dirty="0">
                <a:latin typeface="Palatino Linotype"/>
                <a:cs typeface="Palatino Linotype"/>
              </a:rPr>
              <a:t>vig</a:t>
            </a:r>
            <a:r>
              <a:rPr sz="1800" spc="-82" dirty="0">
                <a:latin typeface="Palatino Linotype"/>
                <a:cs typeface="Palatino Linotype"/>
              </a:rPr>
              <a:t>a</a:t>
            </a:r>
            <a:r>
              <a:rPr sz="1800" spc="-29" dirty="0">
                <a:latin typeface="Palatino Linotype"/>
                <a:cs typeface="Palatino Linotype"/>
              </a:rPr>
              <a:t>tion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bar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also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shown.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562" y="4267200"/>
            <a:ext cx="3512093" cy="19221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73346" y="5562600"/>
            <a:ext cx="2818415" cy="28746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800" i="1" spc="-41" dirty="0">
                <a:latin typeface="Palatino Linotype"/>
                <a:cs typeface="Palatino Linotype"/>
              </a:rPr>
              <a:t>F</a:t>
            </a:r>
            <a:r>
              <a:rPr sz="1800" i="1" spc="-20" dirty="0">
                <a:latin typeface="Palatino Linotype"/>
                <a:cs typeface="Palatino Linotype"/>
              </a:rPr>
              <a:t>i</a:t>
            </a:r>
            <a:r>
              <a:rPr sz="1800" i="1" spc="-65" dirty="0">
                <a:latin typeface="Palatino Linotype"/>
                <a:cs typeface="Palatino Linotype"/>
              </a:rPr>
              <a:t>g</a:t>
            </a:r>
            <a:r>
              <a:rPr sz="1800" i="1" spc="-33" dirty="0">
                <a:latin typeface="Palatino Linotype"/>
                <a:cs typeface="Palatino Linotype"/>
              </a:rPr>
              <a:t>u</a:t>
            </a:r>
            <a:r>
              <a:rPr sz="1800" i="1" spc="-37" dirty="0">
                <a:latin typeface="Palatino Linotype"/>
                <a:cs typeface="Palatino Linotype"/>
              </a:rPr>
              <a:t>r</a:t>
            </a:r>
            <a:r>
              <a:rPr sz="1800" i="1" spc="8" dirty="0">
                <a:latin typeface="Palatino Linotype"/>
                <a:cs typeface="Palatino Linotype"/>
              </a:rPr>
              <a:t>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10-1.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98" dirty="0">
                <a:latin typeface="Palatino Linotype"/>
                <a:cs typeface="Palatino Linotype"/>
              </a:rPr>
              <a:t>U</a:t>
            </a:r>
            <a:r>
              <a:rPr sz="1800" i="1" spc="-45" dirty="0">
                <a:latin typeface="Palatino Linotype"/>
                <a:cs typeface="Palatino Linotype"/>
              </a:rPr>
              <a:t>s</a:t>
            </a:r>
            <a:r>
              <a:rPr sz="1800" i="1" spc="-8" dirty="0">
                <a:latin typeface="Palatino Linotype"/>
                <a:cs typeface="Palatino Linotype"/>
              </a:rPr>
              <a:t>er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profile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p</a:t>
            </a:r>
            <a:r>
              <a:rPr sz="1800" i="1" spc="20" dirty="0">
                <a:latin typeface="Palatino Linotype"/>
                <a:cs typeface="Palatino Linotype"/>
              </a:rPr>
              <a:t>a</a:t>
            </a:r>
            <a:r>
              <a:rPr sz="1800" i="1" spc="-33" dirty="0">
                <a:latin typeface="Palatino Linotype"/>
                <a:cs typeface="Palatino Linotype"/>
              </a:rPr>
              <a:t>ge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41960" y="570943"/>
            <a:ext cx="8534400" cy="5716113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 algn="just">
              <a:spcBef>
                <a:spcPts val="780"/>
              </a:spcBef>
            </a:pPr>
            <a:r>
              <a:rPr sz="3200" b="1" spc="-86">
                <a:latin typeface="Arial Narrow"/>
                <a:cs typeface="Arial Narrow"/>
              </a:rPr>
              <a:t>User-Level </a:t>
            </a:r>
            <a:r>
              <a:rPr sz="3200" b="1" spc="-61" dirty="0">
                <a:latin typeface="Arial Narrow"/>
                <a:cs typeface="Arial Narrow"/>
              </a:rPr>
              <a:t>Profile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78" dirty="0">
                <a:latin typeface="Arial Narrow"/>
                <a:cs typeface="Arial Narrow"/>
              </a:rPr>
              <a:t>Editor</a:t>
            </a:r>
            <a:endParaRPr sz="3200">
              <a:latin typeface="Arial Narrow"/>
              <a:cs typeface="Arial Narrow"/>
            </a:endParaRPr>
          </a:p>
          <a:p>
            <a:pPr marL="10367" algn="just">
              <a:spcBef>
                <a:spcPts val="4"/>
              </a:spcBef>
            </a:pPr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24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10-7.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app/main/forms.py: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edit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profile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4" dirty="0">
                <a:latin typeface="Palatino Linotype"/>
                <a:cs typeface="Palatino Linotype"/>
              </a:rPr>
              <a:t>form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69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EditProfileForm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FlaskForm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 marR="828324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name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'Real name'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Length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0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400">
                <a:latin typeface="SimSun"/>
                <a:cs typeface="SimSun"/>
              </a:rPr>
              <a:t>)]) </a:t>
            </a:r>
            <a:r>
              <a:rPr sz="1400" spc="4">
                <a:latin typeface="SimSun"/>
                <a:cs typeface="SimSun"/>
              </a:rPr>
              <a:t> </a:t>
            </a:r>
            <a:endParaRPr lang="en-US" sz="1400" spc="4">
              <a:latin typeface="SimSun"/>
              <a:cs typeface="SimSun"/>
            </a:endParaRPr>
          </a:p>
          <a:p>
            <a:pPr marL="186606" marR="828324"/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location</a:t>
            </a:r>
            <a:r>
              <a:rPr sz="1400" spc="-2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'Location'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Length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0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400">
                <a:latin typeface="SimSun"/>
                <a:cs typeface="SimSun"/>
              </a:rPr>
              <a:t>)]) </a:t>
            </a:r>
            <a:r>
              <a:rPr sz="1400" spc="-339">
                <a:latin typeface="SimSun"/>
                <a:cs typeface="SimSun"/>
              </a:rPr>
              <a:t> </a:t>
            </a:r>
            <a:endParaRPr lang="en-US" sz="1400" spc="-339">
              <a:latin typeface="SimSun"/>
              <a:cs typeface="SimSun"/>
            </a:endParaRPr>
          </a:p>
          <a:p>
            <a:pPr marL="186606" marR="828324"/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about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_me</a:t>
            </a:r>
            <a:r>
              <a:rPr sz="14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TextAreaField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'About</a:t>
            </a:r>
            <a:r>
              <a:rPr sz="14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me'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submit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SubmitField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'Submit'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37"/>
              </a:spcBef>
            </a:pPr>
            <a:endParaRPr sz="1100">
              <a:latin typeface="SimSun"/>
              <a:cs typeface="SimSun"/>
            </a:endParaRPr>
          </a:p>
          <a:p>
            <a:pPr marL="10367" marR="4147" indent="-518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24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10-8.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app/main/views.py: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edit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profile</a:t>
            </a:r>
            <a:r>
              <a:rPr sz="1600" i="1" spc="-20" dirty="0">
                <a:latin typeface="Palatino Linotype"/>
                <a:cs typeface="Palatino Linotype"/>
              </a:rPr>
              <a:t> route</a:t>
            </a:r>
            <a:endParaRPr sz="1600">
              <a:latin typeface="Palatino Linotype"/>
              <a:cs typeface="Palatino Linotype"/>
            </a:endParaRPr>
          </a:p>
          <a:p>
            <a:pPr marL="10367" marR="1401101">
              <a:spcBef>
                <a:spcPts val="873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'/edit-profile'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400" dirty="0">
                <a:latin typeface="SimSun"/>
                <a:cs typeface="SimSun"/>
              </a:rPr>
              <a:t>])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@login_required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edit_profile</a:t>
            </a:r>
            <a:r>
              <a:rPr sz="1400" dirty="0">
                <a:latin typeface="SimSun"/>
                <a:cs typeface="SimSun"/>
              </a:rPr>
              <a:t>():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EditProfileForm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362845" marR="1533281" indent="-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sz="1400" dirty="0">
                <a:latin typeface="SimSun"/>
                <a:cs typeface="SimSun"/>
              </a:rPr>
              <a:t>():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name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sz="1400" spc="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location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location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sz="1400" spc="-33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about_me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about_me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endParaRPr sz="1400">
              <a:latin typeface="SimSun"/>
              <a:cs typeface="SimSun"/>
            </a:endParaRPr>
          </a:p>
          <a:p>
            <a:pPr marL="362845" marR="1180802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_get_current_object</a:t>
            </a:r>
            <a:r>
              <a:rPr sz="1400" dirty="0">
                <a:latin typeface="SimSun"/>
                <a:cs typeface="SimSun"/>
              </a:rPr>
              <a:t>())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'Your</a:t>
            </a:r>
            <a:r>
              <a:rPr sz="14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profile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has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been</a:t>
            </a:r>
            <a:r>
              <a:rPr sz="14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updated.'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 marR="519906" indent="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'.user'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latin typeface="SimSun"/>
                <a:cs typeface="SimSun"/>
              </a:rPr>
              <a:t>))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4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endParaRPr lang="en-US" sz="1400">
              <a:solidFill>
                <a:srgbClr val="000087"/>
              </a:solidFill>
              <a:latin typeface="SimSun"/>
              <a:cs typeface="SimSun"/>
            </a:endParaRPr>
          </a:p>
          <a:p>
            <a:pPr marL="186606" marR="1709520">
              <a:spcBef>
                <a:spcPts val="82"/>
              </a:spcBef>
            </a:pP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location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lang="en-US" sz="1400" spc="-41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41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location </a:t>
            </a:r>
            <a:r>
              <a:rPr lang="en-US" sz="1400" spc="-339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about_me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lang="en-US" sz="1400" spc="-41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41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about_me</a:t>
            </a:r>
            <a:endParaRPr lang="en-US" sz="1400">
              <a:latin typeface="SimSun"/>
              <a:cs typeface="SimSun"/>
            </a:endParaRPr>
          </a:p>
          <a:p>
            <a:pPr marL="186606"/>
            <a:r>
              <a:rPr lang="en-US" sz="14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'edit_profile.html'</a:t>
            </a:r>
            <a:r>
              <a:rPr lang="en-US" sz="1400">
                <a:latin typeface="SimSun"/>
                <a:cs typeface="SimSun"/>
              </a:rPr>
              <a:t>,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400">
                <a:latin typeface="SimSun"/>
                <a:cs typeface="SimSun"/>
              </a:rPr>
              <a:t>)</a:t>
            </a:r>
          </a:p>
          <a:p>
            <a:pPr marL="186606" marR="519906" indent="176239"/>
            <a:endParaRPr lang="en-US" sz="1400">
              <a:latin typeface="SimSun"/>
              <a:cs typeface="SimSun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F877940B-056D-D449-BCEB-B2BCF6CA4B8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304800"/>
            <a:ext cx="2936240" cy="20574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A844EFD6-9057-F77B-8826-304DE870F50B}"/>
              </a:ext>
            </a:extLst>
          </p:cNvPr>
          <p:cNvSpPr txBox="1"/>
          <p:nvPr/>
        </p:nvSpPr>
        <p:spPr>
          <a:xfrm>
            <a:off x="6172200" y="2362200"/>
            <a:ext cx="3695138" cy="25668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600" i="1" spc="-41" dirty="0">
                <a:latin typeface="Palatino Linotype"/>
                <a:cs typeface="Palatino Linotype"/>
              </a:rPr>
              <a:t>F</a:t>
            </a:r>
            <a:r>
              <a:rPr sz="1600" i="1" spc="-20" dirty="0">
                <a:latin typeface="Palatino Linotype"/>
                <a:cs typeface="Palatino Linotype"/>
              </a:rPr>
              <a:t>i</a:t>
            </a:r>
            <a:r>
              <a:rPr sz="1600" i="1" spc="-65" dirty="0">
                <a:latin typeface="Palatino Linotype"/>
                <a:cs typeface="Palatino Linotype"/>
              </a:rPr>
              <a:t>g</a:t>
            </a:r>
            <a:r>
              <a:rPr sz="1600" i="1" spc="-33" dirty="0">
                <a:latin typeface="Palatino Linotype"/>
                <a:cs typeface="Palatino Linotype"/>
              </a:rPr>
              <a:t>u</a:t>
            </a:r>
            <a:r>
              <a:rPr sz="1600" i="1" spc="-37" dirty="0">
                <a:latin typeface="Palatino Linotype"/>
                <a:cs typeface="Palatino Linotype"/>
              </a:rPr>
              <a:t>r</a:t>
            </a:r>
            <a:r>
              <a:rPr sz="1600" i="1" spc="8" dirty="0">
                <a:latin typeface="Palatino Linotype"/>
                <a:cs typeface="Palatino Linotype"/>
              </a:rPr>
              <a:t>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10-2.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>
                <a:latin typeface="Palatino Linotype"/>
                <a:cs typeface="Palatino Linotype"/>
              </a:rPr>
              <a:t>Profile</a:t>
            </a:r>
            <a:r>
              <a:rPr sz="1600" i="1" spc="-20">
                <a:latin typeface="Palatino Linotype"/>
                <a:cs typeface="Palatino Linotype"/>
              </a:rPr>
              <a:t> </a:t>
            </a:r>
            <a:r>
              <a:rPr sz="1600" i="1">
                <a:latin typeface="Palatino Linotype"/>
                <a:cs typeface="Palatino Linotype"/>
              </a:rPr>
              <a:t>e</a:t>
            </a:r>
            <a:r>
              <a:rPr sz="1600" i="1" spc="-8">
                <a:latin typeface="Palatino Linotype"/>
                <a:cs typeface="Palatino Linotype"/>
              </a:rPr>
              <a:t>d</a:t>
            </a:r>
            <a:r>
              <a:rPr sz="1600" i="1" spc="-20">
                <a:latin typeface="Palatino Linotype"/>
                <a:cs typeface="Palatino Linotype"/>
              </a:rPr>
              <a:t>i</a:t>
            </a:r>
            <a:r>
              <a:rPr sz="1600" i="1" spc="-37">
                <a:latin typeface="Palatino Linotype"/>
                <a:cs typeface="Palatino Linotype"/>
              </a:rPr>
              <a:t>t</a:t>
            </a:r>
            <a:r>
              <a:rPr sz="1600" i="1" spc="8">
                <a:latin typeface="Palatino Linotype"/>
                <a:cs typeface="Palatino Linotype"/>
              </a:rPr>
              <a:t>o</a:t>
            </a:r>
            <a:r>
              <a:rPr sz="1600" i="1" spc="-20">
                <a:latin typeface="Palatino Linotype"/>
                <a:cs typeface="Palatino Linotype"/>
              </a:rPr>
              <a:t>r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536790"/>
            <a:ext cx="8001000" cy="513199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6220" algn="just">
              <a:spcBef>
                <a:spcPts val="82"/>
              </a:spcBef>
            </a:pP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sz="18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8-1 </a:t>
            </a:r>
            <a:r>
              <a:rPr sz="1800" spc="-61" dirty="0">
                <a:latin typeface="Palatino Linotype"/>
                <a:cs typeface="Palatino Linotype"/>
              </a:rPr>
              <a:t>shows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5" dirty="0">
                <a:latin typeface="Palatino Linotype"/>
                <a:cs typeface="Palatino Linotype"/>
              </a:rPr>
              <a:t>changes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" dirty="0">
                <a:latin typeface="SimSun"/>
                <a:cs typeface="SimSun"/>
              </a:rPr>
              <a:t>User </a:t>
            </a:r>
            <a:r>
              <a:rPr sz="1800" spc="-49" dirty="0">
                <a:latin typeface="Palatino Linotype"/>
                <a:cs typeface="Palatino Linotype"/>
              </a:rPr>
              <a:t>model </a:t>
            </a:r>
            <a:r>
              <a:rPr sz="1800" spc="-45" dirty="0">
                <a:latin typeface="Palatino Linotype"/>
                <a:cs typeface="Palatino Linotype"/>
              </a:rPr>
              <a:t>created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Chapter </a:t>
            </a:r>
            <a:r>
              <a:rPr sz="18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5 </a:t>
            </a:r>
            <a:r>
              <a:rPr sz="1800" spc="-24">
                <a:latin typeface="Palatino Linotype"/>
                <a:cs typeface="Palatino Linotype"/>
              </a:rPr>
              <a:t>to </a:t>
            </a:r>
            <a:r>
              <a:rPr sz="1800" spc="-33">
                <a:latin typeface="Palatino Linotype"/>
                <a:cs typeface="Palatino Linotype"/>
              </a:rPr>
              <a:t>accommo</a:t>
            </a:r>
            <a:r>
              <a:rPr sz="1800" spc="-53">
                <a:latin typeface="Palatino Linotype"/>
                <a:cs typeface="Palatino Linotype"/>
              </a:rPr>
              <a:t>date</a:t>
            </a:r>
            <a:r>
              <a:rPr sz="1800" spc="-24">
                <a:latin typeface="Palatino Linotype"/>
                <a:cs typeface="Palatino Linotype"/>
              </a:rPr>
              <a:t> </a:t>
            </a:r>
            <a:r>
              <a:rPr sz="1800" spc="-61" dirty="0">
                <a:latin typeface="Palatino Linotype"/>
                <a:cs typeface="Palatino Linotype"/>
              </a:rPr>
              <a:t>password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hashing.</a:t>
            </a:r>
            <a:endParaRPr sz="180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1800" dirty="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8-1.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app/models.py:</a:t>
            </a:r>
            <a:r>
              <a:rPr sz="1800" i="1" spc="-20" dirty="0">
                <a:latin typeface="Palatino Linotype"/>
                <a:cs typeface="Palatino Linotype"/>
              </a:rPr>
              <a:t> password hashing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in </a:t>
            </a:r>
            <a:r>
              <a:rPr sz="1800" i="1" spc="-8" dirty="0">
                <a:latin typeface="Palatino Linotype"/>
                <a:cs typeface="Palatino Linotype"/>
              </a:rPr>
              <a:t>the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41" dirty="0">
                <a:latin typeface="Palatino Linotype"/>
                <a:cs typeface="Palatino Linotype"/>
              </a:rPr>
              <a:t>User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model</a:t>
            </a:r>
            <a:endParaRPr sz="18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</a:t>
            </a:r>
            <a:r>
              <a:rPr sz="16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werkzeug.security</a:t>
            </a:r>
            <a:r>
              <a:rPr sz="1600" b="1" spc="-69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6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generate_password_hash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check_password_hash</a:t>
            </a:r>
            <a:endParaRPr sz="16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0367" algn="just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600" dirty="0">
                <a:latin typeface="SimSun"/>
                <a:cs typeface="SimSun"/>
              </a:rPr>
              <a:t>):</a:t>
            </a:r>
          </a:p>
          <a:p>
            <a:pPr marL="186606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 dirty="0">
              <a:latin typeface="Courier New"/>
              <a:cs typeface="Courier New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password_hash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String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128</a:t>
            </a:r>
            <a:r>
              <a:rPr sz="1600" dirty="0">
                <a:latin typeface="SimSun"/>
                <a:cs typeface="SimSun"/>
              </a:rPr>
              <a:t>))</a:t>
            </a: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@property</a:t>
            </a:r>
            <a:endParaRPr sz="1600" dirty="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password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):</a:t>
            </a: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raise </a:t>
            </a:r>
            <a:r>
              <a:rPr sz="1600" b="1" spc="-73" dirty="0">
                <a:solidFill>
                  <a:srgbClr val="CC0000"/>
                </a:solidFill>
                <a:latin typeface="Courier New"/>
                <a:cs typeface="Courier New"/>
              </a:rPr>
              <a:t>AttributeError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'password is not a readable attribute'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@password.setter</a:t>
            </a:r>
            <a:endParaRPr sz="1600" dirty="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password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600" dirty="0">
                <a:latin typeface="SimSun"/>
                <a:cs typeface="SimSun"/>
              </a:rPr>
              <a:t>):</a:t>
            </a:r>
          </a:p>
          <a:p>
            <a:pPr marL="362845"/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password_hash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generate_password_hash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5"/>
              </a:spcBef>
            </a:pPr>
            <a:endParaRPr sz="1400" dirty="0">
              <a:latin typeface="SimSun"/>
              <a:cs typeface="SimSun"/>
            </a:endParaRPr>
          </a:p>
          <a:p>
            <a:pPr marL="186606">
              <a:spcBef>
                <a:spcPts val="4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verify_password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600" dirty="0">
                <a:latin typeface="SimSun"/>
                <a:cs typeface="SimSun"/>
              </a:rPr>
              <a:t>):</a:t>
            </a: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check_password_hash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password_hash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>
              <a:lnSpc>
                <a:spcPct val="100000"/>
              </a:lnSpc>
            </a:pPr>
            <a:endParaRPr sz="531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700" y="457200"/>
            <a:ext cx="7848600" cy="578640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80"/>
              </a:spcBef>
            </a:pPr>
            <a:r>
              <a:rPr sz="3600" b="1" spc="-69">
                <a:latin typeface="Arial Narrow"/>
                <a:cs typeface="Arial Narrow"/>
              </a:rPr>
              <a:t>Administrator-Level</a:t>
            </a:r>
            <a:r>
              <a:rPr sz="3600" b="1" spc="-86">
                <a:latin typeface="Arial Narrow"/>
                <a:cs typeface="Arial Narrow"/>
              </a:rPr>
              <a:t> </a:t>
            </a:r>
            <a:r>
              <a:rPr sz="3600" b="1" spc="-61">
                <a:latin typeface="Arial Narrow"/>
                <a:cs typeface="Arial Narrow"/>
              </a:rPr>
              <a:t>Profile</a:t>
            </a:r>
            <a:r>
              <a:rPr sz="3600" b="1" spc="-86">
                <a:latin typeface="Arial Narrow"/>
                <a:cs typeface="Arial Narrow"/>
              </a:rPr>
              <a:t> </a:t>
            </a:r>
            <a:r>
              <a:rPr sz="3600" b="1" spc="-78">
                <a:latin typeface="Arial Narrow"/>
                <a:cs typeface="Arial Narrow"/>
              </a:rPr>
              <a:t>Editor</a:t>
            </a:r>
            <a:endParaRPr sz="1800">
              <a:latin typeface="Palatino Linotype"/>
              <a:cs typeface="Palatino Linotype"/>
            </a:endParaRPr>
          </a:p>
          <a:p>
            <a:pPr marL="10367" algn="just">
              <a:spcBef>
                <a:spcPts val="4"/>
              </a:spcBef>
            </a:pPr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10-10.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app/main/forms.py: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profile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editing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form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for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administrators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69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200" b="1" spc="-73" dirty="0">
                <a:solidFill>
                  <a:srgbClr val="00AA87"/>
                </a:solidFill>
                <a:latin typeface="Courier New"/>
                <a:cs typeface="Courier New"/>
              </a:rPr>
              <a:t>EditProfileAdminForm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FlaskForm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2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'Email'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sz="1200" dirty="0">
                <a:latin typeface="SimSun"/>
                <a:cs typeface="SimSun"/>
              </a:rPr>
              <a:t>(),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Length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200" dirty="0">
                <a:latin typeface="SimSun"/>
                <a:cs typeface="SimSun"/>
              </a:rPr>
              <a:t>),</a:t>
            </a:r>
            <a:endParaRPr sz="1200">
              <a:latin typeface="SimSun"/>
              <a:cs typeface="SimSun"/>
            </a:endParaRPr>
          </a:p>
          <a:p>
            <a:pPr marL="186088" marR="1357042" indent="1806451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200" dirty="0">
                <a:latin typeface="SimSun"/>
                <a:cs typeface="SimSun"/>
              </a:rPr>
              <a:t>()]) 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2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'Username'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latin typeface="SimSun"/>
                <a:cs typeface="SimSun"/>
              </a:rPr>
              <a:t>[</a:t>
            </a:r>
            <a:endParaRPr sz="1200">
              <a:latin typeface="SimSun"/>
              <a:cs typeface="SimSun"/>
            </a:endParaRPr>
          </a:p>
          <a:p>
            <a:pPr marL="362327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sz="1200" dirty="0">
                <a:latin typeface="SimSun"/>
                <a:cs typeface="SimSun"/>
              </a:rPr>
              <a:t>(),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Length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200" dirty="0">
                <a:latin typeface="SimSun"/>
                <a:cs typeface="SimSun"/>
              </a:rPr>
              <a:t>),</a:t>
            </a:r>
            <a:endParaRPr sz="1200">
              <a:latin typeface="SimSun"/>
              <a:cs typeface="SimSun"/>
            </a:endParaRPr>
          </a:p>
          <a:p>
            <a:pPr marL="362327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Regexp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'^[A-Za-z][A-Za-z0-9_.]*$'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2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0</a:t>
            </a:r>
            <a:r>
              <a:rPr sz="1200" dirty="0">
                <a:latin typeface="SimSun"/>
                <a:cs typeface="SimSun"/>
              </a:rPr>
              <a:t>,</a:t>
            </a:r>
            <a:endParaRPr sz="1200">
              <a:latin typeface="SimSun"/>
              <a:cs typeface="SimSun"/>
            </a:endParaRPr>
          </a:p>
          <a:p>
            <a:pPr marL="670746" marR="740205"/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'Usernames</a:t>
            </a:r>
            <a:r>
              <a:rPr sz="12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must</a:t>
            </a:r>
            <a:r>
              <a:rPr sz="12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have</a:t>
            </a:r>
            <a:r>
              <a:rPr sz="12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only</a:t>
            </a:r>
            <a:r>
              <a:rPr sz="12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letters,</a:t>
            </a:r>
            <a:r>
              <a:rPr sz="12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numbers,</a:t>
            </a:r>
            <a:r>
              <a:rPr sz="12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dots</a:t>
            </a:r>
            <a:r>
              <a:rPr sz="12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or</a:t>
            </a:r>
            <a:r>
              <a:rPr sz="12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 </a:t>
            </a:r>
            <a:r>
              <a:rPr sz="1200" spc="-33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'underscores'</a:t>
            </a:r>
            <a:r>
              <a:rPr sz="1200" dirty="0">
                <a:latin typeface="SimSun"/>
                <a:cs typeface="SimSun"/>
              </a:rPr>
              <a:t>)])</a:t>
            </a:r>
            <a:endParaRPr sz="1200">
              <a:latin typeface="SimSun"/>
              <a:cs typeface="SimSun"/>
            </a:endParaRPr>
          </a:p>
          <a:p>
            <a:pPr marL="186088" marR="1885759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confirmed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BooleanField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'Confirmed'</a:t>
            </a:r>
            <a:r>
              <a:rPr sz="1200" dirty="0">
                <a:latin typeface="SimSun"/>
                <a:cs typeface="SimSun"/>
              </a:rPr>
              <a:t>) </a:t>
            </a:r>
            <a:r>
              <a:rPr sz="1200" spc="-33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200" spc="-2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SelectField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'Role'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2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coerce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int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 marL="186088" marR="828324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name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'Real name'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Length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0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200" dirty="0">
                <a:latin typeface="SimSun"/>
                <a:cs typeface="SimSun"/>
              </a:rPr>
              <a:t>)]) 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location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'Location'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Length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0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200" dirty="0">
                <a:latin typeface="SimSun"/>
                <a:cs typeface="SimSun"/>
              </a:rPr>
              <a:t>)]) </a:t>
            </a:r>
            <a:r>
              <a:rPr sz="1200" spc="-33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about_me</a:t>
            </a:r>
            <a:r>
              <a:rPr sz="12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TextAreaField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'About</a:t>
            </a:r>
            <a:r>
              <a:rPr sz="12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me'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 marL="186088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submit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SubmitField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'Submit'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100">
              <a:latin typeface="SimSun"/>
              <a:cs typeface="SimSun"/>
            </a:endParaRPr>
          </a:p>
          <a:p>
            <a:pPr marL="362327" marR="784264" indent="-176239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b="1" spc="-73" dirty="0">
                <a:solidFill>
                  <a:srgbClr val="CC00FF"/>
                </a:solidFill>
                <a:latin typeface="Courier New"/>
                <a:cs typeface="Courier New"/>
              </a:rPr>
              <a:t>__init__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*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200" dirty="0">
                <a:latin typeface="SimSun"/>
                <a:cs typeface="SimSun"/>
              </a:rPr>
              <a:t>): 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super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EditProfileAdminForm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spc="-29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spc="-29" dirty="0">
                <a:latin typeface="SimSun"/>
                <a:cs typeface="SimSun"/>
              </a:rPr>
              <a:t>)</a:t>
            </a:r>
            <a:r>
              <a:rPr sz="1200" spc="-29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b="1" spc="-29" dirty="0">
                <a:solidFill>
                  <a:srgbClr val="CC00FF"/>
                </a:solidFill>
                <a:latin typeface="Courier New"/>
                <a:cs typeface="Courier New"/>
              </a:rPr>
              <a:t>__init__</a:t>
            </a:r>
            <a:r>
              <a:rPr sz="1200" spc="-29" dirty="0">
                <a:latin typeface="SimSun"/>
                <a:cs typeface="SimSun"/>
              </a:rPr>
              <a:t>(</a:t>
            </a:r>
            <a:r>
              <a:rPr sz="1200" spc="-29" dirty="0">
                <a:solidFill>
                  <a:srgbClr val="545454"/>
                </a:solidFill>
                <a:latin typeface="SimSun"/>
                <a:cs typeface="SimSun"/>
              </a:rPr>
              <a:t>*</a:t>
            </a:r>
            <a:r>
              <a:rPr sz="1200" spc="-29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200" spc="-29" dirty="0">
                <a:latin typeface="SimSun"/>
                <a:cs typeface="SimSun"/>
              </a:rPr>
              <a:t>,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200" dirty="0">
                <a:latin typeface="SimSun"/>
                <a:cs typeface="SimSun"/>
              </a:rPr>
              <a:t>) </a:t>
            </a:r>
            <a:r>
              <a:rPr sz="1200" spc="-33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choices</a:t>
            </a:r>
            <a:r>
              <a:rPr sz="12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[(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 marL="1287583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for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role </a:t>
            </a:r>
            <a:r>
              <a:rPr sz="1200" b="1" spc="-73" dirty="0">
                <a:latin typeface="Courier New"/>
                <a:cs typeface="Courier New"/>
              </a:rPr>
              <a:t>in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order_by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200" dirty="0">
                <a:latin typeface="SimSun"/>
                <a:cs typeface="SimSun"/>
              </a:rPr>
              <a:t>)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all</a:t>
            </a:r>
            <a:r>
              <a:rPr sz="1200" dirty="0">
                <a:latin typeface="SimSun"/>
                <a:cs typeface="SimSun"/>
              </a:rPr>
              <a:t>()]</a:t>
            </a:r>
            <a:endParaRPr sz="1200">
              <a:latin typeface="SimSun"/>
              <a:cs typeface="SimSun"/>
            </a:endParaRPr>
          </a:p>
          <a:p>
            <a:pPr marL="362327"/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100">
              <a:latin typeface="SimSun"/>
              <a:cs typeface="SimSun"/>
            </a:endParaRPr>
          </a:p>
          <a:p>
            <a:pPr marL="186088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validate_email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field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714805" marR="960503" indent="-352478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field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!=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 </a:t>
            </a:r>
            <a:r>
              <a:rPr sz="1200" b="1" spc="-73" dirty="0">
                <a:latin typeface="Courier New"/>
                <a:cs typeface="Courier New"/>
              </a:rPr>
              <a:t>and </a:t>
            </a:r>
            <a:r>
              <a:rPr sz="1200" dirty="0">
                <a:latin typeface="SimSun"/>
                <a:cs typeface="SimSun"/>
              </a:rPr>
              <a:t>\ 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field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200" dirty="0">
                <a:latin typeface="SimSun"/>
                <a:cs typeface="SimSun"/>
              </a:rPr>
              <a:t>)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200" dirty="0">
                <a:latin typeface="SimSun"/>
                <a:cs typeface="SimSun"/>
              </a:rPr>
              <a:t>():</a:t>
            </a:r>
            <a:endParaRPr sz="1200">
              <a:latin typeface="SimSun"/>
              <a:cs typeface="SimSun"/>
            </a:endParaRPr>
          </a:p>
          <a:p>
            <a:pPr marL="53856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raise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ValidationError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'Email already registered.'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100">
              <a:latin typeface="SimSun"/>
              <a:cs typeface="SimSun"/>
            </a:endParaRPr>
          </a:p>
          <a:p>
            <a:pPr marL="186088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validate_username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field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36232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field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!=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username </a:t>
            </a:r>
            <a:r>
              <a:rPr sz="1200" b="1" spc="-73">
                <a:latin typeface="Courier New"/>
                <a:cs typeface="Courier New"/>
              </a:rPr>
              <a:t>and </a:t>
            </a:r>
            <a:r>
              <a:rPr sz="1200">
                <a:latin typeface="SimSun"/>
                <a:cs typeface="SimSun"/>
              </a:rPr>
              <a:t>\</a:t>
            </a:r>
            <a:endParaRPr lang="en-US" sz="1200">
              <a:latin typeface="SimSun"/>
              <a:cs typeface="SimSun"/>
            </a:endParaRPr>
          </a:p>
          <a:p>
            <a:pPr marR="112482" algn="ctr">
              <a:spcBef>
                <a:spcPts val="82"/>
              </a:spcBef>
            </a:pP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lang="en-US" sz="1200">
                <a:latin typeface="SimSun"/>
                <a:cs typeface="SimSun"/>
              </a:rPr>
              <a:t>(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field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lang="en-US" sz="1200">
                <a:latin typeface="SimSun"/>
                <a:cs typeface="SimSun"/>
              </a:rPr>
              <a:t>)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lang="en-US" sz="1200">
                <a:latin typeface="SimSun"/>
                <a:cs typeface="SimSun"/>
              </a:rPr>
              <a:t>():</a:t>
            </a:r>
          </a:p>
          <a:p>
            <a:pPr marR="509020" algn="ctr"/>
            <a:r>
              <a:rPr lang="en-US" sz="1200" b="1" spc="-73">
                <a:solidFill>
                  <a:srgbClr val="006699"/>
                </a:solidFill>
                <a:latin typeface="Courier New"/>
                <a:cs typeface="Courier New"/>
              </a:rPr>
              <a:t>raise 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ValidationError</a:t>
            </a:r>
            <a:r>
              <a:rPr lang="en-US" sz="1200">
                <a:latin typeface="SimSun"/>
                <a:cs typeface="SimSun"/>
              </a:rPr>
              <a:t>(</a:t>
            </a:r>
            <a:r>
              <a:rPr lang="en-US" sz="1200">
                <a:solidFill>
                  <a:srgbClr val="CC3300"/>
                </a:solidFill>
                <a:latin typeface="SimSun"/>
                <a:cs typeface="SimSun"/>
              </a:rPr>
              <a:t>'Username already in use.'</a:t>
            </a:r>
            <a:r>
              <a:rPr lang="en-US" sz="1200">
                <a:latin typeface="SimSun"/>
                <a:cs typeface="SimSun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8153400" cy="533500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2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10-11. </a:t>
            </a:r>
            <a:r>
              <a:rPr sz="1600" i="1" spc="-12" dirty="0">
                <a:latin typeface="Palatino Linotype"/>
                <a:cs typeface="Palatino Linotype"/>
              </a:rPr>
              <a:t>app/main/views.py: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edit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profile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route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for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administrators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..decorators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admin_required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200">
              <a:latin typeface="SimSun"/>
              <a:cs typeface="SimSun"/>
            </a:endParaRPr>
          </a:p>
          <a:p>
            <a:pPr marL="10367" marR="1004563">
              <a:spcBef>
                <a:spcPts val="4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'/edit-profile/&lt;int:id&gt;'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400" dirty="0">
                <a:latin typeface="SimSun"/>
                <a:cs typeface="SimSun"/>
              </a:rPr>
              <a:t>])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@login_required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@admin_required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edit_profile_admin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get_or_404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EditProfileAdminForm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362845" marR="1885759" indent="-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sz="1400" dirty="0">
                <a:latin typeface="SimSun"/>
                <a:cs typeface="SimSun"/>
              </a:rPr>
              <a:t>():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email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sz="1400" spc="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endParaRPr sz="1400">
              <a:latin typeface="SimSun"/>
              <a:cs typeface="SimSun"/>
            </a:endParaRPr>
          </a:p>
          <a:p>
            <a:pPr marL="362845" marR="1533281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confirmed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confirmed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sz="1400" spc="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4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endParaRPr sz="1400">
              <a:latin typeface="SimSun"/>
              <a:cs typeface="SimSun"/>
            </a:endParaRPr>
          </a:p>
          <a:p>
            <a:pPr marL="362845" marR="1885759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location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location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sz="1400" spc="-33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about_me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about_me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sz="1400" spc="-33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'The</a:t>
            </a:r>
            <a:r>
              <a:rPr sz="14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profile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has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been</a:t>
            </a:r>
            <a:r>
              <a:rPr sz="14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updated.'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 marR="872384" indent="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'.user'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>
                <a:latin typeface="SimSun"/>
                <a:cs typeface="SimSun"/>
              </a:rPr>
              <a:t>))  </a:t>
            </a:r>
            <a:endParaRPr lang="en-US" sz="1400">
              <a:latin typeface="SimSun"/>
              <a:cs typeface="SimSun"/>
            </a:endParaRPr>
          </a:p>
          <a:p>
            <a:pPr marL="186606" marR="872384" indent="176239"/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4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endParaRPr lang="en-US" sz="1400">
              <a:solidFill>
                <a:srgbClr val="000087"/>
              </a:solidFill>
              <a:latin typeface="SimSun"/>
              <a:cs typeface="SimSun"/>
            </a:endParaRPr>
          </a:p>
          <a:p>
            <a:pPr marL="186606" marR="1973879">
              <a:spcBef>
                <a:spcPts val="82"/>
              </a:spcBef>
            </a:pP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username </a:t>
            </a:r>
            <a:r>
              <a:rPr lang="en-US" sz="1400" spc="4">
                <a:solidFill>
                  <a:srgbClr val="000087"/>
                </a:solidFill>
                <a:latin typeface="SimSun"/>
                <a:cs typeface="SimSun"/>
              </a:rPr>
              <a:t> </a:t>
            </a:r>
          </a:p>
          <a:p>
            <a:pPr marL="186606" marR="1973879">
              <a:spcBef>
                <a:spcPts val="82"/>
              </a:spcBef>
            </a:pP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confirmed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lang="en-US" sz="1400" spc="-41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41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confirmed </a:t>
            </a:r>
            <a:r>
              <a:rPr lang="en-US" sz="1400" spc="-339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role_id </a:t>
            </a:r>
            <a:r>
              <a:rPr lang="en-US" sz="1400" spc="4">
                <a:solidFill>
                  <a:srgbClr val="000087"/>
                </a:solidFill>
                <a:latin typeface="SimSun"/>
                <a:cs typeface="SimSun"/>
              </a:rPr>
              <a:t> </a:t>
            </a:r>
          </a:p>
          <a:p>
            <a:pPr marL="186606" marR="1973879">
              <a:spcBef>
                <a:spcPts val="82"/>
              </a:spcBef>
            </a:pP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name </a:t>
            </a:r>
            <a:r>
              <a:rPr lang="en-US" sz="1400" spc="4">
                <a:solidFill>
                  <a:srgbClr val="000087"/>
                </a:solidFill>
                <a:latin typeface="SimSun"/>
                <a:cs typeface="SimSun"/>
              </a:rPr>
              <a:t> </a:t>
            </a:r>
          </a:p>
          <a:p>
            <a:pPr marL="186606" marR="1973879">
              <a:spcBef>
                <a:spcPts val="82"/>
              </a:spcBef>
            </a:pP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location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location </a:t>
            </a:r>
            <a:r>
              <a:rPr lang="en-US" sz="1400" spc="4">
                <a:solidFill>
                  <a:srgbClr val="000087"/>
                </a:solidFill>
                <a:latin typeface="SimSun"/>
                <a:cs typeface="SimSun"/>
              </a:rPr>
              <a:t> </a:t>
            </a:r>
          </a:p>
          <a:p>
            <a:pPr marL="186606" marR="1973879">
              <a:spcBef>
                <a:spcPts val="82"/>
              </a:spcBef>
            </a:pP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about_me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lang="en-US" sz="1400" spc="-2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about_me</a:t>
            </a:r>
            <a:endParaRPr lang="en-US" sz="1400">
              <a:latin typeface="SimSun"/>
              <a:cs typeface="SimSun"/>
            </a:endParaRPr>
          </a:p>
          <a:p>
            <a:pPr marL="186606"/>
            <a:r>
              <a:rPr lang="en-US" sz="14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'edit_profile.html'</a:t>
            </a:r>
            <a:r>
              <a:rPr lang="en-US" sz="1400">
                <a:latin typeface="SimSun"/>
                <a:cs typeface="SimSun"/>
              </a:rPr>
              <a:t>,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400">
                <a:latin typeface="SimSun"/>
                <a:cs typeface="SimSun"/>
              </a:rPr>
              <a:t>,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400">
                <a:latin typeface="SimSun"/>
                <a:cs typeface="SimSun"/>
              </a:rPr>
              <a:t>)</a:t>
            </a:r>
          </a:p>
          <a:p>
            <a:pPr marL="186606" marR="872384" indent="176239"/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291817"/>
            <a:ext cx="2867090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3"/>
              </a:spcBef>
            </a:pPr>
            <a:r>
              <a:rPr sz="3600" spc="-147" dirty="0"/>
              <a:t>User</a:t>
            </a:r>
            <a:r>
              <a:rPr sz="3600" spc="-110" dirty="0"/>
              <a:t> </a:t>
            </a:r>
            <a:r>
              <a:rPr sz="3600" spc="-122" dirty="0"/>
              <a:t>Avatars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33400" y="990600"/>
            <a:ext cx="8077200" cy="144162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algn="just">
              <a:spcBef>
                <a:spcPts val="82"/>
              </a:spcBef>
            </a:pPr>
            <a:r>
              <a:rPr sz="1600" spc="-29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service </a:t>
            </a:r>
            <a:r>
              <a:rPr sz="1600" spc="-49" dirty="0">
                <a:latin typeface="Palatino Linotype"/>
                <a:cs typeface="Palatino Linotype"/>
              </a:rPr>
              <a:t>exposes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user’s </a:t>
            </a:r>
            <a:r>
              <a:rPr sz="1600" spc="-53" dirty="0">
                <a:latin typeface="Palatino Linotype"/>
                <a:cs typeface="Palatino Linotype"/>
              </a:rPr>
              <a:t>avatar </a:t>
            </a:r>
            <a:r>
              <a:rPr sz="1600" spc="-45" dirty="0">
                <a:latin typeface="Palatino Linotype"/>
                <a:cs typeface="Palatino Linotype"/>
              </a:rPr>
              <a:t>through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5" dirty="0">
                <a:latin typeface="Palatino Linotype"/>
                <a:cs typeface="Palatino Linotype"/>
              </a:rPr>
              <a:t>specially </a:t>
            </a:r>
            <a:r>
              <a:rPr sz="1600" spc="-41" dirty="0">
                <a:latin typeface="Palatino Linotype"/>
                <a:cs typeface="Palatino Linotype"/>
              </a:rPr>
              <a:t>crafted </a:t>
            </a:r>
            <a:r>
              <a:rPr sz="1600" spc="-49" dirty="0">
                <a:latin typeface="Palatino Linotype"/>
                <a:cs typeface="Palatino Linotype"/>
              </a:rPr>
              <a:t>URL </a:t>
            </a:r>
            <a:r>
              <a:rPr sz="1600" spc="-37" dirty="0">
                <a:latin typeface="Palatino Linotype"/>
                <a:cs typeface="Palatino Linotype"/>
              </a:rPr>
              <a:t>that </a:t>
            </a:r>
            <a:r>
              <a:rPr sz="1600" spc="-45" dirty="0">
                <a:latin typeface="Palatino Linotype"/>
                <a:cs typeface="Palatino Linotype"/>
              </a:rPr>
              <a:t>includes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MD5 </a:t>
            </a:r>
            <a:r>
              <a:rPr sz="1600" spc="-49" dirty="0">
                <a:latin typeface="Palatino Linotype"/>
                <a:cs typeface="Palatino Linotype"/>
              </a:rPr>
              <a:t>hash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61" dirty="0">
                <a:latin typeface="Palatino Linotype"/>
                <a:cs typeface="Palatino Linotype"/>
              </a:rPr>
              <a:t>user’s 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email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address,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which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can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be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calculated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follows:</a:t>
            </a:r>
            <a:endParaRPr sz="16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400" dirty="0">
                <a:latin typeface="SimSun"/>
                <a:cs typeface="SimSun"/>
              </a:rPr>
              <a:t>(venv)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$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python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&gt;&gt;&gt; </a:t>
            </a:r>
            <a:r>
              <a:rPr sz="1400" b="1" spc="-73" dirty="0">
                <a:latin typeface="Courier New"/>
                <a:cs typeface="Courier New"/>
              </a:rPr>
              <a:t>import hashlib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&gt;&gt;&gt;</a:t>
            </a:r>
            <a:r>
              <a:rPr sz="1400" spc="49" dirty="0">
                <a:latin typeface="SimSun"/>
                <a:cs typeface="SimSun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hashlib.md5('john@example.com'.encode('utf-8')).hexdigest()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>
                <a:latin typeface="SimSun"/>
                <a:cs typeface="SimSun"/>
              </a:rPr>
              <a:t>'d4c74594d841139328695756648b6bd6'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8320" y="2567592"/>
            <a:ext cx="8082280" cy="2506495"/>
          </a:xfrm>
          <a:prstGeom prst="rect">
            <a:avLst/>
          </a:prstGeom>
        </p:spPr>
        <p:txBody>
          <a:bodyPr vert="horz" wrap="square" lIns="0" tIns="8294" rIns="0" bIns="0" rtlCol="0">
            <a:spAutoFit/>
          </a:bodyPr>
          <a:lstStyle/>
          <a:p>
            <a:pPr marL="10367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2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10-13.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app/models.py:</a:t>
            </a:r>
            <a:r>
              <a:rPr sz="1600" i="1" spc="-20" dirty="0">
                <a:latin typeface="Palatino Linotype"/>
                <a:cs typeface="Palatino Linotype"/>
              </a:rPr>
              <a:t> gravatar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49" dirty="0">
                <a:latin typeface="Palatino Linotype"/>
                <a:cs typeface="Palatino Linotype"/>
              </a:rPr>
              <a:t>URL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generation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hashlib</a:t>
            </a:r>
            <a:endParaRPr sz="1400">
              <a:latin typeface="Courier New"/>
              <a:cs typeface="Courier New"/>
            </a:endParaRPr>
          </a:p>
          <a:p>
            <a:pPr marL="10367" algn="just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0367" algn="just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gravatar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size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100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'identicon'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rating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>
                <a:solidFill>
                  <a:srgbClr val="CC3300"/>
                </a:solidFill>
                <a:latin typeface="SimSun"/>
                <a:cs typeface="SimSun"/>
              </a:rPr>
              <a:t>'g'</a:t>
            </a:r>
            <a:r>
              <a:rPr sz="1400">
                <a:latin typeface="SimSun"/>
                <a:cs typeface="SimSun"/>
              </a:rPr>
              <a:t>):</a:t>
            </a:r>
            <a:endParaRPr lang="en-US" sz="1400">
              <a:latin typeface="SimSun"/>
              <a:cs typeface="SimSun"/>
            </a:endParaRPr>
          </a:p>
          <a:p>
            <a:pPr marL="362845">
              <a:spcBef>
                <a:spcPts val="82"/>
              </a:spcBef>
            </a:pP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url</a:t>
            </a:r>
            <a:r>
              <a:rPr lang="en-US" sz="1400" spc="-2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'https://secure.gravatar.com/avatar'</a:t>
            </a:r>
            <a:endParaRPr lang="en-US" sz="1400">
              <a:latin typeface="SimSun"/>
              <a:cs typeface="SimSun"/>
            </a:endParaRPr>
          </a:p>
          <a:p>
            <a:pPr marL="362845"/>
            <a:r>
              <a:rPr lang="en-US" sz="1400">
                <a:solidFill>
                  <a:srgbClr val="336666"/>
                </a:solidFill>
                <a:latin typeface="SimSun"/>
                <a:cs typeface="SimSun"/>
              </a:rPr>
              <a:t>hash</a:t>
            </a:r>
            <a:r>
              <a:rPr lang="en-US" sz="1400" spc="-41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41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hashlib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md5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lower</a:t>
            </a:r>
            <a:r>
              <a:rPr lang="en-US" sz="1400">
                <a:latin typeface="SimSun"/>
                <a:cs typeface="SimSun"/>
              </a:rPr>
              <a:t>()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encode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'utf-8'</a:t>
            </a:r>
            <a:r>
              <a:rPr lang="en-US" sz="1400">
                <a:latin typeface="SimSun"/>
                <a:cs typeface="SimSun"/>
              </a:rPr>
              <a:t>))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hexdigest</a:t>
            </a:r>
            <a:r>
              <a:rPr lang="en-US" sz="1400">
                <a:latin typeface="SimSun"/>
                <a:cs typeface="SimSun"/>
              </a:rPr>
              <a:t>()</a:t>
            </a:r>
          </a:p>
          <a:p>
            <a:pPr marL="539085" marR="475846" indent="-176239"/>
            <a:r>
              <a:rPr lang="en-US" sz="14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'{url}/{hash}?s={size}&amp;d={default}&amp;r={rating}'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format</a:t>
            </a:r>
            <a:r>
              <a:rPr lang="en-US" sz="1400">
                <a:latin typeface="SimSun"/>
                <a:cs typeface="SimSun"/>
              </a:rPr>
              <a:t>( 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url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url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336666"/>
                </a:solidFill>
                <a:latin typeface="SimSun"/>
                <a:cs typeface="SimSun"/>
              </a:rPr>
              <a:t>hash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336666"/>
                </a:solidFill>
                <a:latin typeface="SimSun"/>
                <a:cs typeface="SimSun"/>
              </a:rPr>
              <a:t>hash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size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size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rating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rating</a:t>
            </a:r>
            <a:r>
              <a:rPr lang="en-US" sz="1400">
                <a:latin typeface="SimSun"/>
                <a:cs typeface="SimSun"/>
              </a:rPr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700" y="154794"/>
            <a:ext cx="7848600" cy="556352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>
              <a:spcBef>
                <a:spcPts val="37"/>
              </a:spcBef>
            </a:pPr>
            <a:endParaRPr sz="1100">
              <a:latin typeface="SimSun"/>
              <a:cs typeface="SimSun"/>
            </a:endParaRPr>
          </a:p>
          <a:p>
            <a:pPr marL="10367" marR="4147" algn="just"/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53" dirty="0">
                <a:latin typeface="Palatino Linotype"/>
                <a:cs typeface="Palatino Linotype"/>
              </a:rPr>
              <a:t>avatar </a:t>
            </a:r>
            <a:r>
              <a:rPr sz="1600" spc="-49" dirty="0">
                <a:latin typeface="Palatino Linotype"/>
                <a:cs typeface="Palatino Linotype"/>
              </a:rPr>
              <a:t>URL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49" dirty="0">
                <a:latin typeface="Palatino Linotype"/>
                <a:cs typeface="Palatino Linotype"/>
              </a:rPr>
              <a:t>generated </a:t>
            </a:r>
            <a:r>
              <a:rPr sz="1600" spc="-37" dirty="0">
                <a:latin typeface="Palatino Linotype"/>
                <a:cs typeface="Palatino Linotype"/>
              </a:rPr>
              <a:t>from the </a:t>
            </a:r>
            <a:r>
              <a:rPr sz="1600" spc="-49" dirty="0">
                <a:latin typeface="Palatino Linotype"/>
                <a:cs typeface="Palatino Linotype"/>
              </a:rPr>
              <a:t>base </a:t>
            </a:r>
            <a:r>
              <a:rPr sz="1600" spc="-41" dirty="0">
                <a:latin typeface="Palatino Linotype"/>
                <a:cs typeface="Palatino Linotype"/>
              </a:rPr>
              <a:t>URL,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MD5 </a:t>
            </a:r>
            <a:r>
              <a:rPr sz="1600" spc="-49" dirty="0">
                <a:latin typeface="Palatino Linotype"/>
                <a:cs typeface="Palatino Linotype"/>
              </a:rPr>
              <a:t>hash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61" dirty="0">
                <a:latin typeface="Palatino Linotype"/>
                <a:cs typeface="Palatino Linotype"/>
              </a:rPr>
              <a:t>user’s </a:t>
            </a:r>
            <a:r>
              <a:rPr sz="1600" spc="-45" dirty="0">
                <a:latin typeface="Palatino Linotype"/>
                <a:cs typeface="Palatino Linotype"/>
              </a:rPr>
              <a:t>email 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address,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arguments, </a:t>
            </a:r>
            <a:r>
              <a:rPr sz="1600" spc="-41" dirty="0">
                <a:latin typeface="Palatino Linotype"/>
                <a:cs typeface="Palatino Linotype"/>
              </a:rPr>
              <a:t>all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53" dirty="0">
                <a:latin typeface="Palatino Linotype"/>
                <a:cs typeface="Palatino Linotype"/>
              </a:rPr>
              <a:t>which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have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default </a:t>
            </a:r>
            <a:r>
              <a:rPr sz="1600" spc="-53" dirty="0">
                <a:latin typeface="Palatino Linotype"/>
                <a:cs typeface="Palatino Linotype"/>
              </a:rPr>
              <a:t>values</a:t>
            </a:r>
            <a:r>
              <a:rPr sz="1600" spc="-53">
                <a:latin typeface="Palatino Linotype"/>
                <a:cs typeface="Palatino Linotype"/>
              </a:rPr>
              <a:t>.</a:t>
            </a:r>
            <a:r>
              <a:rPr sz="1600" spc="-49">
                <a:latin typeface="Palatino Linotype"/>
                <a:cs typeface="Palatino Linotype"/>
              </a:rPr>
              <a:t> </a:t>
            </a:r>
            <a:r>
              <a:rPr sz="1600" spc="-37">
                <a:latin typeface="Palatino Linotype"/>
                <a:cs typeface="Palatino Linotype"/>
              </a:rPr>
              <a:t>With </a:t>
            </a:r>
            <a:r>
              <a:rPr sz="1600" spc="-33" dirty="0">
                <a:latin typeface="Palatino Linotype"/>
                <a:cs typeface="Palatino Linotype"/>
              </a:rPr>
              <a:t>this </a:t>
            </a:r>
            <a:r>
              <a:rPr sz="1600" spc="-41" dirty="0">
                <a:latin typeface="Palatino Linotype"/>
                <a:cs typeface="Palatino Linotype"/>
              </a:rPr>
              <a:t>implementation </a:t>
            </a:r>
            <a:r>
              <a:rPr sz="1600" spc="-20" dirty="0">
                <a:latin typeface="Palatino Linotype"/>
                <a:cs typeface="Palatino Linotype"/>
              </a:rPr>
              <a:t>it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61" dirty="0">
                <a:latin typeface="Palatino Linotype"/>
                <a:cs typeface="Palatino Linotype"/>
              </a:rPr>
              <a:t>easy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gener</a:t>
            </a:r>
            <a:r>
              <a:rPr sz="1600" spc="-65" dirty="0">
                <a:latin typeface="Palatino Linotype"/>
                <a:cs typeface="Palatino Linotype"/>
              </a:rPr>
              <a:t>a</a:t>
            </a:r>
            <a:r>
              <a:rPr sz="1600" spc="-33" dirty="0">
                <a:latin typeface="Palatino Linotype"/>
                <a:cs typeface="Palatino Linotype"/>
              </a:rPr>
              <a:t>te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69" dirty="0">
                <a:latin typeface="Palatino Linotype"/>
                <a:cs typeface="Palatino Linotype"/>
              </a:rPr>
              <a:t>a</a:t>
            </a:r>
            <a:r>
              <a:rPr sz="1600" spc="-78" dirty="0">
                <a:latin typeface="Palatino Linotype"/>
                <a:cs typeface="Palatino Linotype"/>
              </a:rPr>
              <a:t>v</a:t>
            </a:r>
            <a:r>
              <a:rPr sz="1600" spc="-86" dirty="0">
                <a:latin typeface="Palatino Linotype"/>
                <a:cs typeface="Palatino Linotype"/>
              </a:rPr>
              <a:t>a</a:t>
            </a:r>
            <a:r>
              <a:rPr sz="1600" spc="-33" dirty="0">
                <a:latin typeface="Palatino Linotype"/>
                <a:cs typeface="Palatino Linotype"/>
              </a:rPr>
              <a:t>tar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URLs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Python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shell:</a:t>
            </a:r>
            <a:endParaRPr sz="16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400" dirty="0">
                <a:latin typeface="SimSun"/>
                <a:cs typeface="SimSun"/>
              </a:rPr>
              <a:t>(venv) $ </a:t>
            </a:r>
            <a:r>
              <a:rPr sz="1400" b="1" spc="-73" dirty="0">
                <a:latin typeface="Courier New"/>
                <a:cs typeface="Courier New"/>
              </a:rPr>
              <a:t>flask shell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&gt;&gt;&gt;</a:t>
            </a:r>
            <a:r>
              <a:rPr sz="1400" spc="8" dirty="0">
                <a:latin typeface="SimSun"/>
                <a:cs typeface="SimSun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u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=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User(email='john@example.com')</a:t>
            </a:r>
            <a:endParaRPr sz="1400">
              <a:latin typeface="Courier New"/>
              <a:cs typeface="Courier New"/>
            </a:endParaRPr>
          </a:p>
          <a:p>
            <a:pPr marL="186606" marR="167426"/>
            <a:r>
              <a:rPr sz="1400" dirty="0">
                <a:latin typeface="SimSun"/>
                <a:cs typeface="SimSun"/>
              </a:rPr>
              <a:t>&gt;&gt;&gt; </a:t>
            </a:r>
            <a:r>
              <a:rPr sz="1400" b="1" spc="-73" dirty="0">
                <a:latin typeface="Courier New"/>
                <a:cs typeface="Courier New"/>
              </a:rPr>
              <a:t>u.gravatar() </a:t>
            </a:r>
            <a:r>
              <a:rPr sz="1400" b="1" spc="-69" dirty="0">
                <a:latin typeface="Courier New"/>
                <a:cs typeface="Courier New"/>
              </a:rPr>
              <a:t> </a:t>
            </a:r>
            <a:r>
              <a:rPr sz="1400" dirty="0">
                <a:latin typeface="SimSun"/>
                <a:cs typeface="SimSun"/>
              </a:rPr>
              <a:t>'https://secure.gravatar.com/avatar/d4c74594d841139328695756648b6bd6?s=100&amp;d=  identicon&amp;r=g'</a:t>
            </a:r>
            <a:endParaRPr sz="1400">
              <a:latin typeface="SimSun"/>
              <a:cs typeface="SimSun"/>
            </a:endParaRPr>
          </a:p>
          <a:p>
            <a:pPr marL="186606" marR="167426"/>
            <a:r>
              <a:rPr sz="1400" dirty="0">
                <a:latin typeface="SimSun"/>
                <a:cs typeface="SimSun"/>
              </a:rPr>
              <a:t>&gt;&gt;&gt; </a:t>
            </a:r>
            <a:r>
              <a:rPr sz="1400" b="1" spc="-73" dirty="0">
                <a:latin typeface="Courier New"/>
                <a:cs typeface="Courier New"/>
              </a:rPr>
              <a:t>u.gravatar(size=256) </a:t>
            </a:r>
            <a:r>
              <a:rPr sz="1400" b="1" spc="-69" dirty="0">
                <a:latin typeface="Courier New"/>
                <a:cs typeface="Courier New"/>
              </a:rPr>
              <a:t> </a:t>
            </a:r>
            <a:r>
              <a:rPr sz="1400" dirty="0">
                <a:latin typeface="SimSun"/>
                <a:cs typeface="SimSun"/>
              </a:rPr>
              <a:t>'https://secure.gravatar.com/avatar/d4c74594d841139328695756648b6bd6?s=256&amp;d=  identicon&amp;r=</a:t>
            </a:r>
            <a:r>
              <a:rPr sz="1400">
                <a:latin typeface="SimSun"/>
                <a:cs typeface="SimSun"/>
              </a:rPr>
              <a:t>g'</a:t>
            </a:r>
            <a:endParaRPr sz="1600">
              <a:latin typeface="Palatino Linotype"/>
              <a:cs typeface="Palatino Linotype"/>
            </a:endParaRPr>
          </a:p>
          <a:p>
            <a:pPr marL="10367" algn="just"/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10-14. app/templates/user.html: adding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dirty="0">
                <a:latin typeface="Palatino Linotype"/>
                <a:cs typeface="Palatino Linotype"/>
              </a:rPr>
              <a:t>an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avatar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to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the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profile</a:t>
            </a:r>
            <a:r>
              <a:rPr sz="1600" i="1" spc="-16" dirty="0">
                <a:latin typeface="Palatino Linotype"/>
                <a:cs typeface="Palatino Linotype"/>
              </a:rPr>
              <a:t> page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dirty="0">
                <a:latin typeface="SimSun"/>
                <a:cs typeface="SimSun"/>
              </a:rPr>
              <a:t>...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&lt;img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"img-rounded profile-thumbnail"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src=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"{{ user.gravatar(size=256) }}"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"profile-header"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42546"/>
            <a:r>
              <a:rPr sz="1400" dirty="0">
                <a:latin typeface="SimSun"/>
                <a:cs typeface="SimSun"/>
              </a:rPr>
              <a:t>...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...</a:t>
            </a:r>
            <a:endParaRPr sz="1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200">
              <a:latin typeface="SimSun"/>
              <a:cs typeface="SimSun"/>
            </a:endParaRPr>
          </a:p>
          <a:p>
            <a:pPr marL="10367" marR="4147" algn="just">
              <a:lnSpc>
                <a:spcPct val="103099"/>
              </a:lnSpc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profile-thumbnail </a:t>
            </a:r>
            <a:r>
              <a:rPr sz="1600" spc="-45" dirty="0">
                <a:latin typeface="Palatino Linotype"/>
                <a:cs typeface="Palatino Linotype"/>
              </a:rPr>
              <a:t>CSS</a:t>
            </a:r>
            <a:r>
              <a:rPr sz="1600" spc="-41" dirty="0">
                <a:latin typeface="Palatino Linotype"/>
                <a:cs typeface="Palatino Linotype"/>
              </a:rPr>
              <a:t> class </a:t>
            </a:r>
            <a:r>
              <a:rPr sz="1600" spc="-49" dirty="0">
                <a:latin typeface="Palatino Linotype"/>
                <a:cs typeface="Palatino Linotype"/>
              </a:rPr>
              <a:t>helps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with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positioning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53" dirty="0">
                <a:latin typeface="Palatino Linotype"/>
                <a:cs typeface="Palatino Linotype"/>
              </a:rPr>
              <a:t>image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on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page.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&lt;div&gt; </a:t>
            </a:r>
            <a:r>
              <a:rPr sz="1600" spc="-45" dirty="0">
                <a:latin typeface="Palatino Linotype"/>
                <a:cs typeface="Palatino Linotype"/>
              </a:rPr>
              <a:t>element </a:t>
            </a:r>
            <a:r>
              <a:rPr sz="1600" spc="-37" dirty="0">
                <a:latin typeface="Palatino Linotype"/>
                <a:cs typeface="Palatino Linotype"/>
              </a:rPr>
              <a:t>that </a:t>
            </a:r>
            <a:r>
              <a:rPr sz="1600" spc="-49" dirty="0">
                <a:latin typeface="Palatino Linotype"/>
                <a:cs typeface="Palatino Linotype"/>
              </a:rPr>
              <a:t>follows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53" dirty="0">
                <a:latin typeface="Palatino Linotype"/>
                <a:cs typeface="Palatino Linotype"/>
              </a:rPr>
              <a:t>image </a:t>
            </a:r>
            <a:r>
              <a:rPr sz="1600" spc="-49" dirty="0">
                <a:latin typeface="Palatino Linotype"/>
                <a:cs typeface="Palatino Linotype"/>
              </a:rPr>
              <a:t>encapsulates </a:t>
            </a:r>
            <a:r>
              <a:rPr sz="1600" spc="-37" dirty="0">
                <a:latin typeface="Palatino Linotype"/>
                <a:cs typeface="Palatino Linotype"/>
              </a:rPr>
              <a:t>the profile </a:t>
            </a:r>
            <a:r>
              <a:rPr sz="1600" spc="-33">
                <a:latin typeface="Palatino Linotype"/>
                <a:cs typeface="Palatino Linotype"/>
              </a:rPr>
              <a:t>information </a:t>
            </a:r>
            <a:r>
              <a:rPr sz="1600" spc="-53">
                <a:latin typeface="Palatino Linotype"/>
                <a:cs typeface="Palatino Linotype"/>
              </a:rPr>
              <a:t>and </a:t>
            </a:r>
            <a:r>
              <a:rPr sz="1600" spc="-53" dirty="0">
                <a:latin typeface="Palatino Linotype"/>
                <a:cs typeface="Palatino Linotype"/>
              </a:rPr>
              <a:t>uses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profile-header </a:t>
            </a:r>
            <a:r>
              <a:rPr sz="1600" spc="-45" dirty="0">
                <a:latin typeface="Palatino Linotype"/>
                <a:cs typeface="Palatino Linotype"/>
              </a:rPr>
              <a:t>CSS </a:t>
            </a:r>
            <a:r>
              <a:rPr sz="1600" spc="-41" dirty="0">
                <a:latin typeface="Palatino Linotype"/>
                <a:cs typeface="Palatino Linotype"/>
              </a:rPr>
              <a:t>class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9" dirty="0">
                <a:latin typeface="Palatino Linotype"/>
                <a:cs typeface="Palatino Linotype"/>
              </a:rPr>
              <a:t>improve </a:t>
            </a:r>
            <a:r>
              <a:rPr sz="1600" spc="-37" dirty="0">
                <a:latin typeface="Palatino Linotype"/>
                <a:cs typeface="Palatino Linotype"/>
              </a:rPr>
              <a:t>the formatting. </a:t>
            </a:r>
            <a:r>
              <a:rPr sz="1600" spc="-78" dirty="0">
                <a:latin typeface="Palatino Linotype"/>
                <a:cs typeface="Palatino Linotype"/>
              </a:rPr>
              <a:t>You</a:t>
            </a:r>
            <a:r>
              <a:rPr sz="1600" spc="-7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49" dirty="0">
                <a:latin typeface="Palatino Linotype"/>
                <a:cs typeface="Palatino Linotype"/>
              </a:rPr>
              <a:t>see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 definition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of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CSS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class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GitHub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repository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for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1">
                <a:latin typeface="Palatino Linotype"/>
                <a:cs typeface="Palatino Linotype"/>
              </a:rPr>
              <a:t>application.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76717"/>
            <a:ext cx="3512093" cy="24491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91000" y="381000"/>
            <a:ext cx="4495800" cy="157012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800" i="1" spc="-41" dirty="0">
                <a:latin typeface="Palatino Linotype"/>
                <a:cs typeface="Palatino Linotype"/>
              </a:rPr>
              <a:t>F</a:t>
            </a:r>
            <a:r>
              <a:rPr sz="1800" i="1" spc="-20" dirty="0">
                <a:latin typeface="Palatino Linotype"/>
                <a:cs typeface="Palatino Linotype"/>
              </a:rPr>
              <a:t>i</a:t>
            </a:r>
            <a:r>
              <a:rPr sz="1800" i="1" spc="-65" dirty="0">
                <a:latin typeface="Palatino Linotype"/>
                <a:cs typeface="Palatino Linotype"/>
              </a:rPr>
              <a:t>g</a:t>
            </a:r>
            <a:r>
              <a:rPr sz="1800" i="1" spc="-33" dirty="0">
                <a:latin typeface="Palatino Linotype"/>
                <a:cs typeface="Palatino Linotype"/>
              </a:rPr>
              <a:t>u</a:t>
            </a:r>
            <a:r>
              <a:rPr sz="1800" i="1" spc="-37" dirty="0">
                <a:latin typeface="Palatino Linotype"/>
                <a:cs typeface="Palatino Linotype"/>
              </a:rPr>
              <a:t>r</a:t>
            </a:r>
            <a:r>
              <a:rPr sz="1800" i="1" spc="8" dirty="0">
                <a:latin typeface="Palatino Linotype"/>
                <a:cs typeface="Palatino Linotype"/>
              </a:rPr>
              <a:t>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10-3.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98" dirty="0">
                <a:latin typeface="Palatino Linotype"/>
                <a:cs typeface="Palatino Linotype"/>
              </a:rPr>
              <a:t>U</a:t>
            </a:r>
            <a:r>
              <a:rPr sz="1800" i="1" spc="-45" dirty="0">
                <a:latin typeface="Palatino Linotype"/>
                <a:cs typeface="Palatino Linotype"/>
              </a:rPr>
              <a:t>s</a:t>
            </a:r>
            <a:r>
              <a:rPr sz="1800" i="1" spc="-8" dirty="0">
                <a:latin typeface="Palatino Linotype"/>
                <a:cs typeface="Palatino Linotype"/>
              </a:rPr>
              <a:t>er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profile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p</a:t>
            </a:r>
            <a:r>
              <a:rPr sz="1800" i="1" spc="20" dirty="0">
                <a:latin typeface="Palatino Linotype"/>
                <a:cs typeface="Palatino Linotype"/>
              </a:rPr>
              <a:t>a</a:t>
            </a:r>
            <a:r>
              <a:rPr sz="1800" i="1" spc="-33" dirty="0">
                <a:latin typeface="Palatino Linotype"/>
                <a:cs typeface="Palatino Linotype"/>
              </a:rPr>
              <a:t>ge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37" dirty="0">
                <a:latin typeface="Palatino Linotype"/>
                <a:cs typeface="Palatino Linotype"/>
              </a:rPr>
              <a:t>w</a:t>
            </a:r>
            <a:r>
              <a:rPr sz="1800" i="1" spc="-20" dirty="0">
                <a:latin typeface="Palatino Linotype"/>
                <a:cs typeface="Palatino Linotype"/>
              </a:rPr>
              <a:t>i</a:t>
            </a:r>
            <a:r>
              <a:rPr sz="1800" i="1" spc="-33" dirty="0">
                <a:latin typeface="Palatino Linotype"/>
                <a:cs typeface="Palatino Linotype"/>
              </a:rPr>
              <a:t>t</a:t>
            </a:r>
            <a:r>
              <a:rPr sz="1800" i="1" spc="8" dirty="0">
                <a:latin typeface="Palatino Linotype"/>
                <a:cs typeface="Palatino Linotype"/>
              </a:rPr>
              <a:t>h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16" dirty="0">
                <a:latin typeface="Palatino Linotype"/>
                <a:cs typeface="Palatino Linotype"/>
              </a:rPr>
              <a:t>a</a:t>
            </a:r>
            <a:r>
              <a:rPr sz="1800" i="1" spc="-53" dirty="0">
                <a:latin typeface="Palatino Linotype"/>
                <a:cs typeface="Palatino Linotype"/>
              </a:rPr>
              <a:t>v</a:t>
            </a:r>
            <a:r>
              <a:rPr sz="1800" i="1" spc="16" dirty="0">
                <a:latin typeface="Palatino Linotype"/>
                <a:cs typeface="Palatino Linotype"/>
              </a:rPr>
              <a:t>a</a:t>
            </a:r>
            <a:r>
              <a:rPr sz="1800" i="1" spc="-37" dirty="0">
                <a:latin typeface="Palatino Linotype"/>
                <a:cs typeface="Palatino Linotype"/>
              </a:rPr>
              <a:t>t</a:t>
            </a:r>
            <a:r>
              <a:rPr sz="1800" i="1" spc="20" dirty="0">
                <a:latin typeface="Palatino Linotype"/>
                <a:cs typeface="Palatino Linotype"/>
              </a:rPr>
              <a:t>a</a:t>
            </a:r>
            <a:r>
              <a:rPr sz="1800" i="1" spc="-20" dirty="0">
                <a:latin typeface="Palatino Linotype"/>
                <a:cs typeface="Palatino Linotype"/>
              </a:rPr>
              <a:t>r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800">
              <a:latin typeface="Palatino Linotype"/>
              <a:cs typeface="Palatino Linotype"/>
            </a:endParaRPr>
          </a:p>
          <a:p>
            <a:pPr marL="681631" marR="4147" algn="just">
              <a:lnSpc>
                <a:spcPct val="103400"/>
              </a:lnSpc>
            </a:pPr>
            <a:r>
              <a:rPr sz="1600" spc="-12" dirty="0">
                <a:latin typeface="Palatino Linotype"/>
                <a:cs typeface="Palatino Linotype"/>
              </a:rPr>
              <a:t>If </a:t>
            </a:r>
            <a:r>
              <a:rPr sz="1600" spc="-49" dirty="0">
                <a:latin typeface="Palatino Linotype"/>
                <a:cs typeface="Palatino Linotype"/>
              </a:rPr>
              <a:t>you </a:t>
            </a:r>
            <a:r>
              <a:rPr sz="1600" spc="-53" dirty="0">
                <a:latin typeface="Palatino Linotype"/>
                <a:cs typeface="Palatino Linotype"/>
              </a:rPr>
              <a:t>have </a:t>
            </a:r>
            <a:r>
              <a:rPr sz="1600" spc="-33" dirty="0">
                <a:latin typeface="Palatino Linotype"/>
                <a:cs typeface="Palatino Linotype"/>
              </a:rPr>
              <a:t>cloned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9" dirty="0">
                <a:latin typeface="Palatino Linotype"/>
                <a:cs typeface="Palatino Linotype"/>
              </a:rPr>
              <a:t>application’s </a:t>
            </a:r>
            <a:r>
              <a:rPr sz="1600" spc="-20" dirty="0">
                <a:latin typeface="Palatino Linotype"/>
                <a:cs typeface="Palatino Linotype"/>
              </a:rPr>
              <a:t>Git </a:t>
            </a:r>
            <a:r>
              <a:rPr sz="1600" spc="-33" dirty="0">
                <a:latin typeface="Palatino Linotype"/>
                <a:cs typeface="Palatino Linotype"/>
              </a:rPr>
              <a:t>repository </a:t>
            </a:r>
            <a:r>
              <a:rPr sz="1600" spc="-24" dirty="0">
                <a:latin typeface="Palatino Linotype"/>
                <a:cs typeface="Palatino Linotype"/>
              </a:rPr>
              <a:t>on </a:t>
            </a:r>
            <a:r>
              <a:rPr sz="1600" spc="-41" dirty="0">
                <a:latin typeface="Palatino Linotype"/>
                <a:cs typeface="Palatino Linotype"/>
              </a:rPr>
              <a:t>GitHub, </a:t>
            </a:r>
            <a:r>
              <a:rPr sz="1600" spc="-49" dirty="0">
                <a:latin typeface="Palatino Linotype"/>
                <a:cs typeface="Palatino Linotype"/>
              </a:rPr>
              <a:t>you 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can </a:t>
            </a:r>
            <a:r>
              <a:rPr sz="1600" spc="-33" dirty="0">
                <a:latin typeface="Palatino Linotype"/>
                <a:cs typeface="Palatino Linotype"/>
              </a:rPr>
              <a:t>run </a:t>
            </a:r>
            <a:r>
              <a:rPr sz="1600" spc="4" dirty="0">
                <a:latin typeface="SimSun"/>
                <a:cs typeface="SimSun"/>
              </a:rPr>
              <a:t>git checkout 10c </a:t>
            </a:r>
            <a:r>
              <a:rPr sz="1600" spc="-20" dirty="0">
                <a:latin typeface="Palatino Linotype"/>
                <a:cs typeface="Palatino Linotype"/>
              </a:rPr>
              <a:t>to </a:t>
            </a:r>
            <a:r>
              <a:rPr sz="1600" spc="-29" dirty="0">
                <a:latin typeface="Palatino Linotype"/>
                <a:cs typeface="Palatino Linotype"/>
              </a:rPr>
              <a:t>check </a:t>
            </a:r>
            <a:r>
              <a:rPr sz="1600" spc="-33" dirty="0">
                <a:latin typeface="Palatino Linotype"/>
                <a:cs typeface="Palatino Linotype"/>
              </a:rPr>
              <a:t>out </a:t>
            </a:r>
            <a:r>
              <a:rPr sz="1600" spc="-29" dirty="0">
                <a:latin typeface="Palatino Linotype"/>
                <a:cs typeface="Palatino Linotype"/>
              </a:rPr>
              <a:t>this </a:t>
            </a:r>
            <a:r>
              <a:rPr sz="1600" spc="-37" dirty="0">
                <a:latin typeface="Palatino Linotype"/>
                <a:cs typeface="Palatino Linotype"/>
              </a:rPr>
              <a:t>version </a:t>
            </a:r>
            <a:r>
              <a:rPr sz="1600" spc="-29" dirty="0">
                <a:latin typeface="Palatino Linotype"/>
                <a:cs typeface="Palatino Linotype"/>
              </a:rPr>
              <a:t>of </a:t>
            </a:r>
            <a:r>
              <a:rPr sz="1600" spc="-29">
                <a:latin typeface="Palatino Linotype"/>
                <a:cs typeface="Palatino Linotype"/>
              </a:rPr>
              <a:t>the </a:t>
            </a:r>
            <a:r>
              <a:rPr sz="1600" spc="-33">
                <a:latin typeface="Palatino Linotype"/>
                <a:cs typeface="Palatino Linotype"/>
              </a:rPr>
              <a:t>applica</a:t>
            </a:r>
            <a:r>
              <a:rPr sz="1600" spc="-20">
                <a:latin typeface="Palatino Linotype"/>
                <a:cs typeface="Palatino Linotype"/>
              </a:rPr>
              <a:t>tion</a:t>
            </a:r>
            <a:r>
              <a:rPr sz="1600" spc="-20" dirty="0">
                <a:latin typeface="Palatino Linotype"/>
                <a:cs typeface="Palatino Linotype"/>
              </a:rPr>
              <a:t>.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2819400"/>
            <a:ext cx="8001000" cy="3339810"/>
          </a:xfrm>
          <a:prstGeom prst="rect">
            <a:avLst/>
          </a:prstGeom>
        </p:spPr>
        <p:txBody>
          <a:bodyPr vert="horz" wrap="square" lIns="0" tIns="8812" rIns="0" bIns="0" rtlCol="0">
            <a:spAutoFit/>
          </a:bodyPr>
          <a:lstStyle/>
          <a:p>
            <a:pPr marL="10367" marR="4147" indent="-518" algn="just">
              <a:lnSpc>
                <a:spcPct val="100899"/>
              </a:lnSpc>
              <a:spcBef>
                <a:spcPts val="69"/>
              </a:spcBef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generation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53" dirty="0">
                <a:latin typeface="Palatino Linotype"/>
                <a:cs typeface="Palatino Linotype"/>
              </a:rPr>
              <a:t>avatars </a:t>
            </a:r>
            <a:r>
              <a:rPr sz="1600" spc="-41" dirty="0">
                <a:latin typeface="Palatino Linotype"/>
                <a:cs typeface="Palatino Linotype"/>
              </a:rPr>
              <a:t>requires </a:t>
            </a:r>
            <a:r>
              <a:rPr sz="1600" spc="-45" dirty="0">
                <a:latin typeface="Palatino Linotype"/>
                <a:cs typeface="Palatino Linotype"/>
              </a:rPr>
              <a:t>an </a:t>
            </a:r>
            <a:r>
              <a:rPr sz="1600" spc="-33" dirty="0">
                <a:latin typeface="Palatino Linotype"/>
                <a:cs typeface="Palatino Linotype"/>
              </a:rPr>
              <a:t>MD5 </a:t>
            </a:r>
            <a:r>
              <a:rPr sz="1600" spc="-49" dirty="0">
                <a:latin typeface="Palatino Linotype"/>
                <a:cs typeface="Palatino Linotype"/>
              </a:rPr>
              <a:t>hash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5" dirty="0">
                <a:latin typeface="Palatino Linotype"/>
                <a:cs typeface="Palatino Linotype"/>
              </a:rPr>
              <a:t>be generated, </a:t>
            </a:r>
            <a:r>
              <a:rPr sz="1600" spc="-53" dirty="0">
                <a:latin typeface="Palatino Linotype"/>
                <a:cs typeface="Palatino Linotype"/>
              </a:rPr>
              <a:t>which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24" dirty="0">
                <a:latin typeface="Palatino Linotype"/>
                <a:cs typeface="Palatino Linotype"/>
              </a:rPr>
              <a:t>CPU- 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intensive </a:t>
            </a:r>
            <a:r>
              <a:rPr sz="1600" spc="-37" dirty="0">
                <a:latin typeface="Palatino Linotype"/>
                <a:cs typeface="Palatino Linotype"/>
              </a:rPr>
              <a:t>operation. </a:t>
            </a:r>
            <a:r>
              <a:rPr sz="1600" spc="-16" dirty="0">
                <a:latin typeface="Palatino Linotype"/>
                <a:cs typeface="Palatino Linotype"/>
              </a:rPr>
              <a:t>If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9" dirty="0">
                <a:latin typeface="Palatino Linotype"/>
                <a:cs typeface="Palatino Linotype"/>
              </a:rPr>
              <a:t>large </a:t>
            </a:r>
            <a:r>
              <a:rPr sz="1600" spc="-45" dirty="0">
                <a:latin typeface="Palatino Linotype"/>
                <a:cs typeface="Palatino Linotype"/>
              </a:rPr>
              <a:t>number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53" dirty="0">
                <a:latin typeface="Palatino Linotype"/>
                <a:cs typeface="Palatino Linotype"/>
              </a:rPr>
              <a:t>avatars </a:t>
            </a:r>
            <a:r>
              <a:rPr sz="1600" spc="-49" dirty="0">
                <a:latin typeface="Palatino Linotype"/>
                <a:cs typeface="Palatino Linotype"/>
              </a:rPr>
              <a:t>need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49" dirty="0">
                <a:latin typeface="Palatino Linotype"/>
                <a:cs typeface="Palatino Linotype"/>
              </a:rPr>
              <a:t>generated </a:t>
            </a:r>
            <a:r>
              <a:rPr sz="1600" spc="-29" dirty="0">
                <a:latin typeface="Palatino Linotype"/>
                <a:cs typeface="Palatino Linotype"/>
              </a:rPr>
              <a:t>for </a:t>
            </a:r>
            <a:r>
              <a:rPr sz="1600" spc="-53" dirty="0">
                <a:latin typeface="Palatino Linotype"/>
                <a:cs typeface="Palatino Linotype"/>
              </a:rPr>
              <a:t>a page, </a:t>
            </a:r>
            <a:r>
              <a:rPr sz="1600" spc="-37" dirty="0">
                <a:latin typeface="Palatino Linotype"/>
                <a:cs typeface="Palatino Linotype"/>
              </a:rPr>
              <a:t>then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computational </a:t>
            </a:r>
            <a:r>
              <a:rPr sz="1600" spc="-61" dirty="0">
                <a:latin typeface="Palatino Linotype"/>
                <a:cs typeface="Palatino Linotype"/>
              </a:rPr>
              <a:t>work</a:t>
            </a:r>
            <a:r>
              <a:rPr sz="1600" spc="9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65" dirty="0">
                <a:latin typeface="Palatino Linotype"/>
                <a:cs typeface="Palatino Linotype"/>
              </a:rPr>
              <a:t>add</a:t>
            </a:r>
            <a:r>
              <a:rPr sz="1600" spc="86" dirty="0">
                <a:latin typeface="Palatino Linotype"/>
                <a:cs typeface="Palatino Linotype"/>
              </a:rPr>
              <a:t> </a:t>
            </a:r>
            <a:r>
              <a:rPr sz="1600" spc="-65" dirty="0">
                <a:latin typeface="Palatino Linotype"/>
                <a:cs typeface="Palatino Linotype"/>
              </a:rPr>
              <a:t>up</a:t>
            </a:r>
            <a:r>
              <a:rPr sz="1600" spc="82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11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become </a:t>
            </a:r>
            <a:r>
              <a:rPr sz="1600" spc="-37" dirty="0">
                <a:latin typeface="Palatino Linotype"/>
                <a:cs typeface="Palatino Linotype"/>
              </a:rPr>
              <a:t>significant. </a:t>
            </a:r>
            <a:r>
              <a:rPr sz="1600" spc="-33" dirty="0">
                <a:latin typeface="Palatino Linotype"/>
                <a:cs typeface="Palatino Linotype"/>
              </a:rPr>
              <a:t>Since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MD5 </a:t>
            </a:r>
            <a:r>
              <a:rPr sz="1600" spc="-49" dirty="0">
                <a:latin typeface="Palatino Linotype"/>
                <a:cs typeface="Palatino Linotype"/>
              </a:rPr>
              <a:t>hash</a:t>
            </a:r>
            <a:r>
              <a:rPr sz="1600" spc="114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for </a:t>
            </a:r>
            <a:r>
              <a:rPr sz="1600" spc="-20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5" dirty="0">
                <a:latin typeface="Palatino Linotype"/>
                <a:cs typeface="Palatino Linotype"/>
              </a:rPr>
              <a:t>user </a:t>
            </a:r>
            <a:r>
              <a:rPr sz="1600" spc="-57" dirty="0">
                <a:latin typeface="Palatino Linotype"/>
                <a:cs typeface="Palatino Linotype"/>
              </a:rPr>
              <a:t>will </a:t>
            </a:r>
            <a:r>
              <a:rPr sz="1600" spc="-41" dirty="0">
                <a:latin typeface="Palatino Linotype"/>
                <a:cs typeface="Palatino Linotype"/>
              </a:rPr>
              <a:t>remain </a:t>
            </a:r>
            <a:r>
              <a:rPr sz="1600" spc="-37" dirty="0">
                <a:latin typeface="Palatino Linotype"/>
                <a:cs typeface="Palatino Linotype"/>
              </a:rPr>
              <a:t>constant </a:t>
            </a:r>
            <a:r>
              <a:rPr sz="1600" spc="-29" dirty="0">
                <a:latin typeface="Palatino Linotype"/>
                <a:cs typeface="Palatino Linotype"/>
              </a:rPr>
              <a:t>for </a:t>
            </a:r>
            <a:r>
              <a:rPr sz="1600" spc="-53" dirty="0">
                <a:latin typeface="Palatino Linotype"/>
                <a:cs typeface="Palatino Linotype"/>
              </a:rPr>
              <a:t>as </a:t>
            </a:r>
            <a:r>
              <a:rPr sz="1600" spc="-45" dirty="0">
                <a:latin typeface="Palatino Linotype"/>
                <a:cs typeface="Palatino Linotype"/>
              </a:rPr>
              <a:t>long </a:t>
            </a:r>
            <a:r>
              <a:rPr sz="1600" spc="-53" dirty="0">
                <a:latin typeface="Palatino Linotype"/>
                <a:cs typeface="Palatino Linotype"/>
              </a:rPr>
              <a:t>as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email </a:t>
            </a:r>
            <a:r>
              <a:rPr sz="1600" spc="-53" dirty="0">
                <a:latin typeface="Palatino Linotype"/>
                <a:cs typeface="Palatino Linotype"/>
              </a:rPr>
              <a:t>address </a:t>
            </a:r>
            <a:r>
              <a:rPr sz="1600" spc="-57" dirty="0">
                <a:latin typeface="Palatino Linotype"/>
                <a:cs typeface="Palatino Linotype"/>
              </a:rPr>
              <a:t>stays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same, </a:t>
            </a:r>
            <a:r>
              <a:rPr sz="1600" spc="-20" dirty="0">
                <a:latin typeface="Palatino Linotype"/>
                <a:cs typeface="Palatino Linotype"/>
              </a:rPr>
              <a:t>it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i="1" spc="-4" dirty="0">
                <a:latin typeface="Palatino Linotype"/>
                <a:cs typeface="Palatino Linotype"/>
              </a:rPr>
              <a:t>cached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User </a:t>
            </a:r>
            <a:r>
              <a:rPr sz="1600" spc="-45" dirty="0">
                <a:latin typeface="Palatino Linotype"/>
                <a:cs typeface="Palatino Linotype"/>
              </a:rPr>
              <a:t>model. </a:t>
            </a:r>
            <a:r>
              <a:rPr sz="16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sz="16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10-15 </a:t>
            </a:r>
            <a:r>
              <a:rPr sz="1600" spc="-61" dirty="0">
                <a:latin typeface="Palatino Linotype"/>
                <a:cs typeface="Palatino Linotype"/>
              </a:rPr>
              <a:t>shows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changes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User </a:t>
            </a:r>
            <a:r>
              <a:rPr sz="1600" spc="-49" dirty="0">
                <a:latin typeface="Palatino Linotype"/>
                <a:cs typeface="Palatino Linotype"/>
              </a:rPr>
              <a:t>model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store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MD5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hashes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69">
                <a:latin typeface="Palatino Linotype"/>
                <a:cs typeface="Palatino Linotype"/>
              </a:rPr>
              <a:t>d</a:t>
            </a:r>
            <a:r>
              <a:rPr sz="1600" spc="-73">
                <a:latin typeface="Palatino Linotype"/>
                <a:cs typeface="Palatino Linotype"/>
              </a:rPr>
              <a:t>a</a:t>
            </a:r>
            <a:r>
              <a:rPr sz="1600" spc="-41">
                <a:latin typeface="Palatino Linotype"/>
                <a:cs typeface="Palatino Linotype"/>
              </a:rPr>
              <a:t>tabase.</a:t>
            </a:r>
            <a:endParaRPr sz="1600">
              <a:latin typeface="Palatino Linotype"/>
              <a:cs typeface="Palatino Linotype"/>
            </a:endParaRPr>
          </a:p>
          <a:p>
            <a:pPr marL="10367" algn="just"/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16" dirty="0">
                <a:latin typeface="Palatino Linotype"/>
                <a:cs typeface="Palatino Linotype"/>
              </a:rPr>
              <a:t> 10-15. </a:t>
            </a:r>
            <a:r>
              <a:rPr sz="1600" i="1" spc="-12" dirty="0">
                <a:latin typeface="Palatino Linotype"/>
                <a:cs typeface="Palatino Linotype"/>
              </a:rPr>
              <a:t>app/models.py: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gravatar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49" dirty="0">
                <a:latin typeface="Palatino Linotype"/>
                <a:cs typeface="Palatino Linotype"/>
              </a:rPr>
              <a:t>URL</a:t>
            </a:r>
            <a:r>
              <a:rPr sz="1600" i="1" spc="-16" dirty="0">
                <a:latin typeface="Palatino Linotype"/>
                <a:cs typeface="Palatino Linotype"/>
              </a:rPr>
              <a:t> generation </a:t>
            </a:r>
            <a:r>
              <a:rPr sz="1600" i="1" spc="-20" dirty="0">
                <a:latin typeface="Palatino Linotype"/>
                <a:cs typeface="Palatino Linotype"/>
              </a:rPr>
              <a:t>with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4" dirty="0">
                <a:latin typeface="Palatino Linotype"/>
                <a:cs typeface="Palatino Linotype"/>
              </a:rPr>
              <a:t>caching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dirty="0">
                <a:latin typeface="Palatino Linotype"/>
                <a:cs typeface="Palatino Linotype"/>
              </a:rPr>
              <a:t>of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49" dirty="0">
                <a:latin typeface="Palatino Linotype"/>
                <a:cs typeface="Palatino Linotype"/>
              </a:rPr>
              <a:t>MD5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hashes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avatar_hash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String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32</a:t>
            </a:r>
            <a:r>
              <a:rPr sz="1400" dirty="0">
                <a:latin typeface="SimSun"/>
                <a:cs typeface="SimSun"/>
              </a:rPr>
              <a:t>))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b="1" spc="-73" dirty="0">
                <a:solidFill>
                  <a:srgbClr val="CC00FF"/>
                </a:solidFill>
                <a:latin typeface="Courier New"/>
                <a:cs typeface="Courier New"/>
              </a:rPr>
              <a:t>__init__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email </a:t>
            </a:r>
            <a:r>
              <a:rPr sz="1400" b="1" spc="-73" dirty="0">
                <a:latin typeface="Courier New"/>
                <a:cs typeface="Courier New"/>
              </a:rPr>
              <a:t>is not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None </a:t>
            </a:r>
            <a:r>
              <a:rPr sz="1400" b="1" spc="-73" dirty="0">
                <a:latin typeface="Courier New"/>
                <a:cs typeface="Courier New"/>
              </a:rPr>
              <a:t>and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avatar_hash </a:t>
            </a:r>
            <a:r>
              <a:rPr sz="1400" b="1" spc="-73" dirty="0">
                <a:latin typeface="Courier New"/>
                <a:cs typeface="Courier New"/>
              </a:rPr>
              <a:t>is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sz="1400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685800"/>
            <a:ext cx="8077200" cy="501183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539085">
              <a:spcBef>
                <a:spcPts val="82"/>
              </a:spcBef>
            </a:pP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avatar_hash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gravatar_hash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400">
              <a:latin typeface="SimSun"/>
              <a:cs typeface="SimSun"/>
            </a:endParaRPr>
          </a:p>
          <a:p>
            <a:pPr marL="186606">
              <a:spcBef>
                <a:spcPts val="4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change_email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token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>
              <a:latin typeface="Courier New"/>
              <a:cs typeface="Courier New"/>
            </a:endParaRPr>
          </a:p>
          <a:p>
            <a:pPr marL="362845"/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new_email</a:t>
            </a:r>
            <a:endParaRPr sz="1600">
              <a:latin typeface="SimSun"/>
              <a:cs typeface="SimSun"/>
            </a:endParaRPr>
          </a:p>
          <a:p>
            <a:pPr marL="362845" marR="1665460"/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avatar_hash</a:t>
            </a:r>
            <a:r>
              <a:rPr sz="16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gravatar_hash</a:t>
            </a:r>
            <a:r>
              <a:rPr sz="1600" dirty="0">
                <a:latin typeface="SimSun"/>
                <a:cs typeface="SimSun"/>
              </a:rPr>
              <a:t>()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4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gravatar_hash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hashlib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md5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lower</a:t>
            </a:r>
            <a:r>
              <a:rPr sz="1600" dirty="0">
                <a:latin typeface="SimSun"/>
                <a:cs typeface="SimSun"/>
              </a:rPr>
              <a:t>()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encode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'utf-8'</a:t>
            </a:r>
            <a:r>
              <a:rPr sz="1600" dirty="0">
                <a:latin typeface="SimSun"/>
                <a:cs typeface="SimSun"/>
              </a:rPr>
              <a:t>))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hexdigest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gravatar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size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100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'identicon'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rating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'g'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is_secure</a:t>
            </a:r>
            <a:r>
              <a:rPr sz="1600" dirty="0">
                <a:latin typeface="SimSun"/>
                <a:cs typeface="SimSun"/>
              </a:rPr>
              <a:t>:</a:t>
            </a:r>
            <a:endParaRPr sz="1600">
              <a:latin typeface="SimSun"/>
              <a:cs typeface="SimSun"/>
            </a:endParaRPr>
          </a:p>
          <a:p>
            <a:pPr marL="53908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'https://secure.gravatar.com/avatar'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57" dirty="0">
                <a:solidFill>
                  <a:srgbClr val="006699"/>
                </a:solidFill>
                <a:latin typeface="Courier New"/>
                <a:cs typeface="Courier New"/>
              </a:rPr>
              <a:t>else</a:t>
            </a:r>
            <a:r>
              <a:rPr sz="1600" spc="-57" dirty="0">
                <a:latin typeface="SimSun"/>
                <a:cs typeface="SimSun"/>
              </a:rPr>
              <a:t>:</a:t>
            </a:r>
            <a:endParaRPr sz="1600">
              <a:latin typeface="SimSun"/>
              <a:cs typeface="SimSun"/>
            </a:endParaRPr>
          </a:p>
          <a:p>
            <a:pPr marR="994196" algn="ctr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  <a:hlinkClick r:id="rId2"/>
              </a:rPr>
              <a:t>'http://www.gravatar.com/avatar'</a:t>
            </a:r>
            <a:endParaRPr sz="1600">
              <a:latin typeface="SimSun"/>
              <a:cs typeface="SimSun"/>
            </a:endParaRPr>
          </a:p>
          <a:p>
            <a:pPr marR="950136" algn="ctr"/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hash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avatar_hash </a:t>
            </a:r>
            <a:r>
              <a:rPr sz="1600" b="1" spc="-73" dirty="0">
                <a:latin typeface="Courier New"/>
                <a:cs typeface="Courier New"/>
              </a:rPr>
              <a:t>or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gravatar_hash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539085" marR="475846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'{url}/{hash}?s={size}&amp;d={default}&amp;r={rating}'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format</a:t>
            </a:r>
            <a:r>
              <a:rPr sz="1600" dirty="0">
                <a:latin typeface="SimSun"/>
                <a:cs typeface="SimSun"/>
              </a:rPr>
              <a:t>(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hash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hash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size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size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rating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rating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533400"/>
            <a:ext cx="8001000" cy="477529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50"/>
              </a:spcBef>
            </a:pPr>
            <a:r>
              <a:rPr sz="3600" b="1" spc="-131">
                <a:latin typeface="Arial Narrow"/>
                <a:cs typeface="Arial Narrow"/>
              </a:rPr>
              <a:t>Blog</a:t>
            </a:r>
            <a:r>
              <a:rPr sz="3600" b="1" spc="-110">
                <a:latin typeface="Arial Narrow"/>
                <a:cs typeface="Arial Narrow"/>
              </a:rPr>
              <a:t> </a:t>
            </a:r>
            <a:r>
              <a:rPr sz="3600" b="1" spc="-139" dirty="0">
                <a:latin typeface="Arial Narrow"/>
                <a:cs typeface="Arial Narrow"/>
              </a:rPr>
              <a:t>Post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143" dirty="0">
                <a:latin typeface="Arial Narrow"/>
                <a:cs typeface="Arial Narrow"/>
              </a:rPr>
              <a:t>Submission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110">
                <a:latin typeface="Arial Narrow"/>
                <a:cs typeface="Arial Narrow"/>
              </a:rPr>
              <a:t>and </a:t>
            </a:r>
            <a:r>
              <a:rPr sz="3600" b="1" spc="-122">
                <a:latin typeface="Arial Narrow"/>
                <a:cs typeface="Arial Narrow"/>
              </a:rPr>
              <a:t>Display</a:t>
            </a:r>
            <a:endParaRPr sz="1600">
              <a:latin typeface="Palatino Linotype"/>
              <a:cs typeface="Palatino Linotype"/>
            </a:endParaRPr>
          </a:p>
          <a:p>
            <a:pPr marL="10367" algn="just"/>
            <a:r>
              <a:rPr sz="1600" i="1" spc="-33" dirty="0">
                <a:latin typeface="Palatino Linotype"/>
                <a:cs typeface="Palatino Linotype"/>
              </a:rPr>
              <a:t>E</a:t>
            </a:r>
            <a:r>
              <a:rPr sz="1600" i="1" spc="-20" dirty="0">
                <a:latin typeface="Palatino Linotype"/>
                <a:cs typeface="Palatino Linotype"/>
              </a:rPr>
              <a:t>x</a:t>
            </a:r>
            <a:r>
              <a:rPr sz="1600" i="1" spc="20" dirty="0">
                <a:latin typeface="Palatino Linotype"/>
                <a:cs typeface="Palatino Linotype"/>
              </a:rPr>
              <a:t>a</a:t>
            </a:r>
            <a:r>
              <a:rPr sz="1600" i="1" spc="-12" dirty="0">
                <a:latin typeface="Palatino Linotype"/>
                <a:cs typeface="Palatino Linotype"/>
              </a:rPr>
              <a:t>m</a:t>
            </a:r>
            <a:r>
              <a:rPr sz="1600" i="1" spc="-24" dirty="0">
                <a:latin typeface="Palatino Linotype"/>
                <a:cs typeface="Palatino Linotype"/>
              </a:rPr>
              <a:t>p</a:t>
            </a:r>
            <a:r>
              <a:rPr sz="1600" i="1" spc="-33" dirty="0">
                <a:latin typeface="Palatino Linotype"/>
                <a:cs typeface="Palatino Linotype"/>
              </a:rPr>
              <a:t>l</a:t>
            </a:r>
            <a:r>
              <a:rPr sz="1600" i="1" spc="8" dirty="0">
                <a:latin typeface="Palatino Linotype"/>
                <a:cs typeface="Palatino Linotype"/>
              </a:rPr>
              <a:t>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11-1.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24" dirty="0">
                <a:latin typeface="Palatino Linotype"/>
                <a:cs typeface="Palatino Linotype"/>
              </a:rPr>
              <a:t>a</a:t>
            </a:r>
            <a:r>
              <a:rPr sz="1600" i="1" spc="-20" dirty="0">
                <a:latin typeface="Palatino Linotype"/>
                <a:cs typeface="Palatino Linotype"/>
              </a:rPr>
              <a:t>p</a:t>
            </a:r>
            <a:r>
              <a:rPr sz="1600" i="1" spc="4" dirty="0">
                <a:latin typeface="Palatino Linotype"/>
                <a:cs typeface="Palatino Linotype"/>
              </a:rPr>
              <a:t>p/</a:t>
            </a:r>
            <a:r>
              <a:rPr sz="1600" i="1" dirty="0">
                <a:latin typeface="Palatino Linotype"/>
                <a:cs typeface="Palatino Linotype"/>
              </a:rPr>
              <a:t>m</a:t>
            </a:r>
            <a:r>
              <a:rPr sz="1600" i="1" spc="16" dirty="0">
                <a:latin typeface="Palatino Linotype"/>
                <a:cs typeface="Palatino Linotype"/>
              </a:rPr>
              <a:t>o</a:t>
            </a:r>
            <a:r>
              <a:rPr sz="1600" i="1" dirty="0">
                <a:latin typeface="Palatino Linotype"/>
                <a:cs typeface="Palatino Linotype"/>
              </a:rPr>
              <a:t>d</a:t>
            </a:r>
            <a:r>
              <a:rPr sz="1600" i="1" spc="-8" dirty="0">
                <a:latin typeface="Palatino Linotype"/>
                <a:cs typeface="Palatino Linotype"/>
              </a:rPr>
              <a:t>e</a:t>
            </a:r>
            <a:r>
              <a:rPr sz="1600" i="1" spc="-29" dirty="0">
                <a:latin typeface="Palatino Linotype"/>
                <a:cs typeface="Palatino Linotype"/>
              </a:rPr>
              <a:t>l</a:t>
            </a:r>
            <a:r>
              <a:rPr sz="1600" i="1" spc="-20" dirty="0">
                <a:latin typeface="Palatino Linotype"/>
                <a:cs typeface="Palatino Linotype"/>
              </a:rPr>
              <a:t>s.</a:t>
            </a:r>
            <a:r>
              <a:rPr sz="1600" i="1" spc="-45" dirty="0">
                <a:latin typeface="Palatino Linotype"/>
                <a:cs typeface="Palatino Linotype"/>
              </a:rPr>
              <a:t>p</a:t>
            </a:r>
            <a:r>
              <a:rPr sz="1600" i="1" spc="-33" dirty="0">
                <a:latin typeface="Palatino Linotype"/>
                <a:cs typeface="Palatino Linotype"/>
              </a:rPr>
              <a:t>y: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69" dirty="0">
                <a:latin typeface="Palatino Linotype"/>
                <a:cs typeface="Palatino Linotype"/>
              </a:rPr>
              <a:t>P</a:t>
            </a:r>
            <a:r>
              <a:rPr sz="1600" i="1" spc="12" dirty="0">
                <a:latin typeface="Palatino Linotype"/>
                <a:cs typeface="Palatino Linotype"/>
              </a:rPr>
              <a:t>o</a:t>
            </a:r>
            <a:r>
              <a:rPr sz="1600" i="1" spc="-57" dirty="0">
                <a:latin typeface="Palatino Linotype"/>
                <a:cs typeface="Palatino Linotype"/>
              </a:rPr>
              <a:t>s</a:t>
            </a:r>
            <a:r>
              <a:rPr sz="1600" i="1" spc="-24" dirty="0">
                <a:latin typeface="Palatino Linotype"/>
                <a:cs typeface="Palatino Linotype"/>
              </a:rPr>
              <a:t>t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4" dirty="0">
                <a:latin typeface="Palatino Linotype"/>
                <a:cs typeface="Palatino Linotype"/>
              </a:rPr>
              <a:t>m</a:t>
            </a:r>
            <a:r>
              <a:rPr sz="1600" i="1" spc="16" dirty="0">
                <a:latin typeface="Palatino Linotype"/>
                <a:cs typeface="Palatino Linotype"/>
              </a:rPr>
              <a:t>o</a:t>
            </a:r>
            <a:r>
              <a:rPr sz="1600" i="1" dirty="0">
                <a:latin typeface="Palatino Linotype"/>
                <a:cs typeface="Palatino Linotype"/>
              </a:rPr>
              <a:t>d</a:t>
            </a:r>
            <a:r>
              <a:rPr sz="1600" i="1" spc="-8" dirty="0">
                <a:latin typeface="Palatino Linotype"/>
                <a:cs typeface="Palatino Linotype"/>
              </a:rPr>
              <a:t>e</a:t>
            </a:r>
            <a:r>
              <a:rPr sz="1600" i="1" spc="-29" dirty="0">
                <a:latin typeface="Palatino Linotype"/>
                <a:cs typeface="Palatino Linotype"/>
              </a:rPr>
              <a:t>l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Post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u="sng" dirty="0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tablename</a:t>
            </a:r>
            <a:r>
              <a:rPr sz="1400" u="sng" spc="269" dirty="0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'posts'</a:t>
            </a:r>
            <a:endParaRPr sz="1400">
              <a:latin typeface="SimSun"/>
              <a:cs typeface="SimSun"/>
            </a:endParaRPr>
          </a:p>
          <a:p>
            <a:pPr marL="186606" marR="1621400"/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spc="-29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primary_key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Text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 marR="43178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timestamp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index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utcnow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author_id</a:t>
            </a:r>
            <a:r>
              <a:rPr sz="14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ForeignKey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'users.id'</a:t>
            </a:r>
            <a:r>
              <a:rPr sz="1400" dirty="0">
                <a:latin typeface="SimSun"/>
                <a:cs typeface="SimSun"/>
              </a:rPr>
              <a:t>))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4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relationship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backref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'author'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lazy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'dynamic'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12"/>
              </a:spcBef>
            </a:pPr>
            <a:endParaRPr sz="1100">
              <a:latin typeface="SimSun"/>
              <a:cs typeface="SimSun"/>
            </a:endParaRPr>
          </a:p>
          <a:p>
            <a:pPr marL="10367" marR="4147" indent="-518" algn="just">
              <a:lnSpc>
                <a:spcPct val="102400"/>
              </a:lnSpc>
            </a:pPr>
            <a:r>
              <a:rPr sz="1600" spc="-78" dirty="0">
                <a:latin typeface="Palatino Linotype"/>
                <a:cs typeface="Palatino Linotype"/>
              </a:rPr>
              <a:t>A</a:t>
            </a:r>
            <a:r>
              <a:rPr sz="1600" spc="-73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blog post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45" dirty="0">
                <a:latin typeface="Palatino Linotype"/>
                <a:cs typeface="Palatino Linotype"/>
              </a:rPr>
              <a:t>represented </a:t>
            </a:r>
            <a:r>
              <a:rPr sz="1600" spc="-61" dirty="0">
                <a:latin typeface="Palatino Linotype"/>
                <a:cs typeface="Palatino Linotype"/>
              </a:rPr>
              <a:t>by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65" dirty="0">
                <a:latin typeface="Palatino Linotype"/>
                <a:cs typeface="Palatino Linotype"/>
              </a:rPr>
              <a:t>body,</a:t>
            </a:r>
            <a:r>
              <a:rPr sz="1600" spc="82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5" dirty="0">
                <a:latin typeface="Palatino Linotype"/>
                <a:cs typeface="Palatino Linotype"/>
              </a:rPr>
              <a:t>timestamp, </a:t>
            </a:r>
            <a:r>
              <a:rPr sz="1600" spc="-53" dirty="0">
                <a:latin typeface="Palatino Linotype"/>
                <a:cs typeface="Palatino Linotype"/>
              </a:rPr>
              <a:t>and a </a:t>
            </a:r>
            <a:r>
              <a:rPr sz="1600" spc="-33" dirty="0">
                <a:latin typeface="Palatino Linotype"/>
                <a:cs typeface="Palatino Linotype"/>
              </a:rPr>
              <a:t>one-to-many </a:t>
            </a:r>
            <a:r>
              <a:rPr sz="1600" spc="-41" dirty="0">
                <a:latin typeface="Palatino Linotype"/>
                <a:cs typeface="Palatino Linotype"/>
              </a:rPr>
              <a:t>relationship </a:t>
            </a:r>
            <a:r>
              <a:rPr sz="1600" spc="-37" dirty="0">
                <a:latin typeface="Palatino Linotype"/>
                <a:cs typeface="Palatino Linotype"/>
              </a:rPr>
              <a:t> from the </a:t>
            </a:r>
            <a:r>
              <a:rPr sz="1600" spc="-4" dirty="0">
                <a:latin typeface="SimSun"/>
                <a:cs typeface="SimSun"/>
              </a:rPr>
              <a:t>User </a:t>
            </a:r>
            <a:r>
              <a:rPr sz="1600" spc="-45" dirty="0">
                <a:latin typeface="Palatino Linotype"/>
                <a:cs typeface="Palatino Linotype"/>
              </a:rPr>
              <a:t>model.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body </a:t>
            </a:r>
            <a:r>
              <a:rPr sz="1600" spc="-41" dirty="0">
                <a:latin typeface="Palatino Linotype"/>
                <a:cs typeface="Palatino Linotype"/>
              </a:rPr>
              <a:t>field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49" dirty="0">
                <a:latin typeface="Palatino Linotype"/>
                <a:cs typeface="Palatino Linotype"/>
              </a:rPr>
              <a:t>defined </a:t>
            </a:r>
            <a:r>
              <a:rPr sz="1600" spc="-53" dirty="0">
                <a:latin typeface="Palatino Linotype"/>
                <a:cs typeface="Palatino Linotype"/>
              </a:rPr>
              <a:t>with </a:t>
            </a:r>
            <a:r>
              <a:rPr sz="1600" spc="-57" dirty="0">
                <a:latin typeface="Palatino Linotype"/>
                <a:cs typeface="Palatino Linotype"/>
              </a:rPr>
              <a:t>type </a:t>
            </a:r>
            <a:r>
              <a:rPr sz="1600" spc="-4" dirty="0">
                <a:latin typeface="SimSun"/>
                <a:cs typeface="SimSun"/>
              </a:rPr>
              <a:t>db.Text </a:t>
            </a:r>
            <a:r>
              <a:rPr sz="1600" spc="-41" dirty="0">
                <a:latin typeface="Palatino Linotype"/>
                <a:cs typeface="Palatino Linotype"/>
              </a:rPr>
              <a:t>so </a:t>
            </a:r>
            <a:r>
              <a:rPr sz="1600" spc="-37" dirty="0">
                <a:latin typeface="Palatino Linotype"/>
                <a:cs typeface="Palatino Linotype"/>
              </a:rPr>
              <a:t>that there is </a:t>
            </a:r>
            <a:r>
              <a:rPr sz="1600" spc="-33" dirty="0">
                <a:latin typeface="Palatino Linotype"/>
                <a:cs typeface="Palatino Linotype"/>
              </a:rPr>
              <a:t>no </a:t>
            </a:r>
            <a:r>
              <a:rPr sz="1600" spc="-29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limitation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on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length.</a:t>
            </a:r>
            <a:endParaRPr sz="160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490"/>
              </a:spcBef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37" dirty="0">
                <a:latin typeface="Palatino Linotype"/>
                <a:cs typeface="Palatino Linotype"/>
              </a:rPr>
              <a:t>form that </a:t>
            </a:r>
            <a:r>
              <a:rPr sz="1600" spc="-57" dirty="0">
                <a:latin typeface="Palatino Linotype"/>
                <a:cs typeface="Palatino Linotype"/>
              </a:rPr>
              <a:t>will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57" dirty="0">
                <a:latin typeface="Palatino Linotype"/>
                <a:cs typeface="Palatino Linotype"/>
              </a:rPr>
              <a:t>shown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main </a:t>
            </a:r>
            <a:r>
              <a:rPr sz="1600" spc="-61" dirty="0">
                <a:latin typeface="Palatino Linotype"/>
                <a:cs typeface="Palatino Linotype"/>
              </a:rPr>
              <a:t>page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application </a:t>
            </a:r>
            <a:r>
              <a:rPr sz="1600" spc="-37" dirty="0">
                <a:latin typeface="Palatino Linotype"/>
                <a:cs typeface="Palatino Linotype"/>
              </a:rPr>
              <a:t>lets </a:t>
            </a:r>
            <a:r>
              <a:rPr sz="1600" spc="-49" dirty="0">
                <a:latin typeface="Palatino Linotype"/>
                <a:cs typeface="Palatino Linotype"/>
              </a:rPr>
              <a:t>users write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5" dirty="0">
                <a:latin typeface="Palatino Linotype"/>
                <a:cs typeface="Palatino Linotype"/>
              </a:rPr>
              <a:t>blog 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post. </a:t>
            </a:r>
            <a:r>
              <a:rPr sz="1600" spc="-29" dirty="0">
                <a:latin typeface="Palatino Linotype"/>
                <a:cs typeface="Palatino Linotype"/>
              </a:rPr>
              <a:t>This </a:t>
            </a:r>
            <a:r>
              <a:rPr sz="1600" spc="-37" dirty="0">
                <a:latin typeface="Palatino Linotype"/>
                <a:cs typeface="Palatino Linotype"/>
              </a:rPr>
              <a:t>form is </a:t>
            </a:r>
            <a:r>
              <a:rPr sz="1600" spc="-57" dirty="0">
                <a:latin typeface="Palatino Linotype"/>
                <a:cs typeface="Palatino Linotype"/>
              </a:rPr>
              <a:t>very </a:t>
            </a:r>
            <a:r>
              <a:rPr sz="1600" spc="-45" dirty="0">
                <a:latin typeface="Palatino Linotype"/>
                <a:cs typeface="Palatino Linotype"/>
              </a:rPr>
              <a:t>simple; </a:t>
            </a:r>
            <a:r>
              <a:rPr sz="1600" spc="-20" dirty="0">
                <a:latin typeface="Palatino Linotype"/>
                <a:cs typeface="Palatino Linotype"/>
              </a:rPr>
              <a:t>it </a:t>
            </a:r>
            <a:r>
              <a:rPr sz="1600" spc="-37" dirty="0">
                <a:latin typeface="Palatino Linotype"/>
                <a:cs typeface="Palatino Linotype"/>
              </a:rPr>
              <a:t>contains </a:t>
            </a:r>
            <a:r>
              <a:rPr sz="1600" spc="-29" dirty="0">
                <a:latin typeface="Palatino Linotype"/>
                <a:cs typeface="Palatino Linotype"/>
              </a:rPr>
              <a:t>just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33" dirty="0">
                <a:latin typeface="Palatino Linotype"/>
                <a:cs typeface="Palatino Linotype"/>
              </a:rPr>
              <a:t>text </a:t>
            </a:r>
            <a:r>
              <a:rPr sz="1600" spc="-45" dirty="0">
                <a:latin typeface="Palatino Linotype"/>
                <a:cs typeface="Palatino Linotype"/>
              </a:rPr>
              <a:t>area </a:t>
            </a:r>
            <a:r>
              <a:rPr sz="1600" spc="-57" dirty="0">
                <a:latin typeface="Palatino Linotype"/>
                <a:cs typeface="Palatino Linotype"/>
              </a:rPr>
              <a:t>where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blog post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typed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submit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button.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form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definition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shown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solidFill>
                  <a:srgbClr val="990000"/>
                </a:solidFill>
                <a:latin typeface="Palatino Linotype"/>
                <a:cs typeface="Palatino Linotype"/>
              </a:rPr>
              <a:t>Exa</a:t>
            </a:r>
            <a:r>
              <a:rPr sz="1600" spc="-82" dirty="0">
                <a:solidFill>
                  <a:srgbClr val="990000"/>
                </a:solidFill>
                <a:latin typeface="Palatino Linotype"/>
                <a:cs typeface="Palatino Linotype"/>
              </a:rPr>
              <a:t>m</a:t>
            </a:r>
            <a:r>
              <a:rPr sz="16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ple</a:t>
            </a:r>
            <a:r>
              <a:rPr sz="16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6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11-2</a:t>
            </a:r>
            <a:r>
              <a:rPr sz="1600" spc="-20" dirty="0">
                <a:latin typeface="Palatino Linotype"/>
                <a:cs typeface="Palatino Linotype"/>
              </a:rPr>
              <a:t>.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25189"/>
            <a:ext cx="8001000" cy="545811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11-2.</a:t>
            </a:r>
            <a:r>
              <a:rPr sz="1800" i="1" spc="-29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app/main/forms.py: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blog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post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form</a:t>
            </a:r>
            <a:endParaRPr sz="18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spc="-73" dirty="0">
                <a:solidFill>
                  <a:srgbClr val="00AA87"/>
                </a:solidFill>
                <a:latin typeface="Courier New"/>
                <a:cs typeface="Courier New"/>
              </a:rPr>
              <a:t>PostForm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FlaskForm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186606" marR="34366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6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TextAreaField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"What's</a:t>
            </a:r>
            <a:r>
              <a:rPr sz="16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on</a:t>
            </a:r>
            <a:r>
              <a:rPr sz="16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your</a:t>
            </a:r>
            <a:r>
              <a:rPr sz="16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mind?"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sz="1600" dirty="0">
                <a:latin typeface="SimSun"/>
                <a:cs typeface="SimSun"/>
              </a:rPr>
              <a:t>()])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submit</a:t>
            </a:r>
            <a:r>
              <a:rPr sz="16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SubmitField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'Submit'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29"/>
              </a:spcBef>
            </a:pPr>
            <a:endParaRPr sz="1400">
              <a:latin typeface="SimSun"/>
              <a:cs typeface="SimSun"/>
            </a:endParaRPr>
          </a:p>
          <a:p>
            <a:pPr marL="10367" marR="4147" indent="-518" algn="just">
              <a:spcBef>
                <a:spcPts val="4"/>
              </a:spcBef>
            </a:pP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4" dirty="0">
                <a:latin typeface="SimSun"/>
                <a:cs typeface="SimSun"/>
              </a:rPr>
              <a:t>index() </a:t>
            </a:r>
            <a:r>
              <a:rPr sz="1800" spc="-73" dirty="0">
                <a:latin typeface="Palatino Linotype"/>
                <a:cs typeface="Palatino Linotype"/>
              </a:rPr>
              <a:t>view</a:t>
            </a:r>
            <a:r>
              <a:rPr sz="1800" spc="-69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function </a:t>
            </a:r>
            <a:r>
              <a:rPr sz="1800" spc="-49" dirty="0">
                <a:latin typeface="Palatino Linotype"/>
                <a:cs typeface="Palatino Linotype"/>
              </a:rPr>
              <a:t>handles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 form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106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passes</a:t>
            </a:r>
            <a:r>
              <a:rPr sz="1800" spc="11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33" dirty="0">
                <a:latin typeface="Palatino Linotype"/>
                <a:cs typeface="Palatino Linotype"/>
              </a:rPr>
              <a:t>list of </a:t>
            </a:r>
            <a:r>
              <a:rPr sz="1800" spc="-45" dirty="0">
                <a:latin typeface="Palatino Linotype"/>
                <a:cs typeface="Palatino Linotype"/>
              </a:rPr>
              <a:t>old blog posts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te</a:t>
            </a:r>
            <a:r>
              <a:rPr sz="1800" spc="-82" dirty="0">
                <a:latin typeface="Palatino Linotype"/>
                <a:cs typeface="Palatino Linotype"/>
              </a:rPr>
              <a:t>m</a:t>
            </a:r>
            <a:r>
              <a:rPr sz="1800" spc="-49" dirty="0">
                <a:latin typeface="Palatino Linotype"/>
                <a:cs typeface="Palatino Linotype"/>
              </a:rPr>
              <a:t>pl</a:t>
            </a:r>
            <a:r>
              <a:rPr sz="1800" spc="-73" dirty="0">
                <a:latin typeface="Palatino Linotype"/>
                <a:cs typeface="Palatino Linotype"/>
              </a:rPr>
              <a:t>a</a:t>
            </a:r>
            <a:r>
              <a:rPr sz="1800" spc="-29" dirty="0">
                <a:latin typeface="Palatino Linotype"/>
                <a:cs typeface="Palatino Linotype"/>
              </a:rPr>
              <a:t>te,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shown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solidFill>
                  <a:srgbClr val="990000"/>
                </a:solidFill>
                <a:latin typeface="Palatino Linotype"/>
                <a:cs typeface="Palatino Linotype"/>
              </a:rPr>
              <a:t>Exa</a:t>
            </a:r>
            <a:r>
              <a:rPr sz="1800" spc="-82" dirty="0">
                <a:solidFill>
                  <a:srgbClr val="990000"/>
                </a:solidFill>
                <a:latin typeface="Palatino Linotype"/>
                <a:cs typeface="Palatino Linotype"/>
              </a:rPr>
              <a:t>m</a:t>
            </a: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ple</a:t>
            </a:r>
            <a:r>
              <a:rPr sz="18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8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11-3</a:t>
            </a:r>
            <a:r>
              <a:rPr sz="1800" spc="-20" dirty="0">
                <a:latin typeface="Palatino Linotype"/>
                <a:cs typeface="Palatino Linotype"/>
              </a:rPr>
              <a:t>.</a:t>
            </a:r>
            <a:endParaRPr sz="180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180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11-3.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app/main/views.py: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4" dirty="0">
                <a:latin typeface="Palatino Linotype"/>
                <a:cs typeface="Palatino Linotype"/>
              </a:rPr>
              <a:t>home</a:t>
            </a:r>
            <a:r>
              <a:rPr sz="1800" i="1" spc="-16" dirty="0">
                <a:latin typeface="Palatino Linotype"/>
                <a:cs typeface="Palatino Linotype"/>
              </a:rPr>
              <a:t> page</a:t>
            </a:r>
            <a:r>
              <a:rPr sz="1800" i="1" spc="-20" dirty="0">
                <a:latin typeface="Palatino Linotype"/>
                <a:cs typeface="Palatino Linotype"/>
              </a:rPr>
              <a:t> route with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37" dirty="0">
                <a:latin typeface="Palatino Linotype"/>
                <a:cs typeface="Palatino Linotype"/>
              </a:rPr>
              <a:t>a</a:t>
            </a:r>
            <a:r>
              <a:rPr sz="1800" i="1" spc="-20" dirty="0">
                <a:latin typeface="Palatino Linotype"/>
                <a:cs typeface="Palatino Linotype"/>
              </a:rPr>
              <a:t> blog post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600" dirty="0">
                <a:latin typeface="SimSun"/>
                <a:cs typeface="SimSun"/>
              </a:rPr>
              <a:t>])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600" dirty="0">
                <a:latin typeface="SimSun"/>
                <a:cs typeface="SimSun"/>
              </a:rPr>
              <a:t>():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PostForm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362845" marR="167426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WRITE_ARTICLES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b="1" spc="-73" dirty="0">
                <a:latin typeface="Courier New"/>
                <a:cs typeface="Courier New"/>
              </a:rPr>
              <a:t>and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sz="1600" dirty="0">
                <a:latin typeface="SimSun"/>
                <a:cs typeface="SimSun"/>
              </a:rPr>
              <a:t>():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600" dirty="0">
                <a:latin typeface="SimSun"/>
                <a:cs typeface="SimSun"/>
              </a:rPr>
              <a:t>,</a:t>
            </a:r>
            <a:endParaRPr sz="1600">
              <a:latin typeface="SimSun"/>
              <a:cs typeface="SimSun"/>
            </a:endParaRPr>
          </a:p>
          <a:p>
            <a:pPr marL="362845" marR="1004563" indent="528718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author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_get_current_object</a:t>
            </a:r>
            <a:r>
              <a:rPr sz="1600" dirty="0">
                <a:latin typeface="SimSun"/>
                <a:cs typeface="SimSun"/>
              </a:rPr>
              <a:t>())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'.index'</a:t>
            </a:r>
            <a:r>
              <a:rPr sz="1600" dirty="0">
                <a:latin typeface="SimSun"/>
                <a:cs typeface="SimSun"/>
              </a:rPr>
              <a:t>))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order_by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timestamp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desc</a:t>
            </a:r>
            <a:r>
              <a:rPr sz="1600" dirty="0">
                <a:latin typeface="SimSun"/>
                <a:cs typeface="SimSun"/>
              </a:rPr>
              <a:t>())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all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'index.html'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24"/>
              </a:spcBef>
            </a:pP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457200"/>
            <a:ext cx="7924800" cy="569664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400" i="1" spc="-12" dirty="0">
                <a:latin typeface="Palatino Linotype"/>
                <a:cs typeface="Palatino Linotype"/>
              </a:rPr>
              <a:t>Example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11-4. </a:t>
            </a:r>
            <a:r>
              <a:rPr sz="1400" i="1" spc="-12" dirty="0">
                <a:latin typeface="Palatino Linotype"/>
                <a:cs typeface="Palatino Linotype"/>
              </a:rPr>
              <a:t>app/templates/index.html: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4" dirty="0">
                <a:latin typeface="Palatino Linotype"/>
                <a:cs typeface="Palatino Linotype"/>
              </a:rPr>
              <a:t>home</a:t>
            </a:r>
            <a:r>
              <a:rPr sz="1400" i="1" spc="-16" dirty="0">
                <a:latin typeface="Palatino Linotype"/>
                <a:cs typeface="Palatino Linotype"/>
              </a:rPr>
              <a:t> page </a:t>
            </a:r>
            <a:r>
              <a:rPr sz="1400" i="1" spc="-12" dirty="0">
                <a:latin typeface="Palatino Linotype"/>
                <a:cs typeface="Palatino Linotype"/>
              </a:rPr>
              <a:t>template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20" dirty="0">
                <a:latin typeface="Palatino Linotype"/>
                <a:cs typeface="Palatino Linotype"/>
              </a:rPr>
              <a:t>with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20" dirty="0">
                <a:latin typeface="Palatino Linotype"/>
                <a:cs typeface="Palatino Linotype"/>
              </a:rPr>
              <a:t>blog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29" dirty="0">
                <a:latin typeface="Palatino Linotype"/>
                <a:cs typeface="Palatino Linotype"/>
              </a:rPr>
              <a:t>posts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200" dirty="0">
                <a:latin typeface="SimSun"/>
                <a:cs typeface="SimSun"/>
              </a:rPr>
              <a:t>{%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extends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"base.html"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dirty="0">
                <a:latin typeface="SimSun"/>
                <a:cs typeface="SimSun"/>
              </a:rPr>
              <a:t>{%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import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"bootstrap/wtf.html"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as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wtf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dirty="0">
                <a:latin typeface="SimSun"/>
                <a:cs typeface="SimSun"/>
              </a:rPr>
              <a:t>...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&lt;div&gt;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{%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if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current_user.can(Permission.WRITE_ARTICLES)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{{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wtf.quick_form(form)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}}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{%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endif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200">
              <a:latin typeface="Courier New"/>
              <a:cs typeface="Courier New"/>
            </a:endParaRPr>
          </a:p>
          <a:p>
            <a:pPr marL="10367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&lt;ul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"posts"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{%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for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post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in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posts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&lt;li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"post"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36284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"profile-thumbnail"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53908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"{{ url_for('.user', username=post.author.username) }}"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891563" marR="1004563" indent="-176239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&lt;img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"img-rounded profile-thumbnail" 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src=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"{{</a:t>
            </a:r>
            <a:r>
              <a:rPr sz="1200" spc="-37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post.author.gravatar(size=40)</a:t>
            </a:r>
            <a:r>
              <a:rPr sz="1200" spc="-33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spc="-20" dirty="0">
                <a:solidFill>
                  <a:srgbClr val="CC3300"/>
                </a:solidFill>
                <a:latin typeface="SimSun"/>
                <a:cs typeface="SimSun"/>
              </a:rPr>
              <a:t>}}"</a:t>
            </a:r>
            <a:r>
              <a:rPr sz="1200" b="1" spc="-20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53908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200">
              <a:latin typeface="Courier New"/>
              <a:cs typeface="Courier New"/>
            </a:endParaRPr>
          </a:p>
          <a:p>
            <a:pPr marL="36284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200">
              <a:latin typeface="Courier New"/>
              <a:cs typeface="Courier New"/>
            </a:endParaRPr>
          </a:p>
          <a:p>
            <a:pPr marL="36284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"post-date"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200" dirty="0">
                <a:latin typeface="SimSun"/>
                <a:cs typeface="SimSun"/>
              </a:rPr>
              <a:t>{{ moment(post.timestamp).fromNow() }}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200">
              <a:latin typeface="Courier New"/>
              <a:cs typeface="Courier New"/>
            </a:endParaRPr>
          </a:p>
          <a:p>
            <a:pPr marL="36284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"post-author"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53908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"{{ url_for('.user', username=post.author.username) }}"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715324"/>
            <a:r>
              <a:rPr sz="1200" dirty="0">
                <a:latin typeface="SimSun"/>
                <a:cs typeface="SimSun"/>
              </a:rPr>
              <a:t>{{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post.author.username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}}</a:t>
            </a:r>
            <a:endParaRPr sz="1200">
              <a:latin typeface="SimSun"/>
              <a:cs typeface="SimSun"/>
            </a:endParaRPr>
          </a:p>
          <a:p>
            <a:pPr marL="53908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200">
              <a:latin typeface="Courier New"/>
              <a:cs typeface="Courier New"/>
            </a:endParaRPr>
          </a:p>
          <a:p>
            <a:pPr marL="36284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200">
              <a:latin typeface="Courier New"/>
              <a:cs typeface="Courier New"/>
            </a:endParaRPr>
          </a:p>
          <a:p>
            <a:pPr marL="36284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"post-body"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200" dirty="0">
                <a:latin typeface="SimSun"/>
                <a:cs typeface="SimSun"/>
              </a:rPr>
              <a:t>{{ post.body }}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&lt;/li&gt;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{%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endfor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&lt;/ul&gt;</a:t>
            </a:r>
            <a:endParaRPr sz="1200">
              <a:latin typeface="Courier New"/>
              <a:cs typeface="Courier New"/>
            </a:endParaRPr>
          </a:p>
          <a:p>
            <a:pPr marL="10367"/>
            <a:r>
              <a:rPr sz="1200" dirty="0">
                <a:latin typeface="SimSun"/>
                <a:cs typeface="SimSun"/>
              </a:rPr>
              <a:t>...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24"/>
              </a:spcBef>
            </a:pP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3514135" cy="27958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49061" y="533400"/>
            <a:ext cx="2904411" cy="50291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600" i="1" spc="-33" dirty="0">
                <a:latin typeface="Palatino Linotype"/>
                <a:cs typeface="Palatino Linotype"/>
              </a:rPr>
              <a:t>Figure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11-1. </a:t>
            </a:r>
            <a:r>
              <a:rPr sz="1600" i="1" spc="-12" dirty="0">
                <a:latin typeface="Palatino Linotype"/>
                <a:cs typeface="Palatino Linotype"/>
              </a:rPr>
              <a:t>Home</a:t>
            </a:r>
            <a:r>
              <a:rPr sz="1600" i="1" spc="-16" dirty="0">
                <a:latin typeface="Palatino Linotype"/>
                <a:cs typeface="Palatino Linotype"/>
              </a:rPr>
              <a:t> page </a:t>
            </a:r>
            <a:r>
              <a:rPr sz="1600" i="1" spc="-20" dirty="0">
                <a:latin typeface="Palatino Linotype"/>
                <a:cs typeface="Palatino Linotype"/>
              </a:rPr>
              <a:t>with blog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4" dirty="0">
                <a:latin typeface="Palatino Linotype"/>
                <a:cs typeface="Palatino Linotype"/>
              </a:rPr>
              <a:t>submission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4" dirty="0">
                <a:latin typeface="Palatino Linotype"/>
                <a:cs typeface="Palatino Linotype"/>
              </a:rPr>
              <a:t>form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dirty="0">
                <a:latin typeface="Palatino Linotype"/>
                <a:cs typeface="Palatino Linotype"/>
              </a:rPr>
              <a:t>and</a:t>
            </a:r>
            <a:r>
              <a:rPr sz="1600" i="1" spc="-20" dirty="0">
                <a:latin typeface="Palatino Linotype"/>
                <a:cs typeface="Palatino Linotype"/>
              </a:rPr>
              <a:t> blog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post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33" dirty="0">
                <a:latin typeface="Palatino Linotype"/>
                <a:cs typeface="Palatino Linotype"/>
              </a:rPr>
              <a:t>list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0" y="2362200"/>
            <a:ext cx="4495800" cy="440309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3"/>
              </a:spcBef>
            </a:pPr>
            <a:r>
              <a:rPr sz="2800" b="1" spc="-131" dirty="0">
                <a:latin typeface="Arial Narrow"/>
                <a:cs typeface="Arial Narrow"/>
              </a:rPr>
              <a:t>Blog</a:t>
            </a:r>
            <a:r>
              <a:rPr sz="2800" b="1" spc="-110" dirty="0">
                <a:latin typeface="Arial Narrow"/>
                <a:cs typeface="Arial Narrow"/>
              </a:rPr>
              <a:t> </a:t>
            </a:r>
            <a:r>
              <a:rPr sz="2800" b="1" spc="-155" dirty="0">
                <a:latin typeface="Arial Narrow"/>
                <a:cs typeface="Arial Narrow"/>
              </a:rPr>
              <a:t>Posts</a:t>
            </a:r>
            <a:r>
              <a:rPr sz="2800" b="1" spc="-110" dirty="0">
                <a:latin typeface="Arial Narrow"/>
                <a:cs typeface="Arial Narrow"/>
              </a:rPr>
              <a:t> </a:t>
            </a:r>
            <a:r>
              <a:rPr sz="2800" b="1" spc="-127" dirty="0">
                <a:latin typeface="Arial Narrow"/>
                <a:cs typeface="Arial Narrow"/>
              </a:rPr>
              <a:t>on</a:t>
            </a:r>
            <a:r>
              <a:rPr sz="2800" b="1" spc="-110" dirty="0">
                <a:latin typeface="Arial Narrow"/>
                <a:cs typeface="Arial Narrow"/>
              </a:rPr>
              <a:t> </a:t>
            </a:r>
            <a:r>
              <a:rPr sz="2800" b="1" spc="-86" dirty="0">
                <a:latin typeface="Arial Narrow"/>
                <a:cs typeface="Arial Narrow"/>
              </a:rPr>
              <a:t>Profile</a:t>
            </a:r>
            <a:r>
              <a:rPr sz="2800" b="1" spc="-110" dirty="0">
                <a:latin typeface="Arial Narrow"/>
                <a:cs typeface="Arial Narrow"/>
              </a:rPr>
              <a:t> </a:t>
            </a:r>
            <a:r>
              <a:rPr sz="2800" b="1" spc="-147" dirty="0">
                <a:latin typeface="Arial Narrow"/>
                <a:cs typeface="Arial Narrow"/>
              </a:rPr>
              <a:t>Pages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100628"/>
            <a:ext cx="7924800" cy="293408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800" i="1" spc="-12">
                <a:latin typeface="Palatino Linotype"/>
                <a:cs typeface="Palatino Linotype"/>
              </a:rPr>
              <a:t>Example</a:t>
            </a:r>
            <a:r>
              <a:rPr sz="1800" i="1" spc="-2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11-5. </a:t>
            </a:r>
            <a:r>
              <a:rPr sz="1800" i="1" spc="-12" dirty="0">
                <a:latin typeface="Palatino Linotype"/>
                <a:cs typeface="Palatino Linotype"/>
              </a:rPr>
              <a:t>app/main/views.py: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profile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page </a:t>
            </a:r>
            <a:r>
              <a:rPr sz="1800" i="1" spc="-20" dirty="0">
                <a:latin typeface="Palatino Linotype"/>
                <a:cs typeface="Palatino Linotype"/>
              </a:rPr>
              <a:t>route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with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blog </a:t>
            </a:r>
            <a:r>
              <a:rPr sz="1800" i="1" spc="-29" dirty="0">
                <a:latin typeface="Palatino Linotype"/>
                <a:cs typeface="Palatino Linotype"/>
              </a:rPr>
              <a:t>posts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'/user/&lt;username&gt;'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latin typeface="SimSun"/>
                <a:cs typeface="SimSun"/>
              </a:rPr>
              <a:t>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362845" marR="2855593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 </a:t>
            </a:r>
            <a:r>
              <a:rPr sz="1600" b="1" spc="-73" dirty="0">
                <a:latin typeface="Courier New"/>
                <a:cs typeface="Courier New"/>
              </a:rPr>
              <a:t>is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sz="1600" dirty="0">
                <a:latin typeface="SimSun"/>
                <a:cs typeface="SimSun"/>
              </a:rPr>
              <a:t>: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abort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404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order_by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timestamp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desc</a:t>
            </a:r>
            <a:r>
              <a:rPr sz="1600" dirty="0">
                <a:latin typeface="SimSun"/>
                <a:cs typeface="SimSun"/>
              </a:rPr>
              <a:t>())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all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'user.html'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8"/>
              </a:spcBef>
            </a:pPr>
            <a:endParaRPr sz="1400">
              <a:latin typeface="SimSun"/>
              <a:cs typeface="SimSun"/>
            </a:endParaRPr>
          </a:p>
          <a:p>
            <a:pPr marL="10367" marR="4147" algn="just">
              <a:lnSpc>
                <a:spcPct val="102400"/>
              </a:lnSpc>
            </a:pP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33" dirty="0">
                <a:latin typeface="Palatino Linotype"/>
                <a:cs typeface="Palatino Linotype"/>
              </a:rPr>
              <a:t>list of </a:t>
            </a:r>
            <a:r>
              <a:rPr sz="1800" spc="-45" dirty="0">
                <a:latin typeface="Palatino Linotype"/>
                <a:cs typeface="Palatino Linotype"/>
              </a:rPr>
              <a:t>blog posts </a:t>
            </a:r>
            <a:r>
              <a:rPr sz="1800" spc="-29" dirty="0">
                <a:latin typeface="Palatino Linotype"/>
                <a:cs typeface="Palatino Linotype"/>
              </a:rPr>
              <a:t>for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5" dirty="0">
                <a:latin typeface="Palatino Linotype"/>
                <a:cs typeface="Palatino Linotype"/>
              </a:rPr>
              <a:t>user </a:t>
            </a:r>
            <a:r>
              <a:rPr sz="1800" spc="-37" dirty="0">
                <a:latin typeface="Palatino Linotype"/>
                <a:cs typeface="Palatino Linotype"/>
              </a:rPr>
              <a:t>is </a:t>
            </a:r>
            <a:r>
              <a:rPr sz="1800" spc="-41" dirty="0">
                <a:latin typeface="Palatino Linotype"/>
                <a:cs typeface="Palatino Linotype"/>
              </a:rPr>
              <a:t>obtained </a:t>
            </a:r>
            <a:r>
              <a:rPr sz="1800" spc="-37" dirty="0">
                <a:latin typeface="Palatino Linotype"/>
                <a:cs typeface="Palatino Linotype"/>
              </a:rPr>
              <a:t>from the </a:t>
            </a:r>
            <a:r>
              <a:rPr sz="1800" spc="-4" dirty="0">
                <a:latin typeface="SimSun"/>
                <a:cs typeface="SimSun"/>
              </a:rPr>
              <a:t>User.posts </a:t>
            </a:r>
            <a:r>
              <a:rPr sz="1800" spc="-41" dirty="0">
                <a:latin typeface="Palatino Linotype"/>
                <a:cs typeface="Palatino Linotype"/>
              </a:rPr>
              <a:t>relationship. </a:t>
            </a:r>
            <a:r>
              <a:rPr sz="1800" spc="-29" dirty="0">
                <a:latin typeface="Palatino Linotype"/>
                <a:cs typeface="Palatino Linotype"/>
              </a:rPr>
              <a:t>This </a:t>
            </a:r>
            <a:r>
              <a:rPr sz="1800" spc="-24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works </a:t>
            </a:r>
            <a:r>
              <a:rPr sz="1800" spc="-41" dirty="0">
                <a:latin typeface="Palatino Linotype"/>
                <a:cs typeface="Palatino Linotype"/>
              </a:rPr>
              <a:t>like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9" dirty="0">
                <a:latin typeface="Palatino Linotype"/>
                <a:cs typeface="Palatino Linotype"/>
              </a:rPr>
              <a:t>query </a:t>
            </a:r>
            <a:r>
              <a:rPr sz="1800" spc="-24" dirty="0">
                <a:latin typeface="Palatino Linotype"/>
                <a:cs typeface="Palatino Linotype"/>
              </a:rPr>
              <a:t>object, </a:t>
            </a:r>
            <a:r>
              <a:rPr sz="1800" spc="-41" dirty="0">
                <a:latin typeface="Palatino Linotype"/>
                <a:cs typeface="Palatino Linotype"/>
              </a:rPr>
              <a:t>so </a:t>
            </a:r>
            <a:r>
              <a:rPr sz="1800" spc="-33" dirty="0">
                <a:latin typeface="Palatino Linotype"/>
                <a:cs typeface="Palatino Linotype"/>
              </a:rPr>
              <a:t>filters </a:t>
            </a:r>
            <a:r>
              <a:rPr sz="1800" spc="-45" dirty="0">
                <a:latin typeface="Palatino Linotype"/>
                <a:cs typeface="Palatino Linotype"/>
              </a:rPr>
              <a:t>such </a:t>
            </a:r>
            <a:r>
              <a:rPr sz="1800" spc="-53" dirty="0">
                <a:latin typeface="Palatino Linotype"/>
                <a:cs typeface="Palatino Linotype"/>
              </a:rPr>
              <a:t>as </a:t>
            </a:r>
            <a:r>
              <a:rPr sz="1800" spc="-4" dirty="0">
                <a:latin typeface="SimSun"/>
                <a:cs typeface="SimSun"/>
              </a:rPr>
              <a:t>order_by() </a:t>
            </a:r>
            <a:r>
              <a:rPr sz="1800" spc="-37" dirty="0">
                <a:latin typeface="Palatino Linotype"/>
                <a:cs typeface="Palatino Linotype"/>
              </a:rPr>
              <a:t>can </a:t>
            </a:r>
            <a:r>
              <a:rPr sz="1800" spc="-45" dirty="0">
                <a:latin typeface="Palatino Linotype"/>
                <a:cs typeface="Palatino Linotype"/>
              </a:rPr>
              <a:t>be </a:t>
            </a:r>
            <a:r>
              <a:rPr sz="1800" spc="-57" dirty="0">
                <a:latin typeface="Palatino Linotype"/>
                <a:cs typeface="Palatino Linotype"/>
              </a:rPr>
              <a:t>used </a:t>
            </a:r>
            <a:r>
              <a:rPr sz="1800" spc="-33" dirty="0">
                <a:latin typeface="Palatino Linotype"/>
                <a:cs typeface="Palatino Linotype"/>
              </a:rPr>
              <a:t>on </a:t>
            </a:r>
            <a:r>
              <a:rPr sz="1800" spc="-20" dirty="0">
                <a:latin typeface="Palatino Linotype"/>
                <a:cs typeface="Palatino Linotype"/>
              </a:rPr>
              <a:t>it </a:t>
            </a:r>
            <a:r>
              <a:rPr sz="1800" spc="-41" dirty="0">
                <a:latin typeface="Palatino Linotype"/>
                <a:cs typeface="Palatino Linotype"/>
              </a:rPr>
              <a:t>like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regular</a:t>
            </a:r>
            <a:r>
              <a:rPr sz="1800" spc="-24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query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object.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30632"/>
            <a:ext cx="8077200" cy="553505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800" spc="-29" dirty="0">
                <a:latin typeface="Palatino Linotype"/>
                <a:cs typeface="Palatino Linotype"/>
              </a:rPr>
              <a:t>The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61" dirty="0">
                <a:latin typeface="Palatino Linotype"/>
                <a:cs typeface="Palatino Linotype"/>
              </a:rPr>
              <a:t>password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hashing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functionality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is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65" dirty="0">
                <a:latin typeface="Palatino Linotype"/>
                <a:cs typeface="Palatino Linotype"/>
              </a:rPr>
              <a:t>now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complete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can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be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tested</a:t>
            </a:r>
            <a:r>
              <a:rPr sz="1800" spc="-12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shell:</a:t>
            </a:r>
            <a:endParaRPr sz="18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(venv) $ </a:t>
            </a:r>
            <a:r>
              <a:rPr sz="1600" b="1" spc="-73" dirty="0">
                <a:latin typeface="Courier New"/>
                <a:cs typeface="Courier New"/>
              </a:rPr>
              <a:t>flask shell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 </a:t>
            </a:r>
            <a:r>
              <a:rPr sz="1600" b="1" spc="-73" dirty="0">
                <a:latin typeface="Courier New"/>
                <a:cs typeface="Courier New"/>
              </a:rPr>
              <a:t>u = User()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 </a:t>
            </a:r>
            <a:r>
              <a:rPr sz="1600" b="1" spc="-73" dirty="0">
                <a:latin typeface="Courier New"/>
                <a:cs typeface="Courier New"/>
              </a:rPr>
              <a:t>u.password = 'cat'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u.password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Traceback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(most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recent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call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last):</a:t>
            </a:r>
            <a:endParaRPr sz="1600">
              <a:latin typeface="SimSun"/>
              <a:cs typeface="SimSun"/>
            </a:endParaRPr>
          </a:p>
          <a:p>
            <a:pPr marL="274726"/>
            <a:r>
              <a:rPr sz="1600" dirty="0">
                <a:latin typeface="SimSun"/>
                <a:cs typeface="SimSun"/>
              </a:rPr>
              <a:t>File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"&lt;console&gt;",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line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1,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in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&lt;module&gt;</a:t>
            </a:r>
            <a:endParaRPr sz="1600">
              <a:latin typeface="SimSun"/>
              <a:cs typeface="SimSun"/>
            </a:endParaRPr>
          </a:p>
          <a:p>
            <a:pPr marL="362845" marR="740205" indent="-88120"/>
            <a:r>
              <a:rPr sz="1600" dirty="0">
                <a:latin typeface="SimSun"/>
                <a:cs typeface="SimSun"/>
              </a:rPr>
              <a:t>File "/home/flask/flasky/app/models.py", line 24, in password </a:t>
            </a:r>
            <a:r>
              <a:rPr sz="1600" spc="-334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raise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AttributeError('password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is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not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a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readable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attribute')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AttributeError: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password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is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not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a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readable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attribute</a:t>
            </a:r>
            <a:endParaRPr sz="1600">
              <a:latin typeface="SimSun"/>
              <a:cs typeface="SimSun"/>
            </a:endParaRPr>
          </a:p>
          <a:p>
            <a:pPr marL="186606" marR="35248"/>
            <a:r>
              <a:rPr sz="1600" dirty="0">
                <a:latin typeface="SimSun"/>
                <a:cs typeface="SimSun"/>
              </a:rPr>
              <a:t>&gt;&gt;&gt; </a:t>
            </a:r>
            <a:r>
              <a:rPr sz="1600" b="1" spc="-73" dirty="0">
                <a:latin typeface="Courier New"/>
                <a:cs typeface="Courier New"/>
              </a:rPr>
              <a:t>u.password_hash </a:t>
            </a:r>
            <a:r>
              <a:rPr sz="1600" b="1" spc="-69" dirty="0">
                <a:latin typeface="Courier New"/>
                <a:cs typeface="Courier New"/>
              </a:rPr>
              <a:t> </a:t>
            </a:r>
            <a:r>
              <a:rPr sz="1600" dirty="0">
                <a:latin typeface="SimSun"/>
                <a:cs typeface="SimSun"/>
              </a:rPr>
              <a:t>'pbkdf2:sha256:50000$moHwFH1B$ef1574909f9c549285e8547cad181c5e0213cfa44a4aba4349  fa830aa1fd227f'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u.verify_password('cat')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True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u.verify_password('dog')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False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 </a:t>
            </a:r>
            <a:r>
              <a:rPr sz="1600" b="1" spc="-73" dirty="0">
                <a:latin typeface="Courier New"/>
                <a:cs typeface="Courier New"/>
              </a:rPr>
              <a:t>u2 = User()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 </a:t>
            </a:r>
            <a:r>
              <a:rPr sz="1600" b="1" spc="-73" dirty="0">
                <a:latin typeface="Courier New"/>
                <a:cs typeface="Courier New"/>
              </a:rPr>
              <a:t>u2.password = 'cat'</a:t>
            </a:r>
            <a:endParaRPr sz="1600">
              <a:latin typeface="Courier New"/>
              <a:cs typeface="Courier New"/>
            </a:endParaRPr>
          </a:p>
          <a:p>
            <a:pPr marL="186606" marR="35248"/>
            <a:r>
              <a:rPr sz="1600" dirty="0">
                <a:latin typeface="SimSun"/>
                <a:cs typeface="SimSun"/>
              </a:rPr>
              <a:t>&gt;&gt;&gt; </a:t>
            </a:r>
            <a:r>
              <a:rPr sz="1600" b="1" spc="-73" dirty="0">
                <a:latin typeface="Courier New"/>
                <a:cs typeface="Courier New"/>
              </a:rPr>
              <a:t>u2.password_hash </a:t>
            </a:r>
            <a:r>
              <a:rPr sz="1600" b="1" spc="-69" dirty="0">
                <a:latin typeface="Courier New"/>
                <a:cs typeface="Courier New"/>
              </a:rPr>
              <a:t> </a:t>
            </a:r>
            <a:r>
              <a:rPr sz="1600" dirty="0">
                <a:latin typeface="SimSun"/>
                <a:cs typeface="SimSun"/>
              </a:rPr>
              <a:t>'pbkdf2:sha256:50000$Pfz0m0KU$27be930b7f0e0119d38e8d8a62f7f5e75c0a7db61ae16709bc  </a:t>
            </a:r>
            <a:r>
              <a:rPr sz="1600">
                <a:latin typeface="SimSun"/>
                <a:cs typeface="SimSun"/>
              </a:rPr>
              <a:t>aa6cfd60c44b74'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81000"/>
            <a:ext cx="7924800" cy="1937631"/>
          </a:xfrm>
          <a:prstGeom prst="rect">
            <a:avLst/>
          </a:prstGeom>
        </p:spPr>
        <p:txBody>
          <a:bodyPr vert="horz" wrap="square" lIns="0" tIns="8812" rIns="0" bIns="0" rtlCol="0">
            <a:spAutoFit/>
          </a:bodyPr>
          <a:lstStyle/>
          <a:p>
            <a:pPr marL="10367">
              <a:spcBef>
                <a:spcPts val="780"/>
              </a:spcBef>
            </a:pPr>
            <a:r>
              <a:rPr lang="en-US" sz="2800" b="1" spc="-78">
                <a:latin typeface="Arial Narrow"/>
                <a:cs typeface="Arial Narrow"/>
              </a:rPr>
              <a:t>Creating</a:t>
            </a:r>
            <a:r>
              <a:rPr lang="en-US" sz="2800" b="1" spc="-86">
                <a:latin typeface="Arial Narrow"/>
                <a:cs typeface="Arial Narrow"/>
              </a:rPr>
              <a:t> </a:t>
            </a:r>
            <a:r>
              <a:rPr lang="en-US" sz="2800" b="1" spc="-93">
                <a:latin typeface="Arial Narrow"/>
                <a:cs typeface="Arial Narrow"/>
              </a:rPr>
              <a:t>Fake</a:t>
            </a:r>
            <a:r>
              <a:rPr lang="en-US" sz="2800" b="1" spc="-86">
                <a:latin typeface="Arial Narrow"/>
                <a:cs typeface="Arial Narrow"/>
              </a:rPr>
              <a:t> </a:t>
            </a:r>
            <a:r>
              <a:rPr lang="en-US" sz="2800" b="1" spc="-98">
                <a:latin typeface="Arial Narrow"/>
                <a:cs typeface="Arial Narrow"/>
              </a:rPr>
              <a:t>Blog</a:t>
            </a:r>
            <a:r>
              <a:rPr lang="en-US" sz="2800" b="1" spc="-86">
                <a:latin typeface="Arial Narrow"/>
                <a:cs typeface="Arial Narrow"/>
              </a:rPr>
              <a:t> </a:t>
            </a:r>
            <a:r>
              <a:rPr lang="en-US" sz="2800" b="1" spc="-102">
                <a:latin typeface="Arial Narrow"/>
                <a:cs typeface="Arial Narrow"/>
              </a:rPr>
              <a:t>Post</a:t>
            </a:r>
            <a:r>
              <a:rPr lang="en-US" sz="2800" b="1" spc="-86">
                <a:latin typeface="Arial Narrow"/>
                <a:cs typeface="Arial Narrow"/>
              </a:rPr>
              <a:t> </a:t>
            </a:r>
            <a:r>
              <a:rPr lang="en-US" sz="2800" b="1" spc="-65">
                <a:latin typeface="Arial Narrow"/>
                <a:cs typeface="Arial Narrow"/>
              </a:rPr>
              <a:t>Data</a:t>
            </a:r>
            <a:endParaRPr lang="en-US" sz="2800">
              <a:latin typeface="Arial Narrow"/>
              <a:cs typeface="Arial Narrow"/>
            </a:endParaRPr>
          </a:p>
          <a:p>
            <a:pPr marL="10367" marR="4147" algn="just">
              <a:spcBef>
                <a:spcPts val="380"/>
              </a:spcBef>
            </a:pPr>
            <a:r>
              <a:rPr sz="1400" spc="-57">
                <a:latin typeface="Palatino Linotype"/>
                <a:cs typeface="Palatino Linotype"/>
              </a:rPr>
              <a:t>To</a:t>
            </a:r>
            <a:r>
              <a:rPr sz="1400" spc="-53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be able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61" dirty="0">
                <a:latin typeface="Palatino Linotype"/>
                <a:cs typeface="Palatino Linotype"/>
              </a:rPr>
              <a:t>work</a:t>
            </a:r>
            <a:r>
              <a:rPr sz="1400" spc="-57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with </a:t>
            </a:r>
            <a:r>
              <a:rPr sz="1400" spc="-45" dirty="0">
                <a:latin typeface="Palatino Linotype"/>
                <a:cs typeface="Palatino Linotype"/>
              </a:rPr>
              <a:t>multiple </a:t>
            </a:r>
            <a:r>
              <a:rPr sz="1400" spc="-61" dirty="0">
                <a:latin typeface="Palatino Linotype"/>
                <a:cs typeface="Palatino Linotype"/>
              </a:rPr>
              <a:t>pages</a:t>
            </a:r>
            <a:r>
              <a:rPr sz="1400" spc="-57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of </a:t>
            </a:r>
            <a:r>
              <a:rPr sz="1400" spc="-45" dirty="0">
                <a:latin typeface="Palatino Linotype"/>
                <a:cs typeface="Palatino Linotype"/>
              </a:rPr>
              <a:t>blog </a:t>
            </a:r>
            <a:r>
              <a:rPr sz="1400" spc="-41" dirty="0">
                <a:latin typeface="Palatino Linotype"/>
                <a:cs typeface="Palatino Linotype"/>
              </a:rPr>
              <a:t>posts, </a:t>
            </a:r>
            <a:r>
              <a:rPr sz="1400" spc="-20" dirty="0">
                <a:latin typeface="Palatino Linotype"/>
                <a:cs typeface="Palatino Linotype"/>
              </a:rPr>
              <a:t>it </a:t>
            </a:r>
            <a:r>
              <a:rPr sz="1400" spc="-37" dirty="0">
                <a:latin typeface="Palatino Linotype"/>
                <a:cs typeface="Palatino Linotype"/>
              </a:rPr>
              <a:t>is </a:t>
            </a:r>
            <a:r>
              <a:rPr sz="1400" spc="-45" dirty="0">
                <a:latin typeface="Palatino Linotype"/>
                <a:cs typeface="Palatino Linotype"/>
              </a:rPr>
              <a:t>necessary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61" dirty="0">
                <a:latin typeface="Palatino Linotype"/>
                <a:cs typeface="Palatino Linotype"/>
              </a:rPr>
              <a:t>have</a:t>
            </a:r>
            <a:r>
              <a:rPr sz="1400" spc="-57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37" dirty="0">
                <a:latin typeface="Palatino Linotype"/>
                <a:cs typeface="Palatino Linotype"/>
              </a:rPr>
              <a:t>test 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database with a </a:t>
            </a:r>
            <a:r>
              <a:rPr sz="1400" spc="-49" dirty="0">
                <a:latin typeface="Palatino Linotype"/>
                <a:cs typeface="Palatino Linotype"/>
              </a:rPr>
              <a:t>large </a:t>
            </a:r>
            <a:r>
              <a:rPr sz="1400" spc="-53" dirty="0">
                <a:latin typeface="Palatino Linotype"/>
                <a:cs typeface="Palatino Linotype"/>
              </a:rPr>
              <a:t>volume </a:t>
            </a:r>
            <a:r>
              <a:rPr sz="1400" spc="-33" dirty="0">
                <a:latin typeface="Palatino Linotype"/>
                <a:cs typeface="Palatino Linotype"/>
              </a:rPr>
              <a:t>of </a:t>
            </a:r>
            <a:r>
              <a:rPr sz="1400" spc="-49" dirty="0">
                <a:latin typeface="Palatino Linotype"/>
                <a:cs typeface="Palatino Linotype"/>
              </a:rPr>
              <a:t>data. </a:t>
            </a:r>
            <a:r>
              <a:rPr sz="1400" spc="-53" dirty="0">
                <a:latin typeface="Palatino Linotype"/>
                <a:cs typeface="Palatino Linotype"/>
              </a:rPr>
              <a:t>Manually </a:t>
            </a:r>
            <a:r>
              <a:rPr sz="1400" spc="-57" dirty="0">
                <a:latin typeface="Palatino Linotype"/>
                <a:cs typeface="Palatino Linotype"/>
              </a:rPr>
              <a:t>adding </a:t>
            </a:r>
            <a:r>
              <a:rPr sz="1400" spc="-69" dirty="0">
                <a:latin typeface="Palatino Linotype"/>
                <a:cs typeface="Palatino Linotype"/>
              </a:rPr>
              <a:t>new </a:t>
            </a:r>
            <a:r>
              <a:rPr sz="1400" spc="-53" dirty="0">
                <a:latin typeface="Palatino Linotype"/>
                <a:cs typeface="Palatino Linotype"/>
              </a:rPr>
              <a:t>database </a:t>
            </a:r>
            <a:r>
              <a:rPr sz="1400" spc="-37" dirty="0">
                <a:latin typeface="Palatino Linotype"/>
                <a:cs typeface="Palatino Linotype"/>
              </a:rPr>
              <a:t>entries is time 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consuming </a:t>
            </a:r>
            <a:r>
              <a:rPr sz="1400" spc="-53" dirty="0">
                <a:latin typeface="Palatino Linotype"/>
                <a:cs typeface="Palatino Linotype"/>
              </a:rPr>
              <a:t>and </a:t>
            </a:r>
            <a:r>
              <a:rPr sz="1400" spc="-41" dirty="0">
                <a:latin typeface="Palatino Linotype"/>
                <a:cs typeface="Palatino Linotype"/>
              </a:rPr>
              <a:t>tedious; </a:t>
            </a:r>
            <a:r>
              <a:rPr sz="1400" spc="-45" dirty="0">
                <a:latin typeface="Palatino Linotype"/>
                <a:cs typeface="Palatino Linotype"/>
              </a:rPr>
              <a:t>an </a:t>
            </a:r>
            <a:r>
              <a:rPr sz="1400" spc="-49" dirty="0">
                <a:latin typeface="Palatino Linotype"/>
                <a:cs typeface="Palatino Linotype"/>
              </a:rPr>
              <a:t>automated </a:t>
            </a:r>
            <a:r>
              <a:rPr sz="1400" spc="-37" dirty="0">
                <a:latin typeface="Palatino Linotype"/>
                <a:cs typeface="Palatino Linotype"/>
              </a:rPr>
              <a:t>solution is </a:t>
            </a:r>
            <a:r>
              <a:rPr sz="1400" spc="-41" dirty="0">
                <a:latin typeface="Palatino Linotype"/>
                <a:cs typeface="Palatino Linotype"/>
              </a:rPr>
              <a:t>more </a:t>
            </a:r>
            <a:r>
              <a:rPr sz="1400" spc="-45" dirty="0">
                <a:latin typeface="Palatino Linotype"/>
                <a:cs typeface="Palatino Linotype"/>
              </a:rPr>
              <a:t>appropriate. </a:t>
            </a:r>
            <a:r>
              <a:rPr sz="1400" spc="-33" dirty="0">
                <a:latin typeface="Palatino Linotype"/>
                <a:cs typeface="Palatino Linotype"/>
              </a:rPr>
              <a:t>There </a:t>
            </a:r>
            <a:r>
              <a:rPr sz="1400" spc="-41" dirty="0">
                <a:latin typeface="Palatino Linotype"/>
                <a:cs typeface="Palatino Linotype"/>
              </a:rPr>
              <a:t>are </a:t>
            </a:r>
            <a:r>
              <a:rPr sz="1400" spc="-49" dirty="0">
                <a:latin typeface="Palatino Linotype"/>
                <a:cs typeface="Palatino Linotype"/>
              </a:rPr>
              <a:t>several 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Python </a:t>
            </a:r>
            <a:r>
              <a:rPr sz="1400" spc="-53" dirty="0">
                <a:latin typeface="Palatino Linotype"/>
                <a:cs typeface="Palatino Linotype"/>
              </a:rPr>
              <a:t>packages </a:t>
            </a:r>
            <a:r>
              <a:rPr sz="1400" spc="-37" dirty="0">
                <a:latin typeface="Palatino Linotype"/>
                <a:cs typeface="Palatino Linotype"/>
              </a:rPr>
              <a:t>that can </a:t>
            </a:r>
            <a:r>
              <a:rPr sz="1400" spc="-45" dirty="0">
                <a:latin typeface="Palatino Linotype"/>
                <a:cs typeface="Palatino Linotype"/>
              </a:rPr>
              <a:t>be </a:t>
            </a:r>
            <a:r>
              <a:rPr sz="1400" spc="-57" dirty="0">
                <a:latin typeface="Palatino Linotype"/>
                <a:cs typeface="Palatino Linotype"/>
              </a:rPr>
              <a:t>used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45" dirty="0">
                <a:latin typeface="Palatino Linotype"/>
                <a:cs typeface="Palatino Linotype"/>
              </a:rPr>
              <a:t>generate </a:t>
            </a:r>
            <a:r>
              <a:rPr sz="1400" spc="-49" dirty="0">
                <a:latin typeface="Palatino Linotype"/>
                <a:cs typeface="Palatino Linotype"/>
              </a:rPr>
              <a:t>fake </a:t>
            </a:r>
            <a:r>
              <a:rPr sz="1400" spc="-33" dirty="0">
                <a:latin typeface="Palatino Linotype"/>
                <a:cs typeface="Palatino Linotype"/>
              </a:rPr>
              <a:t>information. </a:t>
            </a:r>
            <a:r>
              <a:rPr sz="1400" spc="-78" dirty="0">
                <a:latin typeface="Palatino Linotype"/>
                <a:cs typeface="Palatino Linotype"/>
              </a:rPr>
              <a:t>A</a:t>
            </a:r>
            <a:r>
              <a:rPr sz="1400" spc="57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fairly </a:t>
            </a:r>
            <a:r>
              <a:rPr sz="1400" spc="-45" dirty="0">
                <a:latin typeface="Palatino Linotype"/>
                <a:cs typeface="Palatino Linotype"/>
              </a:rPr>
              <a:t>complete </a:t>
            </a:r>
            <a:r>
              <a:rPr sz="1400" spc="-37" dirty="0">
                <a:latin typeface="Palatino Linotype"/>
                <a:cs typeface="Palatino Linotype"/>
              </a:rPr>
              <a:t>one 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is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i="1" spc="-57" dirty="0">
                <a:latin typeface="Palatino Linotype"/>
                <a:cs typeface="Palatino Linotype"/>
              </a:rPr>
              <a:t>F</a:t>
            </a:r>
            <a:r>
              <a:rPr sz="1400" i="1" spc="24" dirty="0">
                <a:latin typeface="Palatino Linotype"/>
                <a:cs typeface="Palatino Linotype"/>
              </a:rPr>
              <a:t>a</a:t>
            </a:r>
            <a:r>
              <a:rPr sz="1400" i="1" spc="12" dirty="0">
                <a:latin typeface="Palatino Linotype"/>
                <a:cs typeface="Palatino Linotype"/>
              </a:rPr>
              <a:t>k</a:t>
            </a:r>
            <a:r>
              <a:rPr sz="1400" i="1" spc="-8" dirty="0">
                <a:latin typeface="Palatino Linotype"/>
                <a:cs typeface="Palatino Linotype"/>
              </a:rPr>
              <a:t>er</a:t>
            </a:r>
            <a:r>
              <a:rPr sz="1400" spc="-20" dirty="0">
                <a:latin typeface="Palatino Linotype"/>
                <a:cs typeface="Palatino Linotype"/>
              </a:rPr>
              <a:t>, </a:t>
            </a:r>
            <a:r>
              <a:rPr sz="1400" spc="-53" dirty="0">
                <a:latin typeface="Palatino Linotype"/>
                <a:cs typeface="Palatino Linotype"/>
              </a:rPr>
              <a:t>which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is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installed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with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i="1" spc="-24" dirty="0">
                <a:latin typeface="Palatino Linotype"/>
                <a:cs typeface="Palatino Linotype"/>
              </a:rPr>
              <a:t>p</a:t>
            </a:r>
            <a:r>
              <a:rPr sz="1400" i="1" spc="-20" dirty="0">
                <a:latin typeface="Palatino Linotype"/>
                <a:cs typeface="Palatino Linotype"/>
              </a:rPr>
              <a:t>i</a:t>
            </a:r>
            <a:r>
              <a:rPr sz="1400" i="1" spc="-12" dirty="0">
                <a:latin typeface="Palatino Linotype"/>
                <a:cs typeface="Palatino Linotype"/>
              </a:rPr>
              <a:t>p</a:t>
            </a:r>
            <a:r>
              <a:rPr sz="1400" spc="-20" dirty="0"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200" dirty="0">
                <a:latin typeface="SimSun"/>
                <a:cs typeface="SimSun"/>
              </a:rPr>
              <a:t>(venv) $ </a:t>
            </a:r>
            <a:r>
              <a:rPr sz="1200" b="1" spc="-73" dirty="0">
                <a:latin typeface="Courier New"/>
                <a:cs typeface="Courier New"/>
              </a:rPr>
              <a:t>pip </a:t>
            </a:r>
            <a:r>
              <a:rPr sz="1200" b="1" spc="-73">
                <a:latin typeface="Courier New"/>
                <a:cs typeface="Courier New"/>
              </a:rPr>
              <a:t>install faker</a:t>
            </a:r>
            <a:endParaRPr lang="en-US" sz="1200" b="1" spc="-73">
              <a:latin typeface="Courier New"/>
              <a:cs typeface="Courier New"/>
            </a:endParaRPr>
          </a:p>
          <a:p>
            <a:pPr marL="186606">
              <a:spcBef>
                <a:spcPts val="588"/>
              </a:spcBef>
            </a:pP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3BE051E-0F88-1BFD-F9F1-0FA45874FDCD}"/>
              </a:ext>
            </a:extLst>
          </p:cNvPr>
          <p:cNvSpPr txBox="1"/>
          <p:nvPr/>
        </p:nvSpPr>
        <p:spPr>
          <a:xfrm>
            <a:off x="609600" y="2057400"/>
            <a:ext cx="7924800" cy="410285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/>
            <a:r>
              <a:rPr sz="1600" i="1" spc="-12">
                <a:latin typeface="Palatino Linotype"/>
                <a:cs typeface="Palatino Linotype"/>
              </a:rPr>
              <a:t>Example </a:t>
            </a:r>
            <a:r>
              <a:rPr sz="1600" i="1" spc="-16" dirty="0">
                <a:latin typeface="Palatino Linotype"/>
                <a:cs typeface="Palatino Linotype"/>
              </a:rPr>
              <a:t>11-7.</a:t>
            </a:r>
            <a:r>
              <a:rPr sz="1600" i="1" spc="-12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requirements/dev.txt:</a:t>
            </a:r>
            <a:r>
              <a:rPr sz="1600" i="1" spc="-12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development</a:t>
            </a:r>
            <a:r>
              <a:rPr sz="1600" i="1" spc="-12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requirements</a:t>
            </a:r>
            <a:r>
              <a:rPr sz="1600" i="1" spc="-8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file</a:t>
            </a:r>
            <a:endParaRPr sz="1600">
              <a:latin typeface="Palatino Linotype"/>
              <a:cs typeface="Palatino Linotype"/>
            </a:endParaRPr>
          </a:p>
          <a:p>
            <a:pPr marL="10367" marR="3163492">
              <a:spcBef>
                <a:spcPts val="873"/>
              </a:spcBef>
            </a:pPr>
            <a:r>
              <a:rPr sz="1400" dirty="0">
                <a:latin typeface="SimSun"/>
                <a:cs typeface="SimSun"/>
              </a:rPr>
              <a:t>-r</a:t>
            </a:r>
            <a:r>
              <a:rPr sz="1400" spc="-8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common.txt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faker</a:t>
            </a:r>
            <a:r>
              <a:rPr sz="1400">
                <a:latin typeface="SimSun"/>
                <a:cs typeface="SimSun"/>
              </a:rPr>
              <a:t>==0.7.18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4"/>
              </a:spcBef>
            </a:pPr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11-8. </a:t>
            </a:r>
            <a:r>
              <a:rPr sz="1600" i="1" spc="-8" dirty="0">
                <a:latin typeface="Palatino Linotype"/>
                <a:cs typeface="Palatino Linotype"/>
              </a:rPr>
              <a:t>app/fake.py: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4" dirty="0">
                <a:latin typeface="Palatino Linotype"/>
                <a:cs typeface="Palatino Linotype"/>
              </a:rPr>
              <a:t>generating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8" dirty="0">
                <a:latin typeface="Palatino Linotype"/>
                <a:cs typeface="Palatino Linotype"/>
              </a:rPr>
              <a:t>fake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9" dirty="0">
                <a:latin typeface="Palatino Linotype"/>
                <a:cs typeface="Palatino Linotype"/>
              </a:rPr>
              <a:t>users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dirty="0">
                <a:latin typeface="Palatino Linotype"/>
                <a:cs typeface="Palatino Linotype"/>
              </a:rPr>
              <a:t>and</a:t>
            </a:r>
            <a:r>
              <a:rPr sz="1600" i="1" spc="-20" dirty="0">
                <a:latin typeface="Palatino Linotype"/>
                <a:cs typeface="Palatino Linotype"/>
              </a:rPr>
              <a:t> blog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9" dirty="0">
                <a:latin typeface="Palatino Linotype"/>
                <a:cs typeface="Palatino Linotype"/>
              </a:rPr>
              <a:t>posts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69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random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randint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sqlalchemy.exc</a:t>
            </a:r>
            <a:r>
              <a:rPr sz="1200" b="1" spc="-69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2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IntegrityError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faker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Faker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.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.models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100">
              <a:latin typeface="SimSun"/>
              <a:cs typeface="SimSun"/>
            </a:endParaRPr>
          </a:p>
          <a:p>
            <a:pPr marL="186606" marR="2811014" indent="-176239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users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count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100</a:t>
            </a:r>
            <a:r>
              <a:rPr sz="1200" dirty="0">
                <a:latin typeface="SimSun"/>
                <a:cs typeface="SimSun"/>
              </a:rPr>
              <a:t>): 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fake</a:t>
            </a:r>
            <a:r>
              <a:rPr sz="12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Faker</a:t>
            </a:r>
            <a:r>
              <a:rPr sz="1200" dirty="0">
                <a:latin typeface="SimSun"/>
                <a:cs typeface="SimSun"/>
              </a:rPr>
              <a:t>()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0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while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&lt;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count</a:t>
            </a:r>
            <a:r>
              <a:rPr sz="1200" dirty="0">
                <a:latin typeface="SimSun"/>
                <a:cs typeface="SimSun"/>
              </a:rPr>
              <a:t>: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fake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200" dirty="0">
                <a:latin typeface="SimSun"/>
                <a:cs typeface="SimSun"/>
              </a:rPr>
              <a:t>(),</a:t>
            </a:r>
            <a:endParaRPr sz="1200">
              <a:latin typeface="SimSun"/>
              <a:cs typeface="SimSun"/>
            </a:endParaRPr>
          </a:p>
          <a:p>
            <a:pPr marL="759383" marR="1665460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fake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user_name</a:t>
            </a:r>
            <a:r>
              <a:rPr sz="1200" dirty="0">
                <a:latin typeface="SimSun"/>
                <a:cs typeface="SimSun"/>
              </a:rPr>
              <a:t>(), 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'password'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confirmed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fake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200" dirty="0">
                <a:latin typeface="SimSun"/>
                <a:cs typeface="SimSun"/>
              </a:rPr>
              <a:t>(), 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location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fake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city</a:t>
            </a:r>
            <a:r>
              <a:rPr sz="1200" dirty="0">
                <a:latin typeface="SimSun"/>
                <a:cs typeface="SimSun"/>
              </a:rPr>
              <a:t>(), 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about_me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fake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text</a:t>
            </a:r>
            <a:r>
              <a:rPr sz="1200" dirty="0">
                <a:latin typeface="SimSun"/>
                <a:cs typeface="SimSun"/>
              </a:rPr>
              <a:t>(), 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member_since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fake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past_</a:t>
            </a:r>
            <a:r>
              <a:rPr sz="1200">
                <a:solidFill>
                  <a:srgbClr val="000087"/>
                </a:solidFill>
                <a:latin typeface="SimSun"/>
                <a:cs typeface="SimSun"/>
              </a:rPr>
              <a:t>date</a:t>
            </a:r>
            <a:r>
              <a:rPr sz="1200">
                <a:latin typeface="SimSun"/>
                <a:cs typeface="SimSun"/>
              </a:rPr>
              <a:t>())</a:t>
            </a:r>
            <a:endParaRPr lang="en-US" sz="1200">
              <a:latin typeface="SimSun"/>
              <a:cs typeface="SimSun"/>
            </a:endParaRPr>
          </a:p>
          <a:p>
            <a:pPr marL="362845"/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lang="en-US" sz="1200">
                <a:latin typeface="SimSun"/>
                <a:cs typeface="SimSun"/>
              </a:rPr>
              <a:t>(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lang="en-US" sz="1200">
                <a:latin typeface="SimSun"/>
                <a:cs typeface="SimSun"/>
              </a:rPr>
              <a:t>)</a:t>
            </a:r>
          </a:p>
          <a:p>
            <a:pPr marL="362845"/>
            <a:r>
              <a:rPr lang="en-US" sz="1200" b="1" spc="-53">
                <a:solidFill>
                  <a:srgbClr val="006699"/>
                </a:solidFill>
                <a:latin typeface="Courier New"/>
                <a:cs typeface="Courier New"/>
              </a:rPr>
              <a:t>try</a:t>
            </a:r>
            <a:r>
              <a:rPr lang="en-US" sz="1200" spc="-53">
                <a:latin typeface="SimSun"/>
                <a:cs typeface="SimSun"/>
              </a:rPr>
              <a:t>:</a:t>
            </a:r>
            <a:endParaRPr lang="en-US" sz="1200">
              <a:latin typeface="SimSun"/>
              <a:cs typeface="SimSun"/>
            </a:endParaRPr>
          </a:p>
          <a:p>
            <a:pPr marL="539085" marR="2370417"/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lang="en-US" sz="1200">
                <a:latin typeface="SimSun"/>
                <a:cs typeface="SimSun"/>
              </a:rPr>
              <a:t>()  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i</a:t>
            </a:r>
            <a:r>
              <a:rPr lang="en-US" sz="1200" spc="-8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+=</a:t>
            </a:r>
            <a:r>
              <a:rPr lang="en-US" sz="1200" spc="-4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20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endParaRPr lang="en-US" sz="1200">
              <a:latin typeface="SimSun"/>
              <a:cs typeface="SimSun"/>
            </a:endParaRPr>
          </a:p>
          <a:p>
            <a:pPr marL="759383" marR="1665460"/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609600"/>
            <a:ext cx="7924800" cy="375251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539085" marR="2282297" indent="-176239"/>
            <a:r>
              <a:rPr lang="en-US" sz="1200" b="1" spc="-73">
                <a:solidFill>
                  <a:srgbClr val="006699"/>
                </a:solidFill>
                <a:latin typeface="Courier New"/>
                <a:cs typeface="Courier New"/>
              </a:rPr>
              <a:t>except 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IntegrityError</a:t>
            </a:r>
            <a:r>
              <a:rPr lang="en-US" sz="1200">
                <a:latin typeface="SimSun"/>
                <a:cs typeface="SimSun"/>
              </a:rPr>
              <a:t>:  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rollback</a:t>
            </a:r>
            <a:r>
              <a:rPr lang="en-US" sz="1200">
                <a:latin typeface="SimSun"/>
                <a:cs typeface="SimSun"/>
              </a:rPr>
              <a:t>()</a:t>
            </a:r>
          </a:p>
          <a:p>
            <a:pPr marL="186606" marR="2811014" indent="-176239"/>
            <a:r>
              <a:rPr lang="en-US" sz="12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200">
                <a:solidFill>
                  <a:srgbClr val="CC00FF"/>
                </a:solidFill>
                <a:latin typeface="SimSun"/>
                <a:cs typeface="SimSun"/>
              </a:rPr>
              <a:t>posts</a:t>
            </a:r>
            <a:r>
              <a:rPr lang="en-US" sz="1200">
                <a:latin typeface="SimSun"/>
                <a:cs typeface="SimSun"/>
              </a:rPr>
              <a:t>(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count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200">
                <a:solidFill>
                  <a:srgbClr val="FF6600"/>
                </a:solidFill>
                <a:latin typeface="SimSun"/>
                <a:cs typeface="SimSun"/>
              </a:rPr>
              <a:t>100</a:t>
            </a:r>
            <a:r>
              <a:rPr lang="en-US" sz="1200">
                <a:latin typeface="SimSun"/>
                <a:cs typeface="SimSun"/>
              </a:rPr>
              <a:t>):  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fake</a:t>
            </a:r>
            <a:r>
              <a:rPr lang="en-US" sz="1200" spc="-16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200" spc="-16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Faker</a:t>
            </a:r>
            <a:r>
              <a:rPr lang="en-US" sz="1200">
                <a:latin typeface="SimSun"/>
                <a:cs typeface="SimSun"/>
              </a:rPr>
              <a:t>()</a:t>
            </a:r>
          </a:p>
          <a:p>
            <a:pPr marL="186606"/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user_count</a:t>
            </a:r>
            <a:r>
              <a:rPr lang="en-US" sz="1400" spc="-2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count</a:t>
            </a:r>
            <a:r>
              <a:rPr lang="en-US" sz="1400">
                <a:latin typeface="SimSun"/>
                <a:cs typeface="SimSun"/>
              </a:rPr>
              <a:t>()</a:t>
            </a:r>
            <a:endParaRPr lang="en-US" sz="1200" b="1" spc="-73">
              <a:solidFill>
                <a:srgbClr val="006699"/>
              </a:solidFill>
              <a:latin typeface="Courier New"/>
              <a:cs typeface="Courier New"/>
            </a:endParaRPr>
          </a:p>
          <a:p>
            <a:pPr marL="186606">
              <a:spcBef>
                <a:spcPts val="82"/>
              </a:spcBef>
            </a:pPr>
            <a:r>
              <a:rPr sz="1200" b="1" spc="-73">
                <a:solidFill>
                  <a:srgbClr val="006699"/>
                </a:solidFill>
                <a:latin typeface="Courier New"/>
                <a:cs typeface="Courier New"/>
              </a:rPr>
              <a:t>for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 </a:t>
            </a:r>
            <a:r>
              <a:rPr sz="1200" b="1" spc="-73" dirty="0">
                <a:latin typeface="Courier New"/>
                <a:cs typeface="Courier New"/>
              </a:rPr>
              <a:t>in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range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count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362845" marR="872384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2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offset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randint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0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user_count</a:t>
            </a:r>
            <a:r>
              <a:rPr sz="12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-</a:t>
            </a:r>
            <a:r>
              <a:rPr sz="12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200" dirty="0">
                <a:latin typeface="SimSun"/>
                <a:cs typeface="SimSun"/>
              </a:rPr>
              <a:t>))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200" dirty="0">
                <a:latin typeface="SimSun"/>
                <a:cs typeface="SimSun"/>
              </a:rPr>
              <a:t>() </a:t>
            </a:r>
            <a:r>
              <a:rPr sz="1200" spc="-33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</a:t>
            </a:r>
            <a:r>
              <a:rPr sz="12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fake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text</a:t>
            </a:r>
            <a:r>
              <a:rPr sz="1200" dirty="0">
                <a:latin typeface="SimSun"/>
                <a:cs typeface="SimSun"/>
              </a:rPr>
              <a:t>(),</a:t>
            </a:r>
            <a:endParaRPr sz="1200">
              <a:latin typeface="SimSun"/>
              <a:cs typeface="SimSun"/>
            </a:endParaRPr>
          </a:p>
          <a:p>
            <a:pPr marL="759383" marR="1797640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timestamp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fake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past_date</a:t>
            </a:r>
            <a:r>
              <a:rPr sz="1200" dirty="0">
                <a:latin typeface="SimSun"/>
                <a:cs typeface="SimSun"/>
              </a:rPr>
              <a:t>(), 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author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 marL="186606" marR="2634776" indent="176239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</a:t>
            </a:r>
            <a:r>
              <a:rPr sz="1200" dirty="0">
                <a:latin typeface="SimSun"/>
                <a:cs typeface="SimSun"/>
              </a:rPr>
              <a:t>) 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200">
                <a:latin typeface="SimSun"/>
                <a:cs typeface="SimSun"/>
              </a:rPr>
              <a:t>()</a:t>
            </a:r>
            <a:endParaRPr sz="2000">
              <a:latin typeface="Palatino Linotype"/>
              <a:cs typeface="Palatino Linotype"/>
            </a:endParaRPr>
          </a:p>
          <a:p>
            <a:pPr marL="10367" marR="4147" algn="just"/>
            <a:r>
              <a:rPr sz="1400" spc="-29" dirty="0">
                <a:latin typeface="Palatino Linotype"/>
                <a:cs typeface="Palatino Linotype"/>
              </a:rPr>
              <a:t>The </a:t>
            </a:r>
            <a:r>
              <a:rPr sz="1400" spc="-69" dirty="0">
                <a:latin typeface="Palatino Linotype"/>
                <a:cs typeface="Palatino Linotype"/>
              </a:rPr>
              <a:t>new </a:t>
            </a:r>
            <a:r>
              <a:rPr sz="1400" spc="-33" dirty="0">
                <a:latin typeface="Palatino Linotype"/>
                <a:cs typeface="Palatino Linotype"/>
              </a:rPr>
              <a:t>functions </a:t>
            </a:r>
            <a:r>
              <a:rPr sz="1400" spc="-53" dirty="0">
                <a:latin typeface="Palatino Linotype"/>
                <a:cs typeface="Palatino Linotype"/>
              </a:rPr>
              <a:t>make </a:t>
            </a:r>
            <a:r>
              <a:rPr sz="1400" spc="-20" dirty="0">
                <a:latin typeface="Palatino Linotype"/>
                <a:cs typeface="Palatino Linotype"/>
              </a:rPr>
              <a:t>it </a:t>
            </a:r>
            <a:r>
              <a:rPr sz="1400" spc="-61" dirty="0">
                <a:latin typeface="Palatino Linotype"/>
                <a:cs typeface="Palatino Linotype"/>
              </a:rPr>
              <a:t>easy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7" dirty="0">
                <a:latin typeface="Palatino Linotype"/>
                <a:cs typeface="Palatino Linotype"/>
              </a:rPr>
              <a:t>create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49" dirty="0">
                <a:latin typeface="Palatino Linotype"/>
                <a:cs typeface="Palatino Linotype"/>
              </a:rPr>
              <a:t>large </a:t>
            </a:r>
            <a:r>
              <a:rPr sz="1400" spc="-45" dirty="0">
                <a:latin typeface="Palatino Linotype"/>
                <a:cs typeface="Palatino Linotype"/>
              </a:rPr>
              <a:t>number </a:t>
            </a:r>
            <a:r>
              <a:rPr sz="1400" spc="-33" dirty="0">
                <a:latin typeface="Palatino Linotype"/>
                <a:cs typeface="Palatino Linotype"/>
              </a:rPr>
              <a:t>of </a:t>
            </a:r>
            <a:r>
              <a:rPr sz="1400" spc="-49" dirty="0">
                <a:latin typeface="Palatino Linotype"/>
                <a:cs typeface="Palatino Linotype"/>
              </a:rPr>
              <a:t>fake users </a:t>
            </a:r>
            <a:r>
              <a:rPr sz="1400" spc="-53" dirty="0">
                <a:latin typeface="Palatino Linotype"/>
                <a:cs typeface="Palatino Linotype"/>
              </a:rPr>
              <a:t>and </a:t>
            </a:r>
            <a:r>
              <a:rPr sz="1400" spc="-45" dirty="0">
                <a:latin typeface="Palatino Linotype"/>
                <a:cs typeface="Palatino Linotype"/>
              </a:rPr>
              <a:t>posts </a:t>
            </a:r>
            <a:r>
              <a:rPr sz="1400" spc="-37" dirty="0">
                <a:latin typeface="Palatino Linotype"/>
                <a:cs typeface="Palatino Linotype"/>
              </a:rPr>
              <a:t>from 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Python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shell:</a:t>
            </a:r>
            <a:endParaRPr sz="14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200" dirty="0">
                <a:latin typeface="SimSun"/>
                <a:cs typeface="SimSun"/>
              </a:rPr>
              <a:t>(venv) $ </a:t>
            </a:r>
            <a:r>
              <a:rPr sz="1200" b="1" spc="-73" dirty="0">
                <a:latin typeface="Courier New"/>
                <a:cs typeface="Courier New"/>
              </a:rPr>
              <a:t>flask shell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&gt;&gt;&gt; </a:t>
            </a:r>
            <a:r>
              <a:rPr sz="1200" b="1" spc="-73" dirty="0">
                <a:latin typeface="Courier New"/>
                <a:cs typeface="Courier New"/>
              </a:rPr>
              <a:t>from app import fake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&gt;&gt;&gt;</a:t>
            </a:r>
            <a:r>
              <a:rPr sz="1200" spc="-24" dirty="0">
                <a:latin typeface="SimSun"/>
                <a:cs typeface="SimSun"/>
              </a:rPr>
              <a:t> </a:t>
            </a:r>
            <a:r>
              <a:rPr sz="1200" b="1" spc="-73" dirty="0">
                <a:latin typeface="Courier New"/>
                <a:cs typeface="Courier New"/>
              </a:rPr>
              <a:t>fake.users(100)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&gt;&gt;&gt;</a:t>
            </a:r>
            <a:r>
              <a:rPr sz="1200" spc="-24" dirty="0">
                <a:latin typeface="SimSun"/>
                <a:cs typeface="SimSun"/>
              </a:rPr>
              <a:t> </a:t>
            </a:r>
            <a:r>
              <a:rPr sz="1200" b="1" spc="-73" dirty="0">
                <a:latin typeface="Courier New"/>
                <a:cs typeface="Courier New"/>
              </a:rPr>
              <a:t>fake.posts(100)</a:t>
            </a:r>
            <a:endParaRPr sz="1200">
              <a:latin typeface="Courier New"/>
              <a:cs typeface="Courier New"/>
            </a:endParaRPr>
          </a:p>
          <a:p>
            <a:pPr marL="10367" marR="4147" indent="-518" algn="just">
              <a:spcBef>
                <a:spcPts val="392"/>
              </a:spcBef>
            </a:pPr>
            <a:r>
              <a:rPr sz="1400" spc="-16" dirty="0">
                <a:latin typeface="Palatino Linotype"/>
                <a:cs typeface="Palatino Linotype"/>
              </a:rPr>
              <a:t>If </a:t>
            </a:r>
            <a:r>
              <a:rPr sz="1400" spc="-61" dirty="0">
                <a:latin typeface="Palatino Linotype"/>
                <a:cs typeface="Palatino Linotype"/>
              </a:rPr>
              <a:t>you </a:t>
            </a:r>
            <a:r>
              <a:rPr sz="1400" spc="-41" dirty="0">
                <a:latin typeface="Palatino Linotype"/>
                <a:cs typeface="Palatino Linotype"/>
              </a:rPr>
              <a:t>run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1" dirty="0">
                <a:latin typeface="Palatino Linotype"/>
                <a:cs typeface="Palatino Linotype"/>
              </a:rPr>
              <a:t>application </a:t>
            </a:r>
            <a:r>
              <a:rPr sz="1400" spc="-69" dirty="0">
                <a:latin typeface="Palatino Linotype"/>
                <a:cs typeface="Palatino Linotype"/>
              </a:rPr>
              <a:t>now, </a:t>
            </a:r>
            <a:r>
              <a:rPr sz="1400" spc="-61" dirty="0">
                <a:latin typeface="Palatino Linotype"/>
                <a:cs typeface="Palatino Linotype"/>
              </a:rPr>
              <a:t>you </a:t>
            </a:r>
            <a:r>
              <a:rPr sz="1400" spc="-57" dirty="0">
                <a:latin typeface="Palatino Linotype"/>
                <a:cs typeface="Palatino Linotype"/>
              </a:rPr>
              <a:t>will </a:t>
            </a:r>
            <a:r>
              <a:rPr sz="1400" spc="-49" dirty="0">
                <a:latin typeface="Palatino Linotype"/>
                <a:cs typeface="Palatino Linotype"/>
              </a:rPr>
              <a:t>see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45" dirty="0">
                <a:latin typeface="Palatino Linotype"/>
                <a:cs typeface="Palatino Linotype"/>
              </a:rPr>
              <a:t>long </a:t>
            </a:r>
            <a:r>
              <a:rPr sz="1400" spc="-33" dirty="0">
                <a:latin typeface="Palatino Linotype"/>
                <a:cs typeface="Palatino Linotype"/>
              </a:rPr>
              <a:t>list of </a:t>
            </a:r>
            <a:r>
              <a:rPr sz="1400" spc="-45" dirty="0">
                <a:latin typeface="Palatino Linotype"/>
                <a:cs typeface="Palatino Linotype"/>
              </a:rPr>
              <a:t>random blog posts </a:t>
            </a:r>
            <a:r>
              <a:rPr sz="1400" spc="-33" dirty="0">
                <a:latin typeface="Palatino Linotype"/>
                <a:cs typeface="Palatino Linotype"/>
              </a:rPr>
              <a:t>on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home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page,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61" dirty="0">
                <a:latin typeface="Palatino Linotype"/>
                <a:cs typeface="Palatino Linotype"/>
              </a:rPr>
              <a:t>by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ma</a:t>
            </a:r>
            <a:r>
              <a:rPr sz="1400" spc="-61" dirty="0">
                <a:latin typeface="Palatino Linotype"/>
                <a:cs typeface="Palatino Linotype"/>
              </a:rPr>
              <a:t>n</a:t>
            </a:r>
            <a:r>
              <a:rPr sz="1400" spc="-86" dirty="0">
                <a:latin typeface="Palatino Linotype"/>
                <a:cs typeface="Palatino Linotype"/>
              </a:rPr>
              <a:t>y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differe</a:t>
            </a:r>
            <a:r>
              <a:rPr sz="1400" spc="-69" dirty="0">
                <a:latin typeface="Palatino Linotype"/>
                <a:cs typeface="Palatino Linotype"/>
              </a:rPr>
              <a:t>n</a:t>
            </a:r>
            <a:r>
              <a:rPr sz="1400" spc="-20" dirty="0">
                <a:latin typeface="Palatino Linotype"/>
                <a:cs typeface="Palatino Linotype"/>
              </a:rPr>
              <a:t>t </a:t>
            </a:r>
            <a:r>
              <a:rPr sz="1400" spc="-41" dirty="0">
                <a:latin typeface="Palatino Linotype"/>
                <a:cs typeface="Palatino Linotype"/>
              </a:rPr>
              <a:t>users.</a:t>
            </a:r>
            <a:endParaRPr sz="1400">
              <a:latin typeface="Palatino Linotype"/>
              <a:cs typeface="Palatino Linotype"/>
            </a:endParaRPr>
          </a:p>
          <a:p>
            <a:pPr marL="10367" algn="just">
              <a:spcBef>
                <a:spcPts val="784"/>
              </a:spcBef>
            </a:pPr>
            <a:r>
              <a:rPr sz="2800" b="1" spc="-82" dirty="0">
                <a:latin typeface="Arial Narrow"/>
                <a:cs typeface="Arial Narrow"/>
              </a:rPr>
              <a:t>Rendering</a:t>
            </a:r>
            <a:r>
              <a:rPr sz="2800" b="1" spc="-86" dirty="0">
                <a:latin typeface="Arial Narrow"/>
                <a:cs typeface="Arial Narrow"/>
              </a:rPr>
              <a:t> </a:t>
            </a:r>
            <a:r>
              <a:rPr sz="2800" b="1" spc="-53" dirty="0">
                <a:latin typeface="Arial Narrow"/>
                <a:cs typeface="Arial Narrow"/>
              </a:rPr>
              <a:t>in</a:t>
            </a:r>
            <a:r>
              <a:rPr sz="2800" b="1" spc="-86" dirty="0">
                <a:latin typeface="Arial Narrow"/>
                <a:cs typeface="Arial Narrow"/>
              </a:rPr>
              <a:t> </a:t>
            </a:r>
            <a:r>
              <a:rPr sz="2800" b="1" spc="-110" dirty="0">
                <a:latin typeface="Arial Narrow"/>
                <a:cs typeface="Arial Narrow"/>
              </a:rPr>
              <a:t>Pages</a:t>
            </a:r>
            <a:endParaRPr sz="2800">
              <a:latin typeface="Arial Narrow"/>
              <a:cs typeface="Arial Narrow"/>
            </a:endParaRPr>
          </a:p>
          <a:p>
            <a:pPr marL="10367" algn="just">
              <a:spcBef>
                <a:spcPts val="375"/>
              </a:spcBef>
            </a:pPr>
            <a:r>
              <a:rPr sz="1400" spc="-41" dirty="0">
                <a:solidFill>
                  <a:srgbClr val="990000"/>
                </a:solidFill>
                <a:latin typeface="Palatino Linotype"/>
                <a:cs typeface="Palatino Linotype"/>
              </a:rPr>
              <a:t>Exa</a:t>
            </a:r>
            <a:r>
              <a:rPr sz="1400" spc="-82" dirty="0">
                <a:solidFill>
                  <a:srgbClr val="990000"/>
                </a:solidFill>
                <a:latin typeface="Palatino Linotype"/>
                <a:cs typeface="Palatino Linotype"/>
              </a:rPr>
              <a:t>m</a:t>
            </a:r>
            <a:r>
              <a:rPr sz="14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ple</a:t>
            </a:r>
            <a:r>
              <a:rPr sz="14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4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11-9</a:t>
            </a:r>
            <a:r>
              <a:rPr sz="14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400" spc="-61" dirty="0">
                <a:latin typeface="Palatino Linotype"/>
                <a:cs typeface="Palatino Linotype"/>
              </a:rPr>
              <a:t>shows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changes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home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61" dirty="0">
                <a:latin typeface="Palatino Linotype"/>
                <a:cs typeface="Palatino Linotype"/>
              </a:rPr>
              <a:t>page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route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support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pagin</a:t>
            </a:r>
            <a:r>
              <a:rPr sz="1400" spc="-65" dirty="0">
                <a:latin typeface="Palatino Linotype"/>
                <a:cs typeface="Palatino Linotype"/>
              </a:rPr>
              <a:t>a</a:t>
            </a:r>
            <a:r>
              <a:rPr sz="1400" spc="-24" dirty="0">
                <a:latin typeface="Palatino Linotype"/>
                <a:cs typeface="Palatino Linotype"/>
              </a:rPr>
              <a:t>tion.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27947"/>
            <a:ext cx="8229600" cy="290613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11-9.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app/main/views.py: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24" dirty="0">
                <a:latin typeface="Palatino Linotype"/>
                <a:cs typeface="Palatino Linotype"/>
              </a:rPr>
              <a:t>paginating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the</a:t>
            </a:r>
            <a:r>
              <a:rPr sz="1600" i="1" spc="-20" dirty="0">
                <a:latin typeface="Palatino Linotype"/>
                <a:cs typeface="Palatino Linotype"/>
              </a:rPr>
              <a:t> blog post </a:t>
            </a:r>
            <a:r>
              <a:rPr sz="1600" i="1" spc="-33" dirty="0">
                <a:latin typeface="Palatino Linotype"/>
                <a:cs typeface="Palatino Linotype"/>
              </a:rPr>
              <a:t>list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400" dirty="0">
                <a:latin typeface="SimSun"/>
                <a:cs typeface="SimSun"/>
              </a:rPr>
              <a:t>])</a:t>
            </a:r>
            <a:endParaRPr sz="1400">
              <a:latin typeface="SimSun"/>
              <a:cs typeface="SimSun"/>
            </a:endParaRPr>
          </a:p>
          <a:p>
            <a:pPr marL="10367" algn="just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400" dirty="0">
                <a:latin typeface="SimSun"/>
                <a:cs typeface="SimSun"/>
              </a:rPr>
              <a:t>():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'page'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type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int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362845" marR="696145" indent="-176239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order_by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timestamp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desc</a:t>
            </a:r>
            <a:r>
              <a:rPr sz="1400" dirty="0">
                <a:latin typeface="SimSun"/>
                <a:cs typeface="SimSun"/>
              </a:rPr>
              <a:t>())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paginate</a:t>
            </a:r>
            <a:r>
              <a:rPr sz="1400" dirty="0">
                <a:latin typeface="SimSun"/>
                <a:cs typeface="SimSun"/>
              </a:rPr>
              <a:t>(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per_page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'FLASKY_POSTS_PER_PAGE'</a:t>
            </a:r>
            <a:r>
              <a:rPr sz="1400" dirty="0">
                <a:latin typeface="SimSun"/>
                <a:cs typeface="SimSun"/>
              </a:rPr>
              <a:t>],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error_out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items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'index.html'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1199981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0367" algn="just">
              <a:spcBef>
                <a:spcPts val="780"/>
              </a:spcBef>
            </a:pPr>
            <a:r>
              <a:rPr sz="3200" b="1" spc="-90">
                <a:latin typeface="Arial Narrow"/>
                <a:cs typeface="Arial Narrow"/>
              </a:rPr>
              <a:t>Adding</a:t>
            </a:r>
            <a:r>
              <a:rPr sz="3200" b="1" spc="-86">
                <a:latin typeface="Arial Narrow"/>
                <a:cs typeface="Arial Narrow"/>
              </a:rPr>
              <a:t> </a:t>
            </a:r>
            <a:r>
              <a:rPr sz="3200" b="1" spc="-69" dirty="0">
                <a:latin typeface="Arial Narrow"/>
                <a:cs typeface="Arial Narrow"/>
              </a:rPr>
              <a:t>a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65">
                <a:latin typeface="Arial Narrow"/>
                <a:cs typeface="Arial Narrow"/>
              </a:rPr>
              <a:t>Pagination</a:t>
            </a:r>
            <a:r>
              <a:rPr sz="3200" b="1" spc="-86">
                <a:latin typeface="Arial Narrow"/>
                <a:cs typeface="Arial Narrow"/>
              </a:rPr>
              <a:t> </a:t>
            </a:r>
            <a:r>
              <a:rPr sz="3200" b="1" spc="-61">
                <a:latin typeface="Arial Narrow"/>
                <a:cs typeface="Arial Narrow"/>
              </a:rPr>
              <a:t>Widget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17">
            <a:extLst>
              <a:ext uri="{FF2B5EF4-FFF2-40B4-BE49-F238E27FC236}">
                <a16:creationId xmlns:a16="http://schemas.microsoft.com/office/drawing/2014/main" id="{5A39D621-03A6-C9AD-3581-A34BE53384B7}"/>
              </a:ext>
            </a:extLst>
          </p:cNvPr>
          <p:cNvSpPr txBox="1"/>
          <p:nvPr/>
        </p:nvSpPr>
        <p:spPr>
          <a:xfrm>
            <a:off x="419100" y="3657600"/>
            <a:ext cx="8305800" cy="209565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16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11-10.</a:t>
            </a:r>
            <a:r>
              <a:rPr sz="1600" i="1" spc="-12" dirty="0">
                <a:latin typeface="Palatino Linotype"/>
                <a:cs typeface="Palatino Linotype"/>
              </a:rPr>
              <a:t> app/templates/_macros.html:</a:t>
            </a:r>
            <a:r>
              <a:rPr sz="1600" i="1" spc="-16" dirty="0">
                <a:latin typeface="Palatino Linotype"/>
                <a:cs typeface="Palatino Linotype"/>
              </a:rPr>
              <a:t> pagination</a:t>
            </a:r>
            <a:r>
              <a:rPr sz="1600" i="1" spc="-12" dirty="0">
                <a:latin typeface="Palatino Linotype"/>
                <a:cs typeface="Palatino Linotype"/>
              </a:rPr>
              <a:t> template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4" dirty="0">
                <a:latin typeface="Palatino Linotype"/>
                <a:cs typeface="Palatino Linotype"/>
              </a:rPr>
              <a:t>macro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macro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pagination_widget(pagination,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endpoint)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 algn="just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&lt;ul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"pagination"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R="553080" algn="ctr"/>
            <a:r>
              <a:rPr sz="1400" b="1" spc="-45" dirty="0">
                <a:solidFill>
                  <a:srgbClr val="330099"/>
                </a:solidFill>
                <a:latin typeface="Courier New"/>
                <a:cs typeface="Courier New"/>
              </a:rPr>
              <a:t>&lt;li</a:t>
            </a:r>
            <a:r>
              <a:rPr sz="1400" spc="-45" dirty="0">
                <a:solidFill>
                  <a:srgbClr val="AA0000"/>
                </a:solidFill>
                <a:latin typeface="SimSun"/>
                <a:cs typeface="SimSun"/>
              </a:rPr>
              <a:t>{%</a:t>
            </a:r>
            <a:r>
              <a:rPr sz="1400" spc="-8" dirty="0">
                <a:solidFill>
                  <a:srgbClr val="AA00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if</a:t>
            </a:r>
            <a:r>
              <a:rPr sz="1400" spc="-8" dirty="0">
                <a:solidFill>
                  <a:srgbClr val="330099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not</a:t>
            </a:r>
            <a:r>
              <a:rPr sz="1400" spc="-8" dirty="0">
                <a:solidFill>
                  <a:srgbClr val="330099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pagination</a:t>
            </a:r>
            <a:r>
              <a:rPr sz="1400" dirty="0">
                <a:solidFill>
                  <a:srgbClr val="AA0000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has_prev</a:t>
            </a:r>
            <a:r>
              <a:rPr sz="1400" spc="-4" dirty="0">
                <a:solidFill>
                  <a:srgbClr val="330099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AA0000"/>
                </a:solidFill>
                <a:latin typeface="SimSun"/>
                <a:cs typeface="SimSun"/>
              </a:rPr>
              <a:t>%}</a:t>
            </a:r>
            <a:r>
              <a:rPr sz="1400" spc="-8" dirty="0">
                <a:solidFill>
                  <a:srgbClr val="AA00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"disabled"</a:t>
            </a:r>
            <a:r>
              <a:rPr sz="1400" dirty="0">
                <a:solidFill>
                  <a:srgbClr val="AA0000"/>
                </a:solidFill>
                <a:latin typeface="SimSun"/>
                <a:cs typeface="SimSun"/>
              </a:rPr>
              <a:t>{%</a:t>
            </a:r>
            <a:r>
              <a:rPr sz="1400" spc="-8" dirty="0">
                <a:solidFill>
                  <a:srgbClr val="AA00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endif</a:t>
            </a:r>
            <a:r>
              <a:rPr sz="1400" spc="-4" dirty="0">
                <a:solidFill>
                  <a:srgbClr val="330099"/>
                </a:solidFill>
                <a:latin typeface="SimSun"/>
                <a:cs typeface="SimSun"/>
              </a:rPr>
              <a:t> </a:t>
            </a:r>
            <a:r>
              <a:rPr sz="1400" spc="-24" dirty="0">
                <a:solidFill>
                  <a:srgbClr val="AA0000"/>
                </a:solidFill>
                <a:latin typeface="SimSun"/>
                <a:cs typeface="SimSun"/>
              </a:rPr>
              <a:t>%}</a:t>
            </a:r>
            <a:r>
              <a:rPr sz="1400" b="1" spc="-2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R="509020" algn="ctr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"{% if pagination.has_prev %}{{ url_for(endpoint,</a:t>
            </a:r>
            <a:endParaRPr sz="1400">
              <a:latin typeface="SimSun"/>
              <a:cs typeface="SimSun"/>
            </a:endParaRPr>
          </a:p>
          <a:p>
            <a:pPr marL="539085" marR="387726"/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page</a:t>
            </a:r>
            <a:r>
              <a:rPr sz="14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=</a:t>
            </a:r>
            <a:r>
              <a:rPr sz="14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pagination.page</a:t>
            </a:r>
            <a:r>
              <a:rPr sz="14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-</a:t>
            </a:r>
            <a:r>
              <a:rPr sz="14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1,</a:t>
            </a:r>
            <a:r>
              <a:rPr sz="14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**kwargs)</a:t>
            </a:r>
            <a:r>
              <a:rPr sz="14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}}{%</a:t>
            </a:r>
            <a:r>
              <a:rPr sz="14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else</a:t>
            </a:r>
            <a:r>
              <a:rPr sz="14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%}#{%</a:t>
            </a:r>
            <a:r>
              <a:rPr sz="14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endif</a:t>
            </a:r>
            <a:r>
              <a:rPr sz="14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spc="-20" dirty="0">
                <a:solidFill>
                  <a:srgbClr val="CC3300"/>
                </a:solidFill>
                <a:latin typeface="SimSun"/>
                <a:cs typeface="SimSun"/>
              </a:rPr>
              <a:t>%}"</a:t>
            </a:r>
            <a:r>
              <a:rPr sz="1400" b="1" spc="-20" dirty="0">
                <a:solidFill>
                  <a:srgbClr val="330099"/>
                </a:solidFill>
                <a:latin typeface="Courier New"/>
                <a:cs typeface="Courier New"/>
              </a:rPr>
              <a:t>&gt; </a:t>
            </a:r>
            <a:r>
              <a:rPr sz="1400" b="1" spc="-408" dirty="0">
                <a:solidFill>
                  <a:srgbClr val="330099"/>
                </a:solidFill>
                <a:latin typeface="Courier New"/>
                <a:cs typeface="Courier New"/>
              </a:rPr>
              <a:t> </a:t>
            </a:r>
            <a:r>
              <a:rPr sz="1400" b="1" spc="-73" dirty="0">
                <a:solidFill>
                  <a:srgbClr val="999999"/>
                </a:solidFill>
                <a:latin typeface="Courier New"/>
                <a:cs typeface="Courier New"/>
              </a:rPr>
              <a:t>&amp;laquo;</a:t>
            </a:r>
            <a:endParaRPr sz="1400">
              <a:latin typeface="Courier New"/>
              <a:cs typeface="Courier New"/>
            </a:endParaRPr>
          </a:p>
          <a:p>
            <a:pPr marL="362845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&lt;/li&gt;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for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in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pagination.iter_pages()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0B32517-C050-05A1-AAD4-02983072D159}"/>
              </a:ext>
            </a:extLst>
          </p:cNvPr>
          <p:cNvSpPr txBox="1"/>
          <p:nvPr/>
        </p:nvSpPr>
        <p:spPr>
          <a:xfrm>
            <a:off x="533400" y="474345"/>
            <a:ext cx="81534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2845">
              <a:spcBef>
                <a:spcPts val="82"/>
              </a:spcBef>
            </a:pPr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if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p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539085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if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p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==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pagination.page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539085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&lt;li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"active"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400">
              <a:latin typeface="Courier New"/>
              <a:cs typeface="Courier New"/>
            </a:endParaRPr>
          </a:p>
          <a:p>
            <a:pPr marL="715324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"{{ url_for(endpoint, page = p, **kwargs) }}"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lang="en-US" sz="1400">
                <a:latin typeface="SimSun"/>
                <a:cs typeface="SimSun"/>
              </a:rPr>
              <a:t>{{ p }}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lang="en-US" sz="1400">
              <a:latin typeface="Courier New"/>
              <a:cs typeface="Courier New"/>
            </a:endParaRPr>
          </a:p>
          <a:p>
            <a:pPr marL="539085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&lt;/li&gt;</a:t>
            </a:r>
            <a:endParaRPr lang="en-US" sz="1400">
              <a:latin typeface="Courier New"/>
              <a:cs typeface="Courier New"/>
            </a:endParaRPr>
          </a:p>
          <a:p>
            <a:pPr marL="539085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else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539085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&lt;li&gt;</a:t>
            </a:r>
            <a:endParaRPr lang="en-US" sz="1400">
              <a:latin typeface="Courier New"/>
              <a:cs typeface="Courier New"/>
            </a:endParaRPr>
          </a:p>
          <a:p>
            <a:pPr marL="715324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"{{ url_for(endpoint, page = p, **kwargs) }}"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lang="en-US" sz="1400">
                <a:latin typeface="SimSun"/>
                <a:cs typeface="SimSun"/>
              </a:rPr>
              <a:t>{{ p }}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lang="en-US" sz="1400">
              <a:latin typeface="Courier New"/>
              <a:cs typeface="Courier New"/>
            </a:endParaRPr>
          </a:p>
          <a:p>
            <a:pPr marL="539085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&lt;/li&gt;</a:t>
            </a:r>
            <a:endParaRPr lang="en-US" sz="1400">
              <a:latin typeface="Courier New"/>
              <a:cs typeface="Courier New"/>
            </a:endParaRPr>
          </a:p>
          <a:p>
            <a:pPr marL="539085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endif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362845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else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362845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&lt;li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"disabled"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&gt;&lt;a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"#"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lang="en-US" sz="1400" b="1" spc="-73">
                <a:solidFill>
                  <a:srgbClr val="999999"/>
                </a:solidFill>
                <a:latin typeface="Courier New"/>
                <a:cs typeface="Courier New"/>
              </a:rPr>
              <a:t>&amp;hellip;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&lt;/a&gt;&lt;/li&gt;</a:t>
            </a:r>
            <a:endParaRPr lang="en-US" sz="1400">
              <a:latin typeface="Courier New"/>
              <a:cs typeface="Courier New"/>
            </a:endParaRPr>
          </a:p>
          <a:p>
            <a:pPr marL="362845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endif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186606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endfor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186606"/>
            <a:r>
              <a:rPr lang="en-US" sz="1400" b="1" spc="-45">
                <a:solidFill>
                  <a:srgbClr val="330099"/>
                </a:solidFill>
                <a:latin typeface="Courier New"/>
                <a:cs typeface="Courier New"/>
              </a:rPr>
              <a:t>&lt;li</a:t>
            </a:r>
            <a:r>
              <a:rPr lang="en-US" sz="1400" spc="-45">
                <a:solidFill>
                  <a:srgbClr val="AA0000"/>
                </a:solidFill>
                <a:latin typeface="SimSun"/>
                <a:cs typeface="SimSun"/>
              </a:rPr>
              <a:t>{%</a:t>
            </a:r>
            <a:r>
              <a:rPr lang="en-US" sz="1400" spc="-8">
                <a:solidFill>
                  <a:srgbClr val="AA0000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if</a:t>
            </a:r>
            <a:r>
              <a:rPr lang="en-US" sz="1400" spc="-8">
                <a:solidFill>
                  <a:srgbClr val="330099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not</a:t>
            </a:r>
            <a:r>
              <a:rPr lang="en-US" sz="1400" spc="-8">
                <a:solidFill>
                  <a:srgbClr val="330099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pagination</a:t>
            </a:r>
            <a:r>
              <a:rPr lang="en-US" sz="1400">
                <a:solidFill>
                  <a:srgbClr val="AA0000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has_next</a:t>
            </a:r>
            <a:r>
              <a:rPr lang="en-US" sz="1400" spc="-4">
                <a:solidFill>
                  <a:srgbClr val="330099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AA0000"/>
                </a:solidFill>
                <a:latin typeface="SimSun"/>
                <a:cs typeface="SimSun"/>
              </a:rPr>
              <a:t>%}</a:t>
            </a:r>
            <a:r>
              <a:rPr lang="en-US" sz="1400" spc="-8">
                <a:solidFill>
                  <a:srgbClr val="AA0000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"disabled"</a:t>
            </a:r>
            <a:r>
              <a:rPr lang="en-US" sz="1400">
                <a:solidFill>
                  <a:srgbClr val="AA0000"/>
                </a:solidFill>
                <a:latin typeface="SimSun"/>
                <a:cs typeface="SimSun"/>
              </a:rPr>
              <a:t>{%</a:t>
            </a:r>
            <a:r>
              <a:rPr lang="en-US" sz="1400" spc="-8">
                <a:solidFill>
                  <a:srgbClr val="AA0000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endif</a:t>
            </a:r>
            <a:r>
              <a:rPr lang="en-US" sz="1400" spc="-4">
                <a:solidFill>
                  <a:srgbClr val="330099"/>
                </a:solidFill>
                <a:latin typeface="SimSun"/>
                <a:cs typeface="SimSun"/>
              </a:rPr>
              <a:t> </a:t>
            </a:r>
            <a:r>
              <a:rPr lang="en-US" sz="1400" spc="-24">
                <a:solidFill>
                  <a:srgbClr val="AA0000"/>
                </a:solidFill>
                <a:latin typeface="SimSun"/>
                <a:cs typeface="SimSun"/>
              </a:rPr>
              <a:t>%}</a:t>
            </a:r>
            <a:r>
              <a:rPr lang="en-US" sz="1400" b="1" spc="-24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400">
              <a:latin typeface="Courier New"/>
              <a:cs typeface="Courier New"/>
            </a:endParaRPr>
          </a:p>
          <a:p>
            <a:pPr marL="362845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"{% if pagination.has_next %}{{ url_for(endpoint,</a:t>
            </a:r>
            <a:endParaRPr lang="en-US" sz="1400">
              <a:latin typeface="SimSun"/>
              <a:cs typeface="SimSun"/>
            </a:endParaRPr>
          </a:p>
          <a:p>
            <a:pPr marL="539085" marR="387726"/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page</a:t>
            </a:r>
            <a:r>
              <a:rPr lang="en-US" sz="1400" spc="-8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=</a:t>
            </a:r>
            <a:r>
              <a:rPr lang="en-US" sz="1400" spc="-8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pagination.page</a:t>
            </a:r>
            <a:r>
              <a:rPr lang="en-US" sz="1400" spc="-8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+</a:t>
            </a:r>
            <a:r>
              <a:rPr lang="en-US" sz="1400" spc="-4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1,</a:t>
            </a:r>
            <a:r>
              <a:rPr lang="en-US" sz="1400" spc="-8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**kwargs)</a:t>
            </a:r>
            <a:r>
              <a:rPr lang="en-US" sz="1400" spc="-8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}}{%</a:t>
            </a:r>
            <a:r>
              <a:rPr lang="en-US" sz="1400" spc="-4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else</a:t>
            </a:r>
            <a:r>
              <a:rPr lang="en-US" sz="1400" spc="-8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%}#{%</a:t>
            </a:r>
            <a:r>
              <a:rPr lang="en-US" sz="1400" spc="-8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endif</a:t>
            </a:r>
            <a:r>
              <a:rPr lang="en-US" sz="1400" spc="-4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400" spc="-20">
                <a:solidFill>
                  <a:srgbClr val="CC3300"/>
                </a:solidFill>
                <a:latin typeface="SimSun"/>
                <a:cs typeface="SimSun"/>
              </a:rPr>
              <a:t>%}"</a:t>
            </a:r>
            <a:r>
              <a:rPr lang="en-US" sz="1400" b="1" spc="-20">
                <a:solidFill>
                  <a:srgbClr val="330099"/>
                </a:solidFill>
                <a:latin typeface="Courier New"/>
                <a:cs typeface="Courier New"/>
              </a:rPr>
              <a:t>&gt; </a:t>
            </a:r>
            <a:r>
              <a:rPr lang="en-US" sz="1400" b="1" spc="-408">
                <a:solidFill>
                  <a:srgbClr val="330099"/>
                </a:solidFill>
                <a:latin typeface="Courier New"/>
                <a:cs typeface="Courier New"/>
              </a:rPr>
              <a:t> </a:t>
            </a:r>
            <a:r>
              <a:rPr lang="en-US" sz="1400" b="1" spc="-73">
                <a:solidFill>
                  <a:srgbClr val="999999"/>
                </a:solidFill>
                <a:latin typeface="Courier New"/>
                <a:cs typeface="Courier New"/>
              </a:rPr>
              <a:t>&amp;raquo;</a:t>
            </a:r>
            <a:endParaRPr lang="en-US" sz="1400">
              <a:latin typeface="Courier New"/>
              <a:cs typeface="Courier New"/>
            </a:endParaRPr>
          </a:p>
          <a:p>
            <a:pPr marL="362845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lang="en-US" sz="1400">
              <a:latin typeface="Courier New"/>
              <a:cs typeface="Courier New"/>
            </a:endParaRPr>
          </a:p>
          <a:p>
            <a:pPr marL="186606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&lt;/li&gt;</a:t>
            </a:r>
            <a:endParaRPr lang="en-US" sz="1400">
              <a:latin typeface="Courier New"/>
              <a:cs typeface="Courier New"/>
            </a:endParaRPr>
          </a:p>
          <a:p>
            <a:pPr marL="10367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&lt;/ul&gt;</a:t>
            </a:r>
            <a:endParaRPr lang="en-US" sz="1400">
              <a:latin typeface="Courier New"/>
              <a:cs typeface="Courier New"/>
            </a:endParaRPr>
          </a:p>
          <a:p>
            <a:pPr marL="10367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endmacro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525188"/>
            <a:ext cx="7848600" cy="272659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16" dirty="0">
                <a:latin typeface="Palatino Linotype"/>
                <a:cs typeface="Palatino Linotype"/>
              </a:rPr>
              <a:t> 11-11.</a:t>
            </a:r>
            <a:r>
              <a:rPr sz="1600" i="1" spc="-12" dirty="0">
                <a:latin typeface="Palatino Linotype"/>
                <a:cs typeface="Palatino Linotype"/>
              </a:rPr>
              <a:t> app/templates/index.html: </a:t>
            </a:r>
            <a:r>
              <a:rPr sz="1600" i="1" spc="-16" dirty="0">
                <a:latin typeface="Palatino Linotype"/>
                <a:cs typeface="Palatino Linotype"/>
              </a:rPr>
              <a:t>pagination</a:t>
            </a:r>
            <a:r>
              <a:rPr sz="1600" i="1" spc="-12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footer</a:t>
            </a:r>
            <a:r>
              <a:rPr sz="1600" i="1" spc="-12" dirty="0">
                <a:latin typeface="Palatino Linotype"/>
                <a:cs typeface="Palatino Linotype"/>
              </a:rPr>
              <a:t> for </a:t>
            </a:r>
            <a:r>
              <a:rPr sz="1600" i="1" spc="-20" dirty="0">
                <a:latin typeface="Palatino Linotype"/>
                <a:cs typeface="Palatino Linotype"/>
              </a:rPr>
              <a:t>blog</a:t>
            </a:r>
            <a:r>
              <a:rPr sz="1600" i="1" spc="-12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post</a:t>
            </a:r>
            <a:r>
              <a:rPr sz="1600" i="1" spc="-12" dirty="0">
                <a:latin typeface="Palatino Linotype"/>
                <a:cs typeface="Palatino Linotype"/>
              </a:rPr>
              <a:t> </a:t>
            </a:r>
            <a:r>
              <a:rPr sz="1600" i="1" spc="-37" dirty="0">
                <a:latin typeface="Palatino Linotype"/>
                <a:cs typeface="Palatino Linotype"/>
              </a:rPr>
              <a:t>lists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extends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"base.html"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import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"bootstrap/wtf.html"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as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wtf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import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"_macros.html"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as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macros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...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include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'_posts.html'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"pagination"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{{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macros.pagination_widget(pagination,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'.index')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endif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33"/>
              </a:spcBef>
            </a:pPr>
            <a:endParaRPr sz="1100">
              <a:latin typeface="SimSun"/>
              <a:cs typeface="SimSun"/>
            </a:endParaRPr>
          </a:p>
          <a:p>
            <a:pPr marL="10367">
              <a:spcBef>
                <a:spcPts val="4"/>
              </a:spcBef>
            </a:pPr>
            <a:r>
              <a:rPr sz="16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</a:t>
            </a:r>
            <a:r>
              <a:rPr sz="16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6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11-2</a:t>
            </a:r>
            <a:r>
              <a:rPr sz="1600" spc="-16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shows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69" dirty="0">
                <a:latin typeface="Palatino Linotype"/>
                <a:cs typeface="Palatino Linotype"/>
              </a:rPr>
              <a:t>how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pagination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links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appear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page.</a:t>
            </a:r>
            <a:endParaRPr sz="16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3458377"/>
            <a:ext cx="5257800" cy="24090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4360" y="4375421"/>
            <a:ext cx="7848600" cy="28746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800" i="1" spc="-41" dirty="0">
                <a:latin typeface="Palatino Linotype"/>
                <a:cs typeface="Palatino Linotype"/>
              </a:rPr>
              <a:t>F</a:t>
            </a:r>
            <a:r>
              <a:rPr sz="1800" i="1" spc="-20" dirty="0">
                <a:latin typeface="Palatino Linotype"/>
                <a:cs typeface="Palatino Linotype"/>
              </a:rPr>
              <a:t>i</a:t>
            </a:r>
            <a:r>
              <a:rPr sz="1800" i="1" spc="-65" dirty="0">
                <a:latin typeface="Palatino Linotype"/>
                <a:cs typeface="Palatino Linotype"/>
              </a:rPr>
              <a:t>g</a:t>
            </a:r>
            <a:r>
              <a:rPr sz="1800" i="1" spc="-33" dirty="0">
                <a:latin typeface="Palatino Linotype"/>
                <a:cs typeface="Palatino Linotype"/>
              </a:rPr>
              <a:t>u</a:t>
            </a:r>
            <a:r>
              <a:rPr sz="1800" i="1" spc="-37" dirty="0">
                <a:latin typeface="Palatino Linotype"/>
                <a:cs typeface="Palatino Linotype"/>
              </a:rPr>
              <a:t>r</a:t>
            </a:r>
            <a:r>
              <a:rPr sz="1800" i="1" spc="8" dirty="0">
                <a:latin typeface="Palatino Linotype"/>
                <a:cs typeface="Palatino Linotype"/>
              </a:rPr>
              <a:t>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11-2.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37" dirty="0">
                <a:latin typeface="Palatino Linotype"/>
                <a:cs typeface="Palatino Linotype"/>
              </a:rPr>
              <a:t>B</a:t>
            </a:r>
            <a:r>
              <a:rPr sz="1800" i="1" spc="-33" dirty="0">
                <a:latin typeface="Palatino Linotype"/>
                <a:cs typeface="Palatino Linotype"/>
              </a:rPr>
              <a:t>l</a:t>
            </a:r>
            <a:r>
              <a:rPr sz="1800" i="1" spc="-24" dirty="0">
                <a:latin typeface="Palatino Linotype"/>
                <a:cs typeface="Palatino Linotype"/>
              </a:rPr>
              <a:t>og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>
                <a:latin typeface="Palatino Linotype"/>
                <a:cs typeface="Palatino Linotype"/>
              </a:rPr>
              <a:t>p</a:t>
            </a:r>
            <a:r>
              <a:rPr sz="1800" i="1" spc="12">
                <a:latin typeface="Palatino Linotype"/>
                <a:cs typeface="Palatino Linotype"/>
              </a:rPr>
              <a:t>o</a:t>
            </a:r>
            <a:r>
              <a:rPr sz="1800" i="1" spc="-57">
                <a:latin typeface="Palatino Linotype"/>
                <a:cs typeface="Palatino Linotype"/>
              </a:rPr>
              <a:t>s</a:t>
            </a:r>
            <a:r>
              <a:rPr sz="1800" i="1" spc="-24">
                <a:latin typeface="Palatino Linotype"/>
                <a:cs typeface="Palatino Linotype"/>
              </a:rPr>
              <a:t>t</a:t>
            </a:r>
            <a:r>
              <a:rPr sz="1800" i="1" spc="-20">
                <a:latin typeface="Palatino Linotype"/>
                <a:cs typeface="Palatino Linotype"/>
              </a:rPr>
              <a:t> </a:t>
            </a:r>
            <a:r>
              <a:rPr sz="1800" i="1" spc="-16">
                <a:latin typeface="Palatino Linotype"/>
                <a:cs typeface="Palatino Linotype"/>
              </a:rPr>
              <a:t>p</a:t>
            </a:r>
            <a:r>
              <a:rPr sz="1800" i="1" spc="20">
                <a:latin typeface="Palatino Linotype"/>
                <a:cs typeface="Palatino Linotype"/>
              </a:rPr>
              <a:t>a</a:t>
            </a:r>
            <a:r>
              <a:rPr sz="1800" i="1" spc="-65">
                <a:latin typeface="Palatino Linotype"/>
                <a:cs typeface="Palatino Linotype"/>
              </a:rPr>
              <a:t>g</a:t>
            </a:r>
            <a:r>
              <a:rPr sz="1800" i="1" spc="-20">
                <a:latin typeface="Palatino Linotype"/>
                <a:cs typeface="Palatino Linotype"/>
              </a:rPr>
              <a:t>i</a:t>
            </a:r>
            <a:r>
              <a:rPr sz="1800" i="1" spc="-33">
                <a:latin typeface="Palatino Linotype"/>
                <a:cs typeface="Palatino Linotype"/>
              </a:rPr>
              <a:t>n</a:t>
            </a:r>
            <a:r>
              <a:rPr sz="1800" i="1" spc="16">
                <a:latin typeface="Palatino Linotype"/>
                <a:cs typeface="Palatino Linotype"/>
              </a:rPr>
              <a:t>a</a:t>
            </a:r>
            <a:r>
              <a:rPr sz="1800" i="1" spc="-33">
                <a:latin typeface="Palatino Linotype"/>
                <a:cs typeface="Palatino Linotype"/>
              </a:rPr>
              <a:t>t</a:t>
            </a:r>
            <a:r>
              <a:rPr sz="1800" i="1" spc="-12">
                <a:latin typeface="Palatino Linotype"/>
                <a:cs typeface="Palatino Linotype"/>
              </a:rPr>
              <a:t>i</a:t>
            </a:r>
            <a:r>
              <a:rPr sz="1800" i="1" spc="8">
                <a:latin typeface="Palatino Linotype"/>
                <a:cs typeface="Palatino Linotype"/>
              </a:rPr>
              <a:t>o</a:t>
            </a:r>
            <a:r>
              <a:rPr sz="1800" i="1" spc="-24">
                <a:latin typeface="Palatino Linotype"/>
                <a:cs typeface="Palatino Linotype"/>
              </a:rPr>
              <a:t>n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81000"/>
            <a:ext cx="7772400" cy="576935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47"/>
              </a:spcBef>
            </a:pPr>
            <a:r>
              <a:rPr lang="en-US" sz="2800" b="1" spc="-114">
                <a:latin typeface="Arial Narrow"/>
                <a:cs typeface="Arial Narrow"/>
              </a:rPr>
              <a:t>Rich-Text</a:t>
            </a:r>
            <a:r>
              <a:rPr lang="en-US" sz="2800" b="1" spc="-110">
                <a:latin typeface="Arial Narrow"/>
                <a:cs typeface="Arial Narrow"/>
              </a:rPr>
              <a:t> </a:t>
            </a:r>
            <a:r>
              <a:rPr lang="en-US" sz="2800" b="1" spc="-155">
                <a:latin typeface="Arial Narrow"/>
                <a:cs typeface="Arial Narrow"/>
              </a:rPr>
              <a:t>Posts</a:t>
            </a:r>
            <a:r>
              <a:rPr lang="en-US" sz="2800" b="1" spc="-110">
                <a:latin typeface="Arial Narrow"/>
                <a:cs typeface="Arial Narrow"/>
              </a:rPr>
              <a:t> </a:t>
            </a:r>
            <a:r>
              <a:rPr lang="en-US" sz="2800" b="1" spc="-53">
                <a:latin typeface="Arial Narrow"/>
                <a:cs typeface="Arial Narrow"/>
              </a:rPr>
              <a:t>with</a:t>
            </a:r>
            <a:r>
              <a:rPr lang="en-US" sz="2800" b="1" spc="-110">
                <a:latin typeface="Arial Narrow"/>
                <a:cs typeface="Arial Narrow"/>
              </a:rPr>
              <a:t> </a:t>
            </a:r>
            <a:r>
              <a:rPr lang="en-US" sz="2800" b="1" spc="-106">
                <a:latin typeface="Arial Narrow"/>
                <a:cs typeface="Arial Narrow"/>
              </a:rPr>
              <a:t>Markdown</a:t>
            </a:r>
            <a:r>
              <a:rPr lang="en-US" sz="2800" b="1" spc="-110">
                <a:latin typeface="Arial Narrow"/>
                <a:cs typeface="Arial Narrow"/>
              </a:rPr>
              <a:t> and </a:t>
            </a:r>
            <a:r>
              <a:rPr lang="en-US" sz="2800" b="1" spc="-122">
                <a:latin typeface="Arial Narrow"/>
                <a:cs typeface="Arial Narrow"/>
              </a:rPr>
              <a:t>Flask-PageDown</a:t>
            </a:r>
            <a:endParaRPr lang="en-US" sz="2800">
              <a:latin typeface="Arial Narrow"/>
              <a:cs typeface="Arial Narrow"/>
            </a:endParaRPr>
          </a:p>
          <a:p>
            <a:pPr marL="10367">
              <a:spcBef>
                <a:spcPts val="816"/>
              </a:spcBef>
            </a:pPr>
            <a:r>
              <a:rPr sz="1400" spc="-29">
                <a:latin typeface="Palatino Linotype"/>
                <a:cs typeface="Palatino Linotype"/>
              </a:rPr>
              <a:t>The</a:t>
            </a:r>
            <a:r>
              <a:rPr sz="1400" spc="-2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Python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packages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can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all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be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installed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with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i="1" spc="-24" dirty="0">
                <a:latin typeface="Palatino Linotype"/>
                <a:cs typeface="Palatino Linotype"/>
              </a:rPr>
              <a:t>p</a:t>
            </a:r>
            <a:r>
              <a:rPr sz="1400" i="1" spc="-20" dirty="0">
                <a:latin typeface="Palatino Linotype"/>
                <a:cs typeface="Palatino Linotype"/>
              </a:rPr>
              <a:t>i</a:t>
            </a:r>
            <a:r>
              <a:rPr sz="1400" i="1" spc="-12" dirty="0">
                <a:latin typeface="Palatino Linotype"/>
                <a:cs typeface="Palatino Linotype"/>
              </a:rPr>
              <a:t>p</a:t>
            </a:r>
            <a:r>
              <a:rPr sz="1400" spc="-20" dirty="0"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200" dirty="0">
                <a:latin typeface="SimSun"/>
                <a:cs typeface="SimSun"/>
              </a:rPr>
              <a:t>(venv)</a:t>
            </a:r>
            <a:r>
              <a:rPr sz="1200" spc="8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$</a:t>
            </a:r>
            <a:r>
              <a:rPr sz="1200" spc="8" dirty="0">
                <a:latin typeface="SimSun"/>
                <a:cs typeface="SimSun"/>
              </a:rPr>
              <a:t> </a:t>
            </a:r>
            <a:r>
              <a:rPr sz="1200" b="1" spc="-73" dirty="0">
                <a:latin typeface="Courier New"/>
                <a:cs typeface="Courier New"/>
              </a:rPr>
              <a:t>pip</a:t>
            </a:r>
            <a:r>
              <a:rPr sz="1200" b="1" spc="-65" dirty="0">
                <a:latin typeface="Courier New"/>
                <a:cs typeface="Courier New"/>
              </a:rPr>
              <a:t> </a:t>
            </a:r>
            <a:r>
              <a:rPr sz="1200" b="1" spc="-73" dirty="0">
                <a:latin typeface="Courier New"/>
                <a:cs typeface="Courier New"/>
              </a:rPr>
              <a:t>install</a:t>
            </a:r>
            <a:r>
              <a:rPr sz="1200" b="1" spc="-65" dirty="0">
                <a:latin typeface="Courier New"/>
                <a:cs typeface="Courier New"/>
              </a:rPr>
              <a:t> </a:t>
            </a:r>
            <a:r>
              <a:rPr sz="1200" b="1" spc="-73" dirty="0">
                <a:latin typeface="Courier New"/>
                <a:cs typeface="Courier New"/>
              </a:rPr>
              <a:t>flask-pagedown</a:t>
            </a:r>
            <a:r>
              <a:rPr sz="1200" b="1" spc="-65" dirty="0">
                <a:latin typeface="Courier New"/>
                <a:cs typeface="Courier New"/>
              </a:rPr>
              <a:t> </a:t>
            </a:r>
            <a:r>
              <a:rPr sz="1200" b="1" spc="-73" dirty="0">
                <a:latin typeface="Courier New"/>
                <a:cs typeface="Courier New"/>
              </a:rPr>
              <a:t>markdown</a:t>
            </a:r>
            <a:r>
              <a:rPr sz="1200" b="1" spc="-61" dirty="0">
                <a:latin typeface="Courier New"/>
                <a:cs typeface="Courier New"/>
              </a:rPr>
              <a:t> </a:t>
            </a:r>
            <a:r>
              <a:rPr sz="1200" b="1" spc="-73" dirty="0">
                <a:latin typeface="Courier New"/>
                <a:cs typeface="Courier New"/>
              </a:rPr>
              <a:t>bleach</a:t>
            </a:r>
            <a:endParaRPr sz="1200">
              <a:latin typeface="Courier New"/>
              <a:cs typeface="Courier New"/>
            </a:endParaRPr>
          </a:p>
          <a:p>
            <a:pPr>
              <a:spcBef>
                <a:spcPts val="33"/>
              </a:spcBef>
            </a:pPr>
            <a:endParaRPr sz="1100">
              <a:latin typeface="Courier New"/>
              <a:cs typeface="Courier New"/>
            </a:endParaRPr>
          </a:p>
          <a:p>
            <a:pPr marL="10367">
              <a:spcBef>
                <a:spcPts val="4"/>
              </a:spcBef>
            </a:pPr>
            <a:r>
              <a:rPr sz="2800" b="1" spc="-102" dirty="0">
                <a:latin typeface="Arial Narrow"/>
                <a:cs typeface="Arial Narrow"/>
              </a:rPr>
              <a:t>Using</a:t>
            </a:r>
            <a:r>
              <a:rPr sz="2800" b="1" spc="-86" dirty="0">
                <a:latin typeface="Arial Narrow"/>
                <a:cs typeface="Arial Narrow"/>
              </a:rPr>
              <a:t> </a:t>
            </a:r>
            <a:r>
              <a:rPr sz="2800" b="1" spc="-90" dirty="0">
                <a:latin typeface="Arial Narrow"/>
                <a:cs typeface="Arial Narrow"/>
              </a:rPr>
              <a:t>Flask-PageDown</a:t>
            </a:r>
            <a:endParaRPr sz="2800">
              <a:latin typeface="Arial Narrow"/>
              <a:cs typeface="Arial Narrow"/>
            </a:endParaRPr>
          </a:p>
          <a:p>
            <a:pPr>
              <a:spcBef>
                <a:spcPts val="33"/>
              </a:spcBef>
            </a:pPr>
            <a:endParaRPr sz="1400">
              <a:latin typeface="Palatino Linotype"/>
              <a:cs typeface="Palatino Linotype"/>
            </a:endParaRPr>
          </a:p>
          <a:p>
            <a:pPr marL="10367"/>
            <a:r>
              <a:rPr sz="1400" i="1" spc="-12" dirty="0">
                <a:latin typeface="Palatino Linotype"/>
                <a:cs typeface="Palatino Linotype"/>
              </a:rPr>
              <a:t>Example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11-12.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4" dirty="0">
                <a:latin typeface="Palatino Linotype"/>
                <a:cs typeface="Palatino Linotype"/>
              </a:rPr>
              <a:t>app/</a:t>
            </a:r>
            <a:r>
              <a:rPr sz="1400" i="1" u="sng" spc="4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400" i="1" u="sng" spc="21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400" i="1" spc="-24" dirty="0">
                <a:latin typeface="Palatino Linotype"/>
                <a:cs typeface="Palatino Linotype"/>
              </a:rPr>
              <a:t>init</a:t>
            </a:r>
            <a:r>
              <a:rPr sz="1400" i="1" u="sng" spc="273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400" i="1" spc="-29" dirty="0">
                <a:latin typeface="Palatino Linotype"/>
                <a:cs typeface="Palatino Linotype"/>
              </a:rPr>
              <a:t>.py: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20" dirty="0">
                <a:latin typeface="Palatino Linotype"/>
                <a:cs typeface="Palatino Linotype"/>
              </a:rPr>
              <a:t>Flask-PageDown </a:t>
            </a:r>
            <a:r>
              <a:rPr sz="1400" i="1" spc="-16" dirty="0">
                <a:latin typeface="Palatino Linotype"/>
                <a:cs typeface="Palatino Linotype"/>
              </a:rPr>
              <a:t>initialization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flask_pagedown</a:t>
            </a:r>
            <a:r>
              <a:rPr sz="1200" b="1" spc="-69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2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PageDown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200">
              <a:latin typeface="Courier New"/>
              <a:cs typeface="Courier New"/>
            </a:endParaRPr>
          </a:p>
          <a:p>
            <a:pPr marL="10367" algn="just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pagedown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PageDown</a:t>
            </a:r>
            <a:r>
              <a:rPr sz="1200" dirty="0">
                <a:latin typeface="SimSun"/>
                <a:cs typeface="SimSun"/>
              </a:rPr>
              <a:t>()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200">
              <a:latin typeface="Courier New"/>
              <a:cs typeface="Courier New"/>
            </a:endParaRPr>
          </a:p>
          <a:p>
            <a:pPr marL="10367" algn="just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create_app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config_name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pagedown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init_app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200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100">
              <a:latin typeface="Courier New"/>
              <a:cs typeface="Courier New"/>
            </a:endParaRPr>
          </a:p>
          <a:p>
            <a:pPr marL="10367" marR="4147" algn="just">
              <a:lnSpc>
                <a:spcPct val="102400"/>
              </a:lnSpc>
              <a:spcBef>
                <a:spcPts val="4"/>
              </a:spcBef>
            </a:pPr>
            <a:r>
              <a:rPr sz="1400" spc="-57" dirty="0">
                <a:latin typeface="Palatino Linotype"/>
                <a:cs typeface="Palatino Linotype"/>
              </a:rPr>
              <a:t>To </a:t>
            </a:r>
            <a:r>
              <a:rPr sz="1400" spc="-41" dirty="0">
                <a:latin typeface="Palatino Linotype"/>
                <a:cs typeface="Palatino Linotype"/>
              </a:rPr>
              <a:t>convert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33" dirty="0">
                <a:latin typeface="Palatino Linotype"/>
                <a:cs typeface="Palatino Linotype"/>
              </a:rPr>
              <a:t>text </a:t>
            </a:r>
            <a:r>
              <a:rPr sz="1400" spc="-45" dirty="0">
                <a:latin typeface="Palatino Linotype"/>
                <a:cs typeface="Palatino Linotype"/>
              </a:rPr>
              <a:t>area </a:t>
            </a:r>
            <a:r>
              <a:rPr sz="1400" spc="-29" dirty="0">
                <a:latin typeface="Palatino Linotype"/>
                <a:cs typeface="Palatino Linotype"/>
              </a:rPr>
              <a:t>control in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5" dirty="0">
                <a:latin typeface="Palatino Linotype"/>
                <a:cs typeface="Palatino Linotype"/>
              </a:rPr>
              <a:t>home </a:t>
            </a:r>
            <a:r>
              <a:rPr sz="1400" spc="-61" dirty="0">
                <a:latin typeface="Palatino Linotype"/>
                <a:cs typeface="Palatino Linotype"/>
              </a:rPr>
              <a:t>page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57" dirty="0">
                <a:latin typeface="Palatino Linotype"/>
                <a:cs typeface="Palatino Linotype"/>
              </a:rPr>
              <a:t>Markdown </a:t>
            </a:r>
            <a:r>
              <a:rPr sz="1400" spc="-24" dirty="0">
                <a:latin typeface="Palatino Linotype"/>
                <a:cs typeface="Palatino Linotype"/>
              </a:rPr>
              <a:t>rich-text </a:t>
            </a:r>
            <a:r>
              <a:rPr sz="1400" spc="-41" dirty="0">
                <a:latin typeface="Palatino Linotype"/>
                <a:cs typeface="Palatino Linotype"/>
              </a:rPr>
              <a:t>editor,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4" dirty="0">
                <a:latin typeface="SimSun"/>
                <a:cs typeface="SimSun"/>
              </a:rPr>
              <a:t>body </a:t>
            </a:r>
            <a:r>
              <a:rPr sz="1400" spc="-41" dirty="0">
                <a:latin typeface="Palatino Linotype"/>
                <a:cs typeface="Palatino Linotype"/>
              </a:rPr>
              <a:t>field</a:t>
            </a:r>
            <a:r>
              <a:rPr sz="1400" spc="-37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of</a:t>
            </a:r>
            <a:r>
              <a:rPr sz="1400" spc="-29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4" dirty="0">
                <a:latin typeface="SimSun"/>
                <a:cs typeface="SimSun"/>
              </a:rPr>
              <a:t>PostForm </a:t>
            </a:r>
            <a:r>
              <a:rPr sz="1400" spc="-53" dirty="0">
                <a:latin typeface="Palatino Linotype"/>
                <a:cs typeface="Palatino Linotype"/>
              </a:rPr>
              <a:t>must</a:t>
            </a:r>
            <a:r>
              <a:rPr sz="1400" spc="-49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be</a:t>
            </a:r>
            <a:r>
              <a:rPr sz="1400" spc="-41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changed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</a:t>
            </a:r>
            <a:r>
              <a:rPr sz="1400" spc="-49" dirty="0">
                <a:latin typeface="Palatino Linotype"/>
                <a:cs typeface="Palatino Linotype"/>
              </a:rPr>
              <a:t> </a:t>
            </a:r>
            <a:r>
              <a:rPr sz="1400" spc="-4" dirty="0">
                <a:latin typeface="SimSun"/>
                <a:cs typeface="SimSun"/>
              </a:rPr>
              <a:t>PageDownField </a:t>
            </a:r>
            <a:r>
              <a:rPr sz="1400" spc="-53" dirty="0">
                <a:latin typeface="Palatino Linotype"/>
                <a:cs typeface="Palatino Linotype"/>
              </a:rPr>
              <a:t>as</a:t>
            </a:r>
            <a:r>
              <a:rPr sz="1400" spc="-49" dirty="0">
                <a:latin typeface="Palatino Linotype"/>
                <a:cs typeface="Palatino Linotype"/>
              </a:rPr>
              <a:t> </a:t>
            </a:r>
            <a:r>
              <a:rPr sz="1400" spc="-57" dirty="0">
                <a:latin typeface="Palatino Linotype"/>
                <a:cs typeface="Palatino Linotype"/>
              </a:rPr>
              <a:t>shown</a:t>
            </a:r>
            <a:r>
              <a:rPr sz="1400" spc="98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in 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1400" spc="-24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4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11-13</a:t>
            </a:r>
            <a:r>
              <a:rPr sz="1400" spc="-12" dirty="0">
                <a:latin typeface="Palatino Linotype"/>
                <a:cs typeface="Palatino Linotype"/>
              </a:rPr>
              <a:t>.</a:t>
            </a:r>
            <a:endParaRPr sz="140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1400">
              <a:latin typeface="Palatino Linotype"/>
              <a:cs typeface="Palatino Linotype"/>
            </a:endParaRPr>
          </a:p>
          <a:p>
            <a:pPr marL="10367"/>
            <a:r>
              <a:rPr sz="1400" i="1" spc="-12" dirty="0">
                <a:latin typeface="Palatino Linotype"/>
                <a:cs typeface="Palatino Linotype"/>
              </a:rPr>
              <a:t>Example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11-13.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8" dirty="0">
                <a:latin typeface="Palatino Linotype"/>
                <a:cs typeface="Palatino Linotype"/>
              </a:rPr>
              <a:t>app/main/forms.py: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12" dirty="0">
                <a:latin typeface="Palatino Linotype"/>
                <a:cs typeface="Palatino Linotype"/>
              </a:rPr>
              <a:t>Markdown-enabled</a:t>
            </a:r>
            <a:r>
              <a:rPr sz="1400" i="1" spc="-20" dirty="0">
                <a:latin typeface="Palatino Linotype"/>
                <a:cs typeface="Palatino Linotype"/>
              </a:rPr>
              <a:t> post </a:t>
            </a:r>
            <a:r>
              <a:rPr sz="1400" i="1" spc="-4" dirty="0">
                <a:latin typeface="Palatino Linotype"/>
                <a:cs typeface="Palatino Linotype"/>
              </a:rPr>
              <a:t>form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</a:t>
            </a:r>
            <a:r>
              <a:rPr sz="1200" b="1" spc="-65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flask_pagedown.fields</a:t>
            </a:r>
            <a:r>
              <a:rPr sz="1200" b="1" spc="-65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200" b="1" spc="-65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PageDownField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1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200" b="1" spc="-73" dirty="0">
                <a:solidFill>
                  <a:srgbClr val="00AA87"/>
                </a:solidFill>
                <a:latin typeface="Courier New"/>
                <a:cs typeface="Courier New"/>
              </a:rPr>
              <a:t>PostForm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FlaskForm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186606" marR="5199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2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PageDownField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"What's</a:t>
            </a:r>
            <a:r>
              <a:rPr sz="12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on</a:t>
            </a:r>
            <a:r>
              <a:rPr sz="12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your</a:t>
            </a:r>
            <a:r>
              <a:rPr sz="12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mind?"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Required</a:t>
            </a:r>
            <a:r>
              <a:rPr sz="1200" dirty="0">
                <a:latin typeface="SimSun"/>
                <a:cs typeface="SimSun"/>
              </a:rPr>
              <a:t>()]) </a:t>
            </a:r>
            <a:r>
              <a:rPr sz="1200" spc="-33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submit</a:t>
            </a:r>
            <a:r>
              <a:rPr sz="12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SubmitField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>
                <a:solidFill>
                  <a:srgbClr val="CC3300"/>
                </a:solidFill>
                <a:latin typeface="SimSun"/>
                <a:cs typeface="SimSun"/>
              </a:rPr>
              <a:t>'Submit'</a:t>
            </a:r>
            <a:r>
              <a:rPr sz="1200">
                <a:latin typeface="SimSun"/>
                <a:cs typeface="SimSun"/>
              </a:rPr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675475"/>
            <a:ext cx="8077200" cy="326020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16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11-14. </a:t>
            </a:r>
            <a:r>
              <a:rPr sz="1600" i="1" spc="-12" dirty="0">
                <a:latin typeface="Palatino Linotype"/>
                <a:cs typeface="Palatino Linotype"/>
              </a:rPr>
              <a:t>app/templates/index.html: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Flask-PageDown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template declaration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block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scripts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super()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pagedown.include_pagedown()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endblock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8"/>
              </a:spcBef>
            </a:pPr>
            <a:endParaRPr sz="1600">
              <a:latin typeface="SimSun"/>
              <a:cs typeface="SimSun"/>
            </a:endParaRPr>
          </a:p>
          <a:p>
            <a:pPr marL="681631" marR="377359" algn="just">
              <a:lnSpc>
                <a:spcPct val="104200"/>
              </a:lnSpc>
            </a:pPr>
            <a:r>
              <a:rPr sz="1400" spc="-12" dirty="0">
                <a:latin typeface="Palatino Linotype"/>
                <a:cs typeface="Palatino Linotype"/>
              </a:rPr>
              <a:t>If </a:t>
            </a:r>
            <a:r>
              <a:rPr sz="1400" spc="-49" dirty="0">
                <a:latin typeface="Palatino Linotype"/>
                <a:cs typeface="Palatino Linotype"/>
              </a:rPr>
              <a:t>you </a:t>
            </a:r>
            <a:r>
              <a:rPr sz="1400" spc="-53" dirty="0">
                <a:latin typeface="Palatino Linotype"/>
                <a:cs typeface="Palatino Linotype"/>
              </a:rPr>
              <a:t>have </a:t>
            </a:r>
            <a:r>
              <a:rPr sz="1400" spc="-33" dirty="0">
                <a:latin typeface="Palatino Linotype"/>
                <a:cs typeface="Palatino Linotype"/>
              </a:rPr>
              <a:t>cloned </a:t>
            </a:r>
            <a:r>
              <a:rPr sz="1400" spc="-29" dirty="0">
                <a:latin typeface="Palatino Linotype"/>
                <a:cs typeface="Palatino Linotype"/>
              </a:rPr>
              <a:t>the </a:t>
            </a:r>
            <a:r>
              <a:rPr sz="1400" spc="-49" dirty="0">
                <a:latin typeface="Palatino Linotype"/>
                <a:cs typeface="Palatino Linotype"/>
              </a:rPr>
              <a:t>application’s </a:t>
            </a:r>
            <a:r>
              <a:rPr sz="1400" spc="-20" dirty="0">
                <a:latin typeface="Palatino Linotype"/>
                <a:cs typeface="Palatino Linotype"/>
              </a:rPr>
              <a:t>Git </a:t>
            </a:r>
            <a:r>
              <a:rPr sz="1400" spc="-33" dirty="0">
                <a:latin typeface="Palatino Linotype"/>
                <a:cs typeface="Palatino Linotype"/>
              </a:rPr>
              <a:t>repository </a:t>
            </a:r>
            <a:r>
              <a:rPr sz="1400" spc="-24" dirty="0">
                <a:latin typeface="Palatino Linotype"/>
                <a:cs typeface="Palatino Linotype"/>
              </a:rPr>
              <a:t>on </a:t>
            </a:r>
            <a:r>
              <a:rPr sz="1400" spc="-41" dirty="0">
                <a:latin typeface="Palatino Linotype"/>
                <a:cs typeface="Palatino Linotype"/>
              </a:rPr>
              <a:t>GitHub, </a:t>
            </a:r>
            <a:r>
              <a:rPr sz="1400" spc="-49" dirty="0">
                <a:latin typeface="Palatino Linotype"/>
                <a:cs typeface="Palatino Linotype"/>
              </a:rPr>
              <a:t>you 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can </a:t>
            </a:r>
            <a:r>
              <a:rPr sz="1400" spc="-33" dirty="0">
                <a:latin typeface="Palatino Linotype"/>
                <a:cs typeface="Palatino Linotype"/>
              </a:rPr>
              <a:t>run </a:t>
            </a:r>
            <a:r>
              <a:rPr sz="1400" spc="4" dirty="0">
                <a:latin typeface="SimSun"/>
                <a:cs typeface="SimSun"/>
              </a:rPr>
              <a:t>git checkout 11e </a:t>
            </a:r>
            <a:r>
              <a:rPr sz="1400" spc="-20" dirty="0">
                <a:latin typeface="Palatino Linotype"/>
                <a:cs typeface="Palatino Linotype"/>
              </a:rPr>
              <a:t>to </a:t>
            </a:r>
            <a:r>
              <a:rPr sz="1400" spc="-29" dirty="0">
                <a:latin typeface="Palatino Linotype"/>
                <a:cs typeface="Palatino Linotype"/>
              </a:rPr>
              <a:t>check </a:t>
            </a:r>
            <a:r>
              <a:rPr sz="1400" spc="-33" dirty="0">
                <a:latin typeface="Palatino Linotype"/>
                <a:cs typeface="Palatino Linotype"/>
              </a:rPr>
              <a:t>out </a:t>
            </a:r>
            <a:r>
              <a:rPr sz="1400" spc="-29" dirty="0">
                <a:latin typeface="Palatino Linotype"/>
                <a:cs typeface="Palatino Linotype"/>
              </a:rPr>
              <a:t>this </a:t>
            </a:r>
            <a:r>
              <a:rPr sz="1400" spc="-37" dirty="0">
                <a:latin typeface="Palatino Linotype"/>
                <a:cs typeface="Palatino Linotype"/>
              </a:rPr>
              <a:t>version </a:t>
            </a:r>
            <a:r>
              <a:rPr sz="1400" spc="-29" dirty="0">
                <a:latin typeface="Palatino Linotype"/>
                <a:cs typeface="Palatino Linotype"/>
              </a:rPr>
              <a:t>of the </a:t>
            </a:r>
            <a:r>
              <a:rPr sz="1400" spc="-33" dirty="0">
                <a:latin typeface="Palatino Linotype"/>
                <a:cs typeface="Palatino Linotype"/>
              </a:rPr>
              <a:t>applica‐ </a:t>
            </a:r>
            <a:r>
              <a:rPr sz="1400" spc="-184" dirty="0">
                <a:latin typeface="Palatino Linotype"/>
                <a:cs typeface="Palatino Linotype"/>
              </a:rPr>
              <a:t> </a:t>
            </a:r>
            <a:r>
              <a:rPr sz="1400" spc="-20" dirty="0">
                <a:latin typeface="Palatino Linotype"/>
                <a:cs typeface="Palatino Linotype"/>
              </a:rPr>
              <a:t>tion. </a:t>
            </a:r>
            <a:r>
              <a:rPr sz="1400" spc="-49" dirty="0">
                <a:latin typeface="Palatino Linotype"/>
                <a:cs typeface="Palatino Linotype"/>
              </a:rPr>
              <a:t>To </a:t>
            </a:r>
            <a:r>
              <a:rPr sz="1400" spc="-37" dirty="0">
                <a:latin typeface="Palatino Linotype"/>
                <a:cs typeface="Palatino Linotype"/>
              </a:rPr>
              <a:t>ensure </a:t>
            </a:r>
            <a:r>
              <a:rPr sz="1400" spc="-33" dirty="0">
                <a:latin typeface="Palatino Linotype"/>
                <a:cs typeface="Palatino Linotype"/>
              </a:rPr>
              <a:t>that </a:t>
            </a:r>
            <a:r>
              <a:rPr sz="1400" spc="-49" dirty="0">
                <a:latin typeface="Palatino Linotype"/>
                <a:cs typeface="Palatino Linotype"/>
              </a:rPr>
              <a:t>you </a:t>
            </a:r>
            <a:r>
              <a:rPr sz="1400" spc="-53" dirty="0">
                <a:latin typeface="Palatino Linotype"/>
                <a:cs typeface="Palatino Linotype"/>
              </a:rPr>
              <a:t>have </a:t>
            </a:r>
            <a:r>
              <a:rPr sz="1400" spc="-37" dirty="0">
                <a:latin typeface="Palatino Linotype"/>
                <a:cs typeface="Palatino Linotype"/>
              </a:rPr>
              <a:t>all </a:t>
            </a:r>
            <a:r>
              <a:rPr sz="1400" spc="-29" dirty="0">
                <a:latin typeface="Palatino Linotype"/>
                <a:cs typeface="Palatino Linotype"/>
              </a:rPr>
              <a:t>the </a:t>
            </a:r>
            <a:r>
              <a:rPr sz="1400" spc="-41" dirty="0">
                <a:latin typeface="Palatino Linotype"/>
                <a:cs typeface="Palatino Linotype"/>
              </a:rPr>
              <a:t>dependencies </a:t>
            </a:r>
            <a:r>
              <a:rPr sz="1400" spc="-33" dirty="0">
                <a:latin typeface="Palatino Linotype"/>
                <a:cs typeface="Palatino Linotype"/>
              </a:rPr>
              <a:t>installed </a:t>
            </a:r>
            <a:r>
              <a:rPr sz="1400" spc="-37" dirty="0">
                <a:latin typeface="Palatino Linotype"/>
                <a:cs typeface="Palatino Linotype"/>
              </a:rPr>
              <a:t>also </a:t>
            </a:r>
            <a:r>
              <a:rPr sz="1400" spc="-33" dirty="0">
                <a:latin typeface="Palatino Linotype"/>
                <a:cs typeface="Palatino Linotype"/>
              </a:rPr>
              <a:t>run </a:t>
            </a:r>
            <a:r>
              <a:rPr sz="1400" spc="-29" dirty="0">
                <a:latin typeface="Palatino Linotype"/>
                <a:cs typeface="Palatino Linotype"/>
              </a:rPr>
              <a:t> </a:t>
            </a:r>
            <a:r>
              <a:rPr sz="1400" spc="4" dirty="0">
                <a:latin typeface="SimSun"/>
                <a:cs typeface="SimSun"/>
              </a:rPr>
              <a:t>pip install -r </a:t>
            </a:r>
            <a:r>
              <a:rPr sz="1400" dirty="0">
                <a:latin typeface="SimSun"/>
                <a:cs typeface="SimSun"/>
              </a:rPr>
              <a:t>requirements/dev.txt</a:t>
            </a:r>
            <a:r>
              <a:rPr sz="1400" dirty="0">
                <a:latin typeface="Palatino Linotype"/>
                <a:cs typeface="Palatino Linotype"/>
              </a:rPr>
              <a:t>.</a:t>
            </a:r>
            <a:endParaRPr sz="1400">
              <a:latin typeface="Palatino Linotype"/>
              <a:cs typeface="Palatino Linotype"/>
            </a:endParaRPr>
          </a:p>
          <a:p>
            <a:pPr>
              <a:spcBef>
                <a:spcPts val="45"/>
              </a:spcBef>
            </a:pPr>
            <a:endParaRPr sz="240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4"/>
              </a:spcBef>
            </a:pPr>
            <a:r>
              <a:rPr sz="1600" spc="-37" dirty="0">
                <a:latin typeface="Palatino Linotype"/>
                <a:cs typeface="Palatino Linotype"/>
              </a:rPr>
              <a:t>With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these</a:t>
            </a:r>
            <a:r>
              <a:rPr sz="1600" spc="-37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changes,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Markdown-formatted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text </a:t>
            </a:r>
            <a:r>
              <a:rPr sz="1600" spc="-57" dirty="0">
                <a:latin typeface="Palatino Linotype"/>
                <a:cs typeface="Palatino Linotype"/>
              </a:rPr>
              <a:t>typed</a:t>
            </a:r>
            <a:r>
              <a:rPr sz="1600" spc="-53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33" dirty="0">
                <a:latin typeface="Palatino Linotype"/>
                <a:cs typeface="Palatino Linotype"/>
              </a:rPr>
              <a:t> text </a:t>
            </a:r>
            <a:r>
              <a:rPr sz="1600" spc="-45" dirty="0">
                <a:latin typeface="Palatino Linotype"/>
                <a:cs typeface="Palatino Linotype"/>
              </a:rPr>
              <a:t>area</a:t>
            </a:r>
            <a:r>
              <a:rPr sz="1600" spc="-41" dirty="0">
                <a:latin typeface="Palatino Linotype"/>
                <a:cs typeface="Palatino Linotype"/>
              </a:rPr>
              <a:t> field</a:t>
            </a:r>
            <a:r>
              <a:rPr sz="1600" spc="-37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will</a:t>
            </a:r>
            <a:r>
              <a:rPr sz="1600" spc="-53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immediately</a:t>
            </a:r>
            <a:r>
              <a:rPr sz="1600" spc="-45" dirty="0">
                <a:latin typeface="Palatino Linotype"/>
                <a:cs typeface="Palatino Linotype"/>
              </a:rPr>
              <a:t> rendered </a:t>
            </a:r>
            <a:r>
              <a:rPr sz="1600" spc="-53" dirty="0">
                <a:latin typeface="Palatino Linotype"/>
                <a:cs typeface="Palatino Linotype"/>
              </a:rPr>
              <a:t>as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HTML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61" dirty="0">
                <a:latin typeface="Palatino Linotype"/>
                <a:cs typeface="Palatino Linotype"/>
              </a:rPr>
              <a:t>preview</a:t>
            </a:r>
            <a:r>
              <a:rPr sz="1600" spc="9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area </a:t>
            </a:r>
            <a:r>
              <a:rPr sz="1600" spc="-61" dirty="0">
                <a:latin typeface="Palatino Linotype"/>
                <a:cs typeface="Palatino Linotype"/>
              </a:rPr>
              <a:t>below.</a:t>
            </a:r>
            <a:r>
              <a:rPr sz="1600" spc="93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sz="16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11-3 </a:t>
            </a:r>
            <a:r>
              <a:rPr sz="1600" spc="-61" dirty="0">
                <a:latin typeface="Palatino Linotype"/>
                <a:cs typeface="Palatino Linotype"/>
              </a:rPr>
              <a:t>shows</a:t>
            </a:r>
            <a:r>
              <a:rPr sz="1600" spc="9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blog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submission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form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with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rich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text.</a:t>
            </a:r>
            <a:endParaRPr sz="16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3810000"/>
            <a:ext cx="3514135" cy="2507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24000" y="5715000"/>
            <a:ext cx="3514135" cy="28746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800" i="1" spc="-41" dirty="0">
                <a:latin typeface="Palatino Linotype"/>
                <a:cs typeface="Palatino Linotype"/>
              </a:rPr>
              <a:t>F</a:t>
            </a:r>
            <a:r>
              <a:rPr sz="1800" i="1" spc="-20" dirty="0">
                <a:latin typeface="Palatino Linotype"/>
                <a:cs typeface="Palatino Linotype"/>
              </a:rPr>
              <a:t>i</a:t>
            </a:r>
            <a:r>
              <a:rPr sz="1800" i="1" spc="-65" dirty="0">
                <a:latin typeface="Palatino Linotype"/>
                <a:cs typeface="Palatino Linotype"/>
              </a:rPr>
              <a:t>g</a:t>
            </a:r>
            <a:r>
              <a:rPr sz="1800" i="1" spc="-33" dirty="0">
                <a:latin typeface="Palatino Linotype"/>
                <a:cs typeface="Palatino Linotype"/>
              </a:rPr>
              <a:t>u</a:t>
            </a:r>
            <a:r>
              <a:rPr sz="1800" i="1" spc="-37" dirty="0">
                <a:latin typeface="Palatino Linotype"/>
                <a:cs typeface="Palatino Linotype"/>
              </a:rPr>
              <a:t>r</a:t>
            </a:r>
            <a:r>
              <a:rPr sz="1800" i="1" spc="8" dirty="0">
                <a:latin typeface="Palatino Linotype"/>
                <a:cs typeface="Palatino Linotype"/>
              </a:rPr>
              <a:t>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11-3.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73" dirty="0">
                <a:latin typeface="Palatino Linotype"/>
                <a:cs typeface="Palatino Linotype"/>
              </a:rPr>
              <a:t>R</a:t>
            </a:r>
            <a:r>
              <a:rPr sz="1800" i="1" spc="-12" dirty="0">
                <a:latin typeface="Palatino Linotype"/>
                <a:cs typeface="Palatino Linotype"/>
              </a:rPr>
              <a:t>i</a:t>
            </a:r>
            <a:r>
              <a:rPr sz="1800" i="1" spc="-37" dirty="0">
                <a:latin typeface="Palatino Linotype"/>
                <a:cs typeface="Palatino Linotype"/>
              </a:rPr>
              <a:t>c</a:t>
            </a:r>
            <a:r>
              <a:rPr sz="1800" i="1" spc="-8" dirty="0">
                <a:latin typeface="Palatino Linotype"/>
                <a:cs typeface="Palatino Linotype"/>
              </a:rPr>
              <a:t>h-</a:t>
            </a:r>
            <a:r>
              <a:rPr sz="1800" i="1" spc="-16" dirty="0">
                <a:latin typeface="Palatino Linotype"/>
                <a:cs typeface="Palatino Linotype"/>
              </a:rPr>
              <a:t>t</a:t>
            </a:r>
            <a:r>
              <a:rPr sz="1800" i="1" spc="-12" dirty="0">
                <a:latin typeface="Palatino Linotype"/>
                <a:cs typeface="Palatino Linotype"/>
              </a:rPr>
              <a:t>ext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4" dirty="0">
                <a:latin typeface="Palatino Linotype"/>
                <a:cs typeface="Palatino Linotype"/>
              </a:rPr>
              <a:t>b</a:t>
            </a:r>
            <a:r>
              <a:rPr sz="1800" i="1" spc="-33" dirty="0">
                <a:latin typeface="Palatino Linotype"/>
                <a:cs typeface="Palatino Linotype"/>
              </a:rPr>
              <a:t>l</a:t>
            </a:r>
            <a:r>
              <a:rPr sz="1800" i="1" spc="-24" dirty="0">
                <a:latin typeface="Palatino Linotype"/>
                <a:cs typeface="Palatino Linotype"/>
              </a:rPr>
              <a:t>og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p</a:t>
            </a:r>
            <a:r>
              <a:rPr sz="1800" i="1" spc="12" dirty="0">
                <a:latin typeface="Palatino Linotype"/>
                <a:cs typeface="Palatino Linotype"/>
              </a:rPr>
              <a:t>o</a:t>
            </a:r>
            <a:r>
              <a:rPr sz="1800" i="1" spc="-57" dirty="0">
                <a:latin typeface="Palatino Linotype"/>
                <a:cs typeface="Palatino Linotype"/>
              </a:rPr>
              <a:t>s</a:t>
            </a:r>
            <a:r>
              <a:rPr sz="1800" i="1" spc="-24" dirty="0">
                <a:latin typeface="Palatino Linotype"/>
                <a:cs typeface="Palatino Linotype"/>
              </a:rPr>
              <a:t>t</a:t>
            </a:r>
            <a:r>
              <a:rPr sz="1800" i="1" spc="-20" dirty="0">
                <a:latin typeface="Palatino Linotype"/>
                <a:cs typeface="Palatino Linotype"/>
              </a:rPr>
              <a:t> f</a:t>
            </a:r>
            <a:r>
              <a:rPr sz="1800" i="1" spc="8" dirty="0">
                <a:latin typeface="Palatino Linotype"/>
                <a:cs typeface="Palatino Linotype"/>
              </a:rPr>
              <a:t>o</a:t>
            </a:r>
            <a:r>
              <a:rPr sz="1800" i="1" spc="-16" dirty="0">
                <a:latin typeface="Palatino Linotype"/>
                <a:cs typeface="Palatino Linotype"/>
              </a:rPr>
              <a:t>r</a:t>
            </a:r>
            <a:r>
              <a:rPr sz="1800" i="1" spc="4" dirty="0">
                <a:latin typeface="Palatino Linotype"/>
                <a:cs typeface="Palatino Linotype"/>
              </a:rPr>
              <a:t>m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423990"/>
            <a:ext cx="8077200" cy="5572448"/>
          </a:xfrm>
          <a:prstGeom prst="rect">
            <a:avLst/>
          </a:prstGeom>
        </p:spPr>
        <p:txBody>
          <a:bodyPr vert="horz" wrap="square" lIns="0" tIns="93306" rIns="0" bIns="0" rtlCol="0">
            <a:spAutoFit/>
          </a:bodyPr>
          <a:lstStyle/>
          <a:p>
            <a:pPr marL="10367" algn="just">
              <a:spcBef>
                <a:spcPts val="735"/>
              </a:spcBef>
            </a:pPr>
            <a:r>
              <a:rPr sz="3200" b="1" spc="-69" dirty="0">
                <a:latin typeface="Arial Narrow"/>
                <a:cs typeface="Arial Narrow"/>
              </a:rPr>
              <a:t>Handling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114" dirty="0">
                <a:latin typeface="Arial Narrow"/>
                <a:cs typeface="Arial Narrow"/>
              </a:rPr>
              <a:t>Rich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78" dirty="0">
                <a:latin typeface="Arial Narrow"/>
                <a:cs typeface="Arial Narrow"/>
              </a:rPr>
              <a:t>Text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93" dirty="0">
                <a:latin typeface="Arial Narrow"/>
                <a:cs typeface="Arial Narrow"/>
              </a:rPr>
              <a:t>on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41" dirty="0">
                <a:latin typeface="Arial Narrow"/>
                <a:cs typeface="Arial Narrow"/>
              </a:rPr>
              <a:t>the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93" dirty="0">
                <a:latin typeface="Arial Narrow"/>
                <a:cs typeface="Arial Narrow"/>
              </a:rPr>
              <a:t>Server</a:t>
            </a:r>
            <a:endParaRPr sz="3200">
              <a:latin typeface="Arial Narrow"/>
              <a:cs typeface="Arial Narrow"/>
            </a:endParaRPr>
          </a:p>
          <a:p>
            <a:pPr>
              <a:spcBef>
                <a:spcPts val="29"/>
              </a:spcBef>
            </a:pP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4"/>
              </a:spcBef>
            </a:pPr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11-15.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app/models.py: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Markdown </a:t>
            </a:r>
            <a:r>
              <a:rPr sz="1600" i="1" spc="-20" dirty="0">
                <a:latin typeface="Palatino Linotype"/>
                <a:cs typeface="Palatino Linotype"/>
              </a:rPr>
              <a:t>text handling in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the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37" dirty="0">
                <a:latin typeface="Palatino Linotype"/>
                <a:cs typeface="Palatino Linotype"/>
              </a:rPr>
              <a:t>Post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4" dirty="0">
                <a:latin typeface="Palatino Linotype"/>
                <a:cs typeface="Palatino Linotype"/>
              </a:rPr>
              <a:t>model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markdown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markdown</a:t>
            </a:r>
            <a:endParaRPr sz="1400">
              <a:latin typeface="SimSun"/>
              <a:cs typeface="SimSun"/>
            </a:endParaRPr>
          </a:p>
          <a:p>
            <a:pPr marL="10367" algn="just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bleach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400">
              <a:latin typeface="Courier New"/>
              <a:cs typeface="Courier New"/>
            </a:endParaRPr>
          </a:p>
          <a:p>
            <a:pPr marL="10367" algn="just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Post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body_html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Text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@staticmethod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on_changed_body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target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value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oldvalue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initiator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allowed_tags</a:t>
            </a:r>
            <a:r>
              <a:rPr sz="14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'abbr'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'acronym'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'b'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'blockquote'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'code'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1067802" marR="696145"/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'em'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'i'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'li'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'ol'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'pre'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'strong'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'ul'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'h1'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'h2'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'h3'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'p'</a:t>
            </a:r>
            <a:r>
              <a:rPr sz="1400" dirty="0">
                <a:latin typeface="SimSun"/>
                <a:cs typeface="SimSun"/>
              </a:rPr>
              <a:t>]</a:t>
            </a:r>
            <a:endParaRPr sz="1400">
              <a:latin typeface="SimSun"/>
              <a:cs typeface="SimSun"/>
            </a:endParaRPr>
          </a:p>
          <a:p>
            <a:pPr marL="539085" marR="1312982" indent="-176239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target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body_html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bleach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linkify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bleach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clean</a:t>
            </a:r>
            <a:r>
              <a:rPr sz="1400" dirty="0">
                <a:latin typeface="SimSun"/>
                <a:cs typeface="SimSun"/>
              </a:rPr>
              <a:t>(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markdown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value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output_format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'html'</a:t>
            </a:r>
            <a:r>
              <a:rPr sz="1400" dirty="0">
                <a:latin typeface="SimSun"/>
                <a:cs typeface="SimSun"/>
              </a:rPr>
              <a:t>),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tags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allowed_tags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strip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400" dirty="0">
                <a:latin typeface="SimSun"/>
                <a:cs typeface="SimSun"/>
              </a:rPr>
              <a:t>))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0367" algn="just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event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listen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'set'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on_changed_body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8"/>
              </a:spcBef>
            </a:pPr>
            <a:endParaRPr sz="1200">
              <a:latin typeface="SimSun"/>
              <a:cs typeface="SimSun"/>
            </a:endParaRPr>
          </a:p>
          <a:p>
            <a:pPr marL="10367" marR="4147" algn="just">
              <a:lnSpc>
                <a:spcPct val="102400"/>
              </a:lnSpc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on_changed_body() </a:t>
            </a:r>
            <a:r>
              <a:rPr sz="1600" spc="-33" dirty="0">
                <a:latin typeface="Palatino Linotype"/>
                <a:cs typeface="Palatino Linotype"/>
              </a:rPr>
              <a:t>function</a:t>
            </a:r>
            <a:r>
              <a:rPr sz="1600" spc="-29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registered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as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listener</a:t>
            </a:r>
            <a:r>
              <a:rPr sz="1600" spc="-33" dirty="0">
                <a:latin typeface="Palatino Linotype"/>
                <a:cs typeface="Palatino Linotype"/>
              </a:rPr>
              <a:t> of</a:t>
            </a:r>
            <a:r>
              <a:rPr sz="1600" spc="-29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SQLAlchemy’s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73" dirty="0">
                <a:latin typeface="Palatino Linotype"/>
                <a:cs typeface="Palatino Linotype"/>
              </a:rPr>
              <a:t>“set” </a:t>
            </a:r>
            <a:r>
              <a:rPr sz="1600" spc="-69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event </a:t>
            </a:r>
            <a:r>
              <a:rPr sz="1600" spc="-29" dirty="0">
                <a:latin typeface="Palatino Linotype"/>
                <a:cs typeface="Palatino Linotype"/>
              </a:rPr>
              <a:t>for </a:t>
            </a:r>
            <a:r>
              <a:rPr sz="1600" spc="-8" dirty="0">
                <a:latin typeface="SimSun"/>
                <a:cs typeface="SimSun"/>
              </a:rPr>
              <a:t>body</a:t>
            </a:r>
            <a:r>
              <a:rPr sz="1600" spc="-8" dirty="0">
                <a:latin typeface="Palatino Linotype"/>
                <a:cs typeface="Palatino Linotype"/>
              </a:rPr>
              <a:t>, </a:t>
            </a:r>
            <a:r>
              <a:rPr sz="1600" spc="-53" dirty="0">
                <a:latin typeface="Palatino Linotype"/>
                <a:cs typeface="Palatino Linotype"/>
              </a:rPr>
              <a:t>which </a:t>
            </a:r>
            <a:r>
              <a:rPr sz="1600" spc="-49" dirty="0">
                <a:latin typeface="Palatino Linotype"/>
                <a:cs typeface="Palatino Linotype"/>
              </a:rPr>
              <a:t>means </a:t>
            </a:r>
            <a:r>
              <a:rPr sz="1600" spc="-37" dirty="0">
                <a:latin typeface="Palatino Linotype"/>
                <a:cs typeface="Palatino Linotype"/>
              </a:rPr>
              <a:t>that </a:t>
            </a:r>
            <a:r>
              <a:rPr sz="1600" spc="-20" dirty="0">
                <a:latin typeface="Palatino Linotype"/>
                <a:cs typeface="Palatino Linotype"/>
              </a:rPr>
              <a:t>it </a:t>
            </a:r>
            <a:r>
              <a:rPr sz="1600" spc="-57" dirty="0">
                <a:latin typeface="Palatino Linotype"/>
                <a:cs typeface="Palatino Linotype"/>
              </a:rPr>
              <a:t>will </a:t>
            </a:r>
            <a:r>
              <a:rPr sz="1600" spc="-45" dirty="0">
                <a:latin typeface="Palatino Linotype"/>
                <a:cs typeface="Palatino Linotype"/>
              </a:rPr>
              <a:t>be automatically </a:t>
            </a:r>
            <a:r>
              <a:rPr sz="1600" spc="-53" dirty="0">
                <a:latin typeface="Palatino Linotype"/>
                <a:cs typeface="Palatino Linotype"/>
              </a:rPr>
              <a:t>invoked </a:t>
            </a:r>
            <a:r>
              <a:rPr sz="1600" spc="-57" dirty="0">
                <a:latin typeface="Palatino Linotype"/>
                <a:cs typeface="Palatino Linotype"/>
              </a:rPr>
              <a:t>whenever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body </a:t>
            </a:r>
            <a:r>
              <a:rPr sz="1600" dirty="0">
                <a:latin typeface="SimSun"/>
                <a:cs typeface="SimSun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field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41" dirty="0">
                <a:latin typeface="Palatino Linotype"/>
                <a:cs typeface="Palatino Linotype"/>
              </a:rPr>
              <a:t>set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53" dirty="0">
                <a:latin typeface="Palatino Linotype"/>
                <a:cs typeface="Palatino Linotype"/>
              </a:rPr>
              <a:t>a</a:t>
            </a:r>
            <a:r>
              <a:rPr sz="1600" spc="106" dirty="0">
                <a:latin typeface="Palatino Linotype"/>
                <a:cs typeface="Palatino Linotype"/>
              </a:rPr>
              <a:t> </a:t>
            </a:r>
            <a:r>
              <a:rPr sz="1600" spc="-69" dirty="0">
                <a:latin typeface="Palatino Linotype"/>
                <a:cs typeface="Palatino Linotype"/>
              </a:rPr>
              <a:t>new</a:t>
            </a:r>
            <a:r>
              <a:rPr sz="1600" spc="78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value.</a:t>
            </a:r>
            <a:r>
              <a:rPr sz="1600" spc="106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handler </a:t>
            </a:r>
            <a:r>
              <a:rPr sz="1600" spc="-33" dirty="0">
                <a:latin typeface="Palatino Linotype"/>
                <a:cs typeface="Palatino Linotype"/>
              </a:rPr>
              <a:t>function </a:t>
            </a:r>
            <a:r>
              <a:rPr sz="1600" spc="-41" dirty="0">
                <a:latin typeface="Palatino Linotype"/>
                <a:cs typeface="Palatino Linotype"/>
              </a:rPr>
              <a:t>renders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HTML version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body </a:t>
            </a:r>
            <a:r>
              <a:rPr sz="1600" spc="-53" dirty="0">
                <a:latin typeface="Palatino Linotype"/>
                <a:cs typeface="Palatino Linotype"/>
              </a:rPr>
              <a:t>and </a:t>
            </a:r>
            <a:r>
              <a:rPr sz="1600" spc="-37" dirty="0">
                <a:latin typeface="Palatino Linotype"/>
                <a:cs typeface="Palatino Linotype"/>
              </a:rPr>
              <a:t>stores </a:t>
            </a:r>
            <a:r>
              <a:rPr sz="1600" spc="-20" dirty="0">
                <a:latin typeface="Palatino Linotype"/>
                <a:cs typeface="Palatino Linotype"/>
              </a:rPr>
              <a:t>it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4" dirty="0">
                <a:latin typeface="SimSun"/>
                <a:cs typeface="SimSun"/>
              </a:rPr>
              <a:t>body_html</a:t>
            </a:r>
            <a:r>
              <a:rPr sz="1600" spc="-4" dirty="0">
                <a:latin typeface="Palatino Linotype"/>
                <a:cs typeface="Palatino Linotype"/>
              </a:rPr>
              <a:t>, </a:t>
            </a:r>
            <a:r>
              <a:rPr sz="1600" spc="-45" dirty="0">
                <a:latin typeface="Palatino Linotype"/>
                <a:cs typeface="Palatino Linotype"/>
              </a:rPr>
              <a:t>effectively </a:t>
            </a:r>
            <a:r>
              <a:rPr sz="1600" spc="-49" dirty="0">
                <a:latin typeface="Palatino Linotype"/>
                <a:cs typeface="Palatino Linotype"/>
              </a:rPr>
              <a:t>making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conversion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57" dirty="0">
                <a:latin typeface="Palatino Linotype"/>
                <a:cs typeface="Palatino Linotype"/>
              </a:rPr>
              <a:t>Markdown </a:t>
            </a:r>
            <a:r>
              <a:rPr sz="1600" spc="-53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text</a:t>
            </a:r>
            <a:r>
              <a:rPr sz="1600" spc="-24" dirty="0">
                <a:latin typeface="Palatino Linotype"/>
                <a:cs typeface="Palatino Linotype"/>
              </a:rPr>
              <a:t> to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HTML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fully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>
                <a:latin typeface="Palatino Linotype"/>
                <a:cs typeface="Palatino Linotype"/>
              </a:rPr>
              <a:t>automatic.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609600"/>
            <a:ext cx="8001000" cy="5021521"/>
          </a:xfrm>
          <a:prstGeom prst="rect">
            <a:avLst/>
          </a:prstGeom>
        </p:spPr>
        <p:txBody>
          <a:bodyPr vert="horz" wrap="square" lIns="0" tIns="7257" rIns="0" bIns="0" rtlCol="0">
            <a:spAutoFit/>
          </a:bodyPr>
          <a:lstStyle/>
          <a:p>
            <a:pPr marL="10367" marR="73606" algn="just">
              <a:spcBef>
                <a:spcPts val="4"/>
              </a:spcBef>
            </a:pPr>
            <a:r>
              <a:rPr sz="1400" i="1" spc="-12">
                <a:latin typeface="Palatino Linotype"/>
                <a:cs typeface="Palatino Linotype"/>
              </a:rPr>
              <a:t>Example </a:t>
            </a:r>
            <a:r>
              <a:rPr sz="1400" i="1" spc="-16" dirty="0">
                <a:latin typeface="Palatino Linotype"/>
                <a:cs typeface="Palatino Linotype"/>
              </a:rPr>
              <a:t>11-16. app/templates/_posts.html: </a:t>
            </a:r>
            <a:r>
              <a:rPr sz="1400" i="1" spc="-20" dirty="0">
                <a:latin typeface="Palatino Linotype"/>
                <a:cs typeface="Palatino Linotype"/>
              </a:rPr>
              <a:t>use </a:t>
            </a:r>
            <a:r>
              <a:rPr sz="1400" i="1" spc="-8" dirty="0">
                <a:latin typeface="Palatino Linotype"/>
                <a:cs typeface="Palatino Linotype"/>
              </a:rPr>
              <a:t>the </a:t>
            </a:r>
            <a:r>
              <a:rPr sz="1400" i="1" spc="-33" dirty="0">
                <a:latin typeface="Palatino Linotype"/>
                <a:cs typeface="Palatino Linotype"/>
              </a:rPr>
              <a:t>HTML </a:t>
            </a:r>
            <a:r>
              <a:rPr sz="1400" i="1" spc="-20" dirty="0">
                <a:latin typeface="Palatino Linotype"/>
                <a:cs typeface="Palatino Linotype"/>
              </a:rPr>
              <a:t>version </a:t>
            </a:r>
            <a:r>
              <a:rPr sz="1400" i="1" dirty="0">
                <a:latin typeface="Palatino Linotype"/>
                <a:cs typeface="Palatino Linotype"/>
              </a:rPr>
              <a:t>of </a:t>
            </a:r>
            <a:r>
              <a:rPr sz="1400" i="1" spc="-8" dirty="0">
                <a:latin typeface="Palatino Linotype"/>
                <a:cs typeface="Palatino Linotype"/>
              </a:rPr>
              <a:t>the </a:t>
            </a:r>
            <a:r>
              <a:rPr sz="1400" i="1" spc="-20" dirty="0">
                <a:latin typeface="Palatino Linotype"/>
                <a:cs typeface="Palatino Linotype"/>
              </a:rPr>
              <a:t>post </a:t>
            </a:r>
            <a:r>
              <a:rPr sz="1400" i="1" spc="-4" dirty="0">
                <a:latin typeface="Palatino Linotype"/>
                <a:cs typeface="Palatino Linotype"/>
              </a:rPr>
              <a:t>bodies </a:t>
            </a:r>
            <a:r>
              <a:rPr sz="1400" i="1" spc="-20" dirty="0">
                <a:latin typeface="Palatino Linotype"/>
                <a:cs typeface="Palatino Linotype"/>
              </a:rPr>
              <a:t>in </a:t>
            </a:r>
            <a:r>
              <a:rPr sz="1400" i="1" spc="-204" dirty="0">
                <a:latin typeface="Palatino Linotype"/>
                <a:cs typeface="Palatino Linotype"/>
              </a:rPr>
              <a:t> </a:t>
            </a:r>
            <a:r>
              <a:rPr sz="1400" i="1" spc="-8" dirty="0">
                <a:latin typeface="Palatino Linotype"/>
                <a:cs typeface="Palatino Linotype"/>
              </a:rPr>
              <a:t>the</a:t>
            </a:r>
            <a:r>
              <a:rPr sz="1400" i="1" spc="-24" dirty="0">
                <a:latin typeface="Palatino Linotype"/>
                <a:cs typeface="Palatino Linotype"/>
              </a:rPr>
              <a:t> </a:t>
            </a:r>
            <a:r>
              <a:rPr sz="1400" i="1" spc="-12" dirty="0">
                <a:latin typeface="Palatino Linotype"/>
                <a:cs typeface="Palatino Linotype"/>
              </a:rPr>
              <a:t>template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849"/>
              </a:spcBef>
            </a:pPr>
            <a:r>
              <a:rPr sz="1400" dirty="0">
                <a:latin typeface="SimSun"/>
                <a:cs typeface="SimSun"/>
              </a:rPr>
              <a:t>...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"post-body"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if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post.body_html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latin typeface="SimSun"/>
                <a:cs typeface="SimSun"/>
              </a:rPr>
              <a:t>{{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post.body_html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|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safe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else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post.body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endif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...</a:t>
            </a:r>
            <a:endParaRPr sz="1400">
              <a:latin typeface="SimSun"/>
              <a:cs typeface="SimSun"/>
            </a:endParaRPr>
          </a:p>
          <a:p>
            <a:pPr marL="10367">
              <a:spcBef>
                <a:spcPts val="931"/>
              </a:spcBef>
            </a:pPr>
            <a:r>
              <a:rPr sz="3200" b="1" spc="-98">
                <a:latin typeface="Arial Narrow"/>
                <a:cs typeface="Arial Narrow"/>
              </a:rPr>
              <a:t>Permanent</a:t>
            </a:r>
            <a:r>
              <a:rPr sz="3200" b="1" spc="-110">
                <a:latin typeface="Arial Narrow"/>
                <a:cs typeface="Arial Narrow"/>
              </a:rPr>
              <a:t> </a:t>
            </a:r>
            <a:r>
              <a:rPr sz="3200" b="1" spc="-143" dirty="0">
                <a:latin typeface="Arial Narrow"/>
                <a:cs typeface="Arial Narrow"/>
              </a:rPr>
              <a:t>Links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65" dirty="0">
                <a:latin typeface="Arial Narrow"/>
                <a:cs typeface="Arial Narrow"/>
              </a:rPr>
              <a:t>to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131" dirty="0">
                <a:latin typeface="Arial Narrow"/>
                <a:cs typeface="Arial Narrow"/>
              </a:rPr>
              <a:t>Blog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155" dirty="0">
                <a:latin typeface="Arial Narrow"/>
                <a:cs typeface="Arial Narrow"/>
              </a:rPr>
              <a:t>Posts</a:t>
            </a:r>
            <a:endParaRPr sz="3200">
              <a:latin typeface="Arial Narrow"/>
              <a:cs typeface="Arial Narrow"/>
            </a:endParaRPr>
          </a:p>
          <a:p>
            <a:pPr marL="10367" marR="4147" algn="just">
              <a:spcBef>
                <a:spcPts val="441"/>
              </a:spcBef>
            </a:pPr>
            <a:r>
              <a:rPr sz="1400" spc="-53" dirty="0">
                <a:latin typeface="Palatino Linotype"/>
                <a:cs typeface="Palatino Linotype"/>
              </a:rPr>
              <a:t>Users </a:t>
            </a:r>
            <a:r>
              <a:rPr sz="1400" spc="-69" dirty="0">
                <a:latin typeface="Palatino Linotype"/>
                <a:cs typeface="Palatino Linotype"/>
              </a:rPr>
              <a:t>may</a:t>
            </a:r>
            <a:r>
              <a:rPr sz="1400" spc="73" dirty="0">
                <a:latin typeface="Palatino Linotype"/>
                <a:cs typeface="Palatino Linotype"/>
              </a:rPr>
              <a:t> </a:t>
            </a:r>
            <a:r>
              <a:rPr sz="1400" spc="-61" dirty="0">
                <a:latin typeface="Palatino Linotype"/>
                <a:cs typeface="Palatino Linotype"/>
              </a:rPr>
              <a:t>want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45" dirty="0">
                <a:latin typeface="Palatino Linotype"/>
                <a:cs typeface="Palatino Linotype"/>
              </a:rPr>
              <a:t>share </a:t>
            </a:r>
            <a:r>
              <a:rPr sz="1400" spc="-37" dirty="0">
                <a:latin typeface="Palatino Linotype"/>
                <a:cs typeface="Palatino Linotype"/>
              </a:rPr>
              <a:t>links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7" dirty="0">
                <a:latin typeface="Palatino Linotype"/>
                <a:cs typeface="Palatino Linotype"/>
              </a:rPr>
              <a:t>specific </a:t>
            </a:r>
            <a:r>
              <a:rPr sz="1400" spc="-45" dirty="0">
                <a:latin typeface="Palatino Linotype"/>
                <a:cs typeface="Palatino Linotype"/>
              </a:rPr>
              <a:t>blog posts </a:t>
            </a:r>
            <a:r>
              <a:rPr sz="1400" spc="-53" dirty="0">
                <a:latin typeface="Palatino Linotype"/>
                <a:cs typeface="Palatino Linotype"/>
              </a:rPr>
              <a:t>with </a:t>
            </a:r>
            <a:r>
              <a:rPr sz="1400" spc="-41" dirty="0">
                <a:latin typeface="Palatino Linotype"/>
                <a:cs typeface="Palatino Linotype"/>
              </a:rPr>
              <a:t>friends </a:t>
            </a:r>
            <a:r>
              <a:rPr sz="1400" spc="-33" dirty="0">
                <a:latin typeface="Palatino Linotype"/>
                <a:cs typeface="Palatino Linotype"/>
              </a:rPr>
              <a:t>on </a:t>
            </a:r>
            <a:r>
              <a:rPr sz="1400" spc="-37" dirty="0">
                <a:latin typeface="Palatino Linotype"/>
                <a:cs typeface="Palatino Linotype"/>
              </a:rPr>
              <a:t>social </a:t>
            </a:r>
            <a:r>
              <a:rPr sz="1400" spc="-45" dirty="0">
                <a:latin typeface="Palatino Linotype"/>
                <a:cs typeface="Palatino Linotype"/>
              </a:rPr>
              <a:t>networks. </a:t>
            </a:r>
            <a:r>
              <a:rPr sz="1400" spc="-41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For this </a:t>
            </a:r>
            <a:r>
              <a:rPr sz="1400" spc="-45" dirty="0">
                <a:latin typeface="Palatino Linotype"/>
                <a:cs typeface="Palatino Linotype"/>
              </a:rPr>
              <a:t>purpose, </a:t>
            </a:r>
            <a:r>
              <a:rPr sz="1400" spc="-41" dirty="0">
                <a:latin typeface="Palatino Linotype"/>
                <a:cs typeface="Palatino Linotype"/>
              </a:rPr>
              <a:t>each </a:t>
            </a:r>
            <a:r>
              <a:rPr sz="1400" spc="-45" dirty="0">
                <a:latin typeface="Palatino Linotype"/>
                <a:cs typeface="Palatino Linotype"/>
              </a:rPr>
              <a:t>post </a:t>
            </a:r>
            <a:r>
              <a:rPr sz="1400" spc="-57" dirty="0">
                <a:latin typeface="Palatino Linotype"/>
                <a:cs typeface="Palatino Linotype"/>
              </a:rPr>
              <a:t>will </a:t>
            </a:r>
            <a:r>
              <a:rPr sz="1400" spc="-45" dirty="0">
                <a:latin typeface="Palatino Linotype"/>
                <a:cs typeface="Palatino Linotype"/>
              </a:rPr>
              <a:t>be </a:t>
            </a:r>
            <a:r>
              <a:rPr sz="1400" spc="-53" dirty="0">
                <a:latin typeface="Palatino Linotype"/>
                <a:cs typeface="Palatino Linotype"/>
              </a:rPr>
              <a:t>assigned a </a:t>
            </a:r>
            <a:r>
              <a:rPr sz="1400" spc="-61" dirty="0">
                <a:latin typeface="Palatino Linotype"/>
                <a:cs typeface="Palatino Linotype"/>
              </a:rPr>
              <a:t>page</a:t>
            </a:r>
            <a:r>
              <a:rPr sz="1400" spc="9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with a </a:t>
            </a:r>
            <a:r>
              <a:rPr sz="1400" spc="-45" dirty="0">
                <a:latin typeface="Palatino Linotype"/>
                <a:cs typeface="Palatino Linotype"/>
              </a:rPr>
              <a:t>unique </a:t>
            </a:r>
            <a:r>
              <a:rPr sz="1400" spc="-49" dirty="0">
                <a:latin typeface="Palatino Linotype"/>
                <a:cs typeface="Palatino Linotype"/>
              </a:rPr>
              <a:t>URL </a:t>
            </a:r>
            <a:r>
              <a:rPr sz="1400" spc="-37" dirty="0">
                <a:latin typeface="Palatino Linotype"/>
                <a:cs typeface="Palatino Linotype"/>
              </a:rPr>
              <a:t>that references 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20" dirty="0">
                <a:latin typeface="Palatino Linotype"/>
                <a:cs typeface="Palatino Linotype"/>
              </a:rPr>
              <a:t>it.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The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route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and</a:t>
            </a:r>
            <a:r>
              <a:rPr sz="1400" spc="-49" dirty="0">
                <a:latin typeface="Palatino Linotype"/>
                <a:cs typeface="Palatino Linotype"/>
              </a:rPr>
              <a:t> </a:t>
            </a:r>
            <a:r>
              <a:rPr sz="1400" spc="-73" dirty="0">
                <a:latin typeface="Palatino Linotype"/>
                <a:cs typeface="Palatino Linotype"/>
              </a:rPr>
              <a:t>view</a:t>
            </a:r>
            <a:r>
              <a:rPr sz="1400" spc="69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function</a:t>
            </a:r>
            <a:r>
              <a:rPr sz="1400" spc="147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that</a:t>
            </a:r>
            <a:r>
              <a:rPr sz="1400" spc="143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support</a:t>
            </a:r>
            <a:r>
              <a:rPr sz="1400" spc="127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permanent</a:t>
            </a:r>
            <a:r>
              <a:rPr sz="1400" spc="127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links</a:t>
            </a:r>
            <a:r>
              <a:rPr sz="1400" spc="139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are</a:t>
            </a:r>
            <a:r>
              <a:rPr sz="1400" spc="135" dirty="0">
                <a:latin typeface="Palatino Linotype"/>
                <a:cs typeface="Palatino Linotype"/>
              </a:rPr>
              <a:t> </a:t>
            </a:r>
            <a:r>
              <a:rPr sz="1400" spc="-57" dirty="0">
                <a:latin typeface="Palatino Linotype"/>
                <a:cs typeface="Palatino Linotype"/>
              </a:rPr>
              <a:t>shown</a:t>
            </a:r>
            <a:r>
              <a:rPr sz="1400" spc="102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in 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1400" spc="-24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400" spc="-12">
                <a:solidFill>
                  <a:srgbClr val="990000"/>
                </a:solidFill>
                <a:latin typeface="Palatino Linotype"/>
                <a:cs typeface="Palatino Linotype"/>
              </a:rPr>
              <a:t>11-17</a:t>
            </a:r>
            <a:r>
              <a:rPr sz="1400" spc="-12">
                <a:latin typeface="Palatino Linotype"/>
                <a:cs typeface="Palatino Linotype"/>
              </a:rPr>
              <a:t>.</a:t>
            </a:r>
            <a:endParaRPr lang="en-US" sz="1400" spc="-12">
              <a:latin typeface="Palatino Linotype"/>
              <a:cs typeface="Palatino Linotype"/>
            </a:endParaRPr>
          </a:p>
          <a:p>
            <a:pPr marL="10367" algn="just">
              <a:spcBef>
                <a:spcPts val="82"/>
              </a:spcBef>
            </a:pPr>
            <a:r>
              <a:rPr lang="en-US" sz="1400" i="1" spc="-12">
                <a:latin typeface="Palatino Linotype"/>
                <a:cs typeface="Palatino Linotype"/>
              </a:rPr>
              <a:t>Example</a:t>
            </a:r>
            <a:r>
              <a:rPr lang="en-US" sz="1400" i="1" spc="-20">
                <a:latin typeface="Palatino Linotype"/>
                <a:cs typeface="Palatino Linotype"/>
              </a:rPr>
              <a:t> </a:t>
            </a:r>
            <a:r>
              <a:rPr lang="en-US" sz="1400" i="1" spc="-16">
                <a:latin typeface="Palatino Linotype"/>
                <a:cs typeface="Palatino Linotype"/>
              </a:rPr>
              <a:t>11-17. </a:t>
            </a:r>
            <a:r>
              <a:rPr lang="en-US" sz="1400" i="1" spc="-12">
                <a:latin typeface="Palatino Linotype"/>
                <a:cs typeface="Palatino Linotype"/>
              </a:rPr>
              <a:t>app/main/views.py:</a:t>
            </a:r>
            <a:r>
              <a:rPr lang="en-US" sz="1400" i="1" spc="-16">
                <a:latin typeface="Palatino Linotype"/>
                <a:cs typeface="Palatino Linotype"/>
              </a:rPr>
              <a:t> </a:t>
            </a:r>
            <a:r>
              <a:rPr lang="en-US" sz="1400" i="1" spc="-20">
                <a:latin typeface="Palatino Linotype"/>
                <a:cs typeface="Palatino Linotype"/>
              </a:rPr>
              <a:t>enabling </a:t>
            </a:r>
            <a:r>
              <a:rPr lang="en-US" sz="1400" i="1" spc="-12">
                <a:latin typeface="Palatino Linotype"/>
                <a:cs typeface="Palatino Linotype"/>
              </a:rPr>
              <a:t>permanent</a:t>
            </a:r>
            <a:r>
              <a:rPr lang="en-US" sz="1400" i="1" spc="-16">
                <a:latin typeface="Palatino Linotype"/>
                <a:cs typeface="Palatino Linotype"/>
              </a:rPr>
              <a:t> </a:t>
            </a:r>
            <a:r>
              <a:rPr lang="en-US" sz="1400" i="1" spc="-24">
                <a:latin typeface="Palatino Linotype"/>
                <a:cs typeface="Palatino Linotype"/>
              </a:rPr>
              <a:t>links</a:t>
            </a:r>
            <a:r>
              <a:rPr lang="en-US" sz="1400" i="1" spc="-16">
                <a:latin typeface="Palatino Linotype"/>
                <a:cs typeface="Palatino Linotype"/>
              </a:rPr>
              <a:t> </a:t>
            </a:r>
            <a:r>
              <a:rPr lang="en-US" sz="1400" i="1" spc="-8">
                <a:latin typeface="Palatino Linotype"/>
                <a:cs typeface="Palatino Linotype"/>
              </a:rPr>
              <a:t>to</a:t>
            </a:r>
            <a:r>
              <a:rPr lang="en-US" sz="1400" i="1" spc="-16">
                <a:latin typeface="Palatino Linotype"/>
                <a:cs typeface="Palatino Linotype"/>
              </a:rPr>
              <a:t> </a:t>
            </a:r>
            <a:r>
              <a:rPr lang="en-US" sz="1400" i="1" spc="-29">
                <a:latin typeface="Palatino Linotype"/>
                <a:cs typeface="Palatino Linotype"/>
              </a:rPr>
              <a:t>posts</a:t>
            </a:r>
            <a:endParaRPr lang="en-US" sz="14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80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'/post/&lt;int:id&gt;'</a:t>
            </a:r>
            <a:r>
              <a:rPr lang="en-US" sz="1800">
                <a:latin typeface="SimSun"/>
                <a:cs typeface="SimSun"/>
              </a:rPr>
              <a:t>)</a:t>
            </a:r>
          </a:p>
          <a:p>
            <a:pPr marL="10367"/>
            <a:r>
              <a:rPr lang="en-US" sz="18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800">
                <a:solidFill>
                  <a:srgbClr val="CC00FF"/>
                </a:solidFill>
                <a:latin typeface="SimSun"/>
                <a:cs typeface="SimSun"/>
              </a:rPr>
              <a:t>post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lang="en-US" sz="1800">
                <a:latin typeface="SimSun"/>
                <a:cs typeface="SimSun"/>
              </a:rPr>
              <a:t>):</a:t>
            </a:r>
          </a:p>
          <a:p>
            <a:pPr marL="186606"/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lang="en-US" sz="1800" spc="-2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get_or_404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lang="en-US" sz="1800">
                <a:latin typeface="SimSun"/>
                <a:cs typeface="SimSun"/>
              </a:rPr>
              <a:t>)</a:t>
            </a:r>
          </a:p>
          <a:p>
            <a:pPr marL="186606"/>
            <a:r>
              <a:rPr lang="en-US" sz="18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'post.html'</a:t>
            </a:r>
            <a:r>
              <a:rPr lang="en-US" sz="1800">
                <a:latin typeface="SimSun"/>
                <a:cs typeface="SimSun"/>
              </a:rPr>
              <a:t>,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>
                <a:latin typeface="SimSun"/>
                <a:cs typeface="SimSun"/>
              </a:rPr>
              <a:t>[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lang="en-US" sz="1800">
                <a:latin typeface="SimSun"/>
                <a:cs typeface="SimSun"/>
              </a:rPr>
              <a:t>])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533400"/>
            <a:ext cx="7924800" cy="587104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4"/>
              </a:spcBef>
            </a:pPr>
            <a:r>
              <a:rPr sz="1400" i="1" spc="-12">
                <a:latin typeface="Palatino Linotype"/>
                <a:cs typeface="Palatino Linotype"/>
              </a:rPr>
              <a:t>Example </a:t>
            </a:r>
            <a:r>
              <a:rPr sz="1400" i="1" spc="-16" dirty="0">
                <a:latin typeface="Palatino Linotype"/>
                <a:cs typeface="Palatino Linotype"/>
              </a:rPr>
              <a:t>11-18.</a:t>
            </a:r>
            <a:r>
              <a:rPr sz="1400" i="1" spc="-12" dirty="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app/templates/_posts.html:</a:t>
            </a:r>
            <a:r>
              <a:rPr sz="1400" i="1" spc="-12" dirty="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adding</a:t>
            </a:r>
            <a:r>
              <a:rPr sz="1400" i="1" spc="-8" dirty="0">
                <a:latin typeface="Palatino Linotype"/>
                <a:cs typeface="Palatino Linotype"/>
              </a:rPr>
              <a:t> </a:t>
            </a:r>
            <a:r>
              <a:rPr sz="1400" i="1" spc="-12" dirty="0">
                <a:latin typeface="Palatino Linotype"/>
                <a:cs typeface="Palatino Linotype"/>
              </a:rPr>
              <a:t>permanent </a:t>
            </a:r>
            <a:r>
              <a:rPr sz="1400" i="1" spc="-24" dirty="0">
                <a:latin typeface="Palatino Linotype"/>
                <a:cs typeface="Palatino Linotype"/>
              </a:rPr>
              <a:t>links</a:t>
            </a:r>
            <a:r>
              <a:rPr sz="1400" i="1" spc="-12" dirty="0">
                <a:latin typeface="Palatino Linotype"/>
                <a:cs typeface="Palatino Linotype"/>
              </a:rPr>
              <a:t> </a:t>
            </a:r>
            <a:r>
              <a:rPr sz="1400" i="1" spc="-8" dirty="0">
                <a:latin typeface="Palatino Linotype"/>
                <a:cs typeface="Palatino Linotype"/>
              </a:rPr>
              <a:t>to</a:t>
            </a:r>
            <a:r>
              <a:rPr sz="1400" i="1" spc="-12" dirty="0">
                <a:latin typeface="Palatino Linotype"/>
                <a:cs typeface="Palatino Linotype"/>
              </a:rPr>
              <a:t> </a:t>
            </a:r>
            <a:r>
              <a:rPr sz="1400" i="1" spc="-29" dirty="0">
                <a:latin typeface="Palatino Linotype"/>
                <a:cs typeface="Palatino Linotype"/>
              </a:rPr>
              <a:t>posts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&lt;ul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"posts"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{%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for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post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in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posts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&lt;li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"post"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362845"/>
            <a:r>
              <a:rPr sz="1200" dirty="0">
                <a:latin typeface="SimSun"/>
                <a:cs typeface="SimSun"/>
              </a:rPr>
              <a:t>...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"post-content"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539085"/>
            <a:r>
              <a:rPr sz="1200" dirty="0">
                <a:latin typeface="SimSun"/>
                <a:cs typeface="SimSun"/>
              </a:rPr>
              <a:t>...</a:t>
            </a:r>
            <a:endParaRPr sz="1200">
              <a:latin typeface="SimSun"/>
              <a:cs typeface="SimSun"/>
            </a:endParaRPr>
          </a:p>
          <a:p>
            <a:pPr marL="53908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"post-footer"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715324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"{{ url_for('.post', id=post.id) }}"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891563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&lt;span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"label</a:t>
            </a:r>
            <a:r>
              <a:rPr sz="1200" spc="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spc="-20" dirty="0">
                <a:solidFill>
                  <a:srgbClr val="CC3300"/>
                </a:solidFill>
                <a:latin typeface="SimSun"/>
                <a:cs typeface="SimSun"/>
              </a:rPr>
              <a:t>label-default"</a:t>
            </a:r>
            <a:r>
              <a:rPr sz="1200" b="1" spc="-20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200" spc="-20" dirty="0">
                <a:latin typeface="SimSun"/>
                <a:cs typeface="SimSun"/>
              </a:rPr>
              <a:t>Permalink</a:t>
            </a:r>
            <a:r>
              <a:rPr sz="1200" b="1" spc="-20" dirty="0">
                <a:solidFill>
                  <a:srgbClr val="330099"/>
                </a:solidFill>
                <a:latin typeface="Courier New"/>
                <a:cs typeface="Courier New"/>
              </a:rPr>
              <a:t>&lt;/span&gt;</a:t>
            </a:r>
            <a:endParaRPr sz="1200">
              <a:latin typeface="Courier New"/>
              <a:cs typeface="Courier New"/>
            </a:endParaRPr>
          </a:p>
          <a:p>
            <a:pPr marL="715324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200">
              <a:latin typeface="Courier New"/>
              <a:cs typeface="Courier New"/>
            </a:endParaRPr>
          </a:p>
          <a:p>
            <a:pPr marL="53908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200">
              <a:latin typeface="Courier New"/>
              <a:cs typeface="Courier New"/>
            </a:endParaRPr>
          </a:p>
          <a:p>
            <a:pPr marL="362845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&lt;/li&gt;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{%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endfor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&lt;/ul&gt;</a:t>
            </a:r>
            <a:endParaRPr sz="12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100">
              <a:latin typeface="Courier New"/>
              <a:cs typeface="Courier New"/>
            </a:endParaRPr>
          </a:p>
          <a:p>
            <a:pPr marL="10367" marR="4147" algn="just"/>
            <a:r>
              <a:rPr sz="1400" spc="-29" dirty="0">
                <a:latin typeface="Palatino Linotype"/>
                <a:cs typeface="Palatino Linotype"/>
              </a:rPr>
              <a:t>The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69" dirty="0">
                <a:latin typeface="Palatino Linotype"/>
                <a:cs typeface="Palatino Linotype"/>
              </a:rPr>
              <a:t>new</a:t>
            </a:r>
            <a:r>
              <a:rPr sz="1400" spc="78" dirty="0">
                <a:latin typeface="Palatino Linotype"/>
                <a:cs typeface="Palatino Linotype"/>
              </a:rPr>
              <a:t> </a:t>
            </a:r>
            <a:r>
              <a:rPr sz="1400" i="1" spc="-20" dirty="0">
                <a:latin typeface="Palatino Linotype"/>
                <a:cs typeface="Palatino Linotype"/>
              </a:rPr>
              <a:t>post.html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template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that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renders</a:t>
            </a:r>
            <a:r>
              <a:rPr sz="1400" spc="-37" dirty="0">
                <a:latin typeface="Palatino Linotype"/>
                <a:cs typeface="Palatino Linotype"/>
              </a:rPr>
              <a:t> the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permanent</a:t>
            </a:r>
            <a:r>
              <a:rPr sz="1400" spc="-41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link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61" dirty="0">
                <a:latin typeface="Palatino Linotype"/>
                <a:cs typeface="Palatino Linotype"/>
              </a:rPr>
              <a:t>page</a:t>
            </a:r>
            <a:r>
              <a:rPr sz="1400" spc="-57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is</a:t>
            </a:r>
            <a:r>
              <a:rPr sz="1400" spc="139" dirty="0">
                <a:latin typeface="Palatino Linotype"/>
                <a:cs typeface="Palatino Linotype"/>
              </a:rPr>
              <a:t> </a:t>
            </a:r>
            <a:r>
              <a:rPr sz="1400" spc="-57" dirty="0">
                <a:latin typeface="Palatino Linotype"/>
                <a:cs typeface="Palatino Linotype"/>
              </a:rPr>
              <a:t>shown</a:t>
            </a:r>
            <a:r>
              <a:rPr sz="1400" spc="102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in 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14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4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11-19</a:t>
            </a:r>
            <a:r>
              <a:rPr sz="1400" spc="-12" dirty="0">
                <a:latin typeface="Palatino Linotype"/>
                <a:cs typeface="Palatino Linotype"/>
              </a:rPr>
              <a:t>.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It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includes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example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>
                <a:latin typeface="Palatino Linotype"/>
                <a:cs typeface="Palatino Linotype"/>
              </a:rPr>
              <a:t>template.</a:t>
            </a:r>
            <a:endParaRPr lang="en-US" sz="1400" spc="-45">
              <a:latin typeface="Palatino Linotype"/>
              <a:cs typeface="Palatino Linotype"/>
            </a:endParaRPr>
          </a:p>
          <a:p>
            <a:pPr marL="10367" algn="just">
              <a:spcBef>
                <a:spcPts val="82"/>
              </a:spcBef>
            </a:pPr>
            <a:r>
              <a:rPr lang="en-US" sz="1600" i="1" spc="-12">
                <a:latin typeface="Palatino Linotype"/>
                <a:cs typeface="Palatino Linotype"/>
              </a:rPr>
              <a:t>Example</a:t>
            </a:r>
            <a:r>
              <a:rPr lang="en-US" sz="1600" i="1" spc="-24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11-19.</a:t>
            </a:r>
            <a:r>
              <a:rPr lang="en-US" sz="1600" i="1" spc="-24">
                <a:latin typeface="Palatino Linotype"/>
                <a:cs typeface="Palatino Linotype"/>
              </a:rPr>
              <a:t> </a:t>
            </a:r>
            <a:r>
              <a:rPr lang="en-US" sz="1600" i="1" spc="-12">
                <a:latin typeface="Palatino Linotype"/>
                <a:cs typeface="Palatino Linotype"/>
              </a:rPr>
              <a:t>app/templates/post.html: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12">
                <a:latin typeface="Palatino Linotype"/>
                <a:cs typeface="Palatino Linotype"/>
              </a:rPr>
              <a:t>permanent</a:t>
            </a:r>
            <a:r>
              <a:rPr lang="en-US" sz="1600" i="1" spc="-24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link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12">
                <a:latin typeface="Palatino Linotype"/>
                <a:cs typeface="Palatino Linotype"/>
              </a:rPr>
              <a:t>template</a:t>
            </a:r>
            <a:endParaRPr lang="en-US"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extends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"base.html"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>
              <a:spcBef>
                <a:spcPts val="45"/>
              </a:spcBef>
            </a:pPr>
            <a:endParaRPr lang="en-US" sz="1400">
              <a:latin typeface="SimSun"/>
              <a:cs typeface="SimSun"/>
            </a:endParaRPr>
          </a:p>
          <a:p>
            <a:pPr marL="10367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block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title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%}Flasky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-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Post{%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endblock</a:t>
            </a:r>
            <a:r>
              <a:rPr lang="en-US" sz="1400" spc="-8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lang="en-US" sz="1400">
              <a:latin typeface="SimSun"/>
              <a:cs typeface="SimSun"/>
            </a:endParaRPr>
          </a:p>
          <a:p>
            <a:pPr marL="10367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block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page_content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10367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include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'_posts.html'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10367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endblock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  <a:endParaRPr lang="en-US" sz="4400">
              <a:latin typeface="Palatino Linotype"/>
              <a:cs typeface="Palatino Linotype"/>
            </a:endParaRPr>
          </a:p>
          <a:p>
            <a:pPr marL="10367" marR="4147" algn="just"/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960140-C5F5-133B-439F-5CA3E445BDE7}"/>
              </a:ext>
            </a:extLst>
          </p:cNvPr>
          <p:cNvSpPr txBox="1"/>
          <p:nvPr/>
        </p:nvSpPr>
        <p:spPr>
          <a:xfrm>
            <a:off x="533400" y="304800"/>
            <a:ext cx="8153400" cy="585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/>
            <a:r>
              <a:rPr lang="en-US" sz="2000" i="1" spc="-12" dirty="0">
                <a:latin typeface="Palatino Linotype"/>
                <a:cs typeface="Palatino Linotype"/>
              </a:rPr>
              <a:t>Example</a:t>
            </a:r>
            <a:r>
              <a:rPr lang="en-US" sz="2000" i="1" spc="-20" dirty="0">
                <a:latin typeface="Palatino Linotype"/>
                <a:cs typeface="Palatino Linotype"/>
              </a:rPr>
              <a:t> </a:t>
            </a:r>
            <a:r>
              <a:rPr lang="en-US" sz="2000" i="1" spc="-16" dirty="0">
                <a:latin typeface="Palatino Linotype"/>
                <a:cs typeface="Palatino Linotype"/>
              </a:rPr>
              <a:t>8-2. </a:t>
            </a:r>
            <a:r>
              <a:rPr lang="en-US" sz="2000" i="1" spc="-20" dirty="0">
                <a:latin typeface="Palatino Linotype"/>
                <a:cs typeface="Palatino Linotype"/>
              </a:rPr>
              <a:t>tests/test_user_model.py:</a:t>
            </a:r>
            <a:r>
              <a:rPr lang="en-US" sz="2000" i="1" spc="-16" dirty="0">
                <a:latin typeface="Palatino Linotype"/>
                <a:cs typeface="Palatino Linotype"/>
              </a:rPr>
              <a:t> </a:t>
            </a:r>
            <a:r>
              <a:rPr lang="en-US" sz="2000" i="1" spc="-20" dirty="0">
                <a:latin typeface="Palatino Linotype"/>
                <a:cs typeface="Palatino Linotype"/>
              </a:rPr>
              <a:t>password</a:t>
            </a:r>
            <a:r>
              <a:rPr lang="en-US" sz="2000" i="1" spc="-16" dirty="0">
                <a:latin typeface="Palatino Linotype"/>
                <a:cs typeface="Palatino Linotype"/>
              </a:rPr>
              <a:t> </a:t>
            </a:r>
            <a:r>
              <a:rPr lang="en-US" sz="2000" i="1" spc="-20" dirty="0">
                <a:latin typeface="Palatino Linotype"/>
                <a:cs typeface="Palatino Linotype"/>
              </a:rPr>
              <a:t>hashing</a:t>
            </a:r>
            <a:r>
              <a:rPr lang="en-US" sz="2000" i="1" spc="-16" dirty="0">
                <a:latin typeface="Palatino Linotype"/>
                <a:cs typeface="Palatino Linotype"/>
              </a:rPr>
              <a:t> </a:t>
            </a:r>
            <a:r>
              <a:rPr lang="en-US" sz="2000" i="1" spc="-33" dirty="0">
                <a:latin typeface="Palatino Linotype"/>
                <a:cs typeface="Palatino Linotype"/>
              </a:rPr>
              <a:t>tests</a:t>
            </a:r>
            <a:endParaRPr lang="en-US" sz="20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600" b="1" spc="-73" dirty="0" err="1">
                <a:solidFill>
                  <a:srgbClr val="00CCFF"/>
                </a:solidFill>
                <a:latin typeface="Courier New"/>
                <a:cs typeface="Courier New"/>
              </a:rPr>
              <a:t>unittest</a:t>
            </a:r>
            <a:endParaRPr lang="en-US" sz="1600" dirty="0">
              <a:latin typeface="Courier New"/>
              <a:cs typeface="Courier New"/>
            </a:endParaRPr>
          </a:p>
          <a:p>
            <a:pPr marL="10367" algn="just"/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600" b="1" spc="-73" dirty="0" err="1">
                <a:solidFill>
                  <a:srgbClr val="00CCFF"/>
                </a:solidFill>
                <a:latin typeface="Courier New"/>
                <a:cs typeface="Courier New"/>
              </a:rPr>
              <a:t>app.models</a:t>
            </a:r>
            <a:r>
              <a:rPr lang="en-US"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endParaRPr lang="en-US" sz="16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lang="en-US" sz="1400" dirty="0">
              <a:latin typeface="SimSun"/>
              <a:cs typeface="SimSun"/>
            </a:endParaRPr>
          </a:p>
          <a:p>
            <a:pPr marL="186606" marR="1841181" indent="-176239"/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lang="en-US" sz="1600" b="1" spc="-73" dirty="0" err="1">
                <a:solidFill>
                  <a:srgbClr val="00AA87"/>
                </a:solidFill>
                <a:latin typeface="Courier New"/>
                <a:cs typeface="Courier New"/>
              </a:rPr>
              <a:t>UserModelTestCase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unittest</a:t>
            </a:r>
            <a:r>
              <a:rPr lang="en-US"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TestCase</a:t>
            </a:r>
            <a:r>
              <a:rPr lang="en-US" sz="1600" dirty="0">
                <a:latin typeface="SimSun"/>
                <a:cs typeface="SimSun"/>
              </a:rPr>
              <a:t>):  </a:t>
            </a:r>
          </a:p>
          <a:p>
            <a:pPr marL="186606" marR="1841181" indent="-176239"/>
            <a:r>
              <a:rPr lang="en-US" sz="1600" b="1" spc="-73" dirty="0">
                <a:solidFill>
                  <a:srgbClr val="006699"/>
                </a:solidFill>
                <a:latin typeface="SimSun"/>
                <a:cs typeface="Courier New"/>
              </a:rPr>
              <a:t>  </a:t>
            </a:r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600" dirty="0" err="1">
                <a:solidFill>
                  <a:srgbClr val="CC00FF"/>
                </a:solidFill>
                <a:latin typeface="SimSun"/>
                <a:cs typeface="SimSun"/>
              </a:rPr>
              <a:t>test_password_setter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 dirty="0">
                <a:latin typeface="SimSun"/>
                <a:cs typeface="SimSun"/>
              </a:rPr>
              <a:t>):</a:t>
            </a:r>
          </a:p>
          <a:p>
            <a:pPr marL="362845" marR="1444643"/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u </a:t>
            </a:r>
            <a:r>
              <a:rPr lang="en-US"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password </a:t>
            </a:r>
            <a:r>
              <a:rPr lang="en-US"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600" dirty="0">
                <a:solidFill>
                  <a:srgbClr val="CC3300"/>
                </a:solidFill>
                <a:latin typeface="SimSun"/>
                <a:cs typeface="SimSun"/>
              </a:rPr>
              <a:t>'cat’</a:t>
            </a:r>
            <a:r>
              <a:rPr lang="en-US" sz="1600" dirty="0">
                <a:latin typeface="SimSun"/>
                <a:cs typeface="SimSun"/>
              </a:rPr>
              <a:t>) </a:t>
            </a:r>
            <a:r>
              <a:rPr lang="en-US" sz="1600" spc="4" dirty="0">
                <a:latin typeface="SimSun"/>
                <a:cs typeface="SimSun"/>
              </a:rPr>
              <a:t> </a:t>
            </a:r>
          </a:p>
          <a:p>
            <a:pPr marL="362845" marR="1444643"/>
            <a:r>
              <a:rPr lang="en-US" sz="1600" dirty="0" err="1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assertTrue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lang="en-US"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password_hash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 b="1" spc="-73" dirty="0">
                <a:latin typeface="Courier New"/>
                <a:cs typeface="Courier New"/>
              </a:rPr>
              <a:t>is not </a:t>
            </a:r>
            <a:r>
              <a:rPr lang="en-US" sz="16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lang="en-US" sz="16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9"/>
              </a:spcBef>
            </a:pPr>
            <a:endParaRPr lang="en-US" sz="1400" dirty="0">
              <a:latin typeface="SimSun"/>
              <a:cs typeface="SimSun"/>
            </a:endParaRPr>
          </a:p>
          <a:p>
            <a:pPr marL="362845" marR="2061480" indent="-176239"/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600" dirty="0" err="1">
                <a:solidFill>
                  <a:srgbClr val="CC00FF"/>
                </a:solidFill>
                <a:latin typeface="SimSun"/>
                <a:cs typeface="SimSun"/>
              </a:rPr>
              <a:t>test_no_password_getter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 dirty="0">
                <a:latin typeface="SimSun"/>
                <a:cs typeface="SimSun"/>
              </a:rPr>
              <a:t>):  </a:t>
            </a:r>
          </a:p>
          <a:p>
            <a:pPr marL="362845" marR="2061480" indent="-176239"/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	u</a:t>
            </a:r>
            <a:r>
              <a:rPr lang="en-US" sz="16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lang="en-US" sz="16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 dirty="0">
                <a:solidFill>
                  <a:srgbClr val="CC3300"/>
                </a:solidFill>
                <a:latin typeface="SimSun"/>
                <a:cs typeface="SimSun"/>
              </a:rPr>
              <a:t>'cat'</a:t>
            </a:r>
            <a:r>
              <a:rPr lang="en-US" sz="1600" dirty="0">
                <a:latin typeface="SimSun"/>
                <a:cs typeface="SimSun"/>
              </a:rPr>
              <a:t>)</a:t>
            </a:r>
          </a:p>
          <a:p>
            <a:pPr marL="539085" marR="1664942" indent="-176239"/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with </a:t>
            </a:r>
            <a:r>
              <a:rPr lang="en-US" sz="1600" dirty="0" err="1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assertRaises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b="1" spc="-73" dirty="0" err="1">
                <a:solidFill>
                  <a:srgbClr val="CC0000"/>
                </a:solidFill>
                <a:latin typeface="Courier New"/>
                <a:cs typeface="Courier New"/>
              </a:rPr>
              <a:t>AttributeError</a:t>
            </a:r>
            <a:r>
              <a:rPr lang="en-US" sz="1600" dirty="0">
                <a:latin typeface="SimSun"/>
                <a:cs typeface="SimSun"/>
              </a:rPr>
              <a:t>):  </a:t>
            </a:r>
          </a:p>
          <a:p>
            <a:pPr marL="539085" marR="1664942" indent="-176239"/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	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lang="en-US"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endParaRPr lang="en-US" sz="16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lang="en-US" sz="1400" dirty="0">
              <a:latin typeface="SimSun"/>
              <a:cs typeface="SimSun"/>
            </a:endParaRPr>
          </a:p>
          <a:p>
            <a:pPr marL="362845" marR="1929301" indent="-176239"/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600" dirty="0" err="1">
                <a:solidFill>
                  <a:srgbClr val="CC00FF"/>
                </a:solidFill>
                <a:latin typeface="SimSun"/>
                <a:cs typeface="SimSun"/>
              </a:rPr>
              <a:t>test_password_verification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 dirty="0">
                <a:latin typeface="SimSun"/>
                <a:cs typeface="SimSun"/>
              </a:rPr>
              <a:t>):  </a:t>
            </a:r>
          </a:p>
          <a:p>
            <a:pPr marL="362845" marR="1929301" indent="-176239"/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	u</a:t>
            </a:r>
            <a:r>
              <a:rPr lang="en-US" sz="16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lang="en-US" sz="16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 dirty="0">
                <a:solidFill>
                  <a:srgbClr val="CC3300"/>
                </a:solidFill>
                <a:latin typeface="SimSun"/>
                <a:cs typeface="SimSun"/>
              </a:rPr>
              <a:t>'cat'</a:t>
            </a:r>
            <a:r>
              <a:rPr lang="en-US" sz="1600" dirty="0">
                <a:latin typeface="SimSun"/>
                <a:cs typeface="SimSun"/>
              </a:rPr>
              <a:t>)</a:t>
            </a:r>
          </a:p>
          <a:p>
            <a:pPr marL="362845" marR="1532762"/>
            <a:r>
              <a:rPr lang="en-US" sz="1600" dirty="0" err="1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assertTrue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lang="en-US"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verify_password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>
                <a:solidFill>
                  <a:srgbClr val="CC3300"/>
                </a:solidFill>
                <a:latin typeface="SimSun"/>
                <a:cs typeface="SimSun"/>
              </a:rPr>
              <a:t>'cat'</a:t>
            </a:r>
            <a:r>
              <a:rPr lang="en-US" sz="1600" dirty="0">
                <a:latin typeface="SimSun"/>
                <a:cs typeface="SimSun"/>
              </a:rPr>
              <a:t>)) </a:t>
            </a:r>
            <a:r>
              <a:rPr lang="en-US" sz="1600" spc="-334" dirty="0">
                <a:latin typeface="SimSun"/>
                <a:cs typeface="SimSun"/>
              </a:rPr>
              <a:t> </a:t>
            </a:r>
            <a:r>
              <a:rPr lang="en-US" sz="1600" dirty="0" err="1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assertFalse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lang="en-US"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verify_password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>
                <a:solidFill>
                  <a:srgbClr val="CC3300"/>
                </a:solidFill>
                <a:latin typeface="SimSun"/>
                <a:cs typeface="SimSun"/>
              </a:rPr>
              <a:t>'dog’</a:t>
            </a:r>
            <a:r>
              <a:rPr lang="en-US" sz="1600" dirty="0">
                <a:latin typeface="SimSun"/>
                <a:cs typeface="SimSun"/>
              </a:rPr>
              <a:t>))</a:t>
            </a:r>
          </a:p>
          <a:p>
            <a:pPr marL="362845" marR="1753580" indent="-176239">
              <a:spcBef>
                <a:spcPts val="82"/>
              </a:spcBef>
            </a:pPr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600" dirty="0" err="1">
                <a:solidFill>
                  <a:srgbClr val="CC00FF"/>
                </a:solidFill>
                <a:latin typeface="SimSun"/>
                <a:cs typeface="SimSun"/>
              </a:rPr>
              <a:t>test_password_salts_are_random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 dirty="0">
                <a:latin typeface="SimSun"/>
                <a:cs typeface="SimSun"/>
              </a:rPr>
              <a:t>):  </a:t>
            </a:r>
          </a:p>
          <a:p>
            <a:pPr marL="362845" marR="1753580" indent="-176239">
              <a:spcBef>
                <a:spcPts val="82"/>
              </a:spcBef>
            </a:pP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	u</a:t>
            </a:r>
            <a:r>
              <a:rPr lang="en-US" sz="16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lang="en-US"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dirty="0">
                <a:solidFill>
                  <a:srgbClr val="CC3300"/>
                </a:solidFill>
                <a:latin typeface="SimSun"/>
                <a:cs typeface="SimSun"/>
              </a:rPr>
              <a:t>'cat'</a:t>
            </a:r>
            <a:r>
              <a:rPr lang="en-US" sz="1600" dirty="0">
                <a:latin typeface="SimSun"/>
                <a:cs typeface="SimSun"/>
              </a:rPr>
              <a:t>)</a:t>
            </a:r>
          </a:p>
          <a:p>
            <a:pPr marL="362845" marR="1092683"/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u2 </a:t>
            </a:r>
            <a:r>
              <a:rPr lang="en-US"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lang="en-US"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dirty="0">
                <a:solidFill>
                  <a:srgbClr val="CC3300"/>
                </a:solidFill>
                <a:latin typeface="SimSun"/>
                <a:cs typeface="SimSun"/>
              </a:rPr>
              <a:t>'cat’</a:t>
            </a:r>
            <a:r>
              <a:rPr lang="en-US" sz="1600" dirty="0">
                <a:latin typeface="SimSun"/>
                <a:cs typeface="SimSun"/>
              </a:rPr>
              <a:t>) </a:t>
            </a:r>
            <a:r>
              <a:rPr lang="en-US" sz="1600" spc="4" dirty="0">
                <a:latin typeface="SimSun"/>
                <a:cs typeface="SimSun"/>
              </a:rPr>
              <a:t> </a:t>
            </a:r>
          </a:p>
          <a:p>
            <a:pPr marL="362845" marR="1092683"/>
            <a:r>
              <a:rPr lang="en-US" sz="1600" dirty="0" err="1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assertTrue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u</a:t>
            </a:r>
            <a:r>
              <a:rPr lang="en-US"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password_hash</a:t>
            </a:r>
            <a:r>
              <a:rPr lang="en-US" sz="16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 dirty="0">
                <a:solidFill>
                  <a:srgbClr val="545454"/>
                </a:solidFill>
                <a:latin typeface="SimSun"/>
                <a:cs typeface="SimSun"/>
              </a:rPr>
              <a:t>!=</a:t>
            </a:r>
            <a:r>
              <a:rPr lang="en-US"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u2</a:t>
            </a:r>
            <a:r>
              <a:rPr lang="en-US"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password_hash</a:t>
            </a:r>
            <a:r>
              <a:rPr lang="en-US" sz="1600" dirty="0">
                <a:latin typeface="SimSun"/>
                <a:cs typeface="SimSun"/>
              </a:rPr>
              <a:t>)</a:t>
            </a:r>
          </a:p>
          <a:p>
            <a:pPr marL="362845" marR="1532762"/>
            <a:endParaRPr lang="en-US" sz="16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469047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381000"/>
            <a:ext cx="8153400" cy="574793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747"/>
              </a:spcBef>
            </a:pPr>
            <a:r>
              <a:rPr sz="3200" b="1" spc="-131">
                <a:latin typeface="Arial Narrow"/>
                <a:cs typeface="Arial Narrow"/>
              </a:rPr>
              <a:t>Blog</a:t>
            </a:r>
            <a:r>
              <a:rPr sz="3200" b="1" spc="-110">
                <a:latin typeface="Arial Narrow"/>
                <a:cs typeface="Arial Narrow"/>
              </a:rPr>
              <a:t> </a:t>
            </a:r>
            <a:r>
              <a:rPr sz="3200" b="1" spc="-139" dirty="0">
                <a:latin typeface="Arial Narrow"/>
                <a:cs typeface="Arial Narrow"/>
              </a:rPr>
              <a:t>Post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106" dirty="0">
                <a:latin typeface="Arial Narrow"/>
                <a:cs typeface="Arial Narrow"/>
              </a:rPr>
              <a:t>Editor</a:t>
            </a:r>
            <a:endParaRPr sz="3200">
              <a:latin typeface="Arial Narrow"/>
              <a:cs typeface="Arial Narrow"/>
            </a:endParaRPr>
          </a:p>
          <a:p>
            <a:pPr marL="10367" marR="4147" algn="just">
              <a:spcBef>
                <a:spcPts val="441"/>
              </a:spcBef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last </a:t>
            </a:r>
            <a:r>
              <a:rPr sz="1600" spc="-45" dirty="0">
                <a:latin typeface="Palatino Linotype"/>
                <a:cs typeface="Palatino Linotype"/>
              </a:rPr>
              <a:t>feature related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5" dirty="0">
                <a:latin typeface="Palatino Linotype"/>
                <a:cs typeface="Palatino Linotype"/>
              </a:rPr>
              <a:t>blog posts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5" dirty="0">
                <a:latin typeface="Palatino Linotype"/>
                <a:cs typeface="Palatino Linotype"/>
              </a:rPr>
              <a:t>post </a:t>
            </a:r>
            <a:r>
              <a:rPr sz="1600" spc="-37" dirty="0">
                <a:latin typeface="Palatino Linotype"/>
                <a:cs typeface="Palatino Linotype"/>
              </a:rPr>
              <a:t>editor that </a:t>
            </a:r>
            <a:r>
              <a:rPr sz="1600" spc="-57" dirty="0">
                <a:latin typeface="Palatino Linotype"/>
                <a:cs typeface="Palatino Linotype"/>
              </a:rPr>
              <a:t>allows </a:t>
            </a:r>
            <a:r>
              <a:rPr sz="1600" spc="-49" dirty="0">
                <a:latin typeface="Palatino Linotype"/>
                <a:cs typeface="Palatino Linotype"/>
              </a:rPr>
              <a:t>users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1" dirty="0">
                <a:latin typeface="Palatino Linotype"/>
                <a:cs typeface="Palatino Linotype"/>
              </a:rPr>
              <a:t>edit </a:t>
            </a:r>
            <a:r>
              <a:rPr sz="1600" spc="-33" dirty="0">
                <a:latin typeface="Palatino Linotype"/>
                <a:cs typeface="Palatino Linotype"/>
              </a:rPr>
              <a:t>their </a:t>
            </a:r>
            <a:r>
              <a:rPr sz="1600" spc="-65" dirty="0">
                <a:latin typeface="Palatino Linotype"/>
                <a:cs typeface="Palatino Linotype"/>
              </a:rPr>
              <a:t>own </a:t>
            </a:r>
            <a:r>
              <a:rPr sz="1600" spc="-61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posts.</a:t>
            </a:r>
            <a:r>
              <a:rPr sz="1600" spc="-37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blog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post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editor </a:t>
            </a:r>
            <a:r>
              <a:rPr sz="1600" spc="-49" dirty="0">
                <a:latin typeface="Palatino Linotype"/>
                <a:cs typeface="Palatino Linotype"/>
              </a:rPr>
              <a:t>lives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53" dirty="0">
                <a:latin typeface="Palatino Linotype"/>
                <a:cs typeface="Palatino Linotype"/>
              </a:rPr>
              <a:t>a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standalone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page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45" dirty="0">
                <a:latin typeface="Palatino Linotype"/>
                <a:cs typeface="Palatino Linotype"/>
              </a:rPr>
              <a:t>also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based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on Flask- </a:t>
            </a:r>
            <a:r>
              <a:rPr sz="1600" spc="-29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PageDown, </a:t>
            </a:r>
            <a:r>
              <a:rPr sz="1600" spc="-41" dirty="0">
                <a:latin typeface="Palatino Linotype"/>
                <a:cs typeface="Palatino Linotype"/>
              </a:rPr>
              <a:t>so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33" dirty="0">
                <a:latin typeface="Palatino Linotype"/>
                <a:cs typeface="Palatino Linotype"/>
              </a:rPr>
              <a:t>text </a:t>
            </a:r>
            <a:r>
              <a:rPr sz="1600" spc="-45" dirty="0">
                <a:latin typeface="Palatino Linotype"/>
                <a:cs typeface="Palatino Linotype"/>
              </a:rPr>
              <a:t>area </a:t>
            </a:r>
            <a:r>
              <a:rPr sz="1600" spc="-57" dirty="0">
                <a:latin typeface="Palatino Linotype"/>
                <a:cs typeface="Palatino Linotype"/>
              </a:rPr>
              <a:t>where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57" dirty="0">
                <a:latin typeface="Palatino Linotype"/>
                <a:cs typeface="Palatino Linotype"/>
              </a:rPr>
              <a:t>Markdown </a:t>
            </a:r>
            <a:r>
              <a:rPr sz="1600" spc="-33" dirty="0">
                <a:latin typeface="Palatino Linotype"/>
                <a:cs typeface="Palatino Linotype"/>
              </a:rPr>
              <a:t>text of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blog post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49" dirty="0">
                <a:latin typeface="Palatino Linotype"/>
                <a:cs typeface="Palatino Linotype"/>
              </a:rPr>
              <a:t>edited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followed</a:t>
            </a:r>
            <a:r>
              <a:rPr sz="1600" spc="110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by</a:t>
            </a:r>
            <a:r>
              <a:rPr sz="1600" spc="93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</a:t>
            </a:r>
            <a:r>
              <a:rPr sz="1600" spc="11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rendered</a:t>
            </a:r>
            <a:r>
              <a:rPr sz="1600" spc="127" dirty="0">
                <a:latin typeface="Palatino Linotype"/>
                <a:cs typeface="Palatino Linotype"/>
              </a:rPr>
              <a:t> </a:t>
            </a:r>
            <a:r>
              <a:rPr sz="1600" spc="-65" dirty="0">
                <a:latin typeface="Palatino Linotype"/>
                <a:cs typeface="Palatino Linotype"/>
              </a:rPr>
              <a:t>preview.</a:t>
            </a:r>
            <a:r>
              <a:rPr sz="1600" spc="86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The</a:t>
            </a:r>
            <a:r>
              <a:rPr sz="1600" spc="159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edit_post.html</a:t>
            </a:r>
            <a:r>
              <a:rPr sz="1600" i="1" spc="184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template</a:t>
            </a:r>
            <a:r>
              <a:rPr sz="1600" spc="286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318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shown</a:t>
            </a:r>
            <a:r>
              <a:rPr sz="1600" spc="261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1600" spc="-24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600" spc="-12">
                <a:solidFill>
                  <a:srgbClr val="990000"/>
                </a:solidFill>
                <a:latin typeface="Palatino Linotype"/>
                <a:cs typeface="Palatino Linotype"/>
              </a:rPr>
              <a:t>11-20</a:t>
            </a:r>
            <a:r>
              <a:rPr sz="1600" spc="-12">
                <a:latin typeface="Palatino Linotype"/>
                <a:cs typeface="Palatino Linotype"/>
              </a:rPr>
              <a:t>.</a:t>
            </a:r>
            <a:endParaRPr sz="1600">
              <a:latin typeface="Palatino Linotype"/>
              <a:cs typeface="Palatino Linotype"/>
            </a:endParaRPr>
          </a:p>
          <a:p>
            <a:pPr marL="10367" algn="just"/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11-20.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app/templates/edit_post.html: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edit</a:t>
            </a:r>
            <a:r>
              <a:rPr sz="1600" i="1" spc="-20" dirty="0">
                <a:latin typeface="Palatino Linotype"/>
                <a:cs typeface="Palatino Linotype"/>
              </a:rPr>
              <a:t> blog post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template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extends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"base.html"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import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"bootstrap/wtf.html"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as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wtf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200">
              <a:latin typeface="SimSun"/>
              <a:cs typeface="SimSun"/>
            </a:endParaRPr>
          </a:p>
          <a:p>
            <a:pPr marL="10367">
              <a:spcBef>
                <a:spcPts val="4"/>
              </a:spcBef>
            </a:pPr>
            <a:r>
              <a:rPr sz="1400" dirty="0">
                <a:latin typeface="SimSun"/>
                <a:cs typeface="SimSun"/>
              </a:rPr>
              <a:t>{%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block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title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%}Flasky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-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Edit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Post{%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endblock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2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2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block</a:t>
            </a:r>
            <a:r>
              <a:rPr sz="1400" spc="-2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page_content</a:t>
            </a:r>
            <a:r>
              <a:rPr sz="1400" spc="-2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"page-header"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b="1" spc="-37" dirty="0">
                <a:solidFill>
                  <a:srgbClr val="330099"/>
                </a:solidFill>
                <a:latin typeface="Courier New"/>
                <a:cs typeface="Courier New"/>
              </a:rPr>
              <a:t>&lt;h1&gt;</a:t>
            </a:r>
            <a:r>
              <a:rPr sz="1400" spc="-37" dirty="0">
                <a:latin typeface="SimSun"/>
                <a:cs typeface="SimSun"/>
              </a:rPr>
              <a:t>Edit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spc="-41" dirty="0">
                <a:latin typeface="SimSun"/>
                <a:cs typeface="SimSun"/>
              </a:rPr>
              <a:t>Post</a:t>
            </a:r>
            <a:r>
              <a:rPr sz="1400" b="1" spc="-41" dirty="0">
                <a:solidFill>
                  <a:srgbClr val="330099"/>
                </a:solidFill>
                <a:latin typeface="Courier New"/>
                <a:cs typeface="Courier New"/>
              </a:rPr>
              <a:t>&lt;/h1&gt;</a:t>
            </a:r>
            <a:endParaRPr sz="1400">
              <a:latin typeface="Courier New"/>
              <a:cs typeface="Courier New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wtf.quick_form(form)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endblock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block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scripts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super()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pagedown.include_pagedown()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>
                <a:latin typeface="SimSun"/>
                <a:cs typeface="SimSun"/>
              </a:rPr>
              <a:t>endblock</a:t>
            </a:r>
            <a:r>
              <a:rPr sz="1400" spc="-20">
                <a:latin typeface="SimSun"/>
                <a:cs typeface="SimSun"/>
              </a:rPr>
              <a:t> </a:t>
            </a:r>
            <a:r>
              <a:rPr sz="1400">
                <a:latin typeface="SimSun"/>
                <a:cs typeface="SimSun"/>
              </a:rPr>
              <a:t>%}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457200"/>
            <a:ext cx="8001000" cy="492976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11-21.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app/main/views.py: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edit</a:t>
            </a:r>
            <a:r>
              <a:rPr sz="1800" i="1" spc="-20" dirty="0">
                <a:latin typeface="Palatino Linotype"/>
                <a:cs typeface="Palatino Linotype"/>
              </a:rPr>
              <a:t> blog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post route</a:t>
            </a:r>
            <a:endParaRPr sz="1800">
              <a:latin typeface="Palatino Linotype"/>
              <a:cs typeface="Palatino Linotype"/>
            </a:endParaRPr>
          </a:p>
          <a:p>
            <a:pPr marL="10367" marR="1356523">
              <a:spcBef>
                <a:spcPts val="873"/>
              </a:spcBef>
            </a:pP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'/edit/&lt;int:id&gt;'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41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41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600" dirty="0">
                <a:latin typeface="SimSun"/>
                <a:cs typeface="SimSun"/>
              </a:rPr>
              <a:t>]) </a:t>
            </a:r>
            <a:r>
              <a:rPr sz="1600" spc="-33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@login_required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edit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get_or_404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current_user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!=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author </a:t>
            </a:r>
            <a:r>
              <a:rPr sz="1600" b="1" spc="-73" dirty="0">
                <a:latin typeface="Courier New"/>
                <a:cs typeface="Courier New"/>
              </a:rPr>
              <a:t>and </a:t>
            </a:r>
            <a:r>
              <a:rPr sz="1600" dirty="0">
                <a:latin typeface="SimSun"/>
                <a:cs typeface="SimSun"/>
              </a:rPr>
              <a:t>\</a:t>
            </a:r>
            <a:endParaRPr sz="1600">
              <a:latin typeface="SimSun"/>
              <a:cs typeface="SimSun"/>
            </a:endParaRPr>
          </a:p>
          <a:p>
            <a:pPr marL="362845" marR="1488703" indent="176239"/>
            <a:r>
              <a:rPr sz="1600" b="1" spc="-73" dirty="0">
                <a:latin typeface="Courier New"/>
                <a:cs typeface="Courier New"/>
              </a:rPr>
              <a:t>not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ADMIN</a:t>
            </a:r>
            <a:r>
              <a:rPr sz="1600" dirty="0">
                <a:latin typeface="SimSun"/>
                <a:cs typeface="SimSun"/>
              </a:rPr>
              <a:t>):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abort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403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PostForm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362845" marR="2237719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sz="1600" dirty="0">
                <a:latin typeface="SimSun"/>
                <a:cs typeface="SimSun"/>
              </a:rPr>
              <a:t>():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6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sz="1600" spc="-33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'The</a:t>
            </a:r>
            <a:r>
              <a:rPr sz="16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post</a:t>
            </a:r>
            <a:r>
              <a:rPr sz="16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has</a:t>
            </a:r>
            <a:r>
              <a:rPr sz="16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been</a:t>
            </a:r>
            <a:r>
              <a:rPr sz="16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updated.'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86606" marR="1400583" indent="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'.post'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600" dirty="0">
                <a:latin typeface="SimSun"/>
                <a:cs typeface="SimSun"/>
              </a:rPr>
              <a:t>))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6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'edit_post.html'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16"/>
              </a:spcBef>
            </a:pPr>
            <a:endParaRPr sz="1200">
              <a:latin typeface="SimSun"/>
              <a:cs typeface="SimSun"/>
            </a:endParaRPr>
          </a:p>
          <a:p>
            <a:pPr marL="10367" marR="4147" indent="-518" algn="just">
              <a:spcBef>
                <a:spcPts val="490"/>
              </a:spcBef>
            </a:pPr>
            <a:r>
              <a:rPr sz="1800" spc="-57">
                <a:latin typeface="Palatino Linotype"/>
                <a:cs typeface="Palatino Linotype"/>
              </a:rPr>
              <a:t>To </a:t>
            </a:r>
            <a:r>
              <a:rPr sz="1800" spc="-45" dirty="0">
                <a:latin typeface="Palatino Linotype"/>
                <a:cs typeface="Palatino Linotype"/>
              </a:rPr>
              <a:t>complete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1" dirty="0">
                <a:latin typeface="Palatino Linotype"/>
                <a:cs typeface="Palatino Linotype"/>
              </a:rPr>
              <a:t>feature,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37" dirty="0">
                <a:latin typeface="Palatino Linotype"/>
                <a:cs typeface="Palatino Linotype"/>
              </a:rPr>
              <a:t>link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5" dirty="0">
                <a:latin typeface="Palatino Linotype"/>
                <a:cs typeface="Palatino Linotype"/>
              </a:rPr>
              <a:t>blog post </a:t>
            </a:r>
            <a:r>
              <a:rPr sz="1800" spc="-37" dirty="0">
                <a:latin typeface="Palatino Linotype"/>
                <a:cs typeface="Palatino Linotype"/>
              </a:rPr>
              <a:t>editor can </a:t>
            </a:r>
            <a:r>
              <a:rPr sz="1800" spc="-45" dirty="0">
                <a:latin typeface="Palatino Linotype"/>
                <a:cs typeface="Palatino Linotype"/>
              </a:rPr>
              <a:t>be </a:t>
            </a:r>
            <a:r>
              <a:rPr sz="1800" spc="-65" dirty="0">
                <a:latin typeface="Palatino Linotype"/>
                <a:cs typeface="Palatino Linotype"/>
              </a:rPr>
              <a:t>added </a:t>
            </a:r>
            <a:r>
              <a:rPr sz="1800" spc="-57" dirty="0">
                <a:latin typeface="Palatino Linotype"/>
                <a:cs typeface="Palatino Linotype"/>
              </a:rPr>
              <a:t>below </a:t>
            </a:r>
            <a:r>
              <a:rPr sz="1800" spc="-41" dirty="0">
                <a:latin typeface="Palatino Linotype"/>
                <a:cs typeface="Palatino Linotype"/>
              </a:rPr>
              <a:t>each </a:t>
            </a:r>
            <a:r>
              <a:rPr sz="1800" spc="-45" dirty="0">
                <a:latin typeface="Palatino Linotype"/>
                <a:cs typeface="Palatino Linotype"/>
              </a:rPr>
              <a:t>blog </a:t>
            </a:r>
            <a:r>
              <a:rPr sz="1800" spc="-41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post,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next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to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permane</a:t>
            </a:r>
            <a:r>
              <a:rPr sz="1800" spc="-61" dirty="0">
                <a:latin typeface="Palatino Linotype"/>
                <a:cs typeface="Palatino Linotype"/>
              </a:rPr>
              <a:t>n</a:t>
            </a:r>
            <a:r>
              <a:rPr sz="1800" spc="-20" dirty="0">
                <a:latin typeface="Palatino Linotype"/>
                <a:cs typeface="Palatino Linotype"/>
              </a:rPr>
              <a:t>t </a:t>
            </a:r>
            <a:r>
              <a:rPr sz="1800" spc="-33" dirty="0">
                <a:latin typeface="Palatino Linotype"/>
                <a:cs typeface="Palatino Linotype"/>
              </a:rPr>
              <a:t>link,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shown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solidFill>
                  <a:srgbClr val="990000"/>
                </a:solidFill>
                <a:latin typeface="Palatino Linotype"/>
                <a:cs typeface="Palatino Linotype"/>
              </a:rPr>
              <a:t>Exa</a:t>
            </a:r>
            <a:r>
              <a:rPr sz="1800" spc="-82" dirty="0">
                <a:solidFill>
                  <a:srgbClr val="990000"/>
                </a:solidFill>
                <a:latin typeface="Palatino Linotype"/>
                <a:cs typeface="Palatino Linotype"/>
              </a:rPr>
              <a:t>m</a:t>
            </a: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ple</a:t>
            </a:r>
            <a:r>
              <a:rPr sz="18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8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11-22</a:t>
            </a:r>
            <a:r>
              <a:rPr sz="1800" spc="-20" dirty="0">
                <a:latin typeface="Palatino Linotype"/>
                <a:cs typeface="Palatino Linotype"/>
              </a:rPr>
              <a:t>.</a:t>
            </a:r>
            <a:endParaRPr sz="180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4565" y="838200"/>
            <a:ext cx="3514135" cy="16000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72200" y="2590800"/>
            <a:ext cx="2133600" cy="74913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600" i="1" spc="-33" dirty="0">
                <a:latin typeface="Palatino Linotype"/>
                <a:cs typeface="Palatino Linotype"/>
              </a:rPr>
              <a:t>Figure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11-4.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24" dirty="0">
                <a:latin typeface="Palatino Linotype"/>
                <a:cs typeface="Palatino Linotype"/>
              </a:rPr>
              <a:t>Edit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dirty="0">
                <a:latin typeface="Palatino Linotype"/>
                <a:cs typeface="Palatino Linotype"/>
              </a:rPr>
              <a:t>and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Permalink</a:t>
            </a:r>
            <a:r>
              <a:rPr sz="1600" i="1" spc="-24" dirty="0">
                <a:latin typeface="Palatino Linotype"/>
                <a:cs typeface="Palatino Linotype"/>
              </a:rPr>
              <a:t> links</a:t>
            </a:r>
            <a:r>
              <a:rPr sz="1600" i="1" spc="-20" dirty="0">
                <a:latin typeface="Palatino Linotype"/>
                <a:cs typeface="Palatino Linotype"/>
              </a:rPr>
              <a:t> in </a:t>
            </a:r>
            <a:r>
              <a:rPr sz="1600" i="1" spc="37" dirty="0">
                <a:latin typeface="Palatino Linotype"/>
                <a:cs typeface="Palatino Linotype"/>
              </a:rPr>
              <a:t>a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20">
                <a:latin typeface="Palatino Linotype"/>
                <a:cs typeface="Palatino Linotype"/>
              </a:rPr>
              <a:t>blog post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4833A-1518-2B70-CDA2-779894A4BAB6}"/>
              </a:ext>
            </a:extLst>
          </p:cNvPr>
          <p:cNvSpPr txBox="1"/>
          <p:nvPr/>
        </p:nvSpPr>
        <p:spPr>
          <a:xfrm>
            <a:off x="419100" y="403286"/>
            <a:ext cx="8229600" cy="5193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/>
            <a:r>
              <a:rPr lang="en-US" sz="1600" i="1" spc="-12">
                <a:latin typeface="Palatino Linotype"/>
                <a:cs typeface="Palatino Linotype"/>
              </a:rPr>
              <a:t>Example</a:t>
            </a:r>
            <a:r>
              <a:rPr lang="en-US" sz="1600" i="1" spc="-16">
                <a:latin typeface="Palatino Linotype"/>
                <a:cs typeface="Palatino Linotype"/>
              </a:rPr>
              <a:t> 11-22. app/templates/_posts.html:</a:t>
            </a:r>
            <a:r>
              <a:rPr lang="en-US" sz="1600" i="1" spc="-12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adding </a:t>
            </a:r>
            <a:r>
              <a:rPr lang="en-US" sz="1600" i="1" spc="-8">
                <a:latin typeface="Palatino Linotype"/>
                <a:cs typeface="Palatino Linotype"/>
              </a:rPr>
              <a:t>the</a:t>
            </a:r>
            <a:r>
              <a:rPr lang="en-US" sz="1600" i="1" spc="-16">
                <a:latin typeface="Palatino Linotype"/>
                <a:cs typeface="Palatino Linotype"/>
              </a:rPr>
              <a:t> </a:t>
            </a:r>
            <a:r>
              <a:rPr lang="en-US" sz="1600" i="1" spc="-12">
                <a:latin typeface="Palatino Linotype"/>
                <a:cs typeface="Palatino Linotype"/>
              </a:rPr>
              <a:t>edit </a:t>
            </a:r>
            <a:r>
              <a:rPr lang="en-US" sz="1600" i="1" spc="-20">
                <a:latin typeface="Palatino Linotype"/>
                <a:cs typeface="Palatino Linotype"/>
              </a:rPr>
              <a:t>blog</a:t>
            </a:r>
            <a:r>
              <a:rPr lang="en-US" sz="1600" i="1" spc="-16">
                <a:latin typeface="Palatino Linotype"/>
                <a:cs typeface="Palatino Linotype"/>
              </a:rPr>
              <a:t> </a:t>
            </a:r>
            <a:r>
              <a:rPr lang="en-US" sz="1600" i="1" spc="-20">
                <a:latin typeface="Palatino Linotype"/>
                <a:cs typeface="Palatino Linotype"/>
              </a:rPr>
              <a:t>post</a:t>
            </a:r>
            <a:r>
              <a:rPr lang="en-US" sz="1600" i="1" spc="-12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link</a:t>
            </a:r>
            <a:endParaRPr lang="en-US"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&lt;ul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"posts"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400">
              <a:latin typeface="Courier New"/>
              <a:cs typeface="Courier New"/>
            </a:endParaRPr>
          </a:p>
          <a:p>
            <a:pPr marL="186606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for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post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in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posts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186606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&lt;li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"post"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400">
              <a:latin typeface="Courier New"/>
              <a:cs typeface="Courier New"/>
            </a:endParaRPr>
          </a:p>
          <a:p>
            <a:pPr marL="362845"/>
            <a:r>
              <a:rPr lang="en-US" sz="1400">
                <a:latin typeface="SimSun"/>
                <a:cs typeface="SimSun"/>
              </a:rPr>
              <a:t>...</a:t>
            </a:r>
          </a:p>
          <a:p>
            <a:pPr marL="362845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"post-content"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400">
              <a:latin typeface="Courier New"/>
              <a:cs typeface="Courier New"/>
            </a:endParaRPr>
          </a:p>
          <a:p>
            <a:pPr marL="539085"/>
            <a:r>
              <a:rPr lang="en-US" sz="1400">
                <a:latin typeface="SimSun"/>
                <a:cs typeface="SimSun"/>
              </a:rPr>
              <a:t>...</a:t>
            </a:r>
          </a:p>
          <a:p>
            <a:pPr marL="539085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"post-footer"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400">
              <a:latin typeface="Courier New"/>
              <a:cs typeface="Courier New"/>
            </a:endParaRPr>
          </a:p>
          <a:p>
            <a:pPr marL="715324"/>
            <a:r>
              <a:rPr lang="en-US" sz="1400">
                <a:latin typeface="SimSun"/>
                <a:cs typeface="SimSun"/>
              </a:rPr>
              <a:t>...</a:t>
            </a:r>
          </a:p>
          <a:p>
            <a:pPr marL="715324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if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current_user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==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post.author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715324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"{{ url_for('.edit', id=post.id) }}"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400">
              <a:latin typeface="Courier New"/>
              <a:cs typeface="Courier New"/>
            </a:endParaRPr>
          </a:p>
          <a:p>
            <a:pPr marL="891563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&lt;span</a:t>
            </a:r>
            <a:r>
              <a:rPr lang="en-US" sz="1400" b="1" spc="-69">
                <a:solidFill>
                  <a:srgbClr val="330099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"label</a:t>
            </a:r>
            <a:r>
              <a:rPr lang="en-US" sz="1400" spc="4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400" spc="-24">
                <a:solidFill>
                  <a:srgbClr val="CC3300"/>
                </a:solidFill>
                <a:latin typeface="SimSun"/>
                <a:cs typeface="SimSun"/>
              </a:rPr>
              <a:t>label-primary"</a:t>
            </a:r>
            <a:r>
              <a:rPr lang="en-US" sz="1400" b="1" spc="-24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lang="en-US" sz="1400" spc="-24">
                <a:latin typeface="SimSun"/>
                <a:cs typeface="SimSun"/>
              </a:rPr>
              <a:t>Edit</a:t>
            </a:r>
            <a:r>
              <a:rPr lang="en-US" sz="1400" b="1" spc="-24">
                <a:solidFill>
                  <a:srgbClr val="330099"/>
                </a:solidFill>
                <a:latin typeface="Courier New"/>
                <a:cs typeface="Courier New"/>
              </a:rPr>
              <a:t>&lt;/span&gt;</a:t>
            </a:r>
            <a:endParaRPr lang="en-US" sz="1400">
              <a:latin typeface="Courier New"/>
              <a:cs typeface="Courier New"/>
            </a:endParaRPr>
          </a:p>
          <a:p>
            <a:pPr marL="715324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lang="en-US" sz="1400">
              <a:latin typeface="Courier New"/>
              <a:cs typeface="Courier New"/>
            </a:endParaRPr>
          </a:p>
          <a:p>
            <a:pPr marL="715324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elif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current_user.is_administrator()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715324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"{{ url_for('.edit', id=post.id) }}"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400">
              <a:latin typeface="Courier New"/>
              <a:cs typeface="Courier New"/>
            </a:endParaRPr>
          </a:p>
          <a:p>
            <a:pPr marL="891563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&lt;span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"label label-danger"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lang="en-US" sz="1400">
                <a:latin typeface="SimSun"/>
                <a:cs typeface="SimSun"/>
              </a:rPr>
              <a:t>Edit [Admin]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&lt;/span&gt;</a:t>
            </a:r>
            <a:endParaRPr lang="en-US" sz="1400">
              <a:latin typeface="Courier New"/>
              <a:cs typeface="Courier New"/>
            </a:endParaRPr>
          </a:p>
          <a:p>
            <a:pPr marL="715324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lang="en-US" sz="1400">
              <a:latin typeface="Courier New"/>
              <a:cs typeface="Courier New"/>
            </a:endParaRPr>
          </a:p>
          <a:p>
            <a:pPr marL="715324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endif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539085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400">
              <a:latin typeface="Courier New"/>
              <a:cs typeface="Courier New"/>
            </a:endParaRPr>
          </a:p>
          <a:p>
            <a:pPr marL="362845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400">
              <a:latin typeface="Courier New"/>
              <a:cs typeface="Courier New"/>
            </a:endParaRPr>
          </a:p>
          <a:p>
            <a:pPr marL="186606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&lt;/li&gt;</a:t>
            </a:r>
            <a:endParaRPr lang="en-US" sz="1400">
              <a:latin typeface="Courier New"/>
              <a:cs typeface="Courier New"/>
            </a:endParaRPr>
          </a:p>
          <a:p>
            <a:pPr marL="186606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endfor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10367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&lt;/ul&gt;</a:t>
            </a:r>
            <a:endParaRPr lang="en-US"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433226"/>
            <a:ext cx="8001000" cy="1442101"/>
          </a:xfrm>
          <a:prstGeom prst="rect">
            <a:avLst/>
          </a:prstGeom>
        </p:spPr>
        <p:txBody>
          <a:bodyPr vert="horz" wrap="square" lIns="0" tIns="84494" rIns="0" bIns="0" rtlCol="0">
            <a:spAutoFit/>
          </a:bodyPr>
          <a:lstStyle/>
          <a:p>
            <a:pPr marL="10367" algn="just">
              <a:spcBef>
                <a:spcPts val="665"/>
              </a:spcBef>
            </a:pPr>
            <a:r>
              <a:rPr sz="2800" b="1" spc="-61" dirty="0">
                <a:latin typeface="Arial Narrow"/>
                <a:cs typeface="Arial Narrow"/>
              </a:rPr>
              <a:t>Many-to-Many</a:t>
            </a:r>
            <a:r>
              <a:rPr sz="2800" b="1" spc="-86" dirty="0">
                <a:latin typeface="Arial Narrow"/>
                <a:cs typeface="Arial Narrow"/>
              </a:rPr>
              <a:t> Relationships</a:t>
            </a:r>
            <a:endParaRPr sz="2800">
              <a:latin typeface="Arial Narrow"/>
              <a:cs typeface="Arial Narrow"/>
            </a:endParaRPr>
          </a:p>
          <a:p>
            <a:pPr marL="10367" marR="4147" algn="just">
              <a:spcBef>
                <a:spcPts val="490"/>
              </a:spcBef>
            </a:pPr>
            <a:r>
              <a:rPr sz="1400" spc="-29">
                <a:latin typeface="Palatino Linotype"/>
                <a:cs typeface="Palatino Linotype"/>
              </a:rPr>
              <a:t>The </a:t>
            </a:r>
            <a:r>
              <a:rPr sz="1400" spc="-37" dirty="0">
                <a:latin typeface="Palatino Linotype"/>
                <a:cs typeface="Palatino Linotype"/>
              </a:rPr>
              <a:t>solution is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65" dirty="0">
                <a:latin typeface="Palatino Linotype"/>
                <a:cs typeface="Palatino Linotype"/>
              </a:rPr>
              <a:t>add</a:t>
            </a:r>
            <a:r>
              <a:rPr sz="1400" spc="-61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</a:t>
            </a:r>
            <a:r>
              <a:rPr sz="1400" spc="-49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third </a:t>
            </a:r>
            <a:r>
              <a:rPr sz="1400" spc="-41" dirty="0">
                <a:latin typeface="Palatino Linotype"/>
                <a:cs typeface="Palatino Linotype"/>
              </a:rPr>
              <a:t>table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9" dirty="0">
                <a:latin typeface="Palatino Linotype"/>
                <a:cs typeface="Palatino Linotype"/>
              </a:rPr>
              <a:t>database,</a:t>
            </a:r>
            <a:r>
              <a:rPr sz="1400" spc="114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called</a:t>
            </a:r>
            <a:r>
              <a:rPr sz="1400" spc="127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an</a:t>
            </a:r>
            <a:r>
              <a:rPr sz="1400" spc="122" dirty="0">
                <a:latin typeface="Palatino Linotype"/>
                <a:cs typeface="Palatino Linotype"/>
              </a:rPr>
              <a:t> </a:t>
            </a:r>
            <a:r>
              <a:rPr sz="1400" i="1" spc="-12" dirty="0">
                <a:latin typeface="Palatino Linotype"/>
                <a:cs typeface="Palatino Linotype"/>
              </a:rPr>
              <a:t>association </a:t>
            </a:r>
            <a:r>
              <a:rPr sz="1400" i="1" spc="-8" dirty="0">
                <a:latin typeface="Palatino Linotype"/>
                <a:cs typeface="Palatino Linotype"/>
              </a:rPr>
              <a:t>table</a:t>
            </a:r>
            <a:r>
              <a:rPr sz="1400" spc="-8" dirty="0">
                <a:latin typeface="Palatino Linotype"/>
                <a:cs typeface="Palatino Linotype"/>
              </a:rPr>
              <a:t>. </a:t>
            </a:r>
            <a:r>
              <a:rPr sz="1400" spc="-90" dirty="0">
                <a:latin typeface="Palatino Linotype"/>
                <a:cs typeface="Palatino Linotype"/>
              </a:rPr>
              <a:t>Now </a:t>
            </a:r>
            <a:r>
              <a:rPr sz="1400" spc="-86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5" dirty="0">
                <a:latin typeface="Palatino Linotype"/>
                <a:cs typeface="Palatino Linotype"/>
              </a:rPr>
              <a:t>many-to-many </a:t>
            </a:r>
            <a:r>
              <a:rPr sz="1400" spc="-41" dirty="0">
                <a:latin typeface="Palatino Linotype"/>
                <a:cs typeface="Palatino Linotype"/>
              </a:rPr>
              <a:t>relationship </a:t>
            </a:r>
            <a:r>
              <a:rPr sz="1400" spc="-37" dirty="0">
                <a:latin typeface="Palatino Linotype"/>
                <a:cs typeface="Palatino Linotype"/>
              </a:rPr>
              <a:t>can </a:t>
            </a:r>
            <a:r>
              <a:rPr sz="1400" spc="-45" dirty="0">
                <a:latin typeface="Palatino Linotype"/>
                <a:cs typeface="Palatino Linotype"/>
              </a:rPr>
              <a:t>be </a:t>
            </a:r>
            <a:r>
              <a:rPr sz="1400" spc="-53" dirty="0">
                <a:latin typeface="Palatino Linotype"/>
                <a:cs typeface="Palatino Linotype"/>
              </a:rPr>
              <a:t>decomposed </a:t>
            </a:r>
            <a:r>
              <a:rPr sz="1400" spc="-33" dirty="0">
                <a:latin typeface="Palatino Linotype"/>
                <a:cs typeface="Palatino Linotype"/>
              </a:rPr>
              <a:t>into </a:t>
            </a:r>
            <a:r>
              <a:rPr sz="1400" spc="-61" dirty="0">
                <a:latin typeface="Palatino Linotype"/>
                <a:cs typeface="Palatino Linotype"/>
              </a:rPr>
              <a:t>two</a:t>
            </a:r>
            <a:r>
              <a:rPr sz="1400" spc="-57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one-to-many </a:t>
            </a:r>
            <a:r>
              <a:rPr sz="1400" spc="-29" dirty="0">
                <a:latin typeface="Palatino Linotype"/>
                <a:cs typeface="Palatino Linotype"/>
              </a:rPr>
              <a:t>relation‐ 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ships </a:t>
            </a:r>
            <a:r>
              <a:rPr sz="1400" spc="-37" dirty="0">
                <a:latin typeface="Palatino Linotype"/>
                <a:cs typeface="Palatino Linotype"/>
              </a:rPr>
              <a:t>from </a:t>
            </a:r>
            <a:r>
              <a:rPr sz="1400" spc="-41" dirty="0">
                <a:latin typeface="Palatino Linotype"/>
                <a:cs typeface="Palatino Linotype"/>
              </a:rPr>
              <a:t>each </a:t>
            </a:r>
            <a:r>
              <a:rPr sz="1400" spc="-33" dirty="0">
                <a:latin typeface="Palatino Linotype"/>
                <a:cs typeface="Palatino Linotype"/>
              </a:rPr>
              <a:t>of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61" dirty="0">
                <a:latin typeface="Palatino Linotype"/>
                <a:cs typeface="Palatino Linotype"/>
              </a:rPr>
              <a:t>two </a:t>
            </a:r>
            <a:r>
              <a:rPr sz="1400" spc="-37" dirty="0">
                <a:latin typeface="Palatino Linotype"/>
                <a:cs typeface="Palatino Linotype"/>
              </a:rPr>
              <a:t>original </a:t>
            </a:r>
            <a:r>
              <a:rPr sz="1400" spc="-41" dirty="0">
                <a:latin typeface="Palatino Linotype"/>
                <a:cs typeface="Palatino Linotype"/>
              </a:rPr>
              <a:t>tables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7" dirty="0">
                <a:latin typeface="Palatino Linotype"/>
                <a:cs typeface="Palatino Linotype"/>
              </a:rPr>
              <a:t>the association table. </a:t>
            </a:r>
            <a:r>
              <a:rPr sz="14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sz="14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12-1 </a:t>
            </a:r>
            <a:r>
              <a:rPr sz="1400" spc="-61" dirty="0">
                <a:latin typeface="Palatino Linotype"/>
                <a:cs typeface="Palatino Linotype"/>
              </a:rPr>
              <a:t>shows </a:t>
            </a:r>
            <a:r>
              <a:rPr sz="1400" spc="-57" dirty="0">
                <a:latin typeface="Palatino Linotype"/>
                <a:cs typeface="Palatino Linotype"/>
              </a:rPr>
              <a:t> </a:t>
            </a:r>
            <a:r>
              <a:rPr sz="1400" spc="-69" dirty="0">
                <a:latin typeface="Palatino Linotype"/>
                <a:cs typeface="Palatino Linotype"/>
              </a:rPr>
              <a:t>how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12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many-to-many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relationship</a:t>
            </a:r>
            <a:r>
              <a:rPr sz="1400" spc="-12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between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students</a:t>
            </a:r>
            <a:r>
              <a:rPr sz="1400" spc="-12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and</a:t>
            </a:r>
            <a:r>
              <a:rPr sz="1400" spc="-12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classes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is</a:t>
            </a:r>
            <a:r>
              <a:rPr sz="1400" spc="-12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represented.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3900217"/>
            <a:ext cx="3519207" cy="6502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2025925"/>
            <a:ext cx="8001000" cy="439884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400" i="1" spc="-41" dirty="0">
                <a:latin typeface="Palatino Linotype"/>
                <a:cs typeface="Palatino Linotype"/>
              </a:rPr>
              <a:t>F</a:t>
            </a:r>
            <a:r>
              <a:rPr sz="1400" i="1" spc="-20" dirty="0">
                <a:latin typeface="Palatino Linotype"/>
                <a:cs typeface="Palatino Linotype"/>
              </a:rPr>
              <a:t>i</a:t>
            </a:r>
            <a:r>
              <a:rPr sz="1400" i="1" spc="-65" dirty="0">
                <a:latin typeface="Palatino Linotype"/>
                <a:cs typeface="Palatino Linotype"/>
              </a:rPr>
              <a:t>g</a:t>
            </a:r>
            <a:r>
              <a:rPr sz="1400" i="1" spc="-33" dirty="0">
                <a:latin typeface="Palatino Linotype"/>
                <a:cs typeface="Palatino Linotype"/>
              </a:rPr>
              <a:t>u</a:t>
            </a:r>
            <a:r>
              <a:rPr sz="1400" i="1" spc="-37" dirty="0">
                <a:latin typeface="Palatino Linotype"/>
                <a:cs typeface="Palatino Linotype"/>
              </a:rPr>
              <a:t>r</a:t>
            </a:r>
            <a:r>
              <a:rPr sz="1400" i="1" spc="8" dirty="0">
                <a:latin typeface="Palatino Linotype"/>
                <a:cs typeface="Palatino Linotype"/>
              </a:rPr>
              <a:t>e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12-1.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90" dirty="0">
                <a:latin typeface="Palatino Linotype"/>
                <a:cs typeface="Palatino Linotype"/>
              </a:rPr>
              <a:t>M</a:t>
            </a:r>
            <a:r>
              <a:rPr sz="1400" i="1" spc="20" dirty="0">
                <a:latin typeface="Palatino Linotype"/>
                <a:cs typeface="Palatino Linotype"/>
              </a:rPr>
              <a:t>a</a:t>
            </a:r>
            <a:r>
              <a:rPr sz="1400" i="1" spc="-49" dirty="0">
                <a:latin typeface="Palatino Linotype"/>
                <a:cs typeface="Palatino Linotype"/>
              </a:rPr>
              <a:t>n</a:t>
            </a:r>
            <a:r>
              <a:rPr sz="1400" i="1" spc="-29" dirty="0">
                <a:latin typeface="Palatino Linotype"/>
                <a:cs typeface="Palatino Linotype"/>
              </a:rPr>
              <a:t>y-</a:t>
            </a:r>
            <a:r>
              <a:rPr sz="1400" i="1" spc="-33" dirty="0">
                <a:latin typeface="Palatino Linotype"/>
                <a:cs typeface="Palatino Linotype"/>
              </a:rPr>
              <a:t>t</a:t>
            </a:r>
            <a:r>
              <a:rPr sz="1400" i="1" spc="4" dirty="0">
                <a:latin typeface="Palatino Linotype"/>
                <a:cs typeface="Palatino Linotype"/>
              </a:rPr>
              <a:t>o-m</a:t>
            </a:r>
            <a:r>
              <a:rPr sz="1400" i="1" spc="20" dirty="0">
                <a:latin typeface="Palatino Linotype"/>
                <a:cs typeface="Palatino Linotype"/>
              </a:rPr>
              <a:t>a</a:t>
            </a:r>
            <a:r>
              <a:rPr sz="1400" i="1" spc="-49" dirty="0">
                <a:latin typeface="Palatino Linotype"/>
                <a:cs typeface="Palatino Linotype"/>
              </a:rPr>
              <a:t>n</a:t>
            </a:r>
            <a:r>
              <a:rPr sz="1400" i="1" spc="-53" dirty="0">
                <a:latin typeface="Palatino Linotype"/>
                <a:cs typeface="Palatino Linotype"/>
              </a:rPr>
              <a:t>y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37" dirty="0">
                <a:latin typeface="Palatino Linotype"/>
                <a:cs typeface="Palatino Linotype"/>
              </a:rPr>
              <a:t>r</a:t>
            </a:r>
            <a:r>
              <a:rPr sz="1400" i="1" spc="-8" dirty="0">
                <a:latin typeface="Palatino Linotype"/>
                <a:cs typeface="Palatino Linotype"/>
              </a:rPr>
              <a:t>e</a:t>
            </a:r>
            <a:r>
              <a:rPr sz="1400" i="1" spc="-33" dirty="0">
                <a:latin typeface="Palatino Linotype"/>
                <a:cs typeface="Palatino Linotype"/>
              </a:rPr>
              <a:t>l</a:t>
            </a:r>
            <a:r>
              <a:rPr sz="1400" i="1" spc="16" dirty="0">
                <a:latin typeface="Palatino Linotype"/>
                <a:cs typeface="Palatino Linotype"/>
              </a:rPr>
              <a:t>a</a:t>
            </a:r>
            <a:r>
              <a:rPr sz="1400" i="1" spc="-33" dirty="0">
                <a:latin typeface="Palatino Linotype"/>
                <a:cs typeface="Palatino Linotype"/>
              </a:rPr>
              <a:t>t</a:t>
            </a:r>
            <a:r>
              <a:rPr sz="1400" i="1" spc="-12" dirty="0">
                <a:latin typeface="Palatino Linotype"/>
                <a:cs typeface="Palatino Linotype"/>
              </a:rPr>
              <a:t>i</a:t>
            </a:r>
            <a:r>
              <a:rPr sz="1400" i="1" spc="8" dirty="0">
                <a:latin typeface="Palatino Linotype"/>
                <a:cs typeface="Palatino Linotype"/>
              </a:rPr>
              <a:t>o</a:t>
            </a:r>
            <a:r>
              <a:rPr sz="1400" i="1" spc="-41" dirty="0">
                <a:latin typeface="Palatino Linotype"/>
                <a:cs typeface="Palatino Linotype"/>
              </a:rPr>
              <a:t>ns</a:t>
            </a:r>
            <a:r>
              <a:rPr sz="1400" i="1" spc="-8" dirty="0">
                <a:latin typeface="Palatino Linotype"/>
                <a:cs typeface="Palatino Linotype"/>
              </a:rPr>
              <a:t>h</a:t>
            </a:r>
            <a:r>
              <a:rPr sz="1400" i="1" spc="-20" dirty="0">
                <a:latin typeface="Palatino Linotype"/>
                <a:cs typeface="Palatino Linotype"/>
              </a:rPr>
              <a:t>i</a:t>
            </a:r>
            <a:r>
              <a:rPr sz="1400" i="1" spc="-12" dirty="0">
                <a:latin typeface="Palatino Linotype"/>
                <a:cs typeface="Palatino Linotype"/>
              </a:rPr>
              <a:t>p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8" dirty="0">
                <a:latin typeface="Palatino Linotype"/>
                <a:cs typeface="Palatino Linotype"/>
              </a:rPr>
              <a:t>e</a:t>
            </a:r>
            <a:r>
              <a:rPr sz="1400" i="1" spc="-4" dirty="0">
                <a:latin typeface="Palatino Linotype"/>
                <a:cs typeface="Palatino Linotype"/>
              </a:rPr>
              <a:t>x</a:t>
            </a:r>
            <a:r>
              <a:rPr sz="1400" i="1" spc="20" dirty="0">
                <a:latin typeface="Palatino Linotype"/>
                <a:cs typeface="Palatino Linotype"/>
              </a:rPr>
              <a:t>a</a:t>
            </a:r>
            <a:r>
              <a:rPr sz="1400" i="1" spc="-12" dirty="0">
                <a:latin typeface="Palatino Linotype"/>
                <a:cs typeface="Palatino Linotype"/>
              </a:rPr>
              <a:t>m</a:t>
            </a:r>
            <a:r>
              <a:rPr sz="1400" i="1" spc="-24" dirty="0">
                <a:latin typeface="Palatino Linotype"/>
                <a:cs typeface="Palatino Linotype"/>
              </a:rPr>
              <a:t>p</a:t>
            </a:r>
            <a:r>
              <a:rPr sz="1400" i="1" spc="-33" dirty="0">
                <a:latin typeface="Palatino Linotype"/>
                <a:cs typeface="Palatino Linotype"/>
              </a:rPr>
              <a:t>l</a:t>
            </a:r>
            <a:r>
              <a:rPr sz="1400" i="1" spc="8" dirty="0">
                <a:latin typeface="Palatino Linotype"/>
                <a:cs typeface="Palatino Linotype"/>
              </a:rPr>
              <a:t>e</a:t>
            </a:r>
            <a:endParaRPr sz="140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490"/>
              </a:spcBef>
            </a:pPr>
            <a:r>
              <a:rPr sz="1400" spc="-49">
                <a:latin typeface="Palatino Linotype"/>
                <a:cs typeface="Palatino Linotype"/>
              </a:rPr>
              <a:t>Traversing </a:t>
            </a:r>
            <a:r>
              <a:rPr sz="1400" spc="-61" dirty="0">
                <a:latin typeface="Palatino Linotype"/>
                <a:cs typeface="Palatino Linotype"/>
              </a:rPr>
              <a:t>two </a:t>
            </a:r>
            <a:r>
              <a:rPr sz="1400" spc="-41" dirty="0">
                <a:latin typeface="Palatino Linotype"/>
                <a:cs typeface="Palatino Linotype"/>
              </a:rPr>
              <a:t>relationships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3" dirty="0">
                <a:latin typeface="Palatino Linotype"/>
                <a:cs typeface="Palatino Linotype"/>
              </a:rPr>
              <a:t>obtain </a:t>
            </a:r>
            <a:r>
              <a:rPr sz="1400" spc="-49" dirty="0">
                <a:latin typeface="Palatino Linotype"/>
                <a:cs typeface="Palatino Linotype"/>
              </a:rPr>
              <a:t>query </a:t>
            </a:r>
            <a:r>
              <a:rPr sz="1400" spc="-41" dirty="0">
                <a:latin typeface="Palatino Linotype"/>
                <a:cs typeface="Palatino Linotype"/>
              </a:rPr>
              <a:t>results </a:t>
            </a:r>
            <a:r>
              <a:rPr sz="1400" spc="-49" dirty="0">
                <a:latin typeface="Palatino Linotype"/>
                <a:cs typeface="Palatino Linotype"/>
              </a:rPr>
              <a:t>sounds </a:t>
            </a:r>
            <a:r>
              <a:rPr sz="1400" spc="-33" dirty="0">
                <a:latin typeface="Palatino Linotype"/>
                <a:cs typeface="Palatino Linotype"/>
              </a:rPr>
              <a:t>difficult, </a:t>
            </a:r>
            <a:r>
              <a:rPr sz="1400" spc="-41" dirty="0">
                <a:latin typeface="Palatino Linotype"/>
                <a:cs typeface="Palatino Linotype"/>
              </a:rPr>
              <a:t>but </a:t>
            </a:r>
            <a:r>
              <a:rPr sz="1400" spc="-29" dirty="0">
                <a:latin typeface="Palatino Linotype"/>
                <a:cs typeface="Palatino Linotype"/>
              </a:rPr>
              <a:t>for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49" dirty="0">
                <a:latin typeface="Palatino Linotype"/>
                <a:cs typeface="Palatino Linotype"/>
              </a:rPr>
              <a:t>simple 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relationship</a:t>
            </a:r>
            <a:r>
              <a:rPr sz="1400" spc="-37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like</a:t>
            </a:r>
            <a:r>
              <a:rPr sz="1400" spc="-37" dirty="0">
                <a:latin typeface="Palatino Linotype"/>
                <a:cs typeface="Palatino Linotype"/>
              </a:rPr>
              <a:t> the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one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in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previous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example,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SQLAlchemy</a:t>
            </a:r>
            <a:r>
              <a:rPr sz="1400" spc="-49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does</a:t>
            </a:r>
            <a:r>
              <a:rPr sz="1400" spc="106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most</a:t>
            </a:r>
            <a:r>
              <a:rPr sz="1400" spc="135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of</a:t>
            </a:r>
            <a:r>
              <a:rPr sz="1400" spc="147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work.</a:t>
            </a:r>
            <a:r>
              <a:rPr sz="1400" spc="-49" dirty="0">
                <a:latin typeface="Palatino Linotype"/>
                <a:cs typeface="Palatino Linotype"/>
              </a:rPr>
              <a:t> Following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is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139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code</a:t>
            </a:r>
            <a:r>
              <a:rPr sz="1400" spc="127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that</a:t>
            </a:r>
            <a:r>
              <a:rPr sz="1400" spc="139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represents</a:t>
            </a:r>
            <a:r>
              <a:rPr sz="1400" spc="135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139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many-to-many</a:t>
            </a:r>
            <a:r>
              <a:rPr sz="1400" spc="127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relationship</a:t>
            </a:r>
            <a:r>
              <a:rPr sz="1400" spc="131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in 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</a:t>
            </a:r>
            <a:r>
              <a:rPr sz="1400" spc="-24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400" spc="-12">
                <a:solidFill>
                  <a:srgbClr val="990000"/>
                </a:solidFill>
                <a:latin typeface="Palatino Linotype"/>
                <a:cs typeface="Palatino Linotype"/>
              </a:rPr>
              <a:t>12-1</a:t>
            </a:r>
            <a:r>
              <a:rPr sz="1400" spc="-12">
                <a:latin typeface="Palatino Linotype"/>
                <a:cs typeface="Palatino Linotype"/>
              </a:rPr>
              <a:t>:</a:t>
            </a:r>
            <a:endParaRPr lang="en-US" sz="1400" spc="-12">
              <a:latin typeface="Palatino Linotype"/>
              <a:cs typeface="Palatino Linotype"/>
            </a:endParaRPr>
          </a:p>
          <a:p>
            <a:pPr marL="186606">
              <a:spcBef>
                <a:spcPts val="82"/>
              </a:spcBef>
            </a:pP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registrations</a:t>
            </a:r>
            <a:r>
              <a:rPr lang="en-US" sz="1400" spc="-2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Table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'registrations'</a:t>
            </a:r>
            <a:r>
              <a:rPr lang="en-US" sz="1400">
                <a:latin typeface="SimSun"/>
                <a:cs typeface="SimSun"/>
              </a:rPr>
              <a:t>,</a:t>
            </a:r>
          </a:p>
          <a:p>
            <a:pPr marL="362845" marR="475846"/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'student_id'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41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41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ForeignKey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'students.id'</a:t>
            </a:r>
            <a:r>
              <a:rPr lang="en-US" sz="1400">
                <a:latin typeface="SimSun"/>
                <a:cs typeface="SimSun"/>
              </a:rPr>
              <a:t>)), </a:t>
            </a:r>
            <a:r>
              <a:rPr lang="en-US" sz="1400" spc="-339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'class_id'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ForeignKey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'classes.id'</a:t>
            </a:r>
            <a:r>
              <a:rPr lang="en-US" sz="1400">
                <a:latin typeface="SimSun"/>
                <a:cs typeface="SimSun"/>
              </a:rPr>
              <a:t>))</a:t>
            </a:r>
          </a:p>
          <a:p>
            <a:pPr marL="186606"/>
            <a:r>
              <a:rPr lang="en-US" sz="1400">
                <a:latin typeface="SimSun"/>
                <a:cs typeface="SimSun"/>
              </a:rPr>
              <a:t>)</a:t>
            </a:r>
          </a:p>
          <a:p>
            <a:pPr>
              <a:spcBef>
                <a:spcPts val="45"/>
              </a:spcBef>
            </a:pPr>
            <a:endParaRPr lang="en-US" sz="1200">
              <a:latin typeface="SimSun"/>
              <a:cs typeface="SimSun"/>
            </a:endParaRPr>
          </a:p>
          <a:p>
            <a:pPr marL="186606">
              <a:spcBef>
                <a:spcPts val="4"/>
              </a:spcBef>
            </a:pPr>
            <a:r>
              <a:rPr lang="en-US" sz="1400" b="1" spc="-73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lang="en-US" sz="1400" b="1" spc="-73">
                <a:solidFill>
                  <a:srgbClr val="00AA87"/>
                </a:solidFill>
                <a:latin typeface="Courier New"/>
                <a:cs typeface="Courier New"/>
              </a:rPr>
              <a:t>Student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lang="en-US" sz="1400">
                <a:latin typeface="SimSun"/>
                <a:cs typeface="SimSun"/>
              </a:rPr>
              <a:t>):</a:t>
            </a:r>
          </a:p>
          <a:p>
            <a:pPr marL="362845" marR="1445161"/>
            <a:r>
              <a:rPr lang="en-US" sz="140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lang="en-US" sz="1400" spc="-29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29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24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primary_key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lang="en-US" sz="1400">
                <a:latin typeface="SimSun"/>
                <a:cs typeface="SimSun"/>
              </a:rPr>
              <a:t>) </a:t>
            </a:r>
            <a:r>
              <a:rPr lang="en-US" sz="1400" spc="-339">
                <a:latin typeface="SimSun"/>
                <a:cs typeface="SimSun"/>
              </a:rPr>
              <a:t> </a:t>
            </a:r>
          </a:p>
          <a:p>
            <a:pPr marL="362845" marR="1445161"/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lang="en-US" sz="1400" spc="-8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4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String</a:t>
            </a:r>
            <a:r>
              <a:rPr lang="en-US" sz="1400">
                <a:latin typeface="SimSun"/>
                <a:cs typeface="SimSun"/>
              </a:rPr>
              <a:t>)</a:t>
            </a:r>
          </a:p>
          <a:p>
            <a:pPr marL="362845"/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classes</a:t>
            </a:r>
            <a:r>
              <a:rPr lang="en-US" sz="1400" spc="-2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relationship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'Class'</a:t>
            </a:r>
            <a:r>
              <a:rPr lang="en-US" sz="1400">
                <a:latin typeface="SimSun"/>
                <a:cs typeface="SimSun"/>
              </a:rPr>
              <a:t>,</a:t>
            </a:r>
          </a:p>
          <a:p>
            <a:pPr marL="1508400" marR="167426"/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secondary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registrations</a:t>
            </a:r>
            <a:r>
              <a:rPr lang="en-US" sz="1400">
                <a:latin typeface="SimSun"/>
                <a:cs typeface="SimSun"/>
              </a:rPr>
              <a:t>, </a:t>
            </a:r>
            <a:r>
              <a:rPr lang="en-US" sz="1400" spc="4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backref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backref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'students'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82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lazy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'dynamic'</a:t>
            </a:r>
            <a:r>
              <a:rPr lang="en-US" sz="1400">
                <a:latin typeface="SimSun"/>
                <a:cs typeface="SimSun"/>
              </a:rPr>
              <a:t>), </a:t>
            </a:r>
            <a:r>
              <a:rPr lang="en-US" sz="1400" spc="-339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lazy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'dynamic'</a:t>
            </a:r>
            <a:r>
              <a:rPr lang="en-US" sz="1400">
                <a:latin typeface="SimSun"/>
                <a:cs typeface="SimSun"/>
              </a:rPr>
              <a:t>)</a:t>
            </a:r>
          </a:p>
          <a:p>
            <a:pPr>
              <a:spcBef>
                <a:spcPts val="45"/>
              </a:spcBef>
            </a:pPr>
            <a:endParaRPr lang="en-US" sz="1200">
              <a:latin typeface="SimSun"/>
              <a:cs typeface="SimSun"/>
            </a:endParaRPr>
          </a:p>
          <a:p>
            <a:pPr marL="186606"/>
            <a:r>
              <a:rPr lang="en-US" sz="1400" b="1" spc="-73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lang="en-US" sz="1400" b="1" spc="-73">
                <a:solidFill>
                  <a:srgbClr val="00AA87"/>
                </a:solidFill>
                <a:latin typeface="Courier New"/>
                <a:cs typeface="Courier New"/>
              </a:rPr>
              <a:t>Class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lang="en-US" sz="1400">
                <a:latin typeface="SimSun"/>
                <a:cs typeface="SimSun"/>
              </a:rPr>
              <a:t>):</a:t>
            </a:r>
          </a:p>
          <a:p>
            <a:pPr marL="362845" marR="1445161"/>
            <a:r>
              <a:rPr lang="en-US" sz="140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lang="en-US" sz="1400" spc="-29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29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24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primary_key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lang="en-US" sz="1400">
                <a:latin typeface="SimSun"/>
                <a:cs typeface="SimSun"/>
              </a:rPr>
              <a:t>) </a:t>
            </a:r>
            <a:r>
              <a:rPr lang="en-US" sz="1400" spc="-339">
                <a:latin typeface="SimSun"/>
                <a:cs typeface="SimSun"/>
              </a:rPr>
              <a:t> </a:t>
            </a:r>
          </a:p>
          <a:p>
            <a:pPr marL="362845" marR="1445161"/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lang="en-US" sz="1400" spc="-8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4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String</a:t>
            </a:r>
            <a:r>
              <a:rPr lang="en-US" sz="1400">
                <a:latin typeface="SimSun"/>
                <a:cs typeface="SimSun"/>
              </a:rPr>
              <a:t>)</a:t>
            </a:r>
          </a:p>
          <a:p>
            <a:pPr marL="10367" marR="4147" algn="just">
              <a:spcBef>
                <a:spcPts val="490"/>
              </a:spcBef>
            </a:pP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43301"/>
            <a:ext cx="7924800" cy="454247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algn="just">
              <a:lnSpc>
                <a:spcPct val="104700"/>
              </a:lnSpc>
              <a:spcBef>
                <a:spcPts val="490"/>
              </a:spcBef>
            </a:pPr>
            <a:r>
              <a:rPr sz="1800" spc="-29">
                <a:latin typeface="Palatino Linotype"/>
                <a:cs typeface="Palatino Linotype"/>
              </a:rPr>
              <a:t>The </a:t>
            </a:r>
            <a:r>
              <a:rPr sz="1800" spc="-4" dirty="0">
                <a:latin typeface="SimSun"/>
                <a:cs typeface="SimSun"/>
              </a:rPr>
              <a:t>classes </a:t>
            </a:r>
            <a:r>
              <a:rPr sz="1800" spc="-41" dirty="0">
                <a:latin typeface="Palatino Linotype"/>
                <a:cs typeface="Palatino Linotype"/>
              </a:rPr>
              <a:t>relationship </a:t>
            </a:r>
            <a:r>
              <a:rPr sz="1800" spc="-53" dirty="0">
                <a:latin typeface="Palatino Linotype"/>
                <a:cs typeface="Palatino Linotype"/>
              </a:rPr>
              <a:t>uses </a:t>
            </a:r>
            <a:r>
              <a:rPr sz="1800" spc="-33" dirty="0">
                <a:latin typeface="Palatino Linotype"/>
                <a:cs typeface="Palatino Linotype"/>
              </a:rPr>
              <a:t>list </a:t>
            </a:r>
            <a:r>
              <a:rPr sz="1800" spc="-41" dirty="0">
                <a:latin typeface="Palatino Linotype"/>
                <a:cs typeface="Palatino Linotype"/>
              </a:rPr>
              <a:t>semantics, </a:t>
            </a:r>
            <a:r>
              <a:rPr sz="1800" spc="-53" dirty="0">
                <a:latin typeface="Palatino Linotype"/>
                <a:cs typeface="Palatino Linotype"/>
              </a:rPr>
              <a:t>which makes working with a </a:t>
            </a:r>
            <a:r>
              <a:rPr sz="1800" spc="-33" dirty="0">
                <a:latin typeface="Palatino Linotype"/>
                <a:cs typeface="Palatino Linotype"/>
              </a:rPr>
              <a:t>many-to- </a:t>
            </a:r>
            <a:r>
              <a:rPr sz="1800" spc="-29" dirty="0">
                <a:latin typeface="Palatino Linotype"/>
                <a:cs typeface="Palatino Linotype"/>
              </a:rPr>
              <a:t> </a:t>
            </a:r>
            <a:r>
              <a:rPr sz="1800" spc="-61" dirty="0">
                <a:latin typeface="Palatino Linotype"/>
                <a:cs typeface="Palatino Linotype"/>
              </a:rPr>
              <a:t>many</a:t>
            </a:r>
            <a:r>
              <a:rPr sz="1800" spc="-57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relationship configured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33" dirty="0">
                <a:latin typeface="Palatino Linotype"/>
                <a:cs typeface="Palatino Linotype"/>
              </a:rPr>
              <a:t>this </a:t>
            </a:r>
            <a:r>
              <a:rPr sz="1800" spc="-93" dirty="0">
                <a:latin typeface="Palatino Linotype"/>
                <a:cs typeface="Palatino Linotype"/>
              </a:rPr>
              <a:t>way</a:t>
            </a:r>
            <a:r>
              <a:rPr sz="1800" spc="-9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extremely</a:t>
            </a:r>
            <a:r>
              <a:rPr sz="1800" spc="-41" dirty="0">
                <a:latin typeface="Palatino Linotype"/>
                <a:cs typeface="Palatino Linotype"/>
              </a:rPr>
              <a:t> </a:t>
            </a:r>
            <a:r>
              <a:rPr sz="1800" spc="-65" dirty="0">
                <a:latin typeface="Palatino Linotype"/>
                <a:cs typeface="Palatino Linotype"/>
              </a:rPr>
              <a:t>easy.</a:t>
            </a:r>
            <a:r>
              <a:rPr sz="1800" spc="-61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Given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</a:t>
            </a:r>
            <a:r>
              <a:rPr sz="1800" spc="10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student</a:t>
            </a:r>
            <a:r>
              <a:rPr sz="1800" spc="127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s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106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class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c</a:t>
            </a:r>
            <a:r>
              <a:rPr sz="1800" spc="-20" dirty="0">
                <a:latin typeface="Palatino Linotype"/>
                <a:cs typeface="Palatino Linotype"/>
              </a:rPr>
              <a:t>,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code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</a:t>
            </a:r>
            <a:r>
              <a:rPr sz="1800" spc="-57" dirty="0">
                <a:latin typeface="Palatino Linotype"/>
                <a:cs typeface="Palatino Linotype"/>
              </a:rPr>
              <a:t>a</a:t>
            </a:r>
            <a:r>
              <a:rPr sz="1800" spc="-20" dirty="0">
                <a:latin typeface="Palatino Linotype"/>
                <a:cs typeface="Palatino Linotype"/>
              </a:rPr>
              <a:t>t </a:t>
            </a:r>
            <a:r>
              <a:rPr sz="1800" spc="-41" dirty="0">
                <a:latin typeface="Palatino Linotype"/>
                <a:cs typeface="Palatino Linotype"/>
              </a:rPr>
              <a:t>registers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stude</a:t>
            </a:r>
            <a:r>
              <a:rPr sz="1800" spc="-69" dirty="0">
                <a:latin typeface="Palatino Linotype"/>
                <a:cs typeface="Palatino Linotype"/>
              </a:rPr>
              <a:t>n</a:t>
            </a:r>
            <a:r>
              <a:rPr sz="1800" spc="-20" dirty="0">
                <a:latin typeface="Palatino Linotype"/>
                <a:cs typeface="Palatino Linotype"/>
              </a:rPr>
              <a:t>t </a:t>
            </a:r>
            <a:r>
              <a:rPr sz="1800" spc="-29" dirty="0">
                <a:latin typeface="Palatino Linotype"/>
                <a:cs typeface="Palatino Linotype"/>
              </a:rPr>
              <a:t>for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class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is:</a:t>
            </a:r>
            <a:endParaRPr sz="18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-4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s.classes.append(c)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db.session.add(s)</a:t>
            </a:r>
            <a:endParaRPr sz="1600">
              <a:latin typeface="Courier New"/>
              <a:cs typeface="Courier New"/>
            </a:endParaRPr>
          </a:p>
          <a:p>
            <a:pPr marL="10367" marR="4147" algn="just">
              <a:lnSpc>
                <a:spcPct val="104700"/>
              </a:lnSpc>
              <a:spcBef>
                <a:spcPts val="392"/>
              </a:spcBef>
            </a:pP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41" dirty="0">
                <a:latin typeface="Palatino Linotype"/>
                <a:cs typeface="Palatino Linotype"/>
              </a:rPr>
              <a:t>queries </a:t>
            </a:r>
            <a:r>
              <a:rPr sz="1800" spc="-37" dirty="0">
                <a:latin typeface="Palatino Linotype"/>
                <a:cs typeface="Palatino Linotype"/>
              </a:rPr>
              <a:t>that </a:t>
            </a:r>
            <a:r>
              <a:rPr sz="1800" spc="-33" dirty="0">
                <a:latin typeface="Palatino Linotype"/>
                <a:cs typeface="Palatino Linotype"/>
              </a:rPr>
              <a:t>list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5" dirty="0">
                <a:latin typeface="Palatino Linotype"/>
                <a:cs typeface="Palatino Linotype"/>
              </a:rPr>
              <a:t>classes student </a:t>
            </a:r>
            <a:r>
              <a:rPr sz="1800" spc="-4" dirty="0">
                <a:latin typeface="SimSun"/>
                <a:cs typeface="SimSun"/>
              </a:rPr>
              <a:t>s </a:t>
            </a:r>
            <a:r>
              <a:rPr sz="1800" spc="-37" dirty="0">
                <a:latin typeface="Palatino Linotype"/>
                <a:cs typeface="Palatino Linotype"/>
              </a:rPr>
              <a:t>is </a:t>
            </a:r>
            <a:r>
              <a:rPr sz="1800" spc="-45" dirty="0">
                <a:latin typeface="Palatino Linotype"/>
                <a:cs typeface="Palatino Linotype"/>
              </a:rPr>
              <a:t>registered </a:t>
            </a:r>
            <a:r>
              <a:rPr sz="1800" spc="-29" dirty="0">
                <a:latin typeface="Palatino Linotype"/>
                <a:cs typeface="Palatino Linotype"/>
              </a:rPr>
              <a:t>for </a:t>
            </a:r>
            <a:r>
              <a:rPr sz="1800" spc="-53" dirty="0">
                <a:latin typeface="Palatino Linotype"/>
                <a:cs typeface="Palatino Linotype"/>
              </a:rPr>
              <a:t>and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33" dirty="0">
                <a:latin typeface="Palatino Linotype"/>
                <a:cs typeface="Palatino Linotype"/>
              </a:rPr>
              <a:t>list of </a:t>
            </a:r>
            <a:r>
              <a:rPr sz="1800" spc="-45" dirty="0">
                <a:latin typeface="Palatino Linotype"/>
                <a:cs typeface="Palatino Linotype"/>
              </a:rPr>
              <a:t>students </a:t>
            </a:r>
            <a:r>
              <a:rPr sz="1800" spc="-33" dirty="0">
                <a:latin typeface="Palatino Linotype"/>
                <a:cs typeface="Palatino Linotype"/>
              </a:rPr>
              <a:t>reg‐ </a:t>
            </a:r>
            <a:r>
              <a:rPr sz="1800" spc="-29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istered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for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class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c</a:t>
            </a:r>
            <a:r>
              <a:rPr sz="1800" spc="-216" dirty="0">
                <a:latin typeface="SimSun"/>
                <a:cs typeface="SimSun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are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also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ve</a:t>
            </a:r>
            <a:r>
              <a:rPr sz="1800" spc="-20" dirty="0">
                <a:latin typeface="Palatino Linotype"/>
                <a:cs typeface="Palatino Linotype"/>
              </a:rPr>
              <a:t>r</a:t>
            </a:r>
            <a:r>
              <a:rPr sz="1800" spc="-86" dirty="0">
                <a:latin typeface="Palatino Linotype"/>
                <a:cs typeface="Palatino Linotype"/>
              </a:rPr>
              <a:t>y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si</a:t>
            </a:r>
            <a:r>
              <a:rPr sz="1800" spc="-86" dirty="0">
                <a:latin typeface="Palatino Linotype"/>
                <a:cs typeface="Palatino Linotype"/>
              </a:rPr>
              <a:t>m</a:t>
            </a:r>
            <a:r>
              <a:rPr sz="1800" spc="-45" dirty="0">
                <a:latin typeface="Palatino Linotype"/>
                <a:cs typeface="Palatino Linotype"/>
              </a:rPr>
              <a:t>ple:</a:t>
            </a:r>
            <a:endParaRPr sz="18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s.classes.all()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c.students.all()</a:t>
            </a:r>
            <a:endParaRPr sz="1600">
              <a:latin typeface="Courier New"/>
              <a:cs typeface="Courier New"/>
            </a:endParaRPr>
          </a:p>
          <a:p>
            <a:pPr marL="10367" marR="4147" algn="just">
              <a:lnSpc>
                <a:spcPct val="103099"/>
              </a:lnSpc>
              <a:spcBef>
                <a:spcPts val="408"/>
              </a:spcBef>
            </a:pP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4" dirty="0">
                <a:latin typeface="SimSun"/>
                <a:cs typeface="SimSun"/>
              </a:rPr>
              <a:t>students </a:t>
            </a:r>
            <a:r>
              <a:rPr sz="1800" spc="-41" dirty="0">
                <a:latin typeface="Palatino Linotype"/>
                <a:cs typeface="Palatino Linotype"/>
              </a:rPr>
              <a:t>relationship</a:t>
            </a:r>
            <a:r>
              <a:rPr sz="1800" spc="-37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available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Class </a:t>
            </a:r>
            <a:r>
              <a:rPr sz="1800" spc="-49" dirty="0">
                <a:latin typeface="Palatino Linotype"/>
                <a:cs typeface="Palatino Linotype"/>
              </a:rPr>
              <a:t>model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is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one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defined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db.backref() </a:t>
            </a:r>
            <a:r>
              <a:rPr sz="1800" spc="-45" dirty="0">
                <a:latin typeface="Palatino Linotype"/>
                <a:cs typeface="Palatino Linotype"/>
              </a:rPr>
              <a:t>argument.</a:t>
            </a:r>
            <a:r>
              <a:rPr sz="1800" spc="-41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Note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that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33" dirty="0">
                <a:latin typeface="Palatino Linotype"/>
                <a:cs typeface="Palatino Linotype"/>
              </a:rPr>
              <a:t>this </a:t>
            </a:r>
            <a:r>
              <a:rPr sz="1800" spc="-41" dirty="0">
                <a:latin typeface="Palatino Linotype"/>
                <a:cs typeface="Palatino Linotype"/>
              </a:rPr>
              <a:t>relationship</a:t>
            </a:r>
            <a:r>
              <a:rPr sz="1800" spc="-37" dirty="0">
                <a:latin typeface="Palatino Linotype"/>
                <a:cs typeface="Palatino Linotype"/>
              </a:rPr>
              <a:t> the </a:t>
            </a:r>
            <a:r>
              <a:rPr sz="1800" spc="-4" dirty="0">
                <a:latin typeface="SimSun"/>
                <a:cs typeface="SimSun"/>
              </a:rPr>
              <a:t>backref </a:t>
            </a:r>
            <a:r>
              <a:rPr sz="1800" spc="-49" dirty="0">
                <a:latin typeface="Palatino Linotype"/>
                <a:cs typeface="Palatino Linotype"/>
              </a:rPr>
              <a:t>argument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78" dirty="0">
                <a:latin typeface="Palatino Linotype"/>
                <a:cs typeface="Palatino Linotype"/>
              </a:rPr>
              <a:t>was </a:t>
            </a:r>
            <a:r>
              <a:rPr sz="1800" spc="-73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expanded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45" dirty="0">
                <a:latin typeface="Palatino Linotype"/>
                <a:cs typeface="Palatino Linotype"/>
              </a:rPr>
              <a:t>also </a:t>
            </a:r>
            <a:r>
              <a:rPr sz="1800" spc="-61" dirty="0">
                <a:latin typeface="Palatino Linotype"/>
                <a:cs typeface="Palatino Linotype"/>
              </a:rPr>
              <a:t>have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" dirty="0">
                <a:latin typeface="SimSun"/>
                <a:cs typeface="SimSun"/>
              </a:rPr>
              <a:t>lazy='dynamic' </a:t>
            </a:r>
            <a:r>
              <a:rPr sz="1800" spc="-37" dirty="0">
                <a:latin typeface="Palatino Linotype"/>
                <a:cs typeface="Palatino Linotype"/>
              </a:rPr>
              <a:t>attribute, </a:t>
            </a:r>
            <a:r>
              <a:rPr sz="1800" spc="-41" dirty="0">
                <a:latin typeface="Palatino Linotype"/>
                <a:cs typeface="Palatino Linotype"/>
              </a:rPr>
              <a:t>so </a:t>
            </a:r>
            <a:r>
              <a:rPr sz="1800" spc="-33" dirty="0">
                <a:latin typeface="Palatino Linotype"/>
                <a:cs typeface="Palatino Linotype"/>
              </a:rPr>
              <a:t>both </a:t>
            </a:r>
            <a:r>
              <a:rPr sz="1800" spc="-49" dirty="0">
                <a:latin typeface="Palatino Linotype"/>
                <a:cs typeface="Palatino Linotype"/>
              </a:rPr>
              <a:t>sides </a:t>
            </a:r>
            <a:r>
              <a:rPr sz="1800" spc="-37" dirty="0">
                <a:latin typeface="Palatino Linotype"/>
                <a:cs typeface="Palatino Linotype"/>
              </a:rPr>
              <a:t>return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9" dirty="0">
                <a:latin typeface="Palatino Linotype"/>
                <a:cs typeface="Palatino Linotype"/>
              </a:rPr>
              <a:t>query </a:t>
            </a:r>
            <a:r>
              <a:rPr sz="1800" spc="-37" dirty="0">
                <a:latin typeface="Palatino Linotype"/>
                <a:cs typeface="Palatino Linotype"/>
              </a:rPr>
              <a:t>that 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can</a:t>
            </a:r>
            <a:r>
              <a:rPr sz="1800" spc="-24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accept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additional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filters.</a:t>
            </a:r>
            <a:endParaRPr sz="1800">
              <a:latin typeface="Palatino Linotype"/>
              <a:cs typeface="Palatino Linotype"/>
            </a:endParaRPr>
          </a:p>
          <a:p>
            <a:pPr marL="10367" algn="just">
              <a:spcBef>
                <a:spcPts val="539"/>
              </a:spcBef>
            </a:pPr>
            <a:r>
              <a:rPr sz="1800" spc="-16" dirty="0">
                <a:latin typeface="Palatino Linotype"/>
                <a:cs typeface="Palatino Linotype"/>
              </a:rPr>
              <a:t>If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student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s</a:t>
            </a:r>
            <a:r>
              <a:rPr sz="1800" spc="-212" dirty="0">
                <a:latin typeface="SimSun"/>
                <a:cs typeface="SimSun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later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decides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to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drop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class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12" dirty="0">
                <a:latin typeface="SimSun"/>
                <a:cs typeface="SimSun"/>
              </a:rPr>
              <a:t>c</a:t>
            </a:r>
            <a:r>
              <a:rPr sz="1800" spc="-12" dirty="0">
                <a:latin typeface="Palatino Linotype"/>
                <a:cs typeface="Palatino Linotype"/>
              </a:rPr>
              <a:t>,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61" dirty="0">
                <a:latin typeface="Palatino Linotype"/>
                <a:cs typeface="Palatino Linotype"/>
              </a:rPr>
              <a:t>you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can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update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database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as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follows:</a:t>
            </a:r>
            <a:endParaRPr sz="18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-4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s.classes.remove(c)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600" y="457200"/>
            <a:ext cx="7924800" cy="156986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80"/>
              </a:spcBef>
            </a:pPr>
            <a:r>
              <a:rPr sz="2800" b="1" spc="-106">
                <a:latin typeface="Arial Narrow"/>
                <a:cs typeface="Arial Narrow"/>
              </a:rPr>
              <a:t>Advanced</a:t>
            </a:r>
            <a:r>
              <a:rPr sz="2800" b="1" spc="-86">
                <a:latin typeface="Arial Narrow"/>
                <a:cs typeface="Arial Narrow"/>
              </a:rPr>
              <a:t> </a:t>
            </a:r>
            <a:r>
              <a:rPr sz="2800" b="1" spc="-61" dirty="0">
                <a:latin typeface="Arial Narrow"/>
                <a:cs typeface="Arial Narrow"/>
              </a:rPr>
              <a:t>Many-to-Many</a:t>
            </a:r>
            <a:r>
              <a:rPr sz="2800" b="1" spc="-82" dirty="0">
                <a:latin typeface="Arial Narrow"/>
                <a:cs typeface="Arial Narrow"/>
              </a:rPr>
              <a:t> </a:t>
            </a:r>
            <a:r>
              <a:rPr sz="2800" b="1" spc="-86" dirty="0">
                <a:latin typeface="Arial Narrow"/>
                <a:cs typeface="Arial Narrow"/>
              </a:rPr>
              <a:t>Relationships</a:t>
            </a:r>
            <a:endParaRPr sz="2800">
              <a:latin typeface="Arial Narrow"/>
              <a:cs typeface="Arial Narrow"/>
            </a:endParaRPr>
          </a:p>
          <a:p>
            <a:pPr marL="10367" marR="4147" indent="-518" algn="just">
              <a:spcBef>
                <a:spcPts val="380"/>
              </a:spcBef>
            </a:pPr>
            <a:r>
              <a:rPr sz="1400" spc="-37" dirty="0">
                <a:latin typeface="Palatino Linotype"/>
                <a:cs typeface="Palatino Linotype"/>
              </a:rPr>
              <a:t>With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33" dirty="0">
                <a:latin typeface="Palatino Linotype"/>
                <a:cs typeface="Palatino Linotype"/>
              </a:rPr>
              <a:t>self-referential </a:t>
            </a:r>
            <a:r>
              <a:rPr sz="1400" spc="-45" dirty="0">
                <a:latin typeface="Palatino Linotype"/>
                <a:cs typeface="Palatino Linotype"/>
              </a:rPr>
              <a:t>many-to-many </a:t>
            </a:r>
            <a:r>
              <a:rPr sz="1400" spc="-41" dirty="0">
                <a:latin typeface="Palatino Linotype"/>
                <a:cs typeface="Palatino Linotype"/>
              </a:rPr>
              <a:t>relationship configured </a:t>
            </a:r>
            <a:r>
              <a:rPr sz="1400" spc="-53" dirty="0">
                <a:latin typeface="Palatino Linotype"/>
                <a:cs typeface="Palatino Linotype"/>
              </a:rPr>
              <a:t>as </a:t>
            </a:r>
            <a:r>
              <a:rPr sz="1400" spc="-57" dirty="0">
                <a:latin typeface="Palatino Linotype"/>
                <a:cs typeface="Palatino Linotype"/>
              </a:rPr>
              <a:t>shown </a:t>
            </a:r>
            <a:r>
              <a:rPr sz="1400" spc="-29" dirty="0">
                <a:latin typeface="Palatino Linotype"/>
                <a:cs typeface="Palatino Linotype"/>
              </a:rPr>
              <a:t>in </a:t>
            </a:r>
            <a:r>
              <a:rPr sz="1400" spc="-37" dirty="0">
                <a:latin typeface="Palatino Linotype"/>
                <a:cs typeface="Palatino Linotype"/>
              </a:rPr>
              <a:t>the previ‐ 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ous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example,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database</a:t>
            </a:r>
            <a:r>
              <a:rPr sz="1400" spc="-49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can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represent</a:t>
            </a:r>
            <a:r>
              <a:rPr sz="1400" spc="-37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followers—but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there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is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one</a:t>
            </a:r>
            <a:r>
              <a:rPr sz="1400" spc="-33" dirty="0">
                <a:latin typeface="Palatino Linotype"/>
                <a:cs typeface="Palatino Linotype"/>
              </a:rPr>
              <a:t> limitation.</a:t>
            </a:r>
            <a:r>
              <a:rPr sz="1400" spc="-29" dirty="0">
                <a:latin typeface="Palatino Linotype"/>
                <a:cs typeface="Palatino Linotype"/>
              </a:rPr>
              <a:t> </a:t>
            </a:r>
            <a:r>
              <a:rPr sz="1400" spc="-78" dirty="0">
                <a:latin typeface="Palatino Linotype"/>
                <a:cs typeface="Palatino Linotype"/>
              </a:rPr>
              <a:t>A </a:t>
            </a:r>
            <a:r>
              <a:rPr sz="1400" spc="-73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common </a:t>
            </a:r>
            <a:r>
              <a:rPr sz="1400" spc="-49" dirty="0">
                <a:latin typeface="Palatino Linotype"/>
                <a:cs typeface="Palatino Linotype"/>
              </a:rPr>
              <a:t>need </a:t>
            </a:r>
            <a:r>
              <a:rPr sz="1400" spc="-65" dirty="0">
                <a:latin typeface="Palatino Linotype"/>
                <a:cs typeface="Palatino Linotype"/>
              </a:rPr>
              <a:t>when </a:t>
            </a:r>
            <a:r>
              <a:rPr sz="1400" spc="-53" dirty="0">
                <a:latin typeface="Palatino Linotype"/>
                <a:cs typeface="Palatino Linotype"/>
              </a:rPr>
              <a:t>working with </a:t>
            </a:r>
            <a:r>
              <a:rPr sz="1400" spc="-45" dirty="0">
                <a:latin typeface="Palatino Linotype"/>
                <a:cs typeface="Palatino Linotype"/>
              </a:rPr>
              <a:t>many-to-many </a:t>
            </a:r>
            <a:r>
              <a:rPr sz="1400" spc="-41" dirty="0">
                <a:latin typeface="Palatino Linotype"/>
                <a:cs typeface="Palatino Linotype"/>
              </a:rPr>
              <a:t>relationships </a:t>
            </a:r>
            <a:r>
              <a:rPr sz="1400" spc="-37" dirty="0">
                <a:latin typeface="Palatino Linotype"/>
                <a:cs typeface="Palatino Linotype"/>
              </a:rPr>
              <a:t>is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7" dirty="0">
                <a:latin typeface="Palatino Linotype"/>
                <a:cs typeface="Palatino Linotype"/>
              </a:rPr>
              <a:t>store </a:t>
            </a:r>
            <a:r>
              <a:rPr sz="1400" spc="-41" dirty="0">
                <a:latin typeface="Palatino Linotype"/>
                <a:cs typeface="Palatino Linotype"/>
              </a:rPr>
              <a:t>additional </a:t>
            </a:r>
            <a:r>
              <a:rPr sz="1400" spc="-37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data </a:t>
            </a:r>
            <a:r>
              <a:rPr sz="1400" spc="-37" dirty="0">
                <a:latin typeface="Palatino Linotype"/>
                <a:cs typeface="Palatino Linotype"/>
              </a:rPr>
              <a:t>that </a:t>
            </a:r>
            <a:r>
              <a:rPr sz="1400" spc="-53" dirty="0">
                <a:latin typeface="Palatino Linotype"/>
                <a:cs typeface="Palatino Linotype"/>
              </a:rPr>
              <a:t>applies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7" dirty="0">
                <a:latin typeface="Palatino Linotype"/>
                <a:cs typeface="Palatino Linotype"/>
              </a:rPr>
              <a:t>the link </a:t>
            </a:r>
            <a:r>
              <a:rPr sz="1400" spc="-53" dirty="0">
                <a:latin typeface="Palatino Linotype"/>
                <a:cs typeface="Palatino Linotype"/>
              </a:rPr>
              <a:t>between </a:t>
            </a:r>
            <a:r>
              <a:rPr sz="1400" spc="-61" dirty="0">
                <a:latin typeface="Palatino Linotype"/>
                <a:cs typeface="Palatino Linotype"/>
              </a:rPr>
              <a:t>two </a:t>
            </a:r>
            <a:r>
              <a:rPr sz="1400" spc="-33" dirty="0">
                <a:latin typeface="Palatino Linotype"/>
                <a:cs typeface="Palatino Linotype"/>
              </a:rPr>
              <a:t>entities. For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5" dirty="0">
                <a:latin typeface="Palatino Linotype"/>
                <a:cs typeface="Palatino Linotype"/>
              </a:rPr>
              <a:t>followers </a:t>
            </a:r>
            <a:r>
              <a:rPr sz="1400" spc="-41" dirty="0">
                <a:latin typeface="Palatino Linotype"/>
                <a:cs typeface="Palatino Linotype"/>
              </a:rPr>
              <a:t>relationship, </a:t>
            </a:r>
            <a:r>
              <a:rPr sz="1400" spc="-20" dirty="0">
                <a:latin typeface="Palatino Linotype"/>
                <a:cs typeface="Palatino Linotype"/>
              </a:rPr>
              <a:t>it </a:t>
            </a:r>
            <a:r>
              <a:rPr sz="1400" spc="-37" dirty="0">
                <a:latin typeface="Palatino Linotype"/>
                <a:cs typeface="Palatino Linotype"/>
              </a:rPr>
              <a:t>can 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be </a:t>
            </a:r>
            <a:r>
              <a:rPr sz="1400" spc="-49" dirty="0">
                <a:latin typeface="Palatino Linotype"/>
                <a:cs typeface="Palatino Linotype"/>
              </a:rPr>
              <a:t>useful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7" dirty="0">
                <a:latin typeface="Palatino Linotype"/>
                <a:cs typeface="Palatino Linotype"/>
              </a:rPr>
              <a:t>store the </a:t>
            </a:r>
            <a:r>
              <a:rPr sz="1400" spc="-53" dirty="0">
                <a:latin typeface="Palatino Linotype"/>
                <a:cs typeface="Palatino Linotype"/>
              </a:rPr>
              <a:t>date</a:t>
            </a:r>
            <a:r>
              <a:rPr sz="1400" spc="-49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</a:t>
            </a:r>
            <a:r>
              <a:rPr sz="1400" spc="106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user </a:t>
            </a:r>
            <a:r>
              <a:rPr sz="1400" spc="-41" dirty="0">
                <a:latin typeface="Palatino Linotype"/>
                <a:cs typeface="Palatino Linotype"/>
              </a:rPr>
              <a:t>started </a:t>
            </a:r>
            <a:r>
              <a:rPr sz="1400" spc="-49" dirty="0">
                <a:latin typeface="Palatino Linotype"/>
                <a:cs typeface="Palatino Linotype"/>
              </a:rPr>
              <a:t>following</a:t>
            </a:r>
            <a:r>
              <a:rPr sz="1400" spc="118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another </a:t>
            </a:r>
            <a:r>
              <a:rPr sz="1400" spc="-53" dirty="0">
                <a:latin typeface="Palatino Linotype"/>
                <a:cs typeface="Palatino Linotype"/>
              </a:rPr>
              <a:t>user,</a:t>
            </a:r>
            <a:r>
              <a:rPr sz="1400" spc="106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as</a:t>
            </a:r>
            <a:r>
              <a:rPr sz="1400" spc="11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that </a:t>
            </a:r>
            <a:r>
              <a:rPr sz="1400" spc="-57" dirty="0">
                <a:latin typeface="Palatino Linotype"/>
                <a:cs typeface="Palatino Linotype"/>
              </a:rPr>
              <a:t>will</a:t>
            </a:r>
            <a:r>
              <a:rPr sz="1400" spc="98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enable </a:t>
            </a:r>
            <a:r>
              <a:rPr sz="1400" spc="-41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lists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of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followers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be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presented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in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chronological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order.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The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only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place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this</a:t>
            </a:r>
            <a:r>
              <a:rPr sz="1400" spc="12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informa‐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152334D-9825-23B0-39A6-54CAE5CDFD95}"/>
              </a:ext>
            </a:extLst>
          </p:cNvPr>
          <p:cNvSpPr txBox="1"/>
          <p:nvPr/>
        </p:nvSpPr>
        <p:spPr>
          <a:xfrm>
            <a:off x="624840" y="2027069"/>
            <a:ext cx="8001000" cy="431164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1400">
              <a:latin typeface="Palatino Linotype"/>
              <a:cs typeface="Palatino Linotype"/>
            </a:endParaRPr>
          </a:p>
          <a:p>
            <a:pPr marL="10367" algn="just"/>
            <a:r>
              <a:rPr sz="1400" i="1" spc="-12" dirty="0">
                <a:latin typeface="Palatino Linotype"/>
                <a:cs typeface="Palatino Linotype"/>
              </a:rPr>
              <a:t>Example</a:t>
            </a:r>
            <a:r>
              <a:rPr sz="1400" i="1" spc="-16" dirty="0">
                <a:latin typeface="Palatino Linotype"/>
                <a:cs typeface="Palatino Linotype"/>
              </a:rPr>
              <a:t> 12-1. </a:t>
            </a:r>
            <a:r>
              <a:rPr sz="1400" i="1" spc="-12" dirty="0">
                <a:latin typeface="Palatino Linotype"/>
                <a:cs typeface="Palatino Linotype"/>
              </a:rPr>
              <a:t>app/models.py: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8" dirty="0">
                <a:latin typeface="Palatino Linotype"/>
                <a:cs typeface="Palatino Linotype"/>
              </a:rPr>
              <a:t>the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24" dirty="0">
                <a:latin typeface="Palatino Linotype"/>
                <a:cs typeface="Palatino Linotype"/>
              </a:rPr>
              <a:t>follows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12" dirty="0">
                <a:latin typeface="Palatino Linotype"/>
                <a:cs typeface="Palatino Linotype"/>
              </a:rPr>
              <a:t>association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8" dirty="0">
                <a:latin typeface="Palatino Linotype"/>
                <a:cs typeface="Palatino Linotype"/>
              </a:rPr>
              <a:t>table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4" dirty="0">
                <a:latin typeface="Palatino Linotype"/>
                <a:cs typeface="Palatino Linotype"/>
              </a:rPr>
              <a:t>as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37" dirty="0">
                <a:latin typeface="Palatino Linotype"/>
                <a:cs typeface="Palatino Linotype"/>
              </a:rPr>
              <a:t>a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4" dirty="0">
                <a:latin typeface="Palatino Linotype"/>
                <a:cs typeface="Palatino Linotype"/>
              </a:rPr>
              <a:t>model</a:t>
            </a:r>
            <a:endParaRPr sz="14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200" b="1" spc="-73" dirty="0">
                <a:solidFill>
                  <a:srgbClr val="00AA87"/>
                </a:solidFill>
                <a:latin typeface="Courier New"/>
                <a:cs typeface="Courier New"/>
              </a:rPr>
              <a:t>Follow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u="sng" dirty="0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tablename</a:t>
            </a:r>
            <a:r>
              <a:rPr sz="1200" u="sng" spc="269" dirty="0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'follows'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follower_id</a:t>
            </a:r>
            <a:r>
              <a:rPr sz="12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ForeignKey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'users.id'</a:t>
            </a:r>
            <a:r>
              <a:rPr sz="1200" dirty="0">
                <a:latin typeface="SimSun"/>
                <a:cs typeface="SimSun"/>
              </a:rPr>
              <a:t>),</a:t>
            </a:r>
            <a:endParaRPr sz="1200">
              <a:latin typeface="SimSun"/>
              <a:cs typeface="SimSun"/>
            </a:endParaRPr>
          </a:p>
          <a:p>
            <a:pPr marL="1244041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primary_key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followed_id</a:t>
            </a:r>
            <a:r>
              <a:rPr sz="12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ForeignKey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'users.id'</a:t>
            </a:r>
            <a:r>
              <a:rPr sz="1200" dirty="0">
                <a:latin typeface="SimSun"/>
                <a:cs typeface="SimSun"/>
              </a:rPr>
              <a:t>),</a:t>
            </a:r>
            <a:endParaRPr sz="1200">
              <a:latin typeface="SimSun"/>
              <a:cs typeface="SimSun"/>
            </a:endParaRPr>
          </a:p>
          <a:p>
            <a:pPr marL="1244041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primary_key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timestamp</a:t>
            </a:r>
            <a:r>
              <a:rPr sz="12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utcnow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37"/>
              </a:spcBef>
            </a:pPr>
            <a:endParaRPr sz="1050">
              <a:latin typeface="SimSun"/>
              <a:cs typeface="SimSun"/>
            </a:endParaRPr>
          </a:p>
          <a:p>
            <a:pPr>
              <a:spcBef>
                <a:spcPts val="29"/>
              </a:spcBef>
            </a:pPr>
            <a:endParaRPr sz="1600">
              <a:latin typeface="Palatino Linotype"/>
              <a:cs typeface="Palatino Linotype"/>
            </a:endParaRPr>
          </a:p>
          <a:p>
            <a:pPr marL="10367" marR="113000">
              <a:lnSpc>
                <a:spcPts val="939"/>
              </a:lnSpc>
            </a:pPr>
            <a:r>
              <a:rPr sz="1400" i="1" spc="-12" dirty="0">
                <a:latin typeface="Palatino Linotype"/>
                <a:cs typeface="Palatino Linotype"/>
              </a:rPr>
              <a:t>Example </a:t>
            </a:r>
            <a:r>
              <a:rPr sz="1400" i="1" spc="-16" dirty="0">
                <a:latin typeface="Palatino Linotype"/>
                <a:cs typeface="Palatino Linotype"/>
              </a:rPr>
              <a:t>12-2. </a:t>
            </a:r>
            <a:r>
              <a:rPr sz="1400" i="1" spc="-12" dirty="0">
                <a:latin typeface="Palatino Linotype"/>
                <a:cs typeface="Palatino Linotype"/>
              </a:rPr>
              <a:t>app/models.py: </a:t>
            </a:r>
            <a:r>
              <a:rPr sz="1400" i="1" spc="37" dirty="0">
                <a:latin typeface="Palatino Linotype"/>
                <a:cs typeface="Palatino Linotype"/>
              </a:rPr>
              <a:t>a </a:t>
            </a:r>
            <a:r>
              <a:rPr sz="1400" i="1" spc="-16" dirty="0">
                <a:latin typeface="Palatino Linotype"/>
                <a:cs typeface="Palatino Linotype"/>
              </a:rPr>
              <a:t>many-to-many relationship </a:t>
            </a:r>
            <a:r>
              <a:rPr sz="1400" i="1" spc="-12" dirty="0">
                <a:latin typeface="Palatino Linotype"/>
                <a:cs typeface="Palatino Linotype"/>
              </a:rPr>
              <a:t>implemented </a:t>
            </a:r>
            <a:r>
              <a:rPr sz="1400" i="1" spc="-4" dirty="0">
                <a:latin typeface="Palatino Linotype"/>
                <a:cs typeface="Palatino Linotype"/>
              </a:rPr>
              <a:t>as </a:t>
            </a:r>
            <a:r>
              <a:rPr sz="1400" i="1" spc="-16" dirty="0">
                <a:latin typeface="Palatino Linotype"/>
                <a:cs typeface="Palatino Linotype"/>
              </a:rPr>
              <a:t>two </a:t>
            </a:r>
            <a:r>
              <a:rPr sz="1400" i="1" spc="-4" dirty="0">
                <a:latin typeface="Palatino Linotype"/>
                <a:cs typeface="Palatino Linotype"/>
              </a:rPr>
              <a:t>one- </a:t>
            </a:r>
            <a:r>
              <a:rPr sz="1400" i="1" spc="-204" dirty="0">
                <a:latin typeface="Palatino Linotype"/>
                <a:cs typeface="Palatino Linotype"/>
              </a:rPr>
              <a:t> </a:t>
            </a:r>
            <a:r>
              <a:rPr sz="1400" i="1" spc="-12" dirty="0">
                <a:latin typeface="Palatino Linotype"/>
                <a:cs typeface="Palatino Linotype"/>
              </a:rPr>
              <a:t>to-many</a:t>
            </a:r>
            <a:r>
              <a:rPr sz="1400" i="1" spc="-24" dirty="0">
                <a:latin typeface="Palatino Linotype"/>
                <a:cs typeface="Palatino Linotype"/>
              </a:rPr>
              <a:t> </a:t>
            </a:r>
            <a:r>
              <a:rPr sz="1400" i="1" spc="-20" dirty="0">
                <a:latin typeface="Palatino Linotype"/>
                <a:cs typeface="Palatino Linotype"/>
              </a:rPr>
              <a:t>relationships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861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2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followed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relationship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'Follow'</a:t>
            </a:r>
            <a:r>
              <a:rPr sz="1200" dirty="0">
                <a:latin typeface="SimSun"/>
                <a:cs typeface="SimSun"/>
              </a:rPr>
              <a:t>,</a:t>
            </a:r>
            <a:endParaRPr sz="1200">
              <a:latin typeface="SimSun"/>
              <a:cs typeface="SimSun"/>
            </a:endParaRPr>
          </a:p>
          <a:p>
            <a:pPr marL="1376221" marR="34366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foreign_keys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follower_id</a:t>
            </a:r>
            <a:r>
              <a:rPr sz="1200" dirty="0">
                <a:latin typeface="SimSun"/>
                <a:cs typeface="SimSun"/>
              </a:rPr>
              <a:t>], 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backref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backref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'follower'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8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lazy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'joined'</a:t>
            </a:r>
            <a:r>
              <a:rPr sz="1200" dirty="0">
                <a:latin typeface="SimSun"/>
                <a:cs typeface="SimSun"/>
              </a:rPr>
              <a:t>), </a:t>
            </a:r>
            <a:r>
              <a:rPr sz="1200" spc="-33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lazy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'dynamic'</a:t>
            </a:r>
            <a:r>
              <a:rPr sz="1200" dirty="0">
                <a:latin typeface="SimSun"/>
                <a:cs typeface="SimSun"/>
              </a:rPr>
              <a:t>,</a:t>
            </a:r>
            <a:endParaRPr sz="1200">
              <a:latin typeface="SimSun"/>
              <a:cs typeface="SimSun"/>
            </a:endParaRPr>
          </a:p>
          <a:p>
            <a:pPr marL="186606" marR="1092683" indent="1189614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cascade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'all,</a:t>
            </a:r>
            <a:r>
              <a:rPr sz="1200" spc="-8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delete-orphan'</a:t>
            </a:r>
            <a:r>
              <a:rPr sz="1200" dirty="0">
                <a:latin typeface="SimSun"/>
                <a:cs typeface="SimSun"/>
              </a:rPr>
              <a:t>) </a:t>
            </a:r>
            <a:r>
              <a:rPr sz="1200" spc="-33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followers</a:t>
            </a:r>
            <a:r>
              <a:rPr sz="12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relationship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'Follow'</a:t>
            </a:r>
            <a:r>
              <a:rPr sz="1200" dirty="0">
                <a:latin typeface="SimSun"/>
                <a:cs typeface="SimSun"/>
              </a:rPr>
              <a:t>,</a:t>
            </a:r>
            <a:endParaRPr sz="1200">
              <a:latin typeface="SimSun"/>
              <a:cs typeface="SimSun"/>
            </a:endParaRPr>
          </a:p>
          <a:p>
            <a:pPr marL="1420280" marR="299607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foreign_keys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followed_id</a:t>
            </a:r>
            <a:r>
              <a:rPr sz="1200" dirty="0">
                <a:latin typeface="SimSun"/>
                <a:cs typeface="SimSun"/>
              </a:rPr>
              <a:t>], 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backref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backref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'followed'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8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lazy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'joined'</a:t>
            </a:r>
            <a:r>
              <a:rPr sz="1200" dirty="0">
                <a:latin typeface="SimSun"/>
                <a:cs typeface="SimSun"/>
              </a:rPr>
              <a:t>), </a:t>
            </a:r>
            <a:r>
              <a:rPr sz="1200" spc="-33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lazy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'dynamic'</a:t>
            </a:r>
            <a:r>
              <a:rPr sz="1200" dirty="0">
                <a:latin typeface="SimSun"/>
                <a:cs typeface="SimSun"/>
              </a:rPr>
              <a:t>,</a:t>
            </a:r>
            <a:endParaRPr sz="1200">
              <a:latin typeface="SimSun"/>
              <a:cs typeface="SimSun"/>
            </a:endParaRPr>
          </a:p>
          <a:p>
            <a:pPr marL="1420280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cascade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'all,</a:t>
            </a:r>
            <a:r>
              <a:rPr sz="1200" spc="-2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delete-orphan'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8"/>
              </a:spcBef>
            </a:pP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700" y="533400"/>
            <a:ext cx="7848600" cy="520419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12-3.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app/models.py:</a:t>
            </a:r>
            <a:r>
              <a:rPr sz="1600" i="1" spc="-20" dirty="0">
                <a:latin typeface="Palatino Linotype"/>
                <a:cs typeface="Palatino Linotype"/>
              </a:rPr>
              <a:t> followers </a:t>
            </a:r>
            <a:r>
              <a:rPr sz="1600" i="1" spc="-12" dirty="0">
                <a:latin typeface="Palatino Linotype"/>
                <a:cs typeface="Palatino Linotype"/>
              </a:rPr>
              <a:t>helper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methods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follow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b="1" spc="-73" dirty="0">
                <a:latin typeface="Courier New"/>
                <a:cs typeface="Courier New"/>
              </a:rPr>
              <a:t>not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is_following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539085" marR="1445161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400" spc="-2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followed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2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unfollow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followed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followed_id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400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L="53908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delete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is_following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 </a:t>
            </a:r>
            <a:r>
              <a:rPr sz="1400" b="1" spc="-73" dirty="0">
                <a:latin typeface="Courier New"/>
                <a:cs typeface="Courier New"/>
              </a:rPr>
              <a:t>is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sz="1400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L="53908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sz="1400">
              <a:latin typeface="SimSun"/>
              <a:cs typeface="SimSun"/>
            </a:endParaRPr>
          </a:p>
          <a:p>
            <a:pPr marL="539085" marR="1445161" indent="-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followed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400" dirty="0">
                <a:latin typeface="SimSun"/>
                <a:cs typeface="SimSun"/>
              </a:rPr>
              <a:t>(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followed_id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400" dirty="0">
                <a:latin typeface="SimSun"/>
                <a:cs typeface="SimSun"/>
              </a:rPr>
              <a:t>() </a:t>
            </a:r>
            <a:r>
              <a:rPr sz="1400" b="1" spc="-73" dirty="0">
                <a:latin typeface="Courier New"/>
                <a:cs typeface="Courier New"/>
              </a:rPr>
              <a:t>is not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is_followed_by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 </a:t>
            </a:r>
            <a:r>
              <a:rPr sz="1400" b="1" spc="-73" dirty="0">
                <a:latin typeface="Courier New"/>
                <a:cs typeface="Courier New"/>
              </a:rPr>
              <a:t>is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sz="1400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L="53908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sz="1400">
              <a:latin typeface="SimSun"/>
              <a:cs typeface="SimSun"/>
            </a:endParaRPr>
          </a:p>
          <a:p>
            <a:pPr marL="539085" marR="1445161" indent="-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followers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400" dirty="0">
                <a:latin typeface="SimSun"/>
                <a:cs typeface="SimSun"/>
              </a:rPr>
              <a:t>(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follower_id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400" dirty="0">
                <a:latin typeface="SimSun"/>
                <a:cs typeface="SimSun"/>
              </a:rPr>
              <a:t>() </a:t>
            </a:r>
            <a:r>
              <a:rPr sz="1400" b="1" spc="-73" dirty="0">
                <a:latin typeface="Courier New"/>
                <a:cs typeface="Courier New"/>
              </a:rPr>
              <a:t>is not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"/>
              </a:spcBef>
            </a:pP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381000"/>
            <a:ext cx="8001000" cy="5612944"/>
          </a:xfrm>
          <a:prstGeom prst="rect">
            <a:avLst/>
          </a:prstGeom>
        </p:spPr>
        <p:txBody>
          <a:bodyPr vert="horz" wrap="square" lIns="0" tIns="6220" rIns="0" bIns="0" rtlCol="0">
            <a:spAutoFit/>
          </a:bodyPr>
          <a:lstStyle/>
          <a:p>
            <a:pPr marL="10367" algn="just">
              <a:spcBef>
                <a:spcPts val="755"/>
              </a:spcBef>
            </a:pPr>
            <a:r>
              <a:rPr sz="3200" b="1" spc="-114">
                <a:latin typeface="Arial Narrow"/>
                <a:cs typeface="Arial Narrow"/>
              </a:rPr>
              <a:t>Followers</a:t>
            </a:r>
            <a:r>
              <a:rPr sz="3200" b="1" spc="-110">
                <a:latin typeface="Arial Narrow"/>
                <a:cs typeface="Arial Narrow"/>
              </a:rPr>
              <a:t> </a:t>
            </a:r>
            <a:r>
              <a:rPr sz="3200" b="1" spc="-127" dirty="0">
                <a:latin typeface="Arial Narrow"/>
                <a:cs typeface="Arial Narrow"/>
              </a:rPr>
              <a:t>on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65" dirty="0">
                <a:latin typeface="Arial Narrow"/>
                <a:cs typeface="Arial Narrow"/>
              </a:rPr>
              <a:t>the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86" dirty="0">
                <a:latin typeface="Arial Narrow"/>
                <a:cs typeface="Arial Narrow"/>
              </a:rPr>
              <a:t>Profile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127" dirty="0">
                <a:latin typeface="Arial Narrow"/>
                <a:cs typeface="Arial Narrow"/>
              </a:rPr>
              <a:t>Page</a:t>
            </a:r>
            <a:endParaRPr sz="3200">
              <a:latin typeface="Arial Narrow"/>
              <a:cs typeface="Arial Narrow"/>
            </a:endParaRPr>
          </a:p>
          <a:p>
            <a:pPr marL="10367" marR="4147" algn="just">
              <a:spcBef>
                <a:spcPts val="437"/>
              </a:spcBef>
            </a:pPr>
            <a:r>
              <a:rPr sz="1400" spc="-29" dirty="0">
                <a:latin typeface="Palatino Linotype"/>
                <a:cs typeface="Palatino Linotype"/>
              </a:rPr>
              <a:t>The </a:t>
            </a:r>
            <a:r>
              <a:rPr sz="1400" spc="-37" dirty="0">
                <a:latin typeface="Palatino Linotype"/>
                <a:cs typeface="Palatino Linotype"/>
              </a:rPr>
              <a:t>profile </a:t>
            </a:r>
            <a:r>
              <a:rPr sz="1400" spc="-61" dirty="0">
                <a:latin typeface="Palatino Linotype"/>
                <a:cs typeface="Palatino Linotype"/>
              </a:rPr>
              <a:t>page</a:t>
            </a:r>
            <a:r>
              <a:rPr sz="1400" spc="-57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of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45" dirty="0">
                <a:latin typeface="Palatino Linotype"/>
                <a:cs typeface="Palatino Linotype"/>
              </a:rPr>
              <a:t>user </a:t>
            </a:r>
            <a:r>
              <a:rPr sz="1400" spc="-49" dirty="0">
                <a:latin typeface="Palatino Linotype"/>
                <a:cs typeface="Palatino Linotype"/>
              </a:rPr>
              <a:t>needs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45" dirty="0">
                <a:latin typeface="Palatino Linotype"/>
                <a:cs typeface="Palatino Linotype"/>
              </a:rPr>
              <a:t>present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61" dirty="0">
                <a:latin typeface="Palatino Linotype"/>
                <a:cs typeface="Palatino Linotype"/>
              </a:rPr>
              <a:t>“Follow”</a:t>
            </a:r>
            <a:r>
              <a:rPr sz="1400" spc="-57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button </a:t>
            </a:r>
            <a:r>
              <a:rPr sz="1400" spc="-29" dirty="0">
                <a:latin typeface="Palatino Linotype"/>
                <a:cs typeface="Palatino Linotype"/>
              </a:rPr>
              <a:t>if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5" dirty="0">
                <a:latin typeface="Palatino Linotype"/>
                <a:cs typeface="Palatino Linotype"/>
              </a:rPr>
              <a:t>user </a:t>
            </a:r>
            <a:r>
              <a:rPr sz="1400" spc="-61" dirty="0">
                <a:latin typeface="Palatino Linotype"/>
                <a:cs typeface="Palatino Linotype"/>
              </a:rPr>
              <a:t>viewing</a:t>
            </a:r>
            <a:r>
              <a:rPr sz="1400" spc="90" dirty="0">
                <a:latin typeface="Palatino Linotype"/>
                <a:cs typeface="Palatino Linotype"/>
              </a:rPr>
              <a:t> </a:t>
            </a:r>
            <a:r>
              <a:rPr sz="1400" spc="-20" dirty="0">
                <a:latin typeface="Palatino Linotype"/>
                <a:cs typeface="Palatino Linotype"/>
              </a:rPr>
              <a:t>it </a:t>
            </a:r>
            <a:r>
              <a:rPr sz="1400" spc="-37" dirty="0">
                <a:latin typeface="Palatino Linotype"/>
                <a:cs typeface="Palatino Linotype"/>
              </a:rPr>
              <a:t>is 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not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49" dirty="0">
                <a:latin typeface="Palatino Linotype"/>
                <a:cs typeface="Palatino Linotype"/>
              </a:rPr>
              <a:t>follower, </a:t>
            </a:r>
            <a:r>
              <a:rPr sz="1400" spc="-29" dirty="0">
                <a:latin typeface="Palatino Linotype"/>
                <a:cs typeface="Palatino Linotype"/>
              </a:rPr>
              <a:t>or </a:t>
            </a:r>
            <a:r>
              <a:rPr sz="1400" spc="-45" dirty="0">
                <a:latin typeface="Palatino Linotype"/>
                <a:cs typeface="Palatino Linotype"/>
              </a:rPr>
              <a:t>an </a:t>
            </a:r>
            <a:r>
              <a:rPr sz="1400" spc="-57" dirty="0">
                <a:latin typeface="Palatino Linotype"/>
                <a:cs typeface="Palatino Linotype"/>
              </a:rPr>
              <a:t>“Unfollow” </a:t>
            </a:r>
            <a:r>
              <a:rPr sz="1400" spc="-37" dirty="0">
                <a:latin typeface="Palatino Linotype"/>
                <a:cs typeface="Palatino Linotype"/>
              </a:rPr>
              <a:t>button </a:t>
            </a:r>
            <a:r>
              <a:rPr sz="1400" spc="-29" dirty="0">
                <a:latin typeface="Palatino Linotype"/>
                <a:cs typeface="Palatino Linotype"/>
              </a:rPr>
              <a:t>if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5" dirty="0">
                <a:latin typeface="Palatino Linotype"/>
                <a:cs typeface="Palatino Linotype"/>
              </a:rPr>
              <a:t>user </a:t>
            </a:r>
            <a:r>
              <a:rPr sz="1400" spc="-37" dirty="0">
                <a:latin typeface="Palatino Linotype"/>
                <a:cs typeface="Palatino Linotype"/>
              </a:rPr>
              <a:t>is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49" dirty="0">
                <a:latin typeface="Palatino Linotype"/>
                <a:cs typeface="Palatino Linotype"/>
              </a:rPr>
              <a:t>follower. </a:t>
            </a:r>
            <a:r>
              <a:rPr sz="1400" spc="-29" dirty="0">
                <a:latin typeface="Palatino Linotype"/>
                <a:cs typeface="Palatino Linotype"/>
              </a:rPr>
              <a:t>It </a:t>
            </a:r>
            <a:r>
              <a:rPr sz="1400" spc="-37" dirty="0">
                <a:latin typeface="Palatino Linotype"/>
                <a:cs typeface="Palatino Linotype"/>
              </a:rPr>
              <a:t>is </a:t>
            </a:r>
            <a:r>
              <a:rPr sz="1400" spc="-45" dirty="0">
                <a:latin typeface="Palatino Linotype"/>
                <a:cs typeface="Palatino Linotype"/>
              </a:rPr>
              <a:t>also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29" dirty="0">
                <a:latin typeface="Palatino Linotype"/>
                <a:cs typeface="Palatino Linotype"/>
              </a:rPr>
              <a:t>nice </a:t>
            </a:r>
            <a:r>
              <a:rPr sz="1400" spc="-41" dirty="0">
                <a:latin typeface="Palatino Linotype"/>
                <a:cs typeface="Palatino Linotype"/>
              </a:rPr>
              <a:t>addi‐ </a:t>
            </a:r>
            <a:r>
              <a:rPr sz="1400" spc="-37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tion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65" dirty="0">
                <a:latin typeface="Palatino Linotype"/>
                <a:cs typeface="Palatino Linotype"/>
              </a:rPr>
              <a:t>show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5" dirty="0">
                <a:latin typeface="Palatino Linotype"/>
                <a:cs typeface="Palatino Linotype"/>
              </a:rPr>
              <a:t>follower </a:t>
            </a:r>
            <a:r>
              <a:rPr sz="1400" spc="-53" dirty="0">
                <a:latin typeface="Palatino Linotype"/>
                <a:cs typeface="Palatino Linotype"/>
              </a:rPr>
              <a:t>and followed </a:t>
            </a:r>
            <a:r>
              <a:rPr sz="1400" spc="-37" dirty="0">
                <a:latin typeface="Palatino Linotype"/>
                <a:cs typeface="Palatino Linotype"/>
              </a:rPr>
              <a:t>counts, </a:t>
            </a:r>
            <a:r>
              <a:rPr sz="1400" spc="-57" dirty="0">
                <a:latin typeface="Palatino Linotype"/>
                <a:cs typeface="Palatino Linotype"/>
              </a:rPr>
              <a:t>display </a:t>
            </a:r>
            <a:r>
              <a:rPr sz="1400" spc="-37" dirty="0">
                <a:latin typeface="Palatino Linotype"/>
                <a:cs typeface="Palatino Linotype"/>
              </a:rPr>
              <a:t>the lists </a:t>
            </a:r>
            <a:r>
              <a:rPr sz="1400" spc="-33" dirty="0">
                <a:latin typeface="Palatino Linotype"/>
                <a:cs typeface="Palatino Linotype"/>
              </a:rPr>
              <a:t>of </a:t>
            </a:r>
            <a:r>
              <a:rPr sz="1400" spc="-45" dirty="0">
                <a:latin typeface="Palatino Linotype"/>
                <a:cs typeface="Palatino Linotype"/>
              </a:rPr>
              <a:t>followers </a:t>
            </a:r>
            <a:r>
              <a:rPr sz="1400" spc="-53" dirty="0">
                <a:latin typeface="Palatino Linotype"/>
                <a:cs typeface="Palatino Linotype"/>
              </a:rPr>
              <a:t>and </a:t>
            </a:r>
            <a:r>
              <a:rPr sz="1400" spc="-20" dirty="0">
                <a:latin typeface="Palatino Linotype"/>
                <a:cs typeface="Palatino Linotype"/>
              </a:rPr>
              <a:t>fol‐ 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lowed</a:t>
            </a:r>
            <a:r>
              <a:rPr sz="1400" spc="-61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users, </a:t>
            </a:r>
            <a:r>
              <a:rPr sz="1400" spc="-53" dirty="0">
                <a:latin typeface="Palatino Linotype"/>
                <a:cs typeface="Palatino Linotype"/>
              </a:rPr>
              <a:t>and </a:t>
            </a:r>
            <a:r>
              <a:rPr sz="1400" spc="-65" dirty="0">
                <a:latin typeface="Palatino Linotype"/>
                <a:cs typeface="Palatino Linotype"/>
              </a:rPr>
              <a:t>show</a:t>
            </a:r>
            <a:r>
              <a:rPr sz="1400" spc="82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57" dirty="0">
                <a:latin typeface="Palatino Linotype"/>
                <a:cs typeface="Palatino Linotype"/>
              </a:rPr>
              <a:t>“Follows</a:t>
            </a:r>
            <a:r>
              <a:rPr sz="1400" spc="102" dirty="0">
                <a:latin typeface="Palatino Linotype"/>
                <a:cs typeface="Palatino Linotype"/>
              </a:rPr>
              <a:t> </a:t>
            </a:r>
            <a:r>
              <a:rPr sz="1400" spc="-73" dirty="0">
                <a:latin typeface="Palatino Linotype"/>
                <a:cs typeface="Palatino Linotype"/>
              </a:rPr>
              <a:t>you”</a:t>
            </a:r>
            <a:r>
              <a:rPr sz="1400" spc="65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sign </a:t>
            </a:r>
            <a:r>
              <a:rPr sz="1400" spc="-65" dirty="0">
                <a:latin typeface="Palatino Linotype"/>
                <a:cs typeface="Palatino Linotype"/>
              </a:rPr>
              <a:t>when</a:t>
            </a:r>
            <a:r>
              <a:rPr sz="1400" spc="86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appropriate. </a:t>
            </a:r>
            <a:r>
              <a:rPr sz="1400" spc="-29" dirty="0">
                <a:latin typeface="Palatino Linotype"/>
                <a:cs typeface="Palatino Linotype"/>
              </a:rPr>
              <a:t>The </a:t>
            </a:r>
            <a:r>
              <a:rPr sz="1400" spc="-45" dirty="0">
                <a:latin typeface="Palatino Linotype"/>
                <a:cs typeface="Palatino Linotype"/>
              </a:rPr>
              <a:t>changes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user </a:t>
            </a:r>
            <a:r>
              <a:rPr sz="1400" spc="-37" dirty="0">
                <a:latin typeface="Palatino Linotype"/>
                <a:cs typeface="Palatino Linotype"/>
              </a:rPr>
              <a:t>profile </a:t>
            </a:r>
            <a:r>
              <a:rPr sz="1400" spc="-49" dirty="0">
                <a:latin typeface="Palatino Linotype"/>
                <a:cs typeface="Palatino Linotype"/>
              </a:rPr>
              <a:t>template </a:t>
            </a:r>
            <a:r>
              <a:rPr sz="1400" spc="-41" dirty="0">
                <a:latin typeface="Palatino Linotype"/>
                <a:cs typeface="Palatino Linotype"/>
              </a:rPr>
              <a:t>are </a:t>
            </a:r>
            <a:r>
              <a:rPr sz="1400" spc="-57" dirty="0">
                <a:latin typeface="Palatino Linotype"/>
                <a:cs typeface="Palatino Linotype"/>
              </a:rPr>
              <a:t>shown </a:t>
            </a:r>
            <a:r>
              <a:rPr sz="1400" spc="-29" dirty="0">
                <a:latin typeface="Palatino Linotype"/>
                <a:cs typeface="Palatino Linotype"/>
              </a:rPr>
              <a:t>in </a:t>
            </a:r>
            <a:r>
              <a:rPr sz="14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sz="14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12-4</a:t>
            </a:r>
            <a:r>
              <a:rPr sz="1400" spc="-12" dirty="0">
                <a:latin typeface="Palatino Linotype"/>
                <a:cs typeface="Palatino Linotype"/>
              </a:rPr>
              <a:t>. </a:t>
            </a:r>
            <a:r>
              <a:rPr sz="14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sz="14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12-3 </a:t>
            </a:r>
            <a:r>
              <a:rPr sz="1400" spc="-61" dirty="0">
                <a:latin typeface="Palatino Linotype"/>
                <a:cs typeface="Palatino Linotype"/>
              </a:rPr>
              <a:t>shows </a:t>
            </a:r>
            <a:r>
              <a:rPr sz="1400" spc="-69" dirty="0">
                <a:latin typeface="Palatino Linotype"/>
                <a:cs typeface="Palatino Linotype"/>
              </a:rPr>
              <a:t>how</a:t>
            </a:r>
            <a:r>
              <a:rPr sz="1400" spc="-65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1" dirty="0">
                <a:latin typeface="Palatino Linotype"/>
                <a:cs typeface="Palatino Linotype"/>
              </a:rPr>
              <a:t>addi‐ </a:t>
            </a:r>
            <a:r>
              <a:rPr sz="1400" spc="-37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tions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look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on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profile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page.</a:t>
            </a:r>
            <a:endParaRPr sz="140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1600">
              <a:latin typeface="Palatino Linotype"/>
              <a:cs typeface="Palatino Linotype"/>
            </a:endParaRPr>
          </a:p>
          <a:p>
            <a:pPr marL="10367" marR="293386" indent="-518">
              <a:lnSpc>
                <a:spcPts val="939"/>
              </a:lnSpc>
            </a:pPr>
            <a:r>
              <a:rPr sz="1400" i="1" spc="-12" dirty="0">
                <a:latin typeface="Palatino Linotype"/>
                <a:cs typeface="Palatino Linotype"/>
              </a:rPr>
              <a:t>Example </a:t>
            </a:r>
            <a:r>
              <a:rPr sz="1400" i="1" spc="-16" dirty="0">
                <a:latin typeface="Palatino Linotype"/>
                <a:cs typeface="Palatino Linotype"/>
              </a:rPr>
              <a:t>12-4. app/templates/user.html: follower </a:t>
            </a:r>
            <a:r>
              <a:rPr sz="1400" i="1" spc="-12" dirty="0">
                <a:latin typeface="Palatino Linotype"/>
                <a:cs typeface="Palatino Linotype"/>
              </a:rPr>
              <a:t>enhancements </a:t>
            </a:r>
            <a:r>
              <a:rPr sz="1400" i="1" spc="-8" dirty="0">
                <a:latin typeface="Palatino Linotype"/>
                <a:cs typeface="Palatino Linotype"/>
              </a:rPr>
              <a:t>to the </a:t>
            </a:r>
            <a:r>
              <a:rPr sz="1400" i="1" spc="-20" dirty="0">
                <a:latin typeface="Palatino Linotype"/>
                <a:cs typeface="Palatino Linotype"/>
              </a:rPr>
              <a:t>user </a:t>
            </a:r>
            <a:r>
              <a:rPr sz="1400" i="1" spc="-8" dirty="0">
                <a:latin typeface="Palatino Linotype"/>
                <a:cs typeface="Palatino Linotype"/>
              </a:rPr>
              <a:t>profile </a:t>
            </a:r>
            <a:r>
              <a:rPr sz="1400" i="1" spc="-204" dirty="0">
                <a:latin typeface="Palatino Linotype"/>
                <a:cs typeface="Palatino Linotype"/>
              </a:rPr>
              <a:t> </a:t>
            </a:r>
            <a:r>
              <a:rPr sz="1400" i="1" spc="4" dirty="0">
                <a:latin typeface="Palatino Linotype"/>
                <a:cs typeface="Palatino Linotype"/>
              </a:rPr>
              <a:t>header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861"/>
              </a:spcBef>
            </a:pPr>
            <a:r>
              <a:rPr sz="1200" dirty="0">
                <a:latin typeface="SimSun"/>
                <a:cs typeface="SimSun"/>
              </a:rPr>
              <a:t>{%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if</a:t>
            </a:r>
            <a:r>
              <a:rPr sz="1200" spc="-8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current_user.can(Permission.FOLLOW)</a:t>
            </a:r>
            <a:r>
              <a:rPr sz="1200" spc="-8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and</a:t>
            </a:r>
            <a:r>
              <a:rPr sz="1200" spc="-8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user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!=</a:t>
            </a:r>
            <a:r>
              <a:rPr sz="1200" spc="-8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current_user</a:t>
            </a:r>
            <a:r>
              <a:rPr sz="1200" spc="-8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{%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if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not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current_user.is_following(user)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362845" marR="1004563" indent="-176239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"{{ url_for('.follow', username=user.username) }}" 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"btn</a:t>
            </a:r>
            <a:r>
              <a:rPr sz="12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spc="-16" dirty="0">
                <a:solidFill>
                  <a:srgbClr val="CC3300"/>
                </a:solidFill>
                <a:latin typeface="SimSun"/>
                <a:cs typeface="SimSun"/>
              </a:rPr>
              <a:t>btn-primary"</a:t>
            </a:r>
            <a:r>
              <a:rPr sz="1200" b="1" spc="-16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200" spc="-16" dirty="0">
                <a:latin typeface="SimSun"/>
                <a:cs typeface="SimSun"/>
              </a:rPr>
              <a:t>Follow</a:t>
            </a:r>
            <a:r>
              <a:rPr sz="1200" b="1" spc="-16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{%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else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362845" marR="916444" indent="-176239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"{{ url_for('.unfollow', username=user.username) }}" 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"btn</a:t>
            </a:r>
            <a:r>
              <a:rPr sz="12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200" spc="-16" dirty="0">
                <a:solidFill>
                  <a:srgbClr val="CC3300"/>
                </a:solidFill>
                <a:latin typeface="SimSun"/>
                <a:cs typeface="SimSun"/>
              </a:rPr>
              <a:t>btn-default"</a:t>
            </a:r>
            <a:r>
              <a:rPr sz="1200" b="1" spc="-16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200" spc="-16" dirty="0">
                <a:latin typeface="SimSun"/>
                <a:cs typeface="SimSun"/>
              </a:rPr>
              <a:t>Unfollow</a:t>
            </a:r>
            <a:r>
              <a:rPr sz="1200" b="1" spc="-16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latin typeface="SimSun"/>
                <a:cs typeface="SimSun"/>
              </a:rPr>
              <a:t>{%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endif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dirty="0">
                <a:latin typeface="SimSun"/>
                <a:cs typeface="SimSun"/>
              </a:rPr>
              <a:t>{%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endif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186606" marR="652085" indent="-176239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"{{ url_for('.followers', username=user.username) }}"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  </a:t>
            </a:r>
            <a:r>
              <a:rPr sz="1200" dirty="0">
                <a:latin typeface="SimSun"/>
                <a:cs typeface="SimSun"/>
              </a:rPr>
              <a:t>Followers: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&lt;span</a:t>
            </a:r>
            <a:r>
              <a:rPr sz="1200" b="1" spc="-65" dirty="0">
                <a:solidFill>
                  <a:srgbClr val="330099"/>
                </a:solidFill>
                <a:latin typeface="Courier New"/>
                <a:cs typeface="Courier New"/>
              </a:rPr>
              <a:t> </a:t>
            </a:r>
            <a:r>
              <a:rPr sz="1200" spc="-8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spc="-8" dirty="0">
                <a:solidFill>
                  <a:srgbClr val="CC3300"/>
                </a:solidFill>
                <a:latin typeface="SimSun"/>
                <a:cs typeface="SimSun"/>
              </a:rPr>
              <a:t>"badge"</a:t>
            </a:r>
            <a:r>
              <a:rPr sz="1200" b="1" spc="-8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200" spc="-8" dirty="0">
                <a:latin typeface="SimSun"/>
                <a:cs typeface="SimSun"/>
              </a:rPr>
              <a:t>{{</a:t>
            </a:r>
            <a:r>
              <a:rPr sz="1200" spc="8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user.followers.count()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spc="-57" dirty="0">
                <a:latin typeface="SimSun"/>
                <a:cs typeface="SimSun"/>
              </a:rPr>
              <a:t>}}</a:t>
            </a:r>
            <a:r>
              <a:rPr sz="1200" b="1" spc="-57" dirty="0">
                <a:solidFill>
                  <a:srgbClr val="330099"/>
                </a:solidFill>
                <a:latin typeface="Courier New"/>
                <a:cs typeface="Courier New"/>
              </a:rPr>
              <a:t>&lt;/span&gt;</a:t>
            </a:r>
            <a:endParaRPr sz="1200">
              <a:latin typeface="Courier New"/>
              <a:cs typeface="Courier New"/>
            </a:endParaRPr>
          </a:p>
          <a:p>
            <a:pPr marL="10367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200">
              <a:latin typeface="Courier New"/>
              <a:cs typeface="Courier New"/>
            </a:endParaRPr>
          </a:p>
          <a:p>
            <a:pPr marL="186606" marR="696145" indent="-176239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"{{ url_for('.followed_by', username=user.username) }}"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  </a:t>
            </a:r>
            <a:r>
              <a:rPr sz="1200" dirty="0">
                <a:latin typeface="SimSun"/>
                <a:cs typeface="SimSun"/>
              </a:rPr>
              <a:t>Following: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&lt;span</a:t>
            </a:r>
            <a:r>
              <a:rPr sz="1200" b="1" spc="-65" dirty="0">
                <a:solidFill>
                  <a:srgbClr val="330099"/>
                </a:solidFill>
                <a:latin typeface="Courier New"/>
                <a:cs typeface="Courier New"/>
              </a:rPr>
              <a:t> </a:t>
            </a:r>
            <a:r>
              <a:rPr sz="1200" spc="-8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spc="-8" dirty="0">
                <a:solidFill>
                  <a:srgbClr val="CC3300"/>
                </a:solidFill>
                <a:latin typeface="SimSun"/>
                <a:cs typeface="SimSun"/>
              </a:rPr>
              <a:t>"badge"</a:t>
            </a:r>
            <a:r>
              <a:rPr sz="1200" b="1" spc="-8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200" spc="-8" dirty="0">
                <a:latin typeface="SimSun"/>
                <a:cs typeface="SimSun"/>
              </a:rPr>
              <a:t>{{</a:t>
            </a:r>
            <a:r>
              <a:rPr sz="1200" spc="8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user.followed.count()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spc="-57" dirty="0">
                <a:latin typeface="SimSun"/>
                <a:cs typeface="SimSun"/>
              </a:rPr>
              <a:t>}}</a:t>
            </a:r>
            <a:r>
              <a:rPr sz="1200" b="1" spc="-57" dirty="0">
                <a:solidFill>
                  <a:srgbClr val="330099"/>
                </a:solidFill>
                <a:latin typeface="Courier New"/>
                <a:cs typeface="Courier New"/>
              </a:rPr>
              <a:t>&lt;/span&gt;</a:t>
            </a:r>
            <a:endParaRPr sz="1200">
              <a:latin typeface="Courier New"/>
              <a:cs typeface="Courier New"/>
            </a:endParaRPr>
          </a:p>
          <a:p>
            <a:pPr marL="10367"/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200">
              <a:latin typeface="Courier New"/>
              <a:cs typeface="Courier New"/>
            </a:endParaRPr>
          </a:p>
          <a:p>
            <a:pPr marL="186606" marR="916444" indent="-176239"/>
            <a:r>
              <a:rPr sz="1200" dirty="0">
                <a:latin typeface="SimSun"/>
                <a:cs typeface="SimSun"/>
              </a:rPr>
              <a:t>{%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if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current_user.is_authenticated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and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user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!=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current_user</a:t>
            </a:r>
            <a:r>
              <a:rPr sz="1200" spc="-8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and </a:t>
            </a:r>
            <a:r>
              <a:rPr sz="1200" spc="-339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user.is_following(current_user)</a:t>
            </a:r>
            <a:r>
              <a:rPr sz="1200" spc="-4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dirty="0">
                <a:latin typeface="SimSun"/>
                <a:cs typeface="SimSun"/>
              </a:rPr>
              <a:t>| 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&lt;span </a:t>
            </a:r>
            <a:r>
              <a:rPr sz="12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"label label-default"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200" dirty="0">
                <a:latin typeface="SimSun"/>
                <a:cs typeface="SimSun"/>
              </a:rPr>
              <a:t>Follows you</a:t>
            </a:r>
            <a:r>
              <a:rPr sz="12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&lt;/span&gt;</a:t>
            </a:r>
            <a:endParaRPr sz="1200">
              <a:latin typeface="Courier New"/>
              <a:cs typeface="Courier New"/>
            </a:endParaRPr>
          </a:p>
          <a:p>
            <a:pPr marL="10367"/>
            <a:r>
              <a:rPr sz="1200" dirty="0">
                <a:latin typeface="SimSun"/>
                <a:cs typeface="SimSun"/>
              </a:rPr>
              <a:t>{%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endif</a:t>
            </a:r>
            <a:r>
              <a:rPr sz="1200" spc="-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%}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3219" y="2590800"/>
            <a:ext cx="3570781" cy="2260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3400" y="381000"/>
            <a:ext cx="8077200" cy="498901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600" i="1" spc="-33" dirty="0">
                <a:latin typeface="Palatino Linotype"/>
                <a:cs typeface="Palatino Linotype"/>
              </a:rPr>
              <a:t>Figure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12-3.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24" dirty="0">
                <a:latin typeface="Palatino Linotype"/>
                <a:cs typeface="Palatino Linotype"/>
              </a:rPr>
              <a:t>Followers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on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the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profile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page</a:t>
            </a:r>
            <a:endParaRPr sz="160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980"/>
              </a:spcBef>
            </a:pPr>
            <a:r>
              <a:rPr sz="1600" spc="-33" dirty="0">
                <a:latin typeface="Palatino Linotype"/>
                <a:cs typeface="Palatino Linotype"/>
              </a:rPr>
              <a:t>There </a:t>
            </a:r>
            <a:r>
              <a:rPr sz="1600" spc="-41" dirty="0">
                <a:latin typeface="Palatino Linotype"/>
                <a:cs typeface="Palatino Linotype"/>
              </a:rPr>
              <a:t>are </a:t>
            </a:r>
            <a:r>
              <a:rPr sz="1600" spc="-37" dirty="0">
                <a:latin typeface="Palatino Linotype"/>
                <a:cs typeface="Palatino Linotype"/>
              </a:rPr>
              <a:t>four </a:t>
            </a:r>
            <a:r>
              <a:rPr sz="1600" spc="-69" dirty="0">
                <a:latin typeface="Palatino Linotype"/>
                <a:cs typeface="Palatino Linotype"/>
              </a:rPr>
              <a:t>new </a:t>
            </a:r>
            <a:r>
              <a:rPr sz="1600" spc="-45" dirty="0">
                <a:latin typeface="Palatino Linotype"/>
                <a:cs typeface="Palatino Linotype"/>
              </a:rPr>
              <a:t>endpoints </a:t>
            </a:r>
            <a:r>
              <a:rPr sz="1600" spc="-49" dirty="0">
                <a:latin typeface="Palatino Linotype"/>
                <a:cs typeface="Palatino Linotype"/>
              </a:rPr>
              <a:t>defined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41" dirty="0">
                <a:latin typeface="Palatino Linotype"/>
                <a:cs typeface="Palatino Linotype"/>
              </a:rPr>
              <a:t>these </a:t>
            </a:r>
            <a:r>
              <a:rPr sz="1600" spc="-49" dirty="0">
                <a:latin typeface="Palatino Linotype"/>
                <a:cs typeface="Palatino Linotype"/>
              </a:rPr>
              <a:t>template </a:t>
            </a:r>
            <a:r>
              <a:rPr sz="1600" spc="-45" dirty="0">
                <a:latin typeface="Palatino Linotype"/>
                <a:cs typeface="Palatino Linotype"/>
              </a:rPr>
              <a:t>changes.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i="1" spc="-4" dirty="0">
                <a:latin typeface="Palatino Linotype"/>
                <a:cs typeface="Palatino Linotype"/>
              </a:rPr>
              <a:t>/follow/&lt;user‐ </a:t>
            </a:r>
            <a:r>
              <a:rPr sz="1600" i="1" dirty="0">
                <a:latin typeface="Palatino Linotype"/>
                <a:cs typeface="Palatino Linotype"/>
              </a:rPr>
              <a:t> </a:t>
            </a:r>
            <a:r>
              <a:rPr sz="1600" i="1" spc="16" dirty="0">
                <a:latin typeface="Palatino Linotype"/>
                <a:cs typeface="Palatino Linotype"/>
              </a:rPr>
              <a:t>name&gt; </a:t>
            </a:r>
            <a:r>
              <a:rPr sz="1600" spc="-37" dirty="0">
                <a:latin typeface="Palatino Linotype"/>
                <a:cs typeface="Palatino Linotype"/>
              </a:rPr>
              <a:t>route is </a:t>
            </a:r>
            <a:r>
              <a:rPr sz="1600" spc="-53" dirty="0">
                <a:latin typeface="Palatino Linotype"/>
                <a:cs typeface="Palatino Linotype"/>
              </a:rPr>
              <a:t>invoked </a:t>
            </a:r>
            <a:r>
              <a:rPr sz="1600" spc="-65" dirty="0">
                <a:latin typeface="Palatino Linotype"/>
                <a:cs typeface="Palatino Linotype"/>
              </a:rPr>
              <a:t>when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5" dirty="0">
                <a:latin typeface="Palatino Linotype"/>
                <a:cs typeface="Palatino Linotype"/>
              </a:rPr>
              <a:t>user </a:t>
            </a:r>
            <a:r>
              <a:rPr sz="1600" spc="-33" dirty="0">
                <a:latin typeface="Palatino Linotype"/>
                <a:cs typeface="Palatino Linotype"/>
              </a:rPr>
              <a:t>clicks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61" dirty="0">
                <a:latin typeface="Palatino Linotype"/>
                <a:cs typeface="Palatino Linotype"/>
              </a:rPr>
              <a:t>“Follow” </a:t>
            </a:r>
            <a:r>
              <a:rPr sz="1600" spc="-37" dirty="0">
                <a:latin typeface="Palatino Linotype"/>
                <a:cs typeface="Palatino Linotype"/>
              </a:rPr>
              <a:t>button </a:t>
            </a:r>
            <a:r>
              <a:rPr sz="1600" spc="-33" dirty="0">
                <a:latin typeface="Palatino Linotype"/>
                <a:cs typeface="Palatino Linotype"/>
              </a:rPr>
              <a:t>on </a:t>
            </a:r>
            <a:r>
              <a:rPr sz="1600" spc="-37" dirty="0">
                <a:latin typeface="Palatino Linotype"/>
                <a:cs typeface="Palatino Linotype"/>
              </a:rPr>
              <a:t>another </a:t>
            </a:r>
            <a:r>
              <a:rPr sz="1600" spc="-61" dirty="0">
                <a:latin typeface="Palatino Linotype"/>
                <a:cs typeface="Palatino Linotype"/>
              </a:rPr>
              <a:t>user’s </a:t>
            </a:r>
            <a:r>
              <a:rPr sz="1600" spc="-24" dirty="0">
                <a:latin typeface="Palatino Linotype"/>
                <a:cs typeface="Palatino Linotype"/>
              </a:rPr>
              <a:t>pro‐ 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file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page.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i</a:t>
            </a:r>
            <a:r>
              <a:rPr sz="1600" spc="-73" dirty="0">
                <a:latin typeface="Palatino Linotype"/>
                <a:cs typeface="Palatino Linotype"/>
              </a:rPr>
              <a:t>m</a:t>
            </a:r>
            <a:r>
              <a:rPr sz="1600" spc="-49" dirty="0">
                <a:latin typeface="Palatino Linotype"/>
                <a:cs typeface="Palatino Linotype"/>
              </a:rPr>
              <a:t>pleme</a:t>
            </a:r>
            <a:r>
              <a:rPr sz="1600" spc="-65" dirty="0">
                <a:latin typeface="Palatino Linotype"/>
                <a:cs typeface="Palatino Linotype"/>
              </a:rPr>
              <a:t>n</a:t>
            </a:r>
            <a:r>
              <a:rPr sz="1600" spc="-29" dirty="0">
                <a:latin typeface="Palatino Linotype"/>
                <a:cs typeface="Palatino Linotype"/>
              </a:rPr>
              <a:t>t</a:t>
            </a:r>
            <a:r>
              <a:rPr sz="1600" spc="-61" dirty="0">
                <a:latin typeface="Palatino Linotype"/>
                <a:cs typeface="Palatino Linotype"/>
              </a:rPr>
              <a:t>a</a:t>
            </a:r>
            <a:r>
              <a:rPr sz="1600" spc="-29" dirty="0">
                <a:latin typeface="Palatino Linotype"/>
                <a:cs typeface="Palatino Linotype"/>
              </a:rPr>
              <a:t>tion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shown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solidFill>
                  <a:srgbClr val="990000"/>
                </a:solidFill>
                <a:latin typeface="Palatino Linotype"/>
                <a:cs typeface="Palatino Linotype"/>
              </a:rPr>
              <a:t>Exa</a:t>
            </a:r>
            <a:r>
              <a:rPr sz="1600" spc="-82" dirty="0">
                <a:solidFill>
                  <a:srgbClr val="990000"/>
                </a:solidFill>
                <a:latin typeface="Palatino Linotype"/>
                <a:cs typeface="Palatino Linotype"/>
              </a:rPr>
              <a:t>m</a:t>
            </a:r>
            <a:r>
              <a:rPr sz="16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ple</a:t>
            </a:r>
            <a:r>
              <a:rPr sz="16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6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12-5</a:t>
            </a:r>
            <a:r>
              <a:rPr sz="1600" spc="-20" dirty="0">
                <a:latin typeface="Palatino Linotype"/>
                <a:cs typeface="Palatino Linotype"/>
              </a:rPr>
              <a:t>.</a:t>
            </a:r>
            <a:endParaRPr sz="160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1600">
              <a:latin typeface="Palatino Linotype"/>
              <a:cs typeface="Palatino Linotype"/>
            </a:endParaRPr>
          </a:p>
          <a:p>
            <a:pPr marL="10367" algn="just"/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12-5. </a:t>
            </a:r>
            <a:r>
              <a:rPr sz="1600" i="1" spc="-12" dirty="0">
                <a:latin typeface="Palatino Linotype"/>
                <a:cs typeface="Palatino Linotype"/>
              </a:rPr>
              <a:t>app/main/views.py:</a:t>
            </a:r>
            <a:r>
              <a:rPr sz="1600" i="1" spc="-20" dirty="0">
                <a:latin typeface="Palatino Linotype"/>
                <a:cs typeface="Palatino Linotype"/>
              </a:rPr>
              <a:t> follow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route </a:t>
            </a:r>
            <a:r>
              <a:rPr sz="1600" i="1" dirty="0">
                <a:latin typeface="Palatino Linotype"/>
                <a:cs typeface="Palatino Linotype"/>
              </a:rPr>
              <a:t>and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view function</a:t>
            </a:r>
            <a:endParaRPr sz="1600">
              <a:latin typeface="Palatino Linotype"/>
              <a:cs typeface="Palatino Linotype"/>
            </a:endParaRPr>
          </a:p>
          <a:p>
            <a:pPr marL="10367" marR="2017938">
              <a:spcBef>
                <a:spcPts val="873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'/follow/&lt;username&gt;'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@login_required </a:t>
            </a:r>
            <a:r>
              <a:rPr sz="1400" spc="4" dirty="0">
                <a:solidFill>
                  <a:srgbClr val="9999FF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@permission_required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400" dirty="0">
                <a:latin typeface="SimSun"/>
                <a:cs typeface="SimSun"/>
              </a:rPr>
              <a:t>) 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follow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latin typeface="SimSun"/>
                <a:cs typeface="SimSun"/>
              </a:rPr>
              <a:t>)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362845" marR="2414477" indent="-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 </a:t>
            </a:r>
            <a:r>
              <a:rPr sz="1400" b="1" spc="-73" dirty="0">
                <a:latin typeface="Courier New"/>
                <a:cs typeface="Courier New"/>
              </a:rPr>
              <a:t>is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sz="1400" dirty="0">
                <a:latin typeface="SimSun"/>
                <a:cs typeface="SimSun"/>
              </a:rPr>
              <a:t>: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'Invalid</a:t>
            </a:r>
            <a:r>
              <a:rPr sz="1400" spc="-8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user.'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'.index'</a:t>
            </a:r>
            <a:r>
              <a:rPr sz="1400" dirty="0">
                <a:latin typeface="SimSun"/>
                <a:cs typeface="SimSun"/>
              </a:rPr>
              <a:t>))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is_following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'You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are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already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following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this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user.'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 marR="1092683" indent="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'.user'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latin typeface="SimSun"/>
                <a:cs typeface="SimSun"/>
              </a:rPr>
              <a:t>))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'You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are</a:t>
            </a:r>
            <a:r>
              <a:rPr sz="14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now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following</a:t>
            </a:r>
            <a:r>
              <a:rPr sz="1400" spc="-8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AA0000"/>
                </a:solidFill>
                <a:latin typeface="SimSun"/>
                <a:cs typeface="SimSun"/>
              </a:rPr>
              <a:t>%s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.'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%</a:t>
            </a:r>
            <a:r>
              <a:rPr sz="14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'.user'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latin typeface="SimSun"/>
                <a:cs typeface="SimSun"/>
              </a:rPr>
              <a:t>))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1"/>
              </a:spcBef>
            </a:pPr>
            <a:endParaRPr sz="1100">
              <a:latin typeface="SimSun"/>
              <a:cs typeface="SimSun"/>
            </a:endParaRPr>
          </a:p>
          <a:p>
            <a:pPr marL="10367" marR="4147" indent="-518" algn="just">
              <a:lnSpc>
                <a:spcPct val="104700"/>
              </a:lnSpc>
            </a:pPr>
            <a:r>
              <a:rPr sz="1600" spc="-29" dirty="0">
                <a:latin typeface="Palatino Linotype"/>
                <a:cs typeface="Palatino Linotype"/>
              </a:rPr>
              <a:t>This </a:t>
            </a:r>
            <a:r>
              <a:rPr sz="1600" spc="-73" dirty="0">
                <a:latin typeface="Palatino Linotype"/>
                <a:cs typeface="Palatino Linotype"/>
              </a:rPr>
              <a:t>view</a:t>
            </a:r>
            <a:r>
              <a:rPr sz="1600" spc="-69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function </a:t>
            </a:r>
            <a:r>
              <a:rPr sz="1600" spc="-49" dirty="0">
                <a:latin typeface="Palatino Linotype"/>
                <a:cs typeface="Palatino Linotype"/>
              </a:rPr>
              <a:t>loads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requested </a:t>
            </a:r>
            <a:r>
              <a:rPr sz="1600" spc="-53" dirty="0">
                <a:latin typeface="Palatino Linotype"/>
                <a:cs typeface="Palatino Linotype"/>
              </a:rPr>
              <a:t>user, </a:t>
            </a:r>
            <a:r>
              <a:rPr sz="1600" spc="-41" dirty="0">
                <a:latin typeface="Palatino Linotype"/>
                <a:cs typeface="Palatino Linotype"/>
              </a:rPr>
              <a:t>verifies </a:t>
            </a:r>
            <a:r>
              <a:rPr sz="1600" spc="-37" dirty="0">
                <a:latin typeface="Palatino Linotype"/>
                <a:cs typeface="Palatino Linotype"/>
              </a:rPr>
              <a:t>that </a:t>
            </a:r>
            <a:r>
              <a:rPr sz="1600" spc="-20" dirty="0">
                <a:latin typeface="Palatino Linotype"/>
                <a:cs typeface="Palatino Linotype"/>
              </a:rPr>
              <a:t>it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53" dirty="0">
                <a:latin typeface="Palatino Linotype"/>
                <a:cs typeface="Palatino Linotype"/>
              </a:rPr>
              <a:t>valid and </a:t>
            </a:r>
            <a:r>
              <a:rPr sz="1600" spc="-37" dirty="0">
                <a:latin typeface="Palatino Linotype"/>
                <a:cs typeface="Palatino Linotype"/>
              </a:rPr>
              <a:t>that </a:t>
            </a:r>
            <a:r>
              <a:rPr sz="1600" spc="-20" dirty="0">
                <a:latin typeface="Palatino Linotype"/>
                <a:cs typeface="Palatino Linotype"/>
              </a:rPr>
              <a:t>it </a:t>
            </a:r>
            <a:r>
              <a:rPr sz="1600" spc="-57" dirty="0">
                <a:latin typeface="Palatino Linotype"/>
                <a:cs typeface="Palatino Linotype"/>
              </a:rPr>
              <a:t>isn’t </a:t>
            </a:r>
            <a:r>
              <a:rPr sz="1600" spc="-53" dirty="0">
                <a:latin typeface="Palatino Linotype"/>
                <a:cs typeface="Palatino Linotype"/>
              </a:rPr>
              <a:t> already</a:t>
            </a:r>
            <a:r>
              <a:rPr sz="1600" spc="-8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followed</a:t>
            </a:r>
            <a:r>
              <a:rPr sz="1600" spc="-4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by</a:t>
            </a:r>
            <a:r>
              <a:rPr sz="1600" spc="-8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4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logged-in</a:t>
            </a:r>
            <a:r>
              <a:rPr sz="1600" spc="-4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user,</a:t>
            </a:r>
            <a:r>
              <a:rPr sz="1600" spc="-8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then</a:t>
            </a:r>
            <a:r>
              <a:rPr sz="1600" spc="-8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calls</a:t>
            </a:r>
            <a:r>
              <a:rPr sz="1600" spc="-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8" dirty="0">
                <a:latin typeface="Palatino Linotype"/>
                <a:cs typeface="Palatino Linotype"/>
              </a:rPr>
              <a:t> </a:t>
            </a:r>
            <a:r>
              <a:rPr sz="1600" spc="-4" dirty="0">
                <a:latin typeface="SimSun"/>
                <a:cs typeface="SimSun"/>
              </a:rPr>
              <a:t>follow()</a:t>
            </a:r>
            <a:r>
              <a:rPr sz="1600" spc="-200" dirty="0">
                <a:latin typeface="SimSun"/>
                <a:cs typeface="SimSun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helper</a:t>
            </a:r>
            <a:r>
              <a:rPr sz="1600" spc="-12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function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218653"/>
            <a:ext cx="8077200" cy="548376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5702" algn="just">
              <a:spcBef>
                <a:spcPts val="82"/>
              </a:spcBef>
            </a:pP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" dirty="0">
                <a:latin typeface="SimSun"/>
                <a:cs typeface="SimSun"/>
              </a:rPr>
              <a:t>User </a:t>
            </a:r>
            <a:r>
              <a:rPr sz="1800" spc="-49" dirty="0">
                <a:latin typeface="Palatino Linotype"/>
                <a:cs typeface="Palatino Linotype"/>
              </a:rPr>
              <a:t>model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41" dirty="0">
                <a:latin typeface="Palatino Linotype"/>
                <a:cs typeface="Palatino Linotype"/>
              </a:rPr>
              <a:t>establish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33" dirty="0">
                <a:latin typeface="Palatino Linotype"/>
                <a:cs typeface="Palatino Linotype"/>
              </a:rPr>
              <a:t>link. </a:t>
            </a: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i="1" spc="-4" dirty="0">
                <a:latin typeface="Palatino Linotype"/>
                <a:cs typeface="Palatino Linotype"/>
              </a:rPr>
              <a:t>/unfollow/&lt;username&gt; </a:t>
            </a:r>
            <a:r>
              <a:rPr sz="1800" spc="-37" dirty="0">
                <a:latin typeface="Palatino Linotype"/>
                <a:cs typeface="Palatino Linotype"/>
              </a:rPr>
              <a:t>route is </a:t>
            </a:r>
            <a:r>
              <a:rPr sz="1800" spc="-49" dirty="0">
                <a:latin typeface="Palatino Linotype"/>
                <a:cs typeface="Palatino Linotype"/>
              </a:rPr>
              <a:t>implemented 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</a:t>
            </a:r>
            <a:r>
              <a:rPr sz="1800" spc="-24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similar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93" dirty="0">
                <a:latin typeface="Palatino Linotype"/>
                <a:cs typeface="Palatino Linotype"/>
              </a:rPr>
              <a:t>way.</a:t>
            </a:r>
            <a:endParaRPr sz="1800">
              <a:latin typeface="Palatino Linotype"/>
              <a:cs typeface="Palatino Linotype"/>
            </a:endParaRPr>
          </a:p>
          <a:p>
            <a:pPr marL="10367" marR="4147" indent="-518" algn="just">
              <a:spcBef>
                <a:spcPts val="490"/>
              </a:spcBef>
            </a:pP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i="1" spc="-4" dirty="0">
                <a:latin typeface="Palatino Linotype"/>
                <a:cs typeface="Palatino Linotype"/>
              </a:rPr>
              <a:t>/followers/&lt;username&gt; </a:t>
            </a:r>
            <a:r>
              <a:rPr sz="1800" spc="-37" dirty="0">
                <a:latin typeface="Palatino Linotype"/>
                <a:cs typeface="Palatino Linotype"/>
              </a:rPr>
              <a:t>route is </a:t>
            </a:r>
            <a:r>
              <a:rPr sz="1800" spc="-53" dirty="0">
                <a:latin typeface="Palatino Linotype"/>
                <a:cs typeface="Palatino Linotype"/>
              </a:rPr>
              <a:t>invoked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65" dirty="0">
                <a:latin typeface="Palatino Linotype"/>
                <a:cs typeface="Palatino Linotype"/>
              </a:rPr>
              <a:t>when</a:t>
            </a:r>
            <a:r>
              <a:rPr sz="1800" spc="-61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user</a:t>
            </a:r>
            <a:r>
              <a:rPr sz="1800" spc="-41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clicks </a:t>
            </a:r>
            <a:r>
              <a:rPr sz="1800" spc="-37" dirty="0">
                <a:latin typeface="Palatino Linotype"/>
                <a:cs typeface="Palatino Linotype"/>
              </a:rPr>
              <a:t>another </a:t>
            </a:r>
            <a:r>
              <a:rPr sz="1800" spc="-61" dirty="0">
                <a:latin typeface="Palatino Linotype"/>
                <a:cs typeface="Palatino Linotype"/>
              </a:rPr>
              <a:t>user’s</a:t>
            </a:r>
            <a:r>
              <a:rPr sz="1800" spc="90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fol‐ 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lower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cou</a:t>
            </a:r>
            <a:r>
              <a:rPr sz="1800" spc="-57" dirty="0">
                <a:latin typeface="Palatino Linotype"/>
                <a:cs typeface="Palatino Linotype"/>
              </a:rPr>
              <a:t>n</a:t>
            </a:r>
            <a:r>
              <a:rPr sz="1800" spc="-20" dirty="0">
                <a:latin typeface="Palatino Linotype"/>
                <a:cs typeface="Palatino Linotype"/>
              </a:rPr>
              <a:t>t </a:t>
            </a:r>
            <a:r>
              <a:rPr sz="1800" spc="-33" dirty="0">
                <a:latin typeface="Palatino Linotype"/>
                <a:cs typeface="Palatino Linotype"/>
              </a:rPr>
              <a:t>on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profile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page.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i</a:t>
            </a:r>
            <a:r>
              <a:rPr sz="1800" spc="-73" dirty="0">
                <a:latin typeface="Palatino Linotype"/>
                <a:cs typeface="Palatino Linotype"/>
              </a:rPr>
              <a:t>m</a:t>
            </a:r>
            <a:r>
              <a:rPr sz="1800" spc="-49" dirty="0">
                <a:latin typeface="Palatino Linotype"/>
                <a:cs typeface="Palatino Linotype"/>
              </a:rPr>
              <a:t>pleme</a:t>
            </a:r>
            <a:r>
              <a:rPr sz="1800" spc="-65" dirty="0">
                <a:latin typeface="Palatino Linotype"/>
                <a:cs typeface="Palatino Linotype"/>
              </a:rPr>
              <a:t>n</a:t>
            </a:r>
            <a:r>
              <a:rPr sz="1800" spc="-29" dirty="0">
                <a:latin typeface="Palatino Linotype"/>
                <a:cs typeface="Palatino Linotype"/>
              </a:rPr>
              <a:t>t</a:t>
            </a:r>
            <a:r>
              <a:rPr sz="1800" spc="-61" dirty="0">
                <a:latin typeface="Palatino Linotype"/>
                <a:cs typeface="Palatino Linotype"/>
              </a:rPr>
              <a:t>a</a:t>
            </a:r>
            <a:r>
              <a:rPr sz="1800" spc="-29" dirty="0">
                <a:latin typeface="Palatino Linotype"/>
                <a:cs typeface="Palatino Linotype"/>
              </a:rPr>
              <a:t>tion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shown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solidFill>
                  <a:srgbClr val="990000"/>
                </a:solidFill>
                <a:latin typeface="Palatino Linotype"/>
                <a:cs typeface="Palatino Linotype"/>
              </a:rPr>
              <a:t>Exa</a:t>
            </a:r>
            <a:r>
              <a:rPr sz="1800" spc="-82" dirty="0">
                <a:solidFill>
                  <a:srgbClr val="990000"/>
                </a:solidFill>
                <a:latin typeface="Palatino Linotype"/>
                <a:cs typeface="Palatino Linotype"/>
              </a:rPr>
              <a:t>m</a:t>
            </a: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ple</a:t>
            </a:r>
            <a:r>
              <a:rPr sz="18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8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12-6</a:t>
            </a:r>
            <a:r>
              <a:rPr sz="1800" spc="-20" dirty="0">
                <a:latin typeface="Palatino Linotype"/>
                <a:cs typeface="Palatino Linotype"/>
              </a:rPr>
              <a:t>.</a:t>
            </a:r>
            <a:endParaRPr sz="180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180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12-6.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app/main/views.py: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followers route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dirty="0">
                <a:latin typeface="Palatino Linotype"/>
                <a:cs typeface="Palatino Linotype"/>
              </a:rPr>
              <a:t>and</a:t>
            </a:r>
            <a:r>
              <a:rPr sz="1800" i="1" spc="-20" dirty="0">
                <a:latin typeface="Palatino Linotype"/>
                <a:cs typeface="Palatino Linotype"/>
              </a:rPr>
              <a:t> view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function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'/followers/&lt;username&gt;'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followers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latin typeface="SimSun"/>
                <a:cs typeface="SimSun"/>
              </a:rPr>
              <a:t>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362845" marR="2414477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 </a:t>
            </a:r>
            <a:r>
              <a:rPr sz="1600" b="1" spc="-73" dirty="0">
                <a:latin typeface="Courier New"/>
                <a:cs typeface="Courier New"/>
              </a:rPr>
              <a:t>is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sz="1600" dirty="0">
                <a:latin typeface="SimSun"/>
                <a:cs typeface="SimSun"/>
              </a:rPr>
              <a:t>: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'Invalid</a:t>
            </a:r>
            <a:r>
              <a:rPr sz="1600" spc="-8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user.'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'.index'</a:t>
            </a:r>
            <a:r>
              <a:rPr sz="1600" dirty="0">
                <a:latin typeface="SimSun"/>
                <a:cs typeface="SimSun"/>
              </a:rPr>
              <a:t>))</a:t>
            </a:r>
            <a:endParaRPr sz="1600">
              <a:latin typeface="SimSun"/>
              <a:cs typeface="SimSun"/>
            </a:endParaRPr>
          </a:p>
          <a:p>
            <a:pPr marL="186606" marR="1621400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'page'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type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int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6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followers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paginate</a:t>
            </a:r>
            <a:r>
              <a:rPr sz="1600" dirty="0">
                <a:latin typeface="SimSun"/>
                <a:cs typeface="SimSun"/>
              </a:rPr>
              <a:t>(</a:t>
            </a:r>
            <a:endParaRPr sz="1600">
              <a:latin typeface="SimSun"/>
              <a:cs typeface="SimSun"/>
            </a:endParaRPr>
          </a:p>
          <a:p>
            <a:pPr marL="362845" marR="60802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8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per_page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'FLASKY_FOLLOWERS_PER_PAGE'</a:t>
            </a:r>
            <a:r>
              <a:rPr sz="1600" dirty="0">
                <a:latin typeface="SimSun"/>
                <a:cs typeface="SimSun"/>
              </a:rPr>
              <a:t>],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error_out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follows</a:t>
            </a:r>
            <a:r>
              <a:rPr sz="16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[{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'user'</a:t>
            </a:r>
            <a:r>
              <a:rPr sz="1600" dirty="0">
                <a:latin typeface="SimSun"/>
                <a:cs typeface="SimSun"/>
              </a:rPr>
              <a:t>: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item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follower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'timestamp'</a:t>
            </a:r>
            <a:r>
              <a:rPr sz="1600" dirty="0">
                <a:latin typeface="SimSun"/>
                <a:cs typeface="SimSun"/>
              </a:rPr>
              <a:t>: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item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timestamp</a:t>
            </a:r>
            <a:r>
              <a:rPr sz="1600" dirty="0">
                <a:latin typeface="SimSun"/>
                <a:cs typeface="SimSun"/>
              </a:rPr>
              <a:t>}</a:t>
            </a:r>
            <a:endParaRPr sz="1600">
              <a:latin typeface="SimSun"/>
              <a:cs typeface="SimSun"/>
            </a:endParaRPr>
          </a:p>
          <a:p>
            <a:pPr marL="671264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item </a:t>
            </a:r>
            <a:r>
              <a:rPr sz="1600" b="1" spc="-73" dirty="0">
                <a:latin typeface="Courier New"/>
                <a:cs typeface="Courier New"/>
              </a:rPr>
              <a:t>in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items</a:t>
            </a:r>
            <a:r>
              <a:rPr sz="1600" dirty="0"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'followers.html'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title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"Followers of"</a:t>
            </a:r>
            <a:r>
              <a:rPr sz="1600" dirty="0">
                <a:latin typeface="SimSun"/>
                <a:cs typeface="SimSun"/>
              </a:rPr>
              <a:t>,</a:t>
            </a:r>
            <a:endParaRPr sz="1600">
              <a:latin typeface="SimSun"/>
              <a:cs typeface="SimSun"/>
            </a:endParaRPr>
          </a:p>
          <a:p>
            <a:pPr marL="1199981" marR="56396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endpoint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'.followers'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8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follows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follows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43301"/>
            <a:ext cx="8153400" cy="509724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>
              <a:spcBef>
                <a:spcPts val="37"/>
              </a:spcBef>
            </a:pPr>
            <a:endParaRPr sz="900">
              <a:latin typeface="SimSun"/>
              <a:cs typeface="SimSun"/>
            </a:endParaRPr>
          </a:p>
          <a:p>
            <a:pPr marL="10367" algn="just"/>
            <a:r>
              <a:rPr sz="1800" spc="-57" dirty="0">
                <a:latin typeface="Palatino Linotype"/>
                <a:cs typeface="Palatino Linotype"/>
              </a:rPr>
              <a:t>To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run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these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69" dirty="0">
                <a:latin typeface="Palatino Linotype"/>
                <a:cs typeface="Palatino Linotype"/>
              </a:rPr>
              <a:t>new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unit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tests,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use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following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command:</a:t>
            </a:r>
            <a:endParaRPr sz="1800">
              <a:latin typeface="Palatino Linotype"/>
              <a:cs typeface="Palatino Linotype"/>
            </a:endParaRPr>
          </a:p>
          <a:p>
            <a:pPr marR="2536289" algn="ctr">
              <a:spcBef>
                <a:spcPts val="588"/>
              </a:spcBef>
            </a:pPr>
            <a:r>
              <a:rPr sz="1800" dirty="0">
                <a:latin typeface="SimSun"/>
                <a:cs typeface="SimSun"/>
              </a:rPr>
              <a:t>(venv) $ </a:t>
            </a:r>
            <a:r>
              <a:rPr sz="1800" b="1" spc="-73" dirty="0">
                <a:latin typeface="Courier New"/>
                <a:cs typeface="Courier New"/>
              </a:rPr>
              <a:t>flask test</a:t>
            </a:r>
            <a:endParaRPr sz="1800">
              <a:latin typeface="Courier New"/>
              <a:cs typeface="Courier New"/>
            </a:endParaRPr>
          </a:p>
          <a:p>
            <a:pPr marL="10367" algn="just">
              <a:spcBef>
                <a:spcPts val="755"/>
              </a:spcBef>
            </a:pPr>
            <a:r>
              <a:rPr sz="3600" b="1" spc="-106">
                <a:latin typeface="Arial Narrow"/>
                <a:cs typeface="Arial Narrow"/>
              </a:rPr>
              <a:t>Creating</a:t>
            </a:r>
            <a:r>
              <a:rPr sz="3600" b="1" spc="-110">
                <a:latin typeface="Arial Narrow"/>
                <a:cs typeface="Arial Narrow"/>
              </a:rPr>
              <a:t> </a:t>
            </a:r>
            <a:r>
              <a:rPr sz="3600" b="1" spc="-102" dirty="0">
                <a:latin typeface="Arial Narrow"/>
                <a:cs typeface="Arial Narrow"/>
              </a:rPr>
              <a:t>an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90" dirty="0">
                <a:latin typeface="Arial Narrow"/>
                <a:cs typeface="Arial Narrow"/>
              </a:rPr>
              <a:t>Authentication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90" dirty="0">
                <a:latin typeface="Arial Narrow"/>
                <a:cs typeface="Arial Narrow"/>
              </a:rPr>
              <a:t>Blueprint</a:t>
            </a:r>
            <a:endParaRPr sz="3600">
              <a:latin typeface="Arial Narrow"/>
              <a:cs typeface="Arial Narrow"/>
            </a:endParaRPr>
          </a:p>
          <a:p>
            <a:pPr marL="10367" marR="4147" algn="just">
              <a:spcBef>
                <a:spcPts val="539"/>
              </a:spcBef>
            </a:pPr>
            <a:r>
              <a:rPr sz="1800" spc="-29">
                <a:latin typeface="Palatino Linotype"/>
                <a:cs typeface="Palatino Linotype"/>
              </a:rPr>
              <a:t>The </a:t>
            </a:r>
            <a:r>
              <a:rPr sz="1800" spc="-4" dirty="0">
                <a:latin typeface="SimSun"/>
                <a:cs typeface="SimSun"/>
              </a:rPr>
              <a:t>auth </a:t>
            </a:r>
            <a:r>
              <a:rPr sz="1800" spc="-41" dirty="0">
                <a:latin typeface="Palatino Linotype"/>
                <a:cs typeface="Palatino Linotype"/>
              </a:rPr>
              <a:t>blueprint </a:t>
            </a:r>
            <a:r>
              <a:rPr sz="1800" spc="-57" dirty="0">
                <a:latin typeface="Palatino Linotype"/>
                <a:cs typeface="Palatino Linotype"/>
              </a:rPr>
              <a:t>will </a:t>
            </a:r>
            <a:r>
              <a:rPr sz="1800" spc="-45" dirty="0">
                <a:latin typeface="Palatino Linotype"/>
                <a:cs typeface="Palatino Linotype"/>
              </a:rPr>
              <a:t>be hosted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1" dirty="0">
                <a:latin typeface="Palatino Linotype"/>
                <a:cs typeface="Palatino Linotype"/>
              </a:rPr>
              <a:t>Python </a:t>
            </a:r>
            <a:r>
              <a:rPr sz="1800" spc="-53" dirty="0">
                <a:latin typeface="Palatino Linotype"/>
                <a:cs typeface="Palatino Linotype"/>
              </a:rPr>
              <a:t>package with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53" dirty="0">
                <a:latin typeface="Palatino Linotype"/>
                <a:cs typeface="Palatino Linotype"/>
              </a:rPr>
              <a:t>same </a:t>
            </a:r>
            <a:r>
              <a:rPr sz="1800" spc="-41" dirty="0">
                <a:latin typeface="Palatino Linotype"/>
                <a:cs typeface="Palatino Linotype"/>
              </a:rPr>
              <a:t>name. </a:t>
            </a: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33" dirty="0">
                <a:latin typeface="Palatino Linotype"/>
                <a:cs typeface="Palatino Linotype"/>
              </a:rPr>
              <a:t>blue‐ </a:t>
            </a:r>
            <a:r>
              <a:rPr sz="1800" spc="-29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print’s</a:t>
            </a:r>
            <a:r>
              <a:rPr sz="1800" spc="-53" dirty="0">
                <a:latin typeface="Palatino Linotype"/>
                <a:cs typeface="Palatino Linotype"/>
              </a:rPr>
              <a:t> package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constructor </a:t>
            </a:r>
            <a:r>
              <a:rPr sz="1800" spc="-41" dirty="0">
                <a:latin typeface="Palatino Linotype"/>
                <a:cs typeface="Palatino Linotype"/>
              </a:rPr>
              <a:t>creates</a:t>
            </a:r>
            <a:r>
              <a:rPr sz="1800" spc="-37" dirty="0">
                <a:latin typeface="Palatino Linotype"/>
                <a:cs typeface="Palatino Linotype"/>
              </a:rPr>
              <a:t> the </a:t>
            </a:r>
            <a:r>
              <a:rPr sz="1800" spc="-41" dirty="0">
                <a:latin typeface="Palatino Linotype"/>
                <a:cs typeface="Palatino Linotype"/>
              </a:rPr>
              <a:t>blueprint</a:t>
            </a:r>
            <a:r>
              <a:rPr sz="1800" spc="-37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object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imports</a:t>
            </a:r>
            <a:r>
              <a:rPr sz="1800" spc="-37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routes</a:t>
            </a:r>
            <a:r>
              <a:rPr sz="1800" spc="-37" dirty="0">
                <a:latin typeface="Palatino Linotype"/>
                <a:cs typeface="Palatino Linotype"/>
              </a:rPr>
              <a:t> from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i="1" spc="-29" dirty="0">
                <a:latin typeface="Palatino Linotype"/>
                <a:cs typeface="Palatino Linotype"/>
              </a:rPr>
              <a:t>views.py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module.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This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shown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18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8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8-3</a:t>
            </a:r>
            <a:r>
              <a:rPr sz="1800" spc="-12" dirty="0">
                <a:latin typeface="Palatino Linotype"/>
                <a:cs typeface="Palatino Linotype"/>
              </a:rPr>
              <a:t>.</a:t>
            </a:r>
            <a:endParaRPr sz="1800">
              <a:latin typeface="Palatino Linotype"/>
              <a:cs typeface="Palatino Linotype"/>
            </a:endParaRPr>
          </a:p>
          <a:p>
            <a:pPr>
              <a:spcBef>
                <a:spcPts val="33"/>
              </a:spcBef>
            </a:pPr>
            <a:endParaRPr sz="180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8-3.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dirty="0">
                <a:latin typeface="Palatino Linotype"/>
                <a:cs typeface="Palatino Linotype"/>
              </a:rPr>
              <a:t>app/auth/</a:t>
            </a:r>
            <a:r>
              <a:rPr sz="1800" i="1" u="sng" spc="433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init</a:t>
            </a:r>
            <a:r>
              <a:rPr sz="1800" i="1" u="sng" spc="261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.py: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authentication</a:t>
            </a:r>
            <a:r>
              <a:rPr sz="1800" i="1" spc="-20" dirty="0">
                <a:latin typeface="Palatino Linotype"/>
                <a:cs typeface="Palatino Linotype"/>
              </a:rPr>
              <a:t> blueprint </a:t>
            </a:r>
            <a:r>
              <a:rPr sz="1800" i="1" spc="-12" dirty="0">
                <a:latin typeface="Palatino Linotype"/>
                <a:cs typeface="Palatino Linotype"/>
              </a:rPr>
              <a:t>creation</a:t>
            </a:r>
            <a:endParaRPr sz="1800">
              <a:latin typeface="Palatino Linotype"/>
              <a:cs typeface="Palatino Linotype"/>
            </a:endParaRPr>
          </a:p>
          <a:p>
            <a:pPr marR="2535771" algn="ctr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Blueprint</a:t>
            </a:r>
            <a:endParaRPr sz="1600">
              <a:latin typeface="SimSun"/>
              <a:cs typeface="SimSun"/>
            </a:endParaRPr>
          </a:p>
          <a:p>
            <a:pPr marL="10367" marR="2238237">
              <a:lnSpc>
                <a:spcPct val="200000"/>
              </a:lnSpc>
            </a:pP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auth</a:t>
            </a:r>
            <a:r>
              <a:rPr sz="16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Blueprint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'auth'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b="1" spc="-65" dirty="0">
                <a:solidFill>
                  <a:srgbClr val="003333"/>
                </a:solidFill>
                <a:latin typeface="Courier New"/>
                <a:cs typeface="Courier New"/>
              </a:rPr>
              <a:t>__name__</a:t>
            </a:r>
            <a:r>
              <a:rPr sz="1600" spc="-65" dirty="0">
                <a:latin typeface="SimSun"/>
                <a:cs typeface="SimSun"/>
              </a:rPr>
              <a:t>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.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views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20"/>
              </a:spcBef>
            </a:pPr>
            <a:endParaRPr sz="1200">
              <a:latin typeface="SimSun"/>
              <a:cs typeface="SimSun"/>
            </a:endParaRPr>
          </a:p>
          <a:p>
            <a:pPr marL="10367" marR="4147" indent="-518" algn="just">
              <a:lnSpc>
                <a:spcPct val="106600"/>
              </a:lnSpc>
            </a:pP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i="1" spc="-12" dirty="0">
                <a:latin typeface="Palatino Linotype"/>
                <a:cs typeface="Palatino Linotype"/>
              </a:rPr>
              <a:t>app/auth/views.py </a:t>
            </a:r>
            <a:r>
              <a:rPr sz="1800" spc="-49" dirty="0">
                <a:latin typeface="Palatino Linotype"/>
                <a:cs typeface="Palatino Linotype"/>
              </a:rPr>
              <a:t>module,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shown</a:t>
            </a:r>
            <a:r>
              <a:rPr sz="1800" spc="-53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18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8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8-4</a:t>
            </a:r>
            <a:r>
              <a:rPr sz="1800" spc="-12" dirty="0">
                <a:latin typeface="Palatino Linotype"/>
                <a:cs typeface="Palatino Linotype"/>
              </a:rPr>
              <a:t>, </a:t>
            </a:r>
            <a:r>
              <a:rPr sz="1800" spc="-41" dirty="0">
                <a:latin typeface="Palatino Linotype"/>
                <a:cs typeface="Palatino Linotype"/>
              </a:rPr>
              <a:t>imports</a:t>
            </a:r>
            <a:r>
              <a:rPr sz="1800" spc="-37" dirty="0">
                <a:latin typeface="Palatino Linotype"/>
                <a:cs typeface="Palatino Linotype"/>
              </a:rPr>
              <a:t> the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blueprint</a:t>
            </a:r>
            <a:r>
              <a:rPr sz="1800" spc="-37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and 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defines</a:t>
            </a:r>
            <a:r>
              <a:rPr sz="1800" spc="37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37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routes</a:t>
            </a:r>
            <a:r>
              <a:rPr sz="1800" spc="37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associated</a:t>
            </a:r>
            <a:r>
              <a:rPr sz="1800" spc="41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with</a:t>
            </a:r>
            <a:r>
              <a:rPr sz="1800" spc="37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authentication</a:t>
            </a:r>
            <a:r>
              <a:rPr sz="1800" spc="37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using</a:t>
            </a:r>
            <a:r>
              <a:rPr sz="1800" spc="37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its</a:t>
            </a:r>
            <a:r>
              <a:rPr sz="1800" spc="41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route</a:t>
            </a:r>
            <a:r>
              <a:rPr sz="1800" spc="-155" dirty="0">
                <a:latin typeface="SimSun"/>
                <a:cs typeface="SimSun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decorator.</a:t>
            </a:r>
            <a:r>
              <a:rPr sz="1800" spc="37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For</a:t>
            </a:r>
            <a:r>
              <a:rPr sz="1800" spc="41" dirty="0">
                <a:latin typeface="Palatino Linotype"/>
                <a:cs typeface="Palatino Linotype"/>
              </a:rPr>
              <a:t> </a:t>
            </a:r>
            <a:r>
              <a:rPr sz="1800" spc="-69" dirty="0">
                <a:latin typeface="Palatino Linotype"/>
                <a:cs typeface="Palatino Linotype"/>
              </a:rPr>
              <a:t>now, 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SimSun"/>
                <a:cs typeface="SimSun"/>
              </a:rPr>
              <a:t>/login</a:t>
            </a:r>
            <a:r>
              <a:rPr sz="1800" spc="-233" dirty="0">
                <a:latin typeface="SimSun"/>
                <a:cs typeface="SimSun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route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is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added,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which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renders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placeholder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template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of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same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name.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536790"/>
            <a:ext cx="7924800" cy="324975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96973" indent="-97450">
              <a:spcBef>
                <a:spcPts val="82"/>
              </a:spcBef>
              <a:buSzPct val="105000"/>
              <a:buFont typeface="Palatino Linotype"/>
              <a:buChar char="•"/>
              <a:tabLst>
                <a:tab pos="197492" algn="l"/>
              </a:tabLst>
            </a:pPr>
            <a:r>
              <a:rPr sz="1400" spc="-4" dirty="0">
                <a:latin typeface="SimSun"/>
                <a:cs typeface="SimSun"/>
              </a:rPr>
              <a:t>join(Post,</a:t>
            </a:r>
            <a:r>
              <a:rPr sz="1400" spc="273" dirty="0">
                <a:latin typeface="SimSun"/>
                <a:cs typeface="SimSun"/>
              </a:rPr>
              <a:t> </a:t>
            </a:r>
            <a:r>
              <a:rPr sz="1400" spc="-4" dirty="0">
                <a:latin typeface="SimSun"/>
                <a:cs typeface="SimSun"/>
              </a:rPr>
              <a:t>Follow.followed_id</a:t>
            </a:r>
            <a:r>
              <a:rPr sz="1400" spc="273" dirty="0">
                <a:latin typeface="SimSun"/>
                <a:cs typeface="SimSun"/>
              </a:rPr>
              <a:t> </a:t>
            </a:r>
            <a:r>
              <a:rPr sz="1400" spc="-4" dirty="0">
                <a:latin typeface="SimSun"/>
                <a:cs typeface="SimSun"/>
              </a:rPr>
              <a:t>==</a:t>
            </a:r>
            <a:r>
              <a:rPr sz="1400" spc="278" dirty="0">
                <a:latin typeface="SimSun"/>
                <a:cs typeface="SimSun"/>
              </a:rPr>
              <a:t> </a:t>
            </a:r>
            <a:r>
              <a:rPr sz="1400" spc="-4" dirty="0">
                <a:latin typeface="SimSun"/>
                <a:cs typeface="SimSun"/>
              </a:rPr>
              <a:t>Post.author_id)</a:t>
            </a:r>
            <a:r>
              <a:rPr sz="1400" spc="69" dirty="0">
                <a:latin typeface="SimSun"/>
                <a:cs typeface="SimSun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joins</a:t>
            </a:r>
            <a:r>
              <a:rPr sz="1400" spc="82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9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results</a:t>
            </a:r>
            <a:r>
              <a:rPr sz="1400" spc="93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of</a:t>
            </a:r>
            <a:endParaRPr sz="1400">
              <a:latin typeface="Palatino Linotype"/>
              <a:cs typeface="Palatino Linotype"/>
            </a:endParaRPr>
          </a:p>
          <a:p>
            <a:pPr marL="196973">
              <a:spcBef>
                <a:spcPts val="49"/>
              </a:spcBef>
            </a:pPr>
            <a:r>
              <a:rPr sz="1400" spc="-4" dirty="0">
                <a:latin typeface="SimSun"/>
                <a:cs typeface="SimSun"/>
              </a:rPr>
              <a:t>filter_by()</a:t>
            </a:r>
            <a:r>
              <a:rPr sz="1400" spc="-216" dirty="0">
                <a:latin typeface="SimSun"/>
                <a:cs typeface="SimSun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with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" dirty="0">
                <a:latin typeface="SimSun"/>
                <a:cs typeface="SimSun"/>
              </a:rPr>
              <a:t>Post</a:t>
            </a:r>
            <a:r>
              <a:rPr sz="1400" spc="-216" dirty="0">
                <a:latin typeface="SimSun"/>
                <a:cs typeface="SimSun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objects.</a:t>
            </a:r>
            <a:endParaRPr sz="1400">
              <a:latin typeface="Palatino Linotype"/>
              <a:cs typeface="Palatino Linotype"/>
            </a:endParaRPr>
          </a:p>
          <a:p>
            <a:pPr marL="10367" algn="just">
              <a:spcBef>
                <a:spcPts val="816"/>
              </a:spcBef>
            </a:pPr>
            <a:r>
              <a:rPr sz="1400" spc="-29" dirty="0">
                <a:latin typeface="Palatino Linotype"/>
                <a:cs typeface="Palatino Linotype"/>
              </a:rPr>
              <a:t>The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query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can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be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simplified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61" dirty="0">
                <a:latin typeface="Palatino Linotype"/>
                <a:cs typeface="Palatino Linotype"/>
              </a:rPr>
              <a:t>by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swapping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order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of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filter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and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16" dirty="0">
                <a:latin typeface="Palatino Linotype"/>
                <a:cs typeface="Palatino Linotype"/>
              </a:rPr>
              <a:t> join:</a:t>
            </a:r>
            <a:endParaRPr sz="14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join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followed_id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==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author_id</a:t>
            </a:r>
            <a:r>
              <a:rPr sz="1200" dirty="0">
                <a:latin typeface="SimSun"/>
                <a:cs typeface="SimSun"/>
              </a:rPr>
              <a:t>)\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filter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follower_id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200">
                <a:latin typeface="SimSun"/>
                <a:cs typeface="SimSun"/>
              </a:rPr>
              <a:t>)</a:t>
            </a:r>
            <a:endParaRPr sz="1400">
              <a:latin typeface="Palatino Linotype"/>
              <a:cs typeface="Palatino Linotype"/>
            </a:endParaRPr>
          </a:p>
          <a:p>
            <a:pPr marL="10367" algn="just"/>
            <a:r>
              <a:rPr sz="1400" i="1" spc="-12" dirty="0">
                <a:latin typeface="Palatino Linotype"/>
                <a:cs typeface="Palatino Linotype"/>
              </a:rPr>
              <a:t>Example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12-7. </a:t>
            </a:r>
            <a:r>
              <a:rPr sz="1400" i="1" spc="-12" dirty="0">
                <a:latin typeface="Palatino Linotype"/>
                <a:cs typeface="Palatino Linotype"/>
              </a:rPr>
              <a:t>app/models.py: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20" dirty="0">
                <a:latin typeface="Palatino Linotype"/>
                <a:cs typeface="Palatino Linotype"/>
              </a:rPr>
              <a:t>obtaining</a:t>
            </a:r>
            <a:r>
              <a:rPr sz="1400" i="1" spc="-16" dirty="0">
                <a:latin typeface="Palatino Linotype"/>
                <a:cs typeface="Palatino Linotype"/>
              </a:rPr>
              <a:t> followed </a:t>
            </a:r>
            <a:r>
              <a:rPr sz="1400" i="1" spc="-29" dirty="0">
                <a:latin typeface="Palatino Linotype"/>
                <a:cs typeface="Palatino Linotype"/>
              </a:rPr>
              <a:t>posts</a:t>
            </a:r>
            <a:endParaRPr sz="14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2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@property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followed_posts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join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followed_id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==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author_id</a:t>
            </a:r>
            <a:r>
              <a:rPr sz="1200" dirty="0">
                <a:latin typeface="SimSun"/>
                <a:cs typeface="SimSun"/>
              </a:rPr>
              <a:t>)\</a:t>
            </a:r>
            <a:endParaRPr sz="1200">
              <a:latin typeface="SimSun"/>
              <a:cs typeface="SimSun"/>
            </a:endParaRPr>
          </a:p>
          <a:p>
            <a:pPr marL="539085"/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filter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follower_id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37"/>
              </a:spcBef>
            </a:pPr>
            <a:endParaRPr sz="1050">
              <a:latin typeface="SimSun"/>
              <a:cs typeface="SimSun"/>
            </a:endParaRPr>
          </a:p>
          <a:p>
            <a:pPr marL="10367" marR="4147" algn="just">
              <a:lnSpc>
                <a:spcPct val="104700"/>
              </a:lnSpc>
            </a:pPr>
            <a:r>
              <a:rPr sz="1400" spc="-49" dirty="0">
                <a:latin typeface="Palatino Linotype"/>
                <a:cs typeface="Palatino Linotype"/>
              </a:rPr>
              <a:t>Note </a:t>
            </a:r>
            <a:r>
              <a:rPr sz="1400" spc="-37" dirty="0">
                <a:latin typeface="Palatino Linotype"/>
                <a:cs typeface="Palatino Linotype"/>
              </a:rPr>
              <a:t>that the </a:t>
            </a:r>
            <a:r>
              <a:rPr sz="1400" spc="-4" dirty="0">
                <a:latin typeface="SimSun"/>
                <a:cs typeface="SimSun"/>
              </a:rPr>
              <a:t>followed_posts() </a:t>
            </a:r>
            <a:r>
              <a:rPr sz="1400" spc="-45" dirty="0">
                <a:latin typeface="Palatino Linotype"/>
                <a:cs typeface="Palatino Linotype"/>
              </a:rPr>
              <a:t>method </a:t>
            </a:r>
            <a:r>
              <a:rPr sz="1400" spc="-37" dirty="0">
                <a:latin typeface="Palatino Linotype"/>
                <a:cs typeface="Palatino Linotype"/>
              </a:rPr>
              <a:t>is </a:t>
            </a:r>
            <a:r>
              <a:rPr sz="1400" spc="-49" dirty="0">
                <a:latin typeface="Palatino Linotype"/>
                <a:cs typeface="Palatino Linotype"/>
              </a:rPr>
              <a:t>defined </a:t>
            </a:r>
            <a:r>
              <a:rPr sz="1400" spc="-53" dirty="0">
                <a:latin typeface="Palatino Linotype"/>
                <a:cs typeface="Palatino Linotype"/>
              </a:rPr>
              <a:t>as a </a:t>
            </a:r>
            <a:r>
              <a:rPr sz="1400" spc="-45" dirty="0">
                <a:latin typeface="Palatino Linotype"/>
                <a:cs typeface="Palatino Linotype"/>
              </a:rPr>
              <a:t>property </a:t>
            </a:r>
            <a:r>
              <a:rPr sz="1400" spc="-41" dirty="0">
                <a:latin typeface="Palatino Linotype"/>
                <a:cs typeface="Palatino Linotype"/>
              </a:rPr>
              <a:t>so </a:t>
            </a:r>
            <a:r>
              <a:rPr sz="1400" spc="-37" dirty="0">
                <a:latin typeface="Palatino Linotype"/>
                <a:cs typeface="Palatino Linotype"/>
              </a:rPr>
              <a:t>that </a:t>
            </a:r>
            <a:r>
              <a:rPr sz="1400" spc="-20" dirty="0">
                <a:latin typeface="Palatino Linotype"/>
                <a:cs typeface="Palatino Linotype"/>
              </a:rPr>
              <a:t>it </a:t>
            </a:r>
            <a:r>
              <a:rPr sz="1400" spc="-53" dirty="0">
                <a:latin typeface="Palatino Linotype"/>
                <a:cs typeface="Palatino Linotype"/>
              </a:rPr>
              <a:t>does </a:t>
            </a:r>
            <a:r>
              <a:rPr sz="1400" spc="-29" dirty="0">
                <a:latin typeface="Palatino Linotype"/>
                <a:cs typeface="Palatino Linotype"/>
              </a:rPr>
              <a:t>not 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need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8" dirty="0">
                <a:latin typeface="SimSun"/>
                <a:cs typeface="SimSun"/>
              </a:rPr>
              <a:t>()</a:t>
            </a:r>
            <a:r>
              <a:rPr sz="1400" spc="-8" dirty="0">
                <a:latin typeface="Palatino Linotype"/>
                <a:cs typeface="Palatino Linotype"/>
              </a:rPr>
              <a:t>.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That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93" dirty="0">
                <a:latin typeface="Palatino Linotype"/>
                <a:cs typeface="Palatino Linotype"/>
              </a:rPr>
              <a:t>way,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all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relationships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61" dirty="0">
                <a:latin typeface="Palatino Linotype"/>
                <a:cs typeface="Palatino Linotype"/>
              </a:rPr>
              <a:t>have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consistent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>
                <a:latin typeface="Palatino Linotype"/>
                <a:cs typeface="Palatino Linotype"/>
              </a:rPr>
              <a:t>syntax.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3886200"/>
            <a:ext cx="7924800" cy="151857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>
              <a:spcBef>
                <a:spcPts val="82"/>
              </a:spcBef>
            </a:pPr>
            <a:r>
              <a:rPr sz="1400" spc="-33" dirty="0">
                <a:latin typeface="Palatino Linotype"/>
                <a:cs typeface="Palatino Linotype"/>
              </a:rPr>
              <a:t>Joins</a:t>
            </a:r>
            <a:r>
              <a:rPr sz="1400" spc="11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are</a:t>
            </a:r>
            <a:r>
              <a:rPr sz="1400" spc="114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extremely</a:t>
            </a:r>
            <a:r>
              <a:rPr sz="1400" spc="110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hard  </a:t>
            </a:r>
            <a:r>
              <a:rPr sz="1400" spc="-24" dirty="0">
                <a:latin typeface="Palatino Linotype"/>
                <a:cs typeface="Palatino Linotype"/>
              </a:rPr>
              <a:t>to</a:t>
            </a:r>
            <a:r>
              <a:rPr sz="1400" spc="110" dirty="0">
                <a:latin typeface="Palatino Linotype"/>
                <a:cs typeface="Palatino Linotype"/>
              </a:rPr>
              <a:t> </a:t>
            </a:r>
            <a:r>
              <a:rPr sz="1400" spc="-73" dirty="0">
                <a:latin typeface="Palatino Linotype"/>
                <a:cs typeface="Palatino Linotype"/>
              </a:rPr>
              <a:t>wrap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your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head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around;</a:t>
            </a:r>
            <a:r>
              <a:rPr sz="1400" spc="114" dirty="0">
                <a:latin typeface="Palatino Linotype"/>
                <a:cs typeface="Palatino Linotype"/>
              </a:rPr>
              <a:t> </a:t>
            </a:r>
            <a:r>
              <a:rPr sz="1400" spc="-61" dirty="0">
                <a:latin typeface="Palatino Linotype"/>
                <a:cs typeface="Palatino Linotype"/>
              </a:rPr>
              <a:t>you</a:t>
            </a:r>
            <a:r>
              <a:rPr sz="1400" spc="-37" dirty="0">
                <a:latin typeface="Palatino Linotype"/>
                <a:cs typeface="Palatino Linotype"/>
              </a:rPr>
              <a:t> </a:t>
            </a:r>
            <a:r>
              <a:rPr sz="1400" spc="-69" dirty="0">
                <a:latin typeface="Palatino Linotype"/>
                <a:cs typeface="Palatino Linotype"/>
              </a:rPr>
              <a:t>may</a:t>
            </a:r>
            <a:r>
              <a:rPr sz="1400" spc="-29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need</a:t>
            </a:r>
            <a:r>
              <a:rPr sz="1400" spc="110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</a:t>
            </a:r>
            <a:r>
              <a:rPr sz="1400" spc="114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experiment </a:t>
            </a:r>
            <a:r>
              <a:rPr sz="1400" spc="-204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with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exa</a:t>
            </a:r>
            <a:r>
              <a:rPr sz="1400" spc="-90" dirty="0">
                <a:latin typeface="Palatino Linotype"/>
                <a:cs typeface="Palatino Linotype"/>
              </a:rPr>
              <a:t>m</a:t>
            </a:r>
            <a:r>
              <a:rPr sz="1400" spc="-49" dirty="0">
                <a:latin typeface="Palatino Linotype"/>
                <a:cs typeface="Palatino Linotype"/>
              </a:rPr>
              <a:t>ple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code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in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shell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before</a:t>
            </a:r>
            <a:r>
              <a:rPr sz="1400" spc="-20" dirty="0">
                <a:latin typeface="Palatino Linotype"/>
                <a:cs typeface="Palatino Linotype"/>
              </a:rPr>
              <a:t> it </a:t>
            </a:r>
            <a:r>
              <a:rPr sz="1400" spc="-41" dirty="0">
                <a:latin typeface="Palatino Linotype"/>
                <a:cs typeface="Palatino Linotype"/>
              </a:rPr>
              <a:t>all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sinks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in.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750"/>
              </a:spcBef>
            </a:pPr>
            <a:r>
              <a:rPr sz="3200" b="1" spc="-122" dirty="0">
                <a:latin typeface="Arial Narrow"/>
                <a:cs typeface="Arial Narrow"/>
              </a:rPr>
              <a:t>Showing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106" dirty="0">
                <a:latin typeface="Arial Narrow"/>
                <a:cs typeface="Arial Narrow"/>
              </a:rPr>
              <a:t>Followed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155" dirty="0">
                <a:latin typeface="Arial Narrow"/>
                <a:cs typeface="Arial Narrow"/>
              </a:rPr>
              <a:t>Posts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127" dirty="0">
                <a:latin typeface="Arial Narrow"/>
                <a:cs typeface="Arial Narrow"/>
              </a:rPr>
              <a:t>on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65" dirty="0">
                <a:latin typeface="Arial Narrow"/>
                <a:cs typeface="Arial Narrow"/>
              </a:rPr>
              <a:t>the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135" dirty="0">
                <a:latin typeface="Arial Narrow"/>
                <a:cs typeface="Arial Narrow"/>
              </a:rPr>
              <a:t>Home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127" dirty="0">
                <a:latin typeface="Arial Narrow"/>
                <a:cs typeface="Arial Narrow"/>
              </a:rPr>
              <a:t>Page</a:t>
            </a:r>
            <a:endParaRPr sz="3200">
              <a:latin typeface="Arial Narrow"/>
              <a:cs typeface="Arial Narrow"/>
            </a:endParaRPr>
          </a:p>
          <a:p>
            <a:pPr marL="10367" marR="4147">
              <a:spcBef>
                <a:spcPts val="441"/>
              </a:spcBef>
            </a:pPr>
            <a:r>
              <a:rPr sz="1400" spc="-29" dirty="0">
                <a:latin typeface="Palatino Linotype"/>
                <a:cs typeface="Palatino Linotype"/>
              </a:rPr>
              <a:t>The </a:t>
            </a:r>
            <a:r>
              <a:rPr sz="1400" spc="-45" dirty="0">
                <a:latin typeface="Palatino Linotype"/>
                <a:cs typeface="Palatino Linotype"/>
              </a:rPr>
              <a:t>home </a:t>
            </a:r>
            <a:r>
              <a:rPr sz="1400" spc="-61" dirty="0">
                <a:latin typeface="Palatino Linotype"/>
                <a:cs typeface="Palatino Linotype"/>
              </a:rPr>
              <a:t>page</a:t>
            </a:r>
            <a:r>
              <a:rPr sz="1400" spc="-57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can </a:t>
            </a:r>
            <a:r>
              <a:rPr sz="1400" spc="-65" dirty="0">
                <a:latin typeface="Palatino Linotype"/>
                <a:cs typeface="Palatino Linotype"/>
              </a:rPr>
              <a:t>now</a:t>
            </a:r>
            <a:r>
              <a:rPr sz="1400" spc="-61" dirty="0">
                <a:latin typeface="Palatino Linotype"/>
                <a:cs typeface="Palatino Linotype"/>
              </a:rPr>
              <a:t> give</a:t>
            </a:r>
            <a:r>
              <a:rPr sz="1400" spc="-57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users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33" dirty="0">
                <a:latin typeface="Palatino Linotype"/>
                <a:cs typeface="Palatino Linotype"/>
              </a:rPr>
              <a:t>choice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73" dirty="0">
                <a:latin typeface="Palatino Linotype"/>
                <a:cs typeface="Palatino Linotype"/>
              </a:rPr>
              <a:t>view</a:t>
            </a:r>
            <a:r>
              <a:rPr sz="1400" spc="-69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all </a:t>
            </a:r>
            <a:r>
              <a:rPr sz="1400" spc="-45" dirty="0">
                <a:latin typeface="Palatino Linotype"/>
                <a:cs typeface="Palatino Linotype"/>
              </a:rPr>
              <a:t>blog posts </a:t>
            </a:r>
            <a:r>
              <a:rPr sz="1400" spc="-29" dirty="0">
                <a:latin typeface="Palatino Linotype"/>
                <a:cs typeface="Palatino Linotype"/>
              </a:rPr>
              <a:t>or just </a:t>
            </a:r>
            <a:r>
              <a:rPr sz="1400" spc="-41" dirty="0">
                <a:latin typeface="Palatino Linotype"/>
                <a:cs typeface="Palatino Linotype"/>
              </a:rPr>
              <a:t>those </a:t>
            </a:r>
            <a:r>
              <a:rPr sz="1400" spc="-37" dirty="0">
                <a:latin typeface="Palatino Linotype"/>
                <a:cs typeface="Palatino Linotype"/>
              </a:rPr>
              <a:t>from </a:t>
            </a:r>
            <a:r>
              <a:rPr sz="1400" spc="-204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followed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users.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solidFill>
                  <a:srgbClr val="990000"/>
                </a:solidFill>
                <a:latin typeface="Palatino Linotype"/>
                <a:cs typeface="Palatino Linotype"/>
              </a:rPr>
              <a:t>Exa</a:t>
            </a:r>
            <a:r>
              <a:rPr sz="1400" spc="-82" dirty="0">
                <a:solidFill>
                  <a:srgbClr val="990000"/>
                </a:solidFill>
                <a:latin typeface="Palatino Linotype"/>
                <a:cs typeface="Palatino Linotype"/>
              </a:rPr>
              <a:t>m</a:t>
            </a:r>
            <a:r>
              <a:rPr sz="14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ple</a:t>
            </a:r>
            <a:r>
              <a:rPr sz="14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4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12-8</a:t>
            </a:r>
            <a:r>
              <a:rPr sz="14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400" spc="-61" dirty="0">
                <a:latin typeface="Palatino Linotype"/>
                <a:cs typeface="Palatino Linotype"/>
              </a:rPr>
              <a:t>shows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69" dirty="0">
                <a:latin typeface="Palatino Linotype"/>
                <a:cs typeface="Palatino Linotype"/>
              </a:rPr>
              <a:t>how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this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choice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is</a:t>
            </a:r>
            <a:r>
              <a:rPr sz="1400" spc="-20" dirty="0">
                <a:latin typeface="Palatino Linotype"/>
                <a:cs typeface="Palatino Linotype"/>
              </a:rPr>
              <a:t> i</a:t>
            </a:r>
            <a:r>
              <a:rPr sz="1400" spc="-73" dirty="0">
                <a:latin typeface="Palatino Linotype"/>
                <a:cs typeface="Palatino Linotype"/>
              </a:rPr>
              <a:t>m</a:t>
            </a:r>
            <a:r>
              <a:rPr sz="1400" spc="-49" dirty="0">
                <a:latin typeface="Palatino Linotype"/>
                <a:cs typeface="Palatino Linotype"/>
              </a:rPr>
              <a:t>pleme</a:t>
            </a:r>
            <a:r>
              <a:rPr sz="1400" spc="-65" dirty="0">
                <a:latin typeface="Palatino Linotype"/>
                <a:cs typeface="Palatino Linotype"/>
              </a:rPr>
              <a:t>n</a:t>
            </a:r>
            <a:r>
              <a:rPr sz="1400" spc="-41" dirty="0">
                <a:latin typeface="Palatino Linotype"/>
                <a:cs typeface="Palatino Linotype"/>
              </a:rPr>
              <a:t>ted.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784" y="457200"/>
            <a:ext cx="8194431" cy="536578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12-8.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app/main/views.py: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29" dirty="0">
                <a:latin typeface="Palatino Linotype"/>
                <a:cs typeface="Palatino Linotype"/>
              </a:rPr>
              <a:t>showing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all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or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followed </a:t>
            </a:r>
            <a:r>
              <a:rPr sz="1600" i="1" spc="-29" dirty="0">
                <a:latin typeface="Palatino Linotype"/>
                <a:cs typeface="Palatino Linotype"/>
              </a:rPr>
              <a:t>posts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2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200" dirty="0">
                <a:latin typeface="SimSun"/>
                <a:cs typeface="SimSun"/>
              </a:rPr>
              <a:t>])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200" dirty="0">
                <a:latin typeface="SimSun"/>
                <a:cs typeface="SimSun"/>
              </a:rPr>
              <a:t>():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i="1" spc="-73" dirty="0">
                <a:solidFill>
                  <a:srgbClr val="34586C"/>
                </a:solidFill>
                <a:latin typeface="Bookman Old Style"/>
                <a:cs typeface="Bookman Old Style"/>
              </a:rPr>
              <a:t>#</a:t>
            </a:r>
            <a:r>
              <a:rPr sz="1200" i="1" spc="-20" dirty="0">
                <a:solidFill>
                  <a:srgbClr val="34586C"/>
                </a:solidFill>
                <a:latin typeface="Bookman Old Style"/>
                <a:cs typeface="Bookman Old Style"/>
              </a:rPr>
              <a:t> </a:t>
            </a:r>
            <a:r>
              <a:rPr sz="1200" i="1" spc="139" dirty="0">
                <a:solidFill>
                  <a:srgbClr val="34586C"/>
                </a:solidFill>
                <a:latin typeface="Bookman Old Style"/>
                <a:cs typeface="Bookman Old Style"/>
              </a:rPr>
              <a:t>...</a:t>
            </a:r>
            <a:endParaRPr sz="1200">
              <a:latin typeface="Bookman Old Style"/>
              <a:cs typeface="Bookman Old Style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show_followed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is_authenticated</a:t>
            </a:r>
            <a:r>
              <a:rPr sz="1200" dirty="0">
                <a:latin typeface="SimSun"/>
                <a:cs typeface="SimSun"/>
              </a:rPr>
              <a:t>: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show_followed</a:t>
            </a:r>
            <a:r>
              <a:rPr sz="12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bool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cookies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'show_followed'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''</a:t>
            </a:r>
            <a:r>
              <a:rPr sz="1200" dirty="0">
                <a:latin typeface="SimSun"/>
                <a:cs typeface="SimSun"/>
              </a:rPr>
              <a:t>))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show_followed</a:t>
            </a:r>
            <a:r>
              <a:rPr sz="1200" dirty="0">
                <a:latin typeface="SimSun"/>
                <a:cs typeface="SimSun"/>
              </a:rPr>
              <a:t>: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followed_posts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57" dirty="0">
                <a:solidFill>
                  <a:srgbClr val="006699"/>
                </a:solidFill>
                <a:latin typeface="Courier New"/>
                <a:cs typeface="Courier New"/>
              </a:rPr>
              <a:t>else</a:t>
            </a:r>
            <a:r>
              <a:rPr sz="1200" spc="-57" dirty="0">
                <a:latin typeface="SimSun"/>
                <a:cs typeface="SimSun"/>
              </a:rPr>
              <a:t>: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endParaRPr sz="1200">
              <a:latin typeface="SimSun"/>
              <a:cs typeface="SimSun"/>
            </a:endParaRPr>
          </a:p>
          <a:p>
            <a:pPr marL="362845" marR="784264" indent="-176239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pagination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order_by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timestamp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desc</a:t>
            </a:r>
            <a:r>
              <a:rPr sz="1200" dirty="0">
                <a:latin typeface="SimSun"/>
                <a:cs typeface="SimSun"/>
              </a:rPr>
              <a:t>())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paginate</a:t>
            </a:r>
            <a:r>
              <a:rPr sz="1200" dirty="0">
                <a:latin typeface="SimSun"/>
                <a:cs typeface="SimSun"/>
              </a:rPr>
              <a:t>( 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8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per_page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'FLASKY_POSTS_PER_PAGE'</a:t>
            </a:r>
            <a:r>
              <a:rPr sz="1200" dirty="0">
                <a:latin typeface="SimSun"/>
                <a:cs typeface="SimSun"/>
              </a:rPr>
              <a:t>], </a:t>
            </a:r>
            <a:r>
              <a:rPr sz="1200" spc="-33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error_out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items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'index.html'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200" dirty="0">
                <a:latin typeface="SimSun"/>
                <a:cs typeface="SimSun"/>
              </a:rPr>
              <a:t>,</a:t>
            </a:r>
            <a:endParaRPr sz="1200">
              <a:latin typeface="SimSun"/>
              <a:cs typeface="SimSun"/>
            </a:endParaRPr>
          </a:p>
          <a:p>
            <a:pPr marL="1199981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show_followed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show_followed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2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33"/>
              </a:spcBef>
            </a:pPr>
            <a:endParaRPr sz="1400">
              <a:latin typeface="Palatino Linotype"/>
              <a:cs typeface="Palatino Linotype"/>
            </a:endParaRPr>
          </a:p>
          <a:p>
            <a:pPr marL="10367"/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16" dirty="0">
                <a:latin typeface="Palatino Linotype"/>
                <a:cs typeface="Palatino Linotype"/>
              </a:rPr>
              <a:t> 12-9. </a:t>
            </a:r>
            <a:r>
              <a:rPr sz="1600" i="1" spc="-12" dirty="0">
                <a:latin typeface="Palatino Linotype"/>
                <a:cs typeface="Palatino Linotype"/>
              </a:rPr>
              <a:t>app/main/views.py: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selection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dirty="0">
                <a:latin typeface="Palatino Linotype"/>
                <a:cs typeface="Palatino Linotype"/>
              </a:rPr>
              <a:t>of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all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or</a:t>
            </a:r>
            <a:r>
              <a:rPr sz="1600" i="1" spc="-16" dirty="0">
                <a:latin typeface="Palatino Linotype"/>
                <a:cs typeface="Palatino Linotype"/>
              </a:rPr>
              <a:t> followed </a:t>
            </a:r>
            <a:r>
              <a:rPr sz="1600" i="1" spc="-29" dirty="0">
                <a:latin typeface="Palatino Linotype"/>
                <a:cs typeface="Palatino Linotype"/>
              </a:rPr>
              <a:t>posts</a:t>
            </a:r>
            <a:endParaRPr sz="1600">
              <a:latin typeface="Palatino Linotype"/>
              <a:cs typeface="Palatino Linotype"/>
            </a:endParaRPr>
          </a:p>
          <a:p>
            <a:pPr marL="10367" marR="2899134">
              <a:spcBef>
                <a:spcPts val="873"/>
              </a:spcBef>
            </a:pPr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'/all'</a:t>
            </a:r>
            <a:r>
              <a:rPr sz="1200" dirty="0">
                <a:latin typeface="SimSun"/>
                <a:cs typeface="SimSun"/>
              </a:rPr>
              <a:t>)  </a:t>
            </a:r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@login_required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show_all</a:t>
            </a:r>
            <a:r>
              <a:rPr sz="1200" dirty="0">
                <a:latin typeface="SimSun"/>
                <a:cs typeface="SimSun"/>
              </a:rPr>
              <a:t>():</a:t>
            </a:r>
            <a:endParaRPr sz="1200">
              <a:latin typeface="SimSun"/>
              <a:cs typeface="SimSun"/>
            </a:endParaRPr>
          </a:p>
          <a:p>
            <a:pPr marL="186606" marR="563965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resp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make_response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'.index'</a:t>
            </a:r>
            <a:r>
              <a:rPr sz="1200" dirty="0">
                <a:latin typeface="SimSun"/>
                <a:cs typeface="SimSun"/>
              </a:rPr>
              <a:t>))) 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resp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set_cookie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'show_followed'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8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max_age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30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*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24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*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60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*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60</a:t>
            </a:r>
            <a:r>
              <a:rPr sz="1200" dirty="0">
                <a:latin typeface="SimSun"/>
                <a:cs typeface="SimSun"/>
              </a:rPr>
              <a:t>)</a:t>
            </a:r>
            <a:r>
              <a:rPr sz="1200" spc="327" dirty="0">
                <a:latin typeface="SimSun"/>
                <a:cs typeface="SimSun"/>
              </a:rPr>
              <a:t> </a:t>
            </a:r>
            <a:r>
              <a:rPr sz="1200" i="1" spc="-73" dirty="0">
                <a:solidFill>
                  <a:srgbClr val="34586C"/>
                </a:solidFill>
                <a:latin typeface="Bookman Old Style"/>
                <a:cs typeface="Bookman Old Style"/>
              </a:rPr>
              <a:t>#</a:t>
            </a:r>
            <a:r>
              <a:rPr sz="1200" i="1" dirty="0">
                <a:solidFill>
                  <a:srgbClr val="34586C"/>
                </a:solidFill>
                <a:latin typeface="Bookman Old Style"/>
                <a:cs typeface="Bookman Old Style"/>
              </a:rPr>
              <a:t> </a:t>
            </a:r>
            <a:r>
              <a:rPr sz="1200" i="1" spc="-86" dirty="0">
                <a:solidFill>
                  <a:srgbClr val="34586C"/>
                </a:solidFill>
                <a:latin typeface="Bookman Old Style"/>
                <a:cs typeface="Bookman Old Style"/>
              </a:rPr>
              <a:t>30</a:t>
            </a:r>
            <a:r>
              <a:rPr sz="1200" i="1" spc="8" dirty="0">
                <a:solidFill>
                  <a:srgbClr val="34586C"/>
                </a:solidFill>
                <a:latin typeface="Bookman Old Style"/>
                <a:cs typeface="Bookman Old Style"/>
              </a:rPr>
              <a:t> </a:t>
            </a:r>
            <a:r>
              <a:rPr sz="1200" i="1" spc="-73" dirty="0">
                <a:solidFill>
                  <a:srgbClr val="34586C"/>
                </a:solidFill>
                <a:latin typeface="Bookman Old Style"/>
                <a:cs typeface="Bookman Old Style"/>
              </a:rPr>
              <a:t>days </a:t>
            </a:r>
            <a:r>
              <a:rPr sz="1200" i="1" spc="-196" dirty="0">
                <a:solidFill>
                  <a:srgbClr val="34586C"/>
                </a:solidFill>
                <a:latin typeface="Bookman Old Style"/>
                <a:cs typeface="Bookman Old Style"/>
              </a:rPr>
              <a:t>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resp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100">
              <a:latin typeface="SimSun"/>
              <a:cs typeface="SimSun"/>
            </a:endParaRPr>
          </a:p>
          <a:p>
            <a:pPr marL="10367" marR="2678835">
              <a:spcBef>
                <a:spcPts val="4"/>
              </a:spcBef>
            </a:pPr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'/followed'</a:t>
            </a:r>
            <a:r>
              <a:rPr sz="1200" dirty="0">
                <a:latin typeface="SimSun"/>
                <a:cs typeface="SimSun"/>
              </a:rPr>
              <a:t>)  </a:t>
            </a:r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@login_required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show_followed</a:t>
            </a:r>
            <a:r>
              <a:rPr sz="1200" dirty="0">
                <a:latin typeface="SimSun"/>
                <a:cs typeface="SimSun"/>
              </a:rPr>
              <a:t>():</a:t>
            </a:r>
            <a:endParaRPr sz="1200">
              <a:latin typeface="SimSun"/>
              <a:cs typeface="SimSun"/>
            </a:endParaRPr>
          </a:p>
          <a:p>
            <a:pPr marL="186606" marR="5199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resp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make_response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'.index'</a:t>
            </a:r>
            <a:r>
              <a:rPr sz="1200" dirty="0">
                <a:latin typeface="SimSun"/>
                <a:cs typeface="SimSun"/>
              </a:rPr>
              <a:t>))) </a:t>
            </a:r>
            <a:r>
              <a:rPr sz="1200" spc="4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resp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set_cookie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'show_followed'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2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'1'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8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max_age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30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*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24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*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60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*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60</a:t>
            </a:r>
            <a:r>
              <a:rPr sz="1200" dirty="0">
                <a:latin typeface="SimSun"/>
                <a:cs typeface="SimSun"/>
              </a:rPr>
              <a:t>)</a:t>
            </a:r>
            <a:r>
              <a:rPr sz="1200" spc="327" dirty="0">
                <a:latin typeface="SimSun"/>
                <a:cs typeface="SimSun"/>
              </a:rPr>
              <a:t> </a:t>
            </a:r>
            <a:r>
              <a:rPr sz="1200" i="1" spc="-73" dirty="0">
                <a:solidFill>
                  <a:srgbClr val="34586C"/>
                </a:solidFill>
                <a:latin typeface="Bookman Old Style"/>
                <a:cs typeface="Bookman Old Style"/>
              </a:rPr>
              <a:t>#</a:t>
            </a:r>
            <a:r>
              <a:rPr sz="1200" i="1" dirty="0">
                <a:solidFill>
                  <a:srgbClr val="34586C"/>
                </a:solidFill>
                <a:latin typeface="Bookman Old Style"/>
                <a:cs typeface="Bookman Old Style"/>
              </a:rPr>
              <a:t> </a:t>
            </a:r>
            <a:r>
              <a:rPr sz="1200" i="1" spc="-86" dirty="0">
                <a:solidFill>
                  <a:srgbClr val="34586C"/>
                </a:solidFill>
                <a:latin typeface="Bookman Old Style"/>
                <a:cs typeface="Bookman Old Style"/>
              </a:rPr>
              <a:t>30</a:t>
            </a:r>
            <a:r>
              <a:rPr sz="1200" i="1" spc="8" dirty="0">
                <a:solidFill>
                  <a:srgbClr val="34586C"/>
                </a:solidFill>
                <a:latin typeface="Bookman Old Style"/>
                <a:cs typeface="Bookman Old Style"/>
              </a:rPr>
              <a:t> </a:t>
            </a:r>
            <a:r>
              <a:rPr sz="1200" i="1" spc="-73" dirty="0">
                <a:solidFill>
                  <a:srgbClr val="34586C"/>
                </a:solidFill>
                <a:latin typeface="Bookman Old Style"/>
                <a:cs typeface="Bookman Old Style"/>
              </a:rPr>
              <a:t>days </a:t>
            </a:r>
            <a:r>
              <a:rPr sz="1200" i="1" spc="-196" dirty="0">
                <a:solidFill>
                  <a:srgbClr val="34586C"/>
                </a:solidFill>
                <a:latin typeface="Bookman Old Style"/>
                <a:cs typeface="Bookman Old Style"/>
              </a:rPr>
              <a:t>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resp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3B24A0E-4357-F885-1937-7F667EC2CC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304800"/>
            <a:ext cx="3200400" cy="232156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94BA058-2D10-D309-BCC1-1F6B4EFFEA45}"/>
              </a:ext>
            </a:extLst>
          </p:cNvPr>
          <p:cNvSpPr txBox="1"/>
          <p:nvPr/>
        </p:nvSpPr>
        <p:spPr>
          <a:xfrm>
            <a:off x="6725026" y="2661920"/>
            <a:ext cx="1934029" cy="84146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800" i="1" spc="-33" dirty="0">
                <a:latin typeface="Palatino Linotype"/>
                <a:cs typeface="Palatino Linotype"/>
              </a:rPr>
              <a:t>Figure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12-4. </a:t>
            </a:r>
            <a:r>
              <a:rPr sz="1800" i="1" spc="-20" dirty="0">
                <a:latin typeface="Palatino Linotype"/>
                <a:cs typeface="Palatino Linotype"/>
              </a:rPr>
              <a:t>Followed </a:t>
            </a:r>
            <a:r>
              <a:rPr sz="1800" i="1" spc="-29" dirty="0">
                <a:latin typeface="Palatino Linotype"/>
                <a:cs typeface="Palatino Linotype"/>
              </a:rPr>
              <a:t>posts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on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the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4" dirty="0">
                <a:latin typeface="Palatino Linotype"/>
                <a:cs typeface="Palatino Linotype"/>
              </a:rPr>
              <a:t>home</a:t>
            </a:r>
            <a:r>
              <a:rPr sz="1800" i="1" spc="-16" dirty="0">
                <a:latin typeface="Palatino Linotype"/>
                <a:cs typeface="Palatino Linotype"/>
              </a:rPr>
              <a:t> page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600" y="381000"/>
            <a:ext cx="7924800" cy="564277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16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12-10. </a:t>
            </a:r>
            <a:r>
              <a:rPr sz="1600" i="1" spc="-12" dirty="0">
                <a:latin typeface="Palatino Linotype"/>
                <a:cs typeface="Palatino Linotype"/>
              </a:rPr>
              <a:t>app/models.py:</a:t>
            </a:r>
            <a:r>
              <a:rPr sz="1600" i="1" spc="-16" dirty="0">
                <a:latin typeface="Palatino Linotype"/>
                <a:cs typeface="Palatino Linotype"/>
              </a:rPr>
              <a:t> making </a:t>
            </a:r>
            <a:r>
              <a:rPr sz="1600" i="1" spc="-29" dirty="0">
                <a:latin typeface="Palatino Linotype"/>
                <a:cs typeface="Palatino Linotype"/>
              </a:rPr>
              <a:t>users</a:t>
            </a:r>
            <a:r>
              <a:rPr sz="1600" i="1" spc="-12" dirty="0">
                <a:latin typeface="Palatino Linotype"/>
                <a:cs typeface="Palatino Linotype"/>
              </a:rPr>
              <a:t> their</a:t>
            </a:r>
            <a:r>
              <a:rPr sz="1600" i="1" spc="-16" dirty="0">
                <a:latin typeface="Palatino Linotype"/>
                <a:cs typeface="Palatino Linotype"/>
              </a:rPr>
              <a:t> own </a:t>
            </a:r>
            <a:r>
              <a:rPr sz="1600" i="1" spc="-20" dirty="0">
                <a:latin typeface="Palatino Linotype"/>
                <a:cs typeface="Palatino Linotype"/>
              </a:rPr>
              <a:t>followers</a:t>
            </a:r>
            <a:r>
              <a:rPr sz="1600" i="1" spc="-16" dirty="0">
                <a:latin typeface="Palatino Linotype"/>
                <a:cs typeface="Palatino Linotype"/>
              </a:rPr>
              <a:t> when </a:t>
            </a:r>
            <a:r>
              <a:rPr sz="1600" i="1" spc="-20" dirty="0">
                <a:latin typeface="Palatino Linotype"/>
                <a:cs typeface="Palatino Linotype"/>
              </a:rPr>
              <a:t>they</a:t>
            </a:r>
            <a:r>
              <a:rPr sz="1600" i="1" spc="-12" dirty="0">
                <a:latin typeface="Palatino Linotype"/>
                <a:cs typeface="Palatino Linotype"/>
              </a:rPr>
              <a:t> </a:t>
            </a:r>
            <a:r>
              <a:rPr sz="1600" i="1" spc="-4">
                <a:latin typeface="Palatino Linotype"/>
                <a:cs typeface="Palatino Linotype"/>
              </a:rPr>
              <a:t>are</a:t>
            </a:r>
            <a:r>
              <a:rPr sz="1600" i="1" spc="-16">
                <a:latin typeface="Palatino Linotype"/>
                <a:cs typeface="Palatino Linotype"/>
              </a:rPr>
              <a:t> </a:t>
            </a:r>
            <a:r>
              <a:rPr sz="1600" i="1" spc="-12">
                <a:latin typeface="Palatino Linotype"/>
                <a:cs typeface="Palatino Linotype"/>
              </a:rPr>
              <a:t>created</a:t>
            </a:r>
            <a:endParaRPr lang="en-US" sz="1600" i="1">
              <a:latin typeface="Palatino Linotype"/>
              <a:cs typeface="Palatino Linotype"/>
            </a:endParaRPr>
          </a:p>
          <a:p>
            <a:pPr marL="10367" algn="just"/>
            <a:r>
              <a:rPr sz="1400" b="1" spc="-73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lang="en-US" sz="1400" i="1">
              <a:latin typeface="Courier New"/>
              <a:cs typeface="Courier New"/>
            </a:endParaRPr>
          </a:p>
          <a:p>
            <a:pPr marL="186606"/>
            <a:r>
              <a:rPr sz="14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b="1" spc="-73" dirty="0">
                <a:solidFill>
                  <a:srgbClr val="CC00FF"/>
                </a:solidFill>
                <a:latin typeface="Courier New"/>
                <a:cs typeface="Courier New"/>
              </a:rPr>
              <a:t>__init__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i="1" spc="-73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lang="en-US" sz="1400" i="1" spc="-73">
              <a:latin typeface="Courier New"/>
              <a:cs typeface="Courier New"/>
            </a:endParaRPr>
          </a:p>
          <a:p>
            <a:pPr marL="362845"/>
            <a:r>
              <a:rPr sz="14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37"/>
              </a:spcBef>
            </a:pPr>
            <a:endParaRPr sz="1100">
              <a:latin typeface="SimSun"/>
              <a:cs typeface="SimSun"/>
            </a:endParaRPr>
          </a:p>
          <a:p>
            <a:pPr marL="10367" marR="4147" algn="just"/>
            <a:r>
              <a:rPr sz="1600" spc="-49" dirty="0">
                <a:latin typeface="Palatino Linotype"/>
                <a:cs typeface="Palatino Linotype"/>
              </a:rPr>
              <a:t>Unfortunately, </a:t>
            </a:r>
            <a:r>
              <a:rPr sz="1600" spc="-61" dirty="0">
                <a:latin typeface="Palatino Linotype"/>
                <a:cs typeface="Palatino Linotype"/>
              </a:rPr>
              <a:t>you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likely </a:t>
            </a:r>
            <a:r>
              <a:rPr sz="1600" spc="-61" dirty="0">
                <a:latin typeface="Palatino Linotype"/>
                <a:cs typeface="Palatino Linotype"/>
              </a:rPr>
              <a:t>have</a:t>
            </a:r>
            <a:r>
              <a:rPr sz="1600" spc="9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several users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53" dirty="0">
                <a:latin typeface="Palatino Linotype"/>
                <a:cs typeface="Palatino Linotype"/>
              </a:rPr>
              <a:t>database </a:t>
            </a:r>
            <a:r>
              <a:rPr sz="1600" spc="-69" dirty="0">
                <a:latin typeface="Palatino Linotype"/>
                <a:cs typeface="Palatino Linotype"/>
              </a:rPr>
              <a:t>who</a:t>
            </a:r>
            <a:r>
              <a:rPr sz="1600" spc="78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are </a:t>
            </a:r>
            <a:r>
              <a:rPr sz="1600" spc="-53" dirty="0">
                <a:latin typeface="Palatino Linotype"/>
                <a:cs typeface="Palatino Linotype"/>
              </a:rPr>
              <a:t>already </a:t>
            </a:r>
            <a:r>
              <a:rPr sz="1600" spc="-45" dirty="0">
                <a:latin typeface="Palatino Linotype"/>
                <a:cs typeface="Palatino Linotype"/>
              </a:rPr>
              <a:t>created 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are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not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following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themselves.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16" dirty="0">
                <a:latin typeface="Palatino Linotype"/>
                <a:cs typeface="Palatino Linotype"/>
              </a:rPr>
              <a:t>If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database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small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easy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24" dirty="0">
                <a:latin typeface="Palatino Linotype"/>
                <a:cs typeface="Palatino Linotype"/>
              </a:rPr>
              <a:t>to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regenerate,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then </a:t>
            </a:r>
            <a:r>
              <a:rPr sz="1600" spc="-207" dirty="0">
                <a:latin typeface="Palatino Linotype"/>
                <a:cs typeface="Palatino Linotype"/>
              </a:rPr>
              <a:t> </a:t>
            </a:r>
            <a:r>
              <a:rPr sz="1600" spc="-20" dirty="0">
                <a:latin typeface="Palatino Linotype"/>
                <a:cs typeface="Palatino Linotype"/>
              </a:rPr>
              <a:t>it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49" dirty="0">
                <a:latin typeface="Palatino Linotype"/>
                <a:cs typeface="Palatino Linotype"/>
              </a:rPr>
              <a:t>deleted </a:t>
            </a:r>
            <a:r>
              <a:rPr sz="1600" spc="-53" dirty="0">
                <a:latin typeface="Palatino Linotype"/>
                <a:cs typeface="Palatino Linotype"/>
              </a:rPr>
              <a:t>and </a:t>
            </a:r>
            <a:r>
              <a:rPr sz="1600" spc="-33" dirty="0">
                <a:latin typeface="Palatino Linotype"/>
                <a:cs typeface="Palatino Linotype"/>
              </a:rPr>
              <a:t>re-created, </a:t>
            </a:r>
            <a:r>
              <a:rPr sz="1600" spc="-41" dirty="0">
                <a:latin typeface="Palatino Linotype"/>
                <a:cs typeface="Palatino Linotype"/>
              </a:rPr>
              <a:t>but </a:t>
            </a:r>
            <a:r>
              <a:rPr sz="1600" spc="-29" dirty="0">
                <a:latin typeface="Palatino Linotype"/>
                <a:cs typeface="Palatino Linotype"/>
              </a:rPr>
              <a:t>if </a:t>
            </a:r>
            <a:r>
              <a:rPr sz="1600" spc="-37" dirty="0">
                <a:latin typeface="Palatino Linotype"/>
                <a:cs typeface="Palatino Linotype"/>
              </a:rPr>
              <a:t>that is </a:t>
            </a:r>
            <a:r>
              <a:rPr sz="1600" spc="-29" dirty="0">
                <a:latin typeface="Palatino Linotype"/>
                <a:cs typeface="Palatino Linotype"/>
              </a:rPr>
              <a:t>not </a:t>
            </a:r>
            <a:r>
              <a:rPr sz="1600" spc="-45" dirty="0">
                <a:latin typeface="Palatino Linotype"/>
                <a:cs typeface="Palatino Linotype"/>
              </a:rPr>
              <a:t>an </a:t>
            </a:r>
            <a:r>
              <a:rPr sz="1600" spc="-33" dirty="0">
                <a:latin typeface="Palatino Linotype"/>
                <a:cs typeface="Palatino Linotype"/>
              </a:rPr>
              <a:t>option, </a:t>
            </a:r>
            <a:r>
              <a:rPr sz="1600" spc="-37" dirty="0">
                <a:latin typeface="Palatino Linotype"/>
                <a:cs typeface="Palatino Linotype"/>
              </a:rPr>
              <a:t>then </a:t>
            </a:r>
            <a:r>
              <a:rPr sz="1600" spc="-57" dirty="0">
                <a:latin typeface="Palatino Linotype"/>
                <a:cs typeface="Palatino Linotype"/>
              </a:rPr>
              <a:t>adding </a:t>
            </a:r>
            <a:r>
              <a:rPr sz="1600" spc="-45" dirty="0">
                <a:latin typeface="Palatino Linotype"/>
                <a:cs typeface="Palatino Linotype"/>
              </a:rPr>
              <a:t>an </a:t>
            </a:r>
            <a:r>
              <a:rPr sz="1600" spc="-57" dirty="0">
                <a:latin typeface="Palatino Linotype"/>
                <a:cs typeface="Palatino Linotype"/>
              </a:rPr>
              <a:t>update </a:t>
            </a:r>
            <a:r>
              <a:rPr sz="1600" spc="-53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function</a:t>
            </a:r>
            <a:r>
              <a:rPr sz="1600" spc="151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that</a:t>
            </a:r>
            <a:r>
              <a:rPr sz="1600" spc="143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fixes</a:t>
            </a:r>
            <a:r>
              <a:rPr sz="1600" spc="135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existing</a:t>
            </a:r>
            <a:r>
              <a:rPr sz="1600" spc="135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users</a:t>
            </a:r>
            <a:r>
              <a:rPr sz="1600" spc="118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14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143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proper</a:t>
            </a:r>
            <a:r>
              <a:rPr sz="1600" spc="127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solution.</a:t>
            </a:r>
            <a:r>
              <a:rPr sz="1600" spc="151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This</a:t>
            </a:r>
            <a:r>
              <a:rPr sz="1600" spc="159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143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shown</a:t>
            </a:r>
            <a:r>
              <a:rPr sz="1600" spc="257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1600" spc="-24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6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12-11</a:t>
            </a:r>
            <a:r>
              <a:rPr sz="1600" spc="-12" dirty="0">
                <a:latin typeface="Palatino Linotype"/>
                <a:cs typeface="Palatino Linotype"/>
              </a:rPr>
              <a:t>.</a:t>
            </a:r>
            <a:endParaRPr sz="1600">
              <a:latin typeface="Palatino Linotype"/>
              <a:cs typeface="Palatino Linotype"/>
            </a:endParaRPr>
          </a:p>
          <a:p>
            <a:pPr>
              <a:spcBef>
                <a:spcPts val="33"/>
              </a:spcBef>
            </a:pPr>
            <a:endParaRPr sz="1600">
              <a:latin typeface="Palatino Linotype"/>
              <a:cs typeface="Palatino Linotype"/>
            </a:endParaRPr>
          </a:p>
          <a:p>
            <a:pPr marL="10367" algn="just"/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12-11.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app/models.py:</a:t>
            </a:r>
            <a:r>
              <a:rPr sz="1600" i="1" spc="-16" dirty="0">
                <a:latin typeface="Palatino Linotype"/>
                <a:cs typeface="Palatino Linotype"/>
              </a:rPr>
              <a:t> making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29" dirty="0">
                <a:latin typeface="Palatino Linotype"/>
                <a:cs typeface="Palatino Linotype"/>
              </a:rPr>
              <a:t>users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their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>
                <a:latin typeface="Palatino Linotype"/>
                <a:cs typeface="Palatino Linotype"/>
              </a:rPr>
              <a:t>own</a:t>
            </a:r>
            <a:r>
              <a:rPr sz="1600" i="1" spc="-20">
                <a:latin typeface="Palatino Linotype"/>
                <a:cs typeface="Palatino Linotype"/>
              </a:rPr>
              <a:t> followers</a:t>
            </a:r>
            <a:endParaRPr lang="en-US" sz="1600" i="1">
              <a:latin typeface="Palatino Linotype"/>
              <a:cs typeface="Palatino Linotype"/>
            </a:endParaRPr>
          </a:p>
          <a:p>
            <a:pPr marL="10367" algn="just"/>
            <a:r>
              <a:rPr sz="1400" b="1" spc="-73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@staticmethod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add_self_follows</a:t>
            </a:r>
            <a:r>
              <a:rPr sz="1400" dirty="0">
                <a:latin typeface="SimSun"/>
                <a:cs typeface="SimSun"/>
              </a:rPr>
              <a:t>():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for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 </a:t>
            </a:r>
            <a:r>
              <a:rPr sz="1400" b="1" spc="-73" dirty="0">
                <a:latin typeface="Courier New"/>
                <a:cs typeface="Courier New"/>
              </a:rPr>
              <a:t>in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all</a:t>
            </a:r>
            <a:r>
              <a:rPr sz="1400" dirty="0">
                <a:latin typeface="SimSun"/>
                <a:cs typeface="SimSun"/>
              </a:rPr>
              <a:t>():</a:t>
            </a:r>
            <a:endParaRPr sz="1400">
              <a:latin typeface="SimSun"/>
              <a:cs typeface="SimSun"/>
            </a:endParaRPr>
          </a:p>
          <a:p>
            <a:pPr marL="715324" marR="1841699" indent="-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b="1" spc="-73" dirty="0">
                <a:latin typeface="Courier New"/>
                <a:cs typeface="Courier New"/>
              </a:rPr>
              <a:t>not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is_following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):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follow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10367" marR="4147" algn="just">
              <a:spcBef>
                <a:spcPts val="4"/>
              </a:spcBef>
            </a:pPr>
            <a:r>
              <a:rPr sz="1600" spc="-90" dirty="0">
                <a:latin typeface="Palatino Linotype"/>
                <a:cs typeface="Palatino Linotype"/>
              </a:rPr>
              <a:t>Now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53" dirty="0">
                <a:latin typeface="Palatino Linotype"/>
                <a:cs typeface="Palatino Linotype"/>
              </a:rPr>
              <a:t>database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61" dirty="0">
                <a:latin typeface="Palatino Linotype"/>
                <a:cs typeface="Palatino Linotype"/>
              </a:rPr>
              <a:t>updated by </a:t>
            </a:r>
            <a:r>
              <a:rPr sz="1600" spc="-41" dirty="0">
                <a:latin typeface="Palatino Linotype"/>
                <a:cs typeface="Palatino Linotype"/>
              </a:rPr>
              <a:t>running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9" dirty="0">
                <a:latin typeface="Palatino Linotype"/>
                <a:cs typeface="Palatino Linotype"/>
              </a:rPr>
              <a:t>previous </a:t>
            </a:r>
            <a:r>
              <a:rPr sz="1600" spc="-53" dirty="0">
                <a:latin typeface="Palatino Linotype"/>
                <a:cs typeface="Palatino Linotype"/>
              </a:rPr>
              <a:t>example </a:t>
            </a:r>
            <a:r>
              <a:rPr sz="1600" spc="-33" dirty="0">
                <a:latin typeface="Palatino Linotype"/>
                <a:cs typeface="Palatino Linotype"/>
              </a:rPr>
              <a:t>function </a:t>
            </a:r>
            <a:r>
              <a:rPr sz="1600" spc="-37" dirty="0">
                <a:latin typeface="Palatino Linotype"/>
                <a:cs typeface="Palatino Linotype"/>
              </a:rPr>
              <a:t>from the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shell:</a:t>
            </a:r>
            <a:endParaRPr sz="16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400" dirty="0">
                <a:latin typeface="SimSun"/>
                <a:cs typeface="SimSun"/>
              </a:rPr>
              <a:t>(venv) $ </a:t>
            </a:r>
            <a:r>
              <a:rPr sz="1400" b="1" spc="-73" dirty="0">
                <a:latin typeface="Courier New"/>
                <a:cs typeface="Courier New"/>
              </a:rPr>
              <a:t>flask shell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&gt;&gt;&gt; </a:t>
            </a:r>
            <a:r>
              <a:rPr sz="1400" b="1" spc="-73" dirty="0">
                <a:latin typeface="Courier New"/>
                <a:cs typeface="Courier New"/>
              </a:rPr>
              <a:t>User.add_self_follows()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455108"/>
            <a:ext cx="3210560" cy="505005"/>
          </a:xfrm>
          <a:prstGeom prst="rect">
            <a:avLst/>
          </a:prstGeom>
        </p:spPr>
        <p:txBody>
          <a:bodyPr vert="horz" wrap="square" lIns="0" tIns="12441" rIns="0" bIns="0" rtlCol="0">
            <a:spAutoFit/>
          </a:bodyPr>
          <a:lstStyle/>
          <a:p>
            <a:pPr marL="10367">
              <a:spcBef>
                <a:spcPts val="98"/>
              </a:spcBef>
            </a:pPr>
            <a:r>
              <a:rPr sz="3200" spc="-184" dirty="0"/>
              <a:t>User</a:t>
            </a:r>
            <a:r>
              <a:rPr sz="3200" spc="-143" dirty="0"/>
              <a:t> </a:t>
            </a:r>
            <a:r>
              <a:rPr sz="3200" spc="-176" dirty="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173905"/>
            <a:ext cx="8077200" cy="195164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indent="-518" algn="just">
              <a:spcBef>
                <a:spcPts val="82"/>
              </a:spcBef>
            </a:pPr>
            <a:r>
              <a:rPr sz="1400" spc="-53" dirty="0">
                <a:latin typeface="Palatino Linotype"/>
                <a:cs typeface="Palatino Linotype"/>
              </a:rPr>
              <a:t>Allowing </a:t>
            </a:r>
            <a:r>
              <a:rPr sz="1400" spc="-49" dirty="0">
                <a:latin typeface="Palatino Linotype"/>
                <a:cs typeface="Palatino Linotype"/>
              </a:rPr>
              <a:t>users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3" dirty="0">
                <a:latin typeface="Palatino Linotype"/>
                <a:cs typeface="Palatino Linotype"/>
              </a:rPr>
              <a:t>interact </a:t>
            </a:r>
            <a:r>
              <a:rPr sz="1400" spc="-37" dirty="0">
                <a:latin typeface="Palatino Linotype"/>
                <a:cs typeface="Palatino Linotype"/>
              </a:rPr>
              <a:t>is </a:t>
            </a:r>
            <a:r>
              <a:rPr sz="1400" spc="-61" dirty="0">
                <a:latin typeface="Palatino Linotype"/>
                <a:cs typeface="Palatino Linotype"/>
              </a:rPr>
              <a:t>key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5" dirty="0">
                <a:latin typeface="Palatino Linotype"/>
                <a:cs typeface="Palatino Linotype"/>
              </a:rPr>
              <a:t>success </a:t>
            </a:r>
            <a:r>
              <a:rPr sz="1400" spc="-33" dirty="0">
                <a:latin typeface="Palatino Linotype"/>
                <a:cs typeface="Palatino Linotype"/>
              </a:rPr>
              <a:t>of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37" dirty="0">
                <a:latin typeface="Palatino Linotype"/>
                <a:cs typeface="Palatino Linotype"/>
              </a:rPr>
              <a:t>social </a:t>
            </a:r>
            <a:r>
              <a:rPr sz="1400" spc="-49" dirty="0">
                <a:latin typeface="Palatino Linotype"/>
                <a:cs typeface="Palatino Linotype"/>
              </a:rPr>
              <a:t>blogging </a:t>
            </a:r>
            <a:r>
              <a:rPr sz="1400" spc="-41" dirty="0">
                <a:latin typeface="Palatino Linotype"/>
                <a:cs typeface="Palatino Linotype"/>
              </a:rPr>
              <a:t>platform. </a:t>
            </a:r>
            <a:r>
              <a:rPr sz="1400" spc="-16" dirty="0">
                <a:latin typeface="Palatino Linotype"/>
                <a:cs typeface="Palatino Linotype"/>
              </a:rPr>
              <a:t>In </a:t>
            </a:r>
            <a:r>
              <a:rPr sz="1400" spc="-33" dirty="0">
                <a:latin typeface="Palatino Linotype"/>
                <a:cs typeface="Palatino Linotype"/>
              </a:rPr>
              <a:t>this </a:t>
            </a:r>
            <a:r>
              <a:rPr sz="1400" spc="-29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chapter, </a:t>
            </a:r>
            <a:r>
              <a:rPr sz="1400" spc="-61" dirty="0">
                <a:latin typeface="Palatino Linotype"/>
                <a:cs typeface="Palatino Linotype"/>
              </a:rPr>
              <a:t>you </a:t>
            </a:r>
            <a:r>
              <a:rPr sz="1400" spc="-57" dirty="0">
                <a:latin typeface="Palatino Linotype"/>
                <a:cs typeface="Palatino Linotype"/>
              </a:rPr>
              <a:t>will </a:t>
            </a:r>
            <a:r>
              <a:rPr sz="1400" spc="-37" dirty="0">
                <a:latin typeface="Palatino Linotype"/>
                <a:cs typeface="Palatino Linotype"/>
              </a:rPr>
              <a:t>learn </a:t>
            </a:r>
            <a:r>
              <a:rPr sz="1400" spc="-69" dirty="0">
                <a:latin typeface="Palatino Linotype"/>
                <a:cs typeface="Palatino Linotype"/>
              </a:rPr>
              <a:t>how</a:t>
            </a:r>
            <a:r>
              <a:rPr sz="1400" spc="73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45" dirty="0">
                <a:latin typeface="Palatino Linotype"/>
                <a:cs typeface="Palatino Linotype"/>
              </a:rPr>
              <a:t>implement user </a:t>
            </a:r>
            <a:r>
              <a:rPr sz="1400" spc="-41" dirty="0">
                <a:latin typeface="Palatino Linotype"/>
                <a:cs typeface="Palatino Linotype"/>
              </a:rPr>
              <a:t>comments. </a:t>
            </a:r>
            <a:r>
              <a:rPr sz="1400" spc="-29" dirty="0">
                <a:latin typeface="Palatino Linotype"/>
                <a:cs typeface="Palatino Linotype"/>
              </a:rPr>
              <a:t>The </a:t>
            </a:r>
            <a:r>
              <a:rPr sz="1400" spc="-41" dirty="0">
                <a:latin typeface="Palatino Linotype"/>
                <a:cs typeface="Palatino Linotype"/>
              </a:rPr>
              <a:t>techniques </a:t>
            </a:r>
            <a:r>
              <a:rPr sz="1400" spc="-49" dirty="0">
                <a:latin typeface="Palatino Linotype"/>
                <a:cs typeface="Palatino Linotype"/>
              </a:rPr>
              <a:t>presented 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are </a:t>
            </a:r>
            <a:r>
              <a:rPr sz="1400" spc="-37" dirty="0">
                <a:latin typeface="Palatino Linotype"/>
                <a:cs typeface="Palatino Linotype"/>
              </a:rPr>
              <a:t>generic </a:t>
            </a:r>
            <a:r>
              <a:rPr sz="1400" spc="-49" dirty="0">
                <a:latin typeface="Palatino Linotype"/>
                <a:cs typeface="Palatino Linotype"/>
              </a:rPr>
              <a:t>enough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45" dirty="0">
                <a:latin typeface="Palatino Linotype"/>
                <a:cs typeface="Palatino Linotype"/>
              </a:rPr>
              <a:t>be</a:t>
            </a:r>
            <a:r>
              <a:rPr sz="1400" spc="-41" dirty="0">
                <a:latin typeface="Palatino Linotype"/>
                <a:cs typeface="Palatino Linotype"/>
              </a:rPr>
              <a:t> directly </a:t>
            </a:r>
            <a:r>
              <a:rPr sz="1400" spc="-45" dirty="0">
                <a:latin typeface="Palatino Linotype"/>
                <a:cs typeface="Palatino Linotype"/>
              </a:rPr>
              <a:t>applicable</a:t>
            </a:r>
            <a:r>
              <a:rPr sz="1400" spc="-41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53" dirty="0">
                <a:latin typeface="Palatino Linotype"/>
                <a:cs typeface="Palatino Linotype"/>
              </a:rPr>
              <a:t>a</a:t>
            </a:r>
            <a:r>
              <a:rPr sz="1400" spc="-49" dirty="0">
                <a:latin typeface="Palatino Linotype"/>
                <a:cs typeface="Palatino Linotype"/>
              </a:rPr>
              <a:t> large</a:t>
            </a:r>
            <a:r>
              <a:rPr sz="1400" spc="-45" dirty="0">
                <a:latin typeface="Palatino Linotype"/>
                <a:cs typeface="Palatino Linotype"/>
              </a:rPr>
              <a:t> number</a:t>
            </a:r>
            <a:r>
              <a:rPr sz="1400" spc="-41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of </a:t>
            </a:r>
            <a:r>
              <a:rPr sz="1400" spc="-41" dirty="0">
                <a:latin typeface="Palatino Linotype"/>
                <a:cs typeface="Palatino Linotype"/>
              </a:rPr>
              <a:t>socially </a:t>
            </a:r>
            <a:r>
              <a:rPr sz="1400" spc="-49" dirty="0">
                <a:latin typeface="Palatino Linotype"/>
                <a:cs typeface="Palatino Linotype"/>
              </a:rPr>
              <a:t>enabled 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applications.</a:t>
            </a:r>
            <a:endParaRPr sz="1400">
              <a:latin typeface="Palatino Linotype"/>
              <a:cs typeface="Palatino Linotype"/>
            </a:endParaRPr>
          </a:p>
          <a:p>
            <a:pPr marL="10367" algn="just">
              <a:spcBef>
                <a:spcPts val="750"/>
              </a:spcBef>
            </a:pPr>
            <a:r>
              <a:rPr sz="3200" b="1" spc="-114" dirty="0">
                <a:latin typeface="Arial Narrow"/>
                <a:cs typeface="Arial Narrow"/>
              </a:rPr>
              <a:t>Database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102" dirty="0">
                <a:latin typeface="Arial Narrow"/>
                <a:cs typeface="Arial Narrow"/>
              </a:rPr>
              <a:t>Representation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86" dirty="0">
                <a:latin typeface="Arial Narrow"/>
                <a:cs typeface="Arial Narrow"/>
              </a:rPr>
              <a:t>of</a:t>
            </a:r>
            <a:r>
              <a:rPr sz="3200" b="1" spc="-110" dirty="0">
                <a:latin typeface="Arial Narrow"/>
                <a:cs typeface="Arial Narrow"/>
              </a:rPr>
              <a:t> </a:t>
            </a:r>
            <a:r>
              <a:rPr sz="3200" b="1" spc="-143" dirty="0">
                <a:latin typeface="Arial Narrow"/>
                <a:cs typeface="Arial Narrow"/>
              </a:rPr>
              <a:t>Comments</a:t>
            </a:r>
            <a:endParaRPr sz="3200">
              <a:latin typeface="Arial Narrow"/>
              <a:cs typeface="Arial Narrow"/>
            </a:endParaRPr>
          </a:p>
          <a:p>
            <a:pPr marL="10367" marR="4147" algn="just">
              <a:lnSpc>
                <a:spcPct val="101600"/>
              </a:lnSpc>
              <a:spcBef>
                <a:spcPts val="424"/>
              </a:spcBef>
            </a:pPr>
            <a:r>
              <a:rPr sz="1400" spc="-45" dirty="0">
                <a:latin typeface="Palatino Linotype"/>
                <a:cs typeface="Palatino Linotype"/>
              </a:rPr>
              <a:t>Comments </a:t>
            </a:r>
            <a:r>
              <a:rPr sz="1400" spc="-41" dirty="0">
                <a:latin typeface="Palatino Linotype"/>
                <a:cs typeface="Palatino Linotype"/>
              </a:rPr>
              <a:t>are </a:t>
            </a:r>
            <a:r>
              <a:rPr sz="1400" spc="-29" dirty="0">
                <a:latin typeface="Palatino Linotype"/>
                <a:cs typeface="Palatino Linotype"/>
              </a:rPr>
              <a:t>not </a:t>
            </a:r>
            <a:r>
              <a:rPr sz="1400" spc="-57" dirty="0">
                <a:latin typeface="Palatino Linotype"/>
                <a:cs typeface="Palatino Linotype"/>
              </a:rPr>
              <a:t>very </a:t>
            </a:r>
            <a:r>
              <a:rPr sz="1400" spc="-41" dirty="0">
                <a:latin typeface="Palatino Linotype"/>
                <a:cs typeface="Palatino Linotype"/>
              </a:rPr>
              <a:t>different </a:t>
            </a:r>
            <a:r>
              <a:rPr sz="1400" spc="-37" dirty="0">
                <a:latin typeface="Palatino Linotype"/>
                <a:cs typeface="Palatino Linotype"/>
              </a:rPr>
              <a:t>from </a:t>
            </a:r>
            <a:r>
              <a:rPr sz="1400" spc="-45" dirty="0">
                <a:latin typeface="Palatino Linotype"/>
                <a:cs typeface="Palatino Linotype"/>
              </a:rPr>
              <a:t>blog </a:t>
            </a:r>
            <a:r>
              <a:rPr sz="1400" spc="-41" dirty="0">
                <a:latin typeface="Palatino Linotype"/>
                <a:cs typeface="Palatino Linotype"/>
              </a:rPr>
              <a:t>posts. </a:t>
            </a:r>
            <a:r>
              <a:rPr sz="1400" spc="-24" dirty="0">
                <a:latin typeface="Palatino Linotype"/>
                <a:cs typeface="Palatino Linotype"/>
              </a:rPr>
              <a:t>Both </a:t>
            </a:r>
            <a:r>
              <a:rPr sz="1400" spc="-61" dirty="0">
                <a:latin typeface="Palatino Linotype"/>
                <a:cs typeface="Palatino Linotype"/>
              </a:rPr>
              <a:t>have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65" dirty="0">
                <a:latin typeface="Palatino Linotype"/>
                <a:cs typeface="Palatino Linotype"/>
              </a:rPr>
              <a:t>body, </a:t>
            </a:r>
            <a:r>
              <a:rPr sz="1400" spc="-45" dirty="0">
                <a:latin typeface="Palatino Linotype"/>
                <a:cs typeface="Palatino Linotype"/>
              </a:rPr>
              <a:t>an </a:t>
            </a:r>
            <a:r>
              <a:rPr sz="1400" spc="-49" dirty="0">
                <a:latin typeface="Palatino Linotype"/>
                <a:cs typeface="Palatino Linotype"/>
              </a:rPr>
              <a:t>author, </a:t>
            </a:r>
            <a:r>
              <a:rPr sz="1400" spc="-53" dirty="0">
                <a:latin typeface="Palatino Linotype"/>
                <a:cs typeface="Palatino Linotype"/>
              </a:rPr>
              <a:t>and a </a:t>
            </a:r>
            <a:r>
              <a:rPr sz="1400" spc="-49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timestamp, </a:t>
            </a:r>
            <a:r>
              <a:rPr sz="1400" spc="-53" dirty="0">
                <a:latin typeface="Palatino Linotype"/>
                <a:cs typeface="Palatino Linotype"/>
              </a:rPr>
              <a:t>and </a:t>
            </a:r>
            <a:r>
              <a:rPr sz="1400" spc="-29" dirty="0">
                <a:latin typeface="Palatino Linotype"/>
                <a:cs typeface="Palatino Linotype"/>
              </a:rPr>
              <a:t>in </a:t>
            </a:r>
            <a:r>
              <a:rPr sz="1400" spc="-33" dirty="0">
                <a:latin typeface="Palatino Linotype"/>
                <a:cs typeface="Palatino Linotype"/>
              </a:rPr>
              <a:t>this </a:t>
            </a:r>
            <a:r>
              <a:rPr sz="1400" spc="-37" dirty="0">
                <a:latin typeface="Palatino Linotype"/>
                <a:cs typeface="Palatino Linotype"/>
              </a:rPr>
              <a:t>particular </a:t>
            </a:r>
            <a:r>
              <a:rPr sz="1400" spc="-41" dirty="0">
                <a:latin typeface="Palatino Linotype"/>
                <a:cs typeface="Palatino Linotype"/>
              </a:rPr>
              <a:t>implementation </a:t>
            </a:r>
            <a:r>
              <a:rPr sz="1400" spc="-33" dirty="0">
                <a:latin typeface="Palatino Linotype"/>
                <a:cs typeface="Palatino Linotype"/>
              </a:rPr>
              <a:t>both </a:t>
            </a:r>
            <a:r>
              <a:rPr sz="1400" spc="-41" dirty="0">
                <a:latin typeface="Palatino Linotype"/>
                <a:cs typeface="Palatino Linotype"/>
              </a:rPr>
              <a:t>are written </a:t>
            </a:r>
            <a:r>
              <a:rPr sz="1400" spc="-53" dirty="0">
                <a:latin typeface="Palatino Linotype"/>
                <a:cs typeface="Palatino Linotype"/>
              </a:rPr>
              <a:t>with </a:t>
            </a:r>
            <a:r>
              <a:rPr sz="1400" spc="-57" dirty="0">
                <a:latin typeface="Palatino Linotype"/>
                <a:cs typeface="Palatino Linotype"/>
              </a:rPr>
              <a:t>Markdown </a:t>
            </a:r>
            <a:r>
              <a:rPr sz="1400" spc="-53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syntax. </a:t>
            </a:r>
            <a:r>
              <a:rPr sz="14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sz="14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13-1 </a:t>
            </a:r>
            <a:r>
              <a:rPr sz="1400" spc="-61" dirty="0">
                <a:latin typeface="Palatino Linotype"/>
                <a:cs typeface="Palatino Linotype"/>
              </a:rPr>
              <a:t>shows </a:t>
            </a:r>
            <a:r>
              <a:rPr sz="1400" spc="-53" dirty="0">
                <a:latin typeface="Palatino Linotype"/>
                <a:cs typeface="Palatino Linotype"/>
              </a:rPr>
              <a:t>a diagram </a:t>
            </a:r>
            <a:r>
              <a:rPr sz="1400" spc="-33" dirty="0">
                <a:latin typeface="Palatino Linotype"/>
                <a:cs typeface="Palatino Linotype"/>
              </a:rPr>
              <a:t>of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" dirty="0">
                <a:latin typeface="SimSun"/>
                <a:cs typeface="SimSun"/>
              </a:rPr>
              <a:t>comments </a:t>
            </a:r>
            <a:r>
              <a:rPr sz="1400" spc="-41" dirty="0">
                <a:latin typeface="Palatino Linotype"/>
                <a:cs typeface="Palatino Linotype"/>
              </a:rPr>
              <a:t>table </a:t>
            </a:r>
            <a:r>
              <a:rPr sz="1400" spc="-53" dirty="0">
                <a:latin typeface="Palatino Linotype"/>
                <a:cs typeface="Palatino Linotype"/>
              </a:rPr>
              <a:t>and </a:t>
            </a:r>
            <a:r>
              <a:rPr sz="1400" spc="-33" dirty="0">
                <a:latin typeface="Palatino Linotype"/>
                <a:cs typeface="Palatino Linotype"/>
              </a:rPr>
              <a:t>its </a:t>
            </a:r>
            <a:r>
              <a:rPr sz="1400" spc="-41" dirty="0">
                <a:latin typeface="Palatino Linotype"/>
                <a:cs typeface="Palatino Linotype"/>
              </a:rPr>
              <a:t>relationships </a:t>
            </a:r>
            <a:r>
              <a:rPr sz="1400" spc="-53" dirty="0">
                <a:latin typeface="Palatino Linotype"/>
                <a:cs typeface="Palatino Linotype"/>
              </a:rPr>
              <a:t>with </a:t>
            </a:r>
            <a:r>
              <a:rPr sz="1400" spc="-49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other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tables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in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database.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3683" y="3418840"/>
            <a:ext cx="3516917" cy="9753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3400" y="4495800"/>
            <a:ext cx="8077200" cy="168015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600" i="1" spc="-33" dirty="0">
                <a:latin typeface="Palatino Linotype"/>
                <a:cs typeface="Palatino Linotype"/>
              </a:rPr>
              <a:t>Figure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13-1. </a:t>
            </a:r>
            <a:r>
              <a:rPr sz="1600" i="1" spc="-4" dirty="0">
                <a:latin typeface="Palatino Linotype"/>
                <a:cs typeface="Palatino Linotype"/>
              </a:rPr>
              <a:t>Database</a:t>
            </a:r>
            <a:r>
              <a:rPr sz="1600" i="1" spc="-20" dirty="0">
                <a:latin typeface="Palatino Linotype"/>
                <a:cs typeface="Palatino Linotype"/>
              </a:rPr>
              <a:t> representation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dirty="0">
                <a:latin typeface="Palatino Linotype"/>
                <a:cs typeface="Palatino Linotype"/>
              </a:rPr>
              <a:t>of</a:t>
            </a:r>
            <a:r>
              <a:rPr sz="1600" i="1" spc="-20" dirty="0">
                <a:latin typeface="Palatino Linotype"/>
                <a:cs typeface="Palatino Linotype"/>
              </a:rPr>
              <a:t> blog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post </a:t>
            </a:r>
            <a:r>
              <a:rPr sz="1600" i="1" spc="-16" dirty="0">
                <a:latin typeface="Palatino Linotype"/>
                <a:cs typeface="Palatino Linotype"/>
              </a:rPr>
              <a:t>comments</a:t>
            </a:r>
            <a:endParaRPr sz="160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1029"/>
              </a:spcBef>
            </a:pPr>
            <a:r>
              <a:rPr sz="1600" spc="-45" dirty="0">
                <a:latin typeface="Palatino Linotype"/>
                <a:cs typeface="Palatino Linotype"/>
              </a:rPr>
              <a:t>Comments </a:t>
            </a:r>
            <a:r>
              <a:rPr sz="1600" spc="-65" dirty="0">
                <a:latin typeface="Palatino Linotype"/>
                <a:cs typeface="Palatino Linotype"/>
              </a:rPr>
              <a:t>apply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37" dirty="0">
                <a:latin typeface="Palatino Linotype"/>
                <a:cs typeface="Palatino Linotype"/>
              </a:rPr>
              <a:t>specific </a:t>
            </a:r>
            <a:r>
              <a:rPr sz="1600" spc="-45" dirty="0">
                <a:latin typeface="Palatino Linotype"/>
                <a:cs typeface="Palatino Linotype"/>
              </a:rPr>
              <a:t>blog </a:t>
            </a:r>
            <a:r>
              <a:rPr sz="1600" spc="-41" dirty="0">
                <a:latin typeface="Palatino Linotype"/>
                <a:cs typeface="Palatino Linotype"/>
              </a:rPr>
              <a:t>posts, so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33" dirty="0">
                <a:latin typeface="Palatino Linotype"/>
                <a:cs typeface="Palatino Linotype"/>
              </a:rPr>
              <a:t>one-to-many </a:t>
            </a:r>
            <a:r>
              <a:rPr sz="1600" spc="-41" dirty="0">
                <a:latin typeface="Palatino Linotype"/>
                <a:cs typeface="Palatino Linotype"/>
              </a:rPr>
              <a:t>relationship </a:t>
            </a:r>
            <a:r>
              <a:rPr sz="1600" spc="-37" dirty="0">
                <a:latin typeface="Palatino Linotype"/>
                <a:cs typeface="Palatino Linotype"/>
              </a:rPr>
              <a:t>from the </a:t>
            </a:r>
            <a:r>
              <a:rPr sz="1600" spc="-4" dirty="0">
                <a:latin typeface="SimSun"/>
                <a:cs typeface="SimSun"/>
              </a:rPr>
              <a:t>posts </a:t>
            </a:r>
            <a:r>
              <a:rPr sz="1600" dirty="0">
                <a:latin typeface="SimSun"/>
                <a:cs typeface="SimSun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table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45" dirty="0">
                <a:latin typeface="Palatino Linotype"/>
                <a:cs typeface="Palatino Linotype"/>
              </a:rPr>
              <a:t>defined. </a:t>
            </a:r>
            <a:r>
              <a:rPr sz="1600" spc="-29" dirty="0">
                <a:latin typeface="Palatino Linotype"/>
                <a:cs typeface="Palatino Linotype"/>
              </a:rPr>
              <a:t>This </a:t>
            </a:r>
            <a:r>
              <a:rPr sz="1600" spc="-41" dirty="0">
                <a:latin typeface="Palatino Linotype"/>
                <a:cs typeface="Palatino Linotype"/>
              </a:rPr>
              <a:t>relationship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57" dirty="0">
                <a:latin typeface="Palatino Linotype"/>
                <a:cs typeface="Palatino Linotype"/>
              </a:rPr>
              <a:t>used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33" dirty="0">
                <a:latin typeface="Palatino Linotype"/>
                <a:cs typeface="Palatino Linotype"/>
              </a:rPr>
              <a:t>obtain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list of </a:t>
            </a:r>
            <a:r>
              <a:rPr sz="1600" spc="-41" dirty="0">
                <a:latin typeface="Palatino Linotype"/>
                <a:cs typeface="Palatino Linotype"/>
              </a:rPr>
              <a:t>comments </a:t>
            </a:r>
            <a:r>
              <a:rPr sz="1600" spc="-29" dirty="0">
                <a:latin typeface="Palatino Linotype"/>
                <a:cs typeface="Palatino Linotype"/>
              </a:rPr>
              <a:t>associ‐ 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ated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with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particular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blog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post.</a:t>
            </a:r>
            <a:endParaRPr sz="1600">
              <a:latin typeface="Palatino Linotype"/>
              <a:cs typeface="Palatino Linotype"/>
            </a:endParaRPr>
          </a:p>
          <a:p>
            <a:pPr marL="10367" marR="4147" indent="-518" algn="just">
              <a:spcBef>
                <a:spcPts val="535"/>
              </a:spcBef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comments </a:t>
            </a:r>
            <a:r>
              <a:rPr sz="1600" spc="-41" dirty="0">
                <a:latin typeface="Palatino Linotype"/>
                <a:cs typeface="Palatino Linotype"/>
              </a:rPr>
              <a:t>table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45" dirty="0">
                <a:latin typeface="Palatino Linotype"/>
                <a:cs typeface="Palatino Linotype"/>
              </a:rPr>
              <a:t>also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33" dirty="0">
                <a:latin typeface="Palatino Linotype"/>
                <a:cs typeface="Palatino Linotype"/>
              </a:rPr>
              <a:t>one-to-many </a:t>
            </a:r>
            <a:r>
              <a:rPr sz="1600" spc="-41" dirty="0">
                <a:latin typeface="Palatino Linotype"/>
                <a:cs typeface="Palatino Linotype"/>
              </a:rPr>
              <a:t>relationship </a:t>
            </a:r>
            <a:r>
              <a:rPr sz="1600" spc="-53" dirty="0">
                <a:latin typeface="Palatino Linotype"/>
                <a:cs typeface="Palatino Linotype"/>
              </a:rPr>
              <a:t>with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users </a:t>
            </a:r>
            <a:r>
              <a:rPr sz="1600" spc="-37" dirty="0">
                <a:latin typeface="Palatino Linotype"/>
                <a:cs typeface="Palatino Linotype"/>
              </a:rPr>
              <a:t>table. </a:t>
            </a:r>
            <a:r>
              <a:rPr sz="1600" spc="-29" dirty="0">
                <a:latin typeface="Palatino Linotype"/>
                <a:cs typeface="Palatino Linotype"/>
              </a:rPr>
              <a:t>This 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relationship</a:t>
            </a:r>
            <a:r>
              <a:rPr sz="1600" spc="-37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gives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access</a:t>
            </a:r>
            <a:r>
              <a:rPr sz="1600" spc="-37" dirty="0">
                <a:latin typeface="Palatino Linotype"/>
                <a:cs typeface="Palatino Linotype"/>
              </a:rPr>
              <a:t> </a:t>
            </a:r>
            <a:r>
              <a:rPr sz="1600" spc="-24" dirty="0">
                <a:latin typeface="Palatino Linotype"/>
                <a:cs typeface="Palatino Linotype"/>
              </a:rPr>
              <a:t>to</a:t>
            </a:r>
            <a:r>
              <a:rPr sz="1600" spc="135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all</a:t>
            </a:r>
            <a:r>
              <a:rPr sz="1600" spc="-37" dirty="0">
                <a:latin typeface="Palatino Linotype"/>
                <a:cs typeface="Palatino Linotype"/>
              </a:rPr>
              <a:t> the</a:t>
            </a:r>
            <a:r>
              <a:rPr sz="1600" spc="135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comments</a:t>
            </a:r>
            <a:r>
              <a:rPr sz="1600" spc="-37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made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by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user,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indirectly</a:t>
            </a:r>
            <a:r>
              <a:rPr sz="1600" spc="139" dirty="0">
                <a:latin typeface="Palatino Linotype"/>
                <a:cs typeface="Palatino Linotype"/>
              </a:rPr>
              <a:t> </a:t>
            </a:r>
            <a:r>
              <a:rPr sz="1600" spc="-69" dirty="0">
                <a:latin typeface="Palatino Linotype"/>
                <a:cs typeface="Palatino Linotype"/>
              </a:rPr>
              <a:t>how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04800"/>
            <a:ext cx="8077200" cy="5796092"/>
          </a:xfrm>
          <a:prstGeom prst="rect">
            <a:avLst/>
          </a:prstGeom>
        </p:spPr>
        <p:txBody>
          <a:bodyPr vert="horz" wrap="square" lIns="0" tIns="7257" rIns="0" bIns="0" rtlCol="0">
            <a:spAutoFit/>
          </a:bodyPr>
          <a:lstStyle/>
          <a:p>
            <a:pPr marL="10367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24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13-1.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app/models.py: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comment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4" dirty="0">
                <a:latin typeface="Palatino Linotype"/>
                <a:cs typeface="Palatino Linotype"/>
              </a:rPr>
              <a:t>model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Comment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u="sng" dirty="0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tablename</a:t>
            </a:r>
            <a:r>
              <a:rPr sz="1400" u="sng" spc="269" dirty="0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'comments'</a:t>
            </a:r>
            <a:endParaRPr sz="1400">
              <a:latin typeface="SimSun"/>
              <a:cs typeface="SimSun"/>
            </a:endParaRPr>
          </a:p>
          <a:p>
            <a:pPr marL="186606" marR="1621400"/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spc="-29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primary_key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Text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body_html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Text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 marR="43178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timestamp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index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default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utcnow</a:t>
            </a:r>
            <a:r>
              <a:rPr sz="1400">
                <a:latin typeface="SimSun"/>
                <a:cs typeface="SimSun"/>
              </a:rPr>
              <a:t>) </a:t>
            </a:r>
            <a:r>
              <a:rPr sz="1400" spc="-339">
                <a:latin typeface="SimSun"/>
                <a:cs typeface="SimSun"/>
              </a:rPr>
              <a:t> </a:t>
            </a:r>
            <a:endParaRPr lang="en-US" sz="1400" spc="-339">
              <a:latin typeface="SimSun"/>
              <a:cs typeface="SimSun"/>
            </a:endParaRPr>
          </a:p>
          <a:p>
            <a:pPr marL="186606" marR="431786"/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disabled</a:t>
            </a:r>
            <a:r>
              <a:rPr sz="1400" spc="-4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Boolean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 marR="916444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author_id</a:t>
            </a:r>
            <a:r>
              <a:rPr sz="1400" spc="-2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ForeignKey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'users.id</a:t>
            </a:r>
            <a:r>
              <a:rPr sz="1400">
                <a:solidFill>
                  <a:srgbClr val="CC3300"/>
                </a:solidFill>
                <a:latin typeface="SimSun"/>
                <a:cs typeface="SimSun"/>
              </a:rPr>
              <a:t>'</a:t>
            </a:r>
            <a:r>
              <a:rPr sz="1400">
                <a:latin typeface="SimSun"/>
                <a:cs typeface="SimSun"/>
              </a:rPr>
              <a:t>)) </a:t>
            </a:r>
            <a:r>
              <a:rPr sz="1400" spc="-339">
                <a:latin typeface="SimSun"/>
                <a:cs typeface="SimSun"/>
              </a:rPr>
              <a:t> </a:t>
            </a:r>
            <a:endParaRPr lang="en-US" sz="1400" spc="-339">
              <a:latin typeface="SimSun"/>
              <a:cs typeface="SimSun"/>
            </a:endParaRPr>
          </a:p>
          <a:p>
            <a:pPr marL="186606" marR="916444"/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_id</a:t>
            </a:r>
            <a:r>
              <a:rPr sz="14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ForeignKey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'posts.id'</a:t>
            </a:r>
            <a:r>
              <a:rPr sz="1400" dirty="0">
                <a:latin typeface="SimSun"/>
                <a:cs typeface="SimSun"/>
              </a:rPr>
              <a:t>))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@staticmethod</a:t>
            </a:r>
            <a:endParaRPr sz="1400">
              <a:latin typeface="SimSun"/>
              <a:cs typeface="SimSun"/>
            </a:endParaRPr>
          </a:p>
          <a:p>
            <a:pPr marL="362845" marR="608025" indent="-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on_changed_body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target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value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oldvalue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initiator</a:t>
            </a:r>
            <a:r>
              <a:rPr sz="1400">
                <a:latin typeface="SimSun"/>
                <a:cs typeface="SimSun"/>
              </a:rPr>
              <a:t>):  </a:t>
            </a:r>
            <a:endParaRPr lang="en-US" sz="1400">
              <a:latin typeface="SimSun"/>
              <a:cs typeface="SimSun"/>
            </a:endParaRPr>
          </a:p>
          <a:p>
            <a:pPr marL="362845" marR="608025" indent="-176239"/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allowed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_tags</a:t>
            </a:r>
            <a:r>
              <a:rPr sz="14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'abbr'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'acronym'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'b'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'code'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'em'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'i'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1067802"/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'strong'</a:t>
            </a:r>
            <a:r>
              <a:rPr sz="1400" dirty="0">
                <a:latin typeface="SimSun"/>
                <a:cs typeface="SimSun"/>
              </a:rPr>
              <a:t>]</a:t>
            </a:r>
            <a:endParaRPr sz="1400">
              <a:latin typeface="SimSun"/>
              <a:cs typeface="SimSun"/>
            </a:endParaRPr>
          </a:p>
          <a:p>
            <a:pPr marL="539085" marR="1312982" indent="-176239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target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body_html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bleach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linkify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bleach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clean</a:t>
            </a:r>
            <a:r>
              <a:rPr sz="1400" dirty="0">
                <a:latin typeface="SimSun"/>
                <a:cs typeface="SimSun"/>
              </a:rPr>
              <a:t>(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markdown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value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output_format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'html'</a:t>
            </a:r>
            <a:r>
              <a:rPr sz="1400" dirty="0">
                <a:latin typeface="SimSun"/>
                <a:cs typeface="SimSun"/>
              </a:rPr>
              <a:t>),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tags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allowed_tags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strip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400" dirty="0">
                <a:latin typeface="SimSun"/>
                <a:cs typeface="SimSun"/>
              </a:rPr>
              <a:t>))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0367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event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listen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'set'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on_changed_</a:t>
            </a:r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>
                <a:latin typeface="SimSun"/>
                <a:cs typeface="SimSun"/>
              </a:rPr>
              <a:t>)</a:t>
            </a:r>
            <a:endParaRPr sz="1800">
              <a:latin typeface="Palatino Linotype"/>
              <a:cs typeface="Palatino Linotype"/>
            </a:endParaRPr>
          </a:p>
          <a:p>
            <a:pPr marL="10367" marR="325006"/>
            <a:r>
              <a:rPr sz="1600" i="1" spc="-12" dirty="0">
                <a:latin typeface="Palatino Linotype"/>
                <a:cs typeface="Palatino Linotype"/>
              </a:rPr>
              <a:t>Example </a:t>
            </a:r>
            <a:r>
              <a:rPr sz="1600" i="1" spc="-16" dirty="0">
                <a:latin typeface="Palatino Linotype"/>
                <a:cs typeface="Palatino Linotype"/>
              </a:rPr>
              <a:t>13-2.</a:t>
            </a:r>
            <a:r>
              <a:rPr sz="1600" i="1" spc="-8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app/models.py: one-to-many</a:t>
            </a:r>
            <a:r>
              <a:rPr sz="1600" i="1" spc="-8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relationships</a:t>
            </a:r>
            <a:r>
              <a:rPr sz="1600" i="1" spc="-12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from </a:t>
            </a:r>
            <a:r>
              <a:rPr sz="1600" i="1" spc="-29" dirty="0">
                <a:latin typeface="Palatino Linotype"/>
                <a:cs typeface="Palatino Linotype"/>
              </a:rPr>
              <a:t>users</a:t>
            </a:r>
            <a:r>
              <a:rPr sz="1600" i="1" spc="-12" dirty="0">
                <a:latin typeface="Palatino Linotype"/>
                <a:cs typeface="Palatino Linotype"/>
              </a:rPr>
              <a:t> </a:t>
            </a:r>
            <a:r>
              <a:rPr sz="1600" i="1" dirty="0">
                <a:latin typeface="Palatino Linotype"/>
                <a:cs typeface="Palatino Linotype"/>
              </a:rPr>
              <a:t>and</a:t>
            </a:r>
            <a:r>
              <a:rPr sz="1600" i="1" spc="-8" dirty="0">
                <a:latin typeface="Palatino Linotype"/>
                <a:cs typeface="Palatino Linotype"/>
              </a:rPr>
              <a:t> </a:t>
            </a:r>
            <a:r>
              <a:rPr sz="1600" i="1" spc="-29" dirty="0">
                <a:latin typeface="Palatino Linotype"/>
                <a:cs typeface="Palatino Linotype"/>
              </a:rPr>
              <a:t>posts</a:t>
            </a:r>
            <a:r>
              <a:rPr sz="1600" i="1" spc="-12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to </a:t>
            </a:r>
            <a:r>
              <a:rPr sz="1600" i="1" spc="-20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comments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49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comments</a:t>
            </a:r>
            <a:r>
              <a:rPr sz="14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relationship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'Comment'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backref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'author'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lazy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'dynamic'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Post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comments</a:t>
            </a:r>
            <a:r>
              <a:rPr sz="14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relationship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'Comment'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backref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lazy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'dynamic'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60" y="346650"/>
            <a:ext cx="5715000" cy="440309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3"/>
              </a:spcBef>
            </a:pPr>
            <a:r>
              <a:rPr sz="2800" spc="-131" dirty="0"/>
              <a:t>Comment</a:t>
            </a:r>
            <a:r>
              <a:rPr sz="2800" spc="-110" dirty="0"/>
              <a:t> </a:t>
            </a:r>
            <a:r>
              <a:rPr sz="2800" spc="-143" dirty="0"/>
              <a:t>Submission</a:t>
            </a:r>
            <a:r>
              <a:rPr sz="2800" spc="-110" dirty="0"/>
              <a:t> and </a:t>
            </a:r>
            <a:r>
              <a:rPr sz="2800" spc="-122" dirty="0"/>
              <a:t>Display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3400" y="786959"/>
            <a:ext cx="8077200" cy="566586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29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13-3.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app/main/forms.py: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comment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29" dirty="0">
                <a:latin typeface="Palatino Linotype"/>
                <a:cs typeface="Palatino Linotype"/>
              </a:rPr>
              <a:t>input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4" dirty="0">
                <a:latin typeface="Palatino Linotype"/>
                <a:cs typeface="Palatino Linotype"/>
              </a:rPr>
              <a:t>form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</a:t>
            </a:r>
            <a:r>
              <a:rPr sz="14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400" b="1" spc="-37" dirty="0">
                <a:solidFill>
                  <a:srgbClr val="00AA87"/>
                </a:solidFill>
                <a:latin typeface="Courier New"/>
                <a:cs typeface="Courier New"/>
              </a:rPr>
              <a:t>CommentForm</a:t>
            </a:r>
            <a:r>
              <a:rPr sz="1400" spc="-37" dirty="0">
                <a:latin typeface="SimSun"/>
                <a:cs typeface="SimSun"/>
              </a:rPr>
              <a:t>(</a:t>
            </a:r>
            <a:r>
              <a:rPr sz="1400" spc="-37" dirty="0">
                <a:solidFill>
                  <a:srgbClr val="000087"/>
                </a:solidFill>
                <a:latin typeface="SimSun"/>
                <a:cs typeface="SimSun"/>
              </a:rPr>
              <a:t>FlaskForm</a:t>
            </a:r>
            <a:r>
              <a:rPr sz="1400" spc="-37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 marR="1312982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 spc="-2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sz="1400" dirty="0">
                <a:latin typeface="SimSun"/>
                <a:cs typeface="SimSun"/>
              </a:rPr>
              <a:t>()])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submit</a:t>
            </a:r>
            <a:r>
              <a:rPr sz="14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SubmitField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'Submit'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33"/>
              </a:spcBef>
            </a:pPr>
            <a:endParaRPr sz="1600">
              <a:latin typeface="Palatino Linotype"/>
              <a:cs typeface="Palatino Linotype"/>
            </a:endParaRPr>
          </a:p>
          <a:p>
            <a:pPr marL="10367" algn="just"/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13-4.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app/main/views.py:</a:t>
            </a:r>
            <a:r>
              <a:rPr sz="1600" i="1" spc="-20" dirty="0">
                <a:latin typeface="Palatino Linotype"/>
                <a:cs typeface="Palatino Linotype"/>
              </a:rPr>
              <a:t> blog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post </a:t>
            </a:r>
            <a:r>
              <a:rPr sz="1600" i="1" spc="-16" dirty="0">
                <a:latin typeface="Palatino Linotype"/>
                <a:cs typeface="Palatino Linotype"/>
              </a:rPr>
              <a:t>comments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support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'/post/&lt;int:id&gt;'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400" dirty="0">
                <a:latin typeface="SimSun"/>
                <a:cs typeface="SimSun"/>
              </a:rPr>
              <a:t>])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post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 marR="2150118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get_or_404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CommentForm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sz="1400" dirty="0">
                <a:latin typeface="SimSun"/>
                <a:cs typeface="SimSun"/>
              </a:rPr>
              <a:t>():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1155922" marR="74020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author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_get_current_object</a:t>
            </a:r>
            <a:r>
              <a:rPr sz="1400" dirty="0">
                <a:latin typeface="SimSun"/>
                <a:cs typeface="SimSun"/>
              </a:rPr>
              <a:t>())</a:t>
            </a:r>
            <a:endParaRPr sz="1400">
              <a:latin typeface="SimSun"/>
              <a:cs typeface="SimSun"/>
            </a:endParaRPr>
          </a:p>
          <a:p>
            <a:pPr marL="362845" marR="2370417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latin typeface="SimSun"/>
                <a:cs typeface="SimSun"/>
              </a:rPr>
              <a:t>)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'Your</a:t>
            </a:r>
            <a:r>
              <a:rPr sz="14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comment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has</a:t>
            </a:r>
            <a:r>
              <a:rPr sz="14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been</a:t>
            </a:r>
            <a:r>
              <a:rPr sz="14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published.'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 marR="1004563" indent="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'.post'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=-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400" dirty="0">
                <a:latin typeface="SimSun"/>
                <a:cs typeface="SimSun"/>
              </a:rPr>
              <a:t>))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'page'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type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int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 -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400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L="671264" marR="872384" indent="-308419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count</a:t>
            </a:r>
            <a:r>
              <a:rPr sz="1400" dirty="0">
                <a:latin typeface="SimSun"/>
                <a:cs typeface="SimSun"/>
              </a:rPr>
              <a:t>()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- 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// </a:t>
            </a:r>
            <a:r>
              <a:rPr sz="1400" dirty="0">
                <a:latin typeface="SimSun"/>
                <a:cs typeface="SimSun"/>
              </a:rPr>
              <a:t>\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'FLASKY_COMMENTS_PER_PAGE'</a:t>
            </a:r>
            <a:r>
              <a:rPr sz="1400" dirty="0">
                <a:latin typeface="SimSun"/>
                <a:cs typeface="SimSun"/>
              </a:rPr>
              <a:t>]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+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endParaRPr sz="1400">
              <a:latin typeface="SimSun"/>
              <a:cs typeface="SimSun"/>
            </a:endParaRPr>
          </a:p>
          <a:p>
            <a:pPr marL="362845" marR="475846" indent="-176239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order_by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timestamp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asc</a:t>
            </a:r>
            <a:r>
              <a:rPr sz="1400" dirty="0">
                <a:latin typeface="SimSun"/>
                <a:cs typeface="SimSun"/>
              </a:rPr>
              <a:t>())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paginate</a:t>
            </a:r>
            <a:r>
              <a:rPr sz="1400" dirty="0">
                <a:latin typeface="SimSun"/>
                <a:cs typeface="SimSun"/>
              </a:rPr>
              <a:t>(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per_page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'FLASKY_COMMENTS_PER_PAGE'</a:t>
            </a:r>
            <a:r>
              <a:rPr sz="1400" dirty="0">
                <a:latin typeface="SimSun"/>
                <a:cs typeface="SimSun"/>
              </a:rPr>
              <a:t>],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error_out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comments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items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'post.html'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latin typeface="SimSun"/>
                <a:cs typeface="SimSun"/>
              </a:rPr>
              <a:t>],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1199981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comments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30632"/>
            <a:ext cx="8077200" cy="2639085"/>
          </a:xfrm>
          <a:prstGeom prst="rect">
            <a:avLst/>
          </a:prstGeom>
        </p:spPr>
        <p:txBody>
          <a:bodyPr vert="horz" wrap="square" lIns="0" tIns="7776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1600">
              <a:latin typeface="Palatino Linotype"/>
              <a:cs typeface="Palatino Linotype"/>
            </a:endParaRPr>
          </a:p>
          <a:p>
            <a:pPr marL="10367"/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13-5.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_app/templates/_posts.html: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link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to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blog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post </a:t>
            </a:r>
            <a:r>
              <a:rPr sz="1600" i="1" spc="-16" dirty="0">
                <a:latin typeface="Palatino Linotype"/>
                <a:cs typeface="Palatino Linotype"/>
              </a:rPr>
              <a:t>comments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"{{ url_for('.post', id=post.id) }}#comments"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&lt;span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"label label-primary"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62845"/>
            <a:r>
              <a:rPr sz="1400" dirty="0">
                <a:latin typeface="SimSun"/>
                <a:cs typeface="SimSun"/>
              </a:rPr>
              <a:t>{{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post.comments.count()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Comments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&lt;/span&gt;</a:t>
            </a:r>
            <a:endParaRPr sz="1400">
              <a:latin typeface="Courier New"/>
              <a:cs typeface="Courier New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lang="en-US" sz="1200">
              <a:latin typeface="Courier New"/>
              <a:cs typeface="Courier New"/>
            </a:endParaRPr>
          </a:p>
          <a:p>
            <a:pPr marL="10367" marR="4147" indent="-518" algn="just">
              <a:lnSpc>
                <a:spcPct val="104700"/>
              </a:lnSpc>
            </a:pPr>
            <a:r>
              <a:rPr lang="en-US" sz="1600" spc="-49">
                <a:latin typeface="Palatino Linotype"/>
                <a:cs typeface="Palatino Linotype"/>
              </a:rPr>
              <a:t>Note</a:t>
            </a:r>
            <a:r>
              <a:rPr lang="en-US" sz="1600" spc="-45">
                <a:latin typeface="Palatino Linotype"/>
                <a:cs typeface="Palatino Linotype"/>
              </a:rPr>
              <a:t> </a:t>
            </a:r>
            <a:r>
              <a:rPr lang="en-US" sz="1600" spc="-69">
                <a:latin typeface="Palatino Linotype"/>
                <a:cs typeface="Palatino Linotype"/>
              </a:rPr>
              <a:t>how</a:t>
            </a:r>
            <a:r>
              <a:rPr lang="en-US" sz="1600" spc="-65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33">
                <a:latin typeface="Palatino Linotype"/>
                <a:cs typeface="Palatino Linotype"/>
              </a:rPr>
              <a:t> text</a:t>
            </a:r>
            <a:r>
              <a:rPr lang="en-US" sz="1600" spc="-29">
                <a:latin typeface="Palatino Linotype"/>
                <a:cs typeface="Palatino Linotype"/>
              </a:rPr>
              <a:t> </a:t>
            </a:r>
            <a:r>
              <a:rPr lang="en-US" sz="1600" spc="-33">
                <a:latin typeface="Palatino Linotype"/>
                <a:cs typeface="Palatino Linotype"/>
              </a:rPr>
              <a:t>of</a:t>
            </a:r>
            <a:r>
              <a:rPr lang="en-US" sz="1600" spc="-29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33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link</a:t>
            </a:r>
            <a:r>
              <a:rPr lang="en-US" sz="1600" spc="-33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includes</a:t>
            </a:r>
            <a:r>
              <a:rPr lang="en-US" sz="1600" spc="-41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33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number</a:t>
            </a:r>
            <a:r>
              <a:rPr lang="en-US" sz="1600" spc="-41">
                <a:latin typeface="Palatino Linotype"/>
                <a:cs typeface="Palatino Linotype"/>
              </a:rPr>
              <a:t> </a:t>
            </a:r>
            <a:r>
              <a:rPr lang="en-US" sz="1600" spc="-33">
                <a:latin typeface="Palatino Linotype"/>
                <a:cs typeface="Palatino Linotype"/>
              </a:rPr>
              <a:t>of</a:t>
            </a:r>
            <a:r>
              <a:rPr lang="en-US" sz="1600" spc="-29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comments,</a:t>
            </a:r>
            <a:r>
              <a:rPr lang="en-US" sz="1600" spc="-37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which</a:t>
            </a:r>
            <a:r>
              <a:rPr lang="en-US" sz="1600" spc="-49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is</a:t>
            </a:r>
            <a:r>
              <a:rPr lang="en-US" sz="1600" spc="-33">
                <a:latin typeface="Palatino Linotype"/>
                <a:cs typeface="Palatino Linotype"/>
              </a:rPr>
              <a:t> </a:t>
            </a:r>
            <a:r>
              <a:rPr lang="en-US" sz="1600" spc="-49">
                <a:latin typeface="Palatino Linotype"/>
                <a:cs typeface="Palatino Linotype"/>
              </a:rPr>
              <a:t>easily </a:t>
            </a:r>
            <a:r>
              <a:rPr lang="en-US" sz="1600" spc="-45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obtained </a:t>
            </a:r>
            <a:r>
              <a:rPr lang="en-US" sz="1600" spc="-37">
                <a:latin typeface="Palatino Linotype"/>
                <a:cs typeface="Palatino Linotype"/>
              </a:rPr>
              <a:t>from the </a:t>
            </a:r>
            <a:r>
              <a:rPr lang="en-US" sz="1600" spc="-33">
                <a:latin typeface="Palatino Linotype"/>
                <a:cs typeface="Palatino Linotype"/>
              </a:rPr>
              <a:t>one-to-many </a:t>
            </a:r>
            <a:r>
              <a:rPr lang="en-US" sz="1600" spc="-41">
                <a:latin typeface="Palatino Linotype"/>
                <a:cs typeface="Palatino Linotype"/>
              </a:rPr>
              <a:t>relationship </a:t>
            </a:r>
            <a:r>
              <a:rPr lang="en-US" sz="1600" spc="-53">
                <a:latin typeface="Palatino Linotype"/>
                <a:cs typeface="Palatino Linotype"/>
              </a:rPr>
              <a:t>between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4">
                <a:latin typeface="SimSun"/>
                <a:cs typeface="SimSun"/>
              </a:rPr>
              <a:t>posts </a:t>
            </a:r>
            <a:r>
              <a:rPr lang="en-US" sz="1600" spc="-53">
                <a:latin typeface="Palatino Linotype"/>
                <a:cs typeface="Palatino Linotype"/>
              </a:rPr>
              <a:t>and </a:t>
            </a:r>
            <a:r>
              <a:rPr lang="en-US" sz="1600" spc="-4">
                <a:latin typeface="SimSun"/>
                <a:cs typeface="SimSun"/>
              </a:rPr>
              <a:t>comments </a:t>
            </a:r>
            <a:r>
              <a:rPr lang="en-US" sz="1600" spc="-41">
                <a:latin typeface="Palatino Linotype"/>
                <a:cs typeface="Palatino Linotype"/>
              </a:rPr>
              <a:t>tables </a:t>
            </a:r>
            <a:r>
              <a:rPr lang="en-US" sz="1600" spc="-37">
                <a:latin typeface="Palatino Linotype"/>
                <a:cs typeface="Palatino Linotype"/>
              </a:rPr>
              <a:t> </a:t>
            </a:r>
            <a:r>
              <a:rPr lang="en-US" sz="1600" spc="-49">
                <a:latin typeface="Palatino Linotype"/>
                <a:cs typeface="Palatino Linotype"/>
              </a:rPr>
              <a:t>using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61">
                <a:latin typeface="Palatino Linotype"/>
                <a:cs typeface="Palatino Linotype"/>
              </a:rPr>
              <a:t>SQLAlchemy’s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">
                <a:latin typeface="SimSun"/>
                <a:cs typeface="SimSun"/>
              </a:rPr>
              <a:t>count()</a:t>
            </a:r>
            <a:r>
              <a:rPr lang="en-US" sz="1600" spc="-216">
                <a:latin typeface="SimSun"/>
                <a:cs typeface="SimSun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filter.</a:t>
            </a:r>
            <a:endParaRPr lang="en-US" sz="1600">
              <a:latin typeface="Palatino Linotype"/>
              <a:cs typeface="Palatino Linotyp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29570-EB17-8D1D-ADAE-C2EE9F24C803}"/>
              </a:ext>
            </a:extLst>
          </p:cNvPr>
          <p:cNvSpPr txBox="1"/>
          <p:nvPr/>
        </p:nvSpPr>
        <p:spPr>
          <a:xfrm>
            <a:off x="3894635" y="412352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lang="fr-FR" sz="1600" i="1" spc="-41">
                <a:latin typeface="Palatino Linotype"/>
                <a:cs typeface="Palatino Linotype"/>
              </a:rPr>
              <a:t>F</a:t>
            </a:r>
            <a:r>
              <a:rPr lang="fr-FR" sz="1600" i="1" spc="-20">
                <a:latin typeface="Palatino Linotype"/>
                <a:cs typeface="Palatino Linotype"/>
              </a:rPr>
              <a:t>i</a:t>
            </a:r>
            <a:r>
              <a:rPr lang="fr-FR" sz="1600" i="1" spc="-65">
                <a:latin typeface="Palatino Linotype"/>
                <a:cs typeface="Palatino Linotype"/>
              </a:rPr>
              <a:t>g</a:t>
            </a:r>
            <a:r>
              <a:rPr lang="fr-FR" sz="1600" i="1" spc="-33">
                <a:latin typeface="Palatino Linotype"/>
                <a:cs typeface="Palatino Linotype"/>
              </a:rPr>
              <a:t>u</a:t>
            </a:r>
            <a:r>
              <a:rPr lang="fr-FR" sz="1600" i="1" spc="-37">
                <a:latin typeface="Palatino Linotype"/>
                <a:cs typeface="Palatino Linotype"/>
              </a:rPr>
              <a:t>r</a:t>
            </a:r>
            <a:r>
              <a:rPr lang="fr-FR" sz="1600" i="1" spc="8">
                <a:latin typeface="Palatino Linotype"/>
                <a:cs typeface="Palatino Linotype"/>
              </a:rPr>
              <a:t>e</a:t>
            </a:r>
            <a:r>
              <a:rPr lang="fr-FR" sz="1600" i="1" spc="-20">
                <a:latin typeface="Palatino Linotype"/>
                <a:cs typeface="Palatino Linotype"/>
              </a:rPr>
              <a:t> </a:t>
            </a:r>
            <a:r>
              <a:rPr lang="fr-FR" sz="1600" i="1" spc="-16">
                <a:latin typeface="Palatino Linotype"/>
                <a:cs typeface="Palatino Linotype"/>
              </a:rPr>
              <a:t>13-2.</a:t>
            </a:r>
            <a:r>
              <a:rPr lang="fr-FR" sz="1600" i="1" spc="-20">
                <a:latin typeface="Palatino Linotype"/>
                <a:cs typeface="Palatino Linotype"/>
              </a:rPr>
              <a:t> </a:t>
            </a:r>
            <a:r>
              <a:rPr lang="fr-FR" sz="1600" i="1" spc="-37">
                <a:latin typeface="Palatino Linotype"/>
                <a:cs typeface="Palatino Linotype"/>
              </a:rPr>
              <a:t>B</a:t>
            </a:r>
            <a:r>
              <a:rPr lang="fr-FR" sz="1600" i="1" spc="-33">
                <a:latin typeface="Palatino Linotype"/>
                <a:cs typeface="Palatino Linotype"/>
              </a:rPr>
              <a:t>l</a:t>
            </a:r>
            <a:r>
              <a:rPr lang="fr-FR" sz="1600" i="1" spc="-24">
                <a:latin typeface="Palatino Linotype"/>
                <a:cs typeface="Palatino Linotype"/>
              </a:rPr>
              <a:t>og</a:t>
            </a:r>
            <a:r>
              <a:rPr lang="fr-FR" sz="1600" i="1" spc="-20">
                <a:latin typeface="Palatino Linotype"/>
                <a:cs typeface="Palatino Linotype"/>
              </a:rPr>
              <a:t> </a:t>
            </a:r>
            <a:r>
              <a:rPr lang="fr-FR" sz="1600" i="1" spc="-16">
                <a:latin typeface="Palatino Linotype"/>
                <a:cs typeface="Palatino Linotype"/>
              </a:rPr>
              <a:t>p</a:t>
            </a:r>
            <a:r>
              <a:rPr lang="fr-FR" sz="1600" i="1" spc="12">
                <a:latin typeface="Palatino Linotype"/>
                <a:cs typeface="Palatino Linotype"/>
              </a:rPr>
              <a:t>o</a:t>
            </a:r>
            <a:r>
              <a:rPr lang="fr-FR" sz="1600" i="1" spc="-57">
                <a:latin typeface="Palatino Linotype"/>
                <a:cs typeface="Palatino Linotype"/>
              </a:rPr>
              <a:t>s</a:t>
            </a:r>
            <a:r>
              <a:rPr lang="fr-FR" sz="1600" i="1" spc="-24">
                <a:latin typeface="Palatino Linotype"/>
                <a:cs typeface="Palatino Linotype"/>
              </a:rPr>
              <a:t>t</a:t>
            </a:r>
            <a:r>
              <a:rPr lang="fr-FR" sz="1600" i="1" spc="-20">
                <a:latin typeface="Palatino Linotype"/>
                <a:cs typeface="Palatino Linotype"/>
              </a:rPr>
              <a:t> </a:t>
            </a:r>
            <a:r>
              <a:rPr lang="fr-FR" sz="1600" i="1" spc="-33">
                <a:latin typeface="Palatino Linotype"/>
                <a:cs typeface="Palatino Linotype"/>
              </a:rPr>
              <a:t>c</a:t>
            </a:r>
            <a:r>
              <a:rPr lang="fr-FR" sz="1600" i="1" spc="8">
                <a:latin typeface="Palatino Linotype"/>
                <a:cs typeface="Palatino Linotype"/>
              </a:rPr>
              <a:t>o</a:t>
            </a:r>
            <a:r>
              <a:rPr lang="fr-FR" sz="1600" i="1" spc="-12">
                <a:latin typeface="Palatino Linotype"/>
                <a:cs typeface="Palatino Linotype"/>
              </a:rPr>
              <a:t>m</a:t>
            </a:r>
            <a:r>
              <a:rPr lang="fr-FR" sz="1600" i="1" spc="-4">
                <a:latin typeface="Palatino Linotype"/>
                <a:cs typeface="Palatino Linotype"/>
              </a:rPr>
              <a:t>m</a:t>
            </a:r>
            <a:r>
              <a:rPr lang="fr-FR" sz="1600" i="1" spc="-8">
                <a:latin typeface="Palatino Linotype"/>
                <a:cs typeface="Palatino Linotype"/>
              </a:rPr>
              <a:t>e</a:t>
            </a:r>
            <a:r>
              <a:rPr lang="fr-FR" sz="1600" i="1" spc="-29">
                <a:latin typeface="Palatino Linotype"/>
                <a:cs typeface="Palatino Linotype"/>
              </a:rPr>
              <a:t>n</a:t>
            </a:r>
            <a:r>
              <a:rPr lang="fr-FR" sz="1600" i="1" spc="-37">
                <a:latin typeface="Palatino Linotype"/>
                <a:cs typeface="Palatino Linotype"/>
              </a:rPr>
              <a:t>ts</a:t>
            </a:r>
            <a:endParaRPr lang="fr-FR" sz="1600">
              <a:latin typeface="Palatino Linotype"/>
              <a:cs typeface="Palatino Linotype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5B2010D0-11C9-189E-AE15-09ED576675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268489"/>
            <a:ext cx="3513635" cy="2387188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F43F7636-3C2D-1C53-0286-55CE71B734BF}"/>
              </a:ext>
            </a:extLst>
          </p:cNvPr>
          <p:cNvSpPr txBox="1"/>
          <p:nvPr/>
        </p:nvSpPr>
        <p:spPr>
          <a:xfrm>
            <a:off x="495300" y="381000"/>
            <a:ext cx="8153400" cy="50291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3200" b="1" spc="-131">
                <a:latin typeface="Arial Narrow"/>
                <a:cs typeface="Arial Narrow"/>
              </a:rPr>
              <a:t>Comment</a:t>
            </a:r>
            <a:r>
              <a:rPr sz="3200" b="1" spc="-110">
                <a:latin typeface="Arial Narrow"/>
                <a:cs typeface="Arial Narrow"/>
              </a:rPr>
              <a:t> </a:t>
            </a:r>
            <a:r>
              <a:rPr sz="3200" b="1" spc="-93">
                <a:latin typeface="Arial Narrow"/>
                <a:cs typeface="Arial Narrow"/>
              </a:rPr>
              <a:t>Moderation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5729B-A36B-F236-07CD-B7CA101B5681}"/>
              </a:ext>
            </a:extLst>
          </p:cNvPr>
          <p:cNvSpPr txBox="1"/>
          <p:nvPr/>
        </p:nvSpPr>
        <p:spPr>
          <a:xfrm>
            <a:off x="342900" y="990600"/>
            <a:ext cx="8458200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lang="en-US" sz="1600" i="1" spc="-12">
                <a:latin typeface="Palatino Linotype"/>
                <a:cs typeface="Palatino Linotype"/>
              </a:rPr>
              <a:t>Example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13-6.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8">
                <a:latin typeface="Palatino Linotype"/>
                <a:cs typeface="Palatino Linotype"/>
              </a:rPr>
              <a:t>app/templates/base.html: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Moderate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Comments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link</a:t>
            </a:r>
            <a:r>
              <a:rPr lang="en-US" sz="1600" i="1" spc="-20">
                <a:latin typeface="Palatino Linotype"/>
                <a:cs typeface="Palatino Linotype"/>
              </a:rPr>
              <a:t> in </a:t>
            </a:r>
            <a:r>
              <a:rPr lang="en-US" sz="1600" i="1" spc="-16">
                <a:latin typeface="Palatino Linotype"/>
                <a:cs typeface="Palatino Linotype"/>
              </a:rPr>
              <a:t>navigation </a:t>
            </a:r>
            <a:r>
              <a:rPr lang="en-US" sz="1600" i="1" spc="4">
                <a:latin typeface="Palatino Linotype"/>
                <a:cs typeface="Palatino Linotype"/>
              </a:rPr>
              <a:t>bar</a:t>
            </a:r>
            <a:endParaRPr lang="en-US"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400">
                <a:latin typeface="SimSun"/>
                <a:cs typeface="SimSun"/>
              </a:rPr>
              <a:t>...</a:t>
            </a:r>
          </a:p>
          <a:p>
            <a:pPr marL="10367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if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current_user.can(Permission.MODERATE)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10367"/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&lt;li&gt;&lt;a </a:t>
            </a:r>
            <a:r>
              <a:rPr lang="en-US" sz="140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"{{ url_for('main.moderate') }}"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lang="en-US" sz="1400">
                <a:latin typeface="SimSun"/>
                <a:cs typeface="SimSun"/>
              </a:rPr>
              <a:t>Moderate Comments</a:t>
            </a:r>
            <a:r>
              <a:rPr lang="en-US" sz="1400" b="1" spc="-73">
                <a:solidFill>
                  <a:srgbClr val="330099"/>
                </a:solidFill>
                <a:latin typeface="Courier New"/>
                <a:cs typeface="Courier New"/>
              </a:rPr>
              <a:t>&lt;/a&gt;&lt;/li&gt;</a:t>
            </a:r>
            <a:endParaRPr lang="en-US" sz="1400">
              <a:latin typeface="Courier New"/>
              <a:cs typeface="Courier New"/>
            </a:endParaRPr>
          </a:p>
          <a:p>
            <a:pPr marL="10367"/>
            <a:r>
              <a:rPr lang="en-US" sz="1400">
                <a:latin typeface="SimSun"/>
                <a:cs typeface="SimSun"/>
              </a:rPr>
              <a:t>{%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endif</a:t>
            </a:r>
            <a:r>
              <a:rPr lang="en-US" sz="1400" spc="-20">
                <a:latin typeface="SimSun"/>
                <a:cs typeface="SimSun"/>
              </a:rPr>
              <a:t> </a:t>
            </a:r>
            <a:r>
              <a:rPr lang="en-US" sz="1400">
                <a:latin typeface="SimSun"/>
                <a:cs typeface="SimSun"/>
              </a:rPr>
              <a:t>%}</a:t>
            </a:r>
          </a:p>
          <a:p>
            <a:pPr marL="10367"/>
            <a:r>
              <a:rPr lang="en-US" sz="1400">
                <a:latin typeface="SimSun"/>
                <a:cs typeface="SimSun"/>
              </a:rPr>
              <a:t>...</a:t>
            </a:r>
          </a:p>
          <a:p>
            <a:pPr>
              <a:spcBef>
                <a:spcPts val="29"/>
              </a:spcBef>
            </a:pPr>
            <a:endParaRPr lang="en-US" sz="1600">
              <a:latin typeface="Palatino Linotype"/>
              <a:cs typeface="Palatino Linotype"/>
            </a:endParaRPr>
          </a:p>
          <a:p>
            <a:pPr marL="10367" algn="just"/>
            <a:r>
              <a:rPr lang="en-US" sz="1600" i="1" spc="-12">
                <a:latin typeface="Palatino Linotype"/>
                <a:cs typeface="Palatino Linotype"/>
              </a:rPr>
              <a:t>Example</a:t>
            </a:r>
            <a:r>
              <a:rPr lang="en-US" sz="1600" i="1" spc="-24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13-7.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12">
                <a:latin typeface="Palatino Linotype"/>
                <a:cs typeface="Palatino Linotype"/>
              </a:rPr>
              <a:t>app/main/views.py:</a:t>
            </a:r>
            <a:r>
              <a:rPr lang="en-US" sz="1600" i="1" spc="-24">
                <a:latin typeface="Palatino Linotype"/>
                <a:cs typeface="Palatino Linotype"/>
              </a:rPr>
              <a:t> </a:t>
            </a:r>
            <a:r>
              <a:rPr lang="en-US" sz="1600" i="1" spc="-12">
                <a:latin typeface="Palatino Linotype"/>
                <a:cs typeface="Palatino Linotype"/>
              </a:rPr>
              <a:t>comment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4">
                <a:latin typeface="Palatino Linotype"/>
                <a:cs typeface="Palatino Linotype"/>
              </a:rPr>
              <a:t>moderation</a:t>
            </a:r>
            <a:r>
              <a:rPr lang="en-US" sz="1600" i="1" spc="-24">
                <a:latin typeface="Palatino Linotype"/>
                <a:cs typeface="Palatino Linotype"/>
              </a:rPr>
              <a:t> </a:t>
            </a:r>
            <a:r>
              <a:rPr lang="en-US" sz="1600" i="1" spc="-20">
                <a:latin typeface="Palatino Linotype"/>
                <a:cs typeface="Palatino Linotype"/>
              </a:rPr>
              <a:t>route</a:t>
            </a:r>
            <a:endParaRPr lang="en-US" sz="1600">
              <a:latin typeface="Palatino Linotype"/>
              <a:cs typeface="Palatino Linotype"/>
            </a:endParaRPr>
          </a:p>
          <a:p>
            <a:pPr marL="10367" marR="2678835">
              <a:spcBef>
                <a:spcPts val="873"/>
              </a:spcBef>
            </a:pPr>
            <a:r>
              <a:rPr lang="en-US" sz="140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'/moderate'</a:t>
            </a:r>
            <a:r>
              <a:rPr lang="en-US" sz="1400">
                <a:latin typeface="SimSun"/>
                <a:cs typeface="SimSun"/>
              </a:rPr>
              <a:t>)  </a:t>
            </a:r>
            <a:r>
              <a:rPr lang="en-US" sz="1400">
                <a:solidFill>
                  <a:srgbClr val="9999FF"/>
                </a:solidFill>
                <a:latin typeface="SimSun"/>
                <a:cs typeface="SimSun"/>
              </a:rPr>
              <a:t>@login_required</a:t>
            </a:r>
            <a:endParaRPr lang="en-US" sz="1400">
              <a:latin typeface="SimSun"/>
              <a:cs typeface="SimSun"/>
            </a:endParaRPr>
          </a:p>
          <a:p>
            <a:pPr marL="10367"/>
            <a:r>
              <a:rPr lang="en-US" sz="1400">
                <a:solidFill>
                  <a:srgbClr val="9999FF"/>
                </a:solidFill>
                <a:latin typeface="SimSun"/>
                <a:cs typeface="SimSun"/>
              </a:rPr>
              <a:t>@permission_required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MODERATE</a:t>
            </a:r>
            <a:r>
              <a:rPr lang="en-US" sz="1400">
                <a:latin typeface="SimSun"/>
                <a:cs typeface="SimSun"/>
              </a:rPr>
              <a:t>)</a:t>
            </a:r>
          </a:p>
          <a:p>
            <a:pPr marL="10367"/>
            <a:r>
              <a:rPr lang="en-US" sz="14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400">
                <a:solidFill>
                  <a:srgbClr val="CC00FF"/>
                </a:solidFill>
                <a:latin typeface="SimSun"/>
                <a:cs typeface="SimSun"/>
              </a:rPr>
              <a:t>moderate</a:t>
            </a:r>
            <a:r>
              <a:rPr lang="en-US" sz="1400">
                <a:latin typeface="SimSun"/>
                <a:cs typeface="SimSun"/>
              </a:rPr>
              <a:t>():</a:t>
            </a:r>
          </a:p>
          <a:p>
            <a:pPr marL="186606"/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lang="en-US" sz="1400" spc="-16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12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'page'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12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16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336666"/>
                </a:solidFill>
                <a:latin typeface="SimSun"/>
                <a:cs typeface="SimSun"/>
              </a:rPr>
              <a:t>type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336666"/>
                </a:solidFill>
                <a:latin typeface="SimSun"/>
                <a:cs typeface="SimSun"/>
              </a:rPr>
              <a:t>int</a:t>
            </a:r>
            <a:r>
              <a:rPr lang="en-US" sz="1400">
                <a:latin typeface="SimSun"/>
                <a:cs typeface="SimSun"/>
              </a:rPr>
              <a:t>)</a:t>
            </a:r>
          </a:p>
          <a:p>
            <a:pPr marL="362845" marR="431786" indent="-176239"/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lang="en-US" sz="1400" spc="-41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41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order_by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timestamp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desc</a:t>
            </a:r>
            <a:r>
              <a:rPr lang="en-US" sz="1400">
                <a:latin typeface="SimSun"/>
                <a:cs typeface="SimSun"/>
              </a:rPr>
              <a:t>())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paginate</a:t>
            </a:r>
            <a:r>
              <a:rPr lang="en-US" sz="1400">
                <a:latin typeface="SimSun"/>
                <a:cs typeface="SimSun"/>
              </a:rPr>
              <a:t>( </a:t>
            </a:r>
            <a:r>
              <a:rPr lang="en-US" sz="1400" spc="-339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lang="en-US" sz="1400">
                <a:latin typeface="SimSun"/>
                <a:cs typeface="SimSun"/>
              </a:rPr>
              <a:t>,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per_page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lang="en-US" sz="1400">
                <a:latin typeface="SimSun"/>
                <a:cs typeface="SimSun"/>
              </a:rPr>
              <a:t>[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'FLASKY_COMMENTS_PER_PAGE'</a:t>
            </a:r>
            <a:r>
              <a:rPr lang="en-US" sz="1400">
                <a:latin typeface="SimSun"/>
                <a:cs typeface="SimSun"/>
              </a:rPr>
              <a:t>], </a:t>
            </a:r>
            <a:r>
              <a:rPr lang="en-US" sz="1400" spc="4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error_out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r>
              <a:rPr lang="en-US" sz="1400">
                <a:latin typeface="SimSun"/>
                <a:cs typeface="SimSun"/>
              </a:rPr>
              <a:t>)</a:t>
            </a:r>
          </a:p>
          <a:p>
            <a:pPr marL="186606"/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comments</a:t>
            </a:r>
            <a:r>
              <a:rPr lang="en-US" sz="1400" spc="-2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items</a:t>
            </a:r>
            <a:endParaRPr lang="en-US" sz="1400">
              <a:latin typeface="SimSun"/>
              <a:cs typeface="SimSun"/>
            </a:endParaRPr>
          </a:p>
          <a:p>
            <a:pPr marL="186606"/>
            <a:r>
              <a:rPr lang="en-US" sz="14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'moderate.html'</a:t>
            </a:r>
            <a:r>
              <a:rPr lang="en-US" sz="1400">
                <a:latin typeface="SimSun"/>
                <a:cs typeface="SimSun"/>
              </a:rPr>
              <a:t>,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comments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comments</a:t>
            </a:r>
            <a:r>
              <a:rPr lang="en-US" sz="1400">
                <a:latin typeface="SimSun"/>
                <a:cs typeface="SimSun"/>
              </a:rPr>
              <a:t>,</a:t>
            </a:r>
          </a:p>
          <a:p>
            <a:pPr marL="1199981"/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lang="en-US" sz="1400">
                <a:latin typeface="SimSun"/>
                <a:cs typeface="SimSun"/>
              </a:rPr>
              <a:t>,</a:t>
            </a:r>
            <a:r>
              <a:rPr lang="en-US" sz="1400" spc="-29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lang="en-US" sz="1400">
                <a:latin typeface="SimSun"/>
                <a:cs typeface="SimSun"/>
              </a:rPr>
              <a:t>)</a:t>
            </a:r>
          </a:p>
          <a:p>
            <a:pPr>
              <a:spcBef>
                <a:spcPts val="37"/>
              </a:spcBef>
            </a:pPr>
            <a:endParaRPr lang="en-US" sz="1100">
              <a:latin typeface="SimSun"/>
              <a:cs typeface="SimSun"/>
            </a:endParaRPr>
          </a:p>
          <a:p>
            <a:pPr marL="10367" marR="4147" algn="just"/>
            <a:r>
              <a:rPr lang="en-US" sz="1600" spc="-29">
                <a:latin typeface="Palatino Linotype"/>
                <a:cs typeface="Palatino Linotype"/>
              </a:rPr>
              <a:t>This </a:t>
            </a:r>
            <a:r>
              <a:rPr lang="en-US" sz="1600" spc="-37">
                <a:latin typeface="Palatino Linotype"/>
                <a:cs typeface="Palatino Linotype"/>
              </a:rPr>
              <a:t>is </a:t>
            </a:r>
            <a:r>
              <a:rPr lang="en-US" sz="1600" spc="-53">
                <a:latin typeface="Palatino Linotype"/>
                <a:cs typeface="Palatino Linotype"/>
              </a:rPr>
              <a:t>a </a:t>
            </a:r>
            <a:r>
              <a:rPr lang="en-US" sz="1600" spc="-57">
                <a:latin typeface="Palatino Linotype"/>
                <a:cs typeface="Palatino Linotype"/>
              </a:rPr>
              <a:t>very </a:t>
            </a:r>
            <a:r>
              <a:rPr lang="en-US" sz="1600" spc="-49">
                <a:latin typeface="Palatino Linotype"/>
                <a:cs typeface="Palatino Linotype"/>
              </a:rPr>
              <a:t>simple </a:t>
            </a:r>
            <a:r>
              <a:rPr lang="en-US" sz="1600" spc="-33">
                <a:latin typeface="Palatino Linotype"/>
                <a:cs typeface="Palatino Linotype"/>
              </a:rPr>
              <a:t>function </a:t>
            </a:r>
            <a:r>
              <a:rPr lang="en-US" sz="1600" spc="-37">
                <a:latin typeface="Palatino Linotype"/>
                <a:cs typeface="Palatino Linotype"/>
              </a:rPr>
              <a:t>that </a:t>
            </a:r>
            <a:r>
              <a:rPr lang="en-US" sz="1600" spc="-49">
                <a:latin typeface="Palatino Linotype"/>
                <a:cs typeface="Palatino Linotype"/>
              </a:rPr>
              <a:t>reads </a:t>
            </a:r>
            <a:r>
              <a:rPr lang="en-US" sz="1600" spc="-53">
                <a:latin typeface="Palatino Linotype"/>
                <a:cs typeface="Palatino Linotype"/>
              </a:rPr>
              <a:t>a </a:t>
            </a:r>
            <a:r>
              <a:rPr lang="en-US" sz="1600" spc="-61">
                <a:latin typeface="Palatino Linotype"/>
                <a:cs typeface="Palatino Linotype"/>
              </a:rPr>
              <a:t>page </a:t>
            </a:r>
            <a:r>
              <a:rPr lang="en-US" sz="1600" spc="-33">
                <a:latin typeface="Palatino Linotype"/>
                <a:cs typeface="Palatino Linotype"/>
              </a:rPr>
              <a:t>of </a:t>
            </a:r>
            <a:r>
              <a:rPr lang="en-US" sz="1600" spc="-41">
                <a:latin typeface="Palatino Linotype"/>
                <a:cs typeface="Palatino Linotype"/>
              </a:rPr>
              <a:t>comments </a:t>
            </a:r>
            <a:r>
              <a:rPr lang="en-US" sz="1600" spc="-37">
                <a:latin typeface="Palatino Linotype"/>
                <a:cs typeface="Palatino Linotype"/>
              </a:rPr>
              <a:t>from the </a:t>
            </a:r>
            <a:r>
              <a:rPr lang="en-US" sz="1600" spc="-53">
                <a:latin typeface="Palatino Linotype"/>
                <a:cs typeface="Palatino Linotype"/>
              </a:rPr>
              <a:t>database and </a:t>
            </a:r>
            <a:r>
              <a:rPr lang="en-US" sz="1600" spc="-49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passes </a:t>
            </a:r>
            <a:r>
              <a:rPr lang="en-US" sz="1600" spc="-41">
                <a:latin typeface="Palatino Linotype"/>
                <a:cs typeface="Palatino Linotype"/>
              </a:rPr>
              <a:t>them </a:t>
            </a:r>
            <a:r>
              <a:rPr lang="en-US" sz="1600" spc="-33">
                <a:latin typeface="Palatino Linotype"/>
                <a:cs typeface="Palatino Linotype"/>
              </a:rPr>
              <a:t>on </a:t>
            </a:r>
            <a:r>
              <a:rPr lang="en-US" sz="1600" spc="-24">
                <a:latin typeface="Palatino Linotype"/>
                <a:cs typeface="Palatino Linotype"/>
              </a:rPr>
              <a:t>to </a:t>
            </a:r>
            <a:r>
              <a:rPr lang="en-US" sz="1600" spc="-53">
                <a:latin typeface="Palatino Linotype"/>
                <a:cs typeface="Palatino Linotype"/>
              </a:rPr>
              <a:t>a </a:t>
            </a:r>
            <a:r>
              <a:rPr lang="en-US" sz="1600" spc="-49">
                <a:latin typeface="Palatino Linotype"/>
                <a:cs typeface="Palatino Linotype"/>
              </a:rPr>
              <a:t>template </a:t>
            </a:r>
            <a:r>
              <a:rPr lang="en-US" sz="1600" spc="-29">
                <a:latin typeface="Palatino Linotype"/>
                <a:cs typeface="Palatino Linotype"/>
              </a:rPr>
              <a:t>for </a:t>
            </a:r>
            <a:r>
              <a:rPr lang="en-US" sz="1600" spc="-41">
                <a:latin typeface="Palatino Linotype"/>
                <a:cs typeface="Palatino Linotype"/>
              </a:rPr>
              <a:t>rendering. </a:t>
            </a:r>
            <a:r>
              <a:rPr lang="en-US" sz="1600" spc="-49">
                <a:latin typeface="Palatino Linotype"/>
                <a:cs typeface="Palatino Linotype"/>
              </a:rPr>
              <a:t>Along </a:t>
            </a:r>
            <a:r>
              <a:rPr lang="en-US" sz="1600" spc="-53">
                <a:latin typeface="Palatino Linotype"/>
                <a:cs typeface="Palatino Linotype"/>
              </a:rPr>
              <a:t>with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41">
                <a:latin typeface="Palatino Linotype"/>
                <a:cs typeface="Palatino Linotype"/>
              </a:rPr>
              <a:t>comments,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49">
                <a:latin typeface="Palatino Linotype"/>
                <a:cs typeface="Palatino Linotype"/>
              </a:rPr>
              <a:t>template </a:t>
            </a:r>
            <a:r>
              <a:rPr lang="en-US" sz="1600" spc="-45">
                <a:latin typeface="Palatino Linotype"/>
                <a:cs typeface="Palatino Linotype"/>
              </a:rPr>
              <a:t> receives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pagination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24">
                <a:latin typeface="Palatino Linotype"/>
                <a:cs typeface="Palatino Linotype"/>
              </a:rPr>
              <a:t>object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and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current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61">
                <a:latin typeface="Palatino Linotype"/>
                <a:cs typeface="Palatino Linotype"/>
              </a:rPr>
              <a:t>page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number.</a:t>
            </a:r>
            <a:endParaRPr lang="en-US"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25189"/>
            <a:ext cx="8229600" cy="564790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algn="just">
              <a:spcBef>
                <a:spcPts val="490"/>
              </a:spcBef>
            </a:pPr>
            <a:r>
              <a:rPr sz="1800" spc="-29">
                <a:latin typeface="Palatino Linotype"/>
                <a:cs typeface="Palatino Linotype"/>
              </a:rPr>
              <a:t>The </a:t>
            </a:r>
            <a:r>
              <a:rPr sz="1800" i="1" spc="-8" dirty="0">
                <a:latin typeface="Palatino Linotype"/>
                <a:cs typeface="Palatino Linotype"/>
              </a:rPr>
              <a:t>moderate.html </a:t>
            </a:r>
            <a:r>
              <a:rPr sz="1800" spc="-45" dirty="0">
                <a:latin typeface="Palatino Linotype"/>
                <a:cs typeface="Palatino Linotype"/>
              </a:rPr>
              <a:t>template, </a:t>
            </a:r>
            <a:r>
              <a:rPr sz="1800" spc="-57" dirty="0">
                <a:latin typeface="Palatino Linotype"/>
                <a:cs typeface="Palatino Linotype"/>
              </a:rPr>
              <a:t>shown</a:t>
            </a:r>
            <a:r>
              <a:rPr sz="1800" spc="-53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18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8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13-8</a:t>
            </a:r>
            <a:r>
              <a:rPr sz="1800" spc="-12" dirty="0">
                <a:latin typeface="Palatino Linotype"/>
                <a:cs typeface="Palatino Linotype"/>
              </a:rPr>
              <a:t>, </a:t>
            </a:r>
            <a:r>
              <a:rPr sz="1800" spc="-37" dirty="0">
                <a:latin typeface="Palatino Linotype"/>
                <a:cs typeface="Palatino Linotype"/>
              </a:rPr>
              <a:t>is </a:t>
            </a:r>
            <a:r>
              <a:rPr sz="1800" spc="-45" dirty="0">
                <a:latin typeface="Palatino Linotype"/>
                <a:cs typeface="Palatino Linotype"/>
              </a:rPr>
              <a:t>also </a:t>
            </a:r>
            <a:r>
              <a:rPr sz="1800" spc="-49" dirty="0">
                <a:latin typeface="Palatino Linotype"/>
                <a:cs typeface="Palatino Linotype"/>
              </a:rPr>
              <a:t>simple</a:t>
            </a:r>
            <a:r>
              <a:rPr sz="1800" spc="114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because</a:t>
            </a:r>
            <a:r>
              <a:rPr sz="1800" spc="118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it </a:t>
            </a:r>
            <a:r>
              <a:rPr sz="1800" spc="-37" dirty="0">
                <a:latin typeface="Palatino Linotype"/>
                <a:cs typeface="Palatino Linotype"/>
              </a:rPr>
              <a:t>relies </a:t>
            </a:r>
            <a:r>
              <a:rPr sz="1800" spc="-33" dirty="0">
                <a:latin typeface="Palatino Linotype"/>
                <a:cs typeface="Palatino Linotype"/>
              </a:rPr>
              <a:t> on</a:t>
            </a:r>
            <a:r>
              <a:rPr sz="1800" spc="-29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_comments.html </a:t>
            </a:r>
            <a:r>
              <a:rPr sz="1800" spc="-49" dirty="0">
                <a:latin typeface="Palatino Linotype"/>
                <a:cs typeface="Palatino Linotype"/>
              </a:rPr>
              <a:t>subtemplate</a:t>
            </a:r>
            <a:r>
              <a:rPr sz="1800" spc="-45" dirty="0">
                <a:latin typeface="Palatino Linotype"/>
                <a:cs typeface="Palatino Linotype"/>
              </a:rPr>
              <a:t> created</a:t>
            </a:r>
            <a:r>
              <a:rPr sz="1800" spc="-41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earlier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for</a:t>
            </a:r>
            <a:r>
              <a:rPr sz="1800" spc="-24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rendering</a:t>
            </a:r>
            <a:r>
              <a:rPr sz="1800" spc="-37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of</a:t>
            </a:r>
            <a:r>
              <a:rPr sz="1800" spc="-29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com‐ 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ments.</a:t>
            </a:r>
            <a:endParaRPr sz="1800">
              <a:latin typeface="Palatino Linotype"/>
              <a:cs typeface="Palatino Linotype"/>
            </a:endParaRPr>
          </a:p>
          <a:p>
            <a:pPr>
              <a:spcBef>
                <a:spcPts val="33"/>
              </a:spcBef>
            </a:pPr>
            <a:endParaRPr sz="180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13-8.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app/templates/moderate.html: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comment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moderation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template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dirty="0">
                <a:latin typeface="SimSun"/>
                <a:cs typeface="SimSun"/>
              </a:rPr>
              <a:t>{%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extends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"base.html"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{%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import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"_macros.html"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as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macros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400">
              <a:latin typeface="SimSun"/>
              <a:cs typeface="SimSun"/>
            </a:endParaRPr>
          </a:p>
          <a:p>
            <a:pPr marL="10367">
              <a:spcBef>
                <a:spcPts val="4"/>
              </a:spcBef>
            </a:pPr>
            <a:r>
              <a:rPr sz="1600" dirty="0">
                <a:latin typeface="SimSun"/>
                <a:cs typeface="SimSun"/>
              </a:rPr>
              <a:t>{%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block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title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%}Flasky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-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Comment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Moderation{%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endblock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400">
              <a:latin typeface="SimSun"/>
              <a:cs typeface="SimSun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{%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block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page_content</a:t>
            </a:r>
            <a:r>
              <a:rPr sz="1600" spc="-24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6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"page-header"</a:t>
            </a:r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86606"/>
            <a:r>
              <a:rPr sz="1600" b="1" spc="-29" dirty="0">
                <a:solidFill>
                  <a:srgbClr val="330099"/>
                </a:solidFill>
                <a:latin typeface="Courier New"/>
                <a:cs typeface="Courier New"/>
              </a:rPr>
              <a:t>&lt;h1&gt;</a:t>
            </a:r>
            <a:r>
              <a:rPr sz="1600" spc="-29" dirty="0">
                <a:latin typeface="SimSun"/>
                <a:cs typeface="SimSun"/>
              </a:rPr>
              <a:t>Comment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spc="-24" dirty="0">
                <a:latin typeface="SimSun"/>
                <a:cs typeface="SimSun"/>
              </a:rPr>
              <a:t>Moderation</a:t>
            </a:r>
            <a:r>
              <a:rPr sz="1600" b="1" spc="-24" dirty="0">
                <a:solidFill>
                  <a:srgbClr val="330099"/>
                </a:solidFill>
                <a:latin typeface="Courier New"/>
                <a:cs typeface="Courier New"/>
              </a:rPr>
              <a:t>&lt;/h1&gt;</a:t>
            </a:r>
            <a:endParaRPr sz="1600">
              <a:latin typeface="Courier New"/>
              <a:cs typeface="Courier New"/>
            </a:endParaRPr>
          </a:p>
          <a:p>
            <a:pPr marL="10367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600">
              <a:latin typeface="Courier New"/>
              <a:cs typeface="Courier New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{%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set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moderate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=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True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{%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include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'_comments.html'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dirty="0">
                <a:latin typeface="SimSun"/>
                <a:cs typeface="SimSun"/>
              </a:rPr>
              <a:t>{%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if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pagination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  <a:endParaRPr sz="160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6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"</a:t>
            </a:r>
            <a:r>
              <a:rPr sz="1600">
                <a:solidFill>
                  <a:srgbClr val="CC3300"/>
                </a:solidFill>
                <a:latin typeface="SimSun"/>
                <a:cs typeface="SimSun"/>
              </a:rPr>
              <a:t>pagination"</a:t>
            </a:r>
            <a:r>
              <a:rPr sz="1600" b="1" spc="-73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600" b="1" spc="-73">
              <a:solidFill>
                <a:srgbClr val="330099"/>
              </a:solidFill>
              <a:latin typeface="Courier New"/>
              <a:cs typeface="Courier New"/>
            </a:endParaRPr>
          </a:p>
          <a:p>
            <a:pPr marL="186606">
              <a:spcBef>
                <a:spcPts val="82"/>
              </a:spcBef>
            </a:pPr>
            <a:r>
              <a:rPr lang="en-US" sz="1600">
                <a:latin typeface="SimSun"/>
                <a:cs typeface="SimSun"/>
              </a:rPr>
              <a:t>{{</a:t>
            </a:r>
            <a:r>
              <a:rPr lang="en-US" sz="1600" spc="-16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macros.pagination_widget(pagination,</a:t>
            </a:r>
            <a:r>
              <a:rPr lang="en-US" sz="1600" spc="-16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'.moderate')</a:t>
            </a:r>
            <a:r>
              <a:rPr lang="en-US" sz="1600" spc="-16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}}</a:t>
            </a:r>
          </a:p>
          <a:p>
            <a:pPr marL="10367"/>
            <a:r>
              <a:rPr lang="en-US" sz="1600" b="1" spc="-73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600">
              <a:latin typeface="Courier New"/>
              <a:cs typeface="Courier New"/>
            </a:endParaRPr>
          </a:p>
          <a:p>
            <a:pPr marL="10367"/>
            <a:r>
              <a:rPr lang="en-US" sz="1600">
                <a:latin typeface="SimSun"/>
                <a:cs typeface="SimSun"/>
              </a:rPr>
              <a:t>{%</a:t>
            </a:r>
            <a:r>
              <a:rPr lang="en-US" sz="1600" spc="-20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endif</a:t>
            </a:r>
            <a:r>
              <a:rPr lang="en-US" sz="1600" spc="-20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%}</a:t>
            </a:r>
          </a:p>
          <a:p>
            <a:pPr marL="10367"/>
            <a:r>
              <a:rPr lang="en-US" sz="1600">
                <a:latin typeface="SimSun"/>
                <a:cs typeface="SimSun"/>
              </a:rPr>
              <a:t>{%</a:t>
            </a:r>
            <a:r>
              <a:rPr lang="en-US" sz="1600" spc="-20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endblock</a:t>
            </a:r>
            <a:r>
              <a:rPr lang="en-US" sz="1600" spc="-20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%}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457200"/>
            <a:ext cx="8153400" cy="554275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4"/>
              </a:spcBef>
            </a:pPr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24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13-9.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app/templates/_comments.html: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rendering </a:t>
            </a:r>
            <a:r>
              <a:rPr sz="1600" i="1" dirty="0">
                <a:latin typeface="Palatino Linotype"/>
                <a:cs typeface="Palatino Linotype"/>
              </a:rPr>
              <a:t>of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the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comment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4" dirty="0">
                <a:latin typeface="Palatino Linotype"/>
                <a:cs typeface="Palatino Linotype"/>
              </a:rPr>
              <a:t>bodies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69"/>
              </a:spcBef>
            </a:pPr>
            <a:r>
              <a:rPr sz="1400" dirty="0">
                <a:latin typeface="SimSun"/>
                <a:cs typeface="SimSun"/>
              </a:rPr>
              <a:t>...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"comment-body"</a:t>
            </a:r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if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comment.disabled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53" dirty="0">
                <a:solidFill>
                  <a:srgbClr val="330099"/>
                </a:solidFill>
                <a:latin typeface="Courier New"/>
                <a:cs typeface="Courier New"/>
              </a:rPr>
              <a:t>&lt;p&gt;&lt;/p&gt;&lt;i&gt;</a:t>
            </a:r>
            <a:r>
              <a:rPr sz="1400" spc="-53" dirty="0">
                <a:latin typeface="SimSun"/>
                <a:cs typeface="SimSun"/>
              </a:rPr>
              <a:t>This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comment has been disabled by a </a:t>
            </a:r>
            <a:r>
              <a:rPr sz="1400" spc="-33" dirty="0">
                <a:latin typeface="SimSun"/>
                <a:cs typeface="SimSun"/>
              </a:rPr>
              <a:t>moderator.</a:t>
            </a:r>
            <a:r>
              <a:rPr sz="1400" b="1" spc="-33" dirty="0">
                <a:solidFill>
                  <a:srgbClr val="330099"/>
                </a:solidFill>
                <a:latin typeface="Courier New"/>
                <a:cs typeface="Courier New"/>
              </a:rPr>
              <a:t>&lt;/i&gt;&lt;/p&gt;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endif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if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moderate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or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not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comment.disabled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if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comment.body_html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539085"/>
            <a:r>
              <a:rPr sz="1400" dirty="0">
                <a:latin typeface="SimSun"/>
                <a:cs typeface="SimSun"/>
              </a:rPr>
              <a:t>{{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comment.body_html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|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safe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else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539085"/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comment.body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endif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endif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if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moderate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&lt;br&gt;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if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comment.disabled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362845" marR="475846" indent="-176239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"btn btn-default btn-xs"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"{{ url_for('.moderate_enable',  id=comment.id,</a:t>
            </a:r>
            <a:r>
              <a:rPr sz="14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page=page) </a:t>
            </a:r>
            <a:r>
              <a:rPr sz="1400" spc="-29" dirty="0">
                <a:solidFill>
                  <a:srgbClr val="CC3300"/>
                </a:solidFill>
                <a:latin typeface="SimSun"/>
                <a:cs typeface="SimSun"/>
              </a:rPr>
              <a:t>}}"</a:t>
            </a:r>
            <a:r>
              <a:rPr sz="1400" b="1" spc="-29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400" spc="-29" dirty="0">
                <a:latin typeface="SimSun"/>
                <a:cs typeface="SimSun"/>
              </a:rPr>
              <a:t>Enable</a:t>
            </a:r>
            <a:r>
              <a:rPr sz="1400" b="1" spc="-29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else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362845" marR="475846" indent="-176239"/>
            <a:r>
              <a:rPr sz="1400" b="1" spc="-73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"btn btn-danger btn-xs"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"{{ url_for('.moderate_disable',  id=comment.id,</a:t>
            </a:r>
            <a:r>
              <a:rPr sz="14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page=page)</a:t>
            </a:r>
            <a:r>
              <a:rPr sz="1400" spc="-4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400" spc="-24" dirty="0">
                <a:solidFill>
                  <a:srgbClr val="CC3300"/>
                </a:solidFill>
                <a:latin typeface="SimSun"/>
                <a:cs typeface="SimSun"/>
              </a:rPr>
              <a:t>}}"</a:t>
            </a:r>
            <a:r>
              <a:rPr sz="1400" b="1" spc="-2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400" spc="-24" dirty="0">
                <a:latin typeface="SimSun"/>
                <a:cs typeface="SimSun"/>
              </a:rPr>
              <a:t>Disable</a:t>
            </a:r>
            <a:r>
              <a:rPr sz="1400" b="1" spc="-24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endif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endif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>
                <a:latin typeface="SimSun"/>
                <a:cs typeface="SimSun"/>
              </a:rPr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3400" y="457200"/>
            <a:ext cx="8077200" cy="519650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8-4.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app/auth/views.py: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authentication</a:t>
            </a:r>
            <a:r>
              <a:rPr sz="2000" i="1" spc="-20" dirty="0">
                <a:latin typeface="Palatino Linotype"/>
                <a:cs typeface="Palatino Linotype"/>
              </a:rPr>
              <a:t> blueprint </a:t>
            </a:r>
            <a:r>
              <a:rPr sz="2000" i="1" spc="-24" dirty="0">
                <a:latin typeface="Palatino Linotype"/>
                <a:cs typeface="Palatino Linotype"/>
              </a:rPr>
              <a:t>routes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dirty="0">
                <a:latin typeface="Palatino Linotype"/>
                <a:cs typeface="Palatino Linotype"/>
              </a:rPr>
              <a:t>and</a:t>
            </a:r>
            <a:r>
              <a:rPr sz="2000" i="1" spc="-20" dirty="0">
                <a:latin typeface="Palatino Linotype"/>
                <a:cs typeface="Palatino Linotype"/>
              </a:rPr>
              <a:t> view functions</a:t>
            </a:r>
            <a:endParaRPr sz="20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endParaRPr sz="1800">
              <a:latin typeface="SimSun"/>
              <a:cs typeface="SimSun"/>
            </a:endParaRPr>
          </a:p>
          <a:p>
            <a:pPr marL="10367" algn="just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.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auth</a:t>
            </a:r>
            <a:endParaRPr sz="18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600">
              <a:latin typeface="SimSun"/>
              <a:cs typeface="SimSun"/>
            </a:endParaRPr>
          </a:p>
          <a:p>
            <a:pPr marL="10367"/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@auth.route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'/login'</a:t>
            </a:r>
            <a:r>
              <a:rPr sz="1800" dirty="0">
                <a:latin typeface="SimSun"/>
                <a:cs typeface="SimSun"/>
              </a:rPr>
              <a:t>)</a:t>
            </a:r>
            <a:endParaRPr sz="1800">
              <a:latin typeface="SimSun"/>
              <a:cs typeface="SimSun"/>
            </a:endParaRPr>
          </a:p>
          <a:p>
            <a:pPr marL="10367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login</a:t>
            </a:r>
            <a:r>
              <a:rPr sz="1800" dirty="0">
                <a:latin typeface="SimSun"/>
                <a:cs typeface="SimSun"/>
              </a:rPr>
              <a:t>():</a:t>
            </a:r>
            <a:endParaRPr sz="1800">
              <a:latin typeface="SimSun"/>
              <a:cs typeface="SimSun"/>
            </a:endParaRPr>
          </a:p>
          <a:p>
            <a:pPr marL="186606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'auth/login.html'</a:t>
            </a:r>
            <a:r>
              <a:rPr sz="1800" dirty="0">
                <a:latin typeface="SimSun"/>
                <a:cs typeface="SimSun"/>
              </a:rPr>
              <a:t>)</a:t>
            </a:r>
            <a:endParaRPr sz="1800">
              <a:latin typeface="SimSun"/>
              <a:cs typeface="SimSun"/>
            </a:endParaRPr>
          </a:p>
          <a:p>
            <a:pPr>
              <a:spcBef>
                <a:spcPts val="20"/>
              </a:spcBef>
            </a:pPr>
            <a:endParaRPr sz="1600">
              <a:latin typeface="SimSun"/>
              <a:cs typeface="SimSun"/>
            </a:endParaRPr>
          </a:p>
          <a:p>
            <a:pPr>
              <a:spcBef>
                <a:spcPts val="33"/>
              </a:spcBef>
            </a:pPr>
            <a:endParaRPr sz="2000">
              <a:latin typeface="Palatino Linotype"/>
              <a:cs typeface="Palatino Linotype"/>
            </a:endParaRPr>
          </a:p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8-5.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4" dirty="0">
                <a:latin typeface="Palatino Linotype"/>
                <a:cs typeface="Palatino Linotype"/>
              </a:rPr>
              <a:t>app/</a:t>
            </a:r>
            <a:r>
              <a:rPr sz="2000" i="1" u="sng" spc="4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i="1" u="sng" spc="212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i="1" spc="-24" dirty="0">
                <a:latin typeface="Palatino Linotype"/>
                <a:cs typeface="Palatino Linotype"/>
              </a:rPr>
              <a:t>init</a:t>
            </a:r>
            <a:r>
              <a:rPr sz="2000" i="1" u="sng" spc="26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i="1" spc="-24" dirty="0">
                <a:latin typeface="Palatino Linotype"/>
                <a:cs typeface="Palatino Linotype"/>
              </a:rPr>
              <a:t>.py: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authentication</a:t>
            </a:r>
            <a:r>
              <a:rPr sz="2000" i="1" spc="-20" dirty="0">
                <a:latin typeface="Palatino Linotype"/>
                <a:cs typeface="Palatino Linotype"/>
              </a:rPr>
              <a:t> blueprint </a:t>
            </a:r>
            <a:r>
              <a:rPr sz="2000" i="1" spc="-24" dirty="0">
                <a:latin typeface="Palatino Linotype"/>
                <a:cs typeface="Palatino Linotype"/>
              </a:rPr>
              <a:t>registration</a:t>
            </a:r>
            <a:endParaRPr sz="20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create_app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config_name</a:t>
            </a:r>
            <a:r>
              <a:rPr sz="1800" dirty="0">
                <a:latin typeface="SimSun"/>
                <a:cs typeface="SimSun"/>
              </a:rPr>
              <a:t>):</a:t>
            </a:r>
            <a:endParaRPr sz="1800">
              <a:latin typeface="SimSun"/>
              <a:cs typeface="SimSun"/>
            </a:endParaRPr>
          </a:p>
          <a:p>
            <a:pPr marL="186606"/>
            <a:r>
              <a:rPr sz="18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800">
              <a:latin typeface="Courier New"/>
              <a:cs typeface="Courier New"/>
            </a:endParaRPr>
          </a:p>
          <a:p>
            <a:pPr marL="186606" marR="1004563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.auth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auth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as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auth_blueprint  app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register_blueprint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auth_blueprint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82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url_prefix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'/auth'</a:t>
            </a:r>
            <a:r>
              <a:rPr sz="1800" dirty="0">
                <a:latin typeface="SimSun"/>
                <a:cs typeface="SimSun"/>
              </a:rPr>
              <a:t>)</a:t>
            </a:r>
            <a:endParaRPr sz="18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600">
              <a:latin typeface="SimSun"/>
              <a:cs typeface="SimSun"/>
            </a:endParaRPr>
          </a:p>
          <a:p>
            <a:pPr marL="186606">
              <a:spcBef>
                <a:spcPts val="4"/>
              </a:spcBef>
            </a:pP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endParaRPr sz="1800">
              <a:latin typeface="SimSun"/>
              <a:cs typeface="SimSun"/>
            </a:endParaRPr>
          </a:p>
          <a:p>
            <a:pPr>
              <a:spcBef>
                <a:spcPts val="29"/>
              </a:spcBef>
            </a:pP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30631"/>
            <a:ext cx="8153400" cy="511661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24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13-10.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app/main/views.py: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comment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4" dirty="0">
                <a:latin typeface="Palatino Linotype"/>
                <a:cs typeface="Palatino Linotype"/>
              </a:rPr>
              <a:t>moderation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24" dirty="0">
                <a:latin typeface="Palatino Linotype"/>
                <a:cs typeface="Palatino Linotype"/>
              </a:rPr>
              <a:t>routes</a:t>
            </a:r>
            <a:endParaRPr sz="1600">
              <a:latin typeface="Palatino Linotype"/>
              <a:cs typeface="Palatino Linotype"/>
            </a:endParaRPr>
          </a:p>
          <a:p>
            <a:pPr marL="10367" marR="1930337">
              <a:spcBef>
                <a:spcPts val="873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'/moderate/enable/&lt;int:id&gt;'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@login_required </a:t>
            </a:r>
            <a:r>
              <a:rPr sz="1400" spc="4" dirty="0">
                <a:solidFill>
                  <a:srgbClr val="9999FF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@permission_required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MODERATE</a:t>
            </a:r>
            <a:r>
              <a:rPr sz="1400">
                <a:latin typeface="SimSun"/>
                <a:cs typeface="SimSun"/>
              </a:rPr>
              <a:t>)  </a:t>
            </a:r>
            <a:endParaRPr lang="en-US" sz="1400">
              <a:latin typeface="SimSun"/>
              <a:cs typeface="SimSun"/>
            </a:endParaRPr>
          </a:p>
          <a:p>
            <a:pPr marL="10367" marR="1930337">
              <a:spcBef>
                <a:spcPts val="873"/>
              </a:spcBef>
            </a:pPr>
            <a:r>
              <a:rPr sz="14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moderate_enable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 marR="1886277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get_or_404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>
                <a:latin typeface="SimSun"/>
                <a:cs typeface="SimSun"/>
              </a:rPr>
              <a:t>)  </a:t>
            </a:r>
            <a:endParaRPr lang="en-US" sz="1400">
              <a:latin typeface="SimSun"/>
              <a:cs typeface="SimSun"/>
            </a:endParaRPr>
          </a:p>
          <a:p>
            <a:pPr marL="186606" marR="1886277"/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disabled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False </a:t>
            </a:r>
            <a:r>
              <a:rPr sz="1400" spc="4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'.moderate'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1244041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'page'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type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int</a:t>
            </a:r>
            <a:r>
              <a:rPr sz="1400" dirty="0">
                <a:latin typeface="SimSun"/>
                <a:cs typeface="SimSun"/>
              </a:rPr>
              <a:t>)))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0367" marR="1930337"/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'/moderate/disable/&lt;int:id&gt;'</a:t>
            </a:r>
            <a:r>
              <a:rPr sz="1400" dirty="0">
                <a:latin typeface="SimSun"/>
                <a:cs typeface="SimSun"/>
              </a:rPr>
              <a:t>)  </a:t>
            </a: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@login_required </a:t>
            </a:r>
            <a:r>
              <a:rPr sz="1400" spc="4" dirty="0">
                <a:solidFill>
                  <a:srgbClr val="9999FF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@permission_required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MODERATE</a:t>
            </a:r>
            <a:r>
              <a:rPr sz="1400">
                <a:latin typeface="SimSun"/>
                <a:cs typeface="SimSun"/>
              </a:rPr>
              <a:t>)  </a:t>
            </a:r>
            <a:endParaRPr lang="en-US" sz="1400">
              <a:latin typeface="SimSun"/>
              <a:cs typeface="SimSun"/>
            </a:endParaRPr>
          </a:p>
          <a:p>
            <a:pPr marL="10367" marR="1930337"/>
            <a:r>
              <a:rPr sz="14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moderate_disable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 marR="1886277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get_or_404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>
                <a:latin typeface="SimSun"/>
                <a:cs typeface="SimSun"/>
              </a:rPr>
              <a:t>)  </a:t>
            </a:r>
            <a:endParaRPr lang="en-US" sz="1400">
              <a:latin typeface="SimSun"/>
              <a:cs typeface="SimSun"/>
            </a:endParaRPr>
          </a:p>
          <a:p>
            <a:pPr marL="186606" marR="1886277"/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disabled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True </a:t>
            </a:r>
            <a:r>
              <a:rPr sz="1400" spc="4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'.moderate'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1244041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'page'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type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int</a:t>
            </a:r>
            <a:r>
              <a:rPr sz="1400" dirty="0">
                <a:latin typeface="SimSun"/>
                <a:cs typeface="SimSun"/>
              </a:rPr>
              <a:t>)))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16"/>
              </a:spcBef>
            </a:pPr>
            <a:endParaRPr sz="1200">
              <a:latin typeface="SimSun"/>
              <a:cs typeface="SimSun"/>
            </a:endParaRPr>
          </a:p>
          <a:p>
            <a:pPr marL="10367" marR="4147" algn="just">
              <a:lnSpc>
                <a:spcPct val="101600"/>
              </a:lnSpc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comment </a:t>
            </a:r>
            <a:r>
              <a:rPr sz="1600" spc="-45" dirty="0">
                <a:latin typeface="Palatino Linotype"/>
                <a:cs typeface="Palatino Linotype"/>
              </a:rPr>
              <a:t>enable </a:t>
            </a:r>
            <a:r>
              <a:rPr sz="1600" spc="-53" dirty="0">
                <a:latin typeface="Palatino Linotype"/>
                <a:cs typeface="Palatino Linotype"/>
              </a:rPr>
              <a:t>and </a:t>
            </a:r>
            <a:r>
              <a:rPr sz="1600" spc="-45" dirty="0">
                <a:latin typeface="Palatino Linotype"/>
                <a:cs typeface="Palatino Linotype"/>
              </a:rPr>
              <a:t>disable </a:t>
            </a:r>
            <a:r>
              <a:rPr sz="1600" spc="-41" dirty="0">
                <a:latin typeface="Palatino Linotype"/>
                <a:cs typeface="Palatino Linotype"/>
              </a:rPr>
              <a:t>routes </a:t>
            </a:r>
            <a:r>
              <a:rPr sz="1600" spc="-49" dirty="0">
                <a:latin typeface="Palatino Linotype"/>
                <a:cs typeface="Palatino Linotype"/>
              </a:rPr>
              <a:t>load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comment </a:t>
            </a:r>
            <a:r>
              <a:rPr sz="1600" spc="-24" dirty="0">
                <a:latin typeface="Palatino Linotype"/>
                <a:cs typeface="Palatino Linotype"/>
              </a:rPr>
              <a:t>object, </a:t>
            </a:r>
            <a:r>
              <a:rPr sz="1600" spc="-41" dirty="0">
                <a:latin typeface="Palatino Linotype"/>
                <a:cs typeface="Palatino Linotype"/>
              </a:rPr>
              <a:t>set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">
                <a:latin typeface="SimSun"/>
                <a:cs typeface="SimSun"/>
              </a:rPr>
              <a:t>disabled </a:t>
            </a:r>
            <a:r>
              <a:rPr sz="1600" spc="-41">
                <a:latin typeface="Palatino Linotype"/>
                <a:cs typeface="Palatino Linotype"/>
              </a:rPr>
              <a:t>field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proper </a:t>
            </a:r>
            <a:r>
              <a:rPr sz="1600" spc="-53" dirty="0">
                <a:latin typeface="Palatino Linotype"/>
                <a:cs typeface="Palatino Linotype"/>
              </a:rPr>
              <a:t>value, and </a:t>
            </a:r>
            <a:r>
              <a:rPr sz="1600" spc="-49" dirty="0">
                <a:latin typeface="Palatino Linotype"/>
                <a:cs typeface="Palatino Linotype"/>
              </a:rPr>
              <a:t>write </a:t>
            </a:r>
            <a:r>
              <a:rPr sz="1600" spc="-20" dirty="0">
                <a:latin typeface="Palatino Linotype"/>
                <a:cs typeface="Palatino Linotype"/>
              </a:rPr>
              <a:t>it </a:t>
            </a:r>
            <a:r>
              <a:rPr sz="1600" spc="-41" dirty="0">
                <a:latin typeface="Palatino Linotype"/>
                <a:cs typeface="Palatino Linotype"/>
              </a:rPr>
              <a:t>back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9" dirty="0">
                <a:latin typeface="Palatino Linotype"/>
                <a:cs typeface="Palatino Linotype"/>
              </a:rPr>
              <a:t>database. </a:t>
            </a:r>
            <a:r>
              <a:rPr sz="1600" spc="-65" dirty="0">
                <a:latin typeface="Palatino Linotype"/>
                <a:cs typeface="Palatino Linotype"/>
              </a:rPr>
              <a:t>At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end, </a:t>
            </a:r>
            <a:r>
              <a:rPr sz="1600" spc="-49" dirty="0">
                <a:latin typeface="Palatino Linotype"/>
                <a:cs typeface="Palatino Linotype"/>
              </a:rPr>
              <a:t>they </a:t>
            </a:r>
            <a:r>
              <a:rPr sz="1600" spc="-33" dirty="0">
                <a:latin typeface="Palatino Linotype"/>
                <a:cs typeface="Palatino Linotype"/>
              </a:rPr>
              <a:t>redirect </a:t>
            </a:r>
            <a:r>
              <a:rPr sz="1600" spc="-29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back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comment moderation </a:t>
            </a:r>
            <a:r>
              <a:rPr sz="1600" spc="-61" dirty="0">
                <a:latin typeface="Palatino Linotype"/>
                <a:cs typeface="Palatino Linotype"/>
              </a:rPr>
              <a:t>page </a:t>
            </a:r>
            <a:r>
              <a:rPr sz="1600" spc="-45" dirty="0">
                <a:latin typeface="Palatino Linotype"/>
                <a:cs typeface="Palatino Linotype"/>
              </a:rPr>
              <a:t>(shown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sz="16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13-3</a:t>
            </a:r>
            <a:r>
              <a:rPr sz="1600" spc="-8" dirty="0">
                <a:latin typeface="Palatino Linotype"/>
                <a:cs typeface="Palatino Linotype"/>
              </a:rPr>
              <a:t>), </a:t>
            </a:r>
            <a:r>
              <a:rPr sz="1600" spc="-53" dirty="0">
                <a:latin typeface="Palatino Linotype"/>
                <a:cs typeface="Palatino Linotype"/>
              </a:rPr>
              <a:t>and </a:t>
            </a:r>
            <a:r>
              <a:rPr sz="1600" spc="-29" dirty="0">
                <a:latin typeface="Palatino Linotype"/>
                <a:cs typeface="Palatino Linotype"/>
              </a:rPr>
              <a:t>if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" dirty="0">
                <a:latin typeface="SimSun"/>
                <a:cs typeface="SimSun"/>
              </a:rPr>
              <a:t>page </a:t>
            </a:r>
            <a:r>
              <a:rPr sz="1600" spc="-41" dirty="0">
                <a:latin typeface="Palatino Linotype"/>
                <a:cs typeface="Palatino Linotype"/>
              </a:rPr>
              <a:t>argu‐ </a:t>
            </a:r>
            <a:r>
              <a:rPr sz="1600" spc="-37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ment</a:t>
            </a:r>
            <a:r>
              <a:rPr sz="1600" spc="8" dirty="0">
                <a:latin typeface="Palatino Linotype"/>
                <a:cs typeface="Palatino Linotype"/>
              </a:rPr>
              <a:t> </a:t>
            </a:r>
            <a:r>
              <a:rPr sz="1600" spc="-78" dirty="0">
                <a:latin typeface="Palatino Linotype"/>
                <a:cs typeface="Palatino Linotype"/>
              </a:rPr>
              <a:t>was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given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query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string,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they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include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20" dirty="0">
                <a:latin typeface="Palatino Linotype"/>
                <a:cs typeface="Palatino Linotype"/>
              </a:rPr>
              <a:t>it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redirect.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The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buttons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29">
                <a:latin typeface="Palatino Linotype"/>
                <a:cs typeface="Palatino Linotype"/>
              </a:rPr>
              <a:t>in</a:t>
            </a:r>
            <a:r>
              <a:rPr sz="1600" spc="12">
                <a:latin typeface="Palatino Linotype"/>
                <a:cs typeface="Palatino Linotype"/>
              </a:rPr>
              <a:t> </a:t>
            </a:r>
            <a:r>
              <a:rPr sz="1600" spc="-37">
                <a:latin typeface="Palatino Linotype"/>
                <a:cs typeface="Palatino Linotype"/>
              </a:rPr>
              <a:t>the</a:t>
            </a:r>
            <a:r>
              <a:rPr sz="1600" i="1" spc="-16">
                <a:latin typeface="Palatino Linotype"/>
                <a:cs typeface="Palatino Linotype"/>
              </a:rPr>
              <a:t>_</a:t>
            </a:r>
            <a:r>
              <a:rPr sz="1600" i="1" spc="-16" dirty="0">
                <a:latin typeface="Palatino Linotype"/>
                <a:cs typeface="Palatino Linotype"/>
              </a:rPr>
              <a:t>comments.html </a:t>
            </a:r>
            <a:r>
              <a:rPr sz="1600" spc="-49" dirty="0">
                <a:latin typeface="Palatino Linotype"/>
                <a:cs typeface="Palatino Linotype"/>
              </a:rPr>
              <a:t>template </a:t>
            </a:r>
            <a:r>
              <a:rPr sz="1600" spc="-41" dirty="0">
                <a:latin typeface="Palatino Linotype"/>
                <a:cs typeface="Palatino Linotype"/>
              </a:rPr>
              <a:t>are </a:t>
            </a:r>
            <a:r>
              <a:rPr sz="1600" spc="-45" dirty="0">
                <a:latin typeface="Palatino Linotype"/>
                <a:cs typeface="Palatino Linotype"/>
              </a:rPr>
              <a:t>rendered </a:t>
            </a:r>
            <a:r>
              <a:rPr sz="1600" spc="-53" dirty="0">
                <a:latin typeface="Palatino Linotype"/>
                <a:cs typeface="Palatino Linotype"/>
              </a:rPr>
              <a:t>with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page </a:t>
            </a:r>
            <a:r>
              <a:rPr sz="1600" spc="-49" dirty="0">
                <a:latin typeface="Palatino Linotype"/>
                <a:cs typeface="Palatino Linotype"/>
              </a:rPr>
              <a:t>argument </a:t>
            </a:r>
            <a:r>
              <a:rPr sz="1600" spc="-41" dirty="0">
                <a:latin typeface="Palatino Linotype"/>
                <a:cs typeface="Palatino Linotype"/>
              </a:rPr>
              <a:t>so </a:t>
            </a:r>
            <a:r>
              <a:rPr sz="1600" spc="-37" dirty="0">
                <a:latin typeface="Palatino Linotype"/>
                <a:cs typeface="Palatino Linotype"/>
              </a:rPr>
              <a:t>that the </a:t>
            </a:r>
            <a:r>
              <a:rPr sz="1600" spc="-33" dirty="0">
                <a:latin typeface="Palatino Linotype"/>
                <a:cs typeface="Palatino Linotype"/>
              </a:rPr>
              <a:t>redirect </a:t>
            </a:r>
            <a:r>
              <a:rPr sz="1600" spc="-29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brings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user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back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4" dirty="0">
                <a:latin typeface="Palatino Linotype"/>
                <a:cs typeface="Palatino Linotype"/>
              </a:rPr>
              <a:t>to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same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page.</a:t>
            </a:r>
            <a:endParaRPr sz="1600">
              <a:latin typeface="Palatino Linotype"/>
              <a:cs typeface="Palatino Linotype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5ABF9E4-9BA8-1E24-6768-BE90FF4087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304800"/>
            <a:ext cx="2971800" cy="223666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A49DBCA-3BCC-5BA3-A9BC-287A21A55F5F}"/>
              </a:ext>
            </a:extLst>
          </p:cNvPr>
          <p:cNvSpPr txBox="1"/>
          <p:nvPr/>
        </p:nvSpPr>
        <p:spPr>
          <a:xfrm>
            <a:off x="6035040" y="2522612"/>
            <a:ext cx="2667000" cy="62602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2000" i="1" spc="-41" dirty="0">
                <a:latin typeface="Palatino Linotype"/>
                <a:cs typeface="Palatino Linotype"/>
              </a:rPr>
              <a:t>F</a:t>
            </a:r>
            <a:r>
              <a:rPr sz="2000" i="1" spc="-20" dirty="0">
                <a:latin typeface="Palatino Linotype"/>
                <a:cs typeface="Palatino Linotype"/>
              </a:rPr>
              <a:t>i</a:t>
            </a:r>
            <a:r>
              <a:rPr sz="2000" i="1" spc="-65" dirty="0">
                <a:latin typeface="Palatino Linotype"/>
                <a:cs typeface="Palatino Linotype"/>
              </a:rPr>
              <a:t>g</a:t>
            </a:r>
            <a:r>
              <a:rPr sz="2000" i="1" spc="-33" dirty="0">
                <a:latin typeface="Palatino Linotype"/>
                <a:cs typeface="Palatino Linotype"/>
              </a:rPr>
              <a:t>u</a:t>
            </a:r>
            <a:r>
              <a:rPr sz="2000" i="1" spc="-37" dirty="0">
                <a:latin typeface="Palatino Linotype"/>
                <a:cs typeface="Palatino Linotype"/>
              </a:rPr>
              <a:t>r</a:t>
            </a:r>
            <a:r>
              <a:rPr sz="2000" i="1" spc="8" dirty="0">
                <a:latin typeface="Palatino Linotype"/>
                <a:cs typeface="Palatino Linotype"/>
              </a:rPr>
              <a:t>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13-3.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29" dirty="0">
                <a:latin typeface="Palatino Linotype"/>
                <a:cs typeface="Palatino Linotype"/>
              </a:rPr>
              <a:t>C</a:t>
            </a:r>
            <a:r>
              <a:rPr sz="2000" i="1" spc="8" dirty="0">
                <a:latin typeface="Palatino Linotype"/>
                <a:cs typeface="Palatino Linotype"/>
              </a:rPr>
              <a:t>o</a:t>
            </a:r>
            <a:r>
              <a:rPr sz="2000" i="1" spc="-12" dirty="0">
                <a:latin typeface="Palatino Linotype"/>
                <a:cs typeface="Palatino Linotype"/>
              </a:rPr>
              <a:t>m</a:t>
            </a:r>
            <a:r>
              <a:rPr sz="2000" i="1" spc="-4" dirty="0">
                <a:latin typeface="Palatino Linotype"/>
                <a:cs typeface="Palatino Linotype"/>
              </a:rPr>
              <a:t>m</a:t>
            </a:r>
            <a:r>
              <a:rPr sz="2000" i="1" spc="-8" dirty="0">
                <a:latin typeface="Palatino Linotype"/>
                <a:cs typeface="Palatino Linotype"/>
              </a:rPr>
              <a:t>e</a:t>
            </a:r>
            <a:r>
              <a:rPr sz="2000" i="1" spc="-29" dirty="0">
                <a:latin typeface="Palatino Linotype"/>
                <a:cs typeface="Palatino Linotype"/>
              </a:rPr>
              <a:t>n</a:t>
            </a:r>
            <a:r>
              <a:rPr sz="2000" i="1" spc="-24" dirty="0">
                <a:latin typeface="Palatino Linotype"/>
                <a:cs typeface="Palatino Linotype"/>
              </a:rPr>
              <a:t>t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4">
                <a:latin typeface="Palatino Linotype"/>
                <a:cs typeface="Palatino Linotype"/>
              </a:rPr>
              <a:t>m</a:t>
            </a:r>
            <a:r>
              <a:rPr sz="2000" i="1" spc="16">
                <a:latin typeface="Palatino Linotype"/>
                <a:cs typeface="Palatino Linotype"/>
              </a:rPr>
              <a:t>o</a:t>
            </a:r>
            <a:r>
              <a:rPr sz="2000" i="1">
                <a:latin typeface="Palatino Linotype"/>
                <a:cs typeface="Palatino Linotype"/>
              </a:rPr>
              <a:t>d</a:t>
            </a:r>
            <a:r>
              <a:rPr sz="2000" i="1" spc="-8">
                <a:latin typeface="Palatino Linotype"/>
                <a:cs typeface="Palatino Linotype"/>
              </a:rPr>
              <a:t>e</a:t>
            </a:r>
            <a:r>
              <a:rPr sz="2000" i="1" spc="-24">
                <a:latin typeface="Palatino Linotype"/>
                <a:cs typeface="Palatino Linotype"/>
              </a:rPr>
              <a:t>r</a:t>
            </a:r>
            <a:r>
              <a:rPr sz="2000" i="1" spc="16">
                <a:latin typeface="Palatino Linotype"/>
                <a:cs typeface="Palatino Linotype"/>
              </a:rPr>
              <a:t>a</a:t>
            </a:r>
            <a:r>
              <a:rPr sz="2000" i="1" spc="-33">
                <a:latin typeface="Palatino Linotype"/>
                <a:cs typeface="Palatino Linotype"/>
              </a:rPr>
              <a:t>t</a:t>
            </a:r>
            <a:r>
              <a:rPr sz="2000" i="1" spc="-12">
                <a:latin typeface="Palatino Linotype"/>
                <a:cs typeface="Palatino Linotype"/>
              </a:rPr>
              <a:t>i</a:t>
            </a:r>
            <a:r>
              <a:rPr sz="2000" i="1" spc="8">
                <a:latin typeface="Palatino Linotype"/>
                <a:cs typeface="Palatino Linotype"/>
              </a:rPr>
              <a:t>o</a:t>
            </a:r>
            <a:r>
              <a:rPr sz="2000" i="1" spc="-24">
                <a:latin typeface="Palatino Linotype"/>
                <a:cs typeface="Palatino Linotype"/>
              </a:rPr>
              <a:t>n</a:t>
            </a:r>
            <a:r>
              <a:rPr sz="2000" i="1" spc="-20">
                <a:latin typeface="Palatino Linotype"/>
                <a:cs typeface="Palatino Linotype"/>
              </a:rPr>
              <a:t> </a:t>
            </a:r>
            <a:r>
              <a:rPr sz="2000" i="1" spc="-16">
                <a:latin typeface="Palatino Linotype"/>
                <a:cs typeface="Palatino Linotype"/>
              </a:rPr>
              <a:t>p</a:t>
            </a:r>
            <a:r>
              <a:rPr sz="2000" i="1" spc="20">
                <a:latin typeface="Palatino Linotype"/>
                <a:cs typeface="Palatino Linotype"/>
              </a:rPr>
              <a:t>a</a:t>
            </a:r>
            <a:r>
              <a:rPr sz="2000" i="1" spc="-33">
                <a:latin typeface="Palatino Linotype"/>
                <a:cs typeface="Palatino Linotype"/>
              </a:rPr>
              <a:t>ge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835" y="5479869"/>
            <a:ext cx="70498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6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99"/>
          </a:p>
        </p:txBody>
      </p:sp>
      <p:sp>
        <p:nvSpPr>
          <p:cNvPr id="3" name="object 3"/>
          <p:cNvSpPr/>
          <p:nvPr/>
        </p:nvSpPr>
        <p:spPr>
          <a:xfrm>
            <a:off x="3199329" y="5479869"/>
            <a:ext cx="70498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6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99"/>
          </a:p>
        </p:txBody>
      </p:sp>
      <p:sp>
        <p:nvSpPr>
          <p:cNvPr id="4" name="object 4"/>
          <p:cNvSpPr txBox="1"/>
          <p:nvPr/>
        </p:nvSpPr>
        <p:spPr>
          <a:xfrm>
            <a:off x="533400" y="530632"/>
            <a:ext cx="8153400" cy="542310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80"/>
              </a:spcBef>
            </a:pPr>
            <a:r>
              <a:rPr sz="2800" b="1" spc="-78">
                <a:latin typeface="Arial Narrow"/>
                <a:cs typeface="Arial Narrow"/>
              </a:rPr>
              <a:t>Creating</a:t>
            </a:r>
            <a:r>
              <a:rPr sz="2800" b="1" spc="-86">
                <a:latin typeface="Arial Narrow"/>
                <a:cs typeface="Arial Narrow"/>
              </a:rPr>
              <a:t> </a:t>
            </a:r>
            <a:r>
              <a:rPr sz="2800" b="1" spc="-73" dirty="0">
                <a:latin typeface="Arial Narrow"/>
                <a:cs typeface="Arial Narrow"/>
              </a:rPr>
              <a:t>an</a:t>
            </a:r>
            <a:r>
              <a:rPr sz="2800" b="1" spc="-86" dirty="0">
                <a:latin typeface="Arial Narrow"/>
                <a:cs typeface="Arial Narrow"/>
              </a:rPr>
              <a:t> </a:t>
            </a:r>
            <a:r>
              <a:rPr sz="2800" b="1" spc="-106">
                <a:latin typeface="Arial Narrow"/>
                <a:cs typeface="Arial Narrow"/>
              </a:rPr>
              <a:t>API</a:t>
            </a:r>
            <a:r>
              <a:rPr sz="2800" b="1" spc="-86">
                <a:latin typeface="Arial Narrow"/>
                <a:cs typeface="Arial Narrow"/>
              </a:rPr>
              <a:t> </a:t>
            </a:r>
            <a:r>
              <a:rPr sz="2800" b="1" spc="-65">
                <a:latin typeface="Arial Narrow"/>
                <a:cs typeface="Arial Narrow"/>
              </a:rPr>
              <a:t>Blueprint</a:t>
            </a:r>
            <a:endParaRPr lang="en-US" sz="2800" b="1" spc="-65">
              <a:latin typeface="Arial Narrow"/>
              <a:cs typeface="Arial Narrow"/>
            </a:endParaRPr>
          </a:p>
          <a:p>
            <a:pPr marL="10367" algn="just"/>
            <a:r>
              <a:rPr lang="en-US" sz="1600" i="1" spc="-33">
                <a:latin typeface="Palatino Linotype"/>
                <a:cs typeface="Palatino Linotype"/>
              </a:rPr>
              <a:t>E</a:t>
            </a:r>
            <a:r>
              <a:rPr lang="en-US" sz="1600" i="1" spc="-20">
                <a:latin typeface="Palatino Linotype"/>
                <a:cs typeface="Palatino Linotype"/>
              </a:rPr>
              <a:t>x</a:t>
            </a:r>
            <a:r>
              <a:rPr lang="en-US" sz="1600" i="1" spc="20">
                <a:latin typeface="Palatino Linotype"/>
                <a:cs typeface="Palatino Linotype"/>
              </a:rPr>
              <a:t>a</a:t>
            </a:r>
            <a:r>
              <a:rPr lang="en-US" sz="1600" i="1" spc="-12">
                <a:latin typeface="Palatino Linotype"/>
                <a:cs typeface="Palatino Linotype"/>
              </a:rPr>
              <a:t>m</a:t>
            </a:r>
            <a:r>
              <a:rPr lang="en-US" sz="1600" i="1" spc="-24">
                <a:latin typeface="Palatino Linotype"/>
                <a:cs typeface="Palatino Linotype"/>
              </a:rPr>
              <a:t>p</a:t>
            </a:r>
            <a:r>
              <a:rPr lang="en-US" sz="1600" i="1" spc="-33">
                <a:latin typeface="Palatino Linotype"/>
                <a:cs typeface="Palatino Linotype"/>
              </a:rPr>
              <a:t>l</a:t>
            </a:r>
            <a:r>
              <a:rPr lang="en-US" sz="1600" i="1" spc="8">
                <a:latin typeface="Palatino Linotype"/>
                <a:cs typeface="Palatino Linotype"/>
              </a:rPr>
              <a:t>e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14-2.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24">
                <a:latin typeface="Palatino Linotype"/>
                <a:cs typeface="Palatino Linotype"/>
              </a:rPr>
              <a:t>a</a:t>
            </a:r>
            <a:r>
              <a:rPr lang="en-US" sz="1600" i="1" spc="-20">
                <a:latin typeface="Palatino Linotype"/>
                <a:cs typeface="Palatino Linotype"/>
              </a:rPr>
              <a:t>p</a:t>
            </a:r>
            <a:r>
              <a:rPr lang="en-US" sz="1600" i="1" spc="12">
                <a:latin typeface="Palatino Linotype"/>
                <a:cs typeface="Palatino Linotype"/>
              </a:rPr>
              <a:t>p/</a:t>
            </a:r>
            <a:r>
              <a:rPr lang="en-US" sz="1600" i="1" spc="4">
                <a:latin typeface="Palatino Linotype"/>
                <a:cs typeface="Palatino Linotype"/>
              </a:rPr>
              <a:t>a</a:t>
            </a:r>
            <a:r>
              <a:rPr lang="en-US" sz="1600" i="1" spc="-24">
                <a:latin typeface="Palatino Linotype"/>
                <a:cs typeface="Palatino Linotype"/>
              </a:rPr>
              <a:t>p</a:t>
            </a:r>
            <a:r>
              <a:rPr lang="en-US" sz="1600" i="1" spc="8">
                <a:latin typeface="Palatino Linotype"/>
                <a:cs typeface="Palatino Linotype"/>
              </a:rPr>
              <a:t>i/</a:t>
            </a:r>
            <a:r>
              <a:rPr lang="en-US" sz="1600" i="1" u="sng" spc="-2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lang="en-US" sz="1600" i="1" u="sng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 </a:t>
            </a:r>
            <a:r>
              <a:rPr lang="en-US" sz="1600" i="1" u="sng" spc="16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lang="en-US" sz="1600" i="1" spc="-20">
                <a:latin typeface="Palatino Linotype"/>
                <a:cs typeface="Palatino Linotype"/>
              </a:rPr>
              <a:t>i</a:t>
            </a:r>
            <a:r>
              <a:rPr lang="en-US" sz="1600" i="1" spc="-41">
                <a:latin typeface="Palatino Linotype"/>
                <a:cs typeface="Palatino Linotype"/>
              </a:rPr>
              <a:t>n</a:t>
            </a:r>
            <a:r>
              <a:rPr lang="en-US" sz="1600" i="1" spc="-20">
                <a:latin typeface="Palatino Linotype"/>
                <a:cs typeface="Palatino Linotype"/>
              </a:rPr>
              <a:t>i</a:t>
            </a:r>
            <a:r>
              <a:rPr lang="en-US" sz="1600" i="1" spc="-24">
                <a:latin typeface="Palatino Linotype"/>
                <a:cs typeface="Palatino Linotype"/>
              </a:rPr>
              <a:t>t</a:t>
            </a:r>
            <a:r>
              <a:rPr lang="en-US" sz="1600" i="1" u="sng" spc="-2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lang="en-US" sz="1600" i="1" u="sng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 </a:t>
            </a:r>
            <a:r>
              <a:rPr lang="en-US" sz="1600" i="1" u="sng" spc="16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lang="en-US" sz="1600" i="1" spc="-12">
                <a:latin typeface="Palatino Linotype"/>
                <a:cs typeface="Palatino Linotype"/>
              </a:rPr>
              <a:t>.</a:t>
            </a:r>
            <a:r>
              <a:rPr lang="en-US" sz="1600" i="1" spc="-33">
                <a:latin typeface="Palatino Linotype"/>
                <a:cs typeface="Palatino Linotype"/>
              </a:rPr>
              <a:t>p</a:t>
            </a:r>
            <a:r>
              <a:rPr lang="en-US" sz="1600" i="1" spc="-37">
                <a:latin typeface="Palatino Linotype"/>
                <a:cs typeface="Palatino Linotype"/>
              </a:rPr>
              <a:t>y</a:t>
            </a:r>
            <a:r>
              <a:rPr lang="en-US" sz="1600" i="1" spc="-16">
                <a:latin typeface="Palatino Linotype"/>
                <a:cs typeface="Palatino Linotype"/>
              </a:rPr>
              <a:t>: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57">
                <a:latin typeface="Palatino Linotype"/>
                <a:cs typeface="Palatino Linotype"/>
              </a:rPr>
              <a:t>A</a:t>
            </a:r>
            <a:r>
              <a:rPr lang="en-US" sz="1600" i="1" spc="-61">
                <a:latin typeface="Palatino Linotype"/>
                <a:cs typeface="Palatino Linotype"/>
              </a:rPr>
              <a:t>P</a:t>
            </a:r>
            <a:r>
              <a:rPr lang="en-US" sz="1600" i="1">
                <a:latin typeface="Palatino Linotype"/>
                <a:cs typeface="Palatino Linotype"/>
              </a:rPr>
              <a:t>I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4">
                <a:latin typeface="Palatino Linotype"/>
                <a:cs typeface="Palatino Linotype"/>
              </a:rPr>
              <a:t>b</a:t>
            </a:r>
            <a:r>
              <a:rPr lang="en-US" sz="1600" i="1" spc="-41">
                <a:latin typeface="Palatino Linotype"/>
                <a:cs typeface="Palatino Linotype"/>
              </a:rPr>
              <a:t>l</a:t>
            </a:r>
            <a:r>
              <a:rPr lang="en-US" sz="1600" i="1" spc="-24">
                <a:latin typeface="Palatino Linotype"/>
                <a:cs typeface="Palatino Linotype"/>
              </a:rPr>
              <a:t>u</a:t>
            </a:r>
            <a:r>
              <a:rPr lang="en-US" sz="1600" i="1" spc="4">
                <a:latin typeface="Palatino Linotype"/>
                <a:cs typeface="Palatino Linotype"/>
              </a:rPr>
              <a:t>e</a:t>
            </a:r>
            <a:r>
              <a:rPr lang="en-US" sz="1600" i="1" spc="-24">
                <a:latin typeface="Palatino Linotype"/>
                <a:cs typeface="Palatino Linotype"/>
              </a:rPr>
              <a:t>p</a:t>
            </a:r>
            <a:r>
              <a:rPr lang="en-US" sz="1600" i="1" spc="-16">
                <a:latin typeface="Palatino Linotype"/>
                <a:cs typeface="Palatino Linotype"/>
              </a:rPr>
              <a:t>r</a:t>
            </a:r>
            <a:r>
              <a:rPr lang="en-US" sz="1600" i="1" spc="-20">
                <a:latin typeface="Palatino Linotype"/>
                <a:cs typeface="Palatino Linotype"/>
              </a:rPr>
              <a:t>i</a:t>
            </a:r>
            <a:r>
              <a:rPr lang="en-US" sz="1600" i="1" spc="-45">
                <a:latin typeface="Palatino Linotype"/>
                <a:cs typeface="Palatino Linotype"/>
              </a:rPr>
              <a:t>n</a:t>
            </a:r>
            <a:r>
              <a:rPr lang="en-US" sz="1600" i="1" spc="-24">
                <a:latin typeface="Palatino Linotype"/>
                <a:cs typeface="Palatino Linotype"/>
              </a:rPr>
              <a:t>t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24">
                <a:latin typeface="Palatino Linotype"/>
                <a:cs typeface="Palatino Linotype"/>
              </a:rPr>
              <a:t>c</a:t>
            </a:r>
            <a:r>
              <a:rPr lang="en-US" sz="1600" i="1" spc="-37">
                <a:latin typeface="Palatino Linotype"/>
                <a:cs typeface="Palatino Linotype"/>
              </a:rPr>
              <a:t>r</a:t>
            </a:r>
            <a:r>
              <a:rPr lang="en-US" sz="1600" i="1">
                <a:latin typeface="Palatino Linotype"/>
                <a:cs typeface="Palatino Linotype"/>
              </a:rPr>
              <a:t>e</a:t>
            </a:r>
            <a:r>
              <a:rPr lang="en-US" sz="1600" i="1" spc="16">
                <a:latin typeface="Palatino Linotype"/>
                <a:cs typeface="Palatino Linotype"/>
              </a:rPr>
              <a:t>a</a:t>
            </a:r>
            <a:r>
              <a:rPr lang="en-US" sz="1600" i="1" spc="-33">
                <a:latin typeface="Palatino Linotype"/>
                <a:cs typeface="Palatino Linotype"/>
              </a:rPr>
              <a:t>t</a:t>
            </a:r>
            <a:r>
              <a:rPr lang="en-US" sz="1600" i="1" spc="-12">
                <a:latin typeface="Palatino Linotype"/>
                <a:cs typeface="Palatino Linotype"/>
              </a:rPr>
              <a:t>i</a:t>
            </a:r>
            <a:r>
              <a:rPr lang="en-US" sz="1600" i="1" spc="8">
                <a:latin typeface="Palatino Linotype"/>
                <a:cs typeface="Palatino Linotype"/>
              </a:rPr>
              <a:t>o</a:t>
            </a:r>
            <a:r>
              <a:rPr lang="en-US" sz="1600" i="1" spc="-24">
                <a:latin typeface="Palatino Linotype"/>
                <a:cs typeface="Palatino Linotype"/>
              </a:rPr>
              <a:t>n</a:t>
            </a:r>
            <a:endParaRPr lang="en-US"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600" b="1" spc="-73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Blueprint</a:t>
            </a:r>
            <a:endParaRPr lang="en-US"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lang="en-US" sz="1600">
              <a:latin typeface="SimSun"/>
              <a:cs typeface="SimSun"/>
            </a:endParaRPr>
          </a:p>
          <a:p>
            <a:pPr marL="10367"/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api</a:t>
            </a:r>
            <a:r>
              <a:rPr lang="en-US" sz="1600" spc="-12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8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Blueprint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'api'</a:t>
            </a:r>
            <a:r>
              <a:rPr lang="en-US" sz="1600">
                <a:latin typeface="SimSun"/>
                <a:cs typeface="SimSun"/>
              </a:rPr>
              <a:t>,</a:t>
            </a:r>
            <a:r>
              <a:rPr lang="en-US" sz="1600" spc="-12">
                <a:latin typeface="SimSun"/>
                <a:cs typeface="SimSun"/>
              </a:rPr>
              <a:t> </a:t>
            </a:r>
            <a:r>
              <a:rPr lang="en-US" sz="1600" b="1" spc="-65">
                <a:solidFill>
                  <a:srgbClr val="003333"/>
                </a:solidFill>
                <a:latin typeface="Courier New"/>
                <a:cs typeface="Courier New"/>
              </a:rPr>
              <a:t>__name__</a:t>
            </a:r>
            <a:r>
              <a:rPr lang="en-US" sz="1600" spc="-65">
                <a:latin typeface="SimSun"/>
                <a:cs typeface="SimSun"/>
              </a:rPr>
              <a:t>)</a:t>
            </a:r>
            <a:endParaRPr lang="en-US"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lang="en-US" sz="1600">
              <a:latin typeface="SimSun"/>
              <a:cs typeface="SimSun"/>
            </a:endParaRPr>
          </a:p>
          <a:p>
            <a:pPr marL="10367"/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600" b="1" spc="-73">
                <a:solidFill>
                  <a:srgbClr val="00CCFF"/>
                </a:solidFill>
                <a:latin typeface="Courier New"/>
                <a:cs typeface="Courier New"/>
              </a:rPr>
              <a:t>. </a:t>
            </a:r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authentication</a:t>
            </a:r>
            <a:r>
              <a:rPr lang="en-US" sz="1600">
                <a:latin typeface="SimSun"/>
                <a:cs typeface="SimSun"/>
              </a:rPr>
              <a:t>,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lang="en-US" sz="1600">
                <a:latin typeface="SimSun"/>
                <a:cs typeface="SimSun"/>
              </a:rPr>
              <a:t>,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users</a:t>
            </a:r>
            <a:r>
              <a:rPr lang="en-US" sz="1600">
                <a:latin typeface="SimSun"/>
                <a:cs typeface="SimSun"/>
              </a:rPr>
              <a:t>,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comments</a:t>
            </a:r>
            <a:r>
              <a:rPr lang="en-US" sz="1600">
                <a:latin typeface="SimSun"/>
                <a:cs typeface="SimSun"/>
              </a:rPr>
              <a:t>,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errors</a:t>
            </a:r>
            <a:endParaRPr lang="en-US" sz="1600">
              <a:latin typeface="SimSun"/>
              <a:cs typeface="SimSun"/>
            </a:endParaRPr>
          </a:p>
          <a:p>
            <a:pPr>
              <a:spcBef>
                <a:spcPts val="24"/>
              </a:spcBef>
            </a:pPr>
            <a:endParaRPr lang="en-US" sz="900">
              <a:latin typeface="SimSun"/>
              <a:cs typeface="SimSun"/>
            </a:endParaRPr>
          </a:p>
          <a:p>
            <a:pPr marL="10367" marR="4147" algn="just">
              <a:lnSpc>
                <a:spcPct val="101200"/>
              </a:lnSpc>
            </a:pPr>
            <a:r>
              <a:rPr lang="en-US" sz="1400" spc="-29">
                <a:latin typeface="Palatino Linotype"/>
                <a:cs typeface="Palatino Linotype"/>
              </a:rPr>
              <a:t>The </a:t>
            </a:r>
            <a:r>
              <a:rPr lang="en-US" sz="1400" spc="-37">
                <a:latin typeface="Palatino Linotype"/>
                <a:cs typeface="Palatino Linotype"/>
              </a:rPr>
              <a:t>structure </a:t>
            </a:r>
            <a:r>
              <a:rPr lang="en-US" sz="1400" spc="-33">
                <a:latin typeface="Palatino Linotype"/>
                <a:cs typeface="Palatino Linotype"/>
              </a:rPr>
              <a:t>of </a:t>
            </a:r>
            <a:r>
              <a:rPr lang="en-US" sz="1400" spc="-37">
                <a:latin typeface="Palatino Linotype"/>
                <a:cs typeface="Palatino Linotype"/>
              </a:rPr>
              <a:t>the </a:t>
            </a:r>
            <a:r>
              <a:rPr lang="en-US" sz="1400" spc="-41">
                <a:latin typeface="Palatino Linotype"/>
                <a:cs typeface="Palatino Linotype"/>
              </a:rPr>
              <a:t>blueprint </a:t>
            </a:r>
            <a:r>
              <a:rPr lang="en-US" sz="1400" spc="-53">
                <a:latin typeface="Palatino Linotype"/>
                <a:cs typeface="Palatino Linotype"/>
              </a:rPr>
              <a:t>package </a:t>
            </a:r>
            <a:r>
              <a:rPr lang="en-US" sz="1400" spc="-33">
                <a:latin typeface="Palatino Linotype"/>
                <a:cs typeface="Palatino Linotype"/>
              </a:rPr>
              <a:t>constructor </a:t>
            </a:r>
            <a:r>
              <a:rPr lang="en-US" sz="1400" spc="-37">
                <a:latin typeface="Palatino Linotype"/>
                <a:cs typeface="Palatino Linotype"/>
              </a:rPr>
              <a:t>is similar </a:t>
            </a:r>
            <a:r>
              <a:rPr lang="en-US" sz="1400" spc="-24">
                <a:latin typeface="Palatino Linotype"/>
                <a:cs typeface="Palatino Linotype"/>
              </a:rPr>
              <a:t>to </a:t>
            </a:r>
            <a:r>
              <a:rPr lang="en-US" sz="1400" spc="-37">
                <a:latin typeface="Palatino Linotype"/>
                <a:cs typeface="Palatino Linotype"/>
              </a:rPr>
              <a:t>that </a:t>
            </a:r>
            <a:r>
              <a:rPr lang="en-US" sz="1400" spc="-33">
                <a:latin typeface="Palatino Linotype"/>
                <a:cs typeface="Palatino Linotype"/>
              </a:rPr>
              <a:t>of </a:t>
            </a:r>
            <a:r>
              <a:rPr lang="en-US" sz="1400" spc="-37">
                <a:latin typeface="Palatino Linotype"/>
                <a:cs typeface="Palatino Linotype"/>
              </a:rPr>
              <a:t>the </a:t>
            </a:r>
            <a:r>
              <a:rPr lang="en-US" sz="1400" spc="-33">
                <a:latin typeface="Palatino Linotype"/>
                <a:cs typeface="Palatino Linotype"/>
              </a:rPr>
              <a:t>other blue‐ </a:t>
            </a:r>
            <a:r>
              <a:rPr lang="en-US" sz="1400" spc="-29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prints. Importing </a:t>
            </a:r>
            <a:r>
              <a:rPr lang="en-US" sz="1400" spc="-41">
                <a:latin typeface="Palatino Linotype"/>
                <a:cs typeface="Palatino Linotype"/>
              </a:rPr>
              <a:t>all </a:t>
            </a:r>
            <a:r>
              <a:rPr lang="en-US" sz="1400" spc="-37">
                <a:latin typeface="Palatino Linotype"/>
                <a:cs typeface="Palatino Linotype"/>
              </a:rPr>
              <a:t>the </a:t>
            </a:r>
            <a:r>
              <a:rPr lang="en-US" sz="1400" spc="-41">
                <a:latin typeface="Palatino Linotype"/>
                <a:cs typeface="Palatino Linotype"/>
              </a:rPr>
              <a:t>components </a:t>
            </a:r>
            <a:r>
              <a:rPr lang="en-US" sz="1400" spc="-33">
                <a:latin typeface="Palatino Linotype"/>
                <a:cs typeface="Palatino Linotype"/>
              </a:rPr>
              <a:t>of </a:t>
            </a:r>
            <a:r>
              <a:rPr lang="en-US" sz="1400" spc="-37">
                <a:latin typeface="Palatino Linotype"/>
                <a:cs typeface="Palatino Linotype"/>
              </a:rPr>
              <a:t>the </a:t>
            </a:r>
            <a:r>
              <a:rPr lang="en-US" sz="1400" spc="-41">
                <a:latin typeface="Palatino Linotype"/>
                <a:cs typeface="Palatino Linotype"/>
              </a:rPr>
              <a:t>blueprint </a:t>
            </a:r>
            <a:r>
              <a:rPr lang="en-US" sz="1400" spc="-37">
                <a:latin typeface="Palatino Linotype"/>
                <a:cs typeface="Palatino Linotype"/>
              </a:rPr>
              <a:t>is </a:t>
            </a:r>
            <a:r>
              <a:rPr lang="en-US" sz="1400" spc="-45">
                <a:latin typeface="Palatino Linotype"/>
                <a:cs typeface="Palatino Linotype"/>
              </a:rPr>
              <a:t>necessary </a:t>
            </a:r>
            <a:r>
              <a:rPr lang="en-US" sz="1400" spc="-41">
                <a:latin typeface="Palatino Linotype"/>
                <a:cs typeface="Palatino Linotype"/>
              </a:rPr>
              <a:t>so </a:t>
            </a:r>
            <a:r>
              <a:rPr lang="en-US" sz="1400" spc="-37">
                <a:latin typeface="Palatino Linotype"/>
                <a:cs typeface="Palatino Linotype"/>
              </a:rPr>
              <a:t>that </a:t>
            </a:r>
            <a:r>
              <a:rPr lang="en-US" sz="1400" spc="-41">
                <a:latin typeface="Palatino Linotype"/>
                <a:cs typeface="Palatino Linotype"/>
              </a:rPr>
              <a:t>routes </a:t>
            </a:r>
            <a:r>
              <a:rPr lang="en-US" sz="1400" spc="-53">
                <a:latin typeface="Palatino Linotype"/>
                <a:cs typeface="Palatino Linotype"/>
              </a:rPr>
              <a:t>and </a:t>
            </a:r>
            <a:r>
              <a:rPr lang="en-US" sz="1400" spc="-49">
                <a:latin typeface="Palatino Linotype"/>
                <a:cs typeface="Palatino Linotype"/>
              </a:rPr>
              <a:t> </a:t>
            </a:r>
            <a:r>
              <a:rPr lang="en-US" sz="1400" spc="-33">
                <a:latin typeface="Palatino Linotype"/>
                <a:cs typeface="Palatino Linotype"/>
              </a:rPr>
              <a:t>other </a:t>
            </a:r>
            <a:r>
              <a:rPr lang="en-US" sz="1400" spc="-45">
                <a:latin typeface="Palatino Linotype"/>
                <a:cs typeface="Palatino Linotype"/>
              </a:rPr>
              <a:t>handlers </a:t>
            </a:r>
            <a:r>
              <a:rPr lang="en-US" sz="1400" spc="-41">
                <a:latin typeface="Palatino Linotype"/>
                <a:cs typeface="Palatino Linotype"/>
              </a:rPr>
              <a:t>are registered. </a:t>
            </a:r>
            <a:r>
              <a:rPr lang="en-US" sz="1400" spc="-33">
                <a:latin typeface="Palatino Linotype"/>
                <a:cs typeface="Palatino Linotype"/>
              </a:rPr>
              <a:t>Since </a:t>
            </a:r>
            <a:r>
              <a:rPr lang="en-US" sz="1400" spc="-61">
                <a:latin typeface="Palatino Linotype"/>
                <a:cs typeface="Palatino Linotype"/>
              </a:rPr>
              <a:t>many </a:t>
            </a:r>
            <a:r>
              <a:rPr lang="en-US" sz="1400" spc="-33">
                <a:latin typeface="Palatino Linotype"/>
                <a:cs typeface="Palatino Linotype"/>
              </a:rPr>
              <a:t>of </a:t>
            </a:r>
            <a:r>
              <a:rPr lang="en-US" sz="1400" spc="-41">
                <a:latin typeface="Palatino Linotype"/>
                <a:cs typeface="Palatino Linotype"/>
              </a:rPr>
              <a:t>these </a:t>
            </a:r>
            <a:r>
              <a:rPr lang="en-US" sz="1400" spc="-53">
                <a:latin typeface="Palatino Linotype"/>
                <a:cs typeface="Palatino Linotype"/>
              </a:rPr>
              <a:t>modules </a:t>
            </a:r>
            <a:r>
              <a:rPr lang="en-US" sz="1400" spc="-49">
                <a:latin typeface="Palatino Linotype"/>
                <a:cs typeface="Palatino Linotype"/>
              </a:rPr>
              <a:t>need </a:t>
            </a:r>
            <a:r>
              <a:rPr lang="en-US" sz="1400" spc="-24">
                <a:latin typeface="Palatino Linotype"/>
                <a:cs typeface="Palatino Linotype"/>
              </a:rPr>
              <a:t>to </a:t>
            </a:r>
            <a:r>
              <a:rPr lang="en-US" sz="1400" spc="-41">
                <a:latin typeface="Palatino Linotype"/>
                <a:cs typeface="Palatino Linotype"/>
              </a:rPr>
              <a:t>import </a:t>
            </a:r>
            <a:r>
              <a:rPr lang="en-US" sz="1400" spc="-37">
                <a:latin typeface="Palatino Linotype"/>
                <a:cs typeface="Palatino Linotype"/>
              </a:rPr>
              <a:t>the </a:t>
            </a:r>
            <a:r>
              <a:rPr lang="en-US" sz="1400" spc="-4">
                <a:latin typeface="SimSun"/>
                <a:cs typeface="SimSun"/>
              </a:rPr>
              <a:t>api </a:t>
            </a:r>
            <a:r>
              <a:rPr lang="en-US" sz="1400">
                <a:latin typeface="SimSun"/>
                <a:cs typeface="SimSun"/>
              </a:rPr>
              <a:t> </a:t>
            </a:r>
            <a:r>
              <a:rPr lang="en-US" sz="1400" spc="-41">
                <a:latin typeface="Palatino Linotype"/>
                <a:cs typeface="Palatino Linotype"/>
              </a:rPr>
              <a:t>blueprint referenced </a:t>
            </a:r>
            <a:r>
              <a:rPr lang="en-US" sz="1400" spc="-37">
                <a:latin typeface="Palatino Linotype"/>
                <a:cs typeface="Palatino Linotype"/>
              </a:rPr>
              <a:t>here, the </a:t>
            </a:r>
            <a:r>
              <a:rPr lang="en-US" sz="1400" spc="-41">
                <a:latin typeface="Palatino Linotype"/>
                <a:cs typeface="Palatino Linotype"/>
              </a:rPr>
              <a:t>imports are </a:t>
            </a:r>
            <a:r>
              <a:rPr lang="en-US" sz="1400" spc="-45">
                <a:latin typeface="Palatino Linotype"/>
                <a:cs typeface="Palatino Linotype"/>
              </a:rPr>
              <a:t>done at </a:t>
            </a:r>
            <a:r>
              <a:rPr lang="en-US" sz="1400" spc="-37">
                <a:latin typeface="Palatino Linotype"/>
                <a:cs typeface="Palatino Linotype"/>
              </a:rPr>
              <a:t>the </a:t>
            </a:r>
            <a:r>
              <a:rPr lang="en-US" sz="1400" spc="-33">
                <a:latin typeface="Palatino Linotype"/>
                <a:cs typeface="Palatino Linotype"/>
              </a:rPr>
              <a:t>bottom </a:t>
            </a:r>
            <a:r>
              <a:rPr lang="en-US" sz="1400" spc="-24">
                <a:latin typeface="Palatino Linotype"/>
                <a:cs typeface="Palatino Linotype"/>
              </a:rPr>
              <a:t>to </a:t>
            </a:r>
            <a:r>
              <a:rPr lang="en-US" sz="1400" spc="-49">
                <a:latin typeface="Palatino Linotype"/>
                <a:cs typeface="Palatino Linotype"/>
              </a:rPr>
              <a:t>help prevent </a:t>
            </a:r>
            <a:r>
              <a:rPr lang="en-US" sz="1400" spc="-33">
                <a:latin typeface="Palatino Linotype"/>
                <a:cs typeface="Palatino Linotype"/>
              </a:rPr>
              <a:t>errors </a:t>
            </a:r>
            <a:r>
              <a:rPr lang="en-US" sz="1400" spc="-29">
                <a:latin typeface="Palatino Linotype"/>
                <a:cs typeface="Palatino Linotype"/>
              </a:rPr>
              <a:t> </a:t>
            </a:r>
            <a:r>
              <a:rPr lang="en-US" sz="1400" spc="-61">
                <a:latin typeface="Palatino Linotype"/>
                <a:cs typeface="Palatino Linotype"/>
              </a:rPr>
              <a:t>due</a:t>
            </a:r>
            <a:r>
              <a:rPr lang="en-US" sz="1400" spc="-24">
                <a:latin typeface="Palatino Linotype"/>
                <a:cs typeface="Palatino Linotype"/>
              </a:rPr>
              <a:t> to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33">
                <a:latin typeface="Palatino Linotype"/>
                <a:cs typeface="Palatino Linotype"/>
              </a:rPr>
              <a:t>circular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45">
                <a:latin typeface="Palatino Linotype"/>
                <a:cs typeface="Palatino Linotype"/>
              </a:rPr>
              <a:t>dependencies.</a:t>
            </a:r>
          </a:p>
          <a:p>
            <a:pPr marL="10367" marR="4147" algn="just">
              <a:lnSpc>
                <a:spcPct val="101200"/>
              </a:lnSpc>
            </a:pPr>
            <a:endParaRPr lang="en-US" sz="1600">
              <a:latin typeface="Palatino Linotype"/>
              <a:cs typeface="Palatino Linotype"/>
            </a:endParaRPr>
          </a:p>
          <a:p>
            <a:pPr marL="10367" algn="just">
              <a:spcBef>
                <a:spcPts val="4"/>
              </a:spcBef>
            </a:pPr>
            <a:r>
              <a:rPr lang="en-US" sz="1600" i="1" spc="-12">
                <a:latin typeface="Palatino Linotype"/>
                <a:cs typeface="Palatino Linotype"/>
              </a:rPr>
              <a:t>Example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16">
                <a:latin typeface="Palatino Linotype"/>
                <a:cs typeface="Palatino Linotype"/>
              </a:rPr>
              <a:t>14-3. app/init.py:</a:t>
            </a:r>
            <a:r>
              <a:rPr lang="en-US" sz="1600" i="1" spc="-20">
                <a:latin typeface="Palatino Linotype"/>
                <a:cs typeface="Palatino Linotype"/>
              </a:rPr>
              <a:t> </a:t>
            </a:r>
            <a:r>
              <a:rPr lang="en-US" sz="1600" i="1" spc="-37">
                <a:latin typeface="Palatino Linotype"/>
                <a:cs typeface="Palatino Linotype"/>
              </a:rPr>
              <a:t>API</a:t>
            </a:r>
            <a:r>
              <a:rPr lang="en-US" sz="1600" i="1" spc="-16">
                <a:latin typeface="Palatino Linotype"/>
                <a:cs typeface="Palatino Linotype"/>
              </a:rPr>
              <a:t> </a:t>
            </a:r>
            <a:r>
              <a:rPr lang="en-US" sz="1600" i="1" spc="-20">
                <a:latin typeface="Palatino Linotype"/>
                <a:cs typeface="Palatino Linotype"/>
              </a:rPr>
              <a:t>blueprint</a:t>
            </a:r>
            <a:r>
              <a:rPr lang="en-US" sz="1600" i="1" spc="-16">
                <a:latin typeface="Palatino Linotype"/>
                <a:cs typeface="Palatino Linotype"/>
              </a:rPr>
              <a:t> </a:t>
            </a:r>
            <a:r>
              <a:rPr lang="en-US" sz="1600" i="1" spc="-24">
                <a:latin typeface="Palatino Linotype"/>
                <a:cs typeface="Palatino Linotype"/>
              </a:rPr>
              <a:t>registration</a:t>
            </a:r>
            <a:endParaRPr lang="en-US"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600">
                <a:solidFill>
                  <a:srgbClr val="CC00FF"/>
                </a:solidFill>
                <a:latin typeface="SimSun"/>
                <a:cs typeface="SimSun"/>
              </a:rPr>
              <a:t>create_app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config_name</a:t>
            </a:r>
            <a:r>
              <a:rPr lang="en-US" sz="1600">
                <a:latin typeface="SimSun"/>
                <a:cs typeface="SimSun"/>
              </a:rPr>
              <a:t>):</a:t>
            </a:r>
          </a:p>
          <a:p>
            <a:pPr marL="186606"/>
            <a:r>
              <a:rPr lang="en-US" sz="1600" i="1" spc="-73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lang="en-US" sz="1600">
              <a:latin typeface="Courier New"/>
              <a:cs typeface="Courier New"/>
            </a:endParaRPr>
          </a:p>
          <a:p>
            <a:pPr marL="186606" marR="960503"/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600" b="1" spc="-73">
                <a:solidFill>
                  <a:srgbClr val="00CCFF"/>
                </a:solidFill>
                <a:latin typeface="Courier New"/>
                <a:cs typeface="Courier New"/>
              </a:rPr>
              <a:t>.api </a:t>
            </a:r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api </a:t>
            </a:r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as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api_blueprint  app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register_blueprint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api_blueprint</a:t>
            </a:r>
            <a:r>
              <a:rPr lang="en-US" sz="1600">
                <a:latin typeface="SimSun"/>
                <a:cs typeface="SimSun"/>
              </a:rPr>
              <a:t>,</a:t>
            </a:r>
            <a:r>
              <a:rPr lang="en-US" sz="1600" spc="-82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url_prefix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'/api/v1'</a:t>
            </a:r>
            <a:r>
              <a:rPr lang="en-US" sz="1600">
                <a:latin typeface="SimSun"/>
                <a:cs typeface="SimSun"/>
              </a:rPr>
              <a:t>) </a:t>
            </a:r>
            <a:r>
              <a:rPr lang="en-US" sz="1600" spc="-339">
                <a:latin typeface="SimSun"/>
                <a:cs typeface="SimSun"/>
              </a:rPr>
              <a:t> </a:t>
            </a:r>
            <a:r>
              <a:rPr lang="en-US" sz="1600" i="1" spc="-73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lang="en-US" sz="16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lang="en-US" sz="900">
              <a:latin typeface="Courier New"/>
              <a:cs typeface="Courier New"/>
            </a:endParaRPr>
          </a:p>
          <a:p>
            <a:pPr marL="10367" marR="4147" algn="just"/>
            <a:r>
              <a:rPr lang="en-US" sz="1400" spc="-29">
                <a:latin typeface="Palatino Linotype"/>
                <a:cs typeface="Palatino Linotype"/>
              </a:rPr>
              <a:t>The </a:t>
            </a:r>
            <a:r>
              <a:rPr lang="en-US" sz="1400" spc="-37">
                <a:latin typeface="Palatino Linotype"/>
                <a:cs typeface="Palatino Linotype"/>
              </a:rPr>
              <a:t>API </a:t>
            </a:r>
            <a:r>
              <a:rPr lang="en-US" sz="1400" spc="-41">
                <a:latin typeface="Palatino Linotype"/>
                <a:cs typeface="Palatino Linotype"/>
              </a:rPr>
              <a:t>blueprint </a:t>
            </a:r>
            <a:r>
              <a:rPr lang="en-US" sz="1400" spc="-37">
                <a:latin typeface="Palatino Linotype"/>
                <a:cs typeface="Palatino Linotype"/>
              </a:rPr>
              <a:t>is </a:t>
            </a:r>
            <a:r>
              <a:rPr lang="en-US" sz="1400" spc="-45">
                <a:latin typeface="Palatino Linotype"/>
                <a:cs typeface="Palatino Linotype"/>
              </a:rPr>
              <a:t>registered </a:t>
            </a:r>
            <a:r>
              <a:rPr lang="en-US" sz="1400" spc="-53">
                <a:latin typeface="Palatino Linotype"/>
                <a:cs typeface="Palatino Linotype"/>
              </a:rPr>
              <a:t>with a </a:t>
            </a:r>
            <a:r>
              <a:rPr lang="en-US" sz="1400" spc="-49">
                <a:latin typeface="Palatino Linotype"/>
                <a:cs typeface="Palatino Linotype"/>
              </a:rPr>
              <a:t>URL </a:t>
            </a:r>
            <a:r>
              <a:rPr lang="en-US" sz="1400" spc="-37">
                <a:latin typeface="Palatino Linotype"/>
                <a:cs typeface="Palatino Linotype"/>
              </a:rPr>
              <a:t>prefix, </a:t>
            </a:r>
            <a:r>
              <a:rPr lang="en-US" sz="1400" spc="-41">
                <a:latin typeface="Palatino Linotype"/>
                <a:cs typeface="Palatino Linotype"/>
              </a:rPr>
              <a:t>so </a:t>
            </a:r>
            <a:r>
              <a:rPr lang="en-US" sz="1400" spc="-37">
                <a:latin typeface="Palatino Linotype"/>
                <a:cs typeface="Palatino Linotype"/>
              </a:rPr>
              <a:t>that </a:t>
            </a:r>
            <a:r>
              <a:rPr lang="en-US" sz="1400" spc="-41">
                <a:latin typeface="Palatino Linotype"/>
                <a:cs typeface="Palatino Linotype"/>
              </a:rPr>
              <a:t>all </a:t>
            </a:r>
            <a:r>
              <a:rPr lang="en-US" sz="1400" spc="-33">
                <a:latin typeface="Palatino Linotype"/>
                <a:cs typeface="Palatino Linotype"/>
              </a:rPr>
              <a:t>its </a:t>
            </a:r>
            <a:r>
              <a:rPr lang="en-US" sz="1400" spc="-41">
                <a:latin typeface="Palatino Linotype"/>
                <a:cs typeface="Palatino Linotype"/>
              </a:rPr>
              <a:t>routes </a:t>
            </a:r>
            <a:r>
              <a:rPr lang="en-US" sz="1400" spc="-57">
                <a:latin typeface="Palatino Linotype"/>
                <a:cs typeface="Palatino Linotype"/>
              </a:rPr>
              <a:t>will </a:t>
            </a:r>
            <a:r>
              <a:rPr lang="en-US" sz="1400" spc="-61">
                <a:latin typeface="Palatino Linotype"/>
                <a:cs typeface="Palatino Linotype"/>
              </a:rPr>
              <a:t>have </a:t>
            </a:r>
            <a:r>
              <a:rPr lang="en-US" sz="1400" spc="-33">
                <a:latin typeface="Palatino Linotype"/>
                <a:cs typeface="Palatino Linotype"/>
              </a:rPr>
              <a:t>their </a:t>
            </a:r>
            <a:r>
              <a:rPr lang="en-US" sz="1400" spc="-29">
                <a:latin typeface="Palatino Linotype"/>
                <a:cs typeface="Palatino Linotype"/>
              </a:rPr>
              <a:t> </a:t>
            </a:r>
            <a:r>
              <a:rPr lang="en-US" sz="1400" spc="-49">
                <a:latin typeface="Palatino Linotype"/>
                <a:cs typeface="Palatino Linotype"/>
              </a:rPr>
              <a:t>URLs </a:t>
            </a:r>
            <a:r>
              <a:rPr lang="en-US" sz="1400" spc="-45">
                <a:latin typeface="Palatino Linotype"/>
                <a:cs typeface="Palatino Linotype"/>
              </a:rPr>
              <a:t>prefixed </a:t>
            </a:r>
            <a:r>
              <a:rPr lang="en-US" sz="1400" spc="-53">
                <a:latin typeface="Palatino Linotype"/>
                <a:cs typeface="Palatino Linotype"/>
              </a:rPr>
              <a:t>with </a:t>
            </a:r>
            <a:r>
              <a:rPr lang="en-US" sz="1400" i="1" spc="-8">
                <a:latin typeface="Palatino Linotype"/>
                <a:cs typeface="Palatino Linotype"/>
              </a:rPr>
              <a:t>/api/v1</a:t>
            </a:r>
            <a:r>
              <a:rPr lang="en-US" sz="1400" spc="-8">
                <a:latin typeface="Palatino Linotype"/>
                <a:cs typeface="Palatino Linotype"/>
              </a:rPr>
              <a:t>. </a:t>
            </a:r>
            <a:r>
              <a:rPr lang="en-US" sz="1400" spc="-61">
                <a:latin typeface="Palatino Linotype"/>
                <a:cs typeface="Palatino Linotype"/>
              </a:rPr>
              <a:t>Adding </a:t>
            </a:r>
            <a:r>
              <a:rPr lang="en-US" sz="1400" spc="-53">
                <a:latin typeface="Palatino Linotype"/>
                <a:cs typeface="Palatino Linotype"/>
              </a:rPr>
              <a:t>a </a:t>
            </a:r>
            <a:r>
              <a:rPr lang="en-US" sz="1400" spc="-41">
                <a:latin typeface="Palatino Linotype"/>
                <a:cs typeface="Palatino Linotype"/>
              </a:rPr>
              <a:t>prefix </a:t>
            </a:r>
            <a:r>
              <a:rPr lang="en-US" sz="1400" spc="-65">
                <a:latin typeface="Palatino Linotype"/>
                <a:cs typeface="Palatino Linotype"/>
              </a:rPr>
              <a:t>when </a:t>
            </a:r>
            <a:r>
              <a:rPr lang="en-US" sz="1400" spc="-41">
                <a:latin typeface="Palatino Linotype"/>
                <a:cs typeface="Palatino Linotype"/>
              </a:rPr>
              <a:t>registering </a:t>
            </a:r>
            <a:r>
              <a:rPr lang="en-US" sz="1400" spc="-37">
                <a:latin typeface="Palatino Linotype"/>
                <a:cs typeface="Palatino Linotype"/>
              </a:rPr>
              <a:t>the </a:t>
            </a:r>
            <a:r>
              <a:rPr lang="en-US" sz="1400" spc="-41">
                <a:latin typeface="Palatino Linotype"/>
                <a:cs typeface="Palatino Linotype"/>
              </a:rPr>
              <a:t>blueprint </a:t>
            </a:r>
            <a:r>
              <a:rPr lang="en-US" sz="1400" spc="-37">
                <a:latin typeface="Palatino Linotype"/>
                <a:cs typeface="Palatino Linotype"/>
              </a:rPr>
              <a:t>is </a:t>
            </a:r>
            <a:r>
              <a:rPr lang="en-US" sz="1400" spc="-53">
                <a:latin typeface="Palatino Linotype"/>
                <a:cs typeface="Palatino Linotype"/>
              </a:rPr>
              <a:t>a good </a:t>
            </a:r>
            <a:r>
              <a:rPr lang="en-US" sz="1400" spc="-49">
                <a:latin typeface="Palatino Linotype"/>
                <a:cs typeface="Palatino Linotype"/>
              </a:rPr>
              <a:t> idea because </a:t>
            </a:r>
            <a:r>
              <a:rPr lang="en-US" sz="1400" spc="-20">
                <a:latin typeface="Palatino Linotype"/>
                <a:cs typeface="Palatino Linotype"/>
              </a:rPr>
              <a:t>it </a:t>
            </a:r>
            <a:r>
              <a:rPr lang="en-US" sz="1400" spc="-41">
                <a:latin typeface="Palatino Linotype"/>
                <a:cs typeface="Palatino Linotype"/>
              </a:rPr>
              <a:t>eliminates </a:t>
            </a:r>
            <a:r>
              <a:rPr lang="en-US" sz="1400" spc="-37">
                <a:latin typeface="Palatino Linotype"/>
                <a:cs typeface="Palatino Linotype"/>
              </a:rPr>
              <a:t>the </a:t>
            </a:r>
            <a:r>
              <a:rPr lang="en-US" sz="1400" spc="-49">
                <a:latin typeface="Palatino Linotype"/>
                <a:cs typeface="Palatino Linotype"/>
              </a:rPr>
              <a:t>need </a:t>
            </a:r>
            <a:r>
              <a:rPr lang="en-US" sz="1400" spc="-24">
                <a:latin typeface="Palatino Linotype"/>
                <a:cs typeface="Palatino Linotype"/>
              </a:rPr>
              <a:t>to </a:t>
            </a:r>
            <a:r>
              <a:rPr lang="en-US" sz="1400" spc="-45">
                <a:latin typeface="Palatino Linotype"/>
                <a:cs typeface="Palatino Linotype"/>
              </a:rPr>
              <a:t>hardcode </a:t>
            </a:r>
            <a:r>
              <a:rPr lang="en-US" sz="1400" spc="-37">
                <a:latin typeface="Palatino Linotype"/>
                <a:cs typeface="Palatino Linotype"/>
              </a:rPr>
              <a:t>the </a:t>
            </a:r>
            <a:r>
              <a:rPr lang="en-US" sz="1400" spc="-41">
                <a:latin typeface="Palatino Linotype"/>
                <a:cs typeface="Palatino Linotype"/>
              </a:rPr>
              <a:t>version </a:t>
            </a:r>
            <a:r>
              <a:rPr lang="en-US" sz="1400" spc="-45">
                <a:latin typeface="Palatino Linotype"/>
                <a:cs typeface="Palatino Linotype"/>
              </a:rPr>
              <a:t>number </a:t>
            </a:r>
            <a:r>
              <a:rPr lang="en-US" sz="1400" spc="-29">
                <a:latin typeface="Palatino Linotype"/>
                <a:cs typeface="Palatino Linotype"/>
              </a:rPr>
              <a:t>in </a:t>
            </a:r>
            <a:r>
              <a:rPr lang="en-US" sz="1400" spc="-53">
                <a:latin typeface="Palatino Linotype"/>
                <a:cs typeface="Palatino Linotype"/>
              </a:rPr>
              <a:t>every </a:t>
            </a:r>
            <a:r>
              <a:rPr lang="en-US" sz="1400" spc="-41">
                <a:latin typeface="Palatino Linotype"/>
                <a:cs typeface="Palatino Linotype"/>
              </a:rPr>
              <a:t>blueprint </a:t>
            </a:r>
            <a:r>
              <a:rPr lang="en-US" sz="1400" spc="-37">
                <a:latin typeface="Palatino Linotype"/>
                <a:cs typeface="Palatino Linotype"/>
              </a:rPr>
              <a:t> route.</a:t>
            </a:r>
            <a:endParaRPr lang="en-US"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30632"/>
            <a:ext cx="7924800" cy="459056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784"/>
              </a:spcBef>
            </a:pPr>
            <a:r>
              <a:rPr sz="3200" b="1" spc="-98">
                <a:latin typeface="Arial Narrow"/>
                <a:cs typeface="Arial Narrow"/>
              </a:rPr>
              <a:t>Error</a:t>
            </a:r>
            <a:r>
              <a:rPr sz="3200" b="1" spc="-86">
                <a:latin typeface="Arial Narrow"/>
                <a:cs typeface="Arial Narrow"/>
              </a:rPr>
              <a:t> </a:t>
            </a:r>
            <a:r>
              <a:rPr sz="3200" b="1" spc="-69" dirty="0">
                <a:latin typeface="Arial Narrow"/>
                <a:cs typeface="Arial Narrow"/>
              </a:rPr>
              <a:t>Handling</a:t>
            </a:r>
            <a:endParaRPr sz="3200">
              <a:latin typeface="Arial Narrow"/>
              <a:cs typeface="Arial Narrow"/>
            </a:endParaRPr>
          </a:p>
          <a:p>
            <a:pPr marL="10367" algn="just"/>
            <a:r>
              <a:rPr lang="en-US" sz="1600" i="1" spc="-12">
                <a:latin typeface="Palatino Linotype"/>
                <a:cs typeface="Palatino Linotype"/>
              </a:rPr>
              <a:t>Example</a:t>
            </a:r>
            <a:r>
              <a:rPr lang="en-US" sz="1600" i="1" spc="-16">
                <a:latin typeface="Palatino Linotype"/>
                <a:cs typeface="Palatino Linotype"/>
              </a:rPr>
              <a:t> 14-4. </a:t>
            </a:r>
            <a:r>
              <a:rPr lang="en-US" sz="1600" i="1" spc="-12">
                <a:latin typeface="Palatino Linotype"/>
                <a:cs typeface="Palatino Linotype"/>
              </a:rPr>
              <a:t>app/api/errors.py:</a:t>
            </a:r>
            <a:r>
              <a:rPr lang="en-US" sz="1600" i="1" spc="-16">
                <a:latin typeface="Palatino Linotype"/>
                <a:cs typeface="Palatino Linotype"/>
              </a:rPr>
              <a:t> </a:t>
            </a:r>
            <a:r>
              <a:rPr lang="en-US" sz="1600" i="1" spc="-20">
                <a:latin typeface="Palatino Linotype"/>
                <a:cs typeface="Palatino Linotype"/>
              </a:rPr>
              <a:t>404</a:t>
            </a:r>
            <a:r>
              <a:rPr lang="en-US" sz="1600" i="1" spc="-12">
                <a:latin typeface="Palatino Linotype"/>
                <a:cs typeface="Palatino Linotype"/>
              </a:rPr>
              <a:t> error</a:t>
            </a:r>
            <a:r>
              <a:rPr lang="en-US" sz="1600" i="1" spc="-16">
                <a:latin typeface="Palatino Linotype"/>
                <a:cs typeface="Palatino Linotype"/>
              </a:rPr>
              <a:t> </a:t>
            </a:r>
            <a:r>
              <a:rPr lang="en-US" sz="1600" i="1" spc="-8">
                <a:latin typeface="Palatino Linotype"/>
                <a:cs typeface="Palatino Linotype"/>
              </a:rPr>
              <a:t>handler</a:t>
            </a:r>
            <a:r>
              <a:rPr lang="en-US" sz="1600" i="1" spc="-16">
                <a:latin typeface="Palatino Linotype"/>
                <a:cs typeface="Palatino Linotype"/>
              </a:rPr>
              <a:t> </a:t>
            </a:r>
            <a:r>
              <a:rPr lang="en-US" sz="1600" i="1" spc="-20">
                <a:latin typeface="Palatino Linotype"/>
                <a:cs typeface="Palatino Linotype"/>
              </a:rPr>
              <a:t>with</a:t>
            </a:r>
            <a:r>
              <a:rPr lang="en-US" sz="1600" i="1" spc="-16">
                <a:latin typeface="Palatino Linotype"/>
                <a:cs typeface="Palatino Linotype"/>
              </a:rPr>
              <a:t> </a:t>
            </a:r>
            <a:r>
              <a:rPr lang="en-US" sz="1600" i="1" spc="-20">
                <a:latin typeface="Palatino Linotype"/>
                <a:cs typeface="Palatino Linotype"/>
              </a:rPr>
              <a:t>HTTP</a:t>
            </a:r>
            <a:r>
              <a:rPr lang="en-US" sz="1600" i="1" spc="-12">
                <a:latin typeface="Palatino Linotype"/>
                <a:cs typeface="Palatino Linotype"/>
              </a:rPr>
              <a:t> </a:t>
            </a:r>
            <a:r>
              <a:rPr lang="en-US" sz="1600" i="1" spc="-24">
                <a:latin typeface="Palatino Linotype"/>
                <a:cs typeface="Palatino Linotype"/>
              </a:rPr>
              <a:t>content</a:t>
            </a:r>
            <a:r>
              <a:rPr lang="en-US" sz="1600" i="1" spc="-16">
                <a:latin typeface="Palatino Linotype"/>
                <a:cs typeface="Palatino Linotype"/>
              </a:rPr>
              <a:t> negotiation</a:t>
            </a:r>
            <a:endParaRPr lang="en-US"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400">
                <a:solidFill>
                  <a:srgbClr val="9999FF"/>
                </a:solidFill>
                <a:latin typeface="SimSun"/>
                <a:cs typeface="SimSun"/>
              </a:rPr>
              <a:t>@main.app_errorhandler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FF6600"/>
                </a:solidFill>
                <a:latin typeface="SimSun"/>
                <a:cs typeface="SimSun"/>
              </a:rPr>
              <a:t>404</a:t>
            </a:r>
            <a:r>
              <a:rPr lang="en-US" sz="1400">
                <a:latin typeface="SimSun"/>
                <a:cs typeface="SimSun"/>
              </a:rPr>
              <a:t>)</a:t>
            </a:r>
          </a:p>
          <a:p>
            <a:pPr marL="10367"/>
            <a:r>
              <a:rPr lang="en-US" sz="14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400">
                <a:solidFill>
                  <a:srgbClr val="CC00FF"/>
                </a:solidFill>
                <a:latin typeface="SimSun"/>
                <a:cs typeface="SimSun"/>
              </a:rPr>
              <a:t>page_not_found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e</a:t>
            </a:r>
            <a:r>
              <a:rPr lang="en-US" sz="1400">
                <a:latin typeface="SimSun"/>
                <a:cs typeface="SimSun"/>
              </a:rPr>
              <a:t>):</a:t>
            </a:r>
          </a:p>
          <a:p>
            <a:pPr marL="186606"/>
            <a:r>
              <a:rPr lang="en-US" sz="1400" b="1" spc="-73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accept_mimetypes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accept_json </a:t>
            </a:r>
            <a:r>
              <a:rPr lang="en-US" sz="1400" b="1" spc="-73">
                <a:latin typeface="Courier New"/>
                <a:cs typeface="Courier New"/>
              </a:rPr>
              <a:t>and </a:t>
            </a:r>
            <a:r>
              <a:rPr lang="en-US" sz="1400">
                <a:latin typeface="SimSun"/>
                <a:cs typeface="SimSun"/>
              </a:rPr>
              <a:t>\</a:t>
            </a:r>
          </a:p>
          <a:p>
            <a:pPr marL="362845" marR="1401101" indent="176239"/>
            <a:r>
              <a:rPr lang="en-US" sz="1400" b="1" spc="-73">
                <a:latin typeface="Courier New"/>
                <a:cs typeface="Courier New"/>
              </a:rPr>
              <a:t>not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accept_mimetypes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accept_html</a:t>
            </a:r>
            <a:r>
              <a:rPr lang="en-US" sz="1400">
                <a:latin typeface="SimSun"/>
                <a:cs typeface="SimSun"/>
              </a:rPr>
              <a:t>: 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response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jsonify</a:t>
            </a:r>
            <a:r>
              <a:rPr lang="en-US" sz="1400">
                <a:latin typeface="SimSun"/>
                <a:cs typeface="SimSun"/>
              </a:rPr>
              <a:t>({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'error'</a:t>
            </a:r>
            <a:r>
              <a:rPr lang="en-US" sz="1400">
                <a:latin typeface="SimSun"/>
                <a:cs typeface="SimSun"/>
              </a:rPr>
              <a:t>: 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'not found'</a:t>
            </a:r>
            <a:r>
              <a:rPr lang="en-US" sz="1400">
                <a:latin typeface="SimSun"/>
                <a:cs typeface="SimSun"/>
              </a:rPr>
              <a:t>}) </a:t>
            </a:r>
            <a:r>
              <a:rPr lang="en-US" sz="1400" spc="4"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response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status_code</a:t>
            </a:r>
            <a:r>
              <a:rPr lang="en-US" sz="1400" spc="-4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400" spc="-4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400">
                <a:solidFill>
                  <a:srgbClr val="FF6600"/>
                </a:solidFill>
                <a:latin typeface="SimSun"/>
                <a:cs typeface="SimSun"/>
              </a:rPr>
              <a:t>404</a:t>
            </a:r>
            <a:endParaRPr lang="en-US" sz="1400">
              <a:latin typeface="SimSun"/>
              <a:cs typeface="SimSun"/>
            </a:endParaRPr>
          </a:p>
          <a:p>
            <a:pPr marL="362845"/>
            <a:r>
              <a:rPr lang="en-US" sz="14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response</a:t>
            </a:r>
            <a:endParaRPr lang="en-US" sz="1400">
              <a:latin typeface="SimSun"/>
              <a:cs typeface="SimSun"/>
            </a:endParaRPr>
          </a:p>
          <a:p>
            <a:pPr marL="186606"/>
            <a:r>
              <a:rPr lang="en-US" sz="14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40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1400">
                <a:latin typeface="SimSun"/>
                <a:cs typeface="SimSun"/>
              </a:rPr>
              <a:t>(</a:t>
            </a:r>
            <a:r>
              <a:rPr lang="en-US" sz="1400">
                <a:solidFill>
                  <a:srgbClr val="CC3300"/>
                </a:solidFill>
                <a:latin typeface="SimSun"/>
                <a:cs typeface="SimSun"/>
              </a:rPr>
              <a:t>'404.html'</a:t>
            </a:r>
            <a:r>
              <a:rPr lang="en-US" sz="1400">
                <a:latin typeface="SimSun"/>
                <a:cs typeface="SimSun"/>
              </a:rPr>
              <a:t>), </a:t>
            </a:r>
            <a:r>
              <a:rPr lang="en-US" sz="1400">
                <a:solidFill>
                  <a:srgbClr val="FF6600"/>
                </a:solidFill>
                <a:latin typeface="SimSun"/>
                <a:cs typeface="SimSun"/>
              </a:rPr>
              <a:t>404</a:t>
            </a:r>
            <a:endParaRPr lang="en-US" sz="1400">
              <a:latin typeface="SimSun"/>
              <a:cs typeface="SimSun"/>
            </a:endParaRPr>
          </a:p>
          <a:p>
            <a:pPr>
              <a:spcBef>
                <a:spcPts val="20"/>
              </a:spcBef>
            </a:pPr>
            <a:endParaRPr lang="en-US" sz="1200">
              <a:latin typeface="SimSun"/>
              <a:cs typeface="SimSun"/>
            </a:endParaRPr>
          </a:p>
          <a:p>
            <a:pPr marL="10367" marR="4147" indent="-518" algn="just">
              <a:lnSpc>
                <a:spcPct val="101200"/>
              </a:lnSpc>
            </a:pPr>
            <a:r>
              <a:rPr lang="en-US" sz="1600" spc="-29">
                <a:latin typeface="Palatino Linotype"/>
                <a:cs typeface="Palatino Linotype"/>
              </a:rPr>
              <a:t>This </a:t>
            </a:r>
            <a:r>
              <a:rPr lang="en-US" sz="1600" spc="-69">
                <a:latin typeface="Palatino Linotype"/>
                <a:cs typeface="Palatino Linotype"/>
              </a:rPr>
              <a:t>new</a:t>
            </a:r>
            <a:r>
              <a:rPr lang="en-US" sz="1600" spc="-65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version </a:t>
            </a:r>
            <a:r>
              <a:rPr lang="en-US" sz="1600" spc="-33">
                <a:latin typeface="Palatino Linotype"/>
                <a:cs typeface="Palatino Linotype"/>
              </a:rPr>
              <a:t>of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29">
                <a:latin typeface="Palatino Linotype"/>
                <a:cs typeface="Palatino Linotype"/>
              </a:rPr>
              <a:t>error </a:t>
            </a:r>
            <a:r>
              <a:rPr lang="en-US" sz="1600" spc="-45">
                <a:latin typeface="Palatino Linotype"/>
                <a:cs typeface="Palatino Linotype"/>
              </a:rPr>
              <a:t>handler</a:t>
            </a:r>
            <a:r>
              <a:rPr lang="en-US" sz="1600" spc="-41">
                <a:latin typeface="Palatino Linotype"/>
                <a:cs typeface="Palatino Linotype"/>
              </a:rPr>
              <a:t> checks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4">
                <a:latin typeface="SimSun"/>
                <a:cs typeface="SimSun"/>
              </a:rPr>
              <a:t>Accept </a:t>
            </a:r>
            <a:r>
              <a:rPr lang="en-US" sz="1600" spc="-41">
                <a:latin typeface="Palatino Linotype"/>
                <a:cs typeface="Palatino Linotype"/>
              </a:rPr>
              <a:t>request </a:t>
            </a:r>
            <a:r>
              <a:rPr lang="en-US" sz="1600" spc="-53">
                <a:latin typeface="Palatino Linotype"/>
                <a:cs typeface="Palatino Linotype"/>
              </a:rPr>
              <a:t>header,</a:t>
            </a:r>
            <a:r>
              <a:rPr lang="en-US" sz="1600" spc="-49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which</a:t>
            </a:r>
            <a:r>
              <a:rPr lang="en-US" sz="1600" spc="-49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is </a:t>
            </a:r>
            <a:r>
              <a:rPr lang="en-US" sz="1600" spc="-33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decoded </a:t>
            </a:r>
            <a:r>
              <a:rPr lang="en-US" sz="1600" spc="-33">
                <a:latin typeface="Palatino Linotype"/>
                <a:cs typeface="Palatino Linotype"/>
              </a:rPr>
              <a:t>into </a:t>
            </a:r>
            <a:r>
              <a:rPr lang="en-US" sz="1600" spc="-4">
                <a:latin typeface="SimSun"/>
                <a:cs typeface="SimSun"/>
              </a:rPr>
              <a:t>request.accept_mimetypes</a:t>
            </a:r>
            <a:r>
              <a:rPr lang="en-US" sz="1600" spc="-4">
                <a:latin typeface="Palatino Linotype"/>
                <a:cs typeface="Palatino Linotype"/>
              </a:rPr>
              <a:t>, </a:t>
            </a:r>
            <a:r>
              <a:rPr lang="en-US" sz="1600" spc="-24">
                <a:latin typeface="Palatino Linotype"/>
                <a:cs typeface="Palatino Linotype"/>
              </a:rPr>
              <a:t>to </a:t>
            </a:r>
            <a:r>
              <a:rPr lang="en-US" sz="1600" spc="-41">
                <a:latin typeface="Palatino Linotype"/>
                <a:cs typeface="Palatino Linotype"/>
              </a:rPr>
              <a:t>determine </a:t>
            </a:r>
            <a:r>
              <a:rPr lang="en-US" sz="1600" spc="-65">
                <a:latin typeface="Palatino Linotype"/>
                <a:cs typeface="Palatino Linotype"/>
              </a:rPr>
              <a:t>what </a:t>
            </a:r>
            <a:r>
              <a:rPr lang="en-US" sz="1600" spc="-41">
                <a:latin typeface="Palatino Linotype"/>
                <a:cs typeface="Palatino Linotype"/>
              </a:rPr>
              <a:t>format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33">
                <a:latin typeface="Palatino Linotype"/>
                <a:cs typeface="Palatino Linotype"/>
              </a:rPr>
              <a:t>client </a:t>
            </a:r>
            <a:r>
              <a:rPr lang="en-US" sz="1600" spc="-61">
                <a:latin typeface="Palatino Linotype"/>
                <a:cs typeface="Palatino Linotype"/>
              </a:rPr>
              <a:t>wants </a:t>
            </a:r>
            <a:r>
              <a:rPr lang="en-US" sz="1600" spc="-57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45">
                <a:latin typeface="Palatino Linotype"/>
                <a:cs typeface="Palatino Linotype"/>
              </a:rPr>
              <a:t>response </a:t>
            </a:r>
            <a:r>
              <a:rPr lang="en-US" sz="1600" spc="-24">
                <a:latin typeface="Palatino Linotype"/>
                <a:cs typeface="Palatino Linotype"/>
              </a:rPr>
              <a:t>in. </a:t>
            </a:r>
            <a:r>
              <a:rPr lang="en-US" sz="1600" spc="-49">
                <a:latin typeface="Palatino Linotype"/>
                <a:cs typeface="Palatino Linotype"/>
              </a:rPr>
              <a:t>Browsers generally </a:t>
            </a:r>
            <a:r>
              <a:rPr lang="en-US" sz="1600" spc="-53">
                <a:latin typeface="Palatino Linotype"/>
                <a:cs typeface="Palatino Linotype"/>
              </a:rPr>
              <a:t>do </a:t>
            </a:r>
            <a:r>
              <a:rPr lang="en-US" sz="1600" spc="-29">
                <a:latin typeface="Palatino Linotype"/>
                <a:cs typeface="Palatino Linotype"/>
              </a:rPr>
              <a:t>not </a:t>
            </a:r>
            <a:r>
              <a:rPr lang="en-US" sz="1600" spc="-45">
                <a:latin typeface="Palatino Linotype"/>
                <a:cs typeface="Palatino Linotype"/>
              </a:rPr>
              <a:t>specify </a:t>
            </a:r>
            <a:r>
              <a:rPr lang="en-US" sz="1600" spc="-65">
                <a:latin typeface="Palatino Linotype"/>
                <a:cs typeface="Palatino Linotype"/>
              </a:rPr>
              <a:t>any </a:t>
            </a:r>
            <a:r>
              <a:rPr lang="en-US" sz="1600" spc="-29">
                <a:latin typeface="Palatino Linotype"/>
                <a:cs typeface="Palatino Linotype"/>
              </a:rPr>
              <a:t>restrictions </a:t>
            </a:r>
            <a:r>
              <a:rPr lang="en-US" sz="1600" spc="-33">
                <a:latin typeface="Palatino Linotype"/>
                <a:cs typeface="Palatino Linotype"/>
              </a:rPr>
              <a:t>on </a:t>
            </a:r>
            <a:r>
              <a:rPr lang="en-US" sz="1600" spc="-45">
                <a:latin typeface="Palatino Linotype"/>
                <a:cs typeface="Palatino Linotype"/>
              </a:rPr>
              <a:t>response </a:t>
            </a:r>
            <a:r>
              <a:rPr lang="en-US" sz="1600" spc="-16">
                <a:latin typeface="Palatino Linotype"/>
                <a:cs typeface="Palatino Linotype"/>
              </a:rPr>
              <a:t>for‐ </a:t>
            </a:r>
            <a:r>
              <a:rPr lang="en-US" sz="1600" spc="-12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mats,</a:t>
            </a:r>
            <a:r>
              <a:rPr lang="en-US" sz="1600" spc="-41">
                <a:latin typeface="Palatino Linotype"/>
                <a:cs typeface="Palatino Linotype"/>
              </a:rPr>
              <a:t> but </a:t>
            </a:r>
            <a:r>
              <a:rPr lang="en-US" sz="1600" spc="-37">
                <a:latin typeface="Palatino Linotype"/>
                <a:cs typeface="Palatino Linotype"/>
              </a:rPr>
              <a:t>API clients </a:t>
            </a:r>
            <a:r>
              <a:rPr lang="en-US" sz="1600" spc="-49">
                <a:latin typeface="Palatino Linotype"/>
                <a:cs typeface="Palatino Linotype"/>
              </a:rPr>
              <a:t>typically</a:t>
            </a:r>
            <a:r>
              <a:rPr lang="en-US" sz="1600" spc="-45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do.</a:t>
            </a:r>
            <a:r>
              <a:rPr lang="en-US" sz="1600" spc="-49">
                <a:latin typeface="Palatino Linotype"/>
                <a:cs typeface="Palatino Linotype"/>
              </a:rPr>
              <a:t> </a:t>
            </a:r>
            <a:r>
              <a:rPr lang="en-US" sz="1600" spc="-29">
                <a:latin typeface="Palatino Linotype"/>
                <a:cs typeface="Palatino Linotype"/>
              </a:rPr>
              <a:t>The </a:t>
            </a:r>
            <a:r>
              <a:rPr lang="en-US" sz="1600" spc="-41">
                <a:latin typeface="Palatino Linotype"/>
                <a:cs typeface="Palatino Linotype"/>
              </a:rPr>
              <a:t>JSON </a:t>
            </a:r>
            <a:r>
              <a:rPr lang="en-US" sz="1600" spc="-45">
                <a:latin typeface="Palatino Linotype"/>
                <a:cs typeface="Palatino Linotype"/>
              </a:rPr>
              <a:t>response</a:t>
            </a:r>
            <a:r>
              <a:rPr lang="en-US" sz="1600" spc="122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is </a:t>
            </a:r>
            <a:r>
              <a:rPr lang="en-US" sz="1600" spc="-49">
                <a:latin typeface="Palatino Linotype"/>
                <a:cs typeface="Palatino Linotype"/>
              </a:rPr>
              <a:t>generated</a:t>
            </a:r>
            <a:r>
              <a:rPr lang="en-US" sz="1600" spc="118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only</a:t>
            </a:r>
            <a:r>
              <a:rPr lang="en-US" sz="1600" spc="122">
                <a:latin typeface="Palatino Linotype"/>
                <a:cs typeface="Palatino Linotype"/>
              </a:rPr>
              <a:t> </a:t>
            </a:r>
            <a:r>
              <a:rPr lang="en-US" sz="1600" spc="-29">
                <a:latin typeface="Palatino Linotype"/>
                <a:cs typeface="Palatino Linotype"/>
              </a:rPr>
              <a:t>for </a:t>
            </a:r>
            <a:r>
              <a:rPr lang="en-US" sz="1600" spc="-37">
                <a:latin typeface="Palatino Linotype"/>
                <a:cs typeface="Palatino Linotype"/>
              </a:rPr>
              <a:t>clients </a:t>
            </a:r>
            <a:r>
              <a:rPr lang="en-US" sz="1600" spc="-33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that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include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JSON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29">
                <a:latin typeface="Palatino Linotype"/>
                <a:cs typeface="Palatino Linotype"/>
              </a:rPr>
              <a:t>in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3">
                <a:latin typeface="Palatino Linotype"/>
                <a:cs typeface="Palatino Linotype"/>
              </a:rPr>
              <a:t>their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3">
                <a:latin typeface="Palatino Linotype"/>
                <a:cs typeface="Palatino Linotype"/>
              </a:rPr>
              <a:t>list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3">
                <a:latin typeface="Palatino Linotype"/>
                <a:cs typeface="Palatino Linotype"/>
              </a:rPr>
              <a:t>of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accepted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formats,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but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29">
                <a:latin typeface="Palatino Linotype"/>
                <a:cs typeface="Palatino Linotype"/>
              </a:rPr>
              <a:t>not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HTML.</a:t>
            </a:r>
            <a:endParaRPr lang="en-US" sz="160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375"/>
              </a:spcBef>
            </a:pPr>
            <a:r>
              <a:rPr lang="en-US" sz="1600" spc="-29">
                <a:latin typeface="Palatino Linotype"/>
                <a:cs typeface="Palatino Linotype"/>
              </a:rPr>
              <a:t>The </a:t>
            </a:r>
            <a:r>
              <a:rPr lang="en-US" sz="1600" spc="-41">
                <a:latin typeface="Palatino Linotype"/>
                <a:cs typeface="Palatino Linotype"/>
              </a:rPr>
              <a:t>remaining </a:t>
            </a:r>
            <a:r>
              <a:rPr lang="en-US" sz="1600" spc="-45">
                <a:latin typeface="Palatino Linotype"/>
                <a:cs typeface="Palatino Linotype"/>
              </a:rPr>
              <a:t>status codes </a:t>
            </a:r>
            <a:r>
              <a:rPr lang="en-US" sz="1600" spc="-41">
                <a:latin typeface="Palatino Linotype"/>
                <a:cs typeface="Palatino Linotype"/>
              </a:rPr>
              <a:t>are </a:t>
            </a:r>
            <a:r>
              <a:rPr lang="en-US" sz="1600" spc="-49">
                <a:latin typeface="Palatino Linotype"/>
                <a:cs typeface="Palatino Linotype"/>
              </a:rPr>
              <a:t>generated </a:t>
            </a:r>
            <a:r>
              <a:rPr lang="en-US" sz="1600" spc="-41">
                <a:latin typeface="Palatino Linotype"/>
                <a:cs typeface="Palatino Linotype"/>
              </a:rPr>
              <a:t>explicitly </a:t>
            </a:r>
            <a:r>
              <a:rPr lang="en-US" sz="1600" spc="-61">
                <a:latin typeface="Palatino Linotype"/>
                <a:cs typeface="Palatino Linotype"/>
              </a:rPr>
              <a:t>by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73">
                <a:latin typeface="Palatino Linotype"/>
                <a:cs typeface="Palatino Linotype"/>
              </a:rPr>
              <a:t>web </a:t>
            </a:r>
            <a:r>
              <a:rPr lang="en-US" sz="1600" spc="-37">
                <a:latin typeface="Palatino Linotype"/>
                <a:cs typeface="Palatino Linotype"/>
              </a:rPr>
              <a:t>service, </a:t>
            </a:r>
            <a:r>
              <a:rPr lang="en-US" sz="1600" spc="-41">
                <a:latin typeface="Palatino Linotype"/>
                <a:cs typeface="Palatino Linotype"/>
              </a:rPr>
              <a:t>so </a:t>
            </a:r>
            <a:r>
              <a:rPr lang="en-US" sz="1600" spc="-49">
                <a:latin typeface="Palatino Linotype"/>
                <a:cs typeface="Palatino Linotype"/>
              </a:rPr>
              <a:t>they </a:t>
            </a:r>
            <a:r>
              <a:rPr lang="en-US" sz="1600" spc="-37">
                <a:latin typeface="Palatino Linotype"/>
                <a:cs typeface="Palatino Linotype"/>
              </a:rPr>
              <a:t>can </a:t>
            </a:r>
            <a:r>
              <a:rPr lang="en-US" sz="1600" spc="-45">
                <a:latin typeface="Palatino Linotype"/>
                <a:cs typeface="Palatino Linotype"/>
              </a:rPr>
              <a:t>be </a:t>
            </a:r>
            <a:r>
              <a:rPr lang="en-US" sz="1600" spc="-41">
                <a:latin typeface="Palatino Linotype"/>
                <a:cs typeface="Palatino Linotype"/>
              </a:rPr>
              <a:t> </a:t>
            </a:r>
            <a:r>
              <a:rPr lang="en-US" sz="1600" spc="-49">
                <a:latin typeface="Palatino Linotype"/>
                <a:cs typeface="Palatino Linotype"/>
              </a:rPr>
              <a:t>implemented</a:t>
            </a:r>
            <a:r>
              <a:rPr lang="en-US" sz="1600" spc="-45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as</a:t>
            </a:r>
            <a:r>
              <a:rPr lang="en-US" sz="1600" spc="-49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helper</a:t>
            </a:r>
            <a:r>
              <a:rPr lang="en-US" sz="1600" spc="-41">
                <a:latin typeface="Palatino Linotype"/>
                <a:cs typeface="Palatino Linotype"/>
              </a:rPr>
              <a:t> </a:t>
            </a:r>
            <a:r>
              <a:rPr lang="en-US" sz="1600" spc="-33">
                <a:latin typeface="Palatino Linotype"/>
                <a:cs typeface="Palatino Linotype"/>
              </a:rPr>
              <a:t>functions</a:t>
            </a:r>
            <a:r>
              <a:rPr lang="en-US" sz="1600" spc="-29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inside</a:t>
            </a:r>
            <a:r>
              <a:rPr lang="en-US" sz="1600" spc="-37">
                <a:latin typeface="Palatino Linotype"/>
                <a:cs typeface="Palatino Linotype"/>
              </a:rPr>
              <a:t> the</a:t>
            </a:r>
            <a:r>
              <a:rPr lang="en-US" sz="1600" spc="-33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blueprint</a:t>
            </a:r>
            <a:r>
              <a:rPr lang="en-US" sz="1600" spc="-37">
                <a:latin typeface="Palatino Linotype"/>
                <a:cs typeface="Palatino Linotype"/>
              </a:rPr>
              <a:t> </a:t>
            </a:r>
            <a:r>
              <a:rPr lang="en-US" sz="1600" spc="-29">
                <a:latin typeface="Palatino Linotype"/>
                <a:cs typeface="Palatino Linotype"/>
              </a:rPr>
              <a:t>in</a:t>
            </a:r>
            <a:r>
              <a:rPr lang="en-US" sz="1600" spc="-24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139">
                <a:latin typeface="Palatino Linotype"/>
                <a:cs typeface="Palatino Linotype"/>
              </a:rPr>
              <a:t> </a:t>
            </a:r>
            <a:r>
              <a:rPr lang="en-US" sz="1600" i="1" spc="-24">
                <a:latin typeface="Palatino Linotype"/>
                <a:cs typeface="Palatino Linotype"/>
              </a:rPr>
              <a:t>errors.py</a:t>
            </a:r>
            <a:r>
              <a:rPr lang="en-US" sz="1600" i="1" spc="167">
                <a:latin typeface="Palatino Linotype"/>
                <a:cs typeface="Palatino Linotype"/>
              </a:rPr>
              <a:t> </a:t>
            </a:r>
            <a:r>
              <a:rPr lang="en-US" sz="1600" spc="-49">
                <a:latin typeface="Palatino Linotype"/>
                <a:cs typeface="Palatino Linotype"/>
              </a:rPr>
              <a:t>module. </a:t>
            </a:r>
            <a:r>
              <a:rPr lang="en-US" sz="1600" spc="-45">
                <a:latin typeface="Palatino Linotype"/>
                <a:cs typeface="Palatino Linotype"/>
              </a:rPr>
              <a:t> </a:t>
            </a:r>
            <a:r>
              <a:rPr lang="en-US" sz="1600" spc="-41">
                <a:solidFill>
                  <a:srgbClr val="990000"/>
                </a:solidFill>
                <a:latin typeface="Palatino Linotype"/>
                <a:cs typeface="Palatino Linotype"/>
              </a:rPr>
              <a:t>Exa</a:t>
            </a:r>
            <a:r>
              <a:rPr lang="en-US" sz="1600" spc="-82">
                <a:solidFill>
                  <a:srgbClr val="990000"/>
                </a:solidFill>
                <a:latin typeface="Palatino Linotype"/>
                <a:cs typeface="Palatino Linotype"/>
              </a:rPr>
              <a:t>m</a:t>
            </a:r>
            <a:r>
              <a:rPr lang="en-US" sz="1600" spc="-49">
                <a:solidFill>
                  <a:srgbClr val="990000"/>
                </a:solidFill>
                <a:latin typeface="Palatino Linotype"/>
                <a:cs typeface="Palatino Linotype"/>
              </a:rPr>
              <a:t>ple</a:t>
            </a:r>
            <a:r>
              <a:rPr lang="en-US" sz="1600" spc="-2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lang="en-US" sz="1600" spc="-8">
                <a:solidFill>
                  <a:srgbClr val="990000"/>
                </a:solidFill>
                <a:latin typeface="Palatino Linotype"/>
                <a:cs typeface="Palatino Linotype"/>
              </a:rPr>
              <a:t>14-5</a:t>
            </a:r>
            <a:r>
              <a:rPr lang="en-US" sz="1600" spc="-2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lang="en-US" sz="1600" spc="-61">
                <a:latin typeface="Palatino Linotype"/>
                <a:cs typeface="Palatino Linotype"/>
              </a:rPr>
              <a:t>shows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20">
                <a:latin typeface="Palatino Linotype"/>
                <a:cs typeface="Palatino Linotype"/>
              </a:rPr>
              <a:t> i</a:t>
            </a:r>
            <a:r>
              <a:rPr lang="en-US" sz="1600" spc="-73">
                <a:latin typeface="Palatino Linotype"/>
                <a:cs typeface="Palatino Linotype"/>
              </a:rPr>
              <a:t>m</a:t>
            </a:r>
            <a:r>
              <a:rPr lang="en-US" sz="1600" spc="-49">
                <a:latin typeface="Palatino Linotype"/>
                <a:cs typeface="Palatino Linotype"/>
              </a:rPr>
              <a:t>pleme</a:t>
            </a:r>
            <a:r>
              <a:rPr lang="en-US" sz="1600" spc="-65">
                <a:latin typeface="Palatino Linotype"/>
                <a:cs typeface="Palatino Linotype"/>
              </a:rPr>
              <a:t>n</a:t>
            </a:r>
            <a:r>
              <a:rPr lang="en-US" sz="1600" spc="-29">
                <a:latin typeface="Palatino Linotype"/>
                <a:cs typeface="Palatino Linotype"/>
              </a:rPr>
              <a:t>t</a:t>
            </a:r>
            <a:r>
              <a:rPr lang="en-US" sz="1600" spc="-61">
                <a:latin typeface="Palatino Linotype"/>
                <a:cs typeface="Palatino Linotype"/>
              </a:rPr>
              <a:t>a</a:t>
            </a:r>
            <a:r>
              <a:rPr lang="en-US" sz="1600" spc="-29">
                <a:latin typeface="Palatino Linotype"/>
                <a:cs typeface="Palatino Linotype"/>
              </a:rPr>
              <a:t>tion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3">
                <a:latin typeface="Palatino Linotype"/>
                <a:cs typeface="Palatino Linotype"/>
              </a:rPr>
              <a:t>of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20">
                <a:latin typeface="Palatino Linotype"/>
                <a:cs typeface="Palatino Linotype"/>
              </a:rPr>
              <a:t> 403 </a:t>
            </a:r>
            <a:r>
              <a:rPr lang="en-US" sz="1600" spc="-29">
                <a:latin typeface="Palatino Linotype"/>
                <a:cs typeface="Palatino Linotype"/>
              </a:rPr>
              <a:t>erro</a:t>
            </a:r>
            <a:r>
              <a:rPr lang="en-US" sz="1600" spc="-8">
                <a:latin typeface="Palatino Linotype"/>
                <a:cs typeface="Palatino Linotype"/>
              </a:rPr>
              <a:t>r</a:t>
            </a:r>
            <a:r>
              <a:rPr lang="en-US" sz="1600" spc="-20">
                <a:latin typeface="Palatino Linotype"/>
                <a:cs typeface="Palatino Linotype"/>
              </a:rPr>
              <a:t>;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others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are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simila</a:t>
            </a:r>
            <a:r>
              <a:rPr lang="en-US" sz="1600" spc="-90">
                <a:latin typeface="Palatino Linotype"/>
                <a:cs typeface="Palatino Linotype"/>
              </a:rPr>
              <a:t>r</a:t>
            </a:r>
            <a:r>
              <a:rPr lang="en-US" sz="1600" spc="-20">
                <a:latin typeface="Palatino Linotype"/>
                <a:cs typeface="Palatino Linotype"/>
              </a:rPr>
              <a:t>.</a:t>
            </a:r>
            <a:endParaRPr lang="en-US"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533400"/>
            <a:ext cx="8077200" cy="486250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400" i="1" spc="-12">
                <a:latin typeface="Palatino Linotype"/>
                <a:cs typeface="Palatino Linotype"/>
              </a:rPr>
              <a:t>Example</a:t>
            </a:r>
            <a:r>
              <a:rPr sz="1400" i="1" spc="-2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14-5. </a:t>
            </a:r>
            <a:r>
              <a:rPr sz="1400" i="1" spc="-12" dirty="0">
                <a:latin typeface="Palatino Linotype"/>
                <a:cs typeface="Palatino Linotype"/>
              </a:rPr>
              <a:t>app/api/errors.py: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37" dirty="0">
                <a:latin typeface="Palatino Linotype"/>
                <a:cs typeface="Palatino Linotype"/>
              </a:rPr>
              <a:t>API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12" dirty="0">
                <a:latin typeface="Palatino Linotype"/>
                <a:cs typeface="Palatino Linotype"/>
              </a:rPr>
              <a:t>error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8" dirty="0">
                <a:latin typeface="Palatino Linotype"/>
                <a:cs typeface="Palatino Linotype"/>
              </a:rPr>
              <a:t>handler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12" dirty="0">
                <a:latin typeface="Palatino Linotype"/>
                <a:cs typeface="Palatino Linotype"/>
              </a:rPr>
              <a:t>for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29" dirty="0">
                <a:latin typeface="Palatino Linotype"/>
                <a:cs typeface="Palatino Linotype"/>
              </a:rPr>
              <a:t>status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code</a:t>
            </a:r>
            <a:r>
              <a:rPr sz="1400" i="1" spc="-20" dirty="0">
                <a:latin typeface="Palatino Linotype"/>
                <a:cs typeface="Palatino Linotype"/>
              </a:rPr>
              <a:t> 403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forbidden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message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186606" marR="828324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response</a:t>
            </a:r>
            <a:r>
              <a:rPr sz="12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jsonify</a:t>
            </a:r>
            <a:r>
              <a:rPr sz="1200" dirty="0">
                <a:latin typeface="SimSun"/>
                <a:cs typeface="SimSun"/>
              </a:rPr>
              <a:t>({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'error'</a:t>
            </a:r>
            <a:r>
              <a:rPr sz="1200" dirty="0">
                <a:latin typeface="SimSun"/>
                <a:cs typeface="SimSun"/>
              </a:rPr>
              <a:t>: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'forbidden'</a:t>
            </a:r>
            <a:r>
              <a:rPr sz="1200" dirty="0">
                <a:latin typeface="SimSun"/>
                <a:cs typeface="SimSun"/>
              </a:rPr>
              <a:t>,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'message'</a:t>
            </a:r>
            <a:r>
              <a:rPr sz="1200" dirty="0">
                <a:latin typeface="SimSun"/>
                <a:cs typeface="SimSun"/>
              </a:rPr>
              <a:t>:</a:t>
            </a:r>
            <a:r>
              <a:rPr sz="1200" spc="-16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message</a:t>
            </a:r>
            <a:r>
              <a:rPr sz="1200" dirty="0">
                <a:latin typeface="SimSun"/>
                <a:cs typeface="SimSun"/>
              </a:rPr>
              <a:t>}) </a:t>
            </a:r>
            <a:r>
              <a:rPr sz="1200" spc="-33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response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status_code</a:t>
            </a:r>
            <a:r>
              <a:rPr sz="12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6600"/>
                </a:solidFill>
                <a:latin typeface="SimSun"/>
                <a:cs typeface="SimSun"/>
              </a:rPr>
              <a:t>403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response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37"/>
              </a:spcBef>
            </a:pPr>
            <a:endParaRPr sz="1050">
              <a:latin typeface="SimSun"/>
              <a:cs typeface="SimSun"/>
            </a:endParaRPr>
          </a:p>
          <a:p>
            <a:pPr marL="10367" marR="4147" indent="-518" algn="just"/>
            <a:r>
              <a:rPr sz="1400" spc="-65" dirty="0">
                <a:latin typeface="Palatino Linotype"/>
                <a:cs typeface="Palatino Linotype"/>
              </a:rPr>
              <a:t>View </a:t>
            </a:r>
            <a:r>
              <a:rPr sz="1400" spc="-33" dirty="0">
                <a:latin typeface="Palatino Linotype"/>
                <a:cs typeface="Palatino Linotype"/>
              </a:rPr>
              <a:t>functions </a:t>
            </a:r>
            <a:r>
              <a:rPr sz="1400" spc="-29" dirty="0">
                <a:latin typeface="Palatino Linotype"/>
                <a:cs typeface="Palatino Linotype"/>
              </a:rPr>
              <a:t>in </a:t>
            </a:r>
            <a:r>
              <a:rPr sz="1400" spc="-37" dirty="0">
                <a:latin typeface="Palatino Linotype"/>
                <a:cs typeface="Palatino Linotype"/>
              </a:rPr>
              <a:t>the API </a:t>
            </a:r>
            <a:r>
              <a:rPr sz="1400" spc="-41" dirty="0">
                <a:latin typeface="Palatino Linotype"/>
                <a:cs typeface="Palatino Linotype"/>
              </a:rPr>
              <a:t>blueprint </a:t>
            </a:r>
            <a:r>
              <a:rPr sz="1400" spc="-37" dirty="0">
                <a:latin typeface="Palatino Linotype"/>
                <a:cs typeface="Palatino Linotype"/>
              </a:rPr>
              <a:t>can </a:t>
            </a:r>
            <a:r>
              <a:rPr sz="1400" spc="-49" dirty="0">
                <a:latin typeface="Palatino Linotype"/>
                <a:cs typeface="Palatino Linotype"/>
              </a:rPr>
              <a:t>invoke </a:t>
            </a:r>
            <a:r>
              <a:rPr sz="1400" spc="-41" dirty="0">
                <a:latin typeface="Palatino Linotype"/>
                <a:cs typeface="Palatino Linotype"/>
              </a:rPr>
              <a:t>these </a:t>
            </a:r>
            <a:r>
              <a:rPr sz="1400" spc="-45" dirty="0">
                <a:latin typeface="Palatino Linotype"/>
                <a:cs typeface="Palatino Linotype"/>
              </a:rPr>
              <a:t>auxiliary </a:t>
            </a:r>
            <a:r>
              <a:rPr sz="1400" spc="-33" dirty="0">
                <a:latin typeface="Palatino Linotype"/>
                <a:cs typeface="Palatino Linotype"/>
              </a:rPr>
              <a:t>functions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45" dirty="0">
                <a:latin typeface="Palatino Linotype"/>
                <a:cs typeface="Palatino Linotype"/>
              </a:rPr>
              <a:t>generate </a:t>
            </a:r>
            <a:r>
              <a:rPr sz="1400" spc="-41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error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responses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when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necessa</a:t>
            </a:r>
            <a:r>
              <a:rPr sz="1400" spc="-12" dirty="0">
                <a:latin typeface="Palatino Linotype"/>
                <a:cs typeface="Palatino Linotype"/>
              </a:rPr>
              <a:t>r</a:t>
            </a:r>
            <a:r>
              <a:rPr sz="1400" spc="-151" dirty="0">
                <a:latin typeface="Palatino Linotype"/>
                <a:cs typeface="Palatino Linotype"/>
              </a:rPr>
              <a:t>y</a:t>
            </a:r>
            <a:r>
              <a:rPr sz="1400" spc="-20" dirty="0">
                <a:latin typeface="Palatino Linotype"/>
                <a:cs typeface="Palatino Linotype"/>
              </a:rPr>
              <a:t>.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784"/>
              </a:spcBef>
            </a:pPr>
            <a:r>
              <a:rPr sz="2800" b="1" spc="-110" dirty="0">
                <a:latin typeface="Arial Narrow"/>
                <a:cs typeface="Arial Narrow"/>
              </a:rPr>
              <a:t>User</a:t>
            </a:r>
            <a:r>
              <a:rPr sz="2800" b="1" spc="-86" dirty="0">
                <a:latin typeface="Arial Narrow"/>
                <a:cs typeface="Arial Narrow"/>
              </a:rPr>
              <a:t> </a:t>
            </a:r>
            <a:r>
              <a:rPr sz="2800" b="1" spc="-65" dirty="0">
                <a:latin typeface="Arial Narrow"/>
                <a:cs typeface="Arial Narrow"/>
              </a:rPr>
              <a:t>Authentication</a:t>
            </a:r>
            <a:r>
              <a:rPr sz="2800" b="1" spc="-86" dirty="0">
                <a:latin typeface="Arial Narrow"/>
                <a:cs typeface="Arial Narrow"/>
              </a:rPr>
              <a:t> </a:t>
            </a:r>
            <a:r>
              <a:rPr sz="2800" b="1" spc="-33" dirty="0">
                <a:latin typeface="Arial Narrow"/>
                <a:cs typeface="Arial Narrow"/>
              </a:rPr>
              <a:t>with</a:t>
            </a:r>
            <a:r>
              <a:rPr sz="2800" b="1" spc="-86" dirty="0">
                <a:latin typeface="Arial Narrow"/>
                <a:cs typeface="Arial Narrow"/>
              </a:rPr>
              <a:t> </a:t>
            </a:r>
            <a:r>
              <a:rPr sz="2800" b="1" spc="-98" dirty="0">
                <a:latin typeface="Arial Narrow"/>
                <a:cs typeface="Arial Narrow"/>
              </a:rPr>
              <a:t>Flask-HTTPAuth</a:t>
            </a:r>
            <a:endParaRPr sz="2800">
              <a:latin typeface="Arial Narrow"/>
              <a:cs typeface="Arial Narrow"/>
            </a:endParaRPr>
          </a:p>
          <a:p>
            <a:pPr marL="10367" marR="4147" algn="just">
              <a:lnSpc>
                <a:spcPct val="102400"/>
              </a:lnSpc>
              <a:spcBef>
                <a:spcPts val="57"/>
              </a:spcBef>
            </a:pPr>
            <a:r>
              <a:rPr sz="1400" spc="-65" dirty="0">
                <a:latin typeface="Palatino Linotype"/>
                <a:cs typeface="Palatino Linotype"/>
              </a:rPr>
              <a:t>Web </a:t>
            </a:r>
            <a:r>
              <a:rPr sz="1400" spc="-37" dirty="0">
                <a:latin typeface="Palatino Linotype"/>
                <a:cs typeface="Palatino Linotype"/>
              </a:rPr>
              <a:t>services, </a:t>
            </a:r>
            <a:r>
              <a:rPr sz="1400" spc="-41" dirty="0">
                <a:latin typeface="Palatino Linotype"/>
                <a:cs typeface="Palatino Linotype"/>
              </a:rPr>
              <a:t>like </a:t>
            </a:r>
            <a:r>
              <a:rPr sz="1400" spc="-45" dirty="0">
                <a:latin typeface="Palatino Linotype"/>
                <a:cs typeface="Palatino Linotype"/>
              </a:rPr>
              <a:t>regular </a:t>
            </a:r>
            <a:r>
              <a:rPr sz="1400" spc="-73" dirty="0">
                <a:latin typeface="Palatino Linotype"/>
                <a:cs typeface="Palatino Linotype"/>
              </a:rPr>
              <a:t>web</a:t>
            </a:r>
            <a:r>
              <a:rPr sz="1400" spc="-69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applications, </a:t>
            </a:r>
            <a:r>
              <a:rPr sz="1400" spc="-49" dirty="0">
                <a:latin typeface="Palatino Linotype"/>
                <a:cs typeface="Palatino Linotype"/>
              </a:rPr>
              <a:t>need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33" dirty="0">
                <a:latin typeface="Palatino Linotype"/>
                <a:cs typeface="Palatino Linotype"/>
              </a:rPr>
              <a:t>protect information </a:t>
            </a:r>
            <a:r>
              <a:rPr sz="1400" spc="-53" dirty="0">
                <a:latin typeface="Palatino Linotype"/>
                <a:cs typeface="Palatino Linotype"/>
              </a:rPr>
              <a:t>and </a:t>
            </a:r>
            <a:r>
              <a:rPr sz="1400" spc="-45" dirty="0">
                <a:latin typeface="Palatino Linotype"/>
                <a:cs typeface="Palatino Linotype"/>
              </a:rPr>
              <a:t>ensure </a:t>
            </a:r>
            <a:r>
              <a:rPr sz="1400" spc="-41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that </a:t>
            </a:r>
            <a:r>
              <a:rPr sz="1400" spc="-20" dirty="0">
                <a:latin typeface="Palatino Linotype"/>
                <a:cs typeface="Palatino Linotype"/>
              </a:rPr>
              <a:t>it </a:t>
            </a:r>
            <a:r>
              <a:rPr sz="1400" spc="-37" dirty="0">
                <a:latin typeface="Palatino Linotype"/>
                <a:cs typeface="Palatino Linotype"/>
              </a:rPr>
              <a:t>is </a:t>
            </a:r>
            <a:r>
              <a:rPr sz="1400" spc="-29" dirty="0">
                <a:latin typeface="Palatino Linotype"/>
                <a:cs typeface="Palatino Linotype"/>
              </a:rPr>
              <a:t>not </a:t>
            </a:r>
            <a:r>
              <a:rPr sz="1400" spc="-53" dirty="0">
                <a:latin typeface="Palatino Linotype"/>
                <a:cs typeface="Palatino Linotype"/>
              </a:rPr>
              <a:t>given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45" dirty="0">
                <a:latin typeface="Palatino Linotype"/>
                <a:cs typeface="Palatino Linotype"/>
              </a:rPr>
              <a:t>unauthorized </a:t>
            </a:r>
            <a:r>
              <a:rPr sz="1400" spc="-37" dirty="0">
                <a:latin typeface="Palatino Linotype"/>
                <a:cs typeface="Palatino Linotype"/>
              </a:rPr>
              <a:t>parties. </a:t>
            </a:r>
            <a:r>
              <a:rPr sz="1400" spc="-33" dirty="0">
                <a:latin typeface="Palatino Linotype"/>
                <a:cs typeface="Palatino Linotype"/>
              </a:rPr>
              <a:t>For this </a:t>
            </a:r>
            <a:r>
              <a:rPr sz="1400" spc="-37" dirty="0">
                <a:latin typeface="Palatino Linotype"/>
                <a:cs typeface="Palatino Linotype"/>
              </a:rPr>
              <a:t>reason, </a:t>
            </a:r>
            <a:r>
              <a:rPr sz="1400" spc="-49" dirty="0">
                <a:latin typeface="Palatino Linotype"/>
                <a:cs typeface="Palatino Linotype"/>
              </a:rPr>
              <a:t>RIAs </a:t>
            </a:r>
            <a:r>
              <a:rPr sz="1400" spc="-53" dirty="0">
                <a:latin typeface="Palatino Linotype"/>
                <a:cs typeface="Palatino Linotype"/>
              </a:rPr>
              <a:t>must ask </a:t>
            </a:r>
            <a:r>
              <a:rPr sz="1400" spc="-33" dirty="0">
                <a:latin typeface="Palatino Linotype"/>
                <a:cs typeface="Palatino Linotype"/>
              </a:rPr>
              <a:t>their </a:t>
            </a:r>
            <a:r>
              <a:rPr sz="1400" spc="-49" dirty="0">
                <a:latin typeface="Palatino Linotype"/>
                <a:cs typeface="Palatino Linotype"/>
              </a:rPr>
              <a:t>users 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for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login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credentials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and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7" dirty="0">
                <a:latin typeface="Palatino Linotype"/>
                <a:cs typeface="Palatino Linotype"/>
              </a:rPr>
              <a:t>pass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them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server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for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>
                <a:latin typeface="Palatino Linotype"/>
                <a:cs typeface="Palatino Linotype"/>
              </a:rPr>
              <a:t>verification.</a:t>
            </a:r>
            <a:r>
              <a:rPr lang="en-US" sz="1400" spc="-29">
                <a:latin typeface="Palatino Linotype"/>
                <a:cs typeface="Palatino Linotype"/>
              </a:rPr>
              <a:t> The</a:t>
            </a:r>
            <a:r>
              <a:rPr lang="en-US" sz="1400" spc="-24">
                <a:latin typeface="Palatino Linotype"/>
                <a:cs typeface="Palatino Linotype"/>
              </a:rPr>
              <a:t> </a:t>
            </a:r>
            <a:r>
              <a:rPr lang="en-US" sz="1400" spc="-16">
                <a:latin typeface="Palatino Linotype"/>
                <a:cs typeface="Palatino Linotype"/>
              </a:rPr>
              <a:t>HTTP </a:t>
            </a:r>
            <a:r>
              <a:rPr lang="en-US" sz="1400" spc="-37">
                <a:latin typeface="Palatino Linotype"/>
                <a:cs typeface="Palatino Linotype"/>
              </a:rPr>
              <a:t>authentication</a:t>
            </a:r>
            <a:r>
              <a:rPr lang="en-US" sz="1400" spc="-33">
                <a:latin typeface="Palatino Linotype"/>
                <a:cs typeface="Palatino Linotype"/>
              </a:rPr>
              <a:t> protocol</a:t>
            </a:r>
            <a:r>
              <a:rPr lang="en-US" sz="1400" spc="-29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is</a:t>
            </a:r>
            <a:r>
              <a:rPr lang="en-US" sz="1400" spc="-33">
                <a:latin typeface="Palatino Linotype"/>
                <a:cs typeface="Palatino Linotype"/>
              </a:rPr>
              <a:t> </a:t>
            </a:r>
            <a:r>
              <a:rPr lang="en-US" sz="1400" spc="-49">
                <a:latin typeface="Palatino Linotype"/>
                <a:cs typeface="Palatino Linotype"/>
              </a:rPr>
              <a:t>simple</a:t>
            </a:r>
            <a:r>
              <a:rPr lang="en-US" sz="1400" spc="-45">
                <a:latin typeface="Palatino Linotype"/>
                <a:cs typeface="Palatino Linotype"/>
              </a:rPr>
              <a:t> </a:t>
            </a:r>
            <a:r>
              <a:rPr lang="en-US" sz="1400" spc="-49">
                <a:latin typeface="Palatino Linotype"/>
                <a:cs typeface="Palatino Linotype"/>
              </a:rPr>
              <a:t>enough</a:t>
            </a:r>
            <a:r>
              <a:rPr lang="en-US" sz="1400" spc="-45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that</a:t>
            </a:r>
            <a:r>
              <a:rPr lang="en-US" sz="1400" spc="-33">
                <a:latin typeface="Palatino Linotype"/>
                <a:cs typeface="Palatino Linotype"/>
              </a:rPr>
              <a:t> </a:t>
            </a:r>
            <a:r>
              <a:rPr lang="en-US" sz="1400" spc="-20">
                <a:latin typeface="Palatino Linotype"/>
                <a:cs typeface="Palatino Linotype"/>
              </a:rPr>
              <a:t>it</a:t>
            </a:r>
            <a:r>
              <a:rPr lang="en-US" sz="1400" spc="-16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can</a:t>
            </a:r>
            <a:r>
              <a:rPr lang="en-US" sz="1400" spc="-33">
                <a:latin typeface="Palatino Linotype"/>
                <a:cs typeface="Palatino Linotype"/>
              </a:rPr>
              <a:t> </a:t>
            </a:r>
            <a:r>
              <a:rPr lang="en-US" sz="1400" spc="-45">
                <a:latin typeface="Palatino Linotype"/>
                <a:cs typeface="Palatino Linotype"/>
              </a:rPr>
              <a:t>be</a:t>
            </a:r>
            <a:r>
              <a:rPr lang="en-US" sz="1400" spc="-41">
                <a:latin typeface="Palatino Linotype"/>
                <a:cs typeface="Palatino Linotype"/>
              </a:rPr>
              <a:t> </a:t>
            </a:r>
            <a:r>
              <a:rPr lang="en-US" sz="1400" spc="-49">
                <a:latin typeface="Palatino Linotype"/>
                <a:cs typeface="Palatino Linotype"/>
              </a:rPr>
              <a:t>implemented </a:t>
            </a:r>
            <a:r>
              <a:rPr lang="en-US" sz="1400" spc="-45">
                <a:latin typeface="Palatino Linotype"/>
                <a:cs typeface="Palatino Linotype"/>
              </a:rPr>
              <a:t> directly, </a:t>
            </a:r>
            <a:r>
              <a:rPr lang="en-US" sz="1400" spc="-41">
                <a:latin typeface="Palatino Linotype"/>
                <a:cs typeface="Palatino Linotype"/>
              </a:rPr>
              <a:t>but </a:t>
            </a:r>
            <a:r>
              <a:rPr lang="en-US" sz="1400" spc="-37">
                <a:latin typeface="Palatino Linotype"/>
                <a:cs typeface="Palatino Linotype"/>
              </a:rPr>
              <a:t>the </a:t>
            </a:r>
            <a:r>
              <a:rPr lang="en-US" sz="1400" spc="-41">
                <a:latin typeface="Palatino Linotype"/>
                <a:cs typeface="Palatino Linotype"/>
              </a:rPr>
              <a:t>Flask-HTTPAuth </a:t>
            </a:r>
            <a:r>
              <a:rPr lang="en-US" sz="1400" spc="-37">
                <a:latin typeface="Palatino Linotype"/>
                <a:cs typeface="Palatino Linotype"/>
              </a:rPr>
              <a:t>extension </a:t>
            </a:r>
            <a:r>
              <a:rPr lang="en-US" sz="1400" spc="-49">
                <a:latin typeface="Palatino Linotype"/>
                <a:cs typeface="Palatino Linotype"/>
              </a:rPr>
              <a:t>provides </a:t>
            </a:r>
            <a:r>
              <a:rPr lang="en-US" sz="1400" spc="-53">
                <a:latin typeface="Palatino Linotype"/>
                <a:cs typeface="Palatino Linotype"/>
              </a:rPr>
              <a:t>a </a:t>
            </a:r>
            <a:r>
              <a:rPr lang="en-US" sz="1400" spc="-41">
                <a:latin typeface="Palatino Linotype"/>
                <a:cs typeface="Palatino Linotype"/>
              </a:rPr>
              <a:t>convenient </a:t>
            </a:r>
            <a:r>
              <a:rPr lang="en-US" sz="1400" spc="-61">
                <a:latin typeface="Palatino Linotype"/>
                <a:cs typeface="Palatino Linotype"/>
              </a:rPr>
              <a:t>wrapper </a:t>
            </a:r>
            <a:r>
              <a:rPr lang="en-US" sz="1400" spc="-37">
                <a:latin typeface="Palatino Linotype"/>
                <a:cs typeface="Palatino Linotype"/>
              </a:rPr>
              <a:t>that </a:t>
            </a:r>
            <a:r>
              <a:rPr lang="en-US" sz="1400" spc="-49">
                <a:latin typeface="Palatino Linotype"/>
                <a:cs typeface="Palatino Linotype"/>
              </a:rPr>
              <a:t>hides </a:t>
            </a:r>
            <a:r>
              <a:rPr lang="en-US" sz="1400" spc="-45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the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33">
                <a:latin typeface="Palatino Linotype"/>
                <a:cs typeface="Palatino Linotype"/>
              </a:rPr>
              <a:t>protocol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45">
                <a:latin typeface="Palatino Linotype"/>
                <a:cs typeface="Palatino Linotype"/>
              </a:rPr>
              <a:t>details</a:t>
            </a:r>
            <a:r>
              <a:rPr lang="en-US" sz="1400" spc="-16">
                <a:latin typeface="Palatino Linotype"/>
                <a:cs typeface="Palatino Linotype"/>
              </a:rPr>
              <a:t> </a:t>
            </a:r>
            <a:r>
              <a:rPr lang="en-US" sz="1400" spc="-29">
                <a:latin typeface="Palatino Linotype"/>
                <a:cs typeface="Palatino Linotype"/>
              </a:rPr>
              <a:t>in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53">
                <a:latin typeface="Palatino Linotype"/>
                <a:cs typeface="Palatino Linotype"/>
              </a:rPr>
              <a:t>a</a:t>
            </a:r>
            <a:r>
              <a:rPr lang="en-US" sz="1400" spc="-16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decorator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similar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24">
                <a:latin typeface="Palatino Linotype"/>
                <a:cs typeface="Palatino Linotype"/>
              </a:rPr>
              <a:t>to</a:t>
            </a:r>
            <a:r>
              <a:rPr lang="en-US" sz="1400" spc="-16">
                <a:latin typeface="Palatino Linotype"/>
                <a:cs typeface="Palatino Linotype"/>
              </a:rPr>
              <a:t> </a:t>
            </a:r>
            <a:r>
              <a:rPr lang="en-US" sz="1400" spc="-53">
                <a:latin typeface="Palatino Linotype"/>
                <a:cs typeface="Palatino Linotype"/>
              </a:rPr>
              <a:t>Flask-Login’s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4">
                <a:latin typeface="SimSun"/>
                <a:cs typeface="SimSun"/>
              </a:rPr>
              <a:t>login_required</a:t>
            </a:r>
            <a:r>
              <a:rPr lang="en-US" sz="1400" spc="-4">
                <a:latin typeface="Palatino Linotype"/>
                <a:cs typeface="Palatino Linotype"/>
              </a:rPr>
              <a:t>.</a:t>
            </a:r>
            <a:endParaRPr lang="en-US" sz="1400">
              <a:latin typeface="Palatino Linotype"/>
              <a:cs typeface="Palatino Linotype"/>
            </a:endParaRPr>
          </a:p>
          <a:p>
            <a:pPr marL="10367" algn="just">
              <a:spcBef>
                <a:spcPts val="490"/>
              </a:spcBef>
            </a:pPr>
            <a:r>
              <a:rPr lang="en-US" sz="1400" spc="-33">
                <a:latin typeface="Palatino Linotype"/>
                <a:cs typeface="Palatino Linotype"/>
              </a:rPr>
              <a:t>Flask-H</a:t>
            </a:r>
            <a:r>
              <a:rPr lang="en-US" sz="1400" spc="-16">
                <a:latin typeface="Palatino Linotype"/>
                <a:cs typeface="Palatino Linotype"/>
              </a:rPr>
              <a:t>TT</a:t>
            </a:r>
            <a:r>
              <a:rPr lang="en-US" sz="1400" spc="-90">
                <a:latin typeface="Palatino Linotype"/>
                <a:cs typeface="Palatino Linotype"/>
              </a:rPr>
              <a:t>P</a:t>
            </a:r>
            <a:r>
              <a:rPr lang="en-US" sz="1400" spc="-114">
                <a:latin typeface="Palatino Linotype"/>
                <a:cs typeface="Palatino Linotype"/>
              </a:rPr>
              <a:t>A</a:t>
            </a:r>
            <a:r>
              <a:rPr lang="en-US" sz="1400" spc="-41">
                <a:latin typeface="Palatino Linotype"/>
                <a:cs typeface="Palatino Linotype"/>
              </a:rPr>
              <a:t>uth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is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41">
                <a:latin typeface="Palatino Linotype"/>
                <a:cs typeface="Palatino Linotype"/>
              </a:rPr>
              <a:t>installed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53">
                <a:latin typeface="Palatino Linotype"/>
                <a:cs typeface="Palatino Linotype"/>
              </a:rPr>
              <a:t>with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i="1" spc="-24">
                <a:latin typeface="Palatino Linotype"/>
                <a:cs typeface="Palatino Linotype"/>
              </a:rPr>
              <a:t>p</a:t>
            </a:r>
            <a:r>
              <a:rPr lang="en-US" sz="1400" i="1" spc="-20">
                <a:latin typeface="Palatino Linotype"/>
                <a:cs typeface="Palatino Linotype"/>
              </a:rPr>
              <a:t>i</a:t>
            </a:r>
            <a:r>
              <a:rPr lang="en-US" sz="1400" i="1" spc="-12">
                <a:latin typeface="Palatino Linotype"/>
                <a:cs typeface="Palatino Linotype"/>
              </a:rPr>
              <a:t>p</a:t>
            </a:r>
            <a:r>
              <a:rPr lang="en-US" sz="1400" spc="-20">
                <a:latin typeface="Palatino Linotype"/>
                <a:cs typeface="Palatino Linotype"/>
              </a:rPr>
              <a:t>:</a:t>
            </a:r>
            <a:endParaRPr lang="en-US" sz="14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lang="en-US" sz="1200">
                <a:latin typeface="SimSun"/>
                <a:cs typeface="SimSun"/>
              </a:rPr>
              <a:t>(venv) $</a:t>
            </a:r>
            <a:r>
              <a:rPr lang="en-US" sz="1200" spc="4">
                <a:latin typeface="SimSun"/>
                <a:cs typeface="SimSun"/>
              </a:rPr>
              <a:t> </a:t>
            </a:r>
            <a:r>
              <a:rPr lang="en-US" sz="1200" b="1" spc="-73">
                <a:latin typeface="Courier New"/>
                <a:cs typeface="Courier New"/>
              </a:rPr>
              <a:t>pip install</a:t>
            </a:r>
            <a:r>
              <a:rPr lang="en-US" sz="1200" b="1" spc="-69">
                <a:latin typeface="Courier New"/>
                <a:cs typeface="Courier New"/>
              </a:rPr>
              <a:t> </a:t>
            </a:r>
            <a:r>
              <a:rPr lang="en-US" sz="1200" b="1" spc="-73">
                <a:latin typeface="Courier New"/>
                <a:cs typeface="Courier New"/>
              </a:rPr>
              <a:t>flask-httpauth</a:t>
            </a:r>
            <a:endParaRPr lang="en-US" sz="1200">
              <a:latin typeface="Courier New"/>
              <a:cs typeface="Courier New"/>
            </a:endParaRPr>
          </a:p>
          <a:p>
            <a:pPr marL="10367" marR="4147" algn="just">
              <a:lnSpc>
                <a:spcPct val="101200"/>
              </a:lnSpc>
              <a:spcBef>
                <a:spcPts val="379"/>
              </a:spcBef>
            </a:pPr>
            <a:r>
              <a:rPr lang="en-US" sz="1400" spc="-57">
                <a:latin typeface="Palatino Linotype"/>
                <a:cs typeface="Palatino Linotype"/>
              </a:rPr>
              <a:t>To</a:t>
            </a:r>
            <a:r>
              <a:rPr lang="en-US" sz="1400" spc="-53">
                <a:latin typeface="Palatino Linotype"/>
                <a:cs typeface="Palatino Linotype"/>
              </a:rPr>
              <a:t> </a:t>
            </a:r>
            <a:r>
              <a:rPr lang="en-US" sz="1400" spc="-33">
                <a:latin typeface="Palatino Linotype"/>
                <a:cs typeface="Palatino Linotype"/>
              </a:rPr>
              <a:t>initialize</a:t>
            </a:r>
            <a:r>
              <a:rPr lang="en-US" sz="1400" spc="-29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the</a:t>
            </a:r>
            <a:r>
              <a:rPr lang="en-US" sz="1400" spc="-33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extension</a:t>
            </a:r>
            <a:r>
              <a:rPr lang="en-US" sz="1400" spc="-33">
                <a:latin typeface="Palatino Linotype"/>
                <a:cs typeface="Palatino Linotype"/>
              </a:rPr>
              <a:t> </a:t>
            </a:r>
            <a:r>
              <a:rPr lang="en-US" sz="1400" spc="-29">
                <a:latin typeface="Palatino Linotype"/>
                <a:cs typeface="Palatino Linotype"/>
              </a:rPr>
              <a:t>for</a:t>
            </a:r>
            <a:r>
              <a:rPr lang="en-US" sz="1400" spc="-24">
                <a:latin typeface="Palatino Linotype"/>
                <a:cs typeface="Palatino Linotype"/>
              </a:rPr>
              <a:t> </a:t>
            </a:r>
            <a:r>
              <a:rPr lang="en-US" sz="1400" spc="-16">
                <a:latin typeface="Palatino Linotype"/>
                <a:cs typeface="Palatino Linotype"/>
              </a:rPr>
              <a:t>HTTP</a:t>
            </a:r>
            <a:r>
              <a:rPr lang="en-US" sz="1400" spc="-12">
                <a:latin typeface="Palatino Linotype"/>
                <a:cs typeface="Palatino Linotype"/>
              </a:rPr>
              <a:t> </a:t>
            </a:r>
            <a:r>
              <a:rPr lang="en-US" sz="1400" spc="-33">
                <a:latin typeface="Palatino Linotype"/>
                <a:cs typeface="Palatino Linotype"/>
              </a:rPr>
              <a:t>Basic</a:t>
            </a:r>
            <a:r>
              <a:rPr lang="en-US" sz="1400" spc="-29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authentication,</a:t>
            </a:r>
            <a:r>
              <a:rPr lang="en-US" sz="1400" spc="-33">
                <a:latin typeface="Palatino Linotype"/>
                <a:cs typeface="Palatino Linotype"/>
              </a:rPr>
              <a:t> </a:t>
            </a:r>
            <a:r>
              <a:rPr lang="en-US" sz="1400" spc="-45">
                <a:latin typeface="Palatino Linotype"/>
                <a:cs typeface="Palatino Linotype"/>
              </a:rPr>
              <a:t>an</a:t>
            </a:r>
            <a:r>
              <a:rPr lang="en-US" sz="1400" spc="-41">
                <a:latin typeface="Palatino Linotype"/>
                <a:cs typeface="Palatino Linotype"/>
              </a:rPr>
              <a:t> </a:t>
            </a:r>
            <a:r>
              <a:rPr lang="en-US" sz="1400" spc="-24">
                <a:latin typeface="Palatino Linotype"/>
                <a:cs typeface="Palatino Linotype"/>
              </a:rPr>
              <a:t>object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33">
                <a:latin typeface="Palatino Linotype"/>
                <a:cs typeface="Palatino Linotype"/>
              </a:rPr>
              <a:t>of</a:t>
            </a:r>
            <a:r>
              <a:rPr lang="en-US" sz="1400" spc="-29">
                <a:latin typeface="Palatino Linotype"/>
                <a:cs typeface="Palatino Linotype"/>
              </a:rPr>
              <a:t> </a:t>
            </a:r>
            <a:r>
              <a:rPr lang="en-US" sz="1400" spc="-41">
                <a:latin typeface="Palatino Linotype"/>
                <a:cs typeface="Palatino Linotype"/>
              </a:rPr>
              <a:t>class </a:t>
            </a:r>
            <a:r>
              <a:rPr lang="en-US" sz="1400" spc="-37">
                <a:latin typeface="Palatino Linotype"/>
                <a:cs typeface="Palatino Linotype"/>
              </a:rPr>
              <a:t> </a:t>
            </a:r>
            <a:r>
              <a:rPr lang="en-US" sz="1400" spc="-4">
                <a:latin typeface="SimSun"/>
                <a:cs typeface="SimSun"/>
              </a:rPr>
              <a:t>HTTPBasicAuth </a:t>
            </a:r>
            <a:r>
              <a:rPr lang="en-US" sz="1400" spc="-53">
                <a:latin typeface="Palatino Linotype"/>
                <a:cs typeface="Palatino Linotype"/>
              </a:rPr>
              <a:t>must</a:t>
            </a:r>
            <a:r>
              <a:rPr lang="en-US" sz="1400" spc="-49">
                <a:latin typeface="Palatino Linotype"/>
                <a:cs typeface="Palatino Linotype"/>
              </a:rPr>
              <a:t> </a:t>
            </a:r>
            <a:r>
              <a:rPr lang="en-US" sz="1400" spc="-45">
                <a:latin typeface="Palatino Linotype"/>
                <a:cs typeface="Palatino Linotype"/>
              </a:rPr>
              <a:t>be</a:t>
            </a:r>
            <a:r>
              <a:rPr lang="en-US" sz="1400" spc="-41">
                <a:latin typeface="Palatino Linotype"/>
                <a:cs typeface="Palatino Linotype"/>
              </a:rPr>
              <a:t> created.</a:t>
            </a:r>
            <a:r>
              <a:rPr lang="en-US" sz="1400" spc="-37">
                <a:latin typeface="Palatino Linotype"/>
                <a:cs typeface="Palatino Linotype"/>
              </a:rPr>
              <a:t> </a:t>
            </a:r>
            <a:r>
              <a:rPr lang="en-US" sz="1400" spc="-49">
                <a:latin typeface="Palatino Linotype"/>
                <a:cs typeface="Palatino Linotype"/>
              </a:rPr>
              <a:t>Like</a:t>
            </a:r>
            <a:r>
              <a:rPr lang="en-US" sz="1400" spc="-45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Flask-Login,</a:t>
            </a:r>
            <a:r>
              <a:rPr lang="en-US" sz="1400" spc="-33">
                <a:latin typeface="Palatino Linotype"/>
                <a:cs typeface="Palatino Linotype"/>
              </a:rPr>
              <a:t> </a:t>
            </a:r>
            <a:r>
              <a:rPr lang="en-US" sz="1400" spc="-41">
                <a:latin typeface="Palatino Linotype"/>
                <a:cs typeface="Palatino Linotype"/>
              </a:rPr>
              <a:t>Flask-HTTPAuth</a:t>
            </a:r>
            <a:r>
              <a:rPr lang="en-US" sz="1400" spc="-37">
                <a:latin typeface="Palatino Linotype"/>
                <a:cs typeface="Palatino Linotype"/>
              </a:rPr>
              <a:t> </a:t>
            </a:r>
            <a:r>
              <a:rPr lang="en-US" sz="1400" spc="-53">
                <a:latin typeface="Palatino Linotype"/>
                <a:cs typeface="Palatino Linotype"/>
              </a:rPr>
              <a:t>makes</a:t>
            </a:r>
            <a:r>
              <a:rPr lang="en-US" sz="1400" spc="-49">
                <a:latin typeface="Palatino Linotype"/>
                <a:cs typeface="Palatino Linotype"/>
              </a:rPr>
              <a:t> </a:t>
            </a:r>
            <a:r>
              <a:rPr lang="en-US" sz="1400" spc="-33">
                <a:latin typeface="Palatino Linotype"/>
                <a:cs typeface="Palatino Linotype"/>
              </a:rPr>
              <a:t>no </a:t>
            </a:r>
            <a:r>
              <a:rPr lang="en-US" sz="1400" spc="-29">
                <a:latin typeface="Palatino Linotype"/>
                <a:cs typeface="Palatino Linotype"/>
              </a:rPr>
              <a:t> </a:t>
            </a:r>
            <a:r>
              <a:rPr lang="en-US" sz="1400" spc="-49">
                <a:latin typeface="Palatino Linotype"/>
                <a:cs typeface="Palatino Linotype"/>
              </a:rPr>
              <a:t>assumptions </a:t>
            </a:r>
            <a:r>
              <a:rPr lang="en-US" sz="1400" spc="-41">
                <a:latin typeface="Palatino Linotype"/>
                <a:cs typeface="Palatino Linotype"/>
              </a:rPr>
              <a:t>about </a:t>
            </a:r>
            <a:r>
              <a:rPr lang="en-US" sz="1400" spc="-37">
                <a:latin typeface="Palatino Linotype"/>
                <a:cs typeface="Palatino Linotype"/>
              </a:rPr>
              <a:t>the </a:t>
            </a:r>
            <a:r>
              <a:rPr lang="en-US" sz="1400" spc="-45">
                <a:latin typeface="Palatino Linotype"/>
                <a:cs typeface="Palatino Linotype"/>
              </a:rPr>
              <a:t>procedure required </a:t>
            </a:r>
            <a:r>
              <a:rPr lang="en-US" sz="1400" spc="-24">
                <a:latin typeface="Palatino Linotype"/>
                <a:cs typeface="Palatino Linotype"/>
              </a:rPr>
              <a:t>to </a:t>
            </a:r>
            <a:r>
              <a:rPr lang="en-US" sz="1400" spc="-49">
                <a:latin typeface="Palatino Linotype"/>
                <a:cs typeface="Palatino Linotype"/>
              </a:rPr>
              <a:t>verify </a:t>
            </a:r>
            <a:r>
              <a:rPr lang="en-US" sz="1400" spc="-45">
                <a:latin typeface="Palatino Linotype"/>
                <a:cs typeface="Palatino Linotype"/>
              </a:rPr>
              <a:t>user </a:t>
            </a:r>
            <a:r>
              <a:rPr lang="en-US" sz="1400" spc="-37">
                <a:latin typeface="Palatino Linotype"/>
                <a:cs typeface="Palatino Linotype"/>
              </a:rPr>
              <a:t>credentials, </a:t>
            </a:r>
            <a:r>
              <a:rPr lang="en-US" sz="1400" spc="-41">
                <a:latin typeface="Palatino Linotype"/>
                <a:cs typeface="Palatino Linotype"/>
              </a:rPr>
              <a:t>so </a:t>
            </a:r>
            <a:r>
              <a:rPr lang="en-US" sz="1400" spc="-33">
                <a:latin typeface="Palatino Linotype"/>
                <a:cs typeface="Palatino Linotype"/>
              </a:rPr>
              <a:t>this </a:t>
            </a:r>
            <a:r>
              <a:rPr lang="en-US" sz="1400" spc="-29">
                <a:latin typeface="Palatino Linotype"/>
                <a:cs typeface="Palatino Linotype"/>
              </a:rPr>
              <a:t>informa‐ </a:t>
            </a:r>
            <a:r>
              <a:rPr lang="en-US" sz="1400" spc="-24">
                <a:latin typeface="Palatino Linotype"/>
                <a:cs typeface="Palatino Linotype"/>
              </a:rPr>
              <a:t> </a:t>
            </a:r>
            <a:r>
              <a:rPr lang="en-US" sz="1400" spc="-29">
                <a:latin typeface="Palatino Linotype"/>
                <a:cs typeface="Palatino Linotype"/>
              </a:rPr>
              <a:t>tion </a:t>
            </a:r>
            <a:r>
              <a:rPr lang="en-US" sz="1400" spc="-37">
                <a:latin typeface="Palatino Linotype"/>
                <a:cs typeface="Palatino Linotype"/>
              </a:rPr>
              <a:t>is </a:t>
            </a:r>
            <a:r>
              <a:rPr lang="en-US" sz="1400" spc="-53">
                <a:latin typeface="Palatino Linotype"/>
                <a:cs typeface="Palatino Linotype"/>
              </a:rPr>
              <a:t>given </a:t>
            </a:r>
            <a:r>
              <a:rPr lang="en-US" sz="1400" spc="-29">
                <a:latin typeface="Palatino Linotype"/>
                <a:cs typeface="Palatino Linotype"/>
              </a:rPr>
              <a:t>in </a:t>
            </a:r>
            <a:r>
              <a:rPr lang="en-US" sz="1400" spc="-53">
                <a:latin typeface="Palatino Linotype"/>
                <a:cs typeface="Palatino Linotype"/>
              </a:rPr>
              <a:t>a </a:t>
            </a:r>
            <a:r>
              <a:rPr lang="en-US" sz="1400" spc="-41">
                <a:latin typeface="Palatino Linotype"/>
                <a:cs typeface="Palatino Linotype"/>
              </a:rPr>
              <a:t>callback </a:t>
            </a:r>
            <a:r>
              <a:rPr lang="en-US" sz="1400" spc="-33">
                <a:latin typeface="Palatino Linotype"/>
                <a:cs typeface="Palatino Linotype"/>
              </a:rPr>
              <a:t>function. </a:t>
            </a:r>
            <a:r>
              <a:rPr lang="en-US" sz="1400" spc="-49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lang="en-US" sz="1400" spc="-8">
                <a:solidFill>
                  <a:srgbClr val="990000"/>
                </a:solidFill>
                <a:latin typeface="Palatino Linotype"/>
                <a:cs typeface="Palatino Linotype"/>
              </a:rPr>
              <a:t>14-6 </a:t>
            </a:r>
            <a:r>
              <a:rPr lang="en-US" sz="1400" spc="-61">
                <a:latin typeface="Palatino Linotype"/>
                <a:cs typeface="Palatino Linotype"/>
              </a:rPr>
              <a:t>shows </a:t>
            </a:r>
            <a:r>
              <a:rPr lang="en-US" sz="1400" spc="-69">
                <a:latin typeface="Palatino Linotype"/>
                <a:cs typeface="Palatino Linotype"/>
              </a:rPr>
              <a:t>how </a:t>
            </a:r>
            <a:r>
              <a:rPr lang="en-US" sz="1400" spc="-37">
                <a:latin typeface="Palatino Linotype"/>
                <a:cs typeface="Palatino Linotype"/>
              </a:rPr>
              <a:t>the extension is </a:t>
            </a:r>
            <a:r>
              <a:rPr lang="en-US" sz="1400" spc="-24">
                <a:latin typeface="Palatino Linotype"/>
                <a:cs typeface="Palatino Linotype"/>
              </a:rPr>
              <a:t>initial‐ 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53">
                <a:latin typeface="Palatino Linotype"/>
                <a:cs typeface="Palatino Linotype"/>
              </a:rPr>
              <a:t>ized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53">
                <a:latin typeface="Palatino Linotype"/>
                <a:cs typeface="Palatino Linotype"/>
              </a:rPr>
              <a:t>and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53">
                <a:latin typeface="Palatino Linotype"/>
                <a:cs typeface="Palatino Linotype"/>
              </a:rPr>
              <a:t>provided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53">
                <a:latin typeface="Palatino Linotype"/>
                <a:cs typeface="Palatino Linotype"/>
              </a:rPr>
              <a:t>with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53">
                <a:latin typeface="Palatino Linotype"/>
                <a:cs typeface="Palatino Linotype"/>
              </a:rPr>
              <a:t>a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verific</a:t>
            </a:r>
            <a:r>
              <a:rPr lang="en-US" sz="1400" spc="-61">
                <a:latin typeface="Palatino Linotype"/>
                <a:cs typeface="Palatino Linotype"/>
              </a:rPr>
              <a:t>a</a:t>
            </a:r>
            <a:r>
              <a:rPr lang="en-US" sz="1400" spc="-29">
                <a:latin typeface="Palatino Linotype"/>
                <a:cs typeface="Palatino Linotype"/>
              </a:rPr>
              <a:t>tion</a:t>
            </a:r>
            <a:r>
              <a:rPr lang="en-US" sz="1400" spc="-20">
                <a:latin typeface="Palatino Linotype"/>
                <a:cs typeface="Palatino Linotype"/>
              </a:rPr>
              <a:t> </a:t>
            </a:r>
            <a:r>
              <a:rPr lang="en-US" sz="1400" spc="-37">
                <a:latin typeface="Palatino Linotype"/>
                <a:cs typeface="Palatino Linotype"/>
              </a:rPr>
              <a:t>callback.</a:t>
            </a:r>
            <a:endParaRPr lang="en-US" sz="1400">
              <a:latin typeface="Palatino Linotype"/>
              <a:cs typeface="Palatino Linotype"/>
            </a:endParaRPr>
          </a:p>
          <a:p>
            <a:pPr marL="10367" marR="4147" indent="-518" algn="just">
              <a:spcBef>
                <a:spcPts val="379"/>
              </a:spcBef>
            </a:pP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530632"/>
            <a:ext cx="8153400" cy="5456768"/>
          </a:xfrm>
          <a:prstGeom prst="rect">
            <a:avLst/>
          </a:prstGeom>
        </p:spPr>
        <p:txBody>
          <a:bodyPr vert="horz" wrap="square" lIns="0" tIns="7257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1600">
              <a:latin typeface="Palatino Linotype"/>
              <a:cs typeface="Palatino Linotype"/>
            </a:endParaRPr>
          </a:p>
          <a:p>
            <a:pPr marL="10367" algn="just"/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8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14-6.</a:t>
            </a:r>
            <a:r>
              <a:rPr sz="1600" i="1" spc="-4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app/api/authentication.py:</a:t>
            </a:r>
            <a:r>
              <a:rPr sz="1600" i="1" spc="-4" dirty="0">
                <a:latin typeface="Palatino Linotype"/>
                <a:cs typeface="Palatino Linotype"/>
              </a:rPr>
              <a:t> </a:t>
            </a:r>
            <a:r>
              <a:rPr sz="1600" i="1" spc="-24" dirty="0">
                <a:latin typeface="Palatino Linotype"/>
                <a:cs typeface="Palatino Linotype"/>
              </a:rPr>
              <a:t>Flask-HTTPAuth</a:t>
            </a:r>
            <a:r>
              <a:rPr sz="1600" i="1" spc="-8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initialization</a:t>
            </a:r>
            <a:endParaRPr sz="1600">
              <a:latin typeface="Palatino Linotype"/>
              <a:cs typeface="Palatino Linotype"/>
            </a:endParaRPr>
          </a:p>
          <a:p>
            <a:pPr marL="10367" marR="1973879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</a:t>
            </a:r>
            <a:r>
              <a:rPr sz="14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flask_httpauth</a:t>
            </a:r>
            <a:r>
              <a:rPr sz="1400" b="1" spc="-69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4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HTTPBasicAuth </a:t>
            </a:r>
            <a:r>
              <a:rPr sz="1400" spc="-33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auth</a:t>
            </a:r>
            <a:r>
              <a:rPr sz="14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HTTPBasicAuth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0367"/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@auth.verify_password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verify_password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email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''</a:t>
            </a:r>
            <a:r>
              <a:rPr sz="1400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R="2491711" algn="ctr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4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400" dirty="0">
                <a:latin typeface="SimSun"/>
                <a:cs typeface="SimSun"/>
              </a:rPr>
              <a:t>)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b="1" spc="-73" dirty="0">
                <a:latin typeface="Courier New"/>
                <a:cs typeface="Courier New"/>
              </a:rPr>
              <a:t>not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L="186606" marR="2634776" indent="-44060" algn="ctr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False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verify_password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37"/>
              </a:spcBef>
            </a:pPr>
            <a:endParaRPr sz="1100">
              <a:latin typeface="SimSun"/>
              <a:cs typeface="SimSun"/>
            </a:endParaRPr>
          </a:p>
          <a:p>
            <a:pPr marL="10367" marR="4147" algn="just"/>
            <a:r>
              <a:rPr sz="1600" spc="-45" dirty="0">
                <a:latin typeface="Palatino Linotype"/>
                <a:cs typeface="Palatino Linotype"/>
              </a:rPr>
              <a:t>Because </a:t>
            </a:r>
            <a:r>
              <a:rPr sz="1600" spc="-33" dirty="0">
                <a:latin typeface="Palatino Linotype"/>
                <a:cs typeface="Palatino Linotype"/>
              </a:rPr>
              <a:t>this </a:t>
            </a:r>
            <a:r>
              <a:rPr sz="1600" spc="-57" dirty="0">
                <a:latin typeface="Palatino Linotype"/>
                <a:cs typeface="Palatino Linotype"/>
              </a:rPr>
              <a:t>type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45" dirty="0">
                <a:latin typeface="Palatino Linotype"/>
                <a:cs typeface="Palatino Linotype"/>
              </a:rPr>
              <a:t>user </a:t>
            </a:r>
            <a:r>
              <a:rPr sz="1600" spc="-37" dirty="0">
                <a:latin typeface="Palatino Linotype"/>
                <a:cs typeface="Palatino Linotype"/>
              </a:rPr>
              <a:t>authentication </a:t>
            </a:r>
            <a:r>
              <a:rPr sz="1600" spc="-57" dirty="0">
                <a:latin typeface="Palatino Linotype"/>
                <a:cs typeface="Palatino Linotype"/>
              </a:rPr>
              <a:t>will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57" dirty="0">
                <a:latin typeface="Palatino Linotype"/>
                <a:cs typeface="Palatino Linotype"/>
              </a:rPr>
              <a:t>used </a:t>
            </a:r>
            <a:r>
              <a:rPr sz="1600" spc="-45" dirty="0">
                <a:latin typeface="Palatino Linotype"/>
                <a:cs typeface="Palatino Linotype"/>
              </a:rPr>
              <a:t>only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 dirty="0">
                <a:latin typeface="Palatino Linotype"/>
                <a:cs typeface="Palatino Linotype"/>
              </a:rPr>
              <a:t>the API </a:t>
            </a:r>
            <a:r>
              <a:rPr sz="1600" spc="-41" dirty="0">
                <a:latin typeface="Palatino Linotype"/>
                <a:cs typeface="Palatino Linotype"/>
              </a:rPr>
              <a:t>blueprint,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Flask-HTTPAuth</a:t>
            </a:r>
            <a:r>
              <a:rPr sz="1600" spc="-37" dirty="0">
                <a:latin typeface="Palatino Linotype"/>
                <a:cs typeface="Palatino Linotype"/>
              </a:rPr>
              <a:t> extension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initialized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blueprint</a:t>
            </a:r>
            <a:r>
              <a:rPr sz="1600" spc="-37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package,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not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204" dirty="0">
                <a:latin typeface="Palatino Linotype"/>
                <a:cs typeface="Palatino Linotype"/>
              </a:rPr>
              <a:t> </a:t>
            </a:r>
            <a:r>
              <a:rPr sz="1600" spc="-69" dirty="0">
                <a:latin typeface="Palatino Linotype"/>
                <a:cs typeface="Palatino Linotype"/>
              </a:rPr>
              <a:t>a</a:t>
            </a:r>
            <a:r>
              <a:rPr sz="1600" spc="-45" dirty="0">
                <a:latin typeface="Palatino Linotype"/>
                <a:cs typeface="Palatino Linotype"/>
              </a:rPr>
              <a:t>pplic</a:t>
            </a:r>
            <a:r>
              <a:rPr sz="1600" spc="-65" dirty="0">
                <a:latin typeface="Palatino Linotype"/>
                <a:cs typeface="Palatino Linotype"/>
              </a:rPr>
              <a:t>a</a:t>
            </a:r>
            <a:r>
              <a:rPr sz="1600" spc="-29" dirty="0">
                <a:latin typeface="Palatino Linotype"/>
                <a:cs typeface="Palatino Linotype"/>
              </a:rPr>
              <a:t>tion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package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like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other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extensions.</a:t>
            </a:r>
            <a:endParaRPr sz="1600">
              <a:latin typeface="Palatino Linotype"/>
              <a:cs typeface="Palatino Linotype"/>
            </a:endParaRPr>
          </a:p>
          <a:p>
            <a:pPr marL="10367" marR="4147" algn="just">
              <a:lnSpc>
                <a:spcPct val="102000"/>
              </a:lnSpc>
              <a:spcBef>
                <a:spcPts val="518"/>
              </a:spcBef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email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password</a:t>
            </a:r>
            <a:r>
              <a:rPr sz="1600" spc="9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are </a:t>
            </a:r>
            <a:r>
              <a:rPr sz="1600" spc="-45" dirty="0">
                <a:latin typeface="Palatino Linotype"/>
                <a:cs typeface="Palatino Linotype"/>
              </a:rPr>
              <a:t>verified </a:t>
            </a:r>
            <a:r>
              <a:rPr sz="1600" spc="-49" dirty="0">
                <a:latin typeface="Palatino Linotype"/>
                <a:cs typeface="Palatino Linotype"/>
              </a:rPr>
              <a:t>using</a:t>
            </a:r>
            <a:r>
              <a:rPr sz="1600" spc="118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existing </a:t>
            </a:r>
            <a:r>
              <a:rPr sz="1600" spc="-45" dirty="0">
                <a:latin typeface="Palatino Linotype"/>
                <a:cs typeface="Palatino Linotype"/>
              </a:rPr>
              <a:t>support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User </a:t>
            </a:r>
            <a:r>
              <a:rPr sz="1600" spc="-45" dirty="0">
                <a:latin typeface="Palatino Linotype"/>
                <a:cs typeface="Palatino Linotype"/>
              </a:rPr>
              <a:t>model. 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37" dirty="0">
                <a:latin typeface="Palatino Linotype"/>
                <a:cs typeface="Palatino Linotype"/>
              </a:rPr>
              <a:t>verification </a:t>
            </a:r>
            <a:r>
              <a:rPr sz="1600" spc="-41" dirty="0">
                <a:latin typeface="Palatino Linotype"/>
                <a:cs typeface="Palatino Linotype"/>
              </a:rPr>
              <a:t>callback </a:t>
            </a:r>
            <a:r>
              <a:rPr sz="1600" spc="-37" dirty="0">
                <a:latin typeface="Palatino Linotype"/>
                <a:cs typeface="Palatino Linotype"/>
              </a:rPr>
              <a:t>returns </a:t>
            </a:r>
            <a:r>
              <a:rPr sz="1600" spc="-4" dirty="0">
                <a:latin typeface="SimSun"/>
                <a:cs typeface="SimSun"/>
              </a:rPr>
              <a:t>True </a:t>
            </a:r>
            <a:r>
              <a:rPr sz="1600" spc="-65" dirty="0">
                <a:latin typeface="Palatino Linotype"/>
                <a:cs typeface="Palatino Linotype"/>
              </a:rPr>
              <a:t>when</a:t>
            </a:r>
            <a:r>
              <a:rPr sz="1600" spc="-61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login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53" dirty="0">
                <a:latin typeface="Palatino Linotype"/>
                <a:cs typeface="Palatino Linotype"/>
              </a:rPr>
              <a:t>valid and </a:t>
            </a:r>
            <a:r>
              <a:rPr sz="1600" spc="-4" dirty="0">
                <a:latin typeface="SimSun"/>
                <a:cs typeface="SimSun"/>
              </a:rPr>
              <a:t>False </a:t>
            </a:r>
            <a:r>
              <a:rPr sz="1600" spc="-41" dirty="0">
                <a:latin typeface="Palatino Linotype"/>
                <a:cs typeface="Palatino Linotype"/>
              </a:rPr>
              <a:t>otherwise. </a:t>
            </a:r>
            <a:r>
              <a:rPr sz="1600" spc="-37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Flask-HTTPAuth</a:t>
            </a:r>
            <a:r>
              <a:rPr sz="1600" spc="-37" dirty="0">
                <a:latin typeface="Palatino Linotype"/>
                <a:cs typeface="Palatino Linotype"/>
              </a:rPr>
              <a:t> extension </a:t>
            </a:r>
            <a:r>
              <a:rPr sz="1600" spc="-45" dirty="0">
                <a:latin typeface="Palatino Linotype"/>
                <a:cs typeface="Palatino Linotype"/>
              </a:rPr>
              <a:t>also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will</a:t>
            </a:r>
            <a:r>
              <a:rPr sz="1600" spc="-53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invoke</a:t>
            </a:r>
            <a:r>
              <a:rPr sz="1600" spc="11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callback</a:t>
            </a:r>
            <a:r>
              <a:rPr sz="1600" spc="135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for </a:t>
            </a:r>
            <a:r>
              <a:rPr sz="1600" spc="-45" dirty="0">
                <a:latin typeface="Palatino Linotype"/>
                <a:cs typeface="Palatino Linotype"/>
              </a:rPr>
              <a:t>requests</a:t>
            </a:r>
            <a:r>
              <a:rPr sz="1600" spc="122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that carry </a:t>
            </a:r>
            <a:r>
              <a:rPr sz="1600" spc="-33" dirty="0">
                <a:latin typeface="Palatino Linotype"/>
                <a:cs typeface="Palatino Linotype"/>
              </a:rPr>
              <a:t> no </a:t>
            </a:r>
            <a:r>
              <a:rPr sz="1600" spc="-37" dirty="0">
                <a:latin typeface="Palatino Linotype"/>
                <a:cs typeface="Palatino Linotype"/>
              </a:rPr>
              <a:t>authentication,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setting</a:t>
            </a:r>
            <a:r>
              <a:rPr sz="1600" spc="-33" dirty="0">
                <a:latin typeface="Palatino Linotype"/>
                <a:cs typeface="Palatino Linotype"/>
              </a:rPr>
              <a:t> both </a:t>
            </a:r>
            <a:r>
              <a:rPr sz="1600" spc="-49" dirty="0">
                <a:latin typeface="Palatino Linotype"/>
                <a:cs typeface="Palatino Linotype"/>
              </a:rPr>
              <a:t>arguments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empty</a:t>
            </a:r>
            <a:r>
              <a:rPr sz="1600" spc="-5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string.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16" dirty="0">
                <a:latin typeface="Palatino Linotype"/>
                <a:cs typeface="Palatino Linotype"/>
              </a:rPr>
              <a:t>In </a:t>
            </a:r>
            <a:r>
              <a:rPr sz="1600" spc="-33" dirty="0">
                <a:latin typeface="Palatino Linotype"/>
                <a:cs typeface="Palatino Linotype"/>
              </a:rPr>
              <a:t>this </a:t>
            </a:r>
            <a:r>
              <a:rPr sz="1600" spc="-41" dirty="0">
                <a:latin typeface="Palatino Linotype"/>
                <a:cs typeface="Palatino Linotype"/>
              </a:rPr>
              <a:t>case,</a:t>
            </a:r>
            <a:r>
              <a:rPr sz="1600" spc="131" dirty="0">
                <a:latin typeface="Palatino Linotype"/>
                <a:cs typeface="Palatino Linotype"/>
              </a:rPr>
              <a:t> </a:t>
            </a:r>
            <a:r>
              <a:rPr sz="1600" spc="-65" dirty="0">
                <a:latin typeface="Palatino Linotype"/>
                <a:cs typeface="Palatino Linotype"/>
              </a:rPr>
              <a:t>when </a:t>
            </a:r>
            <a:r>
              <a:rPr sz="1600" spc="-61" dirty="0">
                <a:latin typeface="Palatino Linotype"/>
                <a:cs typeface="Palatino Linotype"/>
              </a:rPr>
              <a:t> </a:t>
            </a:r>
            <a:r>
              <a:rPr sz="1600" spc="-4" dirty="0">
                <a:latin typeface="SimSun"/>
                <a:cs typeface="SimSun"/>
              </a:rPr>
              <a:t>email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an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empty</a:t>
            </a:r>
            <a:r>
              <a:rPr sz="1600" spc="-5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string,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33" dirty="0">
                <a:latin typeface="Palatino Linotype"/>
                <a:cs typeface="Palatino Linotype"/>
              </a:rPr>
              <a:t> function</a:t>
            </a:r>
            <a:r>
              <a:rPr sz="1600" spc="-29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immediately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returns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" dirty="0">
                <a:latin typeface="SimSun"/>
                <a:cs typeface="SimSun"/>
              </a:rPr>
              <a:t>False </a:t>
            </a:r>
            <a:r>
              <a:rPr sz="1600" spc="-24" dirty="0">
                <a:latin typeface="Palatino Linotype"/>
                <a:cs typeface="Palatino Linotype"/>
              </a:rPr>
              <a:t>to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block</a:t>
            </a:r>
            <a:r>
              <a:rPr sz="1600" spc="139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request; </a:t>
            </a:r>
            <a:r>
              <a:rPr sz="1600" spc="-29" dirty="0">
                <a:latin typeface="Palatino Linotype"/>
                <a:cs typeface="Palatino Linotype"/>
              </a:rPr>
              <a:t>for </a:t>
            </a:r>
            <a:r>
              <a:rPr sz="1600" spc="-33" dirty="0">
                <a:latin typeface="Palatino Linotype"/>
                <a:cs typeface="Palatino Linotype"/>
              </a:rPr>
              <a:t>certain </a:t>
            </a:r>
            <a:r>
              <a:rPr sz="1600" spc="-41" dirty="0">
                <a:latin typeface="Palatino Linotype"/>
                <a:cs typeface="Palatino Linotype"/>
              </a:rPr>
              <a:t>applications </a:t>
            </a:r>
            <a:r>
              <a:rPr sz="1600" spc="-20" dirty="0">
                <a:latin typeface="Palatino Linotype"/>
                <a:cs typeface="Palatino Linotype"/>
              </a:rPr>
              <a:t>it </a:t>
            </a:r>
            <a:r>
              <a:rPr sz="1600" spc="-69" dirty="0">
                <a:latin typeface="Palatino Linotype"/>
                <a:cs typeface="Palatino Linotype"/>
              </a:rPr>
              <a:t>may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41" dirty="0">
                <a:latin typeface="Palatino Linotype"/>
                <a:cs typeface="Palatino Linotype"/>
              </a:rPr>
              <a:t>acceptable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57" dirty="0">
                <a:latin typeface="Palatino Linotype"/>
                <a:cs typeface="Palatino Linotype"/>
              </a:rPr>
              <a:t>allow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53" dirty="0">
                <a:latin typeface="Palatino Linotype"/>
                <a:cs typeface="Palatino Linotype"/>
              </a:rPr>
              <a:t>anonymous </a:t>
            </a:r>
            <a:r>
              <a:rPr sz="1600" spc="-45" dirty="0">
                <a:latin typeface="Palatino Linotype"/>
                <a:cs typeface="Palatino Linotype"/>
              </a:rPr>
              <a:t>user </a:t>
            </a:r>
            <a:r>
              <a:rPr sz="1600" spc="-61" dirty="0">
                <a:latin typeface="Palatino Linotype"/>
                <a:cs typeface="Palatino Linotype"/>
              </a:rPr>
              <a:t>by 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returning </a:t>
            </a:r>
            <a:r>
              <a:rPr sz="1600" spc="-8" dirty="0">
                <a:latin typeface="SimSun"/>
                <a:cs typeface="SimSun"/>
              </a:rPr>
              <a:t>True</a:t>
            </a:r>
            <a:r>
              <a:rPr sz="1600" spc="-8" dirty="0">
                <a:latin typeface="Palatino Linotype"/>
                <a:cs typeface="Palatino Linotype"/>
              </a:rPr>
              <a:t>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37" dirty="0">
                <a:latin typeface="Palatino Linotype"/>
                <a:cs typeface="Palatino Linotype"/>
              </a:rPr>
              <a:t>authentication </a:t>
            </a:r>
            <a:r>
              <a:rPr sz="1600" spc="-41" dirty="0">
                <a:latin typeface="Palatino Linotype"/>
                <a:cs typeface="Palatino Linotype"/>
              </a:rPr>
              <a:t>callback </a:t>
            </a:r>
            <a:r>
              <a:rPr sz="1600" spc="-61" dirty="0">
                <a:latin typeface="Palatino Linotype"/>
                <a:cs typeface="Palatino Linotype"/>
              </a:rPr>
              <a:t>saves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authenticated user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61" dirty="0">
                <a:latin typeface="Palatino Linotype"/>
                <a:cs typeface="Palatino Linotype"/>
              </a:rPr>
              <a:t>Flask’s </a:t>
            </a:r>
            <a:r>
              <a:rPr sz="1600" spc="-4" dirty="0">
                <a:latin typeface="SimSun"/>
                <a:cs typeface="SimSun"/>
              </a:rPr>
              <a:t>g </a:t>
            </a:r>
            <a:r>
              <a:rPr sz="1600" dirty="0">
                <a:latin typeface="SimSun"/>
                <a:cs typeface="SimSun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context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variable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so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that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73" dirty="0">
                <a:latin typeface="Palatino Linotype"/>
                <a:cs typeface="Palatino Linotype"/>
              </a:rPr>
              <a:t>view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function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can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access</a:t>
            </a:r>
            <a:r>
              <a:rPr sz="1600" spc="-20" dirty="0">
                <a:latin typeface="Palatino Linotype"/>
                <a:cs typeface="Palatino Linotype"/>
              </a:rPr>
              <a:t> it </a:t>
            </a:r>
            <a:r>
              <a:rPr sz="1600" spc="-45">
                <a:latin typeface="Palatino Linotype"/>
                <a:cs typeface="Palatino Linotype"/>
              </a:rPr>
              <a:t>later.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30632"/>
            <a:ext cx="8077200" cy="516059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400" i="1" spc="-12">
                <a:latin typeface="Palatino Linotype"/>
                <a:cs typeface="Palatino Linotype"/>
              </a:rPr>
              <a:t>Example</a:t>
            </a:r>
            <a:r>
              <a:rPr sz="1400" i="1" spc="-2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14-7.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8" dirty="0">
                <a:latin typeface="Palatino Linotype"/>
                <a:cs typeface="Palatino Linotype"/>
              </a:rPr>
              <a:t>_app/api/authentication.py: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24" dirty="0">
                <a:latin typeface="Palatino Linotype"/>
                <a:cs typeface="Palatino Linotype"/>
              </a:rPr>
              <a:t>Flask-HTTPAuth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12" dirty="0">
                <a:latin typeface="Palatino Linotype"/>
                <a:cs typeface="Palatino Linotype"/>
              </a:rPr>
              <a:t>error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8" dirty="0">
                <a:latin typeface="Palatino Linotype"/>
                <a:cs typeface="Palatino Linotype"/>
              </a:rPr>
              <a:t>handler</a:t>
            </a:r>
            <a:endParaRPr sz="1400">
              <a:latin typeface="Palatino Linotype"/>
              <a:cs typeface="Palatino Linotype"/>
            </a:endParaRPr>
          </a:p>
          <a:p>
            <a:pPr marL="10367" marR="2326357">
              <a:lnSpc>
                <a:spcPct val="200000"/>
              </a:lnSpc>
              <a:spcBef>
                <a:spcPts val="41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.errors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unauthorized  </a:t>
            </a:r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@auth.error_handler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auth_error</a:t>
            </a:r>
            <a:r>
              <a:rPr sz="1200" dirty="0">
                <a:latin typeface="SimSun"/>
                <a:cs typeface="SimSun"/>
              </a:rPr>
              <a:t>():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unauthorized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'Invalid credentials'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33"/>
              </a:spcBef>
            </a:pPr>
            <a:endParaRPr sz="1100">
              <a:latin typeface="SimSun"/>
              <a:cs typeface="SimSun"/>
            </a:endParaRPr>
          </a:p>
          <a:p>
            <a:pPr marL="10367" algn="just"/>
            <a:r>
              <a:rPr sz="1400" spc="-57" dirty="0">
                <a:latin typeface="Palatino Linotype"/>
                <a:cs typeface="Palatino Linotype"/>
              </a:rPr>
              <a:t>To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protect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route,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4" dirty="0">
                <a:latin typeface="SimSun"/>
                <a:cs typeface="SimSun"/>
              </a:rPr>
              <a:t>auth.login_required</a:t>
            </a:r>
            <a:r>
              <a:rPr sz="1400" spc="-212" dirty="0">
                <a:latin typeface="SimSun"/>
                <a:cs typeface="SimSun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decorator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is</a:t>
            </a:r>
            <a:r>
              <a:rPr sz="1400" spc="-16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used:</a:t>
            </a:r>
            <a:endParaRPr sz="1400">
              <a:latin typeface="Palatino Linotype"/>
              <a:cs typeface="Palatino Linotype"/>
            </a:endParaRPr>
          </a:p>
          <a:p>
            <a:pPr marL="186606" marR="2634776">
              <a:spcBef>
                <a:spcPts val="592"/>
              </a:spcBef>
            </a:pPr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@api.route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'/posts/'</a:t>
            </a:r>
            <a:r>
              <a:rPr sz="1200" dirty="0">
                <a:latin typeface="SimSun"/>
                <a:cs typeface="SimSun"/>
              </a:rPr>
              <a:t>)  </a:t>
            </a:r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@auth.login_required </a:t>
            </a:r>
            <a:r>
              <a:rPr sz="1200" spc="-334" dirty="0">
                <a:solidFill>
                  <a:srgbClr val="9999FF"/>
                </a:solidFill>
                <a:latin typeface="SimSun"/>
                <a:cs typeface="SimSun"/>
              </a:rPr>
              <a:t>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get_posts</a:t>
            </a:r>
            <a:r>
              <a:rPr sz="1200" dirty="0">
                <a:latin typeface="SimSun"/>
                <a:cs typeface="SimSun"/>
              </a:rPr>
              <a:t>():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pass</a:t>
            </a:r>
            <a:endParaRPr sz="1200">
              <a:latin typeface="Courier New"/>
              <a:cs typeface="Courier New"/>
            </a:endParaRPr>
          </a:p>
          <a:p>
            <a:pPr>
              <a:spcBef>
                <a:spcPts val="33"/>
              </a:spcBef>
            </a:pPr>
            <a:endParaRPr sz="1400">
              <a:latin typeface="Palatino Linotype"/>
              <a:cs typeface="Palatino Linotype"/>
            </a:endParaRPr>
          </a:p>
          <a:p>
            <a:pPr marL="10367" algn="just"/>
            <a:r>
              <a:rPr sz="1400" i="1" spc="-12" dirty="0">
                <a:latin typeface="Palatino Linotype"/>
                <a:cs typeface="Palatino Linotype"/>
              </a:rPr>
              <a:t>Example</a:t>
            </a:r>
            <a:r>
              <a:rPr sz="1400" i="1" spc="-16" dirty="0">
                <a:latin typeface="Palatino Linotype"/>
                <a:cs typeface="Palatino Linotype"/>
              </a:rPr>
              <a:t> 14-8.</a:t>
            </a:r>
            <a:r>
              <a:rPr sz="1400" i="1" spc="-12" dirty="0">
                <a:latin typeface="Palatino Linotype"/>
                <a:cs typeface="Palatino Linotype"/>
              </a:rPr>
              <a:t> app/api/authentication.py: before_request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8" dirty="0">
                <a:latin typeface="Palatino Linotype"/>
                <a:cs typeface="Palatino Linotype"/>
              </a:rPr>
              <a:t>handler</a:t>
            </a:r>
            <a:r>
              <a:rPr sz="1400" i="1" spc="-12" dirty="0">
                <a:latin typeface="Palatino Linotype"/>
                <a:cs typeface="Palatino Linotype"/>
              </a:rPr>
              <a:t> </a:t>
            </a:r>
            <a:r>
              <a:rPr sz="1400" i="1" spc="-20" dirty="0">
                <a:latin typeface="Palatino Linotype"/>
                <a:cs typeface="Palatino Linotype"/>
              </a:rPr>
              <a:t>with</a:t>
            </a:r>
            <a:r>
              <a:rPr sz="1400" i="1" spc="-12" dirty="0">
                <a:latin typeface="Palatino Linotype"/>
                <a:cs typeface="Palatino Linotype"/>
              </a:rPr>
              <a:t> authentication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200" b="1" spc="-73" dirty="0">
                <a:solidFill>
                  <a:srgbClr val="00CCFF"/>
                </a:solidFill>
                <a:latin typeface="Courier New"/>
                <a:cs typeface="Courier New"/>
              </a:rPr>
              <a:t>.errors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forbidden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100">
              <a:latin typeface="SimSun"/>
              <a:cs typeface="SimSun"/>
            </a:endParaRPr>
          </a:p>
          <a:p>
            <a:pPr marL="10367" marR="2811014"/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@api.before_request </a:t>
            </a:r>
            <a:r>
              <a:rPr sz="1200" spc="4" dirty="0">
                <a:solidFill>
                  <a:srgbClr val="9999FF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@auth.login_required </a:t>
            </a:r>
            <a:r>
              <a:rPr sz="1200" spc="-334" dirty="0">
                <a:solidFill>
                  <a:srgbClr val="9999FF"/>
                </a:solidFill>
                <a:latin typeface="SimSun"/>
                <a:cs typeface="SimSun"/>
              </a:rPr>
              <a:t> </a:t>
            </a: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before_request</a:t>
            </a:r>
            <a:r>
              <a:rPr sz="1200" dirty="0">
                <a:latin typeface="SimSun"/>
                <a:cs typeface="SimSun"/>
              </a:rPr>
              <a:t>():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200" b="1" spc="-73" dirty="0">
                <a:latin typeface="Courier New"/>
                <a:cs typeface="Courier New"/>
              </a:rPr>
              <a:t>not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is_anonymous </a:t>
            </a:r>
            <a:r>
              <a:rPr sz="1200" b="1" spc="-73" dirty="0">
                <a:latin typeface="Courier New"/>
                <a:cs typeface="Courier New"/>
              </a:rPr>
              <a:t>and </a:t>
            </a:r>
            <a:r>
              <a:rPr sz="1200" dirty="0">
                <a:latin typeface="SimSun"/>
                <a:cs typeface="SimSun"/>
              </a:rPr>
              <a:t>\</a:t>
            </a:r>
            <a:endParaRPr sz="1200">
              <a:latin typeface="SimSun"/>
              <a:cs typeface="SimSun"/>
            </a:endParaRPr>
          </a:p>
          <a:p>
            <a:pPr marL="539085"/>
            <a:r>
              <a:rPr sz="1200" b="1" spc="-73" dirty="0">
                <a:latin typeface="Courier New"/>
                <a:cs typeface="Courier New"/>
              </a:rPr>
              <a:t>not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confirmed</a:t>
            </a:r>
            <a:r>
              <a:rPr sz="1200" dirty="0">
                <a:latin typeface="SimSun"/>
                <a:cs typeface="SimSun"/>
              </a:rPr>
              <a:t>: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forbidden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'Unconfirmed </a:t>
            </a:r>
            <a:r>
              <a:rPr sz="1200">
                <a:solidFill>
                  <a:srgbClr val="CC3300"/>
                </a:solidFill>
                <a:latin typeface="SimSun"/>
                <a:cs typeface="SimSun"/>
              </a:rPr>
              <a:t>account'</a:t>
            </a:r>
            <a:r>
              <a:rPr sz="1200">
                <a:latin typeface="SimSun"/>
                <a:cs typeface="SimSun"/>
              </a:rPr>
              <a:t>)</a:t>
            </a:r>
            <a:endParaRPr sz="1050">
              <a:latin typeface="SimSun"/>
              <a:cs typeface="SimSun"/>
            </a:endParaRPr>
          </a:p>
          <a:p>
            <a:pPr marL="10367">
              <a:spcBef>
                <a:spcPts val="780"/>
              </a:spcBef>
            </a:pPr>
            <a:r>
              <a:rPr sz="2800" b="1" spc="-98">
                <a:latin typeface="Arial Narrow"/>
                <a:cs typeface="Arial Narrow"/>
              </a:rPr>
              <a:t>Token-Based</a:t>
            </a:r>
            <a:r>
              <a:rPr sz="2800" b="1" spc="-86">
                <a:latin typeface="Arial Narrow"/>
                <a:cs typeface="Arial Narrow"/>
              </a:rPr>
              <a:t> </a:t>
            </a:r>
            <a:r>
              <a:rPr sz="2800" b="1" spc="-65" dirty="0">
                <a:latin typeface="Arial Narrow"/>
                <a:cs typeface="Arial Narrow"/>
              </a:rPr>
              <a:t>Authentication</a:t>
            </a:r>
            <a:endParaRPr sz="2800">
              <a:latin typeface="Arial Narrow"/>
              <a:cs typeface="Arial Narrow"/>
            </a:endParaRPr>
          </a:p>
          <a:p>
            <a:pPr marL="10367" marR="4147" algn="just">
              <a:spcBef>
                <a:spcPts val="380"/>
              </a:spcBef>
            </a:pPr>
            <a:r>
              <a:rPr sz="1400" spc="-37" dirty="0">
                <a:latin typeface="Palatino Linotype"/>
                <a:cs typeface="Palatino Linotype"/>
              </a:rPr>
              <a:t>Clients </a:t>
            </a:r>
            <a:r>
              <a:rPr sz="1400" spc="-53" dirty="0">
                <a:latin typeface="Palatino Linotype"/>
                <a:cs typeface="Palatino Linotype"/>
              </a:rPr>
              <a:t>must </a:t>
            </a:r>
            <a:r>
              <a:rPr sz="1400" spc="-49" dirty="0">
                <a:latin typeface="Palatino Linotype"/>
                <a:cs typeface="Palatino Linotype"/>
              </a:rPr>
              <a:t>send </a:t>
            </a:r>
            <a:r>
              <a:rPr sz="1400" spc="-37" dirty="0">
                <a:latin typeface="Palatino Linotype"/>
                <a:cs typeface="Palatino Linotype"/>
              </a:rPr>
              <a:t>authentication </a:t>
            </a:r>
            <a:r>
              <a:rPr sz="1400" spc="-41" dirty="0">
                <a:latin typeface="Palatino Linotype"/>
                <a:cs typeface="Palatino Linotype"/>
              </a:rPr>
              <a:t>credentials </a:t>
            </a:r>
            <a:r>
              <a:rPr sz="1400" spc="-53" dirty="0">
                <a:latin typeface="Palatino Linotype"/>
                <a:cs typeface="Palatino Linotype"/>
              </a:rPr>
              <a:t>with every </a:t>
            </a:r>
            <a:r>
              <a:rPr sz="1400" spc="-41" dirty="0">
                <a:latin typeface="Palatino Linotype"/>
                <a:cs typeface="Palatino Linotype"/>
              </a:rPr>
              <a:t>request. </a:t>
            </a:r>
            <a:r>
              <a:rPr sz="1400" spc="-57" dirty="0">
                <a:latin typeface="Palatino Linotype"/>
                <a:cs typeface="Palatino Linotype"/>
              </a:rPr>
              <a:t>To avoid having </a:t>
            </a:r>
            <a:r>
              <a:rPr sz="1400" spc="-24" dirty="0">
                <a:latin typeface="Palatino Linotype"/>
                <a:cs typeface="Palatino Linotype"/>
              </a:rPr>
              <a:t>to 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constantly </a:t>
            </a:r>
            <a:r>
              <a:rPr sz="1400" spc="-37" dirty="0">
                <a:latin typeface="Palatino Linotype"/>
                <a:cs typeface="Palatino Linotype"/>
              </a:rPr>
              <a:t>transfer </a:t>
            </a:r>
            <a:r>
              <a:rPr sz="1400" spc="-41" dirty="0">
                <a:latin typeface="Palatino Linotype"/>
                <a:cs typeface="Palatino Linotype"/>
              </a:rPr>
              <a:t>sensitive </a:t>
            </a:r>
            <a:r>
              <a:rPr sz="1400" spc="-33" dirty="0">
                <a:latin typeface="Palatino Linotype"/>
                <a:cs typeface="Palatino Linotype"/>
              </a:rPr>
              <a:t>information </a:t>
            </a:r>
            <a:r>
              <a:rPr sz="1400" spc="-45" dirty="0">
                <a:latin typeface="Palatino Linotype"/>
                <a:cs typeface="Palatino Linotype"/>
              </a:rPr>
              <a:t>such </a:t>
            </a:r>
            <a:r>
              <a:rPr sz="1400" spc="-53" dirty="0">
                <a:latin typeface="Palatino Linotype"/>
                <a:cs typeface="Palatino Linotype"/>
              </a:rPr>
              <a:t>as a </a:t>
            </a:r>
            <a:r>
              <a:rPr sz="1400" spc="-57" dirty="0">
                <a:latin typeface="Palatino Linotype"/>
                <a:cs typeface="Palatino Linotype"/>
              </a:rPr>
              <a:t>password,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41" dirty="0">
                <a:latin typeface="Palatino Linotype"/>
                <a:cs typeface="Palatino Linotype"/>
              </a:rPr>
              <a:t>token-based </a:t>
            </a:r>
            <a:r>
              <a:rPr sz="1400" spc="-37" dirty="0">
                <a:latin typeface="Palatino Linotype"/>
                <a:cs typeface="Palatino Linotype"/>
              </a:rPr>
              <a:t>authenti‐ </a:t>
            </a:r>
            <a:r>
              <a:rPr sz="1400" spc="-33" dirty="0">
                <a:latin typeface="Palatino Linotype"/>
                <a:cs typeface="Palatino Linotype"/>
              </a:rPr>
              <a:t> cation</a:t>
            </a:r>
            <a:r>
              <a:rPr sz="1400" spc="-24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solution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can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be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used.</a:t>
            </a:r>
            <a:endParaRPr sz="140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490"/>
              </a:spcBef>
            </a:pPr>
            <a:r>
              <a:rPr sz="1400" spc="-16" dirty="0">
                <a:latin typeface="Palatino Linotype"/>
                <a:cs typeface="Palatino Linotype"/>
              </a:rPr>
              <a:t>In</a:t>
            </a:r>
            <a:r>
              <a:rPr sz="1400" spc="-12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token-based</a:t>
            </a:r>
            <a:r>
              <a:rPr sz="1400" spc="-37" dirty="0">
                <a:latin typeface="Palatino Linotype"/>
                <a:cs typeface="Palatino Linotype"/>
              </a:rPr>
              <a:t> authentication,</a:t>
            </a:r>
            <a:r>
              <a:rPr sz="1400" spc="-33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-33" dirty="0">
                <a:latin typeface="Palatino Linotype"/>
                <a:cs typeface="Palatino Linotype"/>
              </a:rPr>
              <a:t> client</a:t>
            </a:r>
            <a:r>
              <a:rPr sz="1400" spc="-29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requests</a:t>
            </a:r>
            <a:r>
              <a:rPr sz="1400" spc="-41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an</a:t>
            </a:r>
            <a:r>
              <a:rPr sz="1400" spc="-41" dirty="0">
                <a:latin typeface="Palatino Linotype"/>
                <a:cs typeface="Palatino Linotype"/>
              </a:rPr>
              <a:t> access</a:t>
            </a:r>
            <a:r>
              <a:rPr sz="1400" spc="-37" dirty="0">
                <a:latin typeface="Palatino Linotype"/>
                <a:cs typeface="Palatino Linotype"/>
              </a:rPr>
              <a:t> token</a:t>
            </a:r>
            <a:r>
              <a:rPr sz="1400" spc="139" dirty="0">
                <a:latin typeface="Palatino Linotype"/>
                <a:cs typeface="Palatino Linotype"/>
              </a:rPr>
              <a:t> </a:t>
            </a:r>
            <a:r>
              <a:rPr sz="1400" spc="-61" dirty="0">
                <a:latin typeface="Palatino Linotype"/>
                <a:cs typeface="Palatino Linotype"/>
              </a:rPr>
              <a:t>by</a:t>
            </a:r>
            <a:r>
              <a:rPr sz="1400" spc="93" dirty="0">
                <a:latin typeface="Palatino Linotype"/>
                <a:cs typeface="Palatino Linotype"/>
              </a:rPr>
              <a:t> </a:t>
            </a:r>
            <a:r>
              <a:rPr sz="1400" spc="-49" dirty="0">
                <a:latin typeface="Palatino Linotype"/>
                <a:cs typeface="Palatino Linotype"/>
              </a:rPr>
              <a:t>sending</a:t>
            </a:r>
            <a:r>
              <a:rPr sz="1400" spc="114" dirty="0">
                <a:latin typeface="Palatino Linotype"/>
                <a:cs typeface="Palatino Linotype"/>
              </a:rPr>
              <a:t> </a:t>
            </a:r>
            <a:r>
              <a:rPr sz="1400" spc="-53" dirty="0">
                <a:latin typeface="Palatino Linotype"/>
                <a:cs typeface="Palatino Linotype"/>
              </a:rPr>
              <a:t>a </a:t>
            </a:r>
            <a:r>
              <a:rPr sz="1400" spc="-49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request </a:t>
            </a:r>
            <a:r>
              <a:rPr sz="1400" spc="-37" dirty="0">
                <a:latin typeface="Palatino Linotype"/>
                <a:cs typeface="Palatino Linotype"/>
              </a:rPr>
              <a:t>that </a:t>
            </a:r>
            <a:r>
              <a:rPr sz="1400" spc="-45" dirty="0">
                <a:latin typeface="Palatino Linotype"/>
                <a:cs typeface="Palatino Linotype"/>
              </a:rPr>
              <a:t>includes </a:t>
            </a:r>
            <a:r>
              <a:rPr sz="1400" spc="-37" dirty="0">
                <a:latin typeface="Palatino Linotype"/>
                <a:cs typeface="Palatino Linotype"/>
              </a:rPr>
              <a:t>the </a:t>
            </a:r>
            <a:r>
              <a:rPr sz="1400" spc="-41" dirty="0">
                <a:latin typeface="Palatino Linotype"/>
                <a:cs typeface="Palatino Linotype"/>
              </a:rPr>
              <a:t>login credentials </a:t>
            </a:r>
            <a:r>
              <a:rPr sz="1400" spc="-53" dirty="0">
                <a:latin typeface="Palatino Linotype"/>
                <a:cs typeface="Palatino Linotype"/>
              </a:rPr>
              <a:t>as </a:t>
            </a:r>
            <a:r>
              <a:rPr sz="1400" spc="-37" dirty="0">
                <a:latin typeface="Palatino Linotype"/>
                <a:cs typeface="Palatino Linotype"/>
              </a:rPr>
              <a:t>authentication. </a:t>
            </a:r>
            <a:r>
              <a:rPr sz="1400" spc="-29" dirty="0">
                <a:latin typeface="Palatino Linotype"/>
                <a:cs typeface="Palatino Linotype"/>
              </a:rPr>
              <a:t>The </a:t>
            </a:r>
            <a:r>
              <a:rPr sz="1400" spc="-37" dirty="0">
                <a:latin typeface="Palatino Linotype"/>
                <a:cs typeface="Palatino Linotype"/>
              </a:rPr>
              <a:t>token can then </a:t>
            </a:r>
            <a:r>
              <a:rPr sz="1400" spc="-45" dirty="0">
                <a:latin typeface="Palatino Linotype"/>
                <a:cs typeface="Palatino Linotype"/>
              </a:rPr>
              <a:t>be </a:t>
            </a:r>
            <a:r>
              <a:rPr sz="1400" spc="-41" dirty="0">
                <a:latin typeface="Palatino Linotype"/>
                <a:cs typeface="Palatino Linotype"/>
              </a:rPr>
              <a:t> </a:t>
            </a:r>
            <a:r>
              <a:rPr sz="1400" spc="-57" dirty="0">
                <a:latin typeface="Palatino Linotype"/>
                <a:cs typeface="Palatino Linotype"/>
              </a:rPr>
              <a:t>used</a:t>
            </a:r>
            <a:r>
              <a:rPr sz="1400" spc="78" dirty="0">
                <a:latin typeface="Palatino Linotype"/>
                <a:cs typeface="Palatino Linotype"/>
              </a:rPr>
              <a:t> </a:t>
            </a:r>
            <a:r>
              <a:rPr sz="1400" spc="-29" dirty="0">
                <a:latin typeface="Palatino Linotype"/>
                <a:cs typeface="Palatino Linotype"/>
              </a:rPr>
              <a:t>in</a:t>
            </a:r>
            <a:r>
              <a:rPr sz="1400" spc="78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place</a:t>
            </a:r>
            <a:r>
              <a:rPr sz="1400" spc="82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of</a:t>
            </a:r>
            <a:r>
              <a:rPr sz="1400" spc="78" dirty="0">
                <a:latin typeface="Palatino Linotype"/>
                <a:cs typeface="Palatino Linotype"/>
              </a:rPr>
              <a:t> </a:t>
            </a:r>
            <a:r>
              <a:rPr sz="1400" spc="-37" dirty="0">
                <a:latin typeface="Palatino Linotype"/>
                <a:cs typeface="Palatino Linotype"/>
              </a:rPr>
              <a:t>the</a:t>
            </a:r>
            <a:r>
              <a:rPr sz="1400" spc="82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login</a:t>
            </a:r>
            <a:r>
              <a:rPr sz="1400" spc="78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credentials</a:t>
            </a:r>
            <a:r>
              <a:rPr sz="1400" spc="78" dirty="0">
                <a:latin typeface="Palatino Linotype"/>
                <a:cs typeface="Palatino Linotype"/>
              </a:rPr>
              <a:t> </a:t>
            </a:r>
            <a:r>
              <a:rPr sz="1400" spc="-24" dirty="0">
                <a:latin typeface="Palatino Linotype"/>
                <a:cs typeface="Palatino Linotype"/>
              </a:rPr>
              <a:t>to</a:t>
            </a:r>
            <a:r>
              <a:rPr sz="1400" spc="82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authenticate</a:t>
            </a:r>
            <a:r>
              <a:rPr sz="1400" spc="78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requests.</a:t>
            </a:r>
            <a:r>
              <a:rPr sz="1400" spc="82" dirty="0">
                <a:latin typeface="Palatino Linotype"/>
                <a:cs typeface="Palatino Linotype"/>
              </a:rPr>
              <a:t> </a:t>
            </a:r>
            <a:r>
              <a:rPr sz="1400" spc="-33" dirty="0">
                <a:latin typeface="Palatino Linotype"/>
                <a:cs typeface="Palatino Linotype"/>
              </a:rPr>
              <a:t>For</a:t>
            </a:r>
            <a:r>
              <a:rPr sz="1400" spc="78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security</a:t>
            </a:r>
            <a:r>
              <a:rPr sz="1400" spc="78" dirty="0">
                <a:latin typeface="Palatino Linotype"/>
                <a:cs typeface="Palatino Linotype"/>
              </a:rPr>
              <a:t> </a:t>
            </a:r>
            <a:r>
              <a:rPr sz="1400" spc="-41" dirty="0">
                <a:latin typeface="Palatino Linotype"/>
                <a:cs typeface="Palatino Linotype"/>
              </a:rPr>
              <a:t>reasons,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81000"/>
            <a:ext cx="8077200" cy="5837129"/>
          </a:xfrm>
          <a:prstGeom prst="rect">
            <a:avLst/>
          </a:prstGeom>
        </p:spPr>
        <p:txBody>
          <a:bodyPr vert="horz" wrap="square" lIns="0" tIns="7257" rIns="0" bIns="0" rtlCol="0">
            <a:spAutoFit/>
          </a:bodyPr>
          <a:lstStyle/>
          <a:p>
            <a:pPr marL="10367"/>
            <a:r>
              <a:rPr sz="1400" i="1" spc="-12">
                <a:latin typeface="Palatino Linotype"/>
                <a:cs typeface="Palatino Linotype"/>
              </a:rPr>
              <a:t>Example</a:t>
            </a:r>
            <a:r>
              <a:rPr sz="1400" i="1" spc="-2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14-9.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12" dirty="0">
                <a:latin typeface="Palatino Linotype"/>
                <a:cs typeface="Palatino Linotype"/>
              </a:rPr>
              <a:t>app/models.py: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4" dirty="0">
                <a:latin typeface="Palatino Linotype"/>
                <a:cs typeface="Palatino Linotype"/>
              </a:rPr>
              <a:t>token-based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12" dirty="0">
                <a:latin typeface="Palatino Linotype"/>
                <a:cs typeface="Palatino Linotype"/>
              </a:rPr>
              <a:t>authentication</a:t>
            </a:r>
            <a:r>
              <a:rPr sz="1400" i="1" spc="-16" dirty="0">
                <a:latin typeface="Palatino Linotype"/>
                <a:cs typeface="Palatino Linotype"/>
              </a:rPr>
              <a:t> </a:t>
            </a:r>
            <a:r>
              <a:rPr sz="1400" i="1" spc="-20" dirty="0">
                <a:latin typeface="Palatino Linotype"/>
                <a:cs typeface="Palatino Linotype"/>
              </a:rPr>
              <a:t>support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2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200">
              <a:latin typeface="Courier New"/>
              <a:cs typeface="Courier New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generate_auth_token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expiration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Serializer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'SECRET_KEY'</a:t>
            </a:r>
            <a:r>
              <a:rPr sz="1200" dirty="0">
                <a:latin typeface="SimSun"/>
                <a:cs typeface="SimSun"/>
              </a:rPr>
              <a:t>],</a:t>
            </a:r>
            <a:endParaRPr sz="1200">
              <a:latin typeface="SimSun"/>
              <a:cs typeface="SimSun"/>
            </a:endParaRPr>
          </a:p>
          <a:p>
            <a:pPr marL="1023742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expires_in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expiration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dumps</a:t>
            </a:r>
            <a:r>
              <a:rPr sz="1200" dirty="0">
                <a:latin typeface="SimSun"/>
                <a:cs typeface="SimSun"/>
              </a:rPr>
              <a:t>({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'id'</a:t>
            </a:r>
            <a:r>
              <a:rPr sz="1200" dirty="0">
                <a:latin typeface="SimSun"/>
                <a:cs typeface="SimSun"/>
              </a:rPr>
              <a:t>: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200" dirty="0">
                <a:latin typeface="SimSun"/>
                <a:cs typeface="SimSun"/>
              </a:rPr>
              <a:t>})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decode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'utf-8'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100">
              <a:latin typeface="SimSun"/>
              <a:cs typeface="SimSun"/>
            </a:endParaRPr>
          </a:p>
          <a:p>
            <a:pPr marL="186606"/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@staticmethod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verify_auth_token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token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Serializer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'SECRET_KEY'</a:t>
            </a:r>
            <a:r>
              <a:rPr sz="1200" dirty="0">
                <a:latin typeface="SimSun"/>
                <a:cs typeface="SimSun"/>
              </a:rPr>
              <a:t>])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b="1" spc="-53" dirty="0">
                <a:solidFill>
                  <a:srgbClr val="006699"/>
                </a:solidFill>
                <a:latin typeface="Courier New"/>
                <a:cs typeface="Courier New"/>
              </a:rPr>
              <a:t>try</a:t>
            </a:r>
            <a:r>
              <a:rPr sz="1200" spc="-53" dirty="0">
                <a:latin typeface="SimSun"/>
                <a:cs typeface="SimSun"/>
              </a:rPr>
              <a:t>:</a:t>
            </a:r>
            <a:endParaRPr sz="1200">
              <a:latin typeface="SimSun"/>
              <a:cs typeface="SimSun"/>
            </a:endParaRPr>
          </a:p>
          <a:p>
            <a:pPr marL="539085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s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loads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token</a:t>
            </a:r>
            <a:r>
              <a:rPr sz="1200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b="1" spc="-61" dirty="0">
                <a:solidFill>
                  <a:srgbClr val="006699"/>
                </a:solidFill>
                <a:latin typeface="Courier New"/>
                <a:cs typeface="Courier New"/>
              </a:rPr>
              <a:t>except</a:t>
            </a:r>
            <a:r>
              <a:rPr sz="1200" spc="-61" dirty="0">
                <a:latin typeface="SimSun"/>
                <a:cs typeface="SimSun"/>
              </a:rPr>
              <a:t>:</a:t>
            </a:r>
            <a:endParaRPr sz="1200">
              <a:latin typeface="SimSun"/>
              <a:cs typeface="SimSun"/>
            </a:endParaRPr>
          </a:p>
          <a:p>
            <a:pPr marL="539085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200" dirty="0">
                <a:latin typeface="SimSun"/>
                <a:cs typeface="SimSun"/>
              </a:rPr>
              <a:t>[</a:t>
            </a:r>
            <a:r>
              <a:rPr sz="1200">
                <a:solidFill>
                  <a:srgbClr val="CC3300"/>
                </a:solidFill>
                <a:latin typeface="SimSun"/>
                <a:cs typeface="SimSun"/>
              </a:rPr>
              <a:t>'id'</a:t>
            </a:r>
            <a:r>
              <a:rPr sz="1200">
                <a:latin typeface="SimSun"/>
                <a:cs typeface="SimSun"/>
              </a:rPr>
              <a:t>])</a:t>
            </a:r>
            <a:endParaRPr sz="1800">
              <a:latin typeface="Palatino Linotype"/>
              <a:cs typeface="Palatino Linotype"/>
            </a:endParaRPr>
          </a:p>
          <a:p>
            <a:pPr marL="10367" marR="122849"/>
            <a:r>
              <a:rPr sz="1400" i="1" spc="-12" dirty="0">
                <a:latin typeface="Palatino Linotype"/>
                <a:cs typeface="Palatino Linotype"/>
              </a:rPr>
              <a:t>Example </a:t>
            </a:r>
            <a:r>
              <a:rPr sz="1400" i="1" spc="-16" dirty="0">
                <a:latin typeface="Palatino Linotype"/>
                <a:cs typeface="Palatino Linotype"/>
              </a:rPr>
              <a:t>14-10.</a:t>
            </a:r>
            <a:r>
              <a:rPr sz="1400" i="1" spc="-12" dirty="0">
                <a:latin typeface="Palatino Linotype"/>
                <a:cs typeface="Palatino Linotype"/>
              </a:rPr>
              <a:t> app/api/authentication.py: </a:t>
            </a:r>
            <a:r>
              <a:rPr sz="1400" i="1" spc="-16" dirty="0">
                <a:latin typeface="Palatino Linotype"/>
                <a:cs typeface="Palatino Linotype"/>
              </a:rPr>
              <a:t>improved</a:t>
            </a:r>
            <a:r>
              <a:rPr sz="1400" i="1" spc="-12" dirty="0">
                <a:latin typeface="Palatino Linotype"/>
                <a:cs typeface="Palatino Linotype"/>
              </a:rPr>
              <a:t> authentication </a:t>
            </a:r>
            <a:r>
              <a:rPr sz="1400" i="1" spc="-8" dirty="0">
                <a:latin typeface="Palatino Linotype"/>
                <a:cs typeface="Palatino Linotype"/>
              </a:rPr>
              <a:t>verification</a:t>
            </a:r>
            <a:r>
              <a:rPr sz="1400" i="1" spc="-12" dirty="0">
                <a:latin typeface="Palatino Linotype"/>
                <a:cs typeface="Palatino Linotype"/>
              </a:rPr>
              <a:t> </a:t>
            </a:r>
            <a:r>
              <a:rPr sz="1400" i="1" spc="-20" dirty="0">
                <a:latin typeface="Palatino Linotype"/>
                <a:cs typeface="Palatino Linotype"/>
              </a:rPr>
              <a:t>with </a:t>
            </a:r>
            <a:r>
              <a:rPr sz="1400" i="1" spc="-204" dirty="0">
                <a:latin typeface="Palatino Linotype"/>
                <a:cs typeface="Palatino Linotype"/>
              </a:rPr>
              <a:t> </a:t>
            </a:r>
            <a:r>
              <a:rPr sz="1400" i="1" spc="-8" dirty="0">
                <a:latin typeface="Palatino Linotype"/>
                <a:cs typeface="Palatino Linotype"/>
              </a:rPr>
              <a:t>token</a:t>
            </a:r>
            <a:r>
              <a:rPr sz="1400" i="1" spc="-24" dirty="0">
                <a:latin typeface="Palatino Linotype"/>
                <a:cs typeface="Palatino Linotype"/>
              </a:rPr>
              <a:t> </a:t>
            </a:r>
            <a:r>
              <a:rPr sz="1400" i="1" spc="-20" dirty="0">
                <a:latin typeface="Palatino Linotype"/>
                <a:cs typeface="Palatino Linotype"/>
              </a:rPr>
              <a:t>support</a:t>
            </a:r>
            <a:endParaRPr sz="1400">
              <a:latin typeface="Palatino Linotype"/>
              <a:cs typeface="Palatino Linotype"/>
            </a:endParaRPr>
          </a:p>
          <a:p>
            <a:pPr marL="10367">
              <a:spcBef>
                <a:spcPts val="861"/>
              </a:spcBef>
            </a:pPr>
            <a:r>
              <a:rPr sz="1200" dirty="0">
                <a:solidFill>
                  <a:srgbClr val="9999FF"/>
                </a:solidFill>
                <a:latin typeface="SimSun"/>
                <a:cs typeface="SimSun"/>
              </a:rPr>
              <a:t>@auth.verify_password</a:t>
            </a:r>
            <a:endParaRPr sz="1200">
              <a:latin typeface="SimSun"/>
              <a:cs typeface="SimSun"/>
            </a:endParaRPr>
          </a:p>
          <a:p>
            <a:pPr marL="10367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200" dirty="0">
                <a:solidFill>
                  <a:srgbClr val="CC00FF"/>
                </a:solidFill>
                <a:latin typeface="SimSun"/>
                <a:cs typeface="SimSun"/>
              </a:rPr>
              <a:t>verify_password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email_or_token</a:t>
            </a:r>
            <a:r>
              <a:rPr sz="1200" dirty="0">
                <a:latin typeface="SimSun"/>
                <a:cs typeface="SimSun"/>
              </a:rPr>
              <a:t>,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sz="1200" dirty="0">
                <a:latin typeface="SimSun"/>
                <a:cs typeface="SimSun"/>
              </a:rPr>
              <a:t>):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email_or_token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==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''</a:t>
            </a:r>
            <a:r>
              <a:rPr sz="1200" dirty="0">
                <a:latin typeface="SimSun"/>
                <a:cs typeface="SimSun"/>
              </a:rPr>
              <a:t>: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password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== </a:t>
            </a:r>
            <a:r>
              <a:rPr sz="1200" dirty="0">
                <a:solidFill>
                  <a:srgbClr val="CC3300"/>
                </a:solidFill>
                <a:latin typeface="SimSun"/>
                <a:cs typeface="SimSun"/>
              </a:rPr>
              <a:t>''</a:t>
            </a:r>
            <a:r>
              <a:rPr sz="1200" dirty="0">
                <a:latin typeface="SimSun"/>
                <a:cs typeface="SimSun"/>
              </a:rPr>
              <a:t>:</a:t>
            </a:r>
            <a:endParaRPr sz="1200">
              <a:latin typeface="SimSun"/>
              <a:cs typeface="SimSun"/>
            </a:endParaRPr>
          </a:p>
          <a:p>
            <a:pPr marL="362845" marR="960503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2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verify_auth_token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email_or_token</a:t>
            </a:r>
            <a:r>
              <a:rPr sz="1200" dirty="0">
                <a:latin typeface="SimSun"/>
                <a:cs typeface="SimSun"/>
              </a:rPr>
              <a:t>) </a:t>
            </a:r>
            <a:r>
              <a:rPr sz="1200" spc="-339" dirty="0"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token_used</a:t>
            </a:r>
            <a:r>
              <a:rPr sz="12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endParaRPr sz="1200">
              <a:latin typeface="SimSun"/>
              <a:cs typeface="SimSun"/>
            </a:endParaRPr>
          </a:p>
          <a:p>
            <a:pPr marL="362845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current_user </a:t>
            </a:r>
            <a:r>
              <a:rPr sz="1200" b="1" spc="-73" dirty="0">
                <a:latin typeface="Courier New"/>
                <a:cs typeface="Courier New"/>
              </a:rPr>
              <a:t>is not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200" dirty="0">
                <a:latin typeface="SimSun"/>
                <a:cs typeface="SimSun"/>
              </a:rPr>
              <a:t>(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email_or_token</a:t>
            </a:r>
            <a:r>
              <a:rPr sz="1200" dirty="0">
                <a:latin typeface="SimSun"/>
                <a:cs typeface="SimSun"/>
              </a:rPr>
              <a:t>)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200" dirty="0">
                <a:latin typeface="SimSun"/>
                <a:cs typeface="SimSun"/>
              </a:rPr>
              <a:t>()</a:t>
            </a:r>
            <a:endParaRPr sz="1200">
              <a:latin typeface="SimSun"/>
              <a:cs typeface="SimSun"/>
            </a:endParaRPr>
          </a:p>
          <a:p>
            <a:pPr marL="186606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200" b="1" spc="-73" dirty="0">
                <a:latin typeface="Courier New"/>
                <a:cs typeface="Courier New"/>
              </a:rPr>
              <a:t>not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200" dirty="0">
                <a:latin typeface="SimSun"/>
                <a:cs typeface="SimSun"/>
              </a:rPr>
              <a:t>:</a:t>
            </a:r>
            <a:endParaRPr sz="1200">
              <a:latin typeface="SimSun"/>
              <a:cs typeface="SimSun"/>
            </a:endParaRPr>
          </a:p>
          <a:p>
            <a:pPr marL="186606" marR="2634776" indent="176239"/>
            <a:r>
              <a:rPr sz="12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336666"/>
                </a:solidFill>
                <a:latin typeface="SimSun"/>
                <a:cs typeface="SimSun"/>
              </a:rPr>
              <a:t>False  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2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2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2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200" spc="-41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2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endParaRPr lang="en-US" sz="1200">
              <a:solidFill>
                <a:srgbClr val="000087"/>
              </a:solidFill>
              <a:latin typeface="SimSun"/>
              <a:cs typeface="SimSun"/>
            </a:endParaRPr>
          </a:p>
          <a:p>
            <a:pPr marL="186606">
              <a:spcBef>
                <a:spcPts val="82"/>
              </a:spcBef>
            </a:pP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token_used</a:t>
            </a:r>
            <a:r>
              <a:rPr lang="en-US" sz="1200" spc="-2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2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20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lang="en-US" sz="1200">
              <a:latin typeface="SimSun"/>
              <a:cs typeface="SimSun"/>
            </a:endParaRPr>
          </a:p>
          <a:p>
            <a:pPr marL="186606"/>
            <a:r>
              <a:rPr lang="en-US" sz="12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lang="en-US" sz="12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verify_password</a:t>
            </a:r>
            <a:r>
              <a:rPr lang="en-US" sz="1200">
                <a:latin typeface="SimSun"/>
                <a:cs typeface="SimSun"/>
              </a:rPr>
              <a:t>(</a:t>
            </a:r>
            <a:r>
              <a:rPr lang="en-US" sz="1200">
                <a:solidFill>
                  <a:srgbClr val="000087"/>
                </a:solidFill>
                <a:latin typeface="SimSun"/>
                <a:cs typeface="SimSun"/>
              </a:rPr>
              <a:t>password</a:t>
            </a:r>
            <a:r>
              <a:rPr lang="en-US" sz="1200">
                <a:latin typeface="SimSun"/>
                <a:cs typeface="SimSun"/>
              </a:rPr>
              <a:t>)</a:t>
            </a:r>
          </a:p>
          <a:p>
            <a:pPr marL="186606" marR="2634776" indent="176239"/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43301"/>
            <a:ext cx="8001000" cy="521336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16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14-11.</a:t>
            </a:r>
            <a:r>
              <a:rPr sz="1600" i="1" spc="-12" dirty="0">
                <a:latin typeface="Palatino Linotype"/>
                <a:cs typeface="Palatino Linotype"/>
              </a:rPr>
              <a:t> app/api/authentication.py: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authentication </a:t>
            </a:r>
            <a:r>
              <a:rPr sz="1600" i="1" spc="-8" dirty="0">
                <a:latin typeface="Palatino Linotype"/>
                <a:cs typeface="Palatino Linotype"/>
              </a:rPr>
              <a:t>token</a:t>
            </a:r>
            <a:r>
              <a:rPr sz="1600" i="1" spc="-16" dirty="0">
                <a:latin typeface="Palatino Linotype"/>
                <a:cs typeface="Palatino Linotype"/>
              </a:rPr>
              <a:t> generation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@api.route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'/tokens/'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400" dirty="0">
                <a:latin typeface="SimSun"/>
                <a:cs typeface="SimSun"/>
              </a:rPr>
              <a:t>])</a:t>
            </a:r>
            <a:endParaRPr sz="1400">
              <a:latin typeface="SimSun"/>
              <a:cs typeface="SimSun"/>
            </a:endParaRPr>
          </a:p>
          <a:p>
            <a:pPr marL="10367" algn="just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get_</a:t>
            </a:r>
            <a:r>
              <a:rPr sz="1400">
                <a:solidFill>
                  <a:srgbClr val="CC00FF"/>
                </a:solidFill>
                <a:latin typeface="SimSun"/>
                <a:cs typeface="SimSun"/>
              </a:rPr>
              <a:t>token</a:t>
            </a:r>
            <a:r>
              <a:rPr sz="1400">
                <a:latin typeface="SimSun"/>
                <a:cs typeface="SimSun"/>
              </a:rPr>
              <a:t>():</a:t>
            </a:r>
            <a:endParaRPr lang="en-US" sz="1400">
              <a:latin typeface="SimSun"/>
              <a:cs typeface="SimSun"/>
            </a:endParaRPr>
          </a:p>
          <a:p>
            <a:pPr marL="10367" algn="just"/>
            <a:r>
              <a:rPr lang="en-US" sz="1400" b="1" spc="-73">
                <a:solidFill>
                  <a:srgbClr val="006699"/>
                </a:solidFill>
                <a:latin typeface="SimSun"/>
                <a:cs typeface="Courier New"/>
              </a:rPr>
              <a:t>	</a:t>
            </a:r>
            <a:r>
              <a:rPr sz="1400" b="1" spc="-73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is_anonymous </a:t>
            </a:r>
            <a:r>
              <a:rPr sz="1400" b="1" spc="-73" dirty="0">
                <a:latin typeface="Courier New"/>
                <a:cs typeface="Courier New"/>
              </a:rPr>
              <a:t>or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token_</a:t>
            </a:r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used</a:t>
            </a:r>
            <a:r>
              <a:rPr sz="1400">
                <a:latin typeface="SimSun"/>
                <a:cs typeface="SimSun"/>
              </a:rPr>
              <a:t>:</a:t>
            </a:r>
            <a:endParaRPr lang="en-US" sz="1400">
              <a:latin typeface="SimSun"/>
              <a:cs typeface="SimSun"/>
            </a:endParaRPr>
          </a:p>
          <a:p>
            <a:pPr marL="10367" algn="just"/>
            <a:r>
              <a:rPr lang="en-US" sz="1400" b="1" spc="-73">
                <a:solidFill>
                  <a:srgbClr val="006699"/>
                </a:solidFill>
                <a:latin typeface="SimSun"/>
                <a:cs typeface="Courier New"/>
              </a:rPr>
              <a:t>		</a:t>
            </a:r>
            <a:r>
              <a:rPr sz="14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unauthorized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>
                <a:solidFill>
                  <a:srgbClr val="CC3300"/>
                </a:solidFill>
                <a:latin typeface="SimSun"/>
                <a:cs typeface="SimSun"/>
              </a:rPr>
              <a:t>'Invalid credentials’</a:t>
            </a:r>
            <a:r>
              <a:rPr sz="1400">
                <a:latin typeface="SimSun"/>
                <a:cs typeface="SimSun"/>
              </a:rPr>
              <a:t>)</a:t>
            </a:r>
          </a:p>
          <a:p>
            <a:pPr marL="362845" marR="916444" indent="-176239"/>
            <a:r>
              <a:rPr lang="en-US" sz="1400" b="1" spc="-73">
                <a:solidFill>
                  <a:srgbClr val="006699"/>
                </a:solidFill>
                <a:latin typeface="Courier New"/>
                <a:cs typeface="Courier New"/>
              </a:rPr>
              <a:t>		</a:t>
            </a:r>
            <a:r>
              <a:rPr sz="14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jsonify</a:t>
            </a:r>
            <a:r>
              <a:rPr sz="1400" dirty="0">
                <a:latin typeface="SimSun"/>
                <a:cs typeface="SimSun"/>
              </a:rPr>
              <a:t>({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'token'</a:t>
            </a:r>
            <a:r>
              <a:rPr sz="1400" dirty="0">
                <a:latin typeface="SimSun"/>
                <a:cs typeface="SimSun"/>
              </a:rPr>
              <a:t>: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generate_auth_</a:t>
            </a:r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token</a:t>
            </a:r>
            <a:r>
              <a:rPr sz="1400">
                <a:latin typeface="SimSun"/>
                <a:cs typeface="SimSun"/>
              </a:rPr>
              <a:t>(</a:t>
            </a:r>
            <a:r>
              <a:rPr lang="en-US" sz="1400">
                <a:latin typeface="SimSun"/>
                <a:cs typeface="SimSun"/>
              </a:rPr>
              <a:t> </a:t>
            </a:r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expiration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3600</a:t>
            </a:r>
            <a:r>
              <a:rPr sz="1400" dirty="0">
                <a:latin typeface="SimSun"/>
                <a:cs typeface="SimSun"/>
              </a:rPr>
              <a:t>),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'expiration'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3600</a:t>
            </a:r>
            <a:r>
              <a:rPr sz="1400" dirty="0">
                <a:latin typeface="SimSun"/>
                <a:cs typeface="SimSun"/>
              </a:rPr>
              <a:t>})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24"/>
              </a:spcBef>
            </a:pPr>
            <a:endParaRPr sz="1100">
              <a:latin typeface="SimSun"/>
              <a:cs typeface="SimSun"/>
            </a:endParaRPr>
          </a:p>
          <a:p>
            <a:pPr marL="10367" marR="4147" algn="just">
              <a:lnSpc>
                <a:spcPct val="101299"/>
              </a:lnSpc>
            </a:pPr>
            <a:r>
              <a:rPr sz="1600" spc="-33" dirty="0">
                <a:latin typeface="Palatino Linotype"/>
                <a:cs typeface="Palatino Linotype"/>
              </a:rPr>
              <a:t>Since</a:t>
            </a:r>
            <a:r>
              <a:rPr sz="1600" spc="-29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this</a:t>
            </a:r>
            <a:r>
              <a:rPr sz="1600" spc="-29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route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blueprint,</a:t>
            </a:r>
            <a:r>
              <a:rPr sz="1600" spc="-37" dirty="0">
                <a:latin typeface="Palatino Linotype"/>
                <a:cs typeface="Palatino Linotype"/>
              </a:rPr>
              <a:t> the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authentication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mechanisms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65" dirty="0">
                <a:latin typeface="Palatino Linotype"/>
                <a:cs typeface="Palatino Linotype"/>
              </a:rPr>
              <a:t>added</a:t>
            </a:r>
            <a:r>
              <a:rPr sz="1600" spc="-61" dirty="0">
                <a:latin typeface="Palatino Linotype"/>
                <a:cs typeface="Palatino Linotype"/>
              </a:rPr>
              <a:t> </a:t>
            </a:r>
            <a:r>
              <a:rPr sz="1600" spc="-24" dirty="0">
                <a:latin typeface="Palatino Linotype"/>
                <a:cs typeface="Palatino Linotype"/>
              </a:rPr>
              <a:t>to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" dirty="0">
                <a:latin typeface="SimSun"/>
                <a:cs typeface="SimSun"/>
              </a:rPr>
              <a:t>before_request </a:t>
            </a:r>
            <a:r>
              <a:rPr sz="1600" spc="-45" dirty="0">
                <a:latin typeface="Palatino Linotype"/>
                <a:cs typeface="Palatino Linotype"/>
              </a:rPr>
              <a:t>handler also </a:t>
            </a:r>
            <a:r>
              <a:rPr sz="1600" spc="-65" dirty="0">
                <a:latin typeface="Palatino Linotype"/>
                <a:cs typeface="Palatino Linotype"/>
              </a:rPr>
              <a:t>apply</a:t>
            </a:r>
            <a:r>
              <a:rPr sz="1600" spc="82" dirty="0">
                <a:latin typeface="Palatino Linotype"/>
                <a:cs typeface="Palatino Linotype"/>
              </a:rPr>
              <a:t>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20" dirty="0">
                <a:latin typeface="Palatino Linotype"/>
                <a:cs typeface="Palatino Linotype"/>
              </a:rPr>
              <a:t>it. </a:t>
            </a:r>
            <a:r>
              <a:rPr sz="1600" spc="-57" dirty="0">
                <a:latin typeface="Palatino Linotype"/>
                <a:cs typeface="Palatino Linotype"/>
              </a:rPr>
              <a:t>To</a:t>
            </a:r>
            <a:r>
              <a:rPr sz="1600" spc="102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prevent </a:t>
            </a:r>
            <a:r>
              <a:rPr sz="1600" spc="-37" dirty="0">
                <a:latin typeface="Palatino Linotype"/>
                <a:cs typeface="Palatino Linotype"/>
              </a:rPr>
              <a:t>clients from </a:t>
            </a:r>
            <a:r>
              <a:rPr sz="1600" spc="-41" dirty="0">
                <a:latin typeface="Palatino Linotype"/>
                <a:cs typeface="Palatino Linotype"/>
              </a:rPr>
              <a:t>authenticating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this </a:t>
            </a:r>
            <a:r>
              <a:rPr sz="1600" spc="-37" dirty="0">
                <a:latin typeface="Palatino Linotype"/>
                <a:cs typeface="Palatino Linotype"/>
              </a:rPr>
              <a:t>route </a:t>
            </a:r>
            <a:r>
              <a:rPr sz="1600" spc="-49" dirty="0">
                <a:latin typeface="Palatino Linotype"/>
                <a:cs typeface="Palatino Linotype"/>
              </a:rPr>
              <a:t>using </a:t>
            </a:r>
            <a:r>
              <a:rPr sz="1600" spc="-53" dirty="0">
                <a:latin typeface="Palatino Linotype"/>
                <a:cs typeface="Palatino Linotype"/>
              </a:rPr>
              <a:t>a previously </a:t>
            </a:r>
            <a:r>
              <a:rPr sz="1600" spc="-41" dirty="0">
                <a:latin typeface="Palatino Linotype"/>
                <a:cs typeface="Palatino Linotype"/>
              </a:rPr>
              <a:t>obtained </a:t>
            </a:r>
            <a:r>
              <a:rPr sz="1600" spc="-37" dirty="0">
                <a:latin typeface="Palatino Linotype"/>
                <a:cs typeface="Palatino Linotype"/>
              </a:rPr>
              <a:t>token </a:t>
            </a:r>
            <a:r>
              <a:rPr sz="1600" spc="-45" dirty="0">
                <a:latin typeface="Palatino Linotype"/>
                <a:cs typeface="Palatino Linotype"/>
              </a:rPr>
              <a:t>instead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45" dirty="0">
                <a:latin typeface="Palatino Linotype"/>
                <a:cs typeface="Palatino Linotype"/>
              </a:rPr>
              <a:t>an email </a:t>
            </a:r>
            <a:r>
              <a:rPr sz="1600" spc="-53" dirty="0">
                <a:latin typeface="Palatino Linotype"/>
                <a:cs typeface="Palatino Linotype"/>
              </a:rPr>
              <a:t>address and </a:t>
            </a:r>
            <a:r>
              <a:rPr sz="1600" spc="-41" dirty="0">
                <a:latin typeface="Palatino Linotype"/>
                <a:cs typeface="Palatino Linotype"/>
              </a:rPr>
              <a:t>pass‐ </a:t>
            </a:r>
            <a:r>
              <a:rPr sz="1600" spc="-37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word,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g.token_used </a:t>
            </a:r>
            <a:r>
              <a:rPr sz="1600" spc="-45" dirty="0">
                <a:latin typeface="Palatino Linotype"/>
                <a:cs typeface="Palatino Linotype"/>
              </a:rPr>
              <a:t>variable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41" dirty="0">
                <a:latin typeface="Palatino Linotype"/>
                <a:cs typeface="Palatino Linotype"/>
              </a:rPr>
              <a:t>checked, </a:t>
            </a:r>
            <a:r>
              <a:rPr sz="1600" spc="-53" dirty="0">
                <a:latin typeface="Palatino Linotype"/>
                <a:cs typeface="Palatino Linotype"/>
              </a:rPr>
              <a:t>and </a:t>
            </a:r>
            <a:r>
              <a:rPr sz="1600" spc="-45" dirty="0">
                <a:latin typeface="Palatino Linotype"/>
                <a:cs typeface="Palatino Linotype"/>
              </a:rPr>
              <a:t>requests authenticated </a:t>
            </a:r>
            <a:r>
              <a:rPr sz="1600" spc="-53" dirty="0">
                <a:latin typeface="Palatino Linotype"/>
                <a:cs typeface="Palatino Linotype"/>
              </a:rPr>
              <a:t>with a </a:t>
            </a:r>
            <a:r>
              <a:rPr sz="1600" spc="-37" dirty="0">
                <a:latin typeface="Palatino Linotype"/>
                <a:cs typeface="Palatino Linotype"/>
              </a:rPr>
              <a:t>token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are </a:t>
            </a:r>
            <a:r>
              <a:rPr sz="1600" spc="-33" dirty="0">
                <a:latin typeface="Palatino Linotype"/>
                <a:cs typeface="Palatino Linotype"/>
              </a:rPr>
              <a:t>rejected.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9" dirty="0">
                <a:latin typeface="Palatino Linotype"/>
                <a:cs typeface="Palatino Linotype"/>
              </a:rPr>
              <a:t>purpose </a:t>
            </a:r>
            <a:r>
              <a:rPr sz="1600" spc="-33" dirty="0">
                <a:latin typeface="Palatino Linotype"/>
                <a:cs typeface="Palatino Linotype"/>
              </a:rPr>
              <a:t>of this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9" dirty="0">
                <a:latin typeface="Palatino Linotype"/>
                <a:cs typeface="Palatino Linotype"/>
              </a:rPr>
              <a:t>prevent users </a:t>
            </a:r>
            <a:r>
              <a:rPr sz="1600" spc="-37" dirty="0">
                <a:latin typeface="Palatino Linotype"/>
                <a:cs typeface="Palatino Linotype"/>
              </a:rPr>
              <a:t>from </a:t>
            </a:r>
            <a:r>
              <a:rPr sz="1600" spc="-53" dirty="0">
                <a:latin typeface="Palatino Linotype"/>
                <a:cs typeface="Palatino Linotype"/>
              </a:rPr>
              <a:t>bypassing </a:t>
            </a:r>
            <a:r>
              <a:rPr sz="1600" spc="-37" dirty="0">
                <a:latin typeface="Palatino Linotype"/>
                <a:cs typeface="Palatino Linotype"/>
              </a:rPr>
              <a:t>the token </a:t>
            </a:r>
            <a:r>
              <a:rPr sz="1600" spc="-33" dirty="0">
                <a:latin typeface="Palatino Linotype"/>
                <a:cs typeface="Palatino Linotype"/>
              </a:rPr>
              <a:t>expira‐ </a:t>
            </a:r>
            <a:r>
              <a:rPr sz="1600" spc="-29" dirty="0">
                <a:latin typeface="Palatino Linotype"/>
                <a:cs typeface="Palatino Linotype"/>
              </a:rPr>
              <a:t> tion </a:t>
            </a:r>
            <a:r>
              <a:rPr sz="1600" spc="-61" dirty="0">
                <a:latin typeface="Palatino Linotype"/>
                <a:cs typeface="Palatino Linotype"/>
              </a:rPr>
              <a:t>by </a:t>
            </a:r>
            <a:r>
              <a:rPr sz="1600" spc="-45" dirty="0">
                <a:latin typeface="Palatino Linotype"/>
                <a:cs typeface="Palatino Linotype"/>
              </a:rPr>
              <a:t>requesting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69" dirty="0">
                <a:latin typeface="Palatino Linotype"/>
                <a:cs typeface="Palatino Linotype"/>
              </a:rPr>
              <a:t>new</a:t>
            </a:r>
            <a:r>
              <a:rPr sz="1600" spc="-65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token </a:t>
            </a:r>
            <a:r>
              <a:rPr sz="1600" spc="-49" dirty="0">
                <a:latin typeface="Palatino Linotype"/>
                <a:cs typeface="Palatino Linotype"/>
              </a:rPr>
              <a:t>using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old </a:t>
            </a:r>
            <a:r>
              <a:rPr sz="1600" spc="-37" dirty="0">
                <a:latin typeface="Palatino Linotype"/>
                <a:cs typeface="Palatino Linotype"/>
              </a:rPr>
              <a:t>token </a:t>
            </a:r>
            <a:r>
              <a:rPr sz="1600" spc="-53" dirty="0">
                <a:latin typeface="Palatino Linotype"/>
                <a:cs typeface="Palatino Linotype"/>
              </a:rPr>
              <a:t>as </a:t>
            </a:r>
            <a:r>
              <a:rPr sz="1600" spc="-37" dirty="0">
                <a:latin typeface="Palatino Linotype"/>
                <a:cs typeface="Palatino Linotype"/>
              </a:rPr>
              <a:t>authentication.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function </a:t>
            </a:r>
            <a:r>
              <a:rPr sz="1600" spc="-29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returns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37" dirty="0">
                <a:latin typeface="Palatino Linotype"/>
                <a:cs typeface="Palatino Linotype"/>
              </a:rPr>
              <a:t>token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JSON </a:t>
            </a:r>
            <a:r>
              <a:rPr sz="1600" spc="-45" dirty="0">
                <a:latin typeface="Palatino Linotype"/>
                <a:cs typeface="Palatino Linotype"/>
              </a:rPr>
              <a:t>response </a:t>
            </a:r>
            <a:r>
              <a:rPr sz="1600" spc="-53" dirty="0">
                <a:latin typeface="Palatino Linotype"/>
                <a:cs typeface="Palatino Linotype"/>
              </a:rPr>
              <a:t>with a </a:t>
            </a:r>
            <a:r>
              <a:rPr sz="1600" spc="-49" dirty="0">
                <a:latin typeface="Palatino Linotype"/>
                <a:cs typeface="Palatino Linotype"/>
              </a:rPr>
              <a:t>validity </a:t>
            </a:r>
            <a:r>
              <a:rPr sz="1600" spc="-45" dirty="0">
                <a:latin typeface="Palatino Linotype"/>
                <a:cs typeface="Palatino Linotype"/>
              </a:rPr>
              <a:t>period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37" dirty="0">
                <a:latin typeface="Palatino Linotype"/>
                <a:cs typeface="Palatino Linotype"/>
              </a:rPr>
              <a:t>one </a:t>
            </a:r>
            <a:r>
              <a:rPr sz="1600" spc="-49" dirty="0">
                <a:latin typeface="Palatino Linotype"/>
                <a:cs typeface="Palatino Linotype"/>
              </a:rPr>
              <a:t>hour.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period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also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included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JSON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response.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780"/>
              </a:spcBef>
            </a:pPr>
            <a:r>
              <a:rPr sz="3200" b="1" spc="-69" dirty="0">
                <a:latin typeface="Arial Narrow"/>
                <a:cs typeface="Arial Narrow"/>
              </a:rPr>
              <a:t>Serializing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122" dirty="0">
                <a:latin typeface="Arial Narrow"/>
                <a:cs typeface="Arial Narrow"/>
              </a:rPr>
              <a:t>Resources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45" dirty="0">
                <a:latin typeface="Arial Narrow"/>
                <a:cs typeface="Arial Narrow"/>
              </a:rPr>
              <a:t>to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78" dirty="0">
                <a:latin typeface="Arial Narrow"/>
                <a:cs typeface="Arial Narrow"/>
              </a:rPr>
              <a:t>and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65" dirty="0">
                <a:latin typeface="Arial Narrow"/>
                <a:cs typeface="Arial Narrow"/>
              </a:rPr>
              <a:t>from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187" dirty="0">
                <a:latin typeface="Arial Narrow"/>
                <a:cs typeface="Arial Narrow"/>
              </a:rPr>
              <a:t>JSON</a:t>
            </a:r>
            <a:endParaRPr sz="3200">
              <a:latin typeface="Arial Narrow"/>
              <a:cs typeface="Arial Narrow"/>
            </a:endParaRPr>
          </a:p>
          <a:p>
            <a:pPr marL="10367" marR="4147" algn="just">
              <a:lnSpc>
                <a:spcPct val="102400"/>
              </a:lnSpc>
              <a:spcBef>
                <a:spcPts val="354"/>
              </a:spcBef>
            </a:pPr>
            <a:r>
              <a:rPr sz="1600" spc="-78" dirty="0">
                <a:latin typeface="Palatino Linotype"/>
                <a:cs typeface="Palatino Linotype"/>
              </a:rPr>
              <a:t>A </a:t>
            </a:r>
            <a:r>
              <a:rPr sz="1600" spc="-41" dirty="0">
                <a:latin typeface="Palatino Linotype"/>
                <a:cs typeface="Palatino Linotype"/>
              </a:rPr>
              <a:t>frequent </a:t>
            </a:r>
            <a:r>
              <a:rPr sz="1600" spc="-49" dirty="0">
                <a:latin typeface="Palatino Linotype"/>
                <a:cs typeface="Palatino Linotype"/>
              </a:rPr>
              <a:t>need </a:t>
            </a:r>
            <a:r>
              <a:rPr sz="1600" spc="-65" dirty="0">
                <a:latin typeface="Palatino Linotype"/>
                <a:cs typeface="Palatino Linotype"/>
              </a:rPr>
              <a:t>when </a:t>
            </a:r>
            <a:r>
              <a:rPr sz="1600" spc="-45" dirty="0">
                <a:latin typeface="Palatino Linotype"/>
                <a:cs typeface="Palatino Linotype"/>
              </a:rPr>
              <a:t>writing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73" dirty="0">
                <a:latin typeface="Palatino Linotype"/>
                <a:cs typeface="Palatino Linotype"/>
              </a:rPr>
              <a:t>web </a:t>
            </a:r>
            <a:r>
              <a:rPr sz="1600" spc="-41" dirty="0">
                <a:latin typeface="Palatino Linotype"/>
                <a:cs typeface="Palatino Linotype"/>
              </a:rPr>
              <a:t>service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1" dirty="0">
                <a:latin typeface="Palatino Linotype"/>
                <a:cs typeface="Palatino Linotype"/>
              </a:rPr>
              <a:t>convert </a:t>
            </a:r>
            <a:r>
              <a:rPr sz="1600" spc="-37" dirty="0">
                <a:latin typeface="Palatino Linotype"/>
                <a:cs typeface="Palatino Linotype"/>
              </a:rPr>
              <a:t>internal </a:t>
            </a:r>
            <a:r>
              <a:rPr sz="1600" spc="-41" dirty="0">
                <a:latin typeface="Palatino Linotype"/>
                <a:cs typeface="Palatino Linotype"/>
              </a:rPr>
              <a:t>representations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29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resources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from JSON, </a:t>
            </a:r>
            <a:r>
              <a:rPr sz="1600" spc="-53" dirty="0">
                <a:latin typeface="Palatino Linotype"/>
                <a:cs typeface="Palatino Linotype"/>
              </a:rPr>
              <a:t>which</a:t>
            </a:r>
            <a:r>
              <a:rPr sz="1600" spc="106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 the transport </a:t>
            </a:r>
            <a:r>
              <a:rPr sz="1600" spc="-41" dirty="0">
                <a:latin typeface="Palatino Linotype"/>
                <a:cs typeface="Palatino Linotype"/>
              </a:rPr>
              <a:t>format </a:t>
            </a:r>
            <a:r>
              <a:rPr sz="1600" spc="-57" dirty="0">
                <a:latin typeface="Palatino Linotype"/>
                <a:cs typeface="Palatino Linotype"/>
              </a:rPr>
              <a:t>used</a:t>
            </a:r>
            <a:r>
              <a:rPr sz="1600" spc="102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16" dirty="0">
                <a:latin typeface="Palatino Linotype"/>
                <a:cs typeface="Palatino Linotype"/>
              </a:rPr>
              <a:t>HTTP </a:t>
            </a:r>
            <a:r>
              <a:rPr sz="1600" spc="-45" dirty="0">
                <a:latin typeface="Palatino Linotype"/>
                <a:cs typeface="Palatino Linotype"/>
              </a:rPr>
              <a:t>requests 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responses.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process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41" dirty="0">
                <a:latin typeface="Palatino Linotype"/>
                <a:cs typeface="Palatino Linotype"/>
              </a:rPr>
              <a:t>converting </a:t>
            </a:r>
            <a:r>
              <a:rPr sz="1600" spc="-45" dirty="0">
                <a:latin typeface="Palatino Linotype"/>
                <a:cs typeface="Palatino Linotype"/>
              </a:rPr>
              <a:t>an </a:t>
            </a:r>
            <a:r>
              <a:rPr sz="1600" spc="-37" dirty="0">
                <a:latin typeface="Palatino Linotype"/>
                <a:cs typeface="Palatino Linotype"/>
              </a:rPr>
              <a:t>internal </a:t>
            </a:r>
            <a:r>
              <a:rPr sz="1600" spc="-41" dirty="0">
                <a:latin typeface="Palatino Linotype"/>
                <a:cs typeface="Palatino Linotype"/>
              </a:rPr>
              <a:t>representation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53" dirty="0">
                <a:latin typeface="Palatino Linotype"/>
                <a:cs typeface="Palatino Linotype"/>
              </a:rPr>
              <a:t>a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transport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format </a:t>
            </a:r>
            <a:r>
              <a:rPr sz="1600" spc="-45" dirty="0">
                <a:latin typeface="Palatino Linotype"/>
                <a:cs typeface="Palatino Linotype"/>
              </a:rPr>
              <a:t>such </a:t>
            </a:r>
            <a:r>
              <a:rPr sz="1600" spc="-53" dirty="0">
                <a:latin typeface="Palatino Linotype"/>
                <a:cs typeface="Palatino Linotype"/>
              </a:rPr>
              <a:t>as </a:t>
            </a:r>
            <a:r>
              <a:rPr sz="1600" spc="-41" dirty="0">
                <a:latin typeface="Palatino Linotype"/>
                <a:cs typeface="Palatino Linotype"/>
              </a:rPr>
              <a:t>JSON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45" dirty="0">
                <a:latin typeface="Palatino Linotype"/>
                <a:cs typeface="Palatino Linotype"/>
              </a:rPr>
              <a:t>called </a:t>
            </a:r>
            <a:r>
              <a:rPr sz="1600" i="1" spc="-12" dirty="0">
                <a:latin typeface="Palatino Linotype"/>
                <a:cs typeface="Palatino Linotype"/>
              </a:rPr>
              <a:t>serialization</a:t>
            </a:r>
            <a:r>
              <a:rPr sz="1600" spc="-12" dirty="0">
                <a:latin typeface="Palatino Linotype"/>
                <a:cs typeface="Palatino Linotype"/>
              </a:rPr>
              <a:t>. </a:t>
            </a:r>
            <a:r>
              <a:rPr sz="16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sz="16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14-12 </a:t>
            </a:r>
            <a:r>
              <a:rPr sz="1600" spc="-61" dirty="0">
                <a:latin typeface="Palatino Linotype"/>
                <a:cs typeface="Palatino Linotype"/>
              </a:rPr>
              <a:t>shows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69" dirty="0">
                <a:latin typeface="Palatino Linotype"/>
                <a:cs typeface="Palatino Linotype"/>
              </a:rPr>
              <a:t>new</a:t>
            </a:r>
            <a:r>
              <a:rPr sz="1600" spc="-65" dirty="0">
                <a:latin typeface="Palatino Linotype"/>
                <a:cs typeface="Palatino Linotype"/>
              </a:rPr>
              <a:t> </a:t>
            </a:r>
            <a:r>
              <a:rPr sz="1600" spc="-4" dirty="0">
                <a:latin typeface="SimSun"/>
                <a:cs typeface="SimSun"/>
              </a:rPr>
              <a:t>to_json() </a:t>
            </a:r>
            <a:r>
              <a:rPr sz="1600" dirty="0">
                <a:latin typeface="SimSun"/>
                <a:cs typeface="SimSun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method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65" dirty="0">
                <a:latin typeface="Palatino Linotype"/>
                <a:cs typeface="Palatino Linotype"/>
              </a:rPr>
              <a:t>added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4" dirty="0">
                <a:latin typeface="Palatino Linotype"/>
                <a:cs typeface="Palatino Linotype"/>
              </a:rPr>
              <a:t>to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" dirty="0">
                <a:latin typeface="SimSun"/>
                <a:cs typeface="SimSun"/>
              </a:rPr>
              <a:t>Post</a:t>
            </a:r>
            <a:r>
              <a:rPr sz="1600" spc="-216" dirty="0">
                <a:latin typeface="SimSun"/>
                <a:cs typeface="SimSun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class.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304800"/>
            <a:ext cx="8153400" cy="598075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14-12.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app/models.py: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9" dirty="0">
                <a:latin typeface="Palatino Linotype"/>
                <a:cs typeface="Palatino Linotype"/>
              </a:rPr>
              <a:t>converting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37" dirty="0">
                <a:latin typeface="Palatino Linotype"/>
                <a:cs typeface="Palatino Linotype"/>
              </a:rPr>
              <a:t>a</a:t>
            </a:r>
            <a:r>
              <a:rPr sz="1600" i="1" spc="-20" dirty="0">
                <a:latin typeface="Palatino Linotype"/>
                <a:cs typeface="Palatino Linotype"/>
              </a:rPr>
              <a:t> post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to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37" dirty="0">
                <a:latin typeface="Palatino Linotype"/>
                <a:cs typeface="Palatino Linotype"/>
              </a:rPr>
              <a:t>a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57" dirty="0">
                <a:latin typeface="Palatino Linotype"/>
                <a:cs typeface="Palatino Linotype"/>
              </a:rPr>
              <a:t>JSON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serializable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dictionary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Post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362845" marR="2766954" indent="-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to_json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):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json_post</a:t>
            </a:r>
            <a:r>
              <a:rPr sz="1400" spc="-2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{</a:t>
            </a:r>
            <a:endParaRPr sz="1400">
              <a:latin typeface="SimSun"/>
              <a:cs typeface="SimSun"/>
            </a:endParaRPr>
          </a:p>
          <a:p>
            <a:pPr marL="539085" marR="1312982"/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'url'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'api.get_post'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),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'body'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539085" marR="1973879"/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'body_html'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8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body_html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'timestamp'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8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timestamp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539085" marR="519906"/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'author_url'</a:t>
            </a:r>
            <a:r>
              <a:rPr sz="1400" dirty="0">
                <a:latin typeface="SimSun"/>
                <a:cs typeface="SimSun"/>
              </a:rPr>
              <a:t>: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'api.get_user'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author_id</a:t>
            </a:r>
            <a:r>
              <a:rPr sz="1400" dirty="0">
                <a:latin typeface="SimSun"/>
                <a:cs typeface="SimSun"/>
              </a:rPr>
              <a:t>),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'comments_url'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'api.get_post_comments'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),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'comment_count'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comments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count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latin typeface="SimSun"/>
                <a:cs typeface="SimSun"/>
              </a:rPr>
              <a:t>}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json_post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"/>
              </a:spcBef>
            </a:pPr>
            <a:endParaRPr sz="1200">
              <a:latin typeface="SimSun"/>
              <a:cs typeface="SimSun"/>
            </a:endParaRPr>
          </a:p>
          <a:p>
            <a:pPr marL="10367" marR="4147" algn="just">
              <a:lnSpc>
                <a:spcPct val="102400"/>
              </a:lnSpc>
              <a:spcBef>
                <a:spcPts val="4"/>
              </a:spcBef>
            </a:pPr>
            <a:r>
              <a:rPr sz="1600" spc="-29" dirty="0">
                <a:latin typeface="Palatino Linotype"/>
                <a:cs typeface="Palatino Linotype"/>
              </a:rPr>
              <a:t>The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8" dirty="0">
                <a:latin typeface="SimSun"/>
                <a:cs typeface="SimSun"/>
              </a:rPr>
              <a:t>url</a:t>
            </a:r>
            <a:r>
              <a:rPr sz="1600" spc="-8" dirty="0">
                <a:latin typeface="Palatino Linotype"/>
                <a:cs typeface="Palatino Linotype"/>
              </a:rPr>
              <a:t>, </a:t>
            </a:r>
            <a:r>
              <a:rPr sz="1600" spc="-4" dirty="0">
                <a:latin typeface="SimSun"/>
                <a:cs typeface="SimSun"/>
              </a:rPr>
              <a:t>author_url</a:t>
            </a:r>
            <a:r>
              <a:rPr sz="1600" spc="-4" dirty="0">
                <a:latin typeface="Palatino Linotype"/>
                <a:cs typeface="Palatino Linotype"/>
              </a:rPr>
              <a:t>,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4" dirty="0">
                <a:latin typeface="SimSun"/>
                <a:cs typeface="SimSun"/>
              </a:rPr>
              <a:t>comments_url </a:t>
            </a:r>
            <a:r>
              <a:rPr sz="1600" spc="-45" dirty="0">
                <a:latin typeface="Palatino Linotype"/>
                <a:cs typeface="Palatino Linotype"/>
              </a:rPr>
              <a:t>fields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need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24" dirty="0">
                <a:latin typeface="Palatino Linotype"/>
                <a:cs typeface="Palatino Linotype"/>
              </a:rPr>
              <a:t>to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return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URLs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for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respective </a:t>
            </a:r>
            <a:r>
              <a:rPr sz="1600" spc="-37" dirty="0">
                <a:latin typeface="Palatino Linotype"/>
                <a:cs typeface="Palatino Linotype"/>
              </a:rPr>
              <a:t>resources, </a:t>
            </a:r>
            <a:r>
              <a:rPr sz="1600" spc="-41" dirty="0">
                <a:latin typeface="Palatino Linotype"/>
                <a:cs typeface="Palatino Linotype"/>
              </a:rPr>
              <a:t>so these are </a:t>
            </a:r>
            <a:r>
              <a:rPr sz="1600" spc="-49" dirty="0">
                <a:latin typeface="Palatino Linotype"/>
                <a:cs typeface="Palatino Linotype"/>
              </a:rPr>
              <a:t>generated </a:t>
            </a:r>
            <a:r>
              <a:rPr sz="1600" spc="-53" dirty="0">
                <a:latin typeface="Palatino Linotype"/>
                <a:cs typeface="Palatino Linotype"/>
              </a:rPr>
              <a:t>with </a:t>
            </a:r>
            <a:r>
              <a:rPr sz="1600" spc="-4" dirty="0">
                <a:latin typeface="SimSun"/>
                <a:cs typeface="SimSun"/>
              </a:rPr>
              <a:t>url_for() </a:t>
            </a:r>
            <a:r>
              <a:rPr sz="1600" spc="-41" dirty="0">
                <a:latin typeface="Palatino Linotype"/>
                <a:cs typeface="Palatino Linotype"/>
              </a:rPr>
              <a:t>calls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33" dirty="0">
                <a:latin typeface="Palatino Linotype"/>
                <a:cs typeface="Palatino Linotype"/>
              </a:rPr>
              <a:t>other </a:t>
            </a:r>
            <a:r>
              <a:rPr sz="1600" spc="-41" dirty="0">
                <a:latin typeface="Palatino Linotype"/>
                <a:cs typeface="Palatino Linotype"/>
              </a:rPr>
              <a:t>routes </a:t>
            </a:r>
            <a:r>
              <a:rPr sz="1600" spc="-37" dirty="0">
                <a:latin typeface="Palatino Linotype"/>
                <a:cs typeface="Palatino Linotype"/>
              </a:rPr>
              <a:t>that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will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be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defined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API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>
                <a:latin typeface="Palatino Linotype"/>
                <a:cs typeface="Palatino Linotype"/>
              </a:rPr>
              <a:t>blueprint.</a:t>
            </a:r>
            <a:endParaRPr sz="1600">
              <a:latin typeface="Palatino Linotype"/>
              <a:cs typeface="Palatino Linotype"/>
            </a:endParaRPr>
          </a:p>
          <a:p>
            <a:pPr marL="10367"/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14-13.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app/models.py: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9" dirty="0">
                <a:latin typeface="Palatino Linotype"/>
                <a:cs typeface="Palatino Linotype"/>
              </a:rPr>
              <a:t>converting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37" dirty="0">
                <a:latin typeface="Palatino Linotype"/>
                <a:cs typeface="Palatino Linotype"/>
              </a:rPr>
              <a:t>a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20" dirty="0">
                <a:latin typeface="Palatino Linotype"/>
                <a:cs typeface="Palatino Linotype"/>
              </a:rPr>
              <a:t>user </a:t>
            </a:r>
            <a:r>
              <a:rPr sz="1600" i="1" spc="-8" dirty="0">
                <a:latin typeface="Palatino Linotype"/>
                <a:cs typeface="Palatino Linotype"/>
              </a:rPr>
              <a:t>to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37" dirty="0">
                <a:latin typeface="Palatino Linotype"/>
                <a:cs typeface="Palatino Linotype"/>
              </a:rPr>
              <a:t>a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57" dirty="0">
                <a:latin typeface="Palatino Linotype"/>
                <a:cs typeface="Palatino Linotype"/>
              </a:rPr>
              <a:t>JSON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serializable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dictionary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362845" marR="2766954" indent="-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to_json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latin typeface="SimSun"/>
                <a:cs typeface="SimSun"/>
              </a:rPr>
              <a:t>):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json_user</a:t>
            </a:r>
            <a:r>
              <a:rPr sz="1400" spc="-2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{</a:t>
            </a:r>
            <a:endParaRPr sz="1400">
              <a:latin typeface="SimSun"/>
              <a:cs typeface="SimSun"/>
            </a:endParaRPr>
          </a:p>
          <a:p>
            <a:pPr marL="539085" marR="1312982"/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'url'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'api.get_user'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),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'username'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539085" marR="1709520"/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'member_since'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8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member_since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'last_seen'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last_seen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539085" marR="563965"/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'posts_url'</a:t>
            </a:r>
            <a:r>
              <a:rPr sz="1400" dirty="0">
                <a:latin typeface="SimSun"/>
                <a:cs typeface="SimSun"/>
              </a:rPr>
              <a:t>: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'api.get_user_posts'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),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'followed_posts_url'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8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'api.get_user_followed_posts'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539085" marR="1357042" indent="1321794"/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), 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'post_count'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count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latin typeface="SimSun"/>
                <a:cs typeface="SimSun"/>
              </a:rPr>
              <a:t>}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</a:t>
            </a:r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_user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30632"/>
            <a:ext cx="8001000" cy="307284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2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14-14.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app/models.py: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24" dirty="0">
                <a:latin typeface="Palatino Linotype"/>
                <a:cs typeface="Palatino Linotype"/>
              </a:rPr>
              <a:t>creating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37" dirty="0">
                <a:latin typeface="Palatino Linotype"/>
                <a:cs typeface="Palatino Linotype"/>
              </a:rPr>
              <a:t>a</a:t>
            </a:r>
            <a:r>
              <a:rPr sz="1600" i="1" spc="-20" dirty="0">
                <a:latin typeface="Palatino Linotype"/>
                <a:cs typeface="Palatino Linotype"/>
              </a:rPr>
              <a:t> blog post </a:t>
            </a:r>
            <a:r>
              <a:rPr sz="1600" i="1" spc="-8" dirty="0">
                <a:latin typeface="Palatino Linotype"/>
                <a:cs typeface="Palatino Linotype"/>
              </a:rPr>
              <a:t>from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57" dirty="0">
                <a:latin typeface="Palatino Linotype"/>
                <a:cs typeface="Palatino Linotype"/>
              </a:rPr>
              <a:t>JSON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app.exceptions</a:t>
            </a:r>
            <a:r>
              <a:rPr sz="1400" b="1" spc="-69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4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ValidationError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>
              <a:latin typeface="SimSun"/>
              <a:cs typeface="SimSun"/>
            </a:endParaRPr>
          </a:p>
          <a:p>
            <a:pPr marL="10367" algn="just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400" b="1" spc="-73" dirty="0">
                <a:solidFill>
                  <a:srgbClr val="00AA87"/>
                </a:solidFill>
                <a:latin typeface="Courier New"/>
                <a:cs typeface="Courier New"/>
              </a:rPr>
              <a:t>Post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>
              <a:latin typeface="Courier New"/>
              <a:cs typeface="Courier New"/>
            </a:endParaRPr>
          </a:p>
          <a:p>
            <a:pPr marL="186606"/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@staticmethod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from_json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json_post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json_post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'body'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 </a:t>
            </a:r>
            <a:r>
              <a:rPr sz="1400" b="1" spc="-73" dirty="0">
                <a:latin typeface="Courier New"/>
                <a:cs typeface="Courier New"/>
              </a:rPr>
              <a:t>is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None </a:t>
            </a:r>
            <a:r>
              <a:rPr sz="1400" b="1" spc="-73" dirty="0">
                <a:latin typeface="Courier New"/>
                <a:cs typeface="Courier New"/>
              </a:rPr>
              <a:t>or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''</a:t>
            </a:r>
            <a:r>
              <a:rPr sz="1400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L="53908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raise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ValidationError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 does not have a body'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>
                <a:latin typeface="SimSun"/>
                <a:cs typeface="SimSun"/>
              </a:rPr>
              <a:t>)</a:t>
            </a:r>
            <a:endParaRPr sz="1600">
              <a:latin typeface="Palatino Linotype"/>
              <a:cs typeface="Palatino Linotype"/>
            </a:endParaRPr>
          </a:p>
          <a:p>
            <a:pPr marL="10367" algn="just">
              <a:spcBef>
                <a:spcPts val="4"/>
              </a:spcBef>
            </a:pPr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14-15.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app/exceptions.py: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ValidationError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exception</a:t>
            </a:r>
            <a:endParaRPr sz="1600">
              <a:latin typeface="Palatino Linotype"/>
              <a:cs typeface="Palatino Linotype"/>
            </a:endParaRPr>
          </a:p>
          <a:p>
            <a:pPr marL="186606" marR="2238237" indent="-176239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</a:t>
            </a:r>
            <a:r>
              <a:rPr sz="1400" b="1" spc="-45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400" b="1" spc="-65" dirty="0">
                <a:solidFill>
                  <a:srgbClr val="00AA87"/>
                </a:solidFill>
                <a:latin typeface="Courier New"/>
                <a:cs typeface="Courier New"/>
              </a:rPr>
              <a:t>ValidationError</a:t>
            </a:r>
            <a:r>
              <a:rPr sz="1400" spc="-65" dirty="0">
                <a:latin typeface="SimSun"/>
                <a:cs typeface="SimSun"/>
              </a:rPr>
              <a:t>(</a:t>
            </a:r>
            <a:r>
              <a:rPr sz="1400" b="1" spc="-65" dirty="0">
                <a:solidFill>
                  <a:srgbClr val="CC0000"/>
                </a:solidFill>
                <a:latin typeface="Courier New"/>
                <a:cs typeface="Courier New"/>
              </a:rPr>
              <a:t>ValueError</a:t>
            </a:r>
            <a:r>
              <a:rPr sz="1400" spc="-65">
                <a:latin typeface="SimSun"/>
                <a:cs typeface="SimSun"/>
              </a:rPr>
              <a:t>): </a:t>
            </a:r>
            <a:r>
              <a:rPr sz="1400" spc="-334">
                <a:latin typeface="SimSun"/>
                <a:cs typeface="SimSun"/>
              </a:rPr>
              <a:t> </a:t>
            </a:r>
            <a:r>
              <a:rPr sz="1400" b="1" spc="-73">
                <a:solidFill>
                  <a:srgbClr val="006699"/>
                </a:solidFill>
                <a:latin typeface="Courier New"/>
                <a:cs typeface="Courier New"/>
              </a:rPr>
              <a:t>pass</a:t>
            </a: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0DCC-30A6-C4DE-3185-1A72E9F3D64B}"/>
              </a:ext>
            </a:extLst>
          </p:cNvPr>
          <p:cNvSpPr txBox="1"/>
          <p:nvPr/>
        </p:nvSpPr>
        <p:spPr>
          <a:xfrm>
            <a:off x="457200" y="3810000"/>
            <a:ext cx="7995920" cy="1093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marR="4147" algn="just">
              <a:lnSpc>
                <a:spcPct val="103099"/>
              </a:lnSpc>
              <a:spcBef>
                <a:spcPts val="49"/>
              </a:spcBef>
            </a:pPr>
            <a:r>
              <a:rPr lang="en-US" sz="1600" spc="-29">
                <a:latin typeface="Palatino Linotype"/>
                <a:cs typeface="Palatino Linotype"/>
              </a:rPr>
              <a:t>The </a:t>
            </a:r>
            <a:r>
              <a:rPr lang="en-US" sz="1600" spc="-41">
                <a:latin typeface="Palatino Linotype"/>
                <a:cs typeface="Palatino Linotype"/>
              </a:rPr>
              <a:t>application</a:t>
            </a:r>
            <a:r>
              <a:rPr lang="en-US" sz="1600" spc="-37">
                <a:latin typeface="Palatino Linotype"/>
                <a:cs typeface="Palatino Linotype"/>
              </a:rPr>
              <a:t> </a:t>
            </a:r>
            <a:r>
              <a:rPr lang="en-US" sz="1600" spc="-65">
                <a:latin typeface="Palatino Linotype"/>
                <a:cs typeface="Palatino Linotype"/>
              </a:rPr>
              <a:t>now</a:t>
            </a:r>
            <a:r>
              <a:rPr lang="en-US" sz="1600" spc="-61">
                <a:latin typeface="Palatino Linotype"/>
                <a:cs typeface="Palatino Linotype"/>
              </a:rPr>
              <a:t> </a:t>
            </a:r>
            <a:r>
              <a:rPr lang="en-US" sz="1600" spc="-49">
                <a:latin typeface="Palatino Linotype"/>
                <a:cs typeface="Palatino Linotype"/>
              </a:rPr>
              <a:t>needs</a:t>
            </a:r>
            <a:r>
              <a:rPr lang="en-US" sz="1600" spc="-45">
                <a:latin typeface="Palatino Linotype"/>
                <a:cs typeface="Palatino Linotype"/>
              </a:rPr>
              <a:t> </a:t>
            </a:r>
            <a:r>
              <a:rPr lang="en-US" sz="1600" spc="-24">
                <a:latin typeface="Palatino Linotype"/>
                <a:cs typeface="Palatino Linotype"/>
              </a:rPr>
              <a:t>to </a:t>
            </a:r>
            <a:r>
              <a:rPr lang="en-US" sz="1600" spc="-49">
                <a:latin typeface="Palatino Linotype"/>
                <a:cs typeface="Palatino Linotype"/>
              </a:rPr>
              <a:t>handle</a:t>
            </a:r>
            <a:r>
              <a:rPr lang="en-US" sz="1600" spc="-45">
                <a:latin typeface="Palatino Linotype"/>
                <a:cs typeface="Palatino Linotype"/>
              </a:rPr>
              <a:t> </a:t>
            </a:r>
            <a:r>
              <a:rPr lang="en-US" sz="1600" spc="-33">
                <a:latin typeface="Palatino Linotype"/>
                <a:cs typeface="Palatino Linotype"/>
              </a:rPr>
              <a:t>this </a:t>
            </a:r>
            <a:r>
              <a:rPr lang="en-US" sz="1600" spc="-37">
                <a:latin typeface="Palatino Linotype"/>
                <a:cs typeface="Palatino Linotype"/>
              </a:rPr>
              <a:t>exception</a:t>
            </a:r>
            <a:r>
              <a:rPr lang="en-US" sz="1600" spc="-33">
                <a:latin typeface="Palatino Linotype"/>
                <a:cs typeface="Palatino Linotype"/>
              </a:rPr>
              <a:t> </a:t>
            </a:r>
            <a:r>
              <a:rPr lang="en-US" sz="1600" spc="-61">
                <a:latin typeface="Palatino Linotype"/>
                <a:cs typeface="Palatino Linotype"/>
              </a:rPr>
              <a:t>by</a:t>
            </a:r>
            <a:r>
              <a:rPr lang="en-US" sz="1600" spc="-57">
                <a:latin typeface="Palatino Linotype"/>
                <a:cs typeface="Palatino Linotype"/>
              </a:rPr>
              <a:t> </a:t>
            </a:r>
            <a:r>
              <a:rPr lang="en-US" sz="1600" spc="-49">
                <a:latin typeface="Palatino Linotype"/>
                <a:cs typeface="Palatino Linotype"/>
              </a:rPr>
              <a:t>providing</a:t>
            </a:r>
            <a:r>
              <a:rPr lang="en-US" sz="1600" spc="-45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33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appropriate </a:t>
            </a:r>
            <a:r>
              <a:rPr lang="en-US" sz="1600" spc="-41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response </a:t>
            </a:r>
            <a:r>
              <a:rPr lang="en-US" sz="1600" spc="-24">
                <a:latin typeface="Palatino Linotype"/>
                <a:cs typeface="Palatino Linotype"/>
              </a:rPr>
              <a:t>to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29">
                <a:latin typeface="Palatino Linotype"/>
                <a:cs typeface="Palatino Linotype"/>
              </a:rPr>
              <a:t>client. </a:t>
            </a:r>
            <a:r>
              <a:rPr lang="en-US" sz="1600" spc="-57">
                <a:latin typeface="Palatino Linotype"/>
                <a:cs typeface="Palatino Linotype"/>
              </a:rPr>
              <a:t>To avoid having </a:t>
            </a:r>
            <a:r>
              <a:rPr lang="en-US" sz="1600" spc="-24">
                <a:latin typeface="Palatino Linotype"/>
                <a:cs typeface="Palatino Linotype"/>
              </a:rPr>
              <a:t>to </a:t>
            </a:r>
            <a:r>
              <a:rPr lang="en-US" sz="1600" spc="-65">
                <a:latin typeface="Palatino Linotype"/>
                <a:cs typeface="Palatino Linotype"/>
              </a:rPr>
              <a:t>add </a:t>
            </a:r>
            <a:r>
              <a:rPr lang="en-US" sz="1600" spc="-33">
                <a:latin typeface="Palatino Linotype"/>
                <a:cs typeface="Palatino Linotype"/>
              </a:rPr>
              <a:t>exception-catching </a:t>
            </a:r>
            <a:r>
              <a:rPr lang="en-US" sz="1600" spc="-45">
                <a:latin typeface="Palatino Linotype"/>
                <a:cs typeface="Palatino Linotype"/>
              </a:rPr>
              <a:t>code </a:t>
            </a:r>
            <a:r>
              <a:rPr lang="en-US" sz="1600" spc="-29">
                <a:latin typeface="Palatino Linotype"/>
                <a:cs typeface="Palatino Linotype"/>
              </a:rPr>
              <a:t>in </a:t>
            </a:r>
            <a:r>
              <a:rPr lang="en-US" sz="1600" spc="-73">
                <a:latin typeface="Palatino Linotype"/>
                <a:cs typeface="Palatino Linotype"/>
              </a:rPr>
              <a:t>view </a:t>
            </a:r>
            <a:r>
              <a:rPr lang="en-US" sz="1600" spc="-24">
                <a:latin typeface="Palatino Linotype"/>
                <a:cs typeface="Palatino Linotype"/>
              </a:rPr>
              <a:t>func‐ 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29">
                <a:latin typeface="Palatino Linotype"/>
                <a:cs typeface="Palatino Linotype"/>
              </a:rPr>
              <a:t>tions, </a:t>
            </a:r>
            <a:r>
              <a:rPr lang="en-US" sz="1600" spc="-53">
                <a:latin typeface="Palatino Linotype"/>
                <a:cs typeface="Palatino Linotype"/>
              </a:rPr>
              <a:t>a </a:t>
            </a:r>
            <a:r>
              <a:rPr lang="en-US" sz="1600" spc="-45">
                <a:latin typeface="Palatino Linotype"/>
                <a:cs typeface="Palatino Linotype"/>
              </a:rPr>
              <a:t>global </a:t>
            </a:r>
            <a:r>
              <a:rPr lang="en-US" sz="1600" spc="-37">
                <a:latin typeface="Palatino Linotype"/>
                <a:cs typeface="Palatino Linotype"/>
              </a:rPr>
              <a:t>exception </a:t>
            </a:r>
            <a:r>
              <a:rPr lang="en-US" sz="1600" spc="-45">
                <a:latin typeface="Palatino Linotype"/>
                <a:cs typeface="Palatino Linotype"/>
              </a:rPr>
              <a:t>handler </a:t>
            </a:r>
            <a:r>
              <a:rPr lang="en-US" sz="1600" spc="-37">
                <a:latin typeface="Palatino Linotype"/>
                <a:cs typeface="Palatino Linotype"/>
              </a:rPr>
              <a:t>can </a:t>
            </a:r>
            <a:r>
              <a:rPr lang="en-US" sz="1600" spc="-45">
                <a:latin typeface="Palatino Linotype"/>
                <a:cs typeface="Palatino Linotype"/>
              </a:rPr>
              <a:t>be </a:t>
            </a:r>
            <a:r>
              <a:rPr lang="en-US" sz="1600" spc="-41">
                <a:latin typeface="Palatino Linotype"/>
                <a:cs typeface="Palatino Linotype"/>
              </a:rPr>
              <a:t>installed </a:t>
            </a:r>
            <a:r>
              <a:rPr lang="en-US" sz="1600" spc="-49">
                <a:latin typeface="Palatino Linotype"/>
                <a:cs typeface="Palatino Linotype"/>
              </a:rPr>
              <a:t>using </a:t>
            </a:r>
            <a:r>
              <a:rPr lang="en-US" sz="1600" spc="-61">
                <a:latin typeface="Palatino Linotype"/>
                <a:cs typeface="Palatino Linotype"/>
              </a:rPr>
              <a:t>Flask’s </a:t>
            </a:r>
            <a:r>
              <a:rPr lang="en-US" sz="1600" spc="-4">
                <a:latin typeface="SimSun"/>
                <a:cs typeface="SimSun"/>
              </a:rPr>
              <a:t>errorhandler </a:t>
            </a:r>
            <a:r>
              <a:rPr lang="en-US" sz="1600" spc="-33">
                <a:latin typeface="Palatino Linotype"/>
                <a:cs typeface="Palatino Linotype"/>
              </a:rPr>
              <a:t>decora‐ </a:t>
            </a:r>
            <a:r>
              <a:rPr lang="en-US" sz="1600" spc="-29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tor.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78">
                <a:latin typeface="Palatino Linotype"/>
                <a:cs typeface="Palatino Linotype"/>
              </a:rPr>
              <a:t>A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handler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29">
                <a:latin typeface="Palatino Linotype"/>
                <a:cs typeface="Palatino Linotype"/>
              </a:rPr>
              <a:t>for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">
                <a:latin typeface="SimSun"/>
                <a:cs typeface="SimSun"/>
              </a:rPr>
              <a:t>ValidationError</a:t>
            </a:r>
            <a:r>
              <a:rPr lang="en-US" sz="1600" spc="-212">
                <a:latin typeface="SimSun"/>
                <a:cs typeface="SimSun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exception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is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57">
                <a:latin typeface="Palatino Linotype"/>
                <a:cs typeface="Palatino Linotype"/>
              </a:rPr>
              <a:t>shown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29">
                <a:latin typeface="Palatino Linotype"/>
                <a:cs typeface="Palatino Linotype"/>
              </a:rPr>
              <a:t>in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9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lang="en-US" sz="1600" spc="-16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lang="en-US" sz="1600" spc="-12">
                <a:solidFill>
                  <a:srgbClr val="990000"/>
                </a:solidFill>
                <a:latin typeface="Palatino Linotype"/>
                <a:cs typeface="Palatino Linotype"/>
              </a:rPr>
              <a:t>14-16</a:t>
            </a:r>
            <a:r>
              <a:rPr lang="en-US" sz="1600" spc="-12">
                <a:latin typeface="Palatino Linotype"/>
                <a:cs typeface="Palatino Linotype"/>
              </a:rPr>
              <a:t>.</a:t>
            </a:r>
            <a:endParaRPr lang="en-US"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5529"/>
            <a:ext cx="7924799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3"/>
              </a:spcBef>
            </a:pPr>
            <a:r>
              <a:rPr sz="3600" spc="-257" dirty="0">
                <a:latin typeface="Trebuchet MS"/>
                <a:cs typeface="Trebuchet MS"/>
              </a:rPr>
              <a:t>User</a:t>
            </a:r>
            <a:r>
              <a:rPr sz="3600" spc="-224" dirty="0">
                <a:latin typeface="Trebuchet MS"/>
                <a:cs typeface="Trebuchet MS"/>
              </a:rPr>
              <a:t> </a:t>
            </a:r>
            <a:r>
              <a:rPr sz="3600" spc="-229" dirty="0">
                <a:latin typeface="Trebuchet MS"/>
                <a:cs typeface="Trebuchet MS"/>
              </a:rPr>
              <a:t>Authentication</a:t>
            </a:r>
            <a:r>
              <a:rPr sz="3600" spc="-224" dirty="0">
                <a:latin typeface="Trebuchet MS"/>
                <a:cs typeface="Trebuchet MS"/>
              </a:rPr>
              <a:t> </a:t>
            </a:r>
            <a:r>
              <a:rPr sz="3600" spc="-220" dirty="0">
                <a:latin typeface="Trebuchet MS"/>
                <a:cs typeface="Trebuchet MS"/>
              </a:rPr>
              <a:t>with</a:t>
            </a:r>
            <a:r>
              <a:rPr sz="3600" spc="-224" dirty="0">
                <a:latin typeface="Trebuchet MS"/>
                <a:cs typeface="Trebuchet MS"/>
              </a:rPr>
              <a:t> </a:t>
            </a:r>
            <a:r>
              <a:rPr sz="3600" spc="-212" dirty="0">
                <a:latin typeface="Trebuchet MS"/>
                <a:cs typeface="Trebuchet MS"/>
              </a:rPr>
              <a:t>Flask-Login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499" y="1219200"/>
            <a:ext cx="8001000" cy="150318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490"/>
              </a:spcBef>
            </a:pPr>
            <a:r>
              <a:rPr sz="1600" spc="-57">
                <a:latin typeface="Palatino Linotype"/>
                <a:cs typeface="Palatino Linotype"/>
              </a:rPr>
              <a:t>To</a:t>
            </a:r>
            <a:r>
              <a:rPr sz="1600" spc="-2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begin,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extension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needs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24" dirty="0">
                <a:latin typeface="Palatino Linotype"/>
                <a:cs typeface="Palatino Linotype"/>
              </a:rPr>
              <a:t>to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be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installed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virtual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environment:</a:t>
            </a:r>
            <a:endParaRPr sz="16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400" dirty="0">
                <a:latin typeface="SimSun"/>
                <a:cs typeface="SimSun"/>
              </a:rPr>
              <a:t>(venv) $ </a:t>
            </a:r>
            <a:r>
              <a:rPr sz="1400" b="1" spc="-73" dirty="0">
                <a:latin typeface="Courier New"/>
                <a:cs typeface="Courier New"/>
              </a:rPr>
              <a:t>pip install flask-login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33"/>
              </a:spcBef>
            </a:pPr>
            <a:endParaRPr sz="1200">
              <a:latin typeface="Courier New"/>
              <a:cs typeface="Courier New"/>
            </a:endParaRPr>
          </a:p>
          <a:p>
            <a:pPr marL="10367" algn="just">
              <a:spcBef>
                <a:spcPts val="4"/>
              </a:spcBef>
            </a:pPr>
            <a:r>
              <a:rPr sz="3600" b="1" spc="-171" dirty="0">
                <a:latin typeface="Trebuchet MS"/>
                <a:cs typeface="Trebuchet MS"/>
              </a:rPr>
              <a:t>Preparing</a:t>
            </a:r>
            <a:r>
              <a:rPr sz="3600" b="1" spc="-180" dirty="0">
                <a:latin typeface="Trebuchet MS"/>
                <a:cs typeface="Trebuchet MS"/>
              </a:rPr>
              <a:t> </a:t>
            </a:r>
            <a:r>
              <a:rPr sz="3600" b="1" spc="-184" dirty="0">
                <a:latin typeface="Trebuchet MS"/>
                <a:cs typeface="Trebuchet MS"/>
              </a:rPr>
              <a:t>the</a:t>
            </a:r>
            <a:r>
              <a:rPr sz="3600" b="1" spc="-180" dirty="0">
                <a:latin typeface="Trebuchet MS"/>
                <a:cs typeface="Trebuchet MS"/>
              </a:rPr>
              <a:t> </a:t>
            </a:r>
            <a:r>
              <a:rPr sz="3600" b="1" spc="-200" dirty="0">
                <a:latin typeface="Trebuchet MS"/>
                <a:cs typeface="Trebuchet MS"/>
              </a:rPr>
              <a:t>User</a:t>
            </a:r>
            <a:r>
              <a:rPr sz="3600" b="1" spc="-180" dirty="0">
                <a:latin typeface="Trebuchet MS"/>
                <a:cs typeface="Trebuchet MS"/>
              </a:rPr>
              <a:t> </a:t>
            </a:r>
            <a:r>
              <a:rPr sz="3600" b="1" spc="-171" dirty="0">
                <a:latin typeface="Trebuchet MS"/>
                <a:cs typeface="Trebuchet MS"/>
              </a:rPr>
              <a:t>Model</a:t>
            </a:r>
            <a:r>
              <a:rPr sz="3600" b="1" spc="-180" dirty="0">
                <a:latin typeface="Trebuchet MS"/>
                <a:cs typeface="Trebuchet MS"/>
              </a:rPr>
              <a:t> </a:t>
            </a:r>
            <a:r>
              <a:rPr sz="3600" b="1" spc="-171" dirty="0">
                <a:latin typeface="Trebuchet MS"/>
                <a:cs typeface="Trebuchet MS"/>
              </a:rPr>
              <a:t>for</a:t>
            </a:r>
            <a:r>
              <a:rPr sz="3600" b="1" spc="-180" dirty="0">
                <a:latin typeface="Trebuchet MS"/>
                <a:cs typeface="Trebuchet MS"/>
              </a:rPr>
              <a:t> </a:t>
            </a:r>
            <a:r>
              <a:rPr sz="3600" b="1" spc="-163" dirty="0">
                <a:latin typeface="Trebuchet MS"/>
                <a:cs typeface="Trebuchet MS"/>
              </a:rPr>
              <a:t>Logins</a:t>
            </a:r>
            <a:endParaRPr sz="3600">
              <a:latin typeface="Trebuchet MS"/>
              <a:cs typeface="Trebuchet MS"/>
            </a:endParaRPr>
          </a:p>
          <a:p>
            <a:pPr>
              <a:spcBef>
                <a:spcPts val="37"/>
              </a:spcBef>
            </a:pP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889" y="2820222"/>
            <a:ext cx="8000999" cy="2599088"/>
          </a:xfrm>
          <a:prstGeom prst="rect">
            <a:avLst/>
          </a:prstGeom>
        </p:spPr>
        <p:txBody>
          <a:bodyPr vert="horz" wrap="square" lIns="0" tIns="21252" rIns="0" bIns="0" rtlCol="0">
            <a:spAutoFit/>
          </a:bodyPr>
          <a:lstStyle/>
          <a:p>
            <a:pPr marL="10367" algn="just"/>
            <a:r>
              <a:rPr sz="1800" i="1" spc="-12">
                <a:latin typeface="Palatino Linotype"/>
                <a:cs typeface="Palatino Linotype"/>
              </a:rPr>
              <a:t>Example</a:t>
            </a:r>
            <a:r>
              <a:rPr sz="1800" i="1" spc="-2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8-6. </a:t>
            </a:r>
            <a:r>
              <a:rPr sz="1800" i="1" spc="-12" dirty="0">
                <a:latin typeface="Palatino Linotype"/>
                <a:cs typeface="Palatino Linotype"/>
              </a:rPr>
              <a:t>app/models.py: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updates </a:t>
            </a:r>
            <a:r>
              <a:rPr sz="1800" i="1" spc="-8" dirty="0">
                <a:latin typeface="Palatino Linotype"/>
                <a:cs typeface="Palatino Linotype"/>
              </a:rPr>
              <a:t>to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the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41" dirty="0">
                <a:latin typeface="Palatino Linotype"/>
                <a:cs typeface="Palatino Linotype"/>
              </a:rPr>
              <a:t>User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model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to</a:t>
            </a:r>
            <a:r>
              <a:rPr sz="1800" i="1" spc="-20" dirty="0">
                <a:latin typeface="Palatino Linotype"/>
                <a:cs typeface="Palatino Linotype"/>
              </a:rPr>
              <a:t> support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user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9" dirty="0">
                <a:latin typeface="Palatino Linotype"/>
                <a:cs typeface="Palatino Linotype"/>
              </a:rPr>
              <a:t>logins</a:t>
            </a:r>
            <a:endParaRPr sz="18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flask_login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>
              <a:latin typeface="SimSun"/>
              <a:cs typeface="SimSun"/>
            </a:endParaRPr>
          </a:p>
          <a:p>
            <a:pPr marR="2315990" algn="ctr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UserMixin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R="2360050" algn="ctr"/>
            <a:r>
              <a:rPr sz="1600" u="sng" dirty="0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tablename</a:t>
            </a:r>
            <a:r>
              <a:rPr sz="1600" u="sng" spc="269" dirty="0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'users'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600" spc="-12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primary_key</a:t>
            </a:r>
            <a:r>
              <a:rPr sz="16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86606" marR="916444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email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String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600" dirty="0">
                <a:latin typeface="SimSun"/>
                <a:cs typeface="SimSun"/>
              </a:rPr>
              <a:t>),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unique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index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String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600" dirty="0">
                <a:latin typeface="SimSun"/>
                <a:cs typeface="SimSun"/>
              </a:rPr>
              <a:t>),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unique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index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password_hash</a:t>
            </a:r>
            <a:r>
              <a:rPr sz="16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String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128</a:t>
            </a:r>
            <a:r>
              <a:rPr sz="1600" dirty="0">
                <a:latin typeface="SimSun"/>
                <a:cs typeface="SimSun"/>
              </a:rPr>
              <a:t>))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role_id</a:t>
            </a:r>
            <a:r>
              <a:rPr sz="16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ForeignKey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'roles.id'</a:t>
            </a:r>
            <a:r>
              <a:rPr sz="1600" dirty="0">
                <a:latin typeface="SimSun"/>
                <a:cs typeface="SimSun"/>
              </a:rPr>
              <a:t>))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81000"/>
            <a:ext cx="8153400" cy="5781964"/>
          </a:xfrm>
          <a:prstGeom prst="rect">
            <a:avLst/>
          </a:prstGeom>
        </p:spPr>
        <p:txBody>
          <a:bodyPr vert="horz" wrap="square" lIns="0" tIns="6220" rIns="0" bIns="0" rtlCol="0">
            <a:spAutoFit/>
          </a:bodyPr>
          <a:lstStyle/>
          <a:p>
            <a:pPr marL="10367">
              <a:spcBef>
                <a:spcPts val="4"/>
              </a:spcBef>
            </a:pPr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2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14-16. </a:t>
            </a:r>
            <a:r>
              <a:rPr sz="1600" i="1" spc="-12" dirty="0">
                <a:latin typeface="Palatino Linotype"/>
                <a:cs typeface="Palatino Linotype"/>
              </a:rPr>
              <a:t>app/api/errors.py: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37" dirty="0">
                <a:latin typeface="Palatino Linotype"/>
                <a:cs typeface="Palatino Linotype"/>
              </a:rPr>
              <a:t>API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error</a:t>
            </a:r>
            <a:r>
              <a:rPr sz="1600" i="1" spc="-16" dirty="0">
                <a:latin typeface="Palatino Linotype"/>
                <a:cs typeface="Palatino Linotype"/>
              </a:rPr>
              <a:t> </a:t>
            </a:r>
            <a:r>
              <a:rPr sz="1600" i="1" spc="-8" dirty="0">
                <a:latin typeface="Palatino Linotype"/>
                <a:cs typeface="Palatino Linotype"/>
              </a:rPr>
              <a:t>handler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for</a:t>
            </a:r>
            <a:r>
              <a:rPr sz="1600" i="1" spc="-16" dirty="0">
                <a:latin typeface="Palatino Linotype"/>
                <a:cs typeface="Palatino Linotype"/>
              </a:rPr>
              <a:t> ValidationError exceptions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@api.errorhandler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ValidationError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validation_error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bad_request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0</a:t>
            </a:r>
            <a:r>
              <a:rPr sz="1400" dirty="0">
                <a:latin typeface="SimSun"/>
                <a:cs typeface="SimSun"/>
              </a:rPr>
              <a:t>])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20"/>
              </a:spcBef>
            </a:pPr>
            <a:endParaRPr sz="1200">
              <a:latin typeface="SimSun"/>
              <a:cs typeface="SimSun"/>
            </a:endParaRPr>
          </a:p>
          <a:p>
            <a:pPr marL="10367" marR="4147" algn="just">
              <a:lnSpc>
                <a:spcPct val="100800"/>
              </a:lnSpc>
              <a:spcBef>
                <a:spcPts val="4"/>
              </a:spcBef>
            </a:pPr>
            <a:r>
              <a:rPr sz="1600" spc="-53">
                <a:latin typeface="Palatino Linotype"/>
                <a:cs typeface="Palatino Linotype"/>
              </a:rPr>
              <a:t>Using </a:t>
            </a:r>
            <a:r>
              <a:rPr sz="1600" spc="-33" dirty="0">
                <a:latin typeface="Palatino Linotype"/>
                <a:cs typeface="Palatino Linotype"/>
              </a:rPr>
              <a:t>this </a:t>
            </a:r>
            <a:r>
              <a:rPr sz="1600" spc="-37" dirty="0">
                <a:latin typeface="Palatino Linotype"/>
                <a:cs typeface="Palatino Linotype"/>
              </a:rPr>
              <a:t>technique, the </a:t>
            </a:r>
            <a:r>
              <a:rPr sz="1600" spc="-45" dirty="0">
                <a:latin typeface="Palatino Linotype"/>
                <a:cs typeface="Palatino Linotype"/>
              </a:rPr>
              <a:t>code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73" dirty="0">
                <a:latin typeface="Palatino Linotype"/>
                <a:cs typeface="Palatino Linotype"/>
              </a:rPr>
              <a:t>view </a:t>
            </a:r>
            <a:r>
              <a:rPr sz="1600" spc="-33" dirty="0">
                <a:latin typeface="Palatino Linotype"/>
                <a:cs typeface="Palatino Linotype"/>
              </a:rPr>
              <a:t>functions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41" dirty="0">
                <a:latin typeface="Palatino Linotype"/>
                <a:cs typeface="Palatino Linotype"/>
              </a:rPr>
              <a:t>written </a:t>
            </a:r>
            <a:r>
              <a:rPr sz="1600" spc="-57" dirty="0">
                <a:latin typeface="Palatino Linotype"/>
                <a:cs typeface="Palatino Linotype"/>
              </a:rPr>
              <a:t>very </a:t>
            </a:r>
            <a:r>
              <a:rPr sz="1600" spc="-45" dirty="0">
                <a:latin typeface="Palatino Linotype"/>
                <a:cs typeface="Palatino Linotype"/>
              </a:rPr>
              <a:t>cleanly 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concisely,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without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need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4" dirty="0">
                <a:latin typeface="Palatino Linotype"/>
                <a:cs typeface="Palatino Linotype"/>
              </a:rPr>
              <a:t>to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include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error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checking.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For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example:</a:t>
            </a:r>
            <a:endParaRPr sz="16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@api.route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'/posts/'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400" dirty="0">
                <a:latin typeface="SimSun"/>
                <a:cs typeface="SimSun"/>
              </a:rPr>
              <a:t>])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new_post</a:t>
            </a:r>
            <a:r>
              <a:rPr sz="1400" dirty="0">
                <a:latin typeface="SimSun"/>
                <a:cs typeface="SimSun"/>
              </a:rPr>
              <a:t>():</a:t>
            </a:r>
            <a:endParaRPr sz="1400">
              <a:latin typeface="SimSun"/>
              <a:cs typeface="SimSun"/>
            </a:endParaRPr>
          </a:p>
          <a:p>
            <a:pPr marL="362845" marR="1841699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from_json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author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 </a:t>
            </a:r>
            <a:r>
              <a:rPr sz="1400" spc="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jsonify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to_</a:t>
            </a:r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json</a:t>
            </a:r>
            <a:r>
              <a:rPr sz="1400">
                <a:latin typeface="SimSun"/>
                <a:cs typeface="SimSun"/>
              </a:rPr>
              <a:t>())</a:t>
            </a:r>
            <a:endParaRPr sz="1100">
              <a:latin typeface="SimSun"/>
              <a:cs typeface="SimSun"/>
            </a:endParaRPr>
          </a:p>
          <a:p>
            <a:pPr marL="10367">
              <a:spcBef>
                <a:spcPts val="4"/>
              </a:spcBef>
            </a:pPr>
            <a:r>
              <a:rPr sz="3200" b="1" spc="-57" dirty="0">
                <a:latin typeface="Arial Narrow"/>
                <a:cs typeface="Arial Narrow"/>
              </a:rPr>
              <a:t>Implementing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114">
                <a:latin typeface="Arial Narrow"/>
                <a:cs typeface="Arial Narrow"/>
              </a:rPr>
              <a:t>Resource</a:t>
            </a:r>
            <a:r>
              <a:rPr sz="3200" b="1" spc="-86">
                <a:latin typeface="Arial Narrow"/>
                <a:cs typeface="Arial Narrow"/>
              </a:rPr>
              <a:t> </a:t>
            </a:r>
            <a:r>
              <a:rPr sz="3200" b="1" spc="-93">
                <a:latin typeface="Arial Narrow"/>
                <a:cs typeface="Arial Narrow"/>
              </a:rPr>
              <a:t>Endpoints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4"/>
              </a:spcBef>
            </a:pPr>
            <a:r>
              <a:rPr sz="1600" i="1" spc="-33" dirty="0">
                <a:latin typeface="Palatino Linotype"/>
                <a:cs typeface="Palatino Linotype"/>
              </a:rPr>
              <a:t>E</a:t>
            </a:r>
            <a:r>
              <a:rPr sz="1600" i="1" spc="-20" dirty="0">
                <a:latin typeface="Palatino Linotype"/>
                <a:cs typeface="Palatino Linotype"/>
              </a:rPr>
              <a:t>x</a:t>
            </a:r>
            <a:r>
              <a:rPr sz="1600" i="1" spc="20" dirty="0">
                <a:latin typeface="Palatino Linotype"/>
                <a:cs typeface="Palatino Linotype"/>
              </a:rPr>
              <a:t>a</a:t>
            </a:r>
            <a:r>
              <a:rPr sz="1600" i="1" spc="-12" dirty="0">
                <a:latin typeface="Palatino Linotype"/>
                <a:cs typeface="Palatino Linotype"/>
              </a:rPr>
              <a:t>m</a:t>
            </a:r>
            <a:r>
              <a:rPr sz="1600" i="1" spc="-24" dirty="0">
                <a:latin typeface="Palatino Linotype"/>
                <a:cs typeface="Palatino Linotype"/>
              </a:rPr>
              <a:t>p</a:t>
            </a:r>
            <a:r>
              <a:rPr sz="1600" i="1" spc="-33" dirty="0">
                <a:latin typeface="Palatino Linotype"/>
                <a:cs typeface="Palatino Linotype"/>
              </a:rPr>
              <a:t>l</a:t>
            </a:r>
            <a:r>
              <a:rPr sz="1600" i="1" spc="8" dirty="0">
                <a:latin typeface="Palatino Linotype"/>
                <a:cs typeface="Palatino Linotype"/>
              </a:rPr>
              <a:t>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14-17.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24" dirty="0">
                <a:latin typeface="Palatino Linotype"/>
                <a:cs typeface="Palatino Linotype"/>
              </a:rPr>
              <a:t>a</a:t>
            </a:r>
            <a:r>
              <a:rPr sz="1600" i="1" spc="-20" dirty="0">
                <a:latin typeface="Palatino Linotype"/>
                <a:cs typeface="Palatino Linotype"/>
              </a:rPr>
              <a:t>p</a:t>
            </a:r>
            <a:r>
              <a:rPr sz="1600" i="1" spc="12" dirty="0">
                <a:latin typeface="Palatino Linotype"/>
                <a:cs typeface="Palatino Linotype"/>
              </a:rPr>
              <a:t>p/</a:t>
            </a:r>
            <a:r>
              <a:rPr sz="1600" i="1" spc="4" dirty="0">
                <a:latin typeface="Palatino Linotype"/>
                <a:cs typeface="Palatino Linotype"/>
              </a:rPr>
              <a:t>a</a:t>
            </a:r>
            <a:r>
              <a:rPr sz="1600" i="1" spc="-24" dirty="0">
                <a:latin typeface="Palatino Linotype"/>
                <a:cs typeface="Palatino Linotype"/>
              </a:rPr>
              <a:t>p</a:t>
            </a:r>
            <a:r>
              <a:rPr sz="1600" i="1" dirty="0">
                <a:latin typeface="Palatino Linotype"/>
                <a:cs typeface="Palatino Linotype"/>
              </a:rPr>
              <a:t>i/</a:t>
            </a:r>
            <a:r>
              <a:rPr sz="1600" i="1" spc="-4" dirty="0">
                <a:latin typeface="Palatino Linotype"/>
                <a:cs typeface="Palatino Linotype"/>
              </a:rPr>
              <a:t>p</a:t>
            </a:r>
            <a:r>
              <a:rPr sz="1600" i="1" spc="12" dirty="0">
                <a:latin typeface="Palatino Linotype"/>
                <a:cs typeface="Palatino Linotype"/>
              </a:rPr>
              <a:t>o</a:t>
            </a:r>
            <a:r>
              <a:rPr sz="1600" i="1" spc="-57" dirty="0">
                <a:latin typeface="Palatino Linotype"/>
                <a:cs typeface="Palatino Linotype"/>
              </a:rPr>
              <a:t>s</a:t>
            </a:r>
            <a:r>
              <a:rPr sz="1600" i="1" spc="-20" dirty="0">
                <a:latin typeface="Palatino Linotype"/>
                <a:cs typeface="Palatino Linotype"/>
              </a:rPr>
              <a:t>ts.</a:t>
            </a:r>
            <a:r>
              <a:rPr sz="1600" i="1" spc="-45" dirty="0">
                <a:latin typeface="Palatino Linotype"/>
                <a:cs typeface="Palatino Linotype"/>
              </a:rPr>
              <a:t>p</a:t>
            </a:r>
            <a:r>
              <a:rPr sz="1600" i="1" spc="-33" dirty="0">
                <a:latin typeface="Palatino Linotype"/>
                <a:cs typeface="Palatino Linotype"/>
              </a:rPr>
              <a:t>y: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45" dirty="0">
                <a:latin typeface="Palatino Linotype"/>
                <a:cs typeface="Palatino Linotype"/>
              </a:rPr>
              <a:t>G</a:t>
            </a:r>
            <a:r>
              <a:rPr sz="1600" i="1" spc="-49" dirty="0">
                <a:latin typeface="Palatino Linotype"/>
                <a:cs typeface="Palatino Linotype"/>
              </a:rPr>
              <a:t>E</a:t>
            </a:r>
            <a:r>
              <a:rPr sz="1600" i="1" spc="-8" dirty="0">
                <a:latin typeface="Palatino Linotype"/>
                <a:cs typeface="Palatino Linotype"/>
              </a:rPr>
              <a:t>T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37" dirty="0">
                <a:latin typeface="Palatino Linotype"/>
                <a:cs typeface="Palatino Linotype"/>
              </a:rPr>
              <a:t>r</a:t>
            </a:r>
            <a:r>
              <a:rPr sz="1600" i="1" dirty="0">
                <a:latin typeface="Palatino Linotype"/>
                <a:cs typeface="Palatino Linotype"/>
              </a:rPr>
              <a:t>e</a:t>
            </a:r>
            <a:r>
              <a:rPr sz="1600" i="1" spc="-45" dirty="0">
                <a:latin typeface="Palatino Linotype"/>
                <a:cs typeface="Palatino Linotype"/>
              </a:rPr>
              <a:t>s</a:t>
            </a:r>
            <a:r>
              <a:rPr sz="1600" i="1" spc="8" dirty="0">
                <a:latin typeface="Palatino Linotype"/>
                <a:cs typeface="Palatino Linotype"/>
              </a:rPr>
              <a:t>o</a:t>
            </a:r>
            <a:r>
              <a:rPr sz="1600" i="1" spc="-33" dirty="0">
                <a:latin typeface="Palatino Linotype"/>
                <a:cs typeface="Palatino Linotype"/>
              </a:rPr>
              <a:t>u</a:t>
            </a:r>
            <a:r>
              <a:rPr sz="1600" i="1" spc="-37" dirty="0">
                <a:latin typeface="Palatino Linotype"/>
                <a:cs typeface="Palatino Linotype"/>
              </a:rPr>
              <a:t>r</a:t>
            </a:r>
            <a:r>
              <a:rPr sz="1600" i="1" spc="-33" dirty="0">
                <a:latin typeface="Palatino Linotype"/>
                <a:cs typeface="Palatino Linotype"/>
              </a:rPr>
              <a:t>c</a:t>
            </a:r>
            <a:r>
              <a:rPr sz="1600" i="1" spc="8" dirty="0">
                <a:latin typeface="Palatino Linotype"/>
                <a:cs typeface="Palatino Linotype"/>
              </a:rPr>
              <a:t>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dirty="0">
                <a:latin typeface="Palatino Linotype"/>
                <a:cs typeface="Palatino Linotype"/>
              </a:rPr>
              <a:t>h</a:t>
            </a:r>
            <a:r>
              <a:rPr sz="1600" i="1" spc="20" dirty="0">
                <a:latin typeface="Palatino Linotype"/>
                <a:cs typeface="Palatino Linotype"/>
              </a:rPr>
              <a:t>a</a:t>
            </a:r>
            <a:r>
              <a:rPr sz="1600" i="1" spc="-33" dirty="0">
                <a:latin typeface="Palatino Linotype"/>
                <a:cs typeface="Palatino Linotype"/>
              </a:rPr>
              <a:t>n</a:t>
            </a:r>
            <a:r>
              <a:rPr sz="1600" i="1" spc="-4" dirty="0">
                <a:latin typeface="Palatino Linotype"/>
                <a:cs typeface="Palatino Linotype"/>
              </a:rPr>
              <a:t>d</a:t>
            </a:r>
            <a:r>
              <a:rPr sz="1600" i="1" spc="-33" dirty="0">
                <a:latin typeface="Palatino Linotype"/>
                <a:cs typeface="Palatino Linotype"/>
              </a:rPr>
              <a:t>l</a:t>
            </a:r>
            <a:r>
              <a:rPr sz="1600" i="1" spc="-8" dirty="0">
                <a:latin typeface="Palatino Linotype"/>
                <a:cs typeface="Palatino Linotype"/>
              </a:rPr>
              <a:t>e</a:t>
            </a:r>
            <a:r>
              <a:rPr sz="1600" i="1" spc="-12" dirty="0">
                <a:latin typeface="Palatino Linotype"/>
                <a:cs typeface="Palatino Linotype"/>
              </a:rPr>
              <a:t>r</a:t>
            </a:r>
            <a:r>
              <a:rPr sz="1600" i="1" spc="-45" dirty="0">
                <a:latin typeface="Palatino Linotype"/>
                <a:cs typeface="Palatino Linotype"/>
              </a:rPr>
              <a:t>s</a:t>
            </a:r>
            <a:r>
              <a:rPr sz="1600" i="1" spc="-20" dirty="0">
                <a:latin typeface="Palatino Linotype"/>
                <a:cs typeface="Palatino Linotype"/>
              </a:rPr>
              <a:t> f</a:t>
            </a:r>
            <a:r>
              <a:rPr sz="1600" i="1" spc="8" dirty="0">
                <a:latin typeface="Palatino Linotype"/>
                <a:cs typeface="Palatino Linotype"/>
              </a:rPr>
              <a:t>o</a:t>
            </a:r>
            <a:r>
              <a:rPr sz="1600" i="1" spc="-20" dirty="0">
                <a:latin typeface="Palatino Linotype"/>
                <a:cs typeface="Palatino Linotype"/>
              </a:rPr>
              <a:t>r </a:t>
            </a:r>
            <a:r>
              <a:rPr sz="1600" i="1" spc="-16" dirty="0">
                <a:latin typeface="Palatino Linotype"/>
                <a:cs typeface="Palatino Linotype"/>
              </a:rPr>
              <a:t>p</a:t>
            </a:r>
            <a:r>
              <a:rPr sz="1600" i="1" spc="12" dirty="0">
                <a:latin typeface="Palatino Linotype"/>
                <a:cs typeface="Palatino Linotype"/>
              </a:rPr>
              <a:t>o</a:t>
            </a:r>
            <a:r>
              <a:rPr sz="1600" i="1" spc="-57" dirty="0">
                <a:latin typeface="Palatino Linotype"/>
                <a:cs typeface="Palatino Linotype"/>
              </a:rPr>
              <a:t>s</a:t>
            </a:r>
            <a:r>
              <a:rPr sz="1600" i="1" spc="-37" dirty="0">
                <a:latin typeface="Palatino Linotype"/>
                <a:cs typeface="Palatino Linotype"/>
              </a:rPr>
              <a:t>ts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@api.route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'/posts/'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get_posts</a:t>
            </a:r>
            <a:r>
              <a:rPr sz="1400" dirty="0">
                <a:latin typeface="SimSun"/>
                <a:cs typeface="SimSun"/>
              </a:rPr>
              <a:t>():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all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jsonify</a:t>
            </a:r>
            <a:r>
              <a:rPr sz="1400" dirty="0">
                <a:latin typeface="SimSun"/>
                <a:cs typeface="SimSun"/>
              </a:rPr>
              <a:t>({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'posts'</a:t>
            </a:r>
            <a:r>
              <a:rPr sz="1400" dirty="0">
                <a:latin typeface="SimSun"/>
                <a:cs typeface="SimSun"/>
              </a:rPr>
              <a:t>: [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to_json</a:t>
            </a:r>
            <a:r>
              <a:rPr sz="1400" dirty="0">
                <a:latin typeface="SimSun"/>
                <a:cs typeface="SimSun"/>
              </a:rPr>
              <a:t>()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for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 </a:t>
            </a:r>
            <a:r>
              <a:rPr sz="1400" b="1" spc="-73" dirty="0">
                <a:latin typeface="Courier New"/>
                <a:cs typeface="Courier New"/>
              </a:rPr>
              <a:t>in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400" dirty="0">
                <a:latin typeface="SimSun"/>
                <a:cs typeface="SimSun"/>
              </a:rPr>
              <a:t>] })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200">
              <a:latin typeface="SimSun"/>
              <a:cs typeface="SimSun"/>
            </a:endParaRPr>
          </a:p>
          <a:p>
            <a:pPr marL="10367"/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@api.route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'/posts/&lt;int:id&gt;'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get_post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get_or_404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jsonify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to_</a:t>
            </a:r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json</a:t>
            </a:r>
            <a:r>
              <a:rPr sz="1400">
                <a:latin typeface="SimSun"/>
                <a:cs typeface="SimSun"/>
              </a:rPr>
              <a:t>())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36790"/>
            <a:ext cx="8153400" cy="451939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800" i="1" spc="-12">
                <a:latin typeface="Palatino Linotype"/>
                <a:cs typeface="Palatino Linotype"/>
              </a:rPr>
              <a:t>Example</a:t>
            </a:r>
            <a:r>
              <a:rPr sz="1800" i="1" spc="-2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14-18.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app/api/posts.py: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53" dirty="0">
                <a:latin typeface="Palatino Linotype"/>
                <a:cs typeface="Palatino Linotype"/>
              </a:rPr>
              <a:t>POST</a:t>
            </a:r>
            <a:r>
              <a:rPr sz="1800" i="1" spc="-20" dirty="0">
                <a:latin typeface="Palatino Linotype"/>
                <a:cs typeface="Palatino Linotype"/>
              </a:rPr>
              <a:t> resource </a:t>
            </a:r>
            <a:r>
              <a:rPr sz="1800" i="1" spc="-8" dirty="0">
                <a:latin typeface="Palatino Linotype"/>
                <a:cs typeface="Palatino Linotype"/>
              </a:rPr>
              <a:t>handler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for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29" dirty="0">
                <a:latin typeface="Palatino Linotype"/>
                <a:cs typeface="Palatino Linotype"/>
              </a:rPr>
              <a:t>posts</a:t>
            </a:r>
            <a:endParaRPr sz="1800">
              <a:latin typeface="Palatino Linotype"/>
              <a:cs typeface="Palatino Linotype"/>
            </a:endParaRPr>
          </a:p>
          <a:p>
            <a:pPr marL="10367" marR="2017938">
              <a:spcBef>
                <a:spcPts val="873"/>
              </a:spcBef>
            </a:pP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@api.route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'/posts/'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8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600" dirty="0">
                <a:latin typeface="SimSun"/>
                <a:cs typeface="SimSun"/>
              </a:rPr>
              <a:t>])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@permission_required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WRITE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4" dirty="0">
                <a:latin typeface="SimSun"/>
                <a:cs typeface="SimSun"/>
              </a:rPr>
              <a:t>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new_post</a:t>
            </a:r>
            <a:r>
              <a:rPr sz="1600" dirty="0">
                <a:latin typeface="SimSun"/>
                <a:cs typeface="SimSun"/>
              </a:rPr>
              <a:t>():</a:t>
            </a:r>
            <a:endParaRPr sz="1600">
              <a:latin typeface="SimSun"/>
              <a:cs typeface="SimSun"/>
            </a:endParaRPr>
          </a:p>
          <a:p>
            <a:pPr marL="186606" marR="2017938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from_json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json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author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current_user </a:t>
            </a:r>
            <a:r>
              <a:rPr sz="1600" spc="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600" dirty="0">
                <a:latin typeface="SimSun"/>
                <a:cs typeface="SimSun"/>
              </a:rPr>
              <a:t>()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jsonify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to_json</a:t>
            </a:r>
            <a:r>
              <a:rPr sz="1600" dirty="0">
                <a:latin typeface="SimSun"/>
                <a:cs typeface="SimSun"/>
              </a:rPr>
              <a:t>()), 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201</a:t>
            </a:r>
            <a:r>
              <a:rPr sz="1600" dirty="0">
                <a:latin typeface="SimSun"/>
                <a:cs typeface="SimSun"/>
              </a:rPr>
              <a:t>, \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dirty="0">
                <a:latin typeface="SimSun"/>
                <a:cs typeface="SimSun"/>
              </a:rPr>
              <a:t>{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'Location'</a:t>
            </a:r>
            <a:r>
              <a:rPr sz="1600" dirty="0">
                <a:latin typeface="SimSun"/>
                <a:cs typeface="SimSun"/>
              </a:rPr>
              <a:t>: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'api.get_post'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id</a:t>
            </a:r>
            <a:r>
              <a:rPr sz="1600" dirty="0">
                <a:latin typeface="SimSun"/>
                <a:cs typeface="SimSun"/>
              </a:rPr>
              <a:t>)}</a:t>
            </a:r>
            <a:endParaRPr sz="1600">
              <a:latin typeface="SimSun"/>
              <a:cs typeface="SimSun"/>
            </a:endParaRPr>
          </a:p>
          <a:p>
            <a:pPr>
              <a:spcBef>
                <a:spcPts val="33"/>
              </a:spcBef>
            </a:pPr>
            <a:endParaRPr sz="180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4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14-19.</a:t>
            </a:r>
            <a:r>
              <a:rPr sz="1800" i="1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app/api/decorators.py:</a:t>
            </a:r>
            <a:r>
              <a:rPr sz="1800" i="1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permission_required</a:t>
            </a:r>
            <a:r>
              <a:rPr sz="1800" i="1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decorator</a:t>
            </a:r>
            <a:endParaRPr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permission_required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362845" marR="2810496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decorator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600" dirty="0">
                <a:latin typeface="SimSun"/>
                <a:cs typeface="SimSun"/>
              </a:rPr>
              <a:t>):  </a:t>
            </a: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@wraps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decorated_function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*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53908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b="1" spc="-73" dirty="0">
                <a:latin typeface="Courier New"/>
                <a:cs typeface="Courier New"/>
              </a:rPr>
              <a:t>not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600" dirty="0">
                <a:latin typeface="SimSun"/>
                <a:cs typeface="SimSun"/>
              </a:rPr>
              <a:t>):</a:t>
            </a:r>
            <a:endParaRPr sz="1600">
              <a:latin typeface="SimSun"/>
              <a:cs typeface="SimSun"/>
            </a:endParaRPr>
          </a:p>
          <a:p>
            <a:pPr marL="715324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forbidden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'Insufficient permissions'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53908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*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600" dirty="0"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decorated_function</a:t>
            </a:r>
            <a:endParaRPr sz="160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decorator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36789"/>
            <a:ext cx="8153400" cy="392692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1600" i="1" spc="-12">
                <a:latin typeface="Palatino Linotype"/>
                <a:cs typeface="Palatino Linotype"/>
              </a:rPr>
              <a:t>Example</a:t>
            </a:r>
            <a:r>
              <a:rPr sz="1600" i="1" spc="-2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14-20.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app/api/posts.py: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41" dirty="0">
                <a:latin typeface="Palatino Linotype"/>
                <a:cs typeface="Palatino Linotype"/>
              </a:rPr>
              <a:t>PUT</a:t>
            </a:r>
            <a:r>
              <a:rPr sz="1600" i="1" spc="-20" dirty="0">
                <a:latin typeface="Palatino Linotype"/>
                <a:cs typeface="Palatino Linotype"/>
              </a:rPr>
              <a:t> resource </a:t>
            </a:r>
            <a:r>
              <a:rPr sz="1600" i="1" spc="-8" dirty="0">
                <a:latin typeface="Palatino Linotype"/>
                <a:cs typeface="Palatino Linotype"/>
              </a:rPr>
              <a:t>handler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2" dirty="0">
                <a:latin typeface="Palatino Linotype"/>
                <a:cs typeface="Palatino Linotype"/>
              </a:rPr>
              <a:t>for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29" dirty="0">
                <a:latin typeface="Palatino Linotype"/>
                <a:cs typeface="Palatino Linotype"/>
              </a:rPr>
              <a:t>posts</a:t>
            </a:r>
            <a:endParaRPr sz="1600">
              <a:latin typeface="Palatino Linotype"/>
              <a:cs typeface="Palatino Linotype"/>
            </a:endParaRPr>
          </a:p>
          <a:p>
            <a:pPr marL="10367" marR="1709520">
              <a:spcBef>
                <a:spcPts val="873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@api.route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'/posts/&lt;int:id&gt;'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8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'PUT'</a:t>
            </a:r>
            <a:r>
              <a:rPr sz="1400" dirty="0">
                <a:latin typeface="SimSun"/>
                <a:cs typeface="SimSun"/>
              </a:rPr>
              <a:t>])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@permission_required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WRITE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edit_post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get_or_404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!=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author </a:t>
            </a:r>
            <a:r>
              <a:rPr sz="1400" b="1" spc="-73" dirty="0">
                <a:latin typeface="Courier New"/>
                <a:cs typeface="Courier New"/>
              </a:rPr>
              <a:t>and </a:t>
            </a:r>
            <a:r>
              <a:rPr sz="1400" dirty="0">
                <a:latin typeface="SimSun"/>
                <a:cs typeface="SimSun"/>
              </a:rPr>
              <a:t>\</a:t>
            </a:r>
            <a:endParaRPr sz="1400">
              <a:latin typeface="SimSun"/>
              <a:cs typeface="SimSun"/>
            </a:endParaRPr>
          </a:p>
          <a:p>
            <a:pPr marL="539085"/>
            <a:r>
              <a:rPr sz="1400" b="1" spc="-73" dirty="0">
                <a:latin typeface="Courier New"/>
                <a:cs typeface="Courier New"/>
              </a:rPr>
              <a:t>not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can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Permission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ADMIN</a:t>
            </a:r>
            <a:r>
              <a:rPr sz="1400" dirty="0">
                <a:latin typeface="SimSun"/>
                <a:cs typeface="SimSun"/>
              </a:rPr>
              <a:t>):</a:t>
            </a:r>
            <a:endParaRPr sz="1400">
              <a:latin typeface="SimSun"/>
              <a:cs typeface="SimSun"/>
            </a:endParaRPr>
          </a:p>
          <a:p>
            <a:pPr marL="186606" marR="1445161" indent="176239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forbidden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'Insufficient permissions'</a:t>
            </a:r>
            <a:r>
              <a:rPr sz="1400" dirty="0">
                <a:latin typeface="SimSun"/>
                <a:cs typeface="SimSun"/>
              </a:rPr>
              <a:t>)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'body'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body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400" dirty="0">
                <a:latin typeface="SimSun"/>
                <a:cs typeface="SimSun"/>
              </a:rPr>
              <a:t>()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jsonify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to_json</a:t>
            </a:r>
            <a:r>
              <a:rPr sz="1400" dirty="0">
                <a:latin typeface="SimSun"/>
                <a:cs typeface="SimSun"/>
              </a:rPr>
              <a:t>())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37"/>
              </a:spcBef>
            </a:pPr>
            <a:endParaRPr sz="1100">
              <a:latin typeface="SimSun"/>
              <a:cs typeface="SimSun"/>
            </a:endParaRPr>
          </a:p>
          <a:p>
            <a:pPr marL="10367" marR="4147" indent="-518" algn="just"/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permission checks are more </a:t>
            </a:r>
            <a:r>
              <a:rPr sz="1600" spc="-45" dirty="0">
                <a:latin typeface="Palatino Linotype"/>
                <a:cs typeface="Palatino Linotype"/>
              </a:rPr>
              <a:t>complex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3" dirty="0">
                <a:latin typeface="Palatino Linotype"/>
                <a:cs typeface="Palatino Linotype"/>
              </a:rPr>
              <a:t>this </a:t>
            </a:r>
            <a:r>
              <a:rPr sz="1600" spc="-41" dirty="0">
                <a:latin typeface="Palatino Linotype"/>
                <a:cs typeface="Palatino Linotype"/>
              </a:rPr>
              <a:t>case.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9" dirty="0">
                <a:latin typeface="Palatino Linotype"/>
                <a:cs typeface="Palatino Linotype"/>
              </a:rPr>
              <a:t>standard </a:t>
            </a:r>
            <a:r>
              <a:rPr sz="1600" spc="-37" dirty="0">
                <a:latin typeface="Palatino Linotype"/>
                <a:cs typeface="Palatino Linotype"/>
              </a:rPr>
              <a:t>check </a:t>
            </a:r>
            <a:r>
              <a:rPr sz="1600" spc="-29" dirty="0">
                <a:latin typeface="Palatino Linotype"/>
                <a:cs typeface="Palatino Linotype"/>
              </a:rPr>
              <a:t>for per‐ 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mission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9" dirty="0">
                <a:latin typeface="Palatino Linotype"/>
                <a:cs typeface="Palatino Linotype"/>
              </a:rPr>
              <a:t>write</a:t>
            </a:r>
            <a:r>
              <a:rPr sz="1600" spc="-45" dirty="0">
                <a:latin typeface="Palatino Linotype"/>
                <a:cs typeface="Palatino Linotype"/>
              </a:rPr>
              <a:t> blog posts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45" dirty="0">
                <a:latin typeface="Palatino Linotype"/>
                <a:cs typeface="Palatino Linotype"/>
              </a:rPr>
              <a:t>done </a:t>
            </a:r>
            <a:r>
              <a:rPr sz="1600" spc="-53" dirty="0">
                <a:latin typeface="Palatino Linotype"/>
                <a:cs typeface="Palatino Linotype"/>
              </a:rPr>
              <a:t>with</a:t>
            </a:r>
            <a:r>
              <a:rPr sz="1600" spc="106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decorator, but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57" dirty="0">
                <a:latin typeface="Palatino Linotype"/>
                <a:cs typeface="Palatino Linotype"/>
              </a:rPr>
              <a:t>allow</a:t>
            </a:r>
            <a:r>
              <a:rPr sz="1600" spc="102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</a:t>
            </a:r>
            <a:r>
              <a:rPr sz="1600" spc="106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user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1" dirty="0">
                <a:latin typeface="Palatino Linotype"/>
                <a:cs typeface="Palatino Linotype"/>
              </a:rPr>
              <a:t>edit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blog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post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function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must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also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ensure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that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user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author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of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post</a:t>
            </a:r>
            <a:r>
              <a:rPr sz="1600" spc="24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or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else </a:t>
            </a:r>
            <a:r>
              <a:rPr sz="1600" spc="-204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45" dirty="0">
                <a:latin typeface="Palatino Linotype"/>
                <a:cs typeface="Palatino Linotype"/>
              </a:rPr>
              <a:t>an </a:t>
            </a:r>
            <a:r>
              <a:rPr sz="1600" spc="-41" dirty="0">
                <a:latin typeface="Palatino Linotype"/>
                <a:cs typeface="Palatino Linotype"/>
              </a:rPr>
              <a:t>administrator. </a:t>
            </a:r>
            <a:r>
              <a:rPr sz="1600" spc="-29" dirty="0">
                <a:latin typeface="Palatino Linotype"/>
                <a:cs typeface="Palatino Linotype"/>
              </a:rPr>
              <a:t>This </a:t>
            </a:r>
            <a:r>
              <a:rPr sz="1600" spc="-37" dirty="0">
                <a:latin typeface="Palatino Linotype"/>
                <a:cs typeface="Palatino Linotype"/>
              </a:rPr>
              <a:t>check is </a:t>
            </a:r>
            <a:r>
              <a:rPr sz="1600" spc="-65" dirty="0">
                <a:latin typeface="Palatino Linotype"/>
                <a:cs typeface="Palatino Linotype"/>
              </a:rPr>
              <a:t>added </a:t>
            </a:r>
            <a:r>
              <a:rPr sz="1600" spc="-41" dirty="0">
                <a:latin typeface="Palatino Linotype"/>
                <a:cs typeface="Palatino Linotype"/>
              </a:rPr>
              <a:t>explicitly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73" dirty="0">
                <a:latin typeface="Palatino Linotype"/>
                <a:cs typeface="Palatino Linotype"/>
              </a:rPr>
              <a:t>view</a:t>
            </a:r>
            <a:r>
              <a:rPr sz="1600" spc="65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function. </a:t>
            </a:r>
            <a:r>
              <a:rPr sz="1600" spc="-16" dirty="0">
                <a:latin typeface="Palatino Linotype"/>
                <a:cs typeface="Palatino Linotype"/>
              </a:rPr>
              <a:t>If </a:t>
            </a:r>
            <a:r>
              <a:rPr sz="1600" spc="-33" dirty="0">
                <a:latin typeface="Palatino Linotype"/>
                <a:cs typeface="Palatino Linotype"/>
              </a:rPr>
              <a:t>this </a:t>
            </a:r>
            <a:r>
              <a:rPr sz="1600" spc="-37" dirty="0">
                <a:latin typeface="Palatino Linotype"/>
                <a:cs typeface="Palatino Linotype"/>
              </a:rPr>
              <a:t>check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had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65" dirty="0">
                <a:latin typeface="Palatino Linotype"/>
                <a:cs typeface="Palatino Linotype"/>
              </a:rPr>
              <a:t>added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61" dirty="0">
                <a:latin typeface="Palatino Linotype"/>
                <a:cs typeface="Palatino Linotype"/>
              </a:rPr>
              <a:t>many </a:t>
            </a:r>
            <a:r>
              <a:rPr sz="1600" spc="-73" dirty="0">
                <a:latin typeface="Palatino Linotype"/>
                <a:cs typeface="Palatino Linotype"/>
              </a:rPr>
              <a:t>view </a:t>
            </a:r>
            <a:r>
              <a:rPr sz="1600" spc="-33" dirty="0">
                <a:latin typeface="Palatino Linotype"/>
                <a:cs typeface="Palatino Linotype"/>
              </a:rPr>
              <a:t>functions, </a:t>
            </a:r>
            <a:r>
              <a:rPr sz="1600" spc="-45" dirty="0">
                <a:latin typeface="Palatino Linotype"/>
                <a:cs typeface="Palatino Linotype"/>
              </a:rPr>
              <a:t>building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37" dirty="0">
                <a:latin typeface="Palatino Linotype"/>
                <a:cs typeface="Palatino Linotype"/>
              </a:rPr>
              <a:t>decorator </a:t>
            </a:r>
            <a:r>
              <a:rPr sz="1600" spc="-29" dirty="0">
                <a:latin typeface="Palatino Linotype"/>
                <a:cs typeface="Palatino Linotype"/>
              </a:rPr>
              <a:t>for </a:t>
            </a:r>
            <a:r>
              <a:rPr sz="1600" spc="-20" dirty="0">
                <a:latin typeface="Palatino Linotype"/>
                <a:cs typeface="Palatino Linotype"/>
              </a:rPr>
              <a:t>it </a:t>
            </a:r>
            <a:r>
              <a:rPr sz="1600" spc="-65" dirty="0">
                <a:latin typeface="Palatino Linotype"/>
                <a:cs typeface="Palatino Linotype"/>
              </a:rPr>
              <a:t>would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53" dirty="0">
                <a:latin typeface="Palatino Linotype"/>
                <a:cs typeface="Palatino Linotype"/>
              </a:rPr>
              <a:t>a good 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93" dirty="0">
                <a:latin typeface="Palatino Linotype"/>
                <a:cs typeface="Palatino Linotype"/>
              </a:rPr>
              <a:t>way</a:t>
            </a:r>
            <a:r>
              <a:rPr sz="1600" spc="-24" dirty="0">
                <a:latin typeface="Palatino Linotype"/>
                <a:cs typeface="Palatino Linotype"/>
              </a:rPr>
              <a:t> to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avoid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code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>
                <a:latin typeface="Palatino Linotype"/>
                <a:cs typeface="Palatino Linotype"/>
              </a:rPr>
              <a:t>repetition.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7200" y="381000"/>
            <a:ext cx="8077200" cy="584155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84"/>
              </a:spcBef>
            </a:pPr>
            <a:r>
              <a:rPr sz="3200" b="1" spc="-65">
                <a:latin typeface="Arial Narrow"/>
                <a:cs typeface="Arial Narrow"/>
              </a:rPr>
              <a:t>Pagination</a:t>
            </a:r>
            <a:r>
              <a:rPr sz="3200" b="1" spc="-86">
                <a:latin typeface="Arial Narrow"/>
                <a:cs typeface="Arial Narrow"/>
              </a:rPr>
              <a:t> </a:t>
            </a:r>
            <a:r>
              <a:rPr sz="3200" b="1" spc="-61" dirty="0">
                <a:latin typeface="Arial Narrow"/>
                <a:cs typeface="Arial Narrow"/>
              </a:rPr>
              <a:t>of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90" dirty="0">
                <a:latin typeface="Arial Narrow"/>
                <a:cs typeface="Arial Narrow"/>
              </a:rPr>
              <a:t>Large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114" dirty="0">
                <a:latin typeface="Arial Narrow"/>
                <a:cs typeface="Arial Narrow"/>
              </a:rPr>
              <a:t>Resource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93" dirty="0">
                <a:latin typeface="Arial Narrow"/>
                <a:cs typeface="Arial Narrow"/>
              </a:rPr>
              <a:t>Collections</a:t>
            </a:r>
            <a:endParaRPr sz="3200">
              <a:latin typeface="Arial Narrow"/>
              <a:cs typeface="Arial Narrow"/>
            </a:endParaRPr>
          </a:p>
          <a:p>
            <a:pPr marL="10367" marR="4147" algn="just">
              <a:spcBef>
                <a:spcPts val="424"/>
              </a:spcBef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GET </a:t>
            </a:r>
            <a:r>
              <a:rPr sz="1600" spc="-45" dirty="0">
                <a:latin typeface="Palatino Linotype"/>
                <a:cs typeface="Palatino Linotype"/>
              </a:rPr>
              <a:t>requests </a:t>
            </a:r>
            <a:r>
              <a:rPr sz="1600" spc="-37" dirty="0">
                <a:latin typeface="Palatino Linotype"/>
                <a:cs typeface="Palatino Linotype"/>
              </a:rPr>
              <a:t>that return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29" dirty="0">
                <a:latin typeface="Palatino Linotype"/>
                <a:cs typeface="Palatino Linotype"/>
              </a:rPr>
              <a:t>collection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41" dirty="0">
                <a:latin typeface="Palatino Linotype"/>
                <a:cs typeface="Palatino Linotype"/>
              </a:rPr>
              <a:t>resources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45" dirty="0">
                <a:latin typeface="Palatino Linotype"/>
                <a:cs typeface="Palatino Linotype"/>
              </a:rPr>
              <a:t>be extremely </a:t>
            </a:r>
            <a:r>
              <a:rPr sz="1600" spc="-49" dirty="0">
                <a:latin typeface="Palatino Linotype"/>
                <a:cs typeface="Palatino Linotype"/>
              </a:rPr>
              <a:t>expensive </a:t>
            </a:r>
            <a:r>
              <a:rPr sz="1600" spc="-53" dirty="0">
                <a:latin typeface="Palatino Linotype"/>
                <a:cs typeface="Palatino Linotype"/>
              </a:rPr>
              <a:t>and 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difficult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53" dirty="0">
                <a:latin typeface="Palatino Linotype"/>
                <a:cs typeface="Palatino Linotype"/>
              </a:rPr>
              <a:t>manage </a:t>
            </a:r>
            <a:r>
              <a:rPr sz="1600" spc="-29" dirty="0">
                <a:latin typeface="Palatino Linotype"/>
                <a:cs typeface="Palatino Linotype"/>
              </a:rPr>
              <a:t>for </a:t>
            </a:r>
            <a:r>
              <a:rPr sz="1600" spc="-57" dirty="0">
                <a:latin typeface="Palatino Linotype"/>
                <a:cs typeface="Palatino Linotype"/>
              </a:rPr>
              <a:t>very </a:t>
            </a:r>
            <a:r>
              <a:rPr sz="1600" spc="-49" dirty="0">
                <a:latin typeface="Palatino Linotype"/>
                <a:cs typeface="Palatino Linotype"/>
              </a:rPr>
              <a:t>large </a:t>
            </a:r>
            <a:r>
              <a:rPr sz="1600" spc="-33" dirty="0">
                <a:latin typeface="Palatino Linotype"/>
                <a:cs typeface="Palatino Linotype"/>
              </a:rPr>
              <a:t>collections. </a:t>
            </a:r>
            <a:r>
              <a:rPr sz="1600" spc="-49" dirty="0">
                <a:latin typeface="Palatino Linotype"/>
                <a:cs typeface="Palatino Linotype"/>
              </a:rPr>
              <a:t>Like </a:t>
            </a:r>
            <a:r>
              <a:rPr sz="1600" spc="-73" dirty="0">
                <a:latin typeface="Palatino Linotype"/>
                <a:cs typeface="Palatino Linotype"/>
              </a:rPr>
              <a:t>web </a:t>
            </a:r>
            <a:r>
              <a:rPr sz="1600" spc="-41" dirty="0">
                <a:latin typeface="Palatino Linotype"/>
                <a:cs typeface="Palatino Linotype"/>
              </a:rPr>
              <a:t>applications, </a:t>
            </a:r>
            <a:r>
              <a:rPr sz="1600" spc="-73" dirty="0">
                <a:latin typeface="Palatino Linotype"/>
                <a:cs typeface="Palatino Linotype"/>
              </a:rPr>
              <a:t>web </a:t>
            </a:r>
            <a:r>
              <a:rPr sz="1600" spc="-41" dirty="0">
                <a:latin typeface="Palatino Linotype"/>
                <a:cs typeface="Palatino Linotype"/>
              </a:rPr>
              <a:t>services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choose</a:t>
            </a:r>
            <a:r>
              <a:rPr sz="1600" spc="-24" dirty="0">
                <a:latin typeface="Palatino Linotype"/>
                <a:cs typeface="Palatino Linotype"/>
              </a:rPr>
              <a:t> to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paginate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>
                <a:latin typeface="Palatino Linotype"/>
                <a:cs typeface="Palatino Linotype"/>
              </a:rPr>
              <a:t>collections.</a:t>
            </a:r>
            <a:endParaRPr sz="1600">
              <a:latin typeface="Palatino Linotype"/>
              <a:cs typeface="Palatino Linotype"/>
            </a:endParaRPr>
          </a:p>
          <a:p>
            <a:pPr marL="10367" algn="just"/>
            <a:r>
              <a:rPr sz="1600" i="1" spc="-33" dirty="0">
                <a:latin typeface="Palatino Linotype"/>
                <a:cs typeface="Palatino Linotype"/>
              </a:rPr>
              <a:t>E</a:t>
            </a:r>
            <a:r>
              <a:rPr sz="1600" i="1" spc="-20" dirty="0">
                <a:latin typeface="Palatino Linotype"/>
                <a:cs typeface="Palatino Linotype"/>
              </a:rPr>
              <a:t>x</a:t>
            </a:r>
            <a:r>
              <a:rPr sz="1600" i="1" spc="20" dirty="0">
                <a:latin typeface="Palatino Linotype"/>
                <a:cs typeface="Palatino Linotype"/>
              </a:rPr>
              <a:t>a</a:t>
            </a:r>
            <a:r>
              <a:rPr sz="1600" i="1" spc="-12" dirty="0">
                <a:latin typeface="Palatino Linotype"/>
                <a:cs typeface="Palatino Linotype"/>
              </a:rPr>
              <a:t>m</a:t>
            </a:r>
            <a:r>
              <a:rPr sz="1600" i="1" spc="-24" dirty="0">
                <a:latin typeface="Palatino Linotype"/>
                <a:cs typeface="Palatino Linotype"/>
              </a:rPr>
              <a:t>p</a:t>
            </a:r>
            <a:r>
              <a:rPr sz="1600" i="1" spc="-33" dirty="0">
                <a:latin typeface="Palatino Linotype"/>
                <a:cs typeface="Palatino Linotype"/>
              </a:rPr>
              <a:t>l</a:t>
            </a:r>
            <a:r>
              <a:rPr sz="1600" i="1" spc="8" dirty="0">
                <a:latin typeface="Palatino Linotype"/>
                <a:cs typeface="Palatino Linotype"/>
              </a:rPr>
              <a:t>e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14-21.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24" dirty="0">
                <a:latin typeface="Palatino Linotype"/>
                <a:cs typeface="Palatino Linotype"/>
              </a:rPr>
              <a:t>a</a:t>
            </a:r>
            <a:r>
              <a:rPr sz="1600" i="1" spc="-20" dirty="0">
                <a:latin typeface="Palatino Linotype"/>
                <a:cs typeface="Palatino Linotype"/>
              </a:rPr>
              <a:t>p</a:t>
            </a:r>
            <a:r>
              <a:rPr sz="1600" i="1" spc="12" dirty="0">
                <a:latin typeface="Palatino Linotype"/>
                <a:cs typeface="Palatino Linotype"/>
              </a:rPr>
              <a:t>p/</a:t>
            </a:r>
            <a:r>
              <a:rPr sz="1600" i="1" spc="4" dirty="0">
                <a:latin typeface="Palatino Linotype"/>
                <a:cs typeface="Palatino Linotype"/>
              </a:rPr>
              <a:t>a</a:t>
            </a:r>
            <a:r>
              <a:rPr sz="1600" i="1" spc="-24" dirty="0">
                <a:latin typeface="Palatino Linotype"/>
                <a:cs typeface="Palatino Linotype"/>
              </a:rPr>
              <a:t>p</a:t>
            </a:r>
            <a:r>
              <a:rPr sz="1600" i="1" dirty="0">
                <a:latin typeface="Palatino Linotype"/>
                <a:cs typeface="Palatino Linotype"/>
              </a:rPr>
              <a:t>i/</a:t>
            </a:r>
            <a:r>
              <a:rPr sz="1600" i="1" spc="-4" dirty="0">
                <a:latin typeface="Palatino Linotype"/>
                <a:cs typeface="Palatino Linotype"/>
              </a:rPr>
              <a:t>p</a:t>
            </a:r>
            <a:r>
              <a:rPr sz="1600" i="1" spc="12" dirty="0">
                <a:latin typeface="Palatino Linotype"/>
                <a:cs typeface="Palatino Linotype"/>
              </a:rPr>
              <a:t>o</a:t>
            </a:r>
            <a:r>
              <a:rPr sz="1600" i="1" spc="-57" dirty="0">
                <a:latin typeface="Palatino Linotype"/>
                <a:cs typeface="Palatino Linotype"/>
              </a:rPr>
              <a:t>s</a:t>
            </a:r>
            <a:r>
              <a:rPr sz="1600" i="1" spc="-20" dirty="0">
                <a:latin typeface="Palatino Linotype"/>
                <a:cs typeface="Palatino Linotype"/>
              </a:rPr>
              <a:t>ts.</a:t>
            </a:r>
            <a:r>
              <a:rPr sz="1600" i="1" spc="-45" dirty="0">
                <a:latin typeface="Palatino Linotype"/>
                <a:cs typeface="Palatino Linotype"/>
              </a:rPr>
              <a:t>p</a:t>
            </a:r>
            <a:r>
              <a:rPr sz="1600" i="1" spc="-33" dirty="0">
                <a:latin typeface="Palatino Linotype"/>
                <a:cs typeface="Palatino Linotype"/>
              </a:rPr>
              <a:t>y: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69" dirty="0">
                <a:latin typeface="Palatino Linotype"/>
                <a:cs typeface="Palatino Linotype"/>
              </a:rPr>
              <a:t>P</a:t>
            </a:r>
            <a:r>
              <a:rPr sz="1600" i="1" spc="12" dirty="0">
                <a:latin typeface="Palatino Linotype"/>
                <a:cs typeface="Palatino Linotype"/>
              </a:rPr>
              <a:t>o</a:t>
            </a:r>
            <a:r>
              <a:rPr sz="1600" i="1" spc="-57" dirty="0">
                <a:latin typeface="Palatino Linotype"/>
                <a:cs typeface="Palatino Linotype"/>
              </a:rPr>
              <a:t>s</a:t>
            </a:r>
            <a:r>
              <a:rPr sz="1600" i="1" spc="-24" dirty="0">
                <a:latin typeface="Palatino Linotype"/>
                <a:cs typeface="Palatino Linotype"/>
              </a:rPr>
              <a:t>t</a:t>
            </a:r>
            <a:r>
              <a:rPr sz="1600" i="1" spc="-20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p</a:t>
            </a:r>
            <a:r>
              <a:rPr sz="1600" i="1" spc="20" dirty="0">
                <a:latin typeface="Palatino Linotype"/>
                <a:cs typeface="Palatino Linotype"/>
              </a:rPr>
              <a:t>a</a:t>
            </a:r>
            <a:r>
              <a:rPr sz="1600" i="1" spc="-65" dirty="0">
                <a:latin typeface="Palatino Linotype"/>
                <a:cs typeface="Palatino Linotype"/>
              </a:rPr>
              <a:t>g</a:t>
            </a:r>
            <a:r>
              <a:rPr sz="1600" i="1" spc="-20" dirty="0">
                <a:latin typeface="Palatino Linotype"/>
                <a:cs typeface="Palatino Linotype"/>
              </a:rPr>
              <a:t>i</a:t>
            </a:r>
            <a:r>
              <a:rPr sz="1600" i="1" spc="-33" dirty="0">
                <a:latin typeface="Palatino Linotype"/>
                <a:cs typeface="Palatino Linotype"/>
              </a:rPr>
              <a:t>n</a:t>
            </a:r>
            <a:r>
              <a:rPr sz="1600" i="1" spc="16" dirty="0">
                <a:latin typeface="Palatino Linotype"/>
                <a:cs typeface="Palatino Linotype"/>
              </a:rPr>
              <a:t>a</a:t>
            </a:r>
            <a:r>
              <a:rPr sz="1600" i="1" spc="-33" dirty="0">
                <a:latin typeface="Palatino Linotype"/>
                <a:cs typeface="Palatino Linotype"/>
              </a:rPr>
              <a:t>t</a:t>
            </a:r>
            <a:r>
              <a:rPr sz="1600" i="1" spc="-12" dirty="0">
                <a:latin typeface="Palatino Linotype"/>
                <a:cs typeface="Palatino Linotype"/>
              </a:rPr>
              <a:t>i</a:t>
            </a:r>
            <a:r>
              <a:rPr sz="1600" i="1" spc="8" dirty="0">
                <a:latin typeface="Palatino Linotype"/>
                <a:cs typeface="Palatino Linotype"/>
              </a:rPr>
              <a:t>o</a:t>
            </a:r>
            <a:r>
              <a:rPr sz="1600" i="1" spc="-24" dirty="0">
                <a:latin typeface="Palatino Linotype"/>
                <a:cs typeface="Palatino Linotype"/>
              </a:rPr>
              <a:t>n</a:t>
            </a:r>
            <a:endParaRPr sz="16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@api.route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'/posts/'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get_posts</a:t>
            </a:r>
            <a:r>
              <a:rPr sz="1400" dirty="0">
                <a:latin typeface="SimSun"/>
                <a:cs typeface="SimSun"/>
              </a:rPr>
              <a:t>():</a:t>
            </a:r>
            <a:endParaRPr sz="1400">
              <a:latin typeface="SimSun"/>
              <a:cs typeface="SimSun"/>
            </a:endParaRPr>
          </a:p>
          <a:p>
            <a:pPr marL="186606" marR="1621400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'page'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type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int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paginate</a:t>
            </a:r>
            <a:r>
              <a:rPr sz="1400" dirty="0">
                <a:latin typeface="SimSun"/>
                <a:cs typeface="SimSun"/>
              </a:rPr>
              <a:t>(</a:t>
            </a:r>
            <a:endParaRPr sz="1400">
              <a:latin typeface="SimSun"/>
              <a:cs typeface="SimSun"/>
            </a:endParaRPr>
          </a:p>
          <a:p>
            <a:pPr marL="362845" marR="784264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8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per_page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400" dirty="0">
                <a:latin typeface="SimSun"/>
                <a:cs typeface="SimSun"/>
              </a:rPr>
              <a:t>[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'FLASKY_POSTS_PER_PAGE'</a:t>
            </a:r>
            <a:r>
              <a:rPr sz="1400" dirty="0">
                <a:latin typeface="SimSun"/>
                <a:cs typeface="SimSun"/>
              </a:rPr>
              <a:t>],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error_out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 marR="2502596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4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items </a:t>
            </a:r>
            <a:r>
              <a:rPr sz="1400" spc="-33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prev</a:t>
            </a:r>
            <a:r>
              <a:rPr sz="14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has_prev</a:t>
            </a:r>
            <a:r>
              <a:rPr sz="1400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L="186606" marR="1445161" indent="176239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prev</a:t>
            </a:r>
            <a:r>
              <a:rPr sz="1400" spc="-2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'api.get_posts'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-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next</a:t>
            </a:r>
            <a:r>
              <a:rPr sz="1400" spc="-4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has_next</a:t>
            </a:r>
            <a:r>
              <a:rPr sz="1400" dirty="0">
                <a:latin typeface="SimSun"/>
                <a:cs typeface="SimSun"/>
              </a:rPr>
              <a:t>:</a:t>
            </a:r>
            <a:endParaRPr sz="1400">
              <a:latin typeface="SimSun"/>
              <a:cs typeface="SimSun"/>
            </a:endParaRPr>
          </a:p>
          <a:p>
            <a:pPr marL="362845"/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next</a:t>
            </a:r>
            <a:r>
              <a:rPr sz="1400" spc="-16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'api.get_posts'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+</a:t>
            </a:r>
            <a:r>
              <a:rPr sz="1400" dirty="0">
                <a:solidFill>
                  <a:srgbClr val="FF6600"/>
                </a:solidFill>
                <a:latin typeface="SimSun"/>
                <a:cs typeface="SimSun"/>
              </a:rPr>
              <a:t>1</a:t>
            </a:r>
            <a:r>
              <a:rPr sz="140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jsonify</a:t>
            </a:r>
            <a:r>
              <a:rPr sz="1400" dirty="0">
                <a:latin typeface="SimSun"/>
                <a:cs typeface="SimSun"/>
              </a:rPr>
              <a:t>({</a:t>
            </a:r>
            <a:endParaRPr sz="1400">
              <a:latin typeface="SimSun"/>
              <a:cs typeface="SimSun"/>
            </a:endParaRPr>
          </a:p>
          <a:p>
            <a:pPr marL="362845" marR="1445161"/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'posts'</a:t>
            </a:r>
            <a:r>
              <a:rPr sz="1400" dirty="0">
                <a:latin typeface="SimSun"/>
                <a:cs typeface="SimSun"/>
              </a:rPr>
              <a:t>: [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to_json</a:t>
            </a:r>
            <a:r>
              <a:rPr sz="1400" dirty="0">
                <a:latin typeface="SimSun"/>
                <a:cs typeface="SimSun"/>
              </a:rPr>
              <a:t>()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for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 </a:t>
            </a:r>
            <a:r>
              <a:rPr sz="1400" b="1" spc="-73" dirty="0">
                <a:latin typeface="Courier New"/>
                <a:cs typeface="Courier New"/>
              </a:rPr>
              <a:t>in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posts</a:t>
            </a:r>
            <a:r>
              <a:rPr sz="1400" dirty="0">
                <a:latin typeface="SimSun"/>
                <a:cs typeface="SimSun"/>
              </a:rPr>
              <a:t>], 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'prev_url'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prev</a:t>
            </a:r>
            <a:r>
              <a:rPr sz="1400" dirty="0">
                <a:latin typeface="SimSun"/>
                <a:cs typeface="SimSun"/>
              </a:rPr>
              <a:t>,</a:t>
            </a:r>
            <a:endParaRPr sz="1400">
              <a:latin typeface="SimSun"/>
              <a:cs typeface="SimSun"/>
            </a:endParaRPr>
          </a:p>
          <a:p>
            <a:pPr marL="362845" marR="2282297"/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'next_url'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1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next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'count'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82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pagination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total</a:t>
            </a:r>
            <a:endParaRPr sz="1400">
              <a:latin typeface="SimSun"/>
              <a:cs typeface="SimSun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})</a:t>
            </a:r>
            <a:endParaRPr sz="14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100">
              <a:latin typeface="SimSun"/>
              <a:cs typeface="SimSun"/>
            </a:endParaRPr>
          </a:p>
          <a:p>
            <a:pPr marL="10367" marR="4147" algn="just">
              <a:lnSpc>
                <a:spcPct val="103499"/>
              </a:lnSpc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posts </a:t>
            </a:r>
            <a:r>
              <a:rPr sz="1600" spc="-41" dirty="0">
                <a:latin typeface="Palatino Linotype"/>
                <a:cs typeface="Palatino Linotype"/>
              </a:rPr>
              <a:t>field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JSON </a:t>
            </a:r>
            <a:r>
              <a:rPr sz="1600" spc="-45" dirty="0">
                <a:latin typeface="Palatino Linotype"/>
                <a:cs typeface="Palatino Linotype"/>
              </a:rPr>
              <a:t>response </a:t>
            </a:r>
            <a:r>
              <a:rPr sz="1600" spc="-37" dirty="0">
                <a:latin typeface="Palatino Linotype"/>
                <a:cs typeface="Palatino Linotype"/>
              </a:rPr>
              <a:t>contains the </a:t>
            </a:r>
            <a:r>
              <a:rPr sz="1600" spc="-53" dirty="0">
                <a:latin typeface="Palatino Linotype"/>
                <a:cs typeface="Palatino Linotype"/>
              </a:rPr>
              <a:t>data </a:t>
            </a:r>
            <a:r>
              <a:rPr sz="1600" spc="-41" dirty="0">
                <a:latin typeface="Palatino Linotype"/>
                <a:cs typeface="Palatino Linotype"/>
              </a:rPr>
              <a:t>items </a:t>
            </a:r>
            <a:r>
              <a:rPr sz="1600" spc="-53" dirty="0">
                <a:latin typeface="Palatino Linotype"/>
                <a:cs typeface="Palatino Linotype"/>
              </a:rPr>
              <a:t>as </a:t>
            </a:r>
            <a:r>
              <a:rPr sz="1600" spc="-37" dirty="0">
                <a:latin typeface="Palatino Linotype"/>
                <a:cs typeface="Palatino Linotype"/>
              </a:rPr>
              <a:t>before, </a:t>
            </a:r>
            <a:r>
              <a:rPr sz="1600" spc="-41" dirty="0">
                <a:latin typeface="Palatino Linotype"/>
                <a:cs typeface="Palatino Linotype"/>
              </a:rPr>
              <a:t>but </a:t>
            </a:r>
            <a:r>
              <a:rPr sz="1600" spc="-65" dirty="0">
                <a:latin typeface="Palatino Linotype"/>
                <a:cs typeface="Palatino Linotype"/>
              </a:rPr>
              <a:t>now </a:t>
            </a:r>
            <a:r>
              <a:rPr sz="1600" spc="-20" dirty="0">
                <a:latin typeface="Palatino Linotype"/>
                <a:cs typeface="Palatino Linotype"/>
              </a:rPr>
              <a:t>it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just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61" dirty="0">
                <a:latin typeface="Palatino Linotype"/>
                <a:cs typeface="Palatino Linotype"/>
              </a:rPr>
              <a:t>page </a:t>
            </a:r>
            <a:r>
              <a:rPr sz="1600" spc="-53" dirty="0">
                <a:latin typeface="Palatino Linotype"/>
                <a:cs typeface="Palatino Linotype"/>
              </a:rPr>
              <a:t>and </a:t>
            </a:r>
            <a:r>
              <a:rPr sz="1600" spc="-29" dirty="0">
                <a:latin typeface="Palatino Linotype"/>
                <a:cs typeface="Palatino Linotype"/>
              </a:rPr>
              <a:t>not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complete </a:t>
            </a:r>
            <a:r>
              <a:rPr sz="1600" spc="-37" dirty="0">
                <a:latin typeface="Palatino Linotype"/>
                <a:cs typeface="Palatino Linotype"/>
              </a:rPr>
              <a:t>set.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prev_url </a:t>
            </a:r>
            <a:r>
              <a:rPr sz="1600" spc="-53" dirty="0">
                <a:latin typeface="Palatino Linotype"/>
                <a:cs typeface="Palatino Linotype"/>
              </a:rPr>
              <a:t>and </a:t>
            </a:r>
            <a:r>
              <a:rPr sz="1600" spc="-4" dirty="0">
                <a:latin typeface="SimSun"/>
                <a:cs typeface="SimSun"/>
              </a:rPr>
              <a:t>next_url </a:t>
            </a:r>
            <a:r>
              <a:rPr sz="1600" spc="-41" dirty="0">
                <a:latin typeface="Palatino Linotype"/>
                <a:cs typeface="Palatino Linotype"/>
              </a:rPr>
              <a:t>items </a:t>
            </a:r>
            <a:r>
              <a:rPr sz="1600" spc="-33" dirty="0">
                <a:latin typeface="Palatino Linotype"/>
                <a:cs typeface="Palatino Linotype"/>
              </a:rPr>
              <a:t>contain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resource </a:t>
            </a:r>
            <a:r>
              <a:rPr sz="1600" spc="-49" dirty="0">
                <a:latin typeface="Palatino Linotype"/>
                <a:cs typeface="Palatino Linotype"/>
              </a:rPr>
              <a:t>URLs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for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9" dirty="0">
                <a:latin typeface="Palatino Linotype"/>
                <a:cs typeface="Palatino Linotype"/>
              </a:rPr>
              <a:t>previous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49" dirty="0">
                <a:latin typeface="Palatino Linotype"/>
                <a:cs typeface="Palatino Linotype"/>
              </a:rPr>
              <a:t> following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pages,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or </a:t>
            </a:r>
            <a:r>
              <a:rPr sz="1600" spc="-4" dirty="0">
                <a:latin typeface="SimSun"/>
                <a:cs typeface="SimSun"/>
              </a:rPr>
              <a:t>None </a:t>
            </a:r>
            <a:r>
              <a:rPr sz="1600" spc="-65" dirty="0">
                <a:latin typeface="Palatino Linotype"/>
                <a:cs typeface="Palatino Linotype"/>
              </a:rPr>
              <a:t>when</a:t>
            </a:r>
            <a:r>
              <a:rPr sz="1600" spc="-61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page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 dirty="0">
                <a:latin typeface="Palatino Linotype"/>
                <a:cs typeface="Palatino Linotype"/>
              </a:rPr>
              <a:t>that </a:t>
            </a:r>
            <a:r>
              <a:rPr sz="1600" spc="-33" dirty="0">
                <a:latin typeface="Palatino Linotype"/>
                <a:cs typeface="Palatino Linotype"/>
              </a:rPr>
              <a:t> direction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29" dirty="0">
                <a:latin typeface="Palatino Linotype"/>
                <a:cs typeface="Palatino Linotype"/>
              </a:rPr>
              <a:t>not </a:t>
            </a:r>
            <a:r>
              <a:rPr sz="1600" spc="-45" dirty="0">
                <a:latin typeface="Palatino Linotype"/>
                <a:cs typeface="Palatino Linotype"/>
              </a:rPr>
              <a:t>available.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" dirty="0">
                <a:latin typeface="SimSun"/>
                <a:cs typeface="SimSun"/>
              </a:rPr>
              <a:t>count </a:t>
            </a:r>
            <a:r>
              <a:rPr sz="1600" spc="-57" dirty="0">
                <a:latin typeface="Palatino Linotype"/>
                <a:cs typeface="Palatino Linotype"/>
              </a:rPr>
              <a:t>value </a:t>
            </a:r>
            <a:r>
              <a:rPr sz="1600" spc="-37" dirty="0">
                <a:latin typeface="Palatino Linotype"/>
                <a:cs typeface="Palatino Linotype"/>
              </a:rPr>
              <a:t>is the </a:t>
            </a:r>
            <a:r>
              <a:rPr sz="1600" spc="-33" dirty="0">
                <a:latin typeface="Palatino Linotype"/>
                <a:cs typeface="Palatino Linotype"/>
              </a:rPr>
              <a:t>total </a:t>
            </a:r>
            <a:r>
              <a:rPr sz="1600" spc="-45" dirty="0">
                <a:latin typeface="Palatino Linotype"/>
                <a:cs typeface="Palatino Linotype"/>
              </a:rPr>
              <a:t>number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41" dirty="0">
                <a:latin typeface="Palatino Linotype"/>
                <a:cs typeface="Palatino Linotype"/>
              </a:rPr>
              <a:t>items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>
                <a:latin typeface="Palatino Linotype"/>
                <a:cs typeface="Palatino Linotype"/>
              </a:rPr>
              <a:t>the </a:t>
            </a:r>
            <a:r>
              <a:rPr sz="1600" spc="-24">
                <a:latin typeface="Palatino Linotype"/>
                <a:cs typeface="Palatino Linotype"/>
              </a:rPr>
              <a:t>collection.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17679</Words>
  <Application>Microsoft Office PowerPoint</Application>
  <PresentationFormat>On-screen Show (4:3)</PresentationFormat>
  <Paragraphs>1521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SimSun</vt:lpstr>
      <vt:lpstr>Arial</vt:lpstr>
      <vt:lpstr>Arial Narrow</vt:lpstr>
      <vt:lpstr>Bookman Old Style</vt:lpstr>
      <vt:lpstr>Calibri</vt:lpstr>
      <vt:lpstr>Courier New</vt:lpstr>
      <vt:lpstr>Palatino Linotype</vt:lpstr>
      <vt:lpstr>Trebuchet MS</vt:lpstr>
      <vt:lpstr>Office Theme</vt:lpstr>
      <vt:lpstr>PowerPoint Presentation</vt:lpstr>
      <vt:lpstr>User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Authentication with Flask-Login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 Verification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Avatars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Comments</vt:lpstr>
      <vt:lpstr>PowerPoint Presentation</vt:lpstr>
      <vt:lpstr>Comment Submission and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Grinberg</dc:creator>
  <cp:lastModifiedBy>Nguyễn Thị Mỹ Linh - Khoa Công nghệ thông tin - VLSET</cp:lastModifiedBy>
  <cp:revision>16</cp:revision>
  <dcterms:created xsi:type="dcterms:W3CDTF">2022-05-10T06:36:06Z</dcterms:created>
  <dcterms:modified xsi:type="dcterms:W3CDTF">2022-07-01T08:24:11Z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2022-05-09T00:00:00Z</vt:filetime>
  </property>
  <property fmtid="{D5CDD505-2E9C-101B-9397-08002B2CF9AE}" pid="3" name="LastSaved">
    <vt:filetime>2022-05-10T00:00:00Z</vt:filetime>
  </property>
</Properties>
</file>