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3333"/>
    <a:srgbClr val="CC0000"/>
    <a:srgbClr val="FF3300"/>
    <a:srgbClr val="000066"/>
    <a:srgbClr val="800000"/>
    <a:srgbClr val="FFCC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72" autoAdjust="0"/>
  </p:normalViewPr>
  <p:slideViewPr>
    <p:cSldViewPr>
      <p:cViewPr varScale="1">
        <p:scale>
          <a:sx n="80" d="100"/>
          <a:sy n="80" d="100"/>
        </p:scale>
        <p:origin x="1293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E30FF8E-25C2-40C0-9474-46230EC58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9BE188E-3C7F-4F5B-B55E-AE0CC2E25FA1}" type="slidenum">
              <a:rPr lang="en-US">
                <a:latin typeface="Arial" charset="0"/>
              </a:rPr>
              <a:pPr eaLnBrk="1" hangingPunct="1"/>
              <a:t>1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BEB472-4CA2-42B8-8B05-2F71C6884950}" type="slidenum">
              <a:rPr lang="en-US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6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7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3F83AC-551A-4F2D-B06B-2497C3F08815}" type="slidenum">
              <a:rPr lang="en-US">
                <a:latin typeface="Arial" charset="0"/>
              </a:rPr>
              <a:pPr eaLnBrk="1" hangingPunct="1"/>
              <a:t>9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620000" cy="17526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553200" cy="17526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4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94AD3-4BC6-4C17-ACEC-FAD8EAE3A4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54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B27F-42DC-4601-9E5C-591CA410A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2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4013"/>
            <a:ext cx="2057400" cy="5776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4013"/>
            <a:ext cx="6019800" cy="5776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35156-1982-42D9-BD23-9946125A1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1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AC8CC-83A1-4B93-9DC9-CD5CCC5E8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98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4A680-6806-43FA-A8BB-05CC7C9CB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1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D540-5331-4F98-AC9D-038FE8FE2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0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8DB7D-1542-4276-84FC-DF0ADAF79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0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D29E3-AEBE-4308-85A6-5F9E87F3C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98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B6938-47B1-4AEE-BB9E-D8D5F108D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27DAA-B5B5-456B-801D-411013D17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40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8BFB-0FEC-496E-9F8D-2DEBD3D6A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91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40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fld id="{1AF7DE9C-7F48-42FF-91E9-36F3B17CB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¡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2300">
          <a:solidFill>
            <a:schemeClr val="tx1"/>
          </a:solidFill>
          <a:latin typeface="+mn-lt"/>
        </a:defRPr>
      </a:lvl2pPr>
      <a:lvl3pPr marL="1022350" indent="-3508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3pPr>
      <a:lvl4pPr marL="1339850" indent="-315913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Symbol" pitchFamily="18" charset="2"/>
        <a:buChar char="*"/>
        <a:defRPr sz="1700">
          <a:solidFill>
            <a:schemeClr val="tx1"/>
          </a:solidFill>
          <a:latin typeface="+mn-lt"/>
        </a:defRPr>
      </a:lvl4pPr>
      <a:lvl5pPr marL="1681163" indent="-339725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1383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955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0527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5099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python.org/search/?q=urlopen&amp;submit=Searc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json.html#json.dump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realpython.com/python-json/" TargetMode="External"/><Relationship Id="rId4" Type="http://schemas.openxmlformats.org/officeDocument/2006/relationships/hyperlink" Target="https://docs.python.org/3/library/json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website/how-to-get-youtube-api-key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realpython.com/python-requests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languni.edu.vn/dao-tao/nganh-dao-ta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anlanguni.edu.vn/trang-chu/lich-s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886" y="1219200"/>
            <a:ext cx="72390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Chapter 9</a:t>
            </a: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36171" y="2133600"/>
            <a:ext cx="7239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4400" dirty="0"/>
              <a:t>Python Network</a:t>
            </a:r>
            <a:br>
              <a:rPr lang="en-US" sz="4400" dirty="0"/>
            </a:br>
            <a:r>
              <a:rPr lang="en-US" sz="4400" dirty="0"/>
              <a:t>Programming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Request Line: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vi-VN" dirty="0"/>
              <a:t>Tên phương thức: GET, POST, PUT, DELETE</a:t>
            </a:r>
          </a:p>
          <a:p>
            <a:r>
              <a:rPr lang="vi-VN" dirty="0"/>
              <a:t>URL: là địa chỉ định danh tài nguyên</a:t>
            </a:r>
          </a:p>
          <a:p>
            <a:r>
              <a:rPr lang="vi-VN" dirty="0"/>
              <a:t>HTTP version: phiên bản của giao thức HTTP (ví dụ HTTP/1.0, HTTP/1.1)</a:t>
            </a:r>
          </a:p>
        </p:txBody>
      </p:sp>
    </p:spTree>
    <p:extLst>
      <p:ext uri="{BB962C8B-B14F-4D97-AF65-F5344CB8AC3E}">
        <p14:creationId xmlns:p14="http://schemas.microsoft.com/office/powerpoint/2010/main" val="110296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Request Header: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pPr lvl="0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HTTP Request,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Accept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response (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text/plain, text/html…)</a:t>
            </a:r>
            <a:endParaRPr lang="en-US" sz="1800" dirty="0"/>
          </a:p>
          <a:p>
            <a:pPr lvl="1"/>
            <a:r>
              <a:rPr lang="en-US" sz="2400" dirty="0"/>
              <a:t>Accept-Encoding: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nén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chấp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(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gzip</a:t>
            </a:r>
            <a:r>
              <a:rPr lang="en-US" sz="2400" dirty="0"/>
              <a:t>, deflate)</a:t>
            </a:r>
            <a:endParaRPr lang="en-US" sz="1800" dirty="0"/>
          </a:p>
          <a:p>
            <a:pPr lvl="1"/>
            <a:r>
              <a:rPr lang="en-US" sz="2400" dirty="0"/>
              <a:t>Connection: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.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keepalive</a:t>
            </a:r>
            <a:r>
              <a:rPr lang="en-US" sz="2400" dirty="0"/>
              <a:t>, Upgrade…</a:t>
            </a:r>
            <a:endParaRPr lang="en-US" sz="1800" dirty="0"/>
          </a:p>
          <a:p>
            <a:pPr lvl="1"/>
            <a:r>
              <a:rPr lang="en-US" sz="2400" dirty="0"/>
              <a:t>Cookie: </a:t>
            </a:r>
            <a:r>
              <a:rPr lang="en-US" sz="2400" dirty="0" err="1"/>
              <a:t>thông</a:t>
            </a:r>
            <a:r>
              <a:rPr lang="en-US" sz="2400" dirty="0"/>
              <a:t> tin HTTP Cookie </a:t>
            </a:r>
            <a:r>
              <a:rPr lang="en-US" sz="2400" dirty="0" err="1"/>
              <a:t>từ</a:t>
            </a:r>
            <a:r>
              <a:rPr lang="en-US" sz="2400" dirty="0"/>
              <a:t> server</a:t>
            </a:r>
            <a:endParaRPr lang="en-US" sz="1800" dirty="0"/>
          </a:p>
          <a:p>
            <a:pPr lvl="1"/>
            <a:r>
              <a:rPr lang="en-US" sz="2400" dirty="0"/>
              <a:t>User-Agent: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user agent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72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Request Body (</a:t>
            </a:r>
            <a:r>
              <a:rPr lang="en-US" sz="3600" b="0" dirty="0" err="1"/>
              <a:t>tùy</a:t>
            </a:r>
            <a:r>
              <a:rPr lang="en-US" sz="3600" b="0" dirty="0"/>
              <a:t> </a:t>
            </a:r>
            <a:r>
              <a:rPr lang="en-US" sz="3600" b="0" dirty="0" err="1"/>
              <a:t>chọn</a:t>
            </a:r>
            <a:r>
              <a:rPr lang="en-US" sz="3600" b="0" dirty="0"/>
              <a:t>):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GET, HEAD, DELETE </a:t>
            </a:r>
            <a:r>
              <a:rPr lang="en-US" dirty="0" err="1"/>
              <a:t>hoặc</a:t>
            </a:r>
            <a:r>
              <a:rPr lang="en-US" dirty="0"/>
              <a:t> OPTIONS,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Request Body.</a:t>
            </a:r>
          </a:p>
        </p:txBody>
      </p:sp>
      <p:pic>
        <p:nvPicPr>
          <p:cNvPr id="5" name="Picture 4" descr="HTTP_RequestMessageExam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010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60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HTTP Response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/>
              <a:t>HTTP Response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HTTP Message,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HTTP </a:t>
            </a:r>
            <a:r>
              <a:rPr lang="en-US" dirty="0" err="1"/>
              <a:t>Resquest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Response Line, Response Header </a:t>
            </a:r>
            <a:r>
              <a:rPr lang="en-US" dirty="0" err="1"/>
              <a:t>và</a:t>
            </a:r>
            <a:r>
              <a:rPr lang="en-US" dirty="0"/>
              <a:t> Response Body.</a:t>
            </a:r>
          </a:p>
        </p:txBody>
      </p:sp>
      <p:pic>
        <p:nvPicPr>
          <p:cNvPr id="5" name="Picture 4" descr="HTTP_ResponseMessageExam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38505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HTTP Response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/>
              <a:t>Response Line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7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HTTP-version – Status Code – Reason Phrase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68839"/>
              </p:ext>
            </p:extLst>
          </p:nvPr>
        </p:nvGraphicFramePr>
        <p:xfrm>
          <a:off x="1981200" y="2590800"/>
          <a:ext cx="4629150" cy="348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HTTP-version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Phiên bản HTTP, thông dụng nhất là HTTP/1.1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Status Code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Mã phản hồi do máy chủ gửi về. Ví dụ: 200, 301, 500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Reason Phrase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Giải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thích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ngắn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gọn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mã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hồi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9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Thư viện urllib trong python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algn="l" eaLnBrk="1" hangingPunct="1"/>
            <a:r>
              <a:rPr lang="en-US" dirty="0" err="1"/>
              <a:t>urllib</a:t>
            </a:r>
            <a:r>
              <a:rPr lang="en-US" dirty="0"/>
              <a:t> request</a:t>
            </a:r>
          </a:p>
          <a:p>
            <a:pPr algn="l" eaLnBrk="1" hangingPunct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5183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Thư viện urllib trong python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urllib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Python 3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urllib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GET </a:t>
            </a:r>
            <a:r>
              <a:rPr lang="en-US" dirty="0" err="1"/>
              <a:t>và</a:t>
            </a:r>
            <a:r>
              <a:rPr lang="en-US" dirty="0"/>
              <a:t> POST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package </a:t>
            </a:r>
            <a:r>
              <a:rPr lang="en-US" dirty="0" err="1"/>
              <a:t>của</a:t>
            </a:r>
            <a:r>
              <a:rPr lang="en-US" dirty="0"/>
              <a:t> module </a:t>
            </a:r>
            <a:r>
              <a:rPr lang="en-US" dirty="0" err="1"/>
              <a:t>urllib</a:t>
            </a:r>
            <a:r>
              <a:rPr lang="en-US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80595"/>
              </p:ext>
            </p:extLst>
          </p:nvPr>
        </p:nvGraphicFramePr>
        <p:xfrm>
          <a:off x="2438400" y="4114800"/>
          <a:ext cx="4800600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Modules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urllib.request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mở và đọc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urllib.parse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phân tích cú pháp URL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urllib.error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cho các trường hợp ngoại lệ được nêu ra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3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urllib.robotparser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phân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cú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pháp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tệp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robot.txt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4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Thư viện urllib trong python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urllib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urllib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9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Thư viện urllib trong python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urllib</a:t>
            </a:r>
            <a:r>
              <a:rPr lang="en-US" dirty="0"/>
              <a:t> request:</a:t>
            </a:r>
          </a:p>
          <a:p>
            <a:pPr lvl="1"/>
            <a:r>
              <a:rPr lang="en-US" dirty="0" err="1"/>
              <a:t>Urlopen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urlopen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chuỗi</a:t>
            </a:r>
            <a:r>
              <a:rPr lang="en-US" dirty="0"/>
              <a:t> URL.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IOError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read (), </a:t>
            </a:r>
            <a:r>
              <a:rPr lang="en-US" dirty="0" err="1"/>
              <a:t>readline</a:t>
            </a:r>
            <a:r>
              <a:rPr lang="en-US" dirty="0"/>
              <a:t> (), </a:t>
            </a:r>
            <a:r>
              <a:rPr lang="en-US" dirty="0" err="1"/>
              <a:t>readlines</a:t>
            </a:r>
            <a:r>
              <a:rPr lang="en-US" dirty="0"/>
              <a:t> (), </a:t>
            </a:r>
            <a:r>
              <a:rPr lang="en-US" dirty="0" err="1"/>
              <a:t>fileno</a:t>
            </a:r>
            <a:r>
              <a:rPr lang="en-US" dirty="0"/>
              <a:t> (), close (), info (), </a:t>
            </a:r>
            <a:r>
              <a:rPr lang="en-US" dirty="0" err="1"/>
              <a:t>getcode</a:t>
            </a:r>
            <a:r>
              <a:rPr lang="en-US" dirty="0"/>
              <a:t> 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geturl</a:t>
            </a:r>
            <a:r>
              <a:rPr lang="en-US" dirty="0"/>
              <a:t> ().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Thư viện urllib trong python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info(), </a:t>
            </a:r>
            <a:r>
              <a:rPr lang="en-US" dirty="0" err="1"/>
              <a:t>getcode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geturl</a:t>
            </a:r>
            <a:r>
              <a:rPr lang="en-US" dirty="0"/>
              <a:t>(),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8382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7CBF19-4091-4A79-AD11-0448E620620D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sz="3500" b="0" dirty="0" err="1"/>
              <a:t>Nội</a:t>
            </a:r>
            <a:r>
              <a:rPr lang="en-US" sz="3500" b="0" dirty="0"/>
              <a:t> dung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35525"/>
          </a:xfrm>
        </p:spPr>
        <p:txBody>
          <a:bodyPr/>
          <a:lstStyle/>
          <a:p>
            <a:pPr algn="l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Internet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Request/Response</a:t>
            </a:r>
          </a:p>
          <a:p>
            <a:pPr algn="l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urllib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  <a:p>
            <a:pPr algn="l"/>
            <a:r>
              <a:rPr lang="en-US" dirty="0"/>
              <a:t>Rest API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Webservice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urllib.parse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‘basic’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u="sng" dirty="0" err="1">
                <a:hlinkClick r:id="rId3"/>
              </a:rPr>
              <a:t>www.python.org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/>
              <a:t>openurl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 err="1"/>
              <a:t>Seach</a:t>
            </a:r>
            <a:r>
              <a:rPr lang="en-US" b="1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err="1">
                <a:hlinkClick r:id="rId4"/>
              </a:rPr>
              <a:t>www.python.org</a:t>
            </a:r>
            <a:r>
              <a:rPr lang="en-US" u="sng" dirty="0">
                <a:hlinkClick r:id="rId4"/>
              </a:rPr>
              <a:t>/search/?q=</a:t>
            </a:r>
            <a:r>
              <a:rPr lang="en-US" u="sng" dirty="0" err="1">
                <a:hlinkClick r:id="rId4"/>
              </a:rPr>
              <a:t>urlopen&amp;submit</a:t>
            </a:r>
            <a:r>
              <a:rPr lang="en-US" u="sng" dirty="0">
                <a:hlinkClick r:id="rId4"/>
              </a:rPr>
              <a:t>=Search</a:t>
            </a:r>
            <a:r>
              <a:rPr lang="en-US" dirty="0"/>
              <a:t> 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1800451" y="3581400"/>
            <a:ext cx="5470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urllib.parse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ta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b="1" dirty="0" err="1"/>
              <a:t>urllib.parse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514600"/>
            <a:ext cx="7543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urllib.parse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sz="2800" b="1" dirty="0" err="1"/>
              <a:t>Thí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3</a:t>
            </a:r>
            <a:r>
              <a:rPr lang="en-US" sz="2800" dirty="0"/>
              <a:t>: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890486"/>
            <a:ext cx="82296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9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Xử lý ngoại lệ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sz="2800" dirty="0" err="1"/>
              <a:t>urlopen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(exception) </a:t>
            </a:r>
            <a:r>
              <a:rPr lang="en-US" sz="2800" dirty="0" err="1"/>
              <a:t>URLError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url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.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nắm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.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4 </a:t>
            </a:r>
            <a:r>
              <a:rPr lang="en-US" sz="2800" dirty="0" err="1"/>
              <a:t>và</a:t>
            </a:r>
            <a:r>
              <a:rPr lang="en-US" sz="2800" dirty="0"/>
              <a:t> 5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đây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Xử lý ngoại lệ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sz="2800" b="1" dirty="0" err="1"/>
              <a:t>Thí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4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77686" y="1828800"/>
            <a:ext cx="6686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Xử lý ngoại lệ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sz="2800" b="1" dirty="0" err="1"/>
              <a:t>Thí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5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904999"/>
            <a:ext cx="7620000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4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Rest API </a:t>
            </a:r>
            <a:r>
              <a:rPr lang="en-US" sz="3600" b="0" dirty="0" err="1"/>
              <a:t>và</a:t>
            </a:r>
            <a:r>
              <a:rPr lang="en-US" sz="3600" b="0" dirty="0"/>
              <a:t> </a:t>
            </a:r>
            <a:r>
              <a:rPr lang="en-US" sz="3600" b="0" dirty="0" err="1"/>
              <a:t>Webservice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algn="l" eaLnBrk="1" hangingPunct="1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REST</a:t>
            </a:r>
          </a:p>
          <a:p>
            <a:pPr algn="l" eaLnBrk="1" hangingPunct="1"/>
            <a:r>
              <a:rPr lang="en-US" dirty="0"/>
              <a:t>REST APIs and Web Services</a:t>
            </a:r>
          </a:p>
          <a:p>
            <a:pPr algn="l" eaLnBrk="1" hangingPunct="1"/>
            <a:r>
              <a:rPr lang="en-US" dirty="0"/>
              <a:t>REST </a:t>
            </a:r>
            <a:r>
              <a:rPr lang="en-US" dirty="0" err="1"/>
              <a:t>và</a:t>
            </a:r>
            <a:r>
              <a:rPr lang="en-US" dirty="0"/>
              <a:t> Python</a:t>
            </a:r>
          </a:p>
          <a:p>
            <a:pPr algn="l" eaLnBrk="1" hangingPunct="1"/>
            <a:r>
              <a:rPr lang="en-US" dirty="0" err="1"/>
              <a:t>JSON</a:t>
            </a:r>
            <a:br>
              <a:rPr lang="en-US" dirty="0"/>
            </a:b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342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 err="1"/>
              <a:t>Kiến</a:t>
            </a:r>
            <a:r>
              <a:rPr lang="en-US" sz="3600" b="0" dirty="0"/>
              <a:t> </a:t>
            </a:r>
            <a:r>
              <a:rPr lang="en-US" sz="3600" b="0" dirty="0" err="1"/>
              <a:t>trúc</a:t>
            </a:r>
            <a:r>
              <a:rPr lang="en-US" sz="3600" b="0" dirty="0"/>
              <a:t> </a:t>
            </a:r>
            <a:r>
              <a:rPr lang="en-US" sz="3600" b="0" dirty="0" err="1"/>
              <a:t>của</a:t>
            </a:r>
            <a:r>
              <a:rPr lang="en-US" sz="3600" b="0" dirty="0"/>
              <a:t> REST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/>
              <a:t>REST (representational state </a:t>
            </a:r>
            <a:r>
              <a:rPr lang="en-US" dirty="0" err="1"/>
              <a:t>tranfer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. REST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6379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 err="1"/>
              <a:t>Kiến</a:t>
            </a:r>
            <a:r>
              <a:rPr lang="en-US" sz="3600" b="0" dirty="0"/>
              <a:t> </a:t>
            </a:r>
            <a:r>
              <a:rPr lang="en-US" sz="3600" b="0" dirty="0" err="1"/>
              <a:t>trúc</a:t>
            </a:r>
            <a:r>
              <a:rPr lang="en-US" sz="3600" b="0" dirty="0"/>
              <a:t> </a:t>
            </a:r>
            <a:r>
              <a:rPr lang="en-US" sz="3600" b="0" dirty="0" err="1"/>
              <a:t>của</a:t>
            </a:r>
            <a:r>
              <a:rPr lang="en-US" sz="3600" b="0" dirty="0"/>
              <a:t> REST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0"/>
            <a:r>
              <a:rPr lang="en-US" b="1" dirty="0"/>
              <a:t>Stateless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Client-Server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Cacheable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cache.</a:t>
            </a:r>
          </a:p>
        </p:txBody>
      </p:sp>
    </p:spTree>
    <p:extLst>
      <p:ext uri="{BB962C8B-B14F-4D97-AF65-F5344CB8AC3E}">
        <p14:creationId xmlns:p14="http://schemas.microsoft.com/office/powerpoint/2010/main" val="1121571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 err="1"/>
              <a:t>Kiến</a:t>
            </a:r>
            <a:r>
              <a:rPr lang="en-US" sz="3600" b="0" dirty="0"/>
              <a:t> </a:t>
            </a:r>
            <a:r>
              <a:rPr lang="en-US" sz="3600" b="0" dirty="0" err="1"/>
              <a:t>trúc</a:t>
            </a:r>
            <a:r>
              <a:rPr lang="en-US" sz="3600" b="0" dirty="0"/>
              <a:t> </a:t>
            </a:r>
            <a:r>
              <a:rPr lang="en-US" sz="3600" b="0" dirty="0" err="1"/>
              <a:t>của</a:t>
            </a:r>
            <a:r>
              <a:rPr lang="en-US" sz="3600" b="0" dirty="0"/>
              <a:t> REST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0"/>
            <a:r>
              <a:rPr lang="en-US" b="1" dirty="0"/>
              <a:t>Uniform interface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Layered system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proxy </a:t>
            </a:r>
            <a:r>
              <a:rPr lang="en-US" dirty="0" err="1"/>
              <a:t>hoặc</a:t>
            </a:r>
            <a:r>
              <a:rPr lang="en-US" dirty="0"/>
              <a:t> load balancer.</a:t>
            </a:r>
          </a:p>
          <a:p>
            <a:pPr lvl="0"/>
            <a:r>
              <a:rPr lang="en-US" b="1" dirty="0"/>
              <a:t>Code on demand (</a:t>
            </a:r>
            <a:r>
              <a:rPr lang="en-US" b="1" dirty="0" err="1"/>
              <a:t>tùy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JavaScript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Load_balancing</a:t>
            </a:r>
            <a:r>
              <a:rPr lang="en-US" dirty="0"/>
              <a:t>_(computing)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 err="1"/>
              <a:t>Dữ</a:t>
            </a:r>
            <a:r>
              <a:rPr lang="en-US" sz="3600" b="0" dirty="0"/>
              <a:t> </a:t>
            </a:r>
            <a:r>
              <a:rPr lang="en-US" sz="3600" b="0" dirty="0" err="1"/>
              <a:t>liệu</a:t>
            </a:r>
            <a:r>
              <a:rPr lang="en-US" sz="3600" b="0" dirty="0"/>
              <a:t> Internet </a:t>
            </a:r>
            <a:r>
              <a:rPr lang="en-US" sz="3600" b="0" dirty="0" err="1"/>
              <a:t>và</a:t>
            </a:r>
            <a:r>
              <a:rPr lang="en-US" sz="3600" b="0" dirty="0"/>
              <a:t> </a:t>
            </a:r>
            <a:r>
              <a:rPr lang="en-US" sz="3600" b="0" dirty="0" err="1"/>
              <a:t>mô</a:t>
            </a:r>
            <a:r>
              <a:rPr lang="en-US" sz="3600" b="0" dirty="0"/>
              <a:t> </a:t>
            </a:r>
            <a:r>
              <a:rPr lang="en-US" sz="3600" b="0" dirty="0" err="1"/>
              <a:t>hình</a:t>
            </a:r>
            <a:r>
              <a:rPr lang="en-US" sz="3600" b="0" dirty="0"/>
              <a:t> Request/Response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029200"/>
          </a:xfrm>
        </p:spPr>
        <p:txBody>
          <a:bodyPr/>
          <a:lstStyle/>
          <a:p>
            <a:pPr algn="l" eaLnBrk="1" hangingPunct="1"/>
            <a:r>
              <a:rPr lang="en-US" dirty="0"/>
              <a:t>HTTP</a:t>
            </a:r>
          </a:p>
          <a:p>
            <a:pPr lvl="1" algn="l" eaLnBrk="1" hangingPunct="1"/>
            <a:r>
              <a:rPr lang="en-US" dirty="0"/>
              <a:t>HTTP Message</a:t>
            </a:r>
          </a:p>
          <a:p>
            <a:pPr lvl="1" algn="l" eaLnBrk="1" hangingPunct="1"/>
            <a:r>
              <a:rPr lang="en-US" dirty="0"/>
              <a:t>HTTP Request</a:t>
            </a:r>
          </a:p>
          <a:p>
            <a:pPr lvl="1" algn="l" eaLnBrk="1" hangingPunct="1"/>
            <a:r>
              <a:rPr lang="en-US" dirty="0"/>
              <a:t>HTTP Response</a:t>
            </a:r>
          </a:p>
          <a:p>
            <a:pPr algn="l" eaLnBrk="1" hangingPunct="1"/>
            <a:r>
              <a:rPr lang="en-US" dirty="0"/>
              <a:t>Cookie</a:t>
            </a:r>
            <a:br>
              <a:rPr lang="en-US" dirty="0"/>
            </a:b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98488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REST APIs and Web Services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Webservice</a:t>
            </a:r>
            <a:r>
              <a:rPr lang="en-US" dirty="0"/>
              <a:t> REST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webservice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REST.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webservice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API (Application Programming Interface). API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 (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Reddit</a:t>
            </a:r>
            <a:r>
              <a:rPr lang="en-US" dirty="0"/>
              <a:t>, </a:t>
            </a:r>
            <a:r>
              <a:rPr lang="en-US" dirty="0" err="1"/>
              <a:t>Spotify</a:t>
            </a:r>
            <a:r>
              <a:rPr lang="en-US" dirty="0"/>
              <a:t>, Twitter </a:t>
            </a:r>
            <a:r>
              <a:rPr lang="en-US" dirty="0" err="1"/>
              <a:t>và</a:t>
            </a:r>
            <a:r>
              <a:rPr lang="en-US" dirty="0"/>
              <a:t> Facebook)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API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.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API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2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REST APIs and Web Services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API REST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</a:t>
            </a:r>
            <a:r>
              <a:rPr lang="en-US" dirty="0" err="1"/>
              <a:t>như</a:t>
            </a:r>
            <a:r>
              <a:rPr lang="en-US" dirty="0"/>
              <a:t> GET, POST </a:t>
            </a:r>
            <a:r>
              <a:rPr lang="en-US" dirty="0" err="1"/>
              <a:t>và</a:t>
            </a:r>
            <a:r>
              <a:rPr lang="en-US" dirty="0"/>
              <a:t>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service.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webservice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HTTP </a:t>
            </a:r>
            <a:r>
              <a:rPr lang="en-US" dirty="0" err="1"/>
              <a:t>tới</a:t>
            </a:r>
            <a:r>
              <a:rPr lang="en-US" dirty="0"/>
              <a:t> API REST.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</a:t>
            </a:r>
            <a:r>
              <a:rPr lang="en-US" dirty="0" err="1"/>
              <a:t>cho</a:t>
            </a:r>
            <a:r>
              <a:rPr lang="en-US" dirty="0"/>
              <a:t> API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REST APIs and Web Services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API Endpoints </a:t>
            </a:r>
            <a:r>
              <a:rPr lang="en-US" dirty="0"/>
              <a:t>API REST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service.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API,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Endpoint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07859"/>
              </p:ext>
            </p:extLst>
          </p:nvPr>
        </p:nvGraphicFramePr>
        <p:xfrm>
          <a:off x="2286000" y="1295400"/>
          <a:ext cx="4168775" cy="3484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 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482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Retrieve an existing resource.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482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 a new resource.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482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 an existing resource.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PATCH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482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Partially update an existing resource.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DELETE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482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 a resource.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31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REST </a:t>
            </a:r>
            <a:r>
              <a:rPr lang="en-US" sz="3600" b="0" dirty="0" err="1"/>
              <a:t>và</a:t>
            </a:r>
            <a:r>
              <a:rPr lang="en-US" sz="3600" b="0" dirty="0"/>
              <a:t> Python</a:t>
            </a:r>
            <a:endParaRPr lang="vi-VN" sz="3600" b="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REST API,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requests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HTTP requests.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HTTP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Apache2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Python.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requests:</a:t>
            </a:r>
          </a:p>
          <a:p>
            <a:pPr lvl="1"/>
            <a:r>
              <a:rPr lang="en-US" dirty="0"/>
              <a:t>pip install requests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API Endpoints </a:t>
            </a:r>
            <a:r>
              <a:rPr lang="en-US" dirty="0"/>
              <a:t>API REST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service.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API,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Endpoint</a:t>
            </a:r>
          </a:p>
        </p:txBody>
      </p:sp>
    </p:spTree>
    <p:extLst>
      <p:ext uri="{BB962C8B-B14F-4D97-AF65-F5344CB8AC3E}">
        <p14:creationId xmlns:p14="http://schemas.microsoft.com/office/powerpoint/2010/main" val="293147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Phương thức GET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REST API.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API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u="sng" dirty="0" err="1">
                <a:hlinkClick r:id="rId3"/>
              </a:rPr>
              <a:t>JSONPlaceholder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err="1">
                <a:hlinkClick r:id="rId3"/>
              </a:rPr>
              <a:t>jsonplaceholder.typicode.com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GET.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API Endpoints </a:t>
            </a:r>
            <a:r>
              <a:rPr lang="en-US" dirty="0"/>
              <a:t>API REST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service.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API,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Endpoint</a:t>
            </a:r>
          </a:p>
        </p:txBody>
      </p:sp>
    </p:spTree>
    <p:extLst>
      <p:ext uri="{BB962C8B-B14F-4D97-AF65-F5344CB8AC3E}">
        <p14:creationId xmlns:p14="http://schemas.microsoft.com/office/powerpoint/2010/main" val="1454666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Phương thức GET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6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request.get</a:t>
            </a:r>
            <a:r>
              <a:rPr lang="en-US" dirty="0"/>
              <a:t> 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GET </a:t>
            </a:r>
            <a:r>
              <a:rPr lang="en-US" dirty="0" err="1"/>
              <a:t>tới</a:t>
            </a:r>
            <a:r>
              <a:rPr lang="en-US" dirty="0"/>
              <a:t> /</a:t>
            </a:r>
            <a:r>
              <a:rPr lang="en-US" dirty="0" err="1"/>
              <a:t>todos</a:t>
            </a:r>
            <a:r>
              <a:rPr lang="en-US" dirty="0"/>
              <a:t>/1,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 err="1"/>
              <a:t>todo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1.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.</a:t>
            </a:r>
          </a:p>
          <a:p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headers </a:t>
            </a:r>
            <a:r>
              <a:rPr lang="en-US" dirty="0" err="1"/>
              <a:t>của</a:t>
            </a:r>
            <a:r>
              <a:rPr lang="en-US" dirty="0"/>
              <a:t> response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	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571624"/>
            <a:ext cx="7239000" cy="26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7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Phương thức POST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/>
              <a:t>POST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HTTP.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/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(URI)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(status code)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201,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;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400 (Bad Request).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(Conflict),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409.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200,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09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Phương thức POST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requests.post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requests.post</a:t>
            </a:r>
            <a:r>
              <a:rPr lang="en-US" dirty="0"/>
              <a:t>()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Content-Type </a:t>
            </a:r>
            <a:r>
              <a:rPr lang="en-US" dirty="0" err="1"/>
              <a:t>của</a:t>
            </a:r>
            <a:r>
              <a:rPr lang="en-US" dirty="0"/>
              <a:t> headers </a:t>
            </a:r>
            <a:r>
              <a:rPr lang="en-US" dirty="0" err="1"/>
              <a:t>là</a:t>
            </a:r>
            <a:r>
              <a:rPr lang="en-US" dirty="0"/>
              <a:t> application/</a:t>
            </a:r>
            <a:r>
              <a:rPr lang="en-US" dirty="0" err="1"/>
              <a:t>json</a:t>
            </a:r>
            <a:r>
              <a:rPr lang="en-US" dirty="0"/>
              <a:t> (headers = {“Content-Type”: “application/</a:t>
            </a:r>
            <a:r>
              <a:rPr lang="en-US" dirty="0" err="1"/>
              <a:t>json</a:t>
            </a:r>
            <a:r>
              <a:rPr lang="en-US" dirty="0"/>
              <a:t>”}.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8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600200"/>
            <a:ext cx="66865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07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Phương thức POST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8: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Ghi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json.dumps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json</a:t>
            </a:r>
            <a:r>
              <a:rPr lang="en-US" dirty="0"/>
              <a:t> 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.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 </a:t>
            </a:r>
            <a:r>
              <a:rPr lang="en-US" u="sng" dirty="0" err="1">
                <a:hlinkClick r:id="rId5"/>
              </a:rPr>
              <a:t>JSON</a:t>
            </a:r>
            <a:r>
              <a:rPr lang="en-US" u="sng" dirty="0">
                <a:hlinkClick r:id="rId5"/>
              </a:rPr>
              <a:t> </a:t>
            </a:r>
            <a:r>
              <a:rPr lang="en-US" u="sng" dirty="0" err="1">
                <a:hlinkClick r:id="rId5"/>
              </a:rPr>
              <a:t>trong</a:t>
            </a:r>
            <a:r>
              <a:rPr lang="en-US" u="sng" dirty="0">
                <a:hlinkClick r:id="rId5"/>
              </a:rPr>
              <a:t> Python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1228725" y="1676400"/>
            <a:ext cx="6686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Các phương thức khác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GET </a:t>
            </a:r>
            <a:r>
              <a:rPr lang="en-US" dirty="0" err="1"/>
              <a:t>và</a:t>
            </a:r>
            <a:r>
              <a:rPr lang="en-US" dirty="0"/>
              <a:t> POST, requests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PUT, PATCH </a:t>
            </a:r>
            <a:r>
              <a:rPr lang="en-US" dirty="0" err="1"/>
              <a:t>và</a:t>
            </a:r>
            <a:r>
              <a:rPr lang="en-US" dirty="0"/>
              <a:t> DELETE.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2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HTTP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/>
              <a:t>HTTP (Hyper-Text-Transfer-Protocol)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,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Tim Berners Lee (1989).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TCP/IP.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World-Wide Web (WWW)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1990,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(fetching)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HTML, text, video, </a:t>
            </a:r>
            <a:r>
              <a:rPr lang="en-US" dirty="0" err="1"/>
              <a:t>ảnh</a:t>
            </a:r>
            <a:r>
              <a:rPr lang="en-US" dirty="0"/>
              <a:t>. </a:t>
            </a:r>
          </a:p>
          <a:p>
            <a:pPr algn="l" eaLnBrk="1" hangingPunct="1"/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Client/Server.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(Request/HTTP Request) </a:t>
            </a:r>
            <a:r>
              <a:rPr lang="en-US" dirty="0" err="1"/>
              <a:t>từ</a:t>
            </a:r>
            <a:r>
              <a:rPr lang="en-US" dirty="0"/>
              <a:t> client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Server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(Response/HTTP Response)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client. </a:t>
            </a:r>
            <a:r>
              <a:rPr lang="en-US" dirty="0" err="1"/>
              <a:t>Các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Response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 (HTTP Message).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5201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API Key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dirty="0" err="1"/>
              <a:t>Khóa</a:t>
            </a:r>
            <a:r>
              <a:rPr lang="en-US" dirty="0"/>
              <a:t> API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3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API Key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9: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Lưu</a:t>
            </a:r>
            <a:r>
              <a:rPr lang="en-US" b="1" dirty="0"/>
              <a:t> ý</a:t>
            </a:r>
            <a:r>
              <a:rPr lang="en-US" dirty="0"/>
              <a:t>: </a:t>
            </a:r>
          </a:p>
          <a:p>
            <a:pPr lvl="0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link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err="1">
                <a:hlinkClick r:id="rId3"/>
              </a:rPr>
              <a:t>blog.hubspot.com</a:t>
            </a:r>
            <a:r>
              <a:rPr lang="en-US" u="sng" dirty="0">
                <a:hlinkClick r:id="rId3"/>
              </a:rPr>
              <a:t>/website/how-to-get-</a:t>
            </a:r>
            <a:r>
              <a:rPr lang="en-US" u="sng" dirty="0" err="1">
                <a:hlinkClick r:id="rId3"/>
              </a:rPr>
              <a:t>youtube</a:t>
            </a:r>
            <a:r>
              <a:rPr lang="en-US" u="sng" dirty="0">
                <a:hlinkClick r:id="rId3"/>
              </a:rPr>
              <a:t>-</a:t>
            </a:r>
            <a:r>
              <a:rPr lang="en-US" u="sng" dirty="0" err="1">
                <a:hlinkClick r:id="rId3"/>
              </a:rPr>
              <a:t>api</a:t>
            </a:r>
            <a:r>
              <a:rPr lang="en-US" u="sng" dirty="0">
                <a:hlinkClick r:id="rId3"/>
              </a:rPr>
              <a:t>-key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API_KEY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HTTPBasicAuth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link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err="1">
                <a:hlinkClick r:id="rId4"/>
              </a:rPr>
              <a:t>realpython.com</a:t>
            </a:r>
            <a:r>
              <a:rPr lang="en-US" u="sng" dirty="0">
                <a:hlinkClick r:id="rId4"/>
              </a:rPr>
              <a:t>/python-requests/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914400" y="1600200"/>
            <a:ext cx="7467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JSON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b="1" dirty="0" err="1"/>
              <a:t>JSON</a:t>
            </a:r>
            <a:r>
              <a:rPr lang="en-US" dirty="0"/>
              <a:t> (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key – value.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API.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(list)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(dictionary)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725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JSON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10</a:t>
            </a:r>
            <a:r>
              <a:rPr lang="en-US" dirty="0"/>
              <a:t>:</a:t>
            </a:r>
          </a:p>
          <a:p>
            <a:r>
              <a:rPr lang="en-US" dirty="0"/>
              <a:t>{'kind': 'Response', 'items': [{'id': '</a:t>
            </a:r>
            <a:r>
              <a:rPr lang="en-US" dirty="0" err="1"/>
              <a:t>7cmvABXyUC0</a:t>
            </a:r>
            <a:r>
              <a:rPr lang="en-US" dirty="0"/>
              <a:t>', 'statistics': {'</a:t>
            </a:r>
            <a:r>
              <a:rPr lang="en-US" dirty="0" err="1"/>
              <a:t>viewCount</a:t>
            </a:r>
            <a:r>
              <a:rPr lang="en-US" dirty="0"/>
              <a:t>': '784', '</a:t>
            </a:r>
            <a:r>
              <a:rPr lang="en-US" dirty="0" err="1"/>
              <a:t>commentCount</a:t>
            </a:r>
            <a:r>
              <a:rPr lang="en-US" dirty="0"/>
              <a:t>': '2'}}], '</a:t>
            </a:r>
            <a:r>
              <a:rPr lang="en-US" dirty="0" err="1"/>
              <a:t>pageInfo</a:t>
            </a:r>
            <a:r>
              <a:rPr lang="en-US" dirty="0"/>
              <a:t>': {'</a:t>
            </a:r>
            <a:r>
              <a:rPr lang="en-US" dirty="0" err="1"/>
              <a:t>totalResults</a:t>
            </a:r>
            <a:r>
              <a:rPr lang="en-US" dirty="0"/>
              <a:t>': 1, '</a:t>
            </a:r>
            <a:r>
              <a:rPr lang="en-US" dirty="0" err="1"/>
              <a:t>resultsPerPage</a:t>
            </a:r>
            <a:r>
              <a:rPr lang="en-US" dirty="0"/>
              <a:t>': 1}}</a:t>
            </a:r>
          </a:p>
          <a:p>
            <a:r>
              <a:rPr lang="en-US" dirty="0"/>
              <a:t>Python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.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dumps: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loads: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2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JSON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11: </a:t>
            </a:r>
            <a:r>
              <a:rPr lang="vi-VN" dirty="0"/>
              <a:t>Sử dụng JSON để chuyển (dumps) list thành chuỗi và ngược lại (loads)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031024"/>
            <a:ext cx="7229475" cy="36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5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vi-VN" sz="3600" b="0" dirty="0"/>
              <a:t>JSON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12: </a:t>
            </a:r>
            <a:r>
              <a:rPr lang="vi-VN" dirty="0"/>
              <a:t>Sử dụng JSON để chuyển (dumps) từ điển thành chuỗi và ngược lại (loads)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981200"/>
            <a:ext cx="7229475" cy="43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Stateless: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phi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(stateless),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(request)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(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server).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client, </a:t>
            </a:r>
            <a:r>
              <a:rPr lang="en-US" dirty="0" err="1"/>
              <a:t>thông</a:t>
            </a:r>
            <a:r>
              <a:rPr lang="en-US" dirty="0"/>
              <a:t> qua web browser (</a:t>
            </a:r>
            <a:r>
              <a:rPr lang="en-US" dirty="0" err="1"/>
              <a:t>như</a:t>
            </a:r>
            <a:r>
              <a:rPr lang="en-US" dirty="0"/>
              <a:t> chrome/</a:t>
            </a:r>
            <a:r>
              <a:rPr lang="en-US" dirty="0" err="1"/>
              <a:t>firefore</a:t>
            </a:r>
            <a:r>
              <a:rPr lang="en-US" dirty="0"/>
              <a:t>)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err="1">
                <a:hlinkClick r:id="rId3"/>
              </a:rPr>
              <a:t>www.vanlanguni.edu.vn</a:t>
            </a:r>
            <a:r>
              <a:rPr lang="en-US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dao-tao</a:t>
            </a:r>
            <a:r>
              <a:rPr lang="en-US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nganh-dao-tao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err="1">
                <a:hlinkClick r:id="rId4"/>
              </a:rPr>
              <a:t>www.vanlanguni.edu.vn</a:t>
            </a:r>
            <a:r>
              <a:rPr lang="en-US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trang-chu</a:t>
            </a:r>
            <a:r>
              <a:rPr lang="en-US" u="sng" dirty="0">
                <a:hlinkClick r:id="rId4"/>
              </a:rPr>
              <a:t>/lich-</a:t>
            </a:r>
            <a:r>
              <a:rPr lang="en-US" u="sng" dirty="0" err="1">
                <a:hlinkClick r:id="rId4"/>
              </a:rPr>
              <a:t>su</a:t>
            </a:r>
            <a:r>
              <a:rPr lang="en-US" dirty="0"/>
              <a:t>,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954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Cookie: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(session).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. Do HTTP </a:t>
            </a:r>
            <a:r>
              <a:rPr lang="en-US" dirty="0" err="1"/>
              <a:t>là</a:t>
            </a:r>
            <a:r>
              <a:rPr lang="en-US" dirty="0"/>
              <a:t> stateless, </a:t>
            </a:r>
            <a:r>
              <a:rPr lang="en-US" dirty="0" err="1"/>
              <a:t>nên</a:t>
            </a:r>
            <a:r>
              <a:rPr lang="en-US" dirty="0"/>
              <a:t> HTTP Cookie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 </a:t>
            </a:r>
            <a:r>
              <a:rPr lang="en-US" dirty="0" err="1"/>
              <a:t>Phần</a:t>
            </a:r>
            <a:r>
              <a:rPr lang="en-US" dirty="0"/>
              <a:t> Cookie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header </a:t>
            </a:r>
            <a:r>
              <a:rPr lang="en-US" dirty="0" err="1"/>
              <a:t>của</a:t>
            </a:r>
            <a:r>
              <a:rPr lang="en-US" dirty="0"/>
              <a:t> HTTP Message.</a:t>
            </a:r>
          </a:p>
        </p:txBody>
      </p:sp>
    </p:spTree>
    <p:extLst>
      <p:ext uri="{BB962C8B-B14F-4D97-AF65-F5344CB8AC3E}">
        <p14:creationId xmlns:p14="http://schemas.microsoft.com/office/powerpoint/2010/main" val="34268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HTTP Message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HTTP (HTTP Message)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qua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HTTP Request Message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 </a:t>
            </a:r>
            <a:r>
              <a:rPr lang="en-US" dirty="0" err="1"/>
              <a:t>đến</a:t>
            </a:r>
            <a:r>
              <a:rPr lang="en-US" dirty="0"/>
              <a:t> Server,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HTTP Response Message.</a:t>
            </a:r>
          </a:p>
        </p:txBody>
      </p:sp>
      <p:pic>
        <p:nvPicPr>
          <p:cNvPr id="5" name="Picture 4" descr="https://miro.medium.com/max/1394/1*fPLxbzS5zdJlKrzxf4VVX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526405" cy="242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32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HTTP Message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HTTP/1.1 </a:t>
            </a:r>
            <a:r>
              <a:rPr lang="en-US" dirty="0" err="1"/>
              <a:t>của</a:t>
            </a:r>
            <a:r>
              <a:rPr lang="en-US" dirty="0"/>
              <a:t> HTTP Message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1997,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HTTP/2.0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Server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HTTP/2.0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HTTP/2.0.</a:t>
            </a:r>
          </a:p>
        </p:txBody>
      </p:sp>
      <p:pic>
        <p:nvPicPr>
          <p:cNvPr id="5" name="Picture 4" descr="https://miro.medium.com/max/1394/1*fPLxbzS5zdJlKrzxf4VVX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72205"/>
            <a:ext cx="5526405" cy="242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52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09806E-F69F-408C-B709-23DFBE41998D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4013"/>
            <a:ext cx="9144000" cy="620712"/>
          </a:xfrm>
        </p:spPr>
        <p:txBody>
          <a:bodyPr/>
          <a:lstStyle/>
          <a:p>
            <a:r>
              <a:rPr lang="en-US" sz="3600" b="0" dirty="0"/>
              <a:t>HTTP Request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r>
              <a:rPr lang="en-US" dirty="0"/>
              <a:t>HTTP Request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Request Line, Request Header </a:t>
            </a:r>
            <a:r>
              <a:rPr lang="en-US" dirty="0" err="1"/>
              <a:t>và</a:t>
            </a:r>
            <a:r>
              <a:rPr lang="en-US" dirty="0"/>
              <a:t> Request Body (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574693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3280</TotalTime>
  <Words>2946</Words>
  <Application>Microsoft Office PowerPoint</Application>
  <PresentationFormat>On-screen Show (4:3)</PresentationFormat>
  <Paragraphs>334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Symbol</vt:lpstr>
      <vt:lpstr>Tahoma</vt:lpstr>
      <vt:lpstr>Verdana</vt:lpstr>
      <vt:lpstr>Wingdings</vt:lpstr>
      <vt:lpstr>Wingdings 2</vt:lpstr>
      <vt:lpstr>Edge</vt:lpstr>
      <vt:lpstr>Chapter 9</vt:lpstr>
      <vt:lpstr>Nội dung</vt:lpstr>
      <vt:lpstr>Dữ liệu Internet và mô hình Request/Response</vt:lpstr>
      <vt:lpstr>HTTP</vt:lpstr>
      <vt:lpstr>Stateless:</vt:lpstr>
      <vt:lpstr>Cookie:</vt:lpstr>
      <vt:lpstr>HTTP Message</vt:lpstr>
      <vt:lpstr>HTTP Message</vt:lpstr>
      <vt:lpstr>HTTP Request</vt:lpstr>
      <vt:lpstr>Request Line:</vt:lpstr>
      <vt:lpstr>Request Header: </vt:lpstr>
      <vt:lpstr>Request Body (tùy chọn): </vt:lpstr>
      <vt:lpstr>HTTP Response</vt:lpstr>
      <vt:lpstr>HTTP Response</vt:lpstr>
      <vt:lpstr>Thư viện urllib trong python</vt:lpstr>
      <vt:lpstr>Thư viện urllib trong python</vt:lpstr>
      <vt:lpstr>Thư viện urllib trong python</vt:lpstr>
      <vt:lpstr>Thư viện urllib trong python</vt:lpstr>
      <vt:lpstr>Thư viện urllib trong python</vt:lpstr>
      <vt:lpstr>urllib.parse</vt:lpstr>
      <vt:lpstr>urllib.parse</vt:lpstr>
      <vt:lpstr>urllib.parse</vt:lpstr>
      <vt:lpstr>Xử lý ngoại lệ</vt:lpstr>
      <vt:lpstr>Xử lý ngoại lệ</vt:lpstr>
      <vt:lpstr>Xử lý ngoại lệ</vt:lpstr>
      <vt:lpstr>Rest API và Webservice</vt:lpstr>
      <vt:lpstr>Kiến trúc của REST</vt:lpstr>
      <vt:lpstr>Kiến trúc của REST</vt:lpstr>
      <vt:lpstr>Kiến trúc của REST</vt:lpstr>
      <vt:lpstr>REST APIs and Web Services</vt:lpstr>
      <vt:lpstr>REST APIs and Web Services</vt:lpstr>
      <vt:lpstr>REST APIs and Web Services</vt:lpstr>
      <vt:lpstr>REST và Python</vt:lpstr>
      <vt:lpstr>Phương thức GET</vt:lpstr>
      <vt:lpstr>Phương thức GET</vt:lpstr>
      <vt:lpstr>Phương thức POST</vt:lpstr>
      <vt:lpstr>Phương thức POST</vt:lpstr>
      <vt:lpstr>Phương thức POST</vt:lpstr>
      <vt:lpstr>Các phương thức khác</vt:lpstr>
      <vt:lpstr>API Key</vt:lpstr>
      <vt:lpstr>API Key</vt:lpstr>
      <vt:lpstr>JSON</vt:lpstr>
      <vt:lpstr>JSON</vt:lpstr>
      <vt:lpstr>JSON</vt:lpstr>
      <vt:lpstr>JSON</vt:lpstr>
    </vt:vector>
  </TitlesOfParts>
  <Company>SRDC 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My Linh</dc:creator>
  <cp:lastModifiedBy>Nguyễn Thị Mỹ Linh - Khoa Công nghệ thông tin - VLSET</cp:lastModifiedBy>
  <cp:revision>386</cp:revision>
  <dcterms:created xsi:type="dcterms:W3CDTF">2003-05-25T12:47:52Z</dcterms:created>
  <dcterms:modified xsi:type="dcterms:W3CDTF">2022-07-08T05:37:32Z</dcterms:modified>
</cp:coreProperties>
</file>