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5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E3D-2A2E-498C-AF58-07F6D59A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073F0-AD62-4BA3-B29A-C0D01022B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713A-9220-4D8C-BC72-E5C9F5C6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0C68-8AE0-4426-91F0-5817C113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6819-AE5E-4866-8AAA-6150D266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764-263C-4B4D-90FF-2141E81B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D2710-7C7B-4B43-9AB1-6BC316B2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DF18-93E3-4CB2-9AF0-77180F13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865C-12A6-437D-9F8D-8F734D9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8A2C-C82D-4CA5-B908-83648E81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DC8F7-C1B7-42E1-B159-947DF365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0B62-4F50-4D1B-B975-0A8F72D8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60E6-0B86-4BA1-976C-185F6B66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5B48-4E66-438E-97AB-76367B47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C33-86A2-4B37-8057-A38EEA1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BBD-96AC-4EED-AF5C-D02C110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85A-AEA7-43FB-AC99-33763829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D447-39FE-436C-9EB4-C023D284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33CA-5F55-4181-93A3-E620CF6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981A-905B-4F05-9C04-E3B000A2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D10-10A0-4690-9479-5245AAA7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B204-4277-414D-B3D8-87E22A84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888-D9AD-4384-8AFE-908D04D9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848A-1EE2-4AD7-BBE8-5E46FFB1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54DC-7B89-4051-9985-29939A4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5381-DDCB-4C6A-94AA-35CAE02D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D2AD-95F1-46A9-87FA-E8AE4737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30858-17BC-40B2-9FDD-27C2F686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19A4-3E09-40BD-ABE5-AFDC66B9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DCAE-F0A2-4957-8702-9F6E6ED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F65-9703-4613-B76E-49996C4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F8D-B7E5-4555-878D-C77158D1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A2DA-2668-42C5-BA6A-8C05944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259CB-53B0-4D05-9D60-8697C934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99598-366E-48B7-ABAC-C9C756D5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55D02-FDAD-45C1-9C7F-CA1AABB6E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A293F-05DF-4D93-8CCC-927E077A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A6EC4-B460-41B1-8706-3936BCD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2398B-6FED-4793-B6C1-7BD575AC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C733-5CAD-4EE6-AB1F-F681A67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34BBE-C15F-4ED8-BD43-202496F8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8546-AB81-4A0E-940E-4E8F858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3FB4-BBFD-4F2E-91E5-630FFFF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30471-2DC3-4611-B19C-563A1341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B6C08-30A2-4090-AC4F-877C47AF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1CFA9-A919-4881-A016-29C6C606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33BB-BDCD-48C7-BE9F-E03CB55D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8E71-F88A-47C9-8B30-A663B41E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27FE-5B51-4BC9-87CC-512BB55A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4358-5416-4C13-9B40-189FA49C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36E6-991B-4FAB-885C-DF6A55D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152F9-CC45-476A-8D70-9BBC055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E9F8-4BB3-44D0-82B9-3919BDD6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DE4BE-BAC9-471B-9295-F32F5A947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B425F-2138-48C1-A8DC-28D64F29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70B8-4558-4008-8325-DA86560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726A-2364-4741-A211-ABBF8E29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3030-5EF1-4812-A3D1-091736D2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41E02-5CBE-4C80-A672-00370C77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62EF-5A4B-46E1-A76E-B382D54D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0A6A-0969-496C-971F-D033B003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1E68-9071-4534-B1CB-8EB02C66FA7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EA01-9980-408B-96D2-C2757E885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A005-5DB8-4141-999F-2E5BC6AD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bank.worldbank.org/source/job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A29F-53B7-4EB0-BE07-23F04981B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22AF-1901-4988-9DFC-2C89AC866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Leveille</a:t>
            </a:r>
            <a:endParaRPr lang="en-US" dirty="0"/>
          </a:p>
          <a:p>
            <a:r>
              <a:rPr lang="en-US" dirty="0"/>
              <a:t>Dustin Vasquez</a:t>
            </a:r>
          </a:p>
        </p:txBody>
      </p:sp>
    </p:spTree>
    <p:extLst>
      <p:ext uri="{BB962C8B-B14F-4D97-AF65-F5344CB8AC3E}">
        <p14:creationId xmlns:p14="http://schemas.microsoft.com/office/powerpoint/2010/main" val="1955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E5BFE9-216A-4B5E-BD06-8127546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37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the factors that effect GDP per employee (productivity by employee) in both emerging and developing countries.</a:t>
            </a:r>
          </a:p>
          <a:p>
            <a:r>
              <a:rPr lang="en-US" dirty="0"/>
              <a:t>We both have an interest in economics. We thought this would be a fun dataset to work on.</a:t>
            </a:r>
          </a:p>
        </p:txBody>
      </p:sp>
    </p:spTree>
    <p:extLst>
      <p:ext uri="{BB962C8B-B14F-4D97-AF65-F5344CB8AC3E}">
        <p14:creationId xmlns:p14="http://schemas.microsoft.com/office/powerpoint/2010/main" val="14736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meaningful factors that effect employee productivity (GDP per employee) across countries.</a:t>
            </a:r>
          </a:p>
        </p:txBody>
      </p:sp>
    </p:spTree>
    <p:extLst>
      <p:ext uri="{BB962C8B-B14F-4D97-AF65-F5344CB8AC3E}">
        <p14:creationId xmlns:p14="http://schemas.microsoft.com/office/powerpoint/2010/main" val="405409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ED242-10FD-4A2F-B986-7A7DB2A43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5" t="4606" r="2283" b="6652"/>
          <a:stretch/>
        </p:blipFill>
        <p:spPr>
          <a:xfrm>
            <a:off x="3408630" y="2136913"/>
            <a:ext cx="5227982" cy="2584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6D170-BF23-474B-A998-03E46831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146" y="377420"/>
            <a:ext cx="1410911" cy="190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09C9F-951B-454B-94DD-3865F934F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2" y="3455715"/>
            <a:ext cx="1247742" cy="19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B847F-CAED-4661-AD38-3D2A78BE0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38" y="5155306"/>
            <a:ext cx="2045588" cy="142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653F76-542A-4CB8-ACD4-130C0E585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670" y="5100917"/>
            <a:ext cx="1973451" cy="1620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677AD-E36A-486E-85EE-845706959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60" y="276439"/>
            <a:ext cx="2245829" cy="1721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3DFF5-C4B7-4B8B-945B-1238434FB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783" y="139148"/>
            <a:ext cx="2245829" cy="16179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83F6CD-CB53-41C3-B7A0-F5351186C2E0}"/>
              </a:ext>
            </a:extLst>
          </p:cNvPr>
          <p:cNvCxnSpPr/>
          <p:nvPr/>
        </p:nvCxnSpPr>
        <p:spPr>
          <a:xfrm>
            <a:off x="3021189" y="1461052"/>
            <a:ext cx="527081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76C36A-D7E0-4082-A947-3F79C60EA01E}"/>
              </a:ext>
            </a:extLst>
          </p:cNvPr>
          <p:cNvCxnSpPr>
            <a:cxnSpLocks/>
          </p:cNvCxnSpPr>
          <p:nvPr/>
        </p:nvCxnSpPr>
        <p:spPr>
          <a:xfrm flipV="1">
            <a:off x="2220830" y="4417321"/>
            <a:ext cx="1063899" cy="25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D2223C-983E-4BA3-9B43-BE6313ECA44E}"/>
              </a:ext>
            </a:extLst>
          </p:cNvPr>
          <p:cNvCxnSpPr>
            <a:cxnSpLocks/>
          </p:cNvCxnSpPr>
          <p:nvPr/>
        </p:nvCxnSpPr>
        <p:spPr>
          <a:xfrm flipV="1">
            <a:off x="4880113" y="4708663"/>
            <a:ext cx="494488" cy="68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144F9-8235-489D-9CED-1F6A7DAED3D8}"/>
              </a:ext>
            </a:extLst>
          </p:cNvPr>
          <p:cNvCxnSpPr>
            <a:cxnSpLocks/>
          </p:cNvCxnSpPr>
          <p:nvPr/>
        </p:nvCxnSpPr>
        <p:spPr>
          <a:xfrm flipH="1" flipV="1">
            <a:off x="7007087" y="4799048"/>
            <a:ext cx="220080" cy="86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04387-2101-496E-85C4-296D2FEFB6D7}"/>
              </a:ext>
            </a:extLst>
          </p:cNvPr>
          <p:cNvCxnSpPr>
            <a:cxnSpLocks/>
          </p:cNvCxnSpPr>
          <p:nvPr/>
        </p:nvCxnSpPr>
        <p:spPr>
          <a:xfrm flipH="1">
            <a:off x="8636612" y="1904614"/>
            <a:ext cx="1763005" cy="6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F3DB78-58B8-4CA0-A5BA-55195E975D73}"/>
              </a:ext>
            </a:extLst>
          </p:cNvPr>
          <p:cNvCxnSpPr>
            <a:cxnSpLocks/>
          </p:cNvCxnSpPr>
          <p:nvPr/>
        </p:nvCxnSpPr>
        <p:spPr>
          <a:xfrm flipH="1">
            <a:off x="6510130" y="1330833"/>
            <a:ext cx="208650" cy="60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5526A4B-B45F-434D-B2E8-F38AC277D2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4146" y="3474451"/>
            <a:ext cx="1667708" cy="192249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DB61C7-F3AF-4766-AD88-69268C026AFC}"/>
              </a:ext>
            </a:extLst>
          </p:cNvPr>
          <p:cNvCxnSpPr>
            <a:cxnSpLocks/>
          </p:cNvCxnSpPr>
          <p:nvPr/>
        </p:nvCxnSpPr>
        <p:spPr>
          <a:xfrm flipH="1" flipV="1">
            <a:off x="8760514" y="3619262"/>
            <a:ext cx="1639103" cy="66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D46-5DA4-4BDF-890B-90D74685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DB6E-93A5-4CD5-A08A-1E83BFA4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believe access to electricity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We believe internet usage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We believe communication usage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What are the effects of different industry trends on employee productivity?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What are the effects of employment type trends on employee productivity?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0CE-1AB8-4DF1-BB99-59EDC6F0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921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7EA5-6471-4ED1-93FE-A6B801CC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66" y="1825625"/>
            <a:ext cx="702564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20 different countries (10 developing, 10 developed)</a:t>
            </a:r>
          </a:p>
          <a:p>
            <a:r>
              <a:rPr lang="en-US" sz="1800" dirty="0"/>
              <a:t>15 year time frame (2000 – 2014)</a:t>
            </a:r>
          </a:p>
          <a:p>
            <a:r>
              <a:rPr lang="en-US" sz="1800" dirty="0"/>
              <a:t>300 Cases total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F9CF5-34E2-474F-8784-8D3837959EBF}"/>
              </a:ext>
            </a:extLst>
          </p:cNvPr>
          <p:cNvSpPr txBox="1"/>
          <p:nvPr/>
        </p:nvSpPr>
        <p:spPr>
          <a:xfrm>
            <a:off x="7514706" y="1056596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https://databank.worldbank.org/source/jobs</a:t>
            </a:r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19B68CA-2AF8-4E65-9257-E993230D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707" y="223780"/>
            <a:ext cx="4388188" cy="793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FDFA5-CB6A-4CAF-898D-B65F13A17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3348"/>
            <a:ext cx="7701548" cy="38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D579-CA72-4A7C-B0EA-12BEC8B0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BD75-F254-4107-8137-51CA5EC7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correct data from data set</a:t>
            </a:r>
          </a:p>
          <a:p>
            <a:r>
              <a:rPr lang="en-US" dirty="0"/>
              <a:t>World Bank provides data in a reversed format for easy analysis, so we will have to reformat the data using Python.</a:t>
            </a:r>
          </a:p>
          <a:p>
            <a:r>
              <a:rPr lang="en-US" dirty="0"/>
              <a:t>There are missing values that will need filled/estimated using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4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B139-E60E-4004-98E5-8B5A5802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06"/>
            <a:ext cx="10515600" cy="1325563"/>
          </a:xfrm>
        </p:spPr>
        <p:txBody>
          <a:bodyPr/>
          <a:lstStyle/>
          <a:p>
            <a:r>
              <a:rPr lang="en-US" dirty="0"/>
              <a:t>Visual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589-25AF-4BAC-8D47-3830FFE36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" t="1" r="5033" b="1556"/>
          <a:stretch/>
        </p:blipFill>
        <p:spPr>
          <a:xfrm>
            <a:off x="612327" y="1144562"/>
            <a:ext cx="4941717" cy="2903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DC938-0EF4-45C5-8AD5-25110DE5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9" y="4261582"/>
            <a:ext cx="4642035" cy="2431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AE5AC-6923-4DE8-A016-14AEC1A1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044" y="3789470"/>
            <a:ext cx="4661234" cy="2903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AEAFB-66D8-48E3-B994-800C097E5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194" y="181314"/>
            <a:ext cx="3583884" cy="3476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24751-14E8-4B1C-874D-A993DC7D1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558" t="25208"/>
          <a:stretch/>
        </p:blipFill>
        <p:spPr>
          <a:xfrm>
            <a:off x="10104228" y="1277656"/>
            <a:ext cx="1538346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26-D2EF-4795-93D0-FF61B16D48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Tentative Schedule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47352C-2009-42B3-953A-5D675FA7A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34974"/>
              </p:ext>
            </p:extLst>
          </p:nvPr>
        </p:nvGraphicFramePr>
        <p:xfrm>
          <a:off x="2455416" y="1700343"/>
          <a:ext cx="7281169" cy="34573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55200">
                  <a:extLst>
                    <a:ext uri="{9D8B030D-6E8A-4147-A177-3AD203B41FA5}">
                      <a16:colId xmlns:a16="http://schemas.microsoft.com/office/drawing/2014/main" val="675402649"/>
                    </a:ext>
                  </a:extLst>
                </a:gridCol>
                <a:gridCol w="3925969">
                  <a:extLst>
                    <a:ext uri="{9D8B030D-6E8A-4147-A177-3AD203B41FA5}">
                      <a16:colId xmlns:a16="http://schemas.microsoft.com/office/drawing/2014/main" val="3321705703"/>
                    </a:ext>
                  </a:extLst>
                </a:gridCol>
              </a:tblGrid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(Start)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452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Download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3581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5,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7919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Explore and Learn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19,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29037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14503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Project Due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23,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6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260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Proposal Title</vt:lpstr>
      <vt:lpstr>Introduction (RL)</vt:lpstr>
      <vt:lpstr>Introduction (RL)</vt:lpstr>
      <vt:lpstr>PowerPoint Presentation</vt:lpstr>
      <vt:lpstr>Hypothesis and Questions</vt:lpstr>
      <vt:lpstr>Data</vt:lpstr>
      <vt:lpstr>Data Preparation (RL)</vt:lpstr>
      <vt:lpstr>Visual Analysis</vt:lpstr>
      <vt:lpstr>Tentative Schedule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Title</dc:title>
  <dc:creator>Dustin Vasquez</dc:creator>
  <cp:lastModifiedBy>Dustin Vasquez</cp:lastModifiedBy>
  <cp:revision>20</cp:revision>
  <dcterms:created xsi:type="dcterms:W3CDTF">2020-02-18T18:33:38Z</dcterms:created>
  <dcterms:modified xsi:type="dcterms:W3CDTF">2020-02-26T17:26:01Z</dcterms:modified>
</cp:coreProperties>
</file>