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ACF"/>
    <a:srgbClr val="41CEF1"/>
    <a:srgbClr val="64D4EF"/>
    <a:srgbClr val="06588E"/>
    <a:srgbClr val="C7590F"/>
    <a:srgbClr val="EE7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9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19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5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3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43E46B-3B9F-49E4-AFFE-851E18D05BA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CD1331-8F3F-42A5-BBF2-58E5EC1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9B6F52-D9CA-4C0A-9212-9F6C46DD1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3E4B8-59CB-45D4-9814-EBD9C6A0C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flights safer today than they were 30 years ago?</a:t>
            </a:r>
          </a:p>
        </p:txBody>
      </p:sp>
    </p:spTree>
    <p:extLst>
      <p:ext uri="{BB962C8B-B14F-4D97-AF65-F5344CB8AC3E}">
        <p14:creationId xmlns:p14="http://schemas.microsoft.com/office/powerpoint/2010/main" val="15636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855D-FD12-4E0B-9CB0-00EC2CC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0" y="0"/>
            <a:ext cx="8534400" cy="1507067"/>
          </a:xfrm>
        </p:spPr>
        <p:txBody>
          <a:bodyPr/>
          <a:lstStyle/>
          <a:p>
            <a:r>
              <a:rPr lang="en-US" dirty="0"/>
              <a:t>Number of Accidents over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CEA86-210B-4223-B1A4-BD30B8F43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97596" y="1268966"/>
            <a:ext cx="3140502" cy="3172408"/>
          </a:xfrm>
        </p:spPr>
        <p:txBody>
          <a:bodyPr>
            <a:normAutofit/>
          </a:bodyPr>
          <a:lstStyle/>
          <a:p>
            <a:r>
              <a:rPr lang="en-US" sz="1800" b="1" dirty="0"/>
              <a:t>There is a clear downward trend in accidents over time</a:t>
            </a:r>
          </a:p>
          <a:p>
            <a:r>
              <a:rPr lang="en-US" sz="1800" b="1" dirty="0"/>
              <a:t>Planes/flights becoming safer and safer as new technology and regulations improve</a:t>
            </a:r>
          </a:p>
          <a:p>
            <a:r>
              <a:rPr lang="en-US" sz="1800" b="1" dirty="0"/>
              <a:t>Forecast suggests even better improvements in the decades to 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9F5FE-E1CB-471C-9C3D-23F1E7C78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71" t="6948" r="-112" b="50255"/>
          <a:stretch/>
        </p:blipFill>
        <p:spPr>
          <a:xfrm>
            <a:off x="488270" y="1287624"/>
            <a:ext cx="7674895" cy="50706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6816D3-D254-4D07-970E-00E3ECE7DBD8}"/>
              </a:ext>
            </a:extLst>
          </p:cNvPr>
          <p:cNvSpPr/>
          <p:nvPr/>
        </p:nvSpPr>
        <p:spPr>
          <a:xfrm>
            <a:off x="5402423" y="5673012"/>
            <a:ext cx="2723418" cy="685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855D-FD12-4E0B-9CB0-00EC2CC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0" y="0"/>
            <a:ext cx="8534400" cy="1507067"/>
          </a:xfrm>
        </p:spPr>
        <p:txBody>
          <a:bodyPr/>
          <a:lstStyle/>
          <a:p>
            <a:r>
              <a:rPr lang="en-US" dirty="0"/>
              <a:t>Accidents per x number of flights over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CEA86-210B-4223-B1A4-BD30B8F43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97596" y="1268966"/>
            <a:ext cx="3140502" cy="3172408"/>
          </a:xfrm>
        </p:spPr>
        <p:txBody>
          <a:bodyPr>
            <a:normAutofit/>
          </a:bodyPr>
          <a:lstStyle/>
          <a:p>
            <a:r>
              <a:rPr lang="en-US" sz="1800" b="1" dirty="0"/>
              <a:t>There is a clear downward trend in total accidents over time</a:t>
            </a:r>
          </a:p>
          <a:p>
            <a:r>
              <a:rPr lang="en-US" sz="1800" b="1" dirty="0"/>
              <a:t>The accidents per x flights shows that there are less accidents as well as less frequency of accidents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9F5FE-E1CB-471C-9C3D-23F1E7C78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03" t="55590" r="-144" b="1648"/>
          <a:stretch/>
        </p:blipFill>
        <p:spPr>
          <a:xfrm>
            <a:off x="522701" y="1380925"/>
            <a:ext cx="7674895" cy="50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64D4E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855D-FD12-4E0B-9CB0-00EC2CC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0" y="0"/>
            <a:ext cx="8534400" cy="1507067"/>
          </a:xfrm>
        </p:spPr>
        <p:txBody>
          <a:bodyPr/>
          <a:lstStyle/>
          <a:p>
            <a:r>
              <a:rPr lang="en-US"/>
              <a:t>Incidents by airline </a:t>
            </a:r>
            <a:br>
              <a:rPr lang="en-US"/>
            </a:br>
            <a:r>
              <a:rPr lang="en-US"/>
              <a:t>pre-2000</a:t>
            </a:r>
            <a:r>
              <a:rPr lang="en-US" sz="2400"/>
              <a:t>s</a:t>
            </a:r>
            <a:r>
              <a:rPr lang="en-US"/>
              <a:t> vs post-2000</a:t>
            </a:r>
            <a:r>
              <a:rPr lang="en-US" sz="2400"/>
              <a:t>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CEA86-210B-4223-B1A4-BD30B8F43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5588" y="1653051"/>
            <a:ext cx="3140502" cy="3030538"/>
          </a:xfrm>
        </p:spPr>
        <p:txBody>
          <a:bodyPr/>
          <a:lstStyle/>
          <a:p>
            <a:r>
              <a:rPr lang="en-US" b="1" dirty="0"/>
              <a:t>The total number of incidents has decreased in the more recent 14 years</a:t>
            </a:r>
          </a:p>
          <a:p>
            <a:r>
              <a:rPr lang="en-US" b="1" dirty="0"/>
              <a:t>There is also a reduction in the number of incidents per 1M Km Available Seats Per Week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2A08CD-4271-42D3-A23A-3928B4378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93" b="48188"/>
          <a:stretch/>
        </p:blipFill>
        <p:spPr>
          <a:xfrm>
            <a:off x="196645" y="1664056"/>
            <a:ext cx="8028943" cy="4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855D-FD12-4E0B-9CB0-00EC2CC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0" y="0"/>
            <a:ext cx="8534400" cy="1507067"/>
          </a:xfrm>
        </p:spPr>
        <p:txBody>
          <a:bodyPr/>
          <a:lstStyle/>
          <a:p>
            <a:r>
              <a:rPr lang="en-US" dirty="0"/>
              <a:t>Fatalities by airline </a:t>
            </a:r>
            <a:br>
              <a:rPr lang="en-US" dirty="0"/>
            </a:br>
            <a:r>
              <a:rPr lang="en-US" dirty="0"/>
              <a:t>pre-2000</a:t>
            </a:r>
            <a:r>
              <a:rPr lang="en-US" sz="2400" dirty="0"/>
              <a:t>s</a:t>
            </a:r>
            <a:r>
              <a:rPr lang="en-US" dirty="0"/>
              <a:t> vs post-2000</a:t>
            </a:r>
            <a:r>
              <a:rPr lang="en-US" sz="2400" dirty="0"/>
              <a:t>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CEA86-210B-4223-B1A4-BD30B8F43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5588" y="1653051"/>
            <a:ext cx="3140502" cy="3030538"/>
          </a:xfrm>
        </p:spPr>
        <p:txBody>
          <a:bodyPr/>
          <a:lstStyle/>
          <a:p>
            <a:r>
              <a:rPr lang="en-US" b="1" dirty="0"/>
              <a:t>The total number of fatalities also has decreased in the more recent 14 years</a:t>
            </a:r>
          </a:p>
          <a:p>
            <a:r>
              <a:rPr lang="en-US" b="1" dirty="0"/>
              <a:t>There is also a very large reduction in the number of fatalities per 1M Km Available Seats Per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71E93-AB34-4A9C-ACC0-1CF4A4734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36" r="56855"/>
          <a:stretch/>
        </p:blipFill>
        <p:spPr>
          <a:xfrm>
            <a:off x="196644" y="1664056"/>
            <a:ext cx="8028943" cy="41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1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855D-FD12-4E0B-9CB0-00EC2CC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0" y="0"/>
            <a:ext cx="8534400" cy="1507067"/>
          </a:xfrm>
        </p:spPr>
        <p:txBody>
          <a:bodyPr/>
          <a:lstStyle/>
          <a:p>
            <a:r>
              <a:rPr lang="en-US" dirty="0"/>
              <a:t>Top 10 Fatalities by departure city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CEA86-210B-4223-B1A4-BD30B8F43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49727" y="1287624"/>
            <a:ext cx="3140502" cy="3030538"/>
          </a:xfrm>
        </p:spPr>
        <p:txBody>
          <a:bodyPr/>
          <a:lstStyle/>
          <a:p>
            <a:r>
              <a:rPr lang="en-US" b="1" dirty="0"/>
              <a:t>The number of total fatalities has decreased Post-2000s</a:t>
            </a:r>
          </a:p>
          <a:p>
            <a:r>
              <a:rPr lang="en-US" b="1" dirty="0"/>
              <a:t>Some of the top 10 departure cities historically had most of their fatalities Pre-2000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9F5FE-E1CB-471C-9C3D-23F1E7C78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6" t="6460" r="30785" b="50000"/>
          <a:stretch/>
        </p:blipFill>
        <p:spPr>
          <a:xfrm>
            <a:off x="595473" y="1287624"/>
            <a:ext cx="6692177" cy="51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855D-FD12-4E0B-9CB0-00EC2CC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0" y="0"/>
            <a:ext cx="8534400" cy="1507067"/>
          </a:xfrm>
        </p:spPr>
        <p:txBody>
          <a:bodyPr/>
          <a:lstStyle/>
          <a:p>
            <a:r>
              <a:rPr lang="en-US" dirty="0"/>
              <a:t>Top 10 Fatalities by Plane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CEA86-210B-4223-B1A4-BD30B8F43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49727" y="1287624"/>
            <a:ext cx="3140502" cy="3312368"/>
          </a:xfrm>
        </p:spPr>
        <p:txBody>
          <a:bodyPr>
            <a:normAutofit/>
          </a:bodyPr>
          <a:lstStyle/>
          <a:p>
            <a:r>
              <a:rPr lang="en-US" b="1" dirty="0"/>
              <a:t>Boeing plane types have the most fatalities historically, but they also are one of the most popular plane types</a:t>
            </a:r>
          </a:p>
          <a:p>
            <a:r>
              <a:rPr lang="en-US" b="1" dirty="0"/>
              <a:t>The number of total fatalities has decreased Post-2000s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9F5FE-E1CB-471C-9C3D-23F1E7C78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88" t="55631" r="30782" b="1572"/>
          <a:stretch/>
        </p:blipFill>
        <p:spPr>
          <a:xfrm>
            <a:off x="750648" y="1287624"/>
            <a:ext cx="6736702" cy="50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6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6A5E-20F7-4ED0-936F-B78BA56D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69C3-8E6A-4884-9E1C-EBE5F5E28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6043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EAACF"/>
                </a:solidFill>
              </a:rPr>
              <a:t>The number of accidents and fatalities are down over time as well as the frequency of these events</a:t>
            </a:r>
          </a:p>
          <a:p>
            <a:pPr lvl="1"/>
            <a:r>
              <a:rPr lang="en-US" b="1" dirty="0">
                <a:solidFill>
                  <a:srgbClr val="0EAACF"/>
                </a:solidFill>
              </a:rPr>
              <a:t>This can be leveraged to show that the industry has improved in safety as time has gone on</a:t>
            </a:r>
          </a:p>
          <a:p>
            <a:r>
              <a:rPr lang="en-US" b="1" dirty="0">
                <a:solidFill>
                  <a:srgbClr val="0EAACF"/>
                </a:solidFill>
              </a:rPr>
              <a:t>Accident and fatality frequency historically dependent on airline, plane type, and where the flight is leaving from/going to</a:t>
            </a:r>
          </a:p>
          <a:p>
            <a:pPr lvl="1"/>
            <a:r>
              <a:rPr lang="en-US" b="1" dirty="0">
                <a:solidFill>
                  <a:srgbClr val="0EAACF"/>
                </a:solidFill>
              </a:rPr>
              <a:t>This can be leveraged to show that our company is safer than others</a:t>
            </a:r>
          </a:p>
          <a:p>
            <a:pPr lvl="1"/>
            <a:r>
              <a:rPr lang="en-US" b="1" dirty="0">
                <a:solidFill>
                  <a:srgbClr val="0EAACF"/>
                </a:solidFill>
              </a:rPr>
              <a:t>Ethical concerns:</a:t>
            </a:r>
          </a:p>
          <a:p>
            <a:pPr lvl="2"/>
            <a:r>
              <a:rPr lang="en-US" b="1" dirty="0">
                <a:solidFill>
                  <a:srgbClr val="0EAACF"/>
                </a:solidFill>
              </a:rPr>
              <a:t>Attacking another airline or plane manufacturers to boost our results</a:t>
            </a:r>
          </a:p>
          <a:p>
            <a:pPr lvl="2"/>
            <a:r>
              <a:rPr lang="en-US" b="1" dirty="0">
                <a:solidFill>
                  <a:srgbClr val="0EAACF"/>
                </a:solidFill>
              </a:rPr>
              <a:t>Visualizations don’t consider the number of flights/frequency for “Departure City” and “Plane Type” slides</a:t>
            </a:r>
          </a:p>
          <a:p>
            <a:endParaRPr lang="en-US" b="1" dirty="0">
              <a:solidFill>
                <a:srgbClr val="0EAAC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AD0FF-974D-49D7-AE2A-3D29AA301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EAACF"/>
                </a:solidFill>
              </a:rPr>
              <a:t>What are our biggest takeaways?</a:t>
            </a:r>
          </a:p>
        </p:txBody>
      </p:sp>
    </p:spTree>
    <p:extLst>
      <p:ext uri="{BB962C8B-B14F-4D97-AF65-F5344CB8AC3E}">
        <p14:creationId xmlns:p14="http://schemas.microsoft.com/office/powerpoint/2010/main" val="77255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9B6F52-D9CA-4C0A-9212-9F6C46DD1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98024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340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Airline Safety</vt:lpstr>
      <vt:lpstr>Number of Accidents over time</vt:lpstr>
      <vt:lpstr>Accidents per x number of flights over time</vt:lpstr>
      <vt:lpstr>Incidents by airline  pre-2000s vs post-2000s</vt:lpstr>
      <vt:lpstr>Fatalities by airline  pre-2000s vs post-2000s</vt:lpstr>
      <vt:lpstr>Top 10 Fatalities by departure city</vt:lpstr>
      <vt:lpstr>Top 10 Fatalities by Plane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Casey</dc:creator>
  <cp:lastModifiedBy>Dustin Casey</cp:lastModifiedBy>
  <cp:revision>3</cp:revision>
  <dcterms:created xsi:type="dcterms:W3CDTF">2022-01-25T02:07:10Z</dcterms:created>
  <dcterms:modified xsi:type="dcterms:W3CDTF">2022-01-25T03:19:52Z</dcterms:modified>
</cp:coreProperties>
</file>