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3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2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3120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268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5096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19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32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0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0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9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0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1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3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9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0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56FCD-B3C3-43AD-BC3C-9924058FD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Analyzing NCAA Men’s Basketball Conferences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D257E-9010-4E60-8EF9-303CEB66A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Dustin Casey</a:t>
            </a:r>
          </a:p>
          <a:p>
            <a:pPr algn="l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DSC530 - Data Exploration and Analysis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64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858F48-3B2D-43FF-855A-5CCFA0683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5" y="2766716"/>
            <a:ext cx="8756606" cy="16463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400" dirty="0"/>
              <a:t>Probability Mass Function (PMF) of Winning Teams vs Losing Teams Points per Game</a:t>
            </a:r>
          </a:p>
        </p:txBody>
      </p:sp>
    </p:spTree>
    <p:extLst>
      <p:ext uri="{BB962C8B-B14F-4D97-AF65-F5344CB8AC3E}">
        <p14:creationId xmlns:p14="http://schemas.microsoft.com/office/powerpoint/2010/main" val="2248856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371A3702-136F-499B-9BB2-87A23D164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474" y="2159331"/>
            <a:ext cx="5283289" cy="349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39" name="Content Placeholder 9238">
            <a:extLst>
              <a:ext uri="{FF2B5EF4-FFF2-40B4-BE49-F238E27FC236}">
                <a16:creationId xmlns:a16="http://schemas.microsoft.com/office/drawing/2014/main" id="{D796D1AD-1DAE-4490-8E01-3E74DBD53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 dirty="0"/>
              <a:t>Showing that the probability of a higher score lies with the winning teams.</a:t>
            </a:r>
          </a:p>
          <a:p>
            <a:r>
              <a:rPr lang="en-US" sz="1500" dirty="0"/>
              <a:t>This would be expected as if you score more points, the likelihood of winning increases.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D2D72FB0-55CC-4354-B07E-99EA0B13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PMF of Points Scored</a:t>
            </a:r>
          </a:p>
        </p:txBody>
      </p:sp>
    </p:spTree>
    <p:extLst>
      <p:ext uri="{BB962C8B-B14F-4D97-AF65-F5344CB8AC3E}">
        <p14:creationId xmlns:p14="http://schemas.microsoft.com/office/powerpoint/2010/main" val="2417870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D14FCF-FEDB-4D63-A26B-EB5F6114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133" y="2601615"/>
            <a:ext cx="8635309" cy="16463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400" dirty="0"/>
              <a:t>Cumulative Distribution Function (CDF) of Attendance by Winning and Losing Teams</a:t>
            </a:r>
          </a:p>
        </p:txBody>
      </p:sp>
    </p:spTree>
    <p:extLst>
      <p:ext uri="{BB962C8B-B14F-4D97-AF65-F5344CB8AC3E}">
        <p14:creationId xmlns:p14="http://schemas.microsoft.com/office/powerpoint/2010/main" val="292615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0D457-8203-48A3-B6CC-88DC7A017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CDF of Attendance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A764B-6541-4F26-B27B-484F1CCF6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/>
              <a:t>Slight difference in attendance between winning and losing teams, but overall not much of a difference.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63C7AA3-9FDF-442C-8602-709A4EBCE6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2" b="3"/>
          <a:stretch/>
        </p:blipFill>
        <p:spPr bwMode="auto">
          <a:xfrm>
            <a:off x="677334" y="2159331"/>
            <a:ext cx="5423429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918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1B607B-6124-4F10-AAD9-C96836008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400" dirty="0"/>
              <a:t>Normal Distribution of Points Margin</a:t>
            </a:r>
          </a:p>
        </p:txBody>
      </p:sp>
    </p:spTree>
    <p:extLst>
      <p:ext uri="{BB962C8B-B14F-4D97-AF65-F5344CB8AC3E}">
        <p14:creationId xmlns:p14="http://schemas.microsoft.com/office/powerpoint/2010/main" val="2306989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6911-764A-4A82-A016-A50BD2D7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Normal Probabilities Plot (NPP) of Points Margin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16595-C4D3-4036-A157-DDD925158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34754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F4916-9644-4048-AEE3-58A049AD4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/>
              <a:t>I believe a normal distribution fits best for the points margin variable because from the histogram, it appeared to have a normal distribution. </a:t>
            </a:r>
          </a:p>
          <a:p>
            <a:r>
              <a:rPr lang="en-US" sz="1500"/>
              <a:t>After running a Normal Probability Plot (NPP), the normal distribution line aligns well with the modelled distribution. </a:t>
            </a:r>
          </a:p>
          <a:p>
            <a:r>
              <a:rPr lang="en-US" sz="1500"/>
              <a:t>Although the lines deviate slightly after 2 standard deviations, I believe the fit is still the best possible.</a:t>
            </a:r>
          </a:p>
        </p:txBody>
      </p:sp>
    </p:spTree>
    <p:extLst>
      <p:ext uri="{BB962C8B-B14F-4D97-AF65-F5344CB8AC3E}">
        <p14:creationId xmlns:p14="http://schemas.microsoft.com/office/powerpoint/2010/main" val="3529895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9DFB6B-1DD8-476F-BFA0-F534076E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48" y="2766716"/>
            <a:ext cx="8976049" cy="16463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400" dirty="0"/>
              <a:t>Scatter Plots and Correlation Tests for Points Scored and Points Allowed vs Points Margin</a:t>
            </a:r>
          </a:p>
        </p:txBody>
      </p:sp>
    </p:spTree>
    <p:extLst>
      <p:ext uri="{BB962C8B-B14F-4D97-AF65-F5344CB8AC3E}">
        <p14:creationId xmlns:p14="http://schemas.microsoft.com/office/powerpoint/2010/main" val="3421497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787E19-E450-4025-8FA3-02C5DA4B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21" y="42367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Points Scored and Points Allowed vs Points Margin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A9D0DA0-6FBA-47FE-8FBE-4AD1F532D8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0691" y="1611534"/>
            <a:ext cx="6777078" cy="347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85ACF7-C12E-4970-A1D3-D7DCA762D5C3}"/>
              </a:ext>
            </a:extLst>
          </p:cNvPr>
          <p:cNvSpPr txBox="1"/>
          <p:nvPr/>
        </p:nvSpPr>
        <p:spPr>
          <a:xfrm>
            <a:off x="1728931" y="5045925"/>
            <a:ext cx="351434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Correlation tests between Points Scored per Game and Point Margin</a:t>
            </a:r>
          </a:p>
          <a:p>
            <a:r>
              <a:rPr lang="en-US" sz="1600" dirty="0"/>
              <a:t>Covariance: 	 	129.61</a:t>
            </a:r>
          </a:p>
          <a:p>
            <a:r>
              <a:rPr lang="en-US" sz="1600" dirty="0"/>
              <a:t>Pearson's </a:t>
            </a:r>
            <a:r>
              <a:rPr lang="en-US" sz="1600" dirty="0" err="1"/>
              <a:t>Corr</a:t>
            </a:r>
            <a:r>
              <a:rPr lang="en-US" sz="1600" dirty="0"/>
              <a:t>:  	0.635</a:t>
            </a:r>
          </a:p>
          <a:p>
            <a:r>
              <a:rPr lang="en-US" sz="1600" dirty="0" err="1"/>
              <a:t>Spearmans's</a:t>
            </a:r>
            <a:r>
              <a:rPr lang="en-US" sz="1600" dirty="0"/>
              <a:t> </a:t>
            </a:r>
            <a:r>
              <a:rPr lang="en-US" sz="1600" dirty="0" err="1"/>
              <a:t>Corr</a:t>
            </a:r>
            <a:r>
              <a:rPr lang="en-US" sz="1600" dirty="0"/>
              <a:t>:  	0.608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E7A2B5-94C6-46B1-B07A-07D74DB84C16}"/>
              </a:ext>
            </a:extLst>
          </p:cNvPr>
          <p:cNvSpPr txBox="1"/>
          <p:nvPr/>
        </p:nvSpPr>
        <p:spPr>
          <a:xfrm>
            <a:off x="5377748" y="5045925"/>
            <a:ext cx="364823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Correlation tests between Points Allowed per Game and Point Margin</a:t>
            </a:r>
          </a:p>
          <a:p>
            <a:r>
              <a:rPr lang="en-US" sz="1600" dirty="0"/>
              <a:t>Covariance: 	 	-120.93</a:t>
            </a:r>
          </a:p>
          <a:p>
            <a:r>
              <a:rPr lang="en-US" sz="1600" dirty="0"/>
              <a:t>Pearson's </a:t>
            </a:r>
            <a:r>
              <a:rPr lang="en-US" sz="1600" dirty="0" err="1"/>
              <a:t>Corr</a:t>
            </a:r>
            <a:r>
              <a:rPr lang="en-US" sz="1600" dirty="0"/>
              <a:t>:  	-0.609</a:t>
            </a:r>
          </a:p>
          <a:p>
            <a:r>
              <a:rPr lang="en-US" sz="1600" dirty="0" err="1"/>
              <a:t>Spearmans's</a:t>
            </a:r>
            <a:r>
              <a:rPr lang="en-US" sz="1600" dirty="0"/>
              <a:t> </a:t>
            </a:r>
            <a:r>
              <a:rPr lang="en-US" sz="1600" dirty="0" err="1"/>
              <a:t>Corr</a:t>
            </a:r>
            <a:r>
              <a:rPr lang="en-US" sz="1600" dirty="0"/>
              <a:t>:  	-0.600</a:t>
            </a:r>
          </a:p>
        </p:txBody>
      </p:sp>
    </p:spTree>
    <p:extLst>
      <p:ext uri="{BB962C8B-B14F-4D97-AF65-F5344CB8AC3E}">
        <p14:creationId xmlns:p14="http://schemas.microsoft.com/office/powerpoint/2010/main" val="2856514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787E19-E450-4025-8FA3-02C5DA4B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21" y="42367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Points Scored and Points Allowed vs Points Margin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A9D0DA0-6FBA-47FE-8FBE-4AD1F532D8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0691" y="1611534"/>
            <a:ext cx="6777078" cy="347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85ACF7-C12E-4970-A1D3-D7DCA762D5C3}"/>
              </a:ext>
            </a:extLst>
          </p:cNvPr>
          <p:cNvSpPr txBox="1"/>
          <p:nvPr/>
        </p:nvSpPr>
        <p:spPr>
          <a:xfrm>
            <a:off x="1728931" y="5045925"/>
            <a:ext cx="35143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Based on the Pearson and Spearman Correlations, Points Scored per Game and Points Margin have a medium to strong positive correlation.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E7A2B5-94C6-46B1-B07A-07D74DB84C16}"/>
              </a:ext>
            </a:extLst>
          </p:cNvPr>
          <p:cNvSpPr txBox="1"/>
          <p:nvPr/>
        </p:nvSpPr>
        <p:spPr>
          <a:xfrm>
            <a:off x="5377748" y="5045925"/>
            <a:ext cx="36482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Based on the Pearson and Spearman Correlations, Points Allowed per Game and Points Margin have a medium to strong negative correlation.</a:t>
            </a:r>
          </a:p>
        </p:txBody>
      </p:sp>
    </p:spTree>
    <p:extLst>
      <p:ext uri="{BB962C8B-B14F-4D97-AF65-F5344CB8AC3E}">
        <p14:creationId xmlns:p14="http://schemas.microsoft.com/office/powerpoint/2010/main" val="1744541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9DFB6B-1DD8-476F-BFA0-F534076E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700" y="2766716"/>
            <a:ext cx="8360527" cy="16463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400" dirty="0"/>
              <a:t>Hypothesis Test on Big10 versus Other Conferences – Likelihood of Winning</a:t>
            </a:r>
          </a:p>
        </p:txBody>
      </p:sp>
    </p:spTree>
    <p:extLst>
      <p:ext uri="{BB962C8B-B14F-4D97-AF65-F5344CB8AC3E}">
        <p14:creationId xmlns:p14="http://schemas.microsoft.com/office/powerpoint/2010/main" val="2725395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51CF-1DF9-464D-998B-C0605609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and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0CE0A-F95E-4E9D-8927-608A9B9F1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big sports fan and Minnesota Golden Gophers fan, I wanted to see which conferences had the most success in NCAA Men’s Basketball.</a:t>
            </a:r>
          </a:p>
          <a:p>
            <a:r>
              <a:rPr lang="en-US" dirty="0"/>
              <a:t>Questions to answer:</a:t>
            </a:r>
          </a:p>
          <a:p>
            <a:pPr lvl="1"/>
            <a:r>
              <a:rPr lang="en-US" dirty="0"/>
              <a:t>Which conferences are the most successful?</a:t>
            </a:r>
          </a:p>
          <a:p>
            <a:pPr lvl="1"/>
            <a:r>
              <a:rPr lang="en-US" dirty="0"/>
              <a:t>What relationships are there between teams and winning?</a:t>
            </a:r>
          </a:p>
          <a:p>
            <a:r>
              <a:rPr lang="en-US" dirty="0"/>
              <a:t>Hypothesis:</a:t>
            </a:r>
          </a:p>
          <a:p>
            <a:pPr lvl="1"/>
            <a:r>
              <a:rPr lang="en-US" dirty="0"/>
              <a:t>The Big10 conference will perform better in the regular season than the other major conferences.</a:t>
            </a:r>
          </a:p>
        </p:txBody>
      </p:sp>
    </p:spTree>
    <p:extLst>
      <p:ext uri="{BB962C8B-B14F-4D97-AF65-F5344CB8AC3E}">
        <p14:creationId xmlns:p14="http://schemas.microsoft.com/office/powerpoint/2010/main" val="2796128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DE08-62F5-424D-8841-17524149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Likelihood of Winning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3DA300-E370-47C8-8C54-BCA80B4BA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474" y="2159331"/>
            <a:ext cx="5283289" cy="348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7C5B6-B49C-4B59-9CA5-D66BE88E9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 dirty="0"/>
              <a:t>Hypothesis: The Big 10 would be as successful or more successful at winning than other conferences.</a:t>
            </a:r>
          </a:p>
          <a:p>
            <a:r>
              <a:rPr lang="en-US" sz="1500" dirty="0"/>
              <a:t>P-Value: 0.015</a:t>
            </a:r>
          </a:p>
          <a:p>
            <a:r>
              <a:rPr lang="en-US" sz="1500" dirty="0"/>
              <a:t>After running Hypothesis Test, with a p-value of 0.015, the null hypothesis is true. Teams from the Big 10 are as likely to win or have success as teams from other conferences.</a:t>
            </a:r>
          </a:p>
        </p:txBody>
      </p:sp>
    </p:spTree>
    <p:extLst>
      <p:ext uri="{BB962C8B-B14F-4D97-AF65-F5344CB8AC3E}">
        <p14:creationId xmlns:p14="http://schemas.microsoft.com/office/powerpoint/2010/main" val="1197275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9DFB6B-1DD8-476F-BFA0-F534076E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87" y="2766716"/>
            <a:ext cx="9122735" cy="16463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400" dirty="0"/>
              <a:t>Regression Analysis – Predicting Wins from Attendance</a:t>
            </a:r>
          </a:p>
        </p:txBody>
      </p:sp>
    </p:spTree>
    <p:extLst>
      <p:ext uri="{BB962C8B-B14F-4D97-AF65-F5344CB8AC3E}">
        <p14:creationId xmlns:p14="http://schemas.microsoft.com/office/powerpoint/2010/main" val="206059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0307-6120-433D-998E-09D8206D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Logistic Regression of Wins using Game Attendance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9E485D-6D43-47E7-A422-A4987AADD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78" y="2159331"/>
            <a:ext cx="5604516" cy="31981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4AC18-E451-4724-8F33-ACF5242D6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 dirty="0"/>
              <a:t>Using Attendance to predict games, it appears to be a bad fit for the model wit ha Pseudo R-squared of 0.000845.</a:t>
            </a:r>
          </a:p>
          <a:p>
            <a:r>
              <a:rPr lang="en-US" sz="1500" dirty="0"/>
              <a:t>I wanted to see if Attendance had any impact on the game’s outcome because a lot of people think it has a major impact.</a:t>
            </a:r>
          </a:p>
        </p:txBody>
      </p:sp>
    </p:spTree>
    <p:extLst>
      <p:ext uri="{BB962C8B-B14F-4D97-AF65-F5344CB8AC3E}">
        <p14:creationId xmlns:p14="http://schemas.microsoft.com/office/powerpoint/2010/main" val="318634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D165-6C63-4819-A6DE-7B4E945FB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401AB-8070-4CC4-AF39-2DCFF8B26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datasets: regular season results and NCAA tournament results from 1996-2017.</a:t>
            </a:r>
          </a:p>
          <a:p>
            <a:r>
              <a:rPr lang="en-US" dirty="0"/>
              <a:t>Variables Analyzed:</a:t>
            </a:r>
          </a:p>
          <a:p>
            <a:pPr lvl="1"/>
            <a:r>
              <a:rPr lang="en-US" dirty="0"/>
              <a:t>Team’s Conference</a:t>
            </a:r>
          </a:p>
          <a:p>
            <a:pPr lvl="1"/>
            <a:r>
              <a:rPr lang="en-US" dirty="0"/>
              <a:t>Opponent’s Conference</a:t>
            </a:r>
          </a:p>
          <a:p>
            <a:pPr lvl="1"/>
            <a:r>
              <a:rPr lang="en-US" dirty="0"/>
              <a:t>Points Scored</a:t>
            </a:r>
          </a:p>
          <a:p>
            <a:pPr lvl="1"/>
            <a:r>
              <a:rPr lang="en-US" dirty="0"/>
              <a:t>Points Allowed</a:t>
            </a:r>
          </a:p>
          <a:p>
            <a:pPr lvl="1"/>
            <a:r>
              <a:rPr lang="en-US" dirty="0"/>
              <a:t>Points Margin</a:t>
            </a:r>
          </a:p>
          <a:p>
            <a:pPr lvl="1"/>
            <a:r>
              <a:rPr lang="en-US" dirty="0"/>
              <a:t>Game Attendance</a:t>
            </a:r>
          </a:p>
        </p:txBody>
      </p:sp>
    </p:spTree>
    <p:extLst>
      <p:ext uri="{BB962C8B-B14F-4D97-AF65-F5344CB8AC3E}">
        <p14:creationId xmlns:p14="http://schemas.microsoft.com/office/powerpoint/2010/main" val="116352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57C47-BE58-46D9-8660-5909CC7B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Conference </a:t>
            </a:r>
            <a:r>
              <a:rPr lang="en-US" dirty="0" err="1">
                <a:solidFill>
                  <a:schemeClr val="bg1"/>
                </a:solidFill>
              </a:rPr>
              <a:t>Abrv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64537-A820-46BF-A056-0833A9D4C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Histogram of counts by conference.</a:t>
            </a:r>
          </a:p>
          <a:p>
            <a:r>
              <a:rPr lang="en-US" dirty="0">
                <a:solidFill>
                  <a:schemeClr val="bg1"/>
                </a:solidFill>
              </a:rPr>
              <a:t>Mean: 	 3.41</a:t>
            </a:r>
          </a:p>
          <a:p>
            <a:r>
              <a:rPr lang="en-US" dirty="0">
                <a:solidFill>
                  <a:schemeClr val="bg1"/>
                </a:solidFill>
              </a:rPr>
              <a:t>Median:    3.0</a:t>
            </a:r>
          </a:p>
          <a:p>
            <a:r>
              <a:rPr lang="en-US" dirty="0">
                <a:solidFill>
                  <a:schemeClr val="bg1"/>
                </a:solidFill>
              </a:rPr>
              <a:t>Mode: 	 1</a:t>
            </a:r>
          </a:p>
          <a:p>
            <a:r>
              <a:rPr lang="en-US" dirty="0">
                <a:solidFill>
                  <a:schemeClr val="bg1"/>
                </a:solidFill>
              </a:rPr>
              <a:t>Spread:    3.27</a:t>
            </a:r>
          </a:p>
          <a:p>
            <a:r>
              <a:rPr lang="en-US" dirty="0">
                <a:solidFill>
                  <a:schemeClr val="bg1"/>
                </a:solidFill>
              </a:rPr>
              <a:t>Tails: 	 1.81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C087E7-1A59-47FE-8784-0B4EFDF26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7848" y="86367"/>
            <a:ext cx="4915377" cy="322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6AF0921-A0A7-46F9-9E59-AACDD2099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529" y="3529765"/>
            <a:ext cx="4883190" cy="320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23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164D-DBC7-4912-9D97-6A4FA1A2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Conference of Opponents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13B21-D5A7-4CEA-BE24-8A009A565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Mean: 	 13.39</a:t>
            </a:r>
          </a:p>
          <a:p>
            <a:r>
              <a:rPr lang="en-US" dirty="0"/>
              <a:t>Median:    8.0</a:t>
            </a:r>
          </a:p>
          <a:p>
            <a:r>
              <a:rPr lang="en-US" dirty="0"/>
              <a:t>Mode: 	 3</a:t>
            </a:r>
          </a:p>
          <a:p>
            <a:r>
              <a:rPr lang="en-US" dirty="0"/>
              <a:t>Spread:    89.11</a:t>
            </a:r>
          </a:p>
          <a:p>
            <a:r>
              <a:rPr lang="en-US" dirty="0"/>
              <a:t>Tails: 	 9.44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25FCE22-C4A1-4FF7-81EA-5DE79DABE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178" y="1730336"/>
            <a:ext cx="6121259" cy="407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04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1164D-DBC7-4912-9D97-6A4FA1A2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Points Scored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13B21-D5A7-4CEA-BE24-8A009A565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Mean: 	 13.39</a:t>
            </a:r>
          </a:p>
          <a:p>
            <a:r>
              <a:rPr lang="en-US" dirty="0">
                <a:solidFill>
                  <a:schemeClr val="bg1"/>
                </a:solidFill>
              </a:rPr>
              <a:t>Median:    8.0</a:t>
            </a:r>
          </a:p>
          <a:p>
            <a:r>
              <a:rPr lang="en-US" dirty="0">
                <a:solidFill>
                  <a:schemeClr val="bg1"/>
                </a:solidFill>
              </a:rPr>
              <a:t>Mode: 	 3</a:t>
            </a:r>
          </a:p>
          <a:p>
            <a:r>
              <a:rPr lang="en-US" dirty="0">
                <a:solidFill>
                  <a:schemeClr val="bg1"/>
                </a:solidFill>
              </a:rPr>
              <a:t>Spread:    89.11</a:t>
            </a:r>
          </a:p>
          <a:p>
            <a:r>
              <a:rPr lang="en-US" dirty="0">
                <a:solidFill>
                  <a:schemeClr val="bg1"/>
                </a:solidFill>
              </a:rPr>
              <a:t>Tails: 	 9.44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A28D95-30A5-466E-B2EA-87CC5920E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3880" y="1543314"/>
            <a:ext cx="6231534" cy="405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5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164D-DBC7-4912-9D97-6A4FA1A2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Allowed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13B21-D5A7-4CEA-BE24-8A009A565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Mean: 	 67.54</a:t>
            </a:r>
          </a:p>
          <a:p>
            <a:r>
              <a:rPr lang="en-US" dirty="0"/>
              <a:t>Median:    67.0</a:t>
            </a:r>
          </a:p>
          <a:p>
            <a:r>
              <a:rPr lang="en-US" dirty="0"/>
              <a:t>Mode: 	 67</a:t>
            </a:r>
          </a:p>
          <a:p>
            <a:r>
              <a:rPr lang="en-US" dirty="0"/>
              <a:t>Spread:    157.57</a:t>
            </a:r>
          </a:p>
          <a:p>
            <a:r>
              <a:rPr lang="en-US" dirty="0"/>
              <a:t>Tails: 	 12.55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C8CDC6F8-50CE-46A6-8563-7D766E5A9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1560290"/>
            <a:ext cx="6287859" cy="409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563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1164D-DBC7-4912-9D97-6A4FA1A2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Points 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13B21-D5A7-4CEA-BE24-8A009A565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Mean: 	 4.33</a:t>
            </a:r>
          </a:p>
          <a:p>
            <a:r>
              <a:rPr lang="en-US">
                <a:solidFill>
                  <a:schemeClr val="bg1"/>
                </a:solidFill>
              </a:rPr>
              <a:t>Median:    4.0</a:t>
            </a:r>
          </a:p>
          <a:p>
            <a:r>
              <a:rPr lang="en-US">
                <a:solidFill>
                  <a:schemeClr val="bg1"/>
                </a:solidFill>
              </a:rPr>
              <a:t>Mode: 	 3</a:t>
            </a:r>
          </a:p>
          <a:p>
            <a:r>
              <a:rPr lang="en-US">
                <a:solidFill>
                  <a:schemeClr val="bg1"/>
                </a:solidFill>
              </a:rPr>
              <a:t>Spread:    250.54</a:t>
            </a:r>
          </a:p>
          <a:p>
            <a:r>
              <a:rPr lang="en-US">
                <a:solidFill>
                  <a:schemeClr val="bg1"/>
                </a:solidFill>
              </a:rPr>
              <a:t>Tails: 	 15.83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5DCC638-2C7C-4834-BADE-1871F5E6B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87473" y="1502915"/>
            <a:ext cx="5918050" cy="385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40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164D-DBC7-4912-9D97-6A4FA1A2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Allowed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13B21-D5A7-4CEA-BE24-8A009A565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Mean: 	11,033.24</a:t>
            </a:r>
          </a:p>
          <a:p>
            <a:r>
              <a:rPr lang="en-US" dirty="0"/>
              <a:t>Median:  	10250.0</a:t>
            </a:r>
          </a:p>
          <a:p>
            <a:r>
              <a:rPr lang="en-US" dirty="0"/>
              <a:t>Mode:	9314, 16300</a:t>
            </a:r>
          </a:p>
          <a:p>
            <a:r>
              <a:rPr lang="en-US" dirty="0"/>
              <a:t>Spread:  	29,258,717.07</a:t>
            </a:r>
          </a:p>
          <a:p>
            <a:r>
              <a:rPr lang="en-US" dirty="0"/>
              <a:t>Tails: 	5409.13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CEC0290-8220-4DF1-BD84-FF6CCAAFA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523" y="1547737"/>
            <a:ext cx="5916875" cy="37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3236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686</Words>
  <Application>Microsoft Office PowerPoint</Application>
  <PresentationFormat>Widescreen</PresentationFormat>
  <Paragraphs>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</vt:lpstr>
      <vt:lpstr>Analyzing NCAA Men’s Basketball Conferences</vt:lpstr>
      <vt:lpstr>Abstract and Hypothesis</vt:lpstr>
      <vt:lpstr>The Data and Variables</vt:lpstr>
      <vt:lpstr>Conference Abrv.</vt:lpstr>
      <vt:lpstr>Conference of Opponents</vt:lpstr>
      <vt:lpstr>Points Scored</vt:lpstr>
      <vt:lpstr>Points Allowed</vt:lpstr>
      <vt:lpstr>Points Margin</vt:lpstr>
      <vt:lpstr>Points Allowed</vt:lpstr>
      <vt:lpstr>Probability Mass Function (PMF) of Winning Teams vs Losing Teams Points per Game</vt:lpstr>
      <vt:lpstr>PMF of Points Scored</vt:lpstr>
      <vt:lpstr>Cumulative Distribution Function (CDF) of Attendance by Winning and Losing Teams</vt:lpstr>
      <vt:lpstr>CDF of Attendance</vt:lpstr>
      <vt:lpstr>Normal Distribution of Points Margin</vt:lpstr>
      <vt:lpstr>Normal Probabilities Plot (NPP) of Points Margin</vt:lpstr>
      <vt:lpstr>Scatter Plots and Correlation Tests for Points Scored and Points Allowed vs Points Margin</vt:lpstr>
      <vt:lpstr>Points Scored and Points Allowed vs Points Margin</vt:lpstr>
      <vt:lpstr>Points Scored and Points Allowed vs Points Margin</vt:lpstr>
      <vt:lpstr>Hypothesis Test on Big10 versus Other Conferences – Likelihood of Winning</vt:lpstr>
      <vt:lpstr>Likelihood of Winning</vt:lpstr>
      <vt:lpstr>Regression Analysis – Predicting Wins from Attendance</vt:lpstr>
      <vt:lpstr>Logistic Regression of Wins using Game Attendance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NCAA Men’s Basketball Conferences</dc:title>
  <dc:creator>Dustin Casey</dc:creator>
  <cp:lastModifiedBy>Dustin Casey</cp:lastModifiedBy>
  <cp:revision>2</cp:revision>
  <dcterms:created xsi:type="dcterms:W3CDTF">2020-02-29T17:15:23Z</dcterms:created>
  <dcterms:modified xsi:type="dcterms:W3CDTF">2020-02-29T17:54:28Z</dcterms:modified>
</cp:coreProperties>
</file>