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66" r:id="rId3"/>
    <p:sldId id="268" r:id="rId4"/>
    <p:sldId id="267" r:id="rId5"/>
    <p:sldId id="262" r:id="rId6"/>
    <p:sldId id="264" r:id="rId7"/>
    <p:sldId id="265" r:id="rId8"/>
    <p:sldId id="263" r:id="rId9"/>
    <p:sldId id="256" r:id="rId10"/>
    <p:sldId id="258" r:id="rId11"/>
    <p:sldId id="257" r:id="rId12"/>
    <p:sldId id="260" r:id="rId13"/>
    <p:sldId id="259" r:id="rId14"/>
    <p:sldId id="26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00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7776" autoAdjust="0"/>
  </p:normalViewPr>
  <p:slideViewPr>
    <p:cSldViewPr snapToGrid="0">
      <p:cViewPr varScale="1">
        <p:scale>
          <a:sx n="101" d="100"/>
          <a:sy n="101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FFD06-A0A8-40B5-B7D7-3BF5CF726AE9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B55C-19A5-4A93-A995-5FF2B05CE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05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(977,1,0) 7 k2=12 =&gt; 2+12=14 =&gt;(977,14)</a:t>
            </a:r>
          </a:p>
          <a:p>
            <a:r>
              <a:rPr lang="en-US" altLang="zh-TW" dirty="0" smtClean="0"/>
              <a:t>(977,3,0) 7 k2=12 =&gt; 6+12=18 =&gt;(977,18)</a:t>
            </a:r>
          </a:p>
          <a:p>
            <a:r>
              <a:rPr lang="en-US" altLang="zh-TW" dirty="0" smtClean="0"/>
              <a:t>(977,6,0) 7 k2=12 =&gt; 12+12=24 =&gt;(978,4)</a:t>
            </a:r>
          </a:p>
          <a:p>
            <a:r>
              <a:rPr lang="en-US" altLang="zh-TW" dirty="0" smtClean="0"/>
              <a:t>(977,8,0) 7 k2=12 =&gt; 16+12=28 =&gt;(978,8)</a:t>
            </a:r>
          </a:p>
          <a:p>
            <a:r>
              <a:rPr lang="en-US" altLang="zh-TW" dirty="0" smtClean="0"/>
              <a:t>(977,8,1) 7 k2=12 =&gt; 17+12=29 =&gt;(978,9)</a:t>
            </a:r>
          </a:p>
          <a:p>
            <a:r>
              <a:rPr lang="en-US" altLang="zh-TW" dirty="0" smtClean="0"/>
              <a:t>(978,1,0) 7 k2=12 =&gt; 2+12=14 =&gt;(978,14)=&gt;(978,7,0)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N_size_BWP</a:t>
            </a:r>
            <a:r>
              <a:rPr lang="en-US" altLang="zh-TW" dirty="0" smtClean="0"/>
              <a:t>: 273 RIV: 13923 Calculate </a:t>
            </a:r>
            <a:r>
              <a:rPr lang="en-US" altLang="zh-TW" dirty="0" err="1" smtClean="0"/>
              <a:t>RB_start</a:t>
            </a:r>
            <a:r>
              <a:rPr lang="en-US" altLang="zh-TW" dirty="0" smtClean="0"/>
              <a:t> = 0  L_RBs = 52</a:t>
            </a:r>
          </a:p>
          <a:p>
            <a:r>
              <a:rPr lang="en-US" altLang="zh-TW" dirty="0" err="1" smtClean="0"/>
              <a:t>N_size_BWP</a:t>
            </a:r>
            <a:r>
              <a:rPr lang="en-US" altLang="zh-TW" dirty="0" smtClean="0"/>
              <a:t>: 273 RIV: 13975 Calculate </a:t>
            </a:r>
            <a:r>
              <a:rPr lang="en-US" altLang="zh-TW" dirty="0" err="1" smtClean="0"/>
              <a:t>RB_start</a:t>
            </a:r>
            <a:r>
              <a:rPr lang="en-US" altLang="zh-TW" dirty="0" smtClean="0"/>
              <a:t> = 52 L_RBs = 52</a:t>
            </a:r>
          </a:p>
          <a:p>
            <a:r>
              <a:rPr lang="en-US" altLang="zh-TW" dirty="0" err="1" smtClean="0"/>
              <a:t>N_size_BWP</a:t>
            </a:r>
            <a:r>
              <a:rPr lang="en-US" altLang="zh-TW" dirty="0" smtClean="0"/>
              <a:t>: 273 RIV: 14027 Calculate </a:t>
            </a:r>
            <a:r>
              <a:rPr lang="en-US" altLang="zh-TW" dirty="0" err="1" smtClean="0"/>
              <a:t>RB_start</a:t>
            </a:r>
            <a:r>
              <a:rPr lang="en-US" altLang="zh-TW" dirty="0" smtClean="0"/>
              <a:t> = 104 L_RBs = 52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setup: 8 items</a:t>
            </a:r>
          </a:p>
          <a:p>
            <a:r>
              <a:rPr lang="en-US" altLang="zh-TW" dirty="0" smtClean="0"/>
              <a:t>        Item 0</a:t>
            </a:r>
          </a:p>
          <a:p>
            <a:r>
              <a:rPr lang="en-US" altLang="zh-TW" dirty="0" smtClean="0"/>
              <a:t>                k2: 4</a:t>
            </a:r>
          </a:p>
          <a:p>
            <a:r>
              <a:rPr lang="en-US" altLang="zh-TW" dirty="0" smtClean="0"/>
              <a:t>        Item 1</a:t>
            </a:r>
          </a:p>
          <a:p>
            <a:r>
              <a:rPr lang="en-US" altLang="zh-TW" dirty="0" smtClean="0"/>
              <a:t>                k2: 5</a:t>
            </a:r>
          </a:p>
          <a:p>
            <a:r>
              <a:rPr lang="en-US" altLang="zh-TW" dirty="0" smtClean="0"/>
              <a:t>        Item 2</a:t>
            </a:r>
          </a:p>
          <a:p>
            <a:r>
              <a:rPr lang="en-US" altLang="zh-TW" dirty="0" smtClean="0"/>
              <a:t>                k2: 6</a:t>
            </a:r>
          </a:p>
          <a:p>
            <a:r>
              <a:rPr lang="en-US" altLang="zh-TW" dirty="0" smtClean="0"/>
              <a:t>        Item 3</a:t>
            </a:r>
          </a:p>
          <a:p>
            <a:r>
              <a:rPr lang="en-US" altLang="zh-TW" dirty="0" smtClean="0"/>
              <a:t>                k2: 7</a:t>
            </a:r>
          </a:p>
          <a:p>
            <a:r>
              <a:rPr lang="en-US" altLang="zh-TW" dirty="0" smtClean="0"/>
              <a:t>        Item 4</a:t>
            </a:r>
          </a:p>
          <a:p>
            <a:r>
              <a:rPr lang="en-US" altLang="zh-TW" dirty="0" smtClean="0"/>
              <a:t>                k2: 8</a:t>
            </a:r>
          </a:p>
          <a:p>
            <a:r>
              <a:rPr lang="en-US" altLang="zh-TW" dirty="0" smtClean="0"/>
              <a:t>        Item 5</a:t>
            </a:r>
          </a:p>
          <a:p>
            <a:r>
              <a:rPr lang="en-US" altLang="zh-TW" dirty="0" smtClean="0"/>
              <a:t>                k2: 9</a:t>
            </a:r>
          </a:p>
          <a:p>
            <a:r>
              <a:rPr lang="en-US" altLang="zh-TW" dirty="0" smtClean="0"/>
              <a:t>        Item 6</a:t>
            </a:r>
          </a:p>
          <a:p>
            <a:r>
              <a:rPr lang="en-US" altLang="zh-TW" dirty="0" smtClean="0"/>
              <a:t>                k2: 11</a:t>
            </a:r>
          </a:p>
          <a:p>
            <a:r>
              <a:rPr lang="en-US" altLang="zh-TW" dirty="0" smtClean="0"/>
              <a:t>        Item 7</a:t>
            </a:r>
          </a:p>
          <a:p>
            <a:r>
              <a:rPr lang="en-US" altLang="zh-TW" dirty="0" smtClean="0"/>
              <a:t>                k2: 12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67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0x40000 = 0100 0000 0000 0000 0000 = </a:t>
            </a:r>
            <a:r>
              <a:rPr lang="en-US" altLang="zh-TW" dirty="0" err="1" smtClean="0"/>
              <a:t>startingPRB</a:t>
            </a:r>
            <a:r>
              <a:rPr lang="en-US" altLang="zh-TW" dirty="0" smtClean="0"/>
              <a:t>: 18</a:t>
            </a:r>
          </a:p>
          <a:p>
            <a:r>
              <a:rPr lang="en-US" altLang="zh-TW" dirty="0" smtClean="0"/>
              <a:t>"""</a:t>
            </a:r>
          </a:p>
          <a:p>
            <a:r>
              <a:rPr lang="en-US" altLang="zh-TW" dirty="0" smtClean="0"/>
              <a:t>38.213 chap 9.2.3  UE procedure for reporting HARQ-ACK </a:t>
            </a:r>
          </a:p>
          <a:p>
            <a:r>
              <a:rPr lang="en-US" altLang="zh-TW" dirty="0" smtClean="0"/>
              <a:t>ex: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	=&gt; N_CCE=45 </a:t>
            </a:r>
          </a:p>
          <a:p>
            <a:r>
              <a:rPr lang="en-US" altLang="zh-TW" dirty="0" smtClean="0"/>
              <a:t>330	F1AP/NR RRC	SACK 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=4, </a:t>
            </a:r>
            <a:r>
              <a:rPr lang="en-US" altLang="zh-TW" dirty="0" err="1" smtClean="0"/>
              <a:t>Arwnd</a:t>
            </a:r>
            <a:r>
              <a:rPr lang="en-US" altLang="zh-TW" dirty="0" smtClean="0"/>
              <a:t>=352516352) , </a:t>
            </a:r>
            <a:r>
              <a:rPr lang="en-US" altLang="zh-TW" dirty="0" err="1" smtClean="0"/>
              <a:t>DLRRCMessageTransfer</a:t>
            </a:r>
            <a:r>
              <a:rPr lang="en-US" altLang="zh-TW" dirty="0" smtClean="0"/>
              <a:t>, RRC Setup																																	</a:t>
            </a:r>
          </a:p>
          <a:p>
            <a:r>
              <a:rPr lang="en-US" altLang="zh-TW" dirty="0" err="1" smtClean="0"/>
              <a:t>controlResourceSetToAddModList</a:t>
            </a:r>
            <a:r>
              <a:rPr lang="en-US" altLang="zh-TW" dirty="0" smtClean="0"/>
              <a:t>: 1 item</a:t>
            </a:r>
          </a:p>
          <a:p>
            <a:r>
              <a:rPr lang="en-US" altLang="zh-TW" dirty="0" smtClean="0"/>
              <a:t>    Item 0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ControlResourceSet</a:t>
            </a:r>
            <a:endParaRPr lang="en-US" altLang="zh-TW" dirty="0" smtClean="0"/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controlResourceSetId</a:t>
            </a:r>
            <a:r>
              <a:rPr lang="en-US" altLang="zh-TW" dirty="0" smtClean="0"/>
              <a:t>: 1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frequencyDomainResources</a:t>
            </a:r>
            <a:r>
              <a:rPr lang="en-US" altLang="zh-TW" dirty="0" smtClean="0"/>
              <a:t>: fffffffffff8 [bit length 45, 3 LSB pad bits, 1111 1111  1111 1111  1111 1111  1111 1111  1111 1111  1111 1... decimal value 35184372088831]</a:t>
            </a:r>
          </a:p>
          <a:p>
            <a:r>
              <a:rPr lang="en-US" altLang="zh-TW" dirty="0" smtClean="0"/>
              <a:t>            duration: 1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cce</a:t>
            </a:r>
            <a:r>
              <a:rPr lang="en-US" altLang="zh-TW" dirty="0" smtClean="0"/>
              <a:t>-REG-</a:t>
            </a:r>
            <a:r>
              <a:rPr lang="en-US" altLang="zh-TW" dirty="0" err="1" smtClean="0"/>
              <a:t>MappingType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nonInterleaved</a:t>
            </a:r>
            <a:r>
              <a:rPr lang="en-US" altLang="zh-TW" dirty="0" smtClean="0"/>
              <a:t> (1)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nonInterleaved</a:t>
            </a:r>
            <a:r>
              <a:rPr lang="en-US" altLang="zh-TW" dirty="0" smtClean="0"/>
              <a:t>: NULL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precoderGranularity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allContiguousRBs</a:t>
            </a:r>
            <a:r>
              <a:rPr lang="en-US" altLang="zh-TW" dirty="0" smtClean="0"/>
              <a:t> (1)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	=&gt; R_PUCCH=14</a:t>
            </a:r>
          </a:p>
          <a:p>
            <a:r>
              <a:rPr lang="en-US" altLang="zh-TW" dirty="0" smtClean="0"/>
              <a:t>330	F1AP/NR RRC	SACK 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=4, </a:t>
            </a:r>
            <a:r>
              <a:rPr lang="en-US" altLang="zh-TW" dirty="0" err="1" smtClean="0"/>
              <a:t>Arwnd</a:t>
            </a:r>
            <a:r>
              <a:rPr lang="en-US" altLang="zh-TW" dirty="0" smtClean="0"/>
              <a:t>=352516352) , </a:t>
            </a:r>
            <a:r>
              <a:rPr lang="en-US" altLang="zh-TW" dirty="0" err="1" smtClean="0"/>
              <a:t>DLRRCMessageTransfer</a:t>
            </a:r>
            <a:r>
              <a:rPr lang="en-US" altLang="zh-TW" dirty="0" smtClean="0"/>
              <a:t>, RRC Setup																																	</a:t>
            </a:r>
          </a:p>
          <a:p>
            <a:r>
              <a:rPr lang="en-US" altLang="zh-TW" dirty="0" smtClean="0"/>
              <a:t>PUCCH-</a:t>
            </a:r>
            <a:r>
              <a:rPr lang="en-US" altLang="zh-TW" dirty="0" err="1" smtClean="0"/>
              <a:t>ResourceSet</a:t>
            </a:r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pucch-ResourceSetId</a:t>
            </a:r>
            <a:r>
              <a:rPr lang="en-US" altLang="zh-TW" dirty="0" smtClean="0"/>
              <a:t>: 0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resourceList</a:t>
            </a:r>
            <a:r>
              <a:rPr lang="en-US" altLang="zh-TW" dirty="0" smtClean="0"/>
              <a:t>: 14 items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</a:t>
            </a:r>
            <a:r>
              <a:rPr lang="en-US" altLang="zh-TW" dirty="0" err="1" smtClean="0"/>
              <a:t>bbuiolog</a:t>
            </a:r>
            <a:r>
              <a:rPr lang="en-US" altLang="zh-TW" dirty="0" smtClean="0"/>
              <a:t> (961,7,1) </a:t>
            </a:r>
            <a:r>
              <a:rPr lang="en-US" altLang="zh-TW" dirty="0" err="1" smtClean="0"/>
              <a:t>delta_PRI</a:t>
            </a:r>
            <a:r>
              <a:rPr lang="en-US" altLang="zh-TW" dirty="0" smtClean="0"/>
              <a:t>=7, </a:t>
            </a:r>
            <a:r>
              <a:rPr lang="en-US" altLang="zh-TW" dirty="0" err="1" smtClean="0"/>
              <a:t>n_cce</a:t>
            </a:r>
            <a:r>
              <a:rPr lang="en-US" altLang="zh-TW" dirty="0" smtClean="0"/>
              <a:t>=36</a:t>
            </a:r>
          </a:p>
          <a:p>
            <a:r>
              <a:rPr lang="en-US" altLang="zh-TW" dirty="0" smtClean="0"/>
              <a:t>No.	Protocol	Info	SFN	SF	Slot index	PUCCH Resource Indicator	CCE Index	HARQ Process</a:t>
            </a:r>
          </a:p>
          <a:p>
            <a:r>
              <a:rPr lang="en-US" altLang="zh-TW" dirty="0" smtClean="0"/>
              <a:t>9078	NR_INFO	[</a:t>
            </a:r>
            <a:r>
              <a:rPr lang="en-US" altLang="zh-TW" dirty="0" err="1" smtClean="0"/>
              <a:t>DL_CONFIG.req</a:t>
            </a:r>
            <a:r>
              <a:rPr lang="en-US" altLang="zh-TW" dirty="0" smtClean="0"/>
              <a:t>]	961	7	1	7	36	2																			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calculate python Result:</a:t>
            </a:r>
          </a:p>
          <a:p>
            <a:r>
              <a:rPr lang="en-US" altLang="zh-TW" dirty="0" smtClean="0"/>
              <a:t>PS C:\Users\Dustin_Chen\Desktop\@@tool\pucch_calculate&gt; python .\pucch_calculate.py</a:t>
            </a:r>
          </a:p>
          <a:p>
            <a:r>
              <a:rPr lang="en-US" altLang="zh-TW" dirty="0" err="1" smtClean="0"/>
              <a:t>r_pucch</a:t>
            </a:r>
            <a:r>
              <a:rPr lang="en-US" altLang="zh-TW" dirty="0" smtClean="0"/>
              <a:t> =  13</a:t>
            </a:r>
          </a:p>
          <a:p>
            <a:r>
              <a:rPr lang="en-US" altLang="zh-TW" dirty="0" smtClean="0"/>
              <a:t>            </a:t>
            </a:r>
          </a:p>
          <a:p>
            <a:r>
              <a:rPr lang="en-US" altLang="zh-TW" dirty="0" smtClean="0"/>
              <a:t>// 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	=&gt; </a:t>
            </a:r>
            <a:r>
              <a:rPr lang="en-US" altLang="zh-TW" dirty="0" err="1" smtClean="0"/>
              <a:t>startingPRB</a:t>
            </a:r>
            <a:r>
              <a:rPr lang="en-US" altLang="zh-TW" dirty="0" smtClean="0"/>
              <a:t>: 18</a:t>
            </a:r>
          </a:p>
          <a:p>
            <a:r>
              <a:rPr lang="en-US" altLang="zh-TW" dirty="0" smtClean="0"/>
              <a:t>330	F1AP/NR RRC	SACK 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=4, </a:t>
            </a:r>
            <a:r>
              <a:rPr lang="en-US" altLang="zh-TW" dirty="0" err="1" smtClean="0"/>
              <a:t>Arwnd</a:t>
            </a:r>
            <a:r>
              <a:rPr lang="en-US" altLang="zh-TW" dirty="0" smtClean="0"/>
              <a:t>=352516352) , </a:t>
            </a:r>
            <a:r>
              <a:rPr lang="en-US" altLang="zh-TW" dirty="0" err="1" smtClean="0"/>
              <a:t>DLRRCMessageTransfer</a:t>
            </a:r>
            <a:r>
              <a:rPr lang="en-US" altLang="zh-TW" dirty="0" smtClean="0"/>
              <a:t>, RRC Setup																																	                </a:t>
            </a:r>
          </a:p>
          <a:p>
            <a:r>
              <a:rPr lang="en-US" altLang="zh-TW" dirty="0" smtClean="0"/>
              <a:t>Item 13</a:t>
            </a:r>
          </a:p>
          <a:p>
            <a:r>
              <a:rPr lang="en-US" altLang="zh-TW" dirty="0" smtClean="0"/>
              <a:t>    PUCCH-Resource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pucch-ResourceId</a:t>
            </a:r>
            <a:r>
              <a:rPr lang="en-US" altLang="zh-TW" dirty="0" smtClean="0"/>
              <a:t>: 13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startingPRB</a:t>
            </a:r>
            <a:r>
              <a:rPr lang="en-US" altLang="zh-TW" dirty="0" smtClean="0"/>
              <a:t>: 18</a:t>
            </a:r>
          </a:p>
          <a:p>
            <a:r>
              <a:rPr lang="en-US" altLang="zh-TW" dirty="0" smtClean="0"/>
              <a:t>        format: format0 (0)</a:t>
            </a:r>
          </a:p>
          <a:p>
            <a:r>
              <a:rPr lang="en-US" altLang="zh-TW" dirty="0" smtClean="0"/>
              <a:t>            format0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initialCyclicShift</a:t>
            </a:r>
            <a:r>
              <a:rPr lang="en-US" altLang="zh-TW" dirty="0" smtClean="0"/>
              <a:t>: 1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nrofSymbols</a:t>
            </a:r>
            <a:r>
              <a:rPr lang="en-US" altLang="zh-TW" dirty="0" smtClean="0"/>
              <a:t>: 1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startingSymbolIndex</a:t>
            </a:r>
            <a:r>
              <a:rPr lang="en-US" altLang="zh-TW" dirty="0" smtClean="0"/>
              <a:t>: 12</a:t>
            </a:r>
          </a:p>
          <a:p>
            <a:r>
              <a:rPr lang="en-US" altLang="zh-TW" dirty="0" smtClean="0"/>
              <a:t>                </a:t>
            </a:r>
          </a:p>
          <a:p>
            <a:r>
              <a:rPr lang="en-US" altLang="zh-TW" dirty="0" smtClean="0"/>
              <a:t>// UE </a:t>
            </a:r>
            <a:r>
              <a:rPr lang="en-US" altLang="zh-TW" dirty="0" err="1" smtClean="0"/>
              <a:t>viavi</a:t>
            </a:r>
            <a:r>
              <a:rPr lang="en-US" altLang="zh-TW" dirty="0" smtClean="0"/>
              <a:t> log: 0x40000 = </a:t>
            </a:r>
            <a:r>
              <a:rPr lang="en-US" altLang="zh-TW" dirty="0" err="1" smtClean="0"/>
              <a:t>startingPRB</a:t>
            </a:r>
            <a:r>
              <a:rPr lang="en-US" altLang="zh-TW" dirty="0" smtClean="0"/>
              <a:t>: 18</a:t>
            </a:r>
          </a:p>
          <a:p>
            <a:r>
              <a:rPr lang="en-US" altLang="zh-TW" dirty="0" smtClean="0"/>
              <a:t>SFN	</a:t>
            </a:r>
            <a:r>
              <a:rPr lang="en-US" altLang="zh-TW" dirty="0" err="1" smtClean="0"/>
              <a:t>Subframe</a:t>
            </a:r>
            <a:r>
              <a:rPr lang="en-US" altLang="zh-TW" dirty="0" smtClean="0"/>
              <a:t>	Slot Index	Channel	HARQ	RETRY	DCI	UCI	RB_ALLOC_E</a:t>
            </a:r>
          </a:p>
          <a:p>
            <a:r>
              <a:rPr lang="en-US" altLang="zh-TW" dirty="0" smtClean="0"/>
              <a:t>961	9	1	PUCCH	-	-		FMT[FORMAT 0] PG[PUCCH group 1] CSI[1] NRS[1] ACK[1] TXP[-55.15] CRC[0] 	0x0000000000000000000000000000000000000000000000000000000000000000040000</a:t>
            </a:r>
          </a:p>
          <a:p>
            <a:r>
              <a:rPr lang="en-US" altLang="zh-TW" dirty="0" smtClean="0"/>
              <a:t>"""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import math</a:t>
            </a:r>
          </a:p>
          <a:p>
            <a:r>
              <a:rPr lang="en-US" altLang="zh-TW" dirty="0" smtClean="0"/>
              <a:t>N_CCE=45 #</a:t>
            </a:r>
            <a:r>
              <a:rPr lang="zh-TW" altLang="en-US" dirty="0" smtClean="0"/>
              <a:t>看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 //</a:t>
            </a:r>
            <a:r>
              <a:rPr lang="en-US" altLang="zh-TW" dirty="0" err="1" smtClean="0"/>
              <a:t>frequencyDomainResources</a:t>
            </a:r>
            <a:r>
              <a:rPr lang="en-US" altLang="zh-TW" dirty="0" smtClean="0"/>
              <a:t>: fffffffffff8 [bit length 45</a:t>
            </a:r>
          </a:p>
          <a:p>
            <a:r>
              <a:rPr lang="en-US" altLang="zh-TW" dirty="0" smtClean="0"/>
              <a:t>R_PUCCH=14 #</a:t>
            </a:r>
            <a:r>
              <a:rPr lang="zh-TW" altLang="en-US" dirty="0" smtClean="0"/>
              <a:t>看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setup, Reconfiguration // PUCCH-</a:t>
            </a:r>
            <a:r>
              <a:rPr lang="en-US" altLang="zh-TW" dirty="0" err="1" smtClean="0"/>
              <a:t>ResourceSet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resourceList</a:t>
            </a:r>
            <a:r>
              <a:rPr lang="en-US" altLang="zh-TW" dirty="0" smtClean="0"/>
              <a:t>: 14 items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delta_PRI</a:t>
            </a:r>
            <a:r>
              <a:rPr lang="en-US" altLang="zh-TW" dirty="0" smtClean="0"/>
              <a:t>=7 #</a:t>
            </a:r>
            <a:r>
              <a:rPr lang="zh-TW" altLang="en-US" dirty="0" smtClean="0"/>
              <a:t>看</a:t>
            </a:r>
            <a:r>
              <a:rPr lang="en-US" altLang="zh-TW" dirty="0" err="1" smtClean="0"/>
              <a:t>bbuiolog</a:t>
            </a:r>
            <a:r>
              <a:rPr lang="en-US" altLang="zh-TW" dirty="0" smtClean="0"/>
              <a:t> DCI1_1</a:t>
            </a:r>
          </a:p>
          <a:p>
            <a:r>
              <a:rPr lang="en-US" altLang="zh-TW" dirty="0" err="1" smtClean="0"/>
              <a:t>n_cce</a:t>
            </a:r>
            <a:r>
              <a:rPr lang="en-US" altLang="zh-TW" dirty="0" smtClean="0"/>
              <a:t>=36 #</a:t>
            </a:r>
            <a:r>
              <a:rPr lang="zh-TW" altLang="en-US" dirty="0" smtClean="0"/>
              <a:t>看</a:t>
            </a:r>
            <a:r>
              <a:rPr lang="en-US" altLang="zh-TW" dirty="0" err="1" smtClean="0"/>
              <a:t>bbuiolog</a:t>
            </a:r>
            <a:r>
              <a:rPr lang="en-US" altLang="zh-TW" dirty="0" smtClean="0"/>
              <a:t> DCI1_1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main():</a:t>
            </a:r>
          </a:p>
          <a:p>
            <a:r>
              <a:rPr lang="en-US" altLang="zh-TW" dirty="0" smtClean="0"/>
              <a:t>    if( </a:t>
            </a:r>
            <a:r>
              <a:rPr lang="en-US" altLang="zh-TW" dirty="0" err="1" smtClean="0"/>
              <a:t>delta_PRI</a:t>
            </a:r>
            <a:r>
              <a:rPr lang="en-US" altLang="zh-TW" dirty="0" smtClean="0"/>
              <a:t> &lt; (R_PUCCH % 8) ) 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r_pucch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math.floor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n_cce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math.ceil</a:t>
            </a:r>
            <a:r>
              <a:rPr lang="en-US" altLang="zh-TW" dirty="0" smtClean="0"/>
              <a:t>(R_PUCCH/8))/N_CCE)+</a:t>
            </a:r>
            <a:r>
              <a:rPr lang="en-US" altLang="zh-TW" dirty="0" err="1" smtClean="0"/>
              <a:t>delta_PRI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math.ceil</a:t>
            </a:r>
            <a:r>
              <a:rPr lang="en-US" altLang="zh-TW" dirty="0" smtClean="0"/>
              <a:t>(R_PUCCH/8)</a:t>
            </a:r>
          </a:p>
          <a:p>
            <a:r>
              <a:rPr lang="en-US" altLang="zh-TW" dirty="0" smtClean="0"/>
              <a:t>    else 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r_pucch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math.floor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n_cce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math.floor</a:t>
            </a:r>
            <a:r>
              <a:rPr lang="en-US" altLang="zh-TW" dirty="0" smtClean="0"/>
              <a:t>(R_PUCCH/8))/N_CCE)+</a:t>
            </a:r>
            <a:r>
              <a:rPr lang="en-US" altLang="zh-TW" dirty="0" err="1" smtClean="0"/>
              <a:t>delta_PRI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math.floor</a:t>
            </a:r>
            <a:r>
              <a:rPr lang="en-US" altLang="zh-TW" dirty="0" smtClean="0"/>
              <a:t>(R_PUCCH/8)+(R_PUCCH % 8)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print("</a:t>
            </a:r>
            <a:r>
              <a:rPr lang="en-US" altLang="zh-TW" dirty="0" err="1" smtClean="0"/>
              <a:t>r_pucch</a:t>
            </a:r>
            <a:r>
              <a:rPr lang="en-US" altLang="zh-TW" dirty="0" smtClean="0"/>
              <a:t> = ", </a:t>
            </a:r>
            <a:r>
              <a:rPr lang="en-US" altLang="zh-TW" dirty="0" err="1" smtClean="0"/>
              <a:t>r_pucch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__name__ == "__main__":</a:t>
            </a:r>
          </a:p>
          <a:p>
            <a:r>
              <a:rPr lang="en-US" altLang="zh-TW" dirty="0" smtClean="0"/>
              <a:t>   # calling main function</a:t>
            </a:r>
          </a:p>
          <a:p>
            <a:r>
              <a:rPr lang="en-US" altLang="zh-TW" dirty="0" smtClean="0"/>
              <a:t>   main()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09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0x10000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00010000000000000000</a:t>
            </a:r>
          </a:p>
          <a:p>
            <a:r>
              <a:rPr lang="en-US" altLang="zh-TW" dirty="0"/>
              <a:t>0x40000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01000000000000000000</a:t>
            </a:r>
          </a:p>
          <a:p>
            <a:r>
              <a:rPr lang="en-US" altLang="zh-TW" dirty="0"/>
              <a:t>0x80000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10000000000000000000</a:t>
            </a:r>
          </a:p>
          <a:p>
            <a:endParaRPr lang="en-US" altLang="zh-TW" dirty="0"/>
          </a:p>
          <a:p>
            <a:r>
              <a:rPr lang="en-US" altLang="zh-TW" dirty="0"/>
              <a:t>import math</a:t>
            </a:r>
          </a:p>
          <a:p>
            <a:endParaRPr lang="en-US" altLang="zh-TW" dirty="0"/>
          </a:p>
          <a:p>
            <a:r>
              <a:rPr lang="en-US" altLang="zh-TW" dirty="0"/>
              <a:t>R_PUCCH=14</a:t>
            </a:r>
          </a:p>
          <a:p>
            <a:r>
              <a:rPr lang="en-US" altLang="zh-TW" dirty="0" err="1"/>
              <a:t>delta_PRI</a:t>
            </a:r>
            <a:r>
              <a:rPr lang="en-US" altLang="zh-TW" dirty="0"/>
              <a:t>=7</a:t>
            </a:r>
          </a:p>
          <a:p>
            <a:r>
              <a:rPr lang="en-US" altLang="zh-TW" dirty="0"/>
              <a:t>N_CCE=45</a:t>
            </a:r>
          </a:p>
          <a:p>
            <a:r>
              <a:rPr lang="en-US" altLang="zh-TW" dirty="0" err="1"/>
              <a:t>n_cce</a:t>
            </a:r>
            <a:r>
              <a:rPr lang="en-US" altLang="zh-TW" dirty="0"/>
              <a:t>=8</a:t>
            </a:r>
          </a:p>
          <a:p>
            <a:endParaRPr lang="en-US" altLang="zh-TW" dirty="0"/>
          </a:p>
          <a:p>
            <a:r>
              <a:rPr lang="en-US" altLang="zh-TW" dirty="0" err="1"/>
              <a:t>def</a:t>
            </a:r>
            <a:r>
              <a:rPr lang="en-US" altLang="zh-TW" dirty="0"/>
              <a:t> main():</a:t>
            </a:r>
          </a:p>
          <a:p>
            <a:r>
              <a:rPr lang="en-US" altLang="zh-TW" dirty="0"/>
              <a:t>    if( </a:t>
            </a:r>
            <a:r>
              <a:rPr lang="en-US" altLang="zh-TW" dirty="0" err="1"/>
              <a:t>delta_PRI</a:t>
            </a:r>
            <a:r>
              <a:rPr lang="en-US" altLang="zh-TW" dirty="0"/>
              <a:t> &lt; (R_PUCCH % 8) ) 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r_pucch</a:t>
            </a:r>
            <a:r>
              <a:rPr lang="en-US" altLang="zh-TW" dirty="0"/>
              <a:t>=</a:t>
            </a:r>
            <a:r>
              <a:rPr lang="en-US" altLang="zh-TW" dirty="0" err="1"/>
              <a:t>math.floor</a:t>
            </a:r>
            <a:r>
              <a:rPr lang="en-US" altLang="zh-TW" dirty="0"/>
              <a:t>((</a:t>
            </a:r>
            <a:r>
              <a:rPr lang="en-US" altLang="zh-TW" dirty="0" err="1"/>
              <a:t>n_cce</a:t>
            </a:r>
            <a:r>
              <a:rPr lang="en-US" altLang="zh-TW" dirty="0"/>
              <a:t>*</a:t>
            </a:r>
            <a:r>
              <a:rPr lang="en-US" altLang="zh-TW" dirty="0" err="1"/>
              <a:t>math.ceil</a:t>
            </a:r>
            <a:r>
              <a:rPr lang="en-US" altLang="zh-TW" dirty="0"/>
              <a:t>(R_PUCCH/8))/N_CCE)+</a:t>
            </a:r>
            <a:r>
              <a:rPr lang="en-US" altLang="zh-TW" dirty="0" err="1"/>
              <a:t>delta_PRI</a:t>
            </a:r>
            <a:r>
              <a:rPr lang="en-US" altLang="zh-TW" dirty="0"/>
              <a:t>*</a:t>
            </a:r>
            <a:r>
              <a:rPr lang="en-US" altLang="zh-TW" dirty="0" err="1"/>
              <a:t>math.ceil</a:t>
            </a:r>
            <a:r>
              <a:rPr lang="en-US" altLang="zh-TW" dirty="0"/>
              <a:t>(R_PUCCH/8)</a:t>
            </a:r>
          </a:p>
          <a:p>
            <a:r>
              <a:rPr lang="en-US" altLang="zh-TW" dirty="0"/>
              <a:t>    else 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r_pucch</a:t>
            </a:r>
            <a:r>
              <a:rPr lang="en-US" altLang="zh-TW" dirty="0"/>
              <a:t>=</a:t>
            </a:r>
            <a:r>
              <a:rPr lang="en-US" altLang="zh-TW" dirty="0" err="1"/>
              <a:t>math.floor</a:t>
            </a:r>
            <a:r>
              <a:rPr lang="en-US" altLang="zh-TW" dirty="0"/>
              <a:t>((</a:t>
            </a:r>
            <a:r>
              <a:rPr lang="en-US" altLang="zh-TW" dirty="0" err="1"/>
              <a:t>n_cce</a:t>
            </a:r>
            <a:r>
              <a:rPr lang="en-US" altLang="zh-TW" dirty="0"/>
              <a:t>*</a:t>
            </a:r>
            <a:r>
              <a:rPr lang="en-US" altLang="zh-TW" dirty="0" err="1"/>
              <a:t>math.floor</a:t>
            </a:r>
            <a:r>
              <a:rPr lang="en-US" altLang="zh-TW" dirty="0"/>
              <a:t>(R_PUCCH/8))/N_CCE)+</a:t>
            </a:r>
            <a:r>
              <a:rPr lang="en-US" altLang="zh-TW" dirty="0" err="1"/>
              <a:t>delta_PRI</a:t>
            </a:r>
            <a:r>
              <a:rPr lang="en-US" altLang="zh-TW" dirty="0"/>
              <a:t>*</a:t>
            </a:r>
            <a:r>
              <a:rPr lang="en-US" altLang="zh-TW" dirty="0" err="1"/>
              <a:t>math.floor</a:t>
            </a:r>
            <a:r>
              <a:rPr lang="en-US" altLang="zh-TW" dirty="0"/>
              <a:t>(R_PUCCH/8)+(R_PUCCH % 8)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print("</a:t>
            </a:r>
            <a:r>
              <a:rPr lang="en-US" altLang="zh-TW" dirty="0" err="1"/>
              <a:t>r_pucch</a:t>
            </a:r>
            <a:r>
              <a:rPr lang="en-US" altLang="zh-TW" dirty="0"/>
              <a:t> = ", </a:t>
            </a:r>
            <a:r>
              <a:rPr lang="en-US" altLang="zh-TW" dirty="0" err="1"/>
              <a:t>r_pucch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if __name__ == "__main__":</a:t>
            </a:r>
          </a:p>
          <a:p>
            <a:r>
              <a:rPr lang="en-US" altLang="zh-TW" dirty="0"/>
              <a:t>   # calling main function</a:t>
            </a:r>
          </a:p>
          <a:p>
            <a:r>
              <a:rPr lang="en-US" altLang="zh-TW" dirty="0"/>
              <a:t>   main()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35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01000000000000000000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361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16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4A10F-6C93-F764-C795-15E8EF545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6BCC70-3770-024D-FA54-F9FD50BF6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29EEF1-7BED-4E8C-89C5-9E5AAC2F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86DF7E-4261-CF35-4EC2-B399234F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FF0FA5-94D8-0325-F4D6-49AE8604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3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7BBA1-BD45-AC44-20B3-1D7D766D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06E347-215F-6C1D-0499-6985668A9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4B1A57-4902-AE69-A171-315282DD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9A8391-C39D-C812-7187-AF6BE7AE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3A475B-05E4-FEC8-971D-3E5F33CF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61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6A3F44-EADB-B8DA-1437-007CDD69C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94DC09-210A-B1D7-E099-90C01F74A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E8C3E-DB10-10EB-F4ED-7F84F3C5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F23025-E094-D5C0-A027-10D765BC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AA687-A41F-7DDB-1B2C-E5B59676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53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8A9B9-0892-E6E3-D4E5-C5764DE6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8F572-0875-172A-E92F-A620142D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74DFAF-2BC5-A1FA-4961-405C05DA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EFE659-58CF-BFEE-2AF4-9CBBCC5A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8E6FC0-B999-935F-A968-56BD741B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4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97288-5DF6-DF91-59B7-FCD2DB24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47B23B-648D-2141-72B9-C5DA0B870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68D919-5F02-CF11-CF4A-C3EED2B5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DA101-0344-9EC8-DB65-04C7588F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FD578-6238-D39C-1D60-4C117B14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22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E1287-5567-F258-E7D0-20C9ACE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AFC7-0307-DEB8-990F-1A645EA02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7ABA63-15F8-F781-36EE-55BC398D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9C23CA-9075-79ED-3CB0-F19363E8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4098A9-51AC-92C5-F734-0B06BCFA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F086E9-07B3-7750-56FE-BE82D5A7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3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C4170-7289-2BB6-0BDD-7A8711C2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CFAFE3-970A-63C3-21C1-F2CF1046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8C17B0-B903-77E6-CEFB-40E93BA81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B0A42B-90D5-2907-621B-A17910E15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429353-0391-A8A5-2DD1-9EB14C1FF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618F62-C66E-1261-6D3F-6FB8D77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A26C04-F9FE-B83D-29F2-BFB7D0AA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AF79AE-9BF9-0502-887F-3EBA3C32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24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C63A6-1934-2D70-9403-AC2CB04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CE4729-A0F4-B482-7A39-0FE140DD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AB47AD-20D2-B1D8-2546-CD555691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22464E-EA42-88AB-7AB9-83C24FEF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5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FF0931-C46D-4BF2-3D4F-AE24E8E1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8823786-F7BA-A1E4-3714-CC735663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E4E93D-D530-2339-08D3-82EF9C31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65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72C38-A15D-4DDA-BDC2-22B4933B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048C53-733F-6422-4DEB-E93CAA5F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58E4F1-26F8-8896-C935-AD2443CE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C5E0AE-1AD3-4579-C01C-91657F4E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58E520-459A-D7A8-8272-102B3B14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C66BE0-5E7A-1684-8726-DF6CA3E9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5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4EB13-04AF-1095-DB86-13654756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C1E414-0CB2-4E39-A51B-7FB108D31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2975F7-3E56-5861-5022-B8F457D85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C75F6E-991B-0A5B-B02E-26EBE7A4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814A30-1D49-7BA5-030E-0E7C96A4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B6382A-1147-3C61-3256-6F941B49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9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92566F-4FDF-C70D-348E-3C169B8F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53A5C6-EC76-6A36-AA46-C43364067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8D8E1F-1E17-D9CA-6D77-4DAD61047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9A4C-6556-4EA3-B92C-D0F975E4FFE9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A033AC-91F9-E755-A1CC-F6D0CA7BA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B75CC-AB2A-B332-9724-848820C8D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99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ustinchen26.github.io/RIV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imway.com/rb_calc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89"/>
            <a:ext cx="13556343" cy="48994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4961924"/>
            <a:ext cx="119348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[</a:t>
            </a:r>
            <a:r>
              <a:rPr lang="en-US" altLang="zh-TW" sz="1400" b="1" dirty="0" err="1">
                <a:solidFill>
                  <a:srgbClr val="FF0000"/>
                </a:solidFill>
              </a:rPr>
              <a:t>DCI_UL.req</a:t>
            </a:r>
            <a:r>
              <a:rPr lang="en-US" altLang="zh-TW" sz="1400" b="1" dirty="0">
                <a:solidFill>
                  <a:srgbClr val="FF0000"/>
                </a:solidFill>
              </a:rPr>
              <a:t>]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(978,1,0) C-RNTI=17020 </a:t>
            </a:r>
            <a:r>
              <a:rPr lang="zh-TW" altLang="en-US" sz="1400" dirty="0" smtClean="0"/>
              <a:t>帶 </a:t>
            </a:r>
            <a:r>
              <a:rPr lang="en-US" altLang="zh-TW" sz="1400" dirty="0"/>
              <a:t>DCI0_1</a:t>
            </a:r>
            <a:r>
              <a:rPr lang="zh-TW" altLang="en-US" sz="1400" dirty="0"/>
              <a:t> 打在</a:t>
            </a:r>
            <a:r>
              <a:rPr lang="en-US" altLang="zh-TW" sz="1400" dirty="0"/>
              <a:t>DL Slot</a:t>
            </a:r>
            <a:r>
              <a:rPr lang="zh-TW" altLang="en-US" sz="1400" dirty="0"/>
              <a:t>，</a:t>
            </a:r>
            <a:r>
              <a:rPr lang="zh-TW" altLang="en-US" sz="1400" dirty="0" smtClean="0"/>
              <a:t>攜帶</a:t>
            </a:r>
            <a:endParaRPr lang="en-US" altLang="zh-TW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 smtClean="0"/>
              <a:t>Frequency </a:t>
            </a:r>
            <a:r>
              <a:rPr lang="en-US" altLang="zh-TW" sz="1400" dirty="0"/>
              <a:t>Domain Resource Assignment: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14027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=&gt;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這是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RIV</a:t>
            </a:r>
            <a:r>
              <a:rPr lang="zh-TW" altLang="en-US" sz="1400" dirty="0" smtClean="0"/>
              <a:t>，反求</a:t>
            </a:r>
            <a:r>
              <a:rPr lang="en-US" altLang="zh-TW" sz="1400" dirty="0">
                <a:hlinkClick r:id="rId4"/>
              </a:rPr>
              <a:t>https://dustinchen26.github.io/RIV</a:t>
            </a:r>
            <a:r>
              <a:rPr lang="en-US" altLang="zh-TW" sz="1400" dirty="0" smtClean="0">
                <a:hlinkClick r:id="rId4"/>
              </a:rPr>
              <a:t>/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=&gt;</a:t>
            </a:r>
            <a:r>
              <a:rPr lang="en-US" altLang="zh-TW" sz="1400" dirty="0"/>
              <a:t> </a:t>
            </a:r>
            <a:r>
              <a:rPr lang="en-US" altLang="zh-TW" sz="1400" b="1" dirty="0" err="1">
                <a:solidFill>
                  <a:srgbClr val="FF0000"/>
                </a:solidFill>
              </a:rPr>
              <a:t>RB_start</a:t>
            </a:r>
            <a:r>
              <a:rPr lang="en-US" altLang="zh-TW" sz="1400" b="1" dirty="0">
                <a:solidFill>
                  <a:srgbClr val="FF0000"/>
                </a:solidFill>
              </a:rPr>
              <a:t> = 104 L_RBs =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52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 smtClean="0"/>
              <a:t>Time </a:t>
            </a:r>
            <a:r>
              <a:rPr lang="en-US" altLang="zh-TW" sz="1400" dirty="0"/>
              <a:t>Domain Resource Assignment: </a:t>
            </a:r>
            <a:r>
              <a:rPr lang="en-US" altLang="zh-TW" sz="1400" dirty="0" smtClean="0"/>
              <a:t>7 =&gt;</a:t>
            </a:r>
            <a:r>
              <a:rPr lang="zh-TW" altLang="en-US" sz="1400" dirty="0" smtClean="0"/>
              <a:t>查看</a:t>
            </a:r>
            <a:r>
              <a:rPr lang="en-US" altLang="zh-TW" sz="1400" dirty="0" smtClean="0"/>
              <a:t>RRC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reconfiguration </a:t>
            </a:r>
            <a:r>
              <a:rPr lang="zh-TW" altLang="en-US" sz="1400" dirty="0" smtClean="0"/>
              <a:t>的 </a:t>
            </a:r>
            <a:r>
              <a:rPr lang="en-US" altLang="zh-TW" sz="1400" dirty="0" smtClean="0"/>
              <a:t>Item 7 </a:t>
            </a:r>
            <a:r>
              <a:rPr lang="zh-TW" altLang="en-US" sz="1400" dirty="0" smtClean="0"/>
              <a:t>數值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k2: </a:t>
            </a:r>
            <a:r>
              <a:rPr lang="en-US" altLang="zh-TW" sz="1400" dirty="0" smtClean="0"/>
              <a:t>12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=&gt;</a:t>
            </a:r>
            <a:r>
              <a:rPr lang="zh-TW" altLang="en-US" sz="1400" dirty="0" smtClean="0"/>
              <a:t> 也就是目前 </a:t>
            </a:r>
            <a:r>
              <a:rPr lang="en-US" altLang="zh-TW" sz="1400" dirty="0" smtClean="0"/>
              <a:t>(978,1,0)+12=(978,14)=(978,7,0)</a:t>
            </a:r>
            <a:r>
              <a:rPr lang="zh-TW" altLang="en-US" sz="1400" dirty="0" smtClean="0"/>
              <a:t>是要打</a:t>
            </a:r>
            <a:r>
              <a:rPr lang="en-US" altLang="zh-TW" sz="1400" dirty="0" smtClean="0"/>
              <a:t>uplink</a:t>
            </a:r>
            <a:r>
              <a:rPr lang="zh-TW" altLang="en-US" sz="1400" dirty="0" smtClean="0"/>
              <a:t>的地方</a:t>
            </a:r>
            <a:endParaRPr lang="en-US" altLang="zh-TW" sz="1400" dirty="0" smtClean="0"/>
          </a:p>
          <a:p>
            <a:r>
              <a:rPr lang="zh-TW" altLang="en-US" sz="1400" dirty="0" smtClean="0"/>
              <a:t>接著查看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UL_CONFIG.req</a:t>
            </a:r>
            <a:r>
              <a:rPr lang="en-US" altLang="zh-TW" sz="1400" dirty="0" smtClean="0"/>
              <a:t>]</a:t>
            </a:r>
            <a:r>
              <a:rPr lang="zh-TW" altLang="en-US" sz="1400" dirty="0" smtClean="0"/>
              <a:t>在</a:t>
            </a:r>
            <a:r>
              <a:rPr lang="en-US" altLang="zh-TW" sz="1400" dirty="0" smtClean="0"/>
              <a:t>(978,7,0)</a:t>
            </a:r>
            <a:r>
              <a:rPr lang="zh-TW" altLang="en-US" sz="1400" dirty="0" smtClean="0"/>
              <a:t>去收</a:t>
            </a:r>
            <a:r>
              <a:rPr lang="en-US" altLang="zh-TW" sz="1400" dirty="0" smtClean="0"/>
              <a:t>PUSCH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uplink data</a:t>
            </a:r>
            <a:r>
              <a:rPr lang="zh-TW" altLang="en-US" sz="1400" dirty="0" smtClean="0"/>
              <a:t>是不是</a:t>
            </a:r>
            <a:r>
              <a:rPr lang="en-US" altLang="zh-TW" sz="1400" b="1" dirty="0">
                <a:solidFill>
                  <a:srgbClr val="FF0000"/>
                </a:solidFill>
              </a:rPr>
              <a:t>Starting Virtual Resource Block: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104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</a:rPr>
              <a:t>/ Number of Virtual Resource Blocks: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52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b="89062"/>
          <a:stretch/>
        </p:blipFill>
        <p:spPr>
          <a:xfrm>
            <a:off x="0" y="5960075"/>
            <a:ext cx="2818066" cy="32461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04942" y="1720326"/>
            <a:ext cx="3175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033872" y="1783079"/>
            <a:ext cx="597807" cy="192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820072" y="1790176"/>
            <a:ext cx="361950" cy="184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386943" y="4743710"/>
            <a:ext cx="9017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622393" y="2379723"/>
            <a:ext cx="4019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(978,1,0) 7 k2=12 =&gt; 2+12=14 =&gt;(978,14)=&gt;(978,7,0)</a:t>
            </a:r>
            <a:endParaRPr lang="en-US" altLang="zh-TW" sz="14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26480" y="4742700"/>
            <a:ext cx="343218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877457" y="4736742"/>
            <a:ext cx="251778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651613" y="4734070"/>
            <a:ext cx="251778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5073741" y="2011043"/>
            <a:ext cx="4032160" cy="2702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3418819" y="1847324"/>
            <a:ext cx="148953" cy="209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5"/>
          <a:srcRect t="89678"/>
          <a:stretch/>
        </p:blipFill>
        <p:spPr>
          <a:xfrm>
            <a:off x="0" y="6284686"/>
            <a:ext cx="2818066" cy="306343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3609975" y="588850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 smtClean="0"/>
              <a:t>(</a:t>
            </a:r>
            <a:r>
              <a:rPr lang="en-US" altLang="zh-TW" sz="1200" dirty="0"/>
              <a:t>977,8,1) 7 k2=12 =&gt; 17+12=29 =&gt;(978,9</a:t>
            </a:r>
            <a:r>
              <a:rPr lang="en-US" altLang="zh-TW" sz="1200" dirty="0" smtClean="0"/>
              <a:t>)</a:t>
            </a:r>
            <a:r>
              <a:rPr lang="en-US" altLang="zh-TW" sz="1200" dirty="0"/>
              <a:t> </a:t>
            </a:r>
            <a:r>
              <a:rPr lang="en-US" altLang="zh-TW" sz="1200" dirty="0" smtClean="0">
                <a:solidFill>
                  <a:srgbClr val="0000FF"/>
                </a:solidFill>
              </a:rPr>
              <a:t>=&gt;(978,4,1)</a:t>
            </a:r>
          </a:p>
          <a:p>
            <a:r>
              <a:rPr lang="en-US" altLang="zh-TW" sz="1200" dirty="0" err="1">
                <a:solidFill>
                  <a:srgbClr val="0000FF"/>
                </a:solidFill>
              </a:rPr>
              <a:t>N_size_BWP</a:t>
            </a:r>
            <a:r>
              <a:rPr lang="en-US" altLang="zh-TW" sz="1200" dirty="0">
                <a:solidFill>
                  <a:srgbClr val="0000FF"/>
                </a:solidFill>
              </a:rPr>
              <a:t>: 273 RIV: 13923 Calculate </a:t>
            </a:r>
            <a:r>
              <a:rPr lang="en-US" altLang="zh-TW" sz="1200" dirty="0" err="1">
                <a:solidFill>
                  <a:srgbClr val="0000FF"/>
                </a:solidFill>
              </a:rPr>
              <a:t>RB_start</a:t>
            </a:r>
            <a:r>
              <a:rPr lang="en-US" altLang="zh-TW" sz="1200" dirty="0">
                <a:solidFill>
                  <a:srgbClr val="0000FF"/>
                </a:solidFill>
              </a:rPr>
              <a:t> = 0  L_RBs = 52</a:t>
            </a:r>
          </a:p>
          <a:p>
            <a:r>
              <a:rPr lang="en-US" altLang="zh-TW" sz="1200" dirty="0" err="1">
                <a:solidFill>
                  <a:srgbClr val="0000FF"/>
                </a:solidFill>
              </a:rPr>
              <a:t>N_size_BWP</a:t>
            </a:r>
            <a:r>
              <a:rPr lang="en-US" altLang="zh-TW" sz="1200" dirty="0">
                <a:solidFill>
                  <a:srgbClr val="0000FF"/>
                </a:solidFill>
              </a:rPr>
              <a:t>: 273 RIV: </a:t>
            </a:r>
            <a:r>
              <a:rPr lang="en-US" altLang="zh-TW" sz="1200" dirty="0" smtClean="0">
                <a:solidFill>
                  <a:srgbClr val="0000FF"/>
                </a:solidFill>
              </a:rPr>
              <a:t>20527 </a:t>
            </a:r>
            <a:r>
              <a:rPr lang="en-US" altLang="zh-TW" sz="1200" dirty="0">
                <a:solidFill>
                  <a:srgbClr val="0000FF"/>
                </a:solidFill>
              </a:rPr>
              <a:t>Calculate </a:t>
            </a:r>
            <a:r>
              <a:rPr lang="en-US" altLang="zh-TW" sz="1200" dirty="0" err="1">
                <a:solidFill>
                  <a:srgbClr val="0000FF"/>
                </a:solidFill>
              </a:rPr>
              <a:t>RB_start</a:t>
            </a:r>
            <a:r>
              <a:rPr lang="en-US" altLang="zh-TW" sz="1200" dirty="0">
                <a:solidFill>
                  <a:srgbClr val="0000FF"/>
                </a:solidFill>
              </a:rPr>
              <a:t> = 52 L_RBs = </a:t>
            </a:r>
            <a:r>
              <a:rPr lang="en-US" altLang="zh-TW" sz="1200" dirty="0" smtClean="0">
                <a:solidFill>
                  <a:srgbClr val="0000FF"/>
                </a:solidFill>
              </a:rPr>
              <a:t>76</a:t>
            </a:r>
            <a:endParaRPr lang="en-US" altLang="zh-TW" sz="1200" dirty="0">
              <a:solidFill>
                <a:srgbClr val="0000FF"/>
              </a:solidFill>
            </a:endParaRPr>
          </a:p>
          <a:p>
            <a:r>
              <a:rPr lang="en-US" altLang="zh-TW" sz="1200" dirty="0" err="1">
                <a:solidFill>
                  <a:srgbClr val="0000FF"/>
                </a:solidFill>
              </a:rPr>
              <a:t>N_size_BWP</a:t>
            </a:r>
            <a:r>
              <a:rPr lang="en-US" altLang="zh-TW" sz="1200" dirty="0">
                <a:solidFill>
                  <a:srgbClr val="0000FF"/>
                </a:solidFill>
              </a:rPr>
              <a:t>: 273 RIV: </a:t>
            </a:r>
            <a:r>
              <a:rPr lang="en-US" altLang="zh-TW" sz="1200" dirty="0" smtClean="0">
                <a:solidFill>
                  <a:srgbClr val="0000FF"/>
                </a:solidFill>
              </a:rPr>
              <a:t>35361 </a:t>
            </a:r>
            <a:r>
              <a:rPr lang="en-US" altLang="zh-TW" sz="1200" dirty="0">
                <a:solidFill>
                  <a:srgbClr val="0000FF"/>
                </a:solidFill>
              </a:rPr>
              <a:t>Calculate </a:t>
            </a:r>
            <a:r>
              <a:rPr lang="en-US" altLang="zh-TW" sz="1200" dirty="0" err="1">
                <a:solidFill>
                  <a:srgbClr val="0000FF"/>
                </a:solidFill>
              </a:rPr>
              <a:t>RB_start</a:t>
            </a:r>
            <a:r>
              <a:rPr lang="en-US" altLang="zh-TW" sz="1200" dirty="0">
                <a:solidFill>
                  <a:srgbClr val="0000FF"/>
                </a:solidFill>
              </a:rPr>
              <a:t> = </a:t>
            </a:r>
            <a:r>
              <a:rPr lang="en-US" altLang="zh-TW" sz="1200" dirty="0" smtClean="0">
                <a:solidFill>
                  <a:srgbClr val="0000FF"/>
                </a:solidFill>
              </a:rPr>
              <a:t>128 </a:t>
            </a:r>
            <a:r>
              <a:rPr lang="en-US" altLang="zh-TW" sz="1200" dirty="0">
                <a:solidFill>
                  <a:srgbClr val="0000FF"/>
                </a:solidFill>
              </a:rPr>
              <a:t>L_RBs = </a:t>
            </a:r>
            <a:r>
              <a:rPr lang="en-US" altLang="zh-TW" sz="1200" dirty="0" smtClean="0">
                <a:solidFill>
                  <a:srgbClr val="0000FF"/>
                </a:solidFill>
              </a:rPr>
              <a:t>145</a:t>
            </a:r>
            <a:endParaRPr lang="en-US" altLang="zh-TW" sz="1200" dirty="0">
              <a:solidFill>
                <a:srgbClr val="0000FF"/>
              </a:solidFill>
            </a:endParaRPr>
          </a:p>
          <a:p>
            <a:r>
              <a:rPr lang="en-US" altLang="zh-TW" sz="1200" dirty="0">
                <a:solidFill>
                  <a:srgbClr val="FF0000"/>
                </a:solidFill>
              </a:rPr>
              <a:t>(978,1,0) 7 k2=12 =&gt; 2+12=14 =&gt;(978,14)=&gt;(978,7,0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en-US" altLang="zh-TW" sz="1200" dirty="0">
              <a:solidFill>
                <a:srgbClr val="FF0000"/>
              </a:solidFill>
            </a:endParaRPr>
          </a:p>
          <a:p>
            <a:r>
              <a:rPr lang="en-US" altLang="zh-TW" sz="1200" dirty="0" err="1">
                <a:solidFill>
                  <a:srgbClr val="FF0000"/>
                </a:solidFill>
              </a:rPr>
              <a:t>N_size_BWP</a:t>
            </a:r>
            <a:r>
              <a:rPr lang="en-US" altLang="zh-TW" sz="1200" dirty="0">
                <a:solidFill>
                  <a:srgbClr val="FF0000"/>
                </a:solidFill>
              </a:rPr>
              <a:t>: 273 RIV: 13923 Calculate </a:t>
            </a:r>
            <a:r>
              <a:rPr lang="en-US" altLang="zh-TW" sz="1200" dirty="0" err="1">
                <a:solidFill>
                  <a:srgbClr val="FF0000"/>
                </a:solidFill>
              </a:rPr>
              <a:t>RB_start</a:t>
            </a:r>
            <a:r>
              <a:rPr lang="en-US" altLang="zh-TW" sz="1200" dirty="0">
                <a:solidFill>
                  <a:srgbClr val="FF0000"/>
                </a:solidFill>
              </a:rPr>
              <a:t> = 0  L_RBs = 52</a:t>
            </a:r>
          </a:p>
          <a:p>
            <a:r>
              <a:rPr lang="en-US" altLang="zh-TW" sz="1200" dirty="0" err="1">
                <a:solidFill>
                  <a:srgbClr val="FF0000"/>
                </a:solidFill>
              </a:rPr>
              <a:t>N_size_BWP</a:t>
            </a:r>
            <a:r>
              <a:rPr lang="en-US" altLang="zh-TW" sz="1200" dirty="0">
                <a:solidFill>
                  <a:srgbClr val="FF0000"/>
                </a:solidFill>
              </a:rPr>
              <a:t>: 273 RIV: 13975 Calculate </a:t>
            </a:r>
            <a:r>
              <a:rPr lang="en-US" altLang="zh-TW" sz="1200" dirty="0" err="1">
                <a:solidFill>
                  <a:srgbClr val="FF0000"/>
                </a:solidFill>
              </a:rPr>
              <a:t>RB_start</a:t>
            </a:r>
            <a:r>
              <a:rPr lang="en-US" altLang="zh-TW" sz="1200" dirty="0">
                <a:solidFill>
                  <a:srgbClr val="FF0000"/>
                </a:solidFill>
              </a:rPr>
              <a:t> = 52 L_RBs = 52</a:t>
            </a:r>
          </a:p>
          <a:p>
            <a:r>
              <a:rPr lang="en-US" altLang="zh-TW" sz="1200" dirty="0" err="1">
                <a:solidFill>
                  <a:srgbClr val="FF0000"/>
                </a:solidFill>
              </a:rPr>
              <a:t>N_size_BWP</a:t>
            </a:r>
            <a:r>
              <a:rPr lang="en-US" altLang="zh-TW" sz="1200" dirty="0">
                <a:solidFill>
                  <a:srgbClr val="FF0000"/>
                </a:solidFill>
              </a:rPr>
              <a:t>: 273 RIV: 14027 Calculate </a:t>
            </a:r>
            <a:r>
              <a:rPr lang="en-US" altLang="zh-TW" sz="1200" dirty="0" err="1">
                <a:solidFill>
                  <a:srgbClr val="FF0000"/>
                </a:solidFill>
              </a:rPr>
              <a:t>RB_start</a:t>
            </a:r>
            <a:r>
              <a:rPr lang="en-US" altLang="zh-TW" sz="1200" dirty="0">
                <a:solidFill>
                  <a:srgbClr val="FF0000"/>
                </a:solidFill>
              </a:rPr>
              <a:t> = 104 L_RBs = </a:t>
            </a:r>
            <a:r>
              <a:rPr lang="en-US" altLang="zh-TW" sz="1200" dirty="0" smtClean="0">
                <a:solidFill>
                  <a:srgbClr val="FF0000"/>
                </a:solidFill>
              </a:rPr>
              <a:t>52</a:t>
            </a:r>
          </a:p>
          <a:p>
            <a:endParaRPr lang="en-US" altLang="zh-TW" sz="1200" dirty="0">
              <a:solidFill>
                <a:srgbClr val="FF0000"/>
              </a:solidFill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5342346" y="1036249"/>
            <a:ext cx="3817257" cy="268694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95382" y="3685096"/>
            <a:ext cx="901700" cy="1905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9041584" y="922473"/>
            <a:ext cx="590095" cy="15411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142902" y="3685096"/>
            <a:ext cx="326796" cy="1905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874603" y="3662628"/>
            <a:ext cx="326796" cy="1905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576595" y="3667656"/>
            <a:ext cx="326796" cy="1905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93" y="-599057"/>
            <a:ext cx="3143250" cy="10001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92421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B34B1-6D6E-B22E-2896-18292436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80" y="-220026"/>
            <a:ext cx="10515600" cy="1325563"/>
          </a:xfrm>
        </p:spPr>
        <p:txBody>
          <a:bodyPr/>
          <a:lstStyle/>
          <a:p>
            <a:r>
              <a:rPr lang="en-US" altLang="zh-TW" dirty="0"/>
              <a:t>Purpose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24655D-1E67-8BD7-03C5-3125B4D2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22" y="729558"/>
            <a:ext cx="10801662" cy="4351338"/>
          </a:xfrm>
        </p:spPr>
        <p:txBody>
          <a:bodyPr/>
          <a:lstStyle/>
          <a:p>
            <a:r>
              <a:rPr lang="en-US" altLang="zh-TW" dirty="0"/>
              <a:t>Fixed UL – </a:t>
            </a:r>
            <a:r>
              <a:rPr lang="en-US" altLang="zh-TW" dirty="0" err="1"/>
              <a:t>Tcp</a:t>
            </a:r>
            <a:r>
              <a:rPr lang="en-US" altLang="zh-TW" dirty="0"/>
              <a:t>  issue.</a:t>
            </a:r>
          </a:p>
          <a:p>
            <a:r>
              <a:rPr lang="en-US" altLang="zh-TW" dirty="0"/>
              <a:t>Allocated PUCCH and PUSCH resource are </a:t>
            </a:r>
            <a:r>
              <a:rPr lang="en-US" altLang="zh-TW" dirty="0">
                <a:solidFill>
                  <a:srgbClr val="FF0000"/>
                </a:solidFill>
              </a:rPr>
              <a:t>No overlap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>
                <a:solidFill>
                  <a:srgbClr val="00B050"/>
                </a:solidFill>
              </a:rPr>
              <a:t>Pucch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fmt</a:t>
            </a:r>
            <a:r>
              <a:rPr lang="en-US" altLang="zh-TW" dirty="0">
                <a:solidFill>
                  <a:srgbClr val="00B050"/>
                </a:solidFill>
              </a:rPr>
              <a:t> 1 with 4 symbols, from 9 – 12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00B0F0"/>
                </a:solidFill>
              </a:rPr>
              <a:t>PUSCH SLIV 55, start 0 to 11 </a:t>
            </a:r>
            <a:r>
              <a:rPr lang="en-US" altLang="zh-TW" dirty="0"/>
              <a:t>and length 12</a:t>
            </a:r>
          </a:p>
          <a:p>
            <a:pPr lvl="1"/>
            <a:r>
              <a:rPr lang="en-US" altLang="zh-TW" dirty="0" err="1">
                <a:solidFill>
                  <a:srgbClr val="00B050"/>
                </a:solidFill>
              </a:rPr>
              <a:t>Pucch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fmt</a:t>
            </a:r>
            <a:r>
              <a:rPr lang="en-US" altLang="zh-TW" dirty="0">
                <a:solidFill>
                  <a:srgbClr val="00B050"/>
                </a:solidFill>
              </a:rPr>
              <a:t> 0 with 1 symbols, at 12</a:t>
            </a:r>
            <a:r>
              <a:rPr lang="en-US" altLang="zh-TW" baseline="30000" dirty="0">
                <a:solidFill>
                  <a:srgbClr val="00B050"/>
                </a:solidFill>
              </a:rPr>
              <a:t>th</a:t>
            </a:r>
            <a:r>
              <a:rPr lang="en-US" altLang="zh-TW" dirty="0">
                <a:solidFill>
                  <a:srgbClr val="00B050"/>
                </a:solidFill>
              </a:rPr>
              <a:t> symbol,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00B0F0"/>
                </a:solidFill>
              </a:rPr>
              <a:t>PUSCH start 0 to 11.</a:t>
            </a:r>
          </a:p>
          <a:p>
            <a:r>
              <a:rPr lang="en-US" altLang="zh-TW" dirty="0"/>
              <a:t>Fixed 2 bug to support PUCCH format 0.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CE9A3B-3D68-633E-9518-C127D191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628" y="198085"/>
            <a:ext cx="4807197" cy="2025754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A10CEA3-4DC7-45B4-4AC4-3B24EF02A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23947"/>
              </p:ext>
            </p:extLst>
          </p:nvPr>
        </p:nvGraphicFramePr>
        <p:xfrm>
          <a:off x="539186" y="3521642"/>
          <a:ext cx="9701988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370">
                  <a:extLst>
                    <a:ext uri="{9D8B030D-6E8A-4147-A177-3AD203B41FA5}">
                      <a16:colId xmlns:a16="http://schemas.microsoft.com/office/drawing/2014/main" val="418606043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4790065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45735825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553238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68039314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63937276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7246090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9700959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481339642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0192220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03484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95899339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620614354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14619836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81113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4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PUCCH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82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108819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862" y="3284220"/>
            <a:ext cx="3362325" cy="1143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4600" y="2153851"/>
            <a:ext cx="8448675" cy="923925"/>
          </a:xfrm>
          <a:prstGeom prst="rect">
            <a:avLst/>
          </a:prstGeom>
        </p:spPr>
      </p:pic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0A10CEA3-4DC7-45B4-4AC4-3B24EF02A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9169"/>
              </p:ext>
            </p:extLst>
          </p:nvPr>
        </p:nvGraphicFramePr>
        <p:xfrm>
          <a:off x="11639862" y="-446122"/>
          <a:ext cx="10515598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4854">
                  <a:extLst>
                    <a:ext uri="{9D8B030D-6E8A-4147-A177-3AD203B41FA5}">
                      <a16:colId xmlns:a16="http://schemas.microsoft.com/office/drawing/2014/main" val="4186060435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4047900657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457358259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535532385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680393148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263937276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572460908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297009599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481339642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01922205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53034841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958993391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620614354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3146198367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81113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54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Format 1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Pucch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format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srs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51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Sliv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=55, Start = 0, L=#symbols = 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55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Format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pucch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00B050"/>
                          </a:solidFill>
                        </a:rPr>
                        <a:t>Fmt</a:t>
                      </a: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 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00B050"/>
                          </a:solidFill>
                        </a:rPr>
                        <a:t>srs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62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Sliv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=55, Start = 0, L=#symbols = 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211803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B2A01B7-E011-D4E7-D518-1DC27B8D9918}"/>
              </a:ext>
            </a:extLst>
          </p:cNvPr>
          <p:cNvSpPr/>
          <p:nvPr/>
        </p:nvSpPr>
        <p:spPr>
          <a:xfrm>
            <a:off x="18745512" y="-536292"/>
            <a:ext cx="2146300" cy="12509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0825" y="4443130"/>
            <a:ext cx="7972425" cy="14763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-4035364" y="3627967"/>
            <a:ext cx="4574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pucchResourceCmn</a:t>
            </a:r>
            <a:r>
              <a:rPr lang="en-US" altLang="zh-TW" dirty="0"/>
              <a:t>&gt;3&lt;/</a:t>
            </a:r>
            <a:r>
              <a:rPr lang="en-US" altLang="zh-TW" dirty="0" err="1"/>
              <a:t>pucchResourceCmn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&lt;f1SymLength&gt;4&lt;/f1SymLength&gt;</a:t>
            </a:r>
          </a:p>
          <a:p>
            <a:r>
              <a:rPr lang="en-US" altLang="zh-TW" dirty="0"/>
              <a:t>&lt;cfgSrWithF1&gt;1&lt;/cfgSrWithF1&gt;</a:t>
            </a:r>
            <a:r>
              <a:rPr lang="zh-TW" altLang="en-US" dirty="0"/>
              <a:t> </a:t>
            </a:r>
            <a:r>
              <a:rPr lang="en-US" altLang="zh-TW" dirty="0"/>
              <a:t> //format1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4035364" y="4946880"/>
            <a:ext cx="4574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pucchResourceCmn</a:t>
            </a:r>
            <a:r>
              <a:rPr lang="en-US" altLang="zh-TW" dirty="0">
                <a:solidFill>
                  <a:srgbClr val="FF0000"/>
                </a:solidFill>
              </a:rPr>
              <a:t>&gt;0&lt;/</a:t>
            </a:r>
            <a:r>
              <a:rPr lang="en-US" altLang="zh-TW" dirty="0" err="1">
                <a:solidFill>
                  <a:srgbClr val="FF0000"/>
                </a:solidFill>
              </a:rPr>
              <a:t>pucchResourceCmn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&lt;f0f2SymLength&gt;1&lt;/f0f2SymLength&gt;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&lt;cfgSrWithF1&gt;0&lt;/cfgSrWithF1&gt; //format0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8B9DF8-0102-A7BF-FCC1-DABE423D3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67083"/>
              </p:ext>
            </p:extLst>
          </p:nvPr>
        </p:nvGraphicFramePr>
        <p:xfrm>
          <a:off x="539186" y="7342082"/>
          <a:ext cx="970198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370">
                  <a:extLst>
                    <a:ext uri="{9D8B030D-6E8A-4147-A177-3AD203B41FA5}">
                      <a16:colId xmlns:a16="http://schemas.microsoft.com/office/drawing/2014/main" val="418606043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4790065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45735825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553238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68039314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63937276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7246090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9700959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481339642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0192220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03484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95899339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620614354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14619836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81113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4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PDCCH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82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PDSCH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0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S=6/4/4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58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S=10:4:0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44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S=10:2:2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12148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A05A1E8-0AD6-85CF-F4E2-18819A5C3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73794"/>
              </p:ext>
            </p:extLst>
          </p:nvPr>
        </p:nvGraphicFramePr>
        <p:xfrm>
          <a:off x="524049" y="4903402"/>
          <a:ext cx="970198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370">
                  <a:extLst>
                    <a:ext uri="{9D8B030D-6E8A-4147-A177-3AD203B41FA5}">
                      <a16:colId xmlns:a16="http://schemas.microsoft.com/office/drawing/2014/main" val="42477010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563727513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85390806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635411880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4957801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51682403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543172730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26325211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15714743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8112811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60530719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55915366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17293396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3362356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159447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53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PUCCH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6600"/>
                          </a:solidFill>
                        </a:rPr>
                        <a:t>f0</a:t>
                      </a:r>
                      <a:endParaRPr lang="zh-TW" altLang="en-US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2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84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S=6/4/4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4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S=10:4:0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2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S=10:2:2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18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16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39575-56ED-F70C-42F8-9E279E93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</a:t>
            </a:r>
            <a:r>
              <a:rPr lang="en-US" altLang="zh-TW" dirty="0" err="1"/>
              <a:t>Resutls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E7AC3A7-8276-8CFF-28A2-E0014C8A5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089331"/>
              </p:ext>
            </p:extLst>
          </p:nvPr>
        </p:nvGraphicFramePr>
        <p:xfrm>
          <a:off x="838200" y="2849466"/>
          <a:ext cx="10515599" cy="2303656"/>
        </p:xfrm>
        <a:graphic>
          <a:graphicData uri="http://schemas.openxmlformats.org/drawingml/2006/table">
            <a:tbl>
              <a:tblPr/>
              <a:tblGrid>
                <a:gridCol w="613462">
                  <a:extLst>
                    <a:ext uri="{9D8B030D-6E8A-4147-A177-3AD203B41FA5}">
                      <a16:colId xmlns:a16="http://schemas.microsoft.com/office/drawing/2014/main" val="704079728"/>
                    </a:ext>
                  </a:extLst>
                </a:gridCol>
                <a:gridCol w="896048">
                  <a:extLst>
                    <a:ext uri="{9D8B030D-6E8A-4147-A177-3AD203B41FA5}">
                      <a16:colId xmlns:a16="http://schemas.microsoft.com/office/drawing/2014/main" val="153778501"/>
                    </a:ext>
                  </a:extLst>
                </a:gridCol>
                <a:gridCol w="596471">
                  <a:extLst>
                    <a:ext uri="{9D8B030D-6E8A-4147-A177-3AD203B41FA5}">
                      <a16:colId xmlns:a16="http://schemas.microsoft.com/office/drawing/2014/main" val="1646103153"/>
                    </a:ext>
                  </a:extLst>
                </a:gridCol>
                <a:gridCol w="1031976">
                  <a:extLst>
                    <a:ext uri="{9D8B030D-6E8A-4147-A177-3AD203B41FA5}">
                      <a16:colId xmlns:a16="http://schemas.microsoft.com/office/drawing/2014/main" val="3763364774"/>
                    </a:ext>
                  </a:extLst>
                </a:gridCol>
                <a:gridCol w="596471">
                  <a:extLst>
                    <a:ext uri="{9D8B030D-6E8A-4147-A177-3AD203B41FA5}">
                      <a16:colId xmlns:a16="http://schemas.microsoft.com/office/drawing/2014/main" val="1932722123"/>
                    </a:ext>
                  </a:extLst>
                </a:gridCol>
                <a:gridCol w="1028399">
                  <a:extLst>
                    <a:ext uri="{9D8B030D-6E8A-4147-A177-3AD203B41FA5}">
                      <a16:colId xmlns:a16="http://schemas.microsoft.com/office/drawing/2014/main" val="568226467"/>
                    </a:ext>
                  </a:extLst>
                </a:gridCol>
                <a:gridCol w="5752772">
                  <a:extLst>
                    <a:ext uri="{9D8B030D-6E8A-4147-A177-3AD203B41FA5}">
                      <a16:colId xmlns:a16="http://schemas.microsoft.com/office/drawing/2014/main" val="4287461893"/>
                    </a:ext>
                  </a:extLst>
                </a:gridCol>
              </a:tblGrid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UL-MCS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SLIV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UL-TCP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UL-UDP (err 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DL-TCP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DL-UDP (err 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Memo with PUCCH Format 0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597187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17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83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51.6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16.1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841M (11%)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0,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cfgSrWithF1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=0,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pucchResourceCmn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=0, Pusch length = 10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48398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83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96.5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20.7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852M (9.6%)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766754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69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109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51.8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18.8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852M (9.1%)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0, Pusch length = 11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79708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97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84.1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14.4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850M (9.1%)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1, 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cfgSrWithF1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=1,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pucchResourceCmn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 = 3, Pusch length = 9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823947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97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78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14.1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844M (11%)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1, Pusch length = 9, featureBit =3,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maxRlcSduQSize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 = 2000, 200, 400, 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391798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Xx 55??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739k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51.8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5.3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855M (10%)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1, 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cfgSrWithF1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=1,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pucchResourceCmn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 = 3, Pusch length = 9, with fixMCS bin (original)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31970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55 (no fixed)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121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51.2 M (0.1%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68M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860M (9.7%)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PUCCH Format 0, </a:t>
                      </a:r>
                      <a:r>
                        <a:rPr lang="en-US" sz="1100" dirty="0" err="1">
                          <a:effectLst/>
                          <a:ea typeface="Calibri" panose="020F0502020204030204" pitchFamily="34" charset="0"/>
                        </a:rPr>
                        <a:t>pucch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ea typeface="Calibri" panose="020F0502020204030204" pitchFamily="34" charset="0"/>
                        </a:rPr>
                        <a:t>symlength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 = 1,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9999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44AECA1-58A8-2503-8989-E0BECBB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8" y="16735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計算網址</a:t>
            </a:r>
            <a:r>
              <a:rPr kumimoji="0" lang="zh-TW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https://www.sqimway.com/rb_calc.php</a:t>
            </a:r>
            <a:endParaRPr kumimoji="0" lang="en-US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5D98C3-EA66-801A-A003-0862AA3F18A2}"/>
              </a:ext>
            </a:extLst>
          </p:cNvPr>
          <p:cNvSpPr txBox="1"/>
          <p:nvPr/>
        </p:nvSpPr>
        <p:spPr>
          <a:xfrm>
            <a:off x="838200" y="5871824"/>
            <a:ext cx="24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startSymbolAndLength</a:t>
            </a:r>
          </a:p>
        </p:txBody>
      </p:sp>
    </p:spTree>
    <p:extLst>
      <p:ext uri="{BB962C8B-B14F-4D97-AF65-F5344CB8AC3E}">
        <p14:creationId xmlns:p14="http://schemas.microsoft.com/office/powerpoint/2010/main" val="398003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7C83F-6BFB-6275-68DF-60CB6387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PUCCH Format 0 – DU xml setting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DC9F00-CA3F-90C7-7834-8D6B6345F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0" y="2762593"/>
            <a:ext cx="8031332" cy="402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4360EE-AEE3-0368-E2BD-D07716C26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15383"/>
              </p:ext>
            </p:extLst>
          </p:nvPr>
        </p:nvGraphicFramePr>
        <p:xfrm>
          <a:off x="218490" y="1437030"/>
          <a:ext cx="967764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823">
                  <a:extLst>
                    <a:ext uri="{9D8B030D-6E8A-4147-A177-3AD203B41FA5}">
                      <a16:colId xmlns:a16="http://schemas.microsoft.com/office/drawing/2014/main" val="3229879755"/>
                    </a:ext>
                  </a:extLst>
                </a:gridCol>
                <a:gridCol w="4838823">
                  <a:extLst>
                    <a:ext uri="{9D8B030D-6E8A-4147-A177-3AD203B41FA5}">
                      <a16:colId xmlns:a16="http://schemas.microsoft.com/office/drawing/2014/main" val="125284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Old PUCCH format1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New PUCCH format0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</a:t>
                      </a:r>
                      <a:r>
                        <a:rPr lang="en-US" altLang="zh-TW" dirty="0" err="1"/>
                        <a:t>pucchResourceCmn</a:t>
                      </a:r>
                      <a:r>
                        <a:rPr lang="en-US" altLang="zh-TW" dirty="0"/>
                        <a:t>&gt;3&lt;/</a:t>
                      </a:r>
                      <a:r>
                        <a:rPr lang="en-US" altLang="zh-TW" dirty="0" err="1"/>
                        <a:t>pucchResourceCmn</a:t>
                      </a:r>
                      <a:r>
                        <a:rPr lang="en-US" altLang="zh-TW" dirty="0"/>
                        <a:t>&gt;</a:t>
                      </a:r>
                    </a:p>
                    <a:p>
                      <a:r>
                        <a:rPr lang="en-US" altLang="zh-TW" dirty="0"/>
                        <a:t>&lt;f1SymLength&gt;4&lt;/f1SymLength&gt;</a:t>
                      </a:r>
                    </a:p>
                    <a:p>
                      <a:r>
                        <a:rPr lang="en-US" altLang="zh-TW" dirty="0"/>
                        <a:t>&lt;cfgSrWithF1&gt;1&lt;/cfgSrWithF1&gt; //format1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&gt;0&lt;/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&lt;f0f2SymLength&gt;1&lt;/f0f2SymLength&gt;</a:t>
                      </a:r>
                    </a:p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&lt;cfgSrWithF1&gt;0&lt;/cfgSrWithF1&gt; </a:t>
                      </a:r>
                      <a:r>
                        <a:rPr lang="en-US" altLang="zh-TW" dirty="0"/>
                        <a:t>//format0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4617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F6202A8-2B4C-6ACE-7DEE-92F472CD0B8A}"/>
              </a:ext>
            </a:extLst>
          </p:cNvPr>
          <p:cNvSpPr txBox="1"/>
          <p:nvPr/>
        </p:nvSpPr>
        <p:spPr>
          <a:xfrm>
            <a:off x="8300720" y="2895258"/>
            <a:ext cx="3891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PUSCH-TimeDomainResourceAllocation</a:t>
            </a:r>
          </a:p>
          <a:p>
            <a:r>
              <a:rPr lang="zh-TW" altLang="en-US" dirty="0"/>
              <a:t>    k2: 3</a:t>
            </a:r>
          </a:p>
          <a:p>
            <a:r>
              <a:rPr lang="zh-TW" altLang="en-US" dirty="0"/>
              <a:t>    mappingType: typeA (0)</a:t>
            </a:r>
          </a:p>
          <a:p>
            <a:r>
              <a:rPr lang="zh-TW" altLang="en-US" dirty="0"/>
              <a:t>    </a:t>
            </a:r>
            <a:r>
              <a:rPr lang="zh-TW" altLang="en-US" dirty="0">
                <a:solidFill>
                  <a:srgbClr val="FF0000"/>
                </a:solidFill>
              </a:rPr>
              <a:t>startSymbolAndLength: 55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E6F40B8-495D-F2B1-9791-472A8F75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22" y="4419600"/>
            <a:ext cx="11313253" cy="14955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1475" y="3381375"/>
            <a:ext cx="440055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475" y="3995574"/>
            <a:ext cx="440055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51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7C83F-6BFB-6275-68DF-60CB6387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Radisys</a:t>
            </a:r>
            <a:r>
              <a:rPr lang="en-US" altLang="zh-TW" dirty="0"/>
              <a:t> bug for PUCCH Format 0 - </a:t>
            </a:r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F5A8956-2CC9-F7EC-CB03-208EDEA76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825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TW" sz="3600" b="0" dirty="0" err="1">
                <a:solidFill>
                  <a:srgbClr val="55BBFF"/>
                </a:solidFill>
                <a:effectLst/>
                <a:latin typeface="Consolas" panose="020B0609020204030204" pitchFamily="49" charset="0"/>
              </a:rPr>
              <a:t>ret_t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600" b="0" dirty="0" err="1">
                <a:solidFill>
                  <a:srgbClr val="55BBFF"/>
                </a:solidFill>
                <a:effectLst/>
                <a:latin typeface="Consolas" panose="020B0609020204030204" pitchFamily="49" charset="0"/>
              </a:rPr>
              <a:t>gnb_du_rrm_ul_bwp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3600" b="0" dirty="0" err="1">
                <a:solidFill>
                  <a:srgbClr val="A8CC27"/>
                </a:solidFill>
                <a:effectLst/>
                <a:latin typeface="Consolas" panose="020B0609020204030204" pitchFamily="49" charset="0"/>
              </a:rPr>
              <a:t>initialize_num_pucch_symbols_in_slot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#ifdef ASTRI_INTG 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      //kiko 0605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      //</a:t>
            </a:r>
            <a:r>
              <a:rPr lang="en-US" altLang="zh-TW" sz="36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max_num_pucch_symbols</a:t>
            </a:r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6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derive_num_pucch_symbols_in_slot</a:t>
            </a:r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(true);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max_num_pucch_symbols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600" b="0" dirty="0" err="1">
                <a:solidFill>
                  <a:srgbClr val="A8CC27"/>
                </a:solidFill>
                <a:effectLst/>
                <a:latin typeface="Consolas" panose="020B0609020204030204" pitchFamily="49" charset="0"/>
              </a:rPr>
              <a:t>derive_num_pucch_symbols_in_slot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max_num_pucch_symbols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600" b="0" dirty="0" err="1">
                <a:solidFill>
                  <a:srgbClr val="A8CC27"/>
                </a:solidFill>
                <a:effectLst/>
                <a:latin typeface="Consolas" panose="020B0609020204030204" pitchFamily="49" charset="0"/>
              </a:rPr>
              <a:t>derive_num_pucch_symbols_in_slot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600" b="0" dirty="0" err="1">
                <a:solidFill>
                  <a:srgbClr val="55BBFF"/>
                </a:solidFill>
                <a:effectLst/>
                <a:latin typeface="Consolas" panose="020B0609020204030204" pitchFamily="49" charset="0"/>
              </a:rPr>
              <a:t>ret_t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zh-TW" altLang="en-US" dirty="0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0C7F9199-7637-B13F-23EB-6A8A84D4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870" y="3019246"/>
            <a:ext cx="7010760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A9A9F-CB5A-7EF3-CB9B-A05E3114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Radisys</a:t>
            </a:r>
            <a:r>
              <a:rPr lang="en-US" altLang="zh-TW" dirty="0"/>
              <a:t> bug for PUCCH Format 0 - ii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C8686B-CA9A-6CB7-4757-CC3C4154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#ifdef ASTRI_INTG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//kiko 0605, </a:t>
            </a:r>
            <a:r>
              <a:rPr lang="zh-TW" altLang="en-US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不會進入</a:t>
            </a:r>
            <a:r>
              <a:rPr lang="en-US" altLang="zh-TW" sz="12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resource.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         //</a:t>
            </a:r>
            <a:r>
              <a:rPr lang="en-US" altLang="zh-TW" sz="12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avail_sym_start_idx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avail_sym_end_idx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= 0;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CBF5D9B-CFB6-123F-638C-F85CB5550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48" y="2638293"/>
            <a:ext cx="7385051" cy="37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25" y="7904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/>
              <a:t>有個DCI_1_1參數PUCCH resource indicator, 當PUCCH resource set 0超過8個時, UE真實使用的PUCCH resource id必須以此為參數計算, 即TS 38.213, 9.2.3所</a:t>
            </a:r>
            <a:r>
              <a:rPr lang="zh-TW" altLang="en-US" sz="1400" dirty="0" smtClean="0"/>
              <a:t>提</a:t>
            </a:r>
            <a:endParaRPr lang="en-US" altLang="zh-TW" sz="1400" dirty="0" smtClean="0"/>
          </a:p>
          <a:p>
            <a:r>
              <a:rPr lang="en-US" altLang="zh-TW" sz="1400" dirty="0"/>
              <a:t>Ex: </a:t>
            </a:r>
            <a:r>
              <a:rPr lang="en-US" altLang="zh-TW" sz="1400" dirty="0">
                <a:solidFill>
                  <a:srgbClr val="FF0000"/>
                </a:solidFill>
              </a:rPr>
              <a:t>log-20230619-140315_bler10_gnb_15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85" y="847161"/>
            <a:ext cx="10377015" cy="18336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003492" y="448374"/>
            <a:ext cx="183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// DDDSU</a:t>
            </a:r>
            <a:r>
              <a:rPr lang="zh-TW" altLang="en-US" dirty="0" smtClean="0"/>
              <a:t> </a:t>
            </a:r>
            <a:r>
              <a:rPr lang="en-US" altLang="zh-TW" dirty="0"/>
              <a:t>DDSUU</a:t>
            </a: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5" y="2948940"/>
            <a:ext cx="7735841" cy="32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" y="2485918"/>
            <a:ext cx="5174134" cy="414776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531" y="2062479"/>
            <a:ext cx="6741469" cy="37444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47512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(注意1) PUCCH format 0最多2 bits，所以如果要回3 ACK/NACK bits需要format2</a:t>
            </a:r>
          </a:p>
          <a:p>
            <a:endParaRPr lang="zh-TW" altLang="en-US" sz="1400" dirty="0"/>
          </a:p>
          <a:p>
            <a:r>
              <a:rPr lang="zh-TW" altLang="en-US" sz="1400" dirty="0"/>
              <a:t>(注意2) DCI1_0 和 DCI1_1 由 Downlink Assignment Index (DAI) 告訴UE要回幾個ACK/NACK bits</a:t>
            </a:r>
          </a:p>
          <a:p>
            <a:r>
              <a:rPr lang="zh-TW" altLang="en-US" sz="1400" dirty="0"/>
              <a:t>(Note) DAI 跟 TDD pattern 有關，DDDSU最多3個D所以DAI=0,1,</a:t>
            </a:r>
            <a:r>
              <a:rPr lang="zh-TW" altLang="en-US" sz="1400" dirty="0" smtClean="0"/>
              <a:t>2</a:t>
            </a:r>
            <a:endParaRPr lang="zh-TW" altLang="en-US" sz="1400" dirty="0"/>
          </a:p>
          <a:p>
            <a:endParaRPr lang="zh-TW" altLang="en-US" sz="1400" dirty="0"/>
          </a:p>
          <a:p>
            <a:r>
              <a:rPr lang="zh-TW" altLang="en-US" sz="1400" dirty="0"/>
              <a:t>(注意3) 這個公式是使用在PUCCH resource set 0超過8個</a:t>
            </a:r>
          </a:p>
          <a:p>
            <a:r>
              <a:rPr lang="zh-TW" altLang="en-US" sz="1400" dirty="0"/>
              <a:t>=&gt; 由 DCI1_1 的 PUCCH, 計算回 ACK 的 PUCCH index, 檢查 StartingPRB</a:t>
            </a:r>
          </a:p>
          <a:p>
            <a:r>
              <a:rPr lang="zh-TW" altLang="en-US" sz="1400" dirty="0"/>
              <a:t>=&gt; 有個DCI_1_1參數PUCCH resource indicator, 當PUCCH resource set 0超過8個時, UE真實使用的PUCCH resource id必須以此為參數計算, 即TS 38.213, 9.2.3所提</a:t>
            </a:r>
          </a:p>
        </p:txBody>
      </p:sp>
    </p:spTree>
    <p:extLst>
      <p:ext uri="{BB962C8B-B14F-4D97-AF65-F5344CB8AC3E}">
        <p14:creationId xmlns:p14="http://schemas.microsoft.com/office/powerpoint/2010/main" val="8805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8" y="3523260"/>
            <a:ext cx="11880000" cy="11962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5643"/>
            <a:ext cx="94699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nr_info.dlconfig.dci.fmt1x.PucchResrcInd || </a:t>
            </a:r>
            <a:r>
              <a:rPr lang="en-US" altLang="zh-TW" sz="1400" dirty="0" err="1"/>
              <a:t>nr_info.ulconfig.uci.pucchResource.startingPRB</a:t>
            </a:r>
            <a:r>
              <a:rPr lang="en-US" altLang="zh-TW" sz="1400" dirty="0"/>
              <a:t> || </a:t>
            </a:r>
            <a:r>
              <a:rPr lang="en-US" altLang="zh-TW" sz="1400" dirty="0" err="1"/>
              <a:t>nr_info.harqtdd.noa</a:t>
            </a:r>
            <a:r>
              <a:rPr lang="en-US" altLang="zh-TW" sz="1400" dirty="0"/>
              <a:t> &gt;=1</a:t>
            </a: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8" y="4853363"/>
            <a:ext cx="11880000" cy="120430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889" y="309242"/>
            <a:ext cx="9123621" cy="1612149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11676347" y="5931185"/>
            <a:ext cx="314993" cy="126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560723" y="4452504"/>
            <a:ext cx="2718286" cy="127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13047" y="5931185"/>
            <a:ext cx="1066801" cy="126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929799" y="5164786"/>
            <a:ext cx="204414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0x40000 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= </a:t>
            </a:r>
            <a:r>
              <a:rPr lang="en-US" altLang="zh-TW" sz="1200" dirty="0">
                <a:solidFill>
                  <a:srgbClr val="FF0000"/>
                </a:solidFill>
              </a:rPr>
              <a:t>0100 0000 0000 0000 0000 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=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startingPRB</a:t>
            </a:r>
            <a:r>
              <a:rPr lang="en-US" altLang="zh-TW" sz="1200" dirty="0">
                <a:solidFill>
                  <a:srgbClr val="FF0000"/>
                </a:solidFill>
              </a:rPr>
              <a:t>: 18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2430733" y="3826395"/>
            <a:ext cx="1012625" cy="1117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6"/>
          <a:srcRect l="40151" t="21071"/>
          <a:stretch/>
        </p:blipFill>
        <p:spPr>
          <a:xfrm>
            <a:off x="93948" y="2024250"/>
            <a:ext cx="3530105" cy="137008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7"/>
          <a:srcRect l="50280" t="21496"/>
          <a:stretch/>
        </p:blipFill>
        <p:spPr>
          <a:xfrm>
            <a:off x="3714402" y="2040684"/>
            <a:ext cx="2323145" cy="137318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8"/>
          <a:srcRect l="48489" t="12471" b="38188"/>
          <a:stretch/>
        </p:blipFill>
        <p:spPr>
          <a:xfrm>
            <a:off x="9015628" y="2000975"/>
            <a:ext cx="2498795" cy="137152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7896" y="2015879"/>
            <a:ext cx="2797383" cy="122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0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" y="5603656"/>
            <a:ext cx="12192000" cy="19413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2087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261781"/>
            <a:ext cx="6148873" cy="23649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8873" y="3261781"/>
            <a:ext cx="6043127" cy="235120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8251" y="4380017"/>
            <a:ext cx="1989268" cy="12236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2747" y="4374140"/>
            <a:ext cx="1905291" cy="119817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466509" y="1331463"/>
            <a:ext cx="28985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NW </a:t>
            </a:r>
            <a:r>
              <a:rPr lang="en-US" altLang="zh-TW" sz="1100" dirty="0" err="1">
                <a:solidFill>
                  <a:srgbClr val="FF0000"/>
                </a:solidFill>
              </a:rPr>
              <a:t>bbuiolog</a:t>
            </a:r>
            <a:r>
              <a:rPr lang="en-US" altLang="zh-TW" sz="1100" dirty="0">
                <a:solidFill>
                  <a:srgbClr val="FF0000"/>
                </a:solidFill>
              </a:rPr>
              <a:t> [</a:t>
            </a:r>
            <a:r>
              <a:rPr lang="en-US" altLang="zh-TW" sz="1100" dirty="0" err="1">
                <a:solidFill>
                  <a:srgbClr val="FF0000"/>
                </a:solidFill>
              </a:rPr>
              <a:t>UL_CONFIG.req</a:t>
            </a:r>
            <a:r>
              <a:rPr lang="en-US" altLang="zh-TW" sz="1100" dirty="0">
                <a:solidFill>
                  <a:srgbClr val="FF0000"/>
                </a:solidFill>
              </a:rPr>
              <a:t>] Starting PRB=17</a:t>
            </a:r>
          </a:p>
        </p:txBody>
      </p:sp>
      <p:sp>
        <p:nvSpPr>
          <p:cNvPr id="12" name="矩形 11"/>
          <p:cNvSpPr/>
          <p:nvPr/>
        </p:nvSpPr>
        <p:spPr>
          <a:xfrm>
            <a:off x="10614298" y="7136273"/>
            <a:ext cx="1630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UE </a:t>
            </a:r>
            <a:r>
              <a:rPr lang="en-US" altLang="zh-TW" sz="1100" dirty="0" err="1">
                <a:solidFill>
                  <a:srgbClr val="FF0000"/>
                </a:solidFill>
              </a:rPr>
              <a:t>Viavi</a:t>
            </a:r>
            <a:r>
              <a:rPr lang="en-US" altLang="zh-TW" sz="1100" dirty="0">
                <a:solidFill>
                  <a:srgbClr val="FF0000"/>
                </a:solidFill>
              </a:rPr>
              <a:t> RB_ALLOC_E=16</a:t>
            </a:r>
          </a:p>
        </p:txBody>
      </p:sp>
      <p:sp>
        <p:nvSpPr>
          <p:cNvPr id="14" name="橢圓 13"/>
          <p:cNvSpPr/>
          <p:nvPr/>
        </p:nvSpPr>
        <p:spPr>
          <a:xfrm>
            <a:off x="11082823" y="736930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124325" y="2528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124325" y="505778"/>
            <a:ext cx="352425" cy="19987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743575" y="246824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796448" y="505778"/>
            <a:ext cx="352425" cy="19987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0065392" y="4754185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956929" y="4773351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148873" y="233604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23" name="矩形 22"/>
          <p:cNvSpPr/>
          <p:nvPr/>
        </p:nvSpPr>
        <p:spPr>
          <a:xfrm>
            <a:off x="6139348" y="484863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16</a:t>
            </a:r>
          </a:p>
        </p:txBody>
      </p:sp>
      <p:pic>
        <p:nvPicPr>
          <p:cNvPr id="1026" name="圖片 1" descr="image0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35112"/>
            <a:ext cx="12192000" cy="219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2698289" y="341250"/>
            <a:ext cx="5774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Slot 16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3564" y="637988"/>
            <a:ext cx="5774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Slot 17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89107" y="1780988"/>
            <a:ext cx="5052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Slot 3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25284" y="1893943"/>
            <a:ext cx="1939775" cy="1246564"/>
          </a:xfrm>
          <a:prstGeom prst="rect">
            <a:avLst/>
          </a:prstGeom>
        </p:spPr>
      </p:pic>
      <p:sp>
        <p:nvSpPr>
          <p:cNvPr id="28" name="橢圓 27"/>
          <p:cNvSpPr/>
          <p:nvPr/>
        </p:nvSpPr>
        <p:spPr>
          <a:xfrm>
            <a:off x="6348706" y="3240771"/>
            <a:ext cx="803414" cy="743594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0227" y="3380669"/>
            <a:ext cx="3733298" cy="856912"/>
          </a:xfrm>
          <a:prstGeom prst="rect">
            <a:avLst/>
          </a:prstGeom>
        </p:spPr>
      </p:pic>
      <p:sp>
        <p:nvSpPr>
          <p:cNvPr id="29" name="橢圓 28"/>
          <p:cNvSpPr/>
          <p:nvPr/>
        </p:nvSpPr>
        <p:spPr>
          <a:xfrm>
            <a:off x="10417817" y="4607096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201746" y="5459240"/>
            <a:ext cx="725094" cy="16062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8439748" y="-1031301"/>
            <a:ext cx="8034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dirty="0"/>
              <a:t>有個</a:t>
            </a:r>
            <a:r>
              <a:rPr lang="en-US" altLang="zh-TW" dirty="0"/>
              <a:t>DCI_1_1</a:t>
            </a:r>
            <a:r>
              <a:rPr lang="zh-TW" altLang="zh-TW" dirty="0"/>
              <a:t>參數</a:t>
            </a:r>
            <a:r>
              <a:rPr lang="en-US" altLang="zh-TW" dirty="0"/>
              <a:t>PUCCH resource indicator, </a:t>
            </a:r>
            <a:r>
              <a:rPr lang="zh-TW" altLang="zh-TW" dirty="0"/>
              <a:t>當</a:t>
            </a:r>
            <a:r>
              <a:rPr lang="en-US" altLang="zh-TW" dirty="0"/>
              <a:t>PUCCH resource set 0</a:t>
            </a:r>
            <a:r>
              <a:rPr lang="zh-TW" altLang="zh-TW" dirty="0"/>
              <a:t>超過</a:t>
            </a:r>
            <a:r>
              <a:rPr lang="en-US" altLang="zh-TW" dirty="0"/>
              <a:t>8</a:t>
            </a:r>
            <a:r>
              <a:rPr lang="zh-TW" altLang="zh-TW" dirty="0"/>
              <a:t>個時</a:t>
            </a:r>
            <a:r>
              <a:rPr lang="en-US" altLang="zh-TW" dirty="0"/>
              <a:t>, UE</a:t>
            </a:r>
            <a:r>
              <a:rPr lang="zh-TW" altLang="zh-TW" dirty="0"/>
              <a:t>真實使用的</a:t>
            </a:r>
            <a:r>
              <a:rPr lang="en-US" altLang="zh-TW" dirty="0"/>
              <a:t>PUCCH resource id</a:t>
            </a:r>
            <a:r>
              <a:rPr lang="zh-TW" altLang="zh-TW" dirty="0"/>
              <a:t>必須以此為參數計算</a:t>
            </a:r>
            <a:r>
              <a:rPr lang="en-US" altLang="zh-TW" dirty="0"/>
              <a:t>, </a:t>
            </a:r>
            <a:r>
              <a:rPr lang="zh-TW" altLang="zh-TW" dirty="0"/>
              <a:t>即</a:t>
            </a:r>
            <a:r>
              <a:rPr lang="en-US" altLang="zh-TW" dirty="0"/>
              <a:t>TS 38.213, 9.2.3</a:t>
            </a:r>
            <a:r>
              <a:rPr lang="zh-TW" altLang="zh-TW" dirty="0"/>
              <a:t>所提</a:t>
            </a:r>
          </a:p>
          <a:p>
            <a:pPr>
              <a:spcAft>
                <a:spcPts val="0"/>
              </a:spcAft>
            </a:pPr>
            <a:endParaRPr lang="en-HK" altLang="zh-TW" dirty="0" smtClean="0">
              <a:latin typeface="Calibri" panose="020F0502020204030204" pitchFamily="34" charset="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HK" altLang="zh-TW" dirty="0" err="1" smtClean="0">
                <a:latin typeface="Calibri" panose="020F0502020204030204" pitchFamily="34" charset="0"/>
                <a:cs typeface="新細明體" panose="02020500000000000000" pitchFamily="18" charset="-120"/>
              </a:rPr>
              <a:t>Ncce</a:t>
            </a:r>
            <a:r>
              <a:rPr lang="en-HK" altLang="zh-TW" dirty="0" smtClean="0">
                <a:latin typeface="Calibri" panose="020F0502020204030204" pitchFamily="34" charset="0"/>
                <a:cs typeface="新細明體" panose="02020500000000000000" pitchFamily="18" charset="-120"/>
              </a:rPr>
              <a:t> </a:t>
            </a:r>
            <a:r>
              <a:rPr lang="en-HK" altLang="zh-TW" dirty="0">
                <a:latin typeface="Calibri" panose="020F0502020204030204" pitchFamily="34" charset="0"/>
                <a:cs typeface="新細明體" panose="02020500000000000000" pitchFamily="18" charset="-120"/>
              </a:rPr>
              <a:t>is total </a:t>
            </a:r>
            <a:r>
              <a:rPr lang="en-HK" altLang="zh-TW" dirty="0" err="1">
                <a:latin typeface="Calibri" panose="020F0502020204030204" pitchFamily="34" charset="0"/>
                <a:cs typeface="新細明體" panose="02020500000000000000" pitchFamily="18" charset="-120"/>
              </a:rPr>
              <a:t>num</a:t>
            </a:r>
            <a:r>
              <a:rPr lang="en-HK" altLang="zh-TW" dirty="0">
                <a:latin typeface="Calibri" panose="020F0502020204030204" pitchFamily="34" charset="0"/>
                <a:cs typeface="新細明體" panose="02020500000000000000" pitchFamily="18" charset="-120"/>
              </a:rPr>
              <a:t> of CCE in the </a:t>
            </a:r>
            <a:r>
              <a:rPr lang="en-HK" altLang="zh-TW" dirty="0" err="1">
                <a:latin typeface="Calibri" panose="020F0502020204030204" pitchFamily="34" charset="0"/>
                <a:cs typeface="新細明體" panose="02020500000000000000" pitchFamily="18" charset="-120"/>
              </a:rPr>
              <a:t>Coreset</a:t>
            </a:r>
            <a:r>
              <a:rPr lang="en-HK" altLang="zh-TW" dirty="0">
                <a:latin typeface="Calibri" panose="020F0502020204030204" pitchFamily="34" charset="0"/>
                <a:cs typeface="新細明體" panose="02020500000000000000" pitchFamily="18" charset="-120"/>
              </a:rPr>
              <a:t>, which in your case =</a:t>
            </a:r>
            <a:r>
              <a:rPr lang="en-HK" altLang="zh-TW" b="1" dirty="0">
                <a:solidFill>
                  <a:srgbClr val="FF0000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45</a:t>
            </a:r>
            <a:endParaRPr lang="zh-TW" altLang="zh-TW" sz="2000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1027" name="Picture 17" descr="image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39748" y="446700"/>
            <a:ext cx="8115301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1" descr="image00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58786" y="2744439"/>
            <a:ext cx="79533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08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05126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51268"/>
            <a:ext cx="12192000" cy="1289409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8324850" y="1138714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1772900" y="416977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647150" y="3962751"/>
            <a:ext cx="1630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UE </a:t>
            </a:r>
            <a:r>
              <a:rPr lang="en-US" altLang="zh-TW" sz="1100" dirty="0" err="1">
                <a:solidFill>
                  <a:srgbClr val="FF0000"/>
                </a:solidFill>
              </a:rPr>
              <a:t>Viavi</a:t>
            </a:r>
            <a:r>
              <a:rPr lang="en-US" altLang="zh-TW" sz="1100" dirty="0">
                <a:solidFill>
                  <a:srgbClr val="FF0000"/>
                </a:solidFill>
              </a:rPr>
              <a:t> RB_ALLOC_E=18</a:t>
            </a:r>
          </a:p>
        </p:txBody>
      </p:sp>
      <p:sp>
        <p:nvSpPr>
          <p:cNvPr id="7" name="矩形 6"/>
          <p:cNvSpPr/>
          <p:nvPr/>
        </p:nvSpPr>
        <p:spPr>
          <a:xfrm>
            <a:off x="7466509" y="1331463"/>
            <a:ext cx="28985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NW </a:t>
            </a:r>
            <a:r>
              <a:rPr lang="en-US" altLang="zh-TW" sz="1100" dirty="0" err="1">
                <a:solidFill>
                  <a:srgbClr val="FF0000"/>
                </a:solidFill>
              </a:rPr>
              <a:t>bbuiolog</a:t>
            </a:r>
            <a:r>
              <a:rPr lang="en-US" altLang="zh-TW" sz="1100" dirty="0">
                <a:solidFill>
                  <a:srgbClr val="FF0000"/>
                </a:solidFill>
              </a:rPr>
              <a:t> [</a:t>
            </a:r>
            <a:r>
              <a:rPr lang="en-US" altLang="zh-TW" sz="1100" dirty="0" err="1">
                <a:solidFill>
                  <a:srgbClr val="FF0000"/>
                </a:solidFill>
              </a:rPr>
              <a:t>UL_CONFIG.req</a:t>
            </a:r>
            <a:r>
              <a:rPr lang="en-US" altLang="zh-TW" sz="1100" dirty="0">
                <a:solidFill>
                  <a:srgbClr val="FF0000"/>
                </a:solidFill>
              </a:rPr>
              <a:t>] Starting PRB=18</a:t>
            </a:r>
          </a:p>
        </p:txBody>
      </p:sp>
      <p:sp>
        <p:nvSpPr>
          <p:cNvPr id="8" name="橢圓 7"/>
          <p:cNvSpPr/>
          <p:nvPr/>
        </p:nvSpPr>
        <p:spPr>
          <a:xfrm>
            <a:off x="5562600" y="1385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952875" y="1385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02041"/>
            <a:ext cx="6400800" cy="24559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475" y="5495925"/>
            <a:ext cx="2137299" cy="13620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915025" y="207660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03896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81736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7366"/>
            <a:ext cx="12192000" cy="2057525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3952875" y="1385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952875" y="377116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952875" y="872416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591175" y="73120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591174" y="34651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591173" y="904460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343898" y="1931685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1744323" y="5667231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733871" y="5864401"/>
            <a:ext cx="1614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1000 0000 0000 0000 0000</a:t>
            </a:r>
            <a:endParaRPr lang="zh-TW" altLang="en-US" sz="1000" dirty="0"/>
          </a:p>
        </p:txBody>
      </p:sp>
      <p:sp>
        <p:nvSpPr>
          <p:cNvPr id="15" name="矩形 14"/>
          <p:cNvSpPr/>
          <p:nvPr/>
        </p:nvSpPr>
        <p:spPr>
          <a:xfrm>
            <a:off x="10580475" y="5467318"/>
            <a:ext cx="1630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UE </a:t>
            </a:r>
            <a:r>
              <a:rPr lang="en-US" altLang="zh-TW" sz="1100" dirty="0" err="1">
                <a:solidFill>
                  <a:srgbClr val="FF0000"/>
                </a:solidFill>
              </a:rPr>
              <a:t>Viavi</a:t>
            </a:r>
            <a:r>
              <a:rPr lang="en-US" altLang="zh-TW" sz="1100" dirty="0">
                <a:solidFill>
                  <a:srgbClr val="FF0000"/>
                </a:solidFill>
              </a:rPr>
              <a:t> RB_ALLOC_E=19</a:t>
            </a:r>
          </a:p>
        </p:txBody>
      </p:sp>
      <p:sp>
        <p:nvSpPr>
          <p:cNvPr id="16" name="矩形 15"/>
          <p:cNvSpPr/>
          <p:nvPr/>
        </p:nvSpPr>
        <p:spPr>
          <a:xfrm>
            <a:off x="7418884" y="1685501"/>
            <a:ext cx="28985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NW </a:t>
            </a:r>
            <a:r>
              <a:rPr lang="en-US" altLang="zh-TW" sz="1100" dirty="0" err="1">
                <a:solidFill>
                  <a:srgbClr val="FF0000"/>
                </a:solidFill>
              </a:rPr>
              <a:t>bbuiolog</a:t>
            </a:r>
            <a:r>
              <a:rPr lang="en-US" altLang="zh-TW" sz="1100" dirty="0">
                <a:solidFill>
                  <a:srgbClr val="FF0000"/>
                </a:solidFill>
              </a:rPr>
              <a:t> [</a:t>
            </a:r>
            <a:r>
              <a:rPr lang="en-US" altLang="zh-TW" sz="1100" dirty="0" err="1">
                <a:solidFill>
                  <a:srgbClr val="FF0000"/>
                </a:solidFill>
              </a:rPr>
              <a:t>UL_CONFIG.req</a:t>
            </a:r>
            <a:r>
              <a:rPr lang="en-US" altLang="zh-TW" sz="1100" dirty="0">
                <a:solidFill>
                  <a:srgbClr val="FF0000"/>
                </a:solidFill>
              </a:rPr>
              <a:t>] Starting PRB=19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67107"/>
            <a:ext cx="5085832" cy="198149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6625" y="2658411"/>
            <a:ext cx="1114425" cy="88582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015695" y="106383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2" name="矩形 21"/>
          <p:cNvSpPr/>
          <p:nvPr/>
        </p:nvSpPr>
        <p:spPr>
          <a:xfrm>
            <a:off x="6015695" y="384588"/>
            <a:ext cx="5389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6015695" y="898523"/>
            <a:ext cx="5389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005" y="6857853"/>
            <a:ext cx="1585913" cy="981251"/>
          </a:xfrm>
          <a:prstGeom prst="rect">
            <a:avLst/>
          </a:prstGeom>
        </p:spPr>
      </p:pic>
      <p:sp>
        <p:nvSpPr>
          <p:cNvPr id="27" name="橢圓 26"/>
          <p:cNvSpPr/>
          <p:nvPr/>
        </p:nvSpPr>
        <p:spPr>
          <a:xfrm>
            <a:off x="7843853" y="193987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185066" y="1147194"/>
            <a:ext cx="24416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Format2</a:t>
            </a:r>
            <a:r>
              <a:rPr lang="zh-TW" altLang="en-US" sz="1100" dirty="0">
                <a:solidFill>
                  <a:srgbClr val="FF0000"/>
                </a:solidFill>
              </a:rPr>
              <a:t>是直接</a:t>
            </a:r>
            <a:r>
              <a:rPr lang="en-US" altLang="zh-TW" sz="1100" dirty="0">
                <a:solidFill>
                  <a:srgbClr val="FF0000"/>
                </a:solidFill>
              </a:rPr>
              <a:t>mapping</a:t>
            </a:r>
            <a:r>
              <a:rPr lang="zh-TW" altLang="en-US" sz="1100" dirty="0">
                <a:solidFill>
                  <a:srgbClr val="FF0000"/>
                </a:solidFill>
              </a:rPr>
              <a:t>，</a:t>
            </a:r>
            <a:r>
              <a:rPr lang="en-US" altLang="zh-TW" sz="1100" dirty="0">
                <a:solidFill>
                  <a:srgbClr val="FF0000"/>
                </a:solidFill>
              </a:rPr>
              <a:t>0</a:t>
            </a:r>
            <a:r>
              <a:rPr lang="zh-TW" altLang="en-US" sz="1100" dirty="0">
                <a:solidFill>
                  <a:srgbClr val="FF0000"/>
                </a:solidFill>
              </a:rPr>
              <a:t>就對第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  <a:r>
              <a:rPr lang="zh-TW" altLang="en-US" sz="1100" dirty="0">
                <a:solidFill>
                  <a:srgbClr val="FF0000"/>
                </a:solidFill>
              </a:rPr>
              <a:t>個</a:t>
            </a: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267" y="6724649"/>
            <a:ext cx="1858482" cy="11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7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3201233"/>
            <a:ext cx="30099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setup: 2 items</a:t>
            </a:r>
          </a:p>
          <a:p>
            <a:r>
              <a:rPr lang="zh-TW" altLang="en-US" sz="1000" dirty="0"/>
              <a:t>    Item 0</a:t>
            </a:r>
          </a:p>
          <a:p>
            <a:r>
              <a:rPr lang="zh-TW" altLang="en-US" sz="1000" dirty="0"/>
              <a:t>        PDSCH-TimeDomainResourceAllocation</a:t>
            </a:r>
          </a:p>
          <a:p>
            <a:r>
              <a:rPr lang="zh-TW" altLang="en-US" sz="1000" dirty="0"/>
              <a:t>            k0: 0</a:t>
            </a:r>
          </a:p>
          <a:p>
            <a:r>
              <a:rPr lang="zh-TW" altLang="en-US" sz="1000" dirty="0"/>
              <a:t>            mappingType: typeA (0)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startSymbolAndLength: 40 </a:t>
            </a:r>
            <a:r>
              <a:rPr lang="en-US" altLang="zh-TW" sz="1000" dirty="0">
                <a:solidFill>
                  <a:srgbClr val="FF0000"/>
                </a:solidFill>
              </a:rPr>
              <a:t>//sliv40: S=1,L=13</a:t>
            </a:r>
            <a:r>
              <a:rPr lang="zh-TW" altLang="en-US" sz="1000" dirty="0"/>
              <a:t>    </a:t>
            </a:r>
            <a:endParaRPr lang="en-US" altLang="zh-TW" sz="1000" dirty="0"/>
          </a:p>
          <a:p>
            <a:r>
              <a:rPr lang="zh-TW" altLang="en-US" sz="1000" dirty="0"/>
              <a:t>Item 1</a:t>
            </a:r>
          </a:p>
          <a:p>
            <a:r>
              <a:rPr lang="zh-TW" altLang="en-US" sz="1000" dirty="0"/>
              <a:t>        PDSCH-TimeDomainResourceAllocation</a:t>
            </a:r>
          </a:p>
          <a:p>
            <a:r>
              <a:rPr lang="zh-TW" altLang="en-US" sz="1000" dirty="0"/>
              <a:t>            k0: 0</a:t>
            </a:r>
          </a:p>
          <a:p>
            <a:r>
              <a:rPr lang="zh-TW" altLang="en-US" sz="1000" dirty="0"/>
              <a:t>            mappingType: typeA (0)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startSymbolAndLength: 96 </a:t>
            </a:r>
            <a:r>
              <a:rPr lang="en-US" altLang="zh-TW" sz="1000" dirty="0">
                <a:solidFill>
                  <a:srgbClr val="FF0000"/>
                </a:solidFill>
              </a:rPr>
              <a:t>//sliv96: S=1,L=9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986337"/>
            <a:ext cx="7200000" cy="8081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5929312"/>
            <a:ext cx="7200000" cy="8027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2114652"/>
            <a:ext cx="7200000" cy="75087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0DC9F00-CA3F-90C7-7834-8D6B6345F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968" y="4230688"/>
            <a:ext cx="5239032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344360EE-AEE3-0368-E2BD-D07716C26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08365"/>
              </p:ext>
            </p:extLst>
          </p:nvPr>
        </p:nvGraphicFramePr>
        <p:xfrm>
          <a:off x="6571665" y="3265488"/>
          <a:ext cx="5715636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818">
                  <a:extLst>
                    <a:ext uri="{9D8B030D-6E8A-4147-A177-3AD203B41FA5}">
                      <a16:colId xmlns:a16="http://schemas.microsoft.com/office/drawing/2014/main" val="3229879755"/>
                    </a:ext>
                  </a:extLst>
                </a:gridCol>
                <a:gridCol w="2857818">
                  <a:extLst>
                    <a:ext uri="{9D8B030D-6E8A-4147-A177-3AD203B41FA5}">
                      <a16:colId xmlns:a16="http://schemas.microsoft.com/office/drawing/2014/main" val="125284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Old PUCCH format1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New PUCCH format0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&lt;</a:t>
                      </a:r>
                      <a:r>
                        <a:rPr lang="en-US" altLang="zh-TW" sz="1100" dirty="0" err="1"/>
                        <a:t>pucchResourceCmn</a:t>
                      </a:r>
                      <a:r>
                        <a:rPr lang="en-US" altLang="zh-TW" sz="1100" dirty="0"/>
                        <a:t>&gt;3&lt;/</a:t>
                      </a:r>
                      <a:r>
                        <a:rPr lang="en-US" altLang="zh-TW" sz="1100" dirty="0" err="1"/>
                        <a:t>pucchResourceCmn</a:t>
                      </a:r>
                      <a:r>
                        <a:rPr lang="en-US" altLang="zh-TW" sz="1100" dirty="0"/>
                        <a:t>&gt;</a:t>
                      </a:r>
                    </a:p>
                    <a:p>
                      <a:r>
                        <a:rPr lang="en-US" altLang="zh-TW" sz="1100" dirty="0"/>
                        <a:t>&lt;f1SymLength&gt;4&lt;/f1SymLength&gt;</a:t>
                      </a:r>
                    </a:p>
                    <a:p>
                      <a:r>
                        <a:rPr lang="en-US" altLang="zh-TW" sz="1100" dirty="0"/>
                        <a:t>&lt;cfgSrWithF1&gt;1&lt;/cfgSrWithF1&gt;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zh-TW" sz="1100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&gt;0&lt;/</a:t>
                      </a:r>
                      <a:r>
                        <a:rPr lang="en-US" altLang="zh-TW" sz="1100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&lt;f0f2SymLength&gt;1&lt;/f0f2SymLength&gt;</a:t>
                      </a:r>
                    </a:p>
                    <a:p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&lt;cfgSrWithF1&gt;0&lt;/cfgSrWithF1&gt;</a:t>
                      </a:r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46178"/>
                  </a:ext>
                </a:extLst>
              </a:tr>
            </a:tbl>
          </a:graphicData>
        </a:graphic>
      </p:graphicFrame>
      <p:pic>
        <p:nvPicPr>
          <p:cNvPr id="1026" name="Picture 2" descr="http://techplayon.com/wp-content/uploads/2020/02/CORESE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08" y="117474"/>
            <a:ext cx="4840392" cy="266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96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ACF93-2935-8425-4F86-60C9F334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91776" cy="73598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PUCCH Format 0 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2" y="0"/>
            <a:ext cx="7776117" cy="32365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504" y="3300760"/>
            <a:ext cx="6447496" cy="35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6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2343</Words>
  <Application>Microsoft Office PowerPoint</Application>
  <PresentationFormat>寬螢幕</PresentationFormat>
  <Paragraphs>454</Paragraphs>
  <Slides>14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PUCCH Format 0 </vt:lpstr>
      <vt:lpstr>Purpose</vt:lpstr>
      <vt:lpstr>Test Resutls</vt:lpstr>
      <vt:lpstr>PUCCH Format 0 – DU xml setting</vt:lpstr>
      <vt:lpstr>Radisys bug for PUCCH Format 0 - i</vt:lpstr>
      <vt:lpstr>Radisys bug for PUCCH Format 0 -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kiko hung</dc:creator>
  <cp:lastModifiedBy>Chen. Dustin (GSM)</cp:lastModifiedBy>
  <cp:revision>168</cp:revision>
  <dcterms:created xsi:type="dcterms:W3CDTF">2023-06-06T05:57:47Z</dcterms:created>
  <dcterms:modified xsi:type="dcterms:W3CDTF">2024-05-28T03:25:17Z</dcterms:modified>
</cp:coreProperties>
</file>