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2" r:id="rId3"/>
    <p:sldId id="264" r:id="rId4"/>
    <p:sldId id="265" r:id="rId5"/>
    <p:sldId id="263" r:id="rId6"/>
    <p:sldId id="256" r:id="rId7"/>
    <p:sldId id="258" r:id="rId8"/>
    <p:sldId id="257" r:id="rId9"/>
    <p:sldId id="260" r:id="rId10"/>
    <p:sldId id="259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2317" autoAdjust="0"/>
  </p:normalViewPr>
  <p:slideViewPr>
    <p:cSldViewPr snapToGrid="0">
      <p:cViewPr varScale="1">
        <p:scale>
          <a:sx n="101" d="100"/>
          <a:sy n="101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FD06-A0A8-40B5-B7D7-3BF5CF726A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B55C-19A5-4A93-A995-5FF2B05CE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0x10000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00010000000000000000</a:t>
            </a:r>
          </a:p>
          <a:p>
            <a:r>
              <a:rPr lang="en-US" altLang="zh-TW" dirty="0"/>
              <a:t>0x40000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01000000000000000000</a:t>
            </a:r>
          </a:p>
          <a:p>
            <a:r>
              <a:rPr lang="en-US" altLang="zh-TW" dirty="0"/>
              <a:t>0x80000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10000000000000000000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endParaRPr lang="en-US" altLang="zh-TW" dirty="0"/>
          </a:p>
          <a:p>
            <a:r>
              <a:rPr lang="en-US" altLang="zh-TW" dirty="0"/>
              <a:t>R_PUCCH=14</a:t>
            </a:r>
          </a:p>
          <a:p>
            <a:r>
              <a:rPr lang="en-US" altLang="zh-TW" dirty="0" err="1"/>
              <a:t>delta_PRI</a:t>
            </a:r>
            <a:r>
              <a:rPr lang="en-US" altLang="zh-TW" dirty="0"/>
              <a:t>=7</a:t>
            </a:r>
          </a:p>
          <a:p>
            <a:r>
              <a:rPr lang="en-US" altLang="zh-TW" dirty="0"/>
              <a:t>N_CCE=45</a:t>
            </a:r>
          </a:p>
          <a:p>
            <a:r>
              <a:rPr lang="en-US" altLang="zh-TW" dirty="0" err="1"/>
              <a:t>n_cce</a:t>
            </a:r>
            <a:r>
              <a:rPr lang="en-US" altLang="zh-TW" dirty="0"/>
              <a:t>=8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if( </a:t>
            </a:r>
            <a:r>
              <a:rPr lang="en-US" altLang="zh-TW" dirty="0" err="1"/>
              <a:t>delta_PRI</a:t>
            </a:r>
            <a:r>
              <a:rPr lang="en-US" altLang="zh-TW" dirty="0"/>
              <a:t> &lt; (R_PUCCH % 8) )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</a:t>
            </a:r>
          </a:p>
          <a:p>
            <a:r>
              <a:rPr lang="en-US" altLang="zh-TW" dirty="0"/>
              <a:t>    else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(R_PUCCH/8)+(R_PUCCH % 8)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r_pucch</a:t>
            </a:r>
            <a:r>
              <a:rPr lang="en-US" altLang="zh-TW" dirty="0"/>
              <a:t> = ", </a:t>
            </a:r>
            <a:r>
              <a:rPr lang="en-US" altLang="zh-TW" dirty="0" err="1"/>
              <a:t>r_pucch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if __name__ == "__main__":</a:t>
            </a:r>
          </a:p>
          <a:p>
            <a:r>
              <a:rPr lang="en-US" altLang="zh-TW" dirty="0"/>
              <a:t>   # calling main function</a:t>
            </a:r>
          </a:p>
          <a:p>
            <a:r>
              <a:rPr lang="en-US" altLang="zh-TW" dirty="0"/>
              <a:t>   main()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5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01000000000000000000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6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A10F-6C93-F764-C795-15E8EF54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BCC70-3770-024D-FA54-F9FD50BF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9EEF1-7BED-4E8C-89C5-9E5AAC2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F7E-4261-CF35-4EC2-B39923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F0FA5-94D8-0325-F4D6-49AE860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BBA1-BD45-AC44-20B3-1D7D766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6E347-215F-6C1D-0499-6985668A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B1A57-4902-AE69-A171-315282DD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A8391-C39D-C812-7187-AF6BE7AE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A475B-05E4-FEC8-971D-3E5F33C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A3F44-EADB-B8DA-1437-007CDD69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4DC09-210A-B1D7-E099-90C01F7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E8C3E-DB10-10EB-F4ED-7F84F3C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3025-E094-D5C0-A027-10D765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AA687-A41F-7DDB-1B2C-E5B596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8A9B9-0892-E6E3-D4E5-C5764DE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8F572-0875-172A-E92F-A62014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4DFAF-2BC5-A1FA-4961-405C05DA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FE659-58CF-BFEE-2AF4-9CBBCC5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E6FC0-B999-935F-A968-56BD741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7288-5DF6-DF91-59B7-FCD2DB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7B23B-648D-2141-72B9-C5DA0B8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8D919-5F02-CF11-CF4A-C3EED2B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DA101-0344-9EC8-DB65-04C7588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FD578-6238-D39C-1D60-4C117B1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1287-5567-F258-E7D0-20C9AC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AFC7-0307-DEB8-990F-1A645EA0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ABA63-15F8-F781-36EE-55BC398D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C23CA-9075-79ED-3CB0-F19363E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098A9-51AC-92C5-F734-0B06BCFA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86E9-07B3-7750-56FE-BE82D5A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4170-7289-2BB6-0BDD-7A8711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FAFE3-970A-63C3-21C1-F2CF1046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17B0-B903-77E6-CEFB-40E93BA8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B0A42B-90D5-2907-621B-A17910E1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9353-0391-A8A5-2DD1-9EB14C1F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18F62-C66E-1261-6D3F-6FB8D7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A26C04-F9FE-B83D-29F2-BFB7D0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79AE-9BF9-0502-887F-3EBA3C3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C63A6-1934-2D70-9403-AC2CB04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CE4729-A0F4-B482-7A39-0FE140DD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B47AD-20D2-B1D8-2546-CD555691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2464E-EA42-88AB-7AB9-83C24FE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FF0931-C46D-4BF2-3D4F-AE24E8E1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23786-F7BA-A1E4-3714-CC735663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4E93D-D530-2339-08D3-82EF9C3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C38-A15D-4DDA-BDC2-22B493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48C53-733F-6422-4DEB-E93CAA5F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8E4F1-26F8-8896-C935-AD2443C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E0AE-1AD3-4579-C01C-91657F4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8E520-459A-D7A8-8272-102B3B1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66BE0-5E7A-1684-8726-DF6CA3E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EB13-04AF-1095-DB86-1365475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1E414-0CB2-4E39-A51B-7FB108D3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75F7-3E56-5861-5022-B8F457D8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C75F6E-991B-0A5B-B02E-26EBE7A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14A30-1D49-7BA5-030E-0E7C96A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B6382A-1147-3C61-3256-6F941B4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92566F-4FDF-C70D-348E-3C169B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3A5C6-EC76-6A36-AA46-C433640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8E1F-1E17-D9CA-6D77-4DAD6104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9A4C-6556-4EA3-B92C-D0F975E4FFE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033AC-91F9-E755-A1CC-F6D0CA7B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75CC-AB2A-B332-9724-848820C8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imway.com/rb_calc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530"/>
            <a:ext cx="11880000" cy="31939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12013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有個DCI_1_1參數PUCCH resource indicator, 當PUCCH resource set 0超過8個時, UE真實使用的PUCCH resource id必須以此為參數計算, 即TS 38.213, 9.2.3所</a:t>
            </a:r>
            <a:r>
              <a:rPr lang="zh-TW" altLang="en-US" sz="1400" dirty="0" smtClean="0"/>
              <a:t>提</a:t>
            </a:r>
            <a:endParaRPr lang="en-US" altLang="zh-TW" sz="1400" dirty="0" smtClean="0"/>
          </a:p>
          <a:p>
            <a:r>
              <a:rPr lang="en-US" altLang="zh-TW" sz="1400" dirty="0"/>
              <a:t>Ex: </a:t>
            </a:r>
            <a:r>
              <a:rPr lang="en-US" altLang="zh-TW" sz="1400" dirty="0">
                <a:solidFill>
                  <a:srgbClr val="FF0000"/>
                </a:solidFill>
              </a:rPr>
              <a:t>log-20230619-140315_bler10_gnb_15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7831"/>
            <a:ext cx="11880000" cy="341542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10494017" y="361264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36992" y="691515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789417" y="68304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2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5A8956-2CC9-F7EC-CB03-208EDEA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gnb_du_rrm_ul_bwp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initialize_num_pucch_symbols_in_slot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 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//kiko 0605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F9199-7637-B13F-23EB-6A8A84D4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0" y="3019246"/>
            <a:ext cx="701076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A9A9F-CB5A-7EF3-CB9B-A05E3114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ii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8686B-CA9A-6CB7-4757-CC3C4154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//kiko 0605, </a:t>
            </a:r>
            <a:r>
              <a:rPr lang="zh-TW" altLang="en-US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不會進入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resource.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   //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avail_sym_start_idx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avail_sym_end_idx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BF5D9B-CFB6-123F-638C-F85CB55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8" y="2638293"/>
            <a:ext cx="7385051" cy="37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" y="5603656"/>
            <a:ext cx="12192000" cy="1941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2087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1781"/>
            <a:ext cx="6148873" cy="2364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873" y="3261781"/>
            <a:ext cx="6043127" cy="2351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251" y="4380017"/>
            <a:ext cx="1989268" cy="122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747" y="4374140"/>
            <a:ext cx="1905291" cy="119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PRB=17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4298" y="713627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RB_ALLOC_E=16</a:t>
            </a:r>
          </a:p>
        </p:txBody>
      </p:sp>
      <p:sp>
        <p:nvSpPr>
          <p:cNvPr id="14" name="橢圓 13"/>
          <p:cNvSpPr/>
          <p:nvPr/>
        </p:nvSpPr>
        <p:spPr>
          <a:xfrm>
            <a:off x="11082823" y="736930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24325" y="2528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24325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743575" y="24682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96448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065392" y="47541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56929" y="477335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48873" y="2336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3" name="矩形 22"/>
          <p:cNvSpPr/>
          <p:nvPr/>
        </p:nvSpPr>
        <p:spPr>
          <a:xfrm>
            <a:off x="6139348" y="48486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16</a:t>
            </a:r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5112"/>
            <a:ext cx="12192000" cy="21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698289" y="341250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16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3564" y="637988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17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9107" y="1780988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284" y="1893943"/>
            <a:ext cx="1939775" cy="1246564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6348706" y="3240771"/>
            <a:ext cx="803414" cy="74359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227" y="3380669"/>
            <a:ext cx="3733298" cy="856912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0417817" y="460709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01746" y="5459240"/>
            <a:ext cx="725094" cy="1606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8439748" y="-1031301"/>
            <a:ext cx="8034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有個</a:t>
            </a:r>
            <a:r>
              <a:rPr lang="en-US" altLang="zh-TW" dirty="0"/>
              <a:t>DCI_1_1</a:t>
            </a:r>
            <a:r>
              <a:rPr lang="zh-TW" altLang="zh-TW" dirty="0"/>
              <a:t>參數</a:t>
            </a:r>
            <a:r>
              <a:rPr lang="en-US" altLang="zh-TW" dirty="0"/>
              <a:t>PUCCH resource indicator, </a:t>
            </a:r>
            <a:r>
              <a:rPr lang="zh-TW" altLang="zh-TW" dirty="0"/>
              <a:t>當</a:t>
            </a:r>
            <a:r>
              <a:rPr lang="en-US" altLang="zh-TW" dirty="0"/>
              <a:t>PUCCH resource set 0</a:t>
            </a:r>
            <a:r>
              <a:rPr lang="zh-TW" altLang="zh-TW" dirty="0"/>
              <a:t>超過</a:t>
            </a:r>
            <a:r>
              <a:rPr lang="en-US" altLang="zh-TW" dirty="0"/>
              <a:t>8</a:t>
            </a:r>
            <a:r>
              <a:rPr lang="zh-TW" altLang="zh-TW" dirty="0"/>
              <a:t>個時</a:t>
            </a:r>
            <a:r>
              <a:rPr lang="en-US" altLang="zh-TW" dirty="0"/>
              <a:t>, UE</a:t>
            </a:r>
            <a:r>
              <a:rPr lang="zh-TW" altLang="zh-TW" dirty="0"/>
              <a:t>真實使用的</a:t>
            </a:r>
            <a:r>
              <a:rPr lang="en-US" altLang="zh-TW" dirty="0"/>
              <a:t>PUCCH resource id</a:t>
            </a:r>
            <a:r>
              <a:rPr lang="zh-TW" altLang="zh-TW" dirty="0"/>
              <a:t>必須以此為參數計算</a:t>
            </a:r>
            <a:r>
              <a:rPr lang="en-US" altLang="zh-TW" dirty="0"/>
              <a:t>, </a:t>
            </a:r>
            <a:r>
              <a:rPr lang="zh-TW" altLang="zh-TW" dirty="0"/>
              <a:t>即</a:t>
            </a:r>
            <a:r>
              <a:rPr lang="en-US" altLang="zh-TW" dirty="0"/>
              <a:t>TS 38.213, 9.2.3</a:t>
            </a:r>
            <a:r>
              <a:rPr lang="zh-TW" altLang="zh-TW" dirty="0"/>
              <a:t>所提</a:t>
            </a:r>
          </a:p>
          <a:p>
            <a:pPr>
              <a:spcAft>
                <a:spcPts val="0"/>
              </a:spcAft>
            </a:pPr>
            <a:endParaRPr lang="en-HK" altLang="zh-TW" dirty="0" smtClean="0"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HK" altLang="zh-TW" dirty="0" err="1" smtClean="0">
                <a:latin typeface="Calibri" panose="020F0502020204030204" pitchFamily="34" charset="0"/>
                <a:cs typeface="新細明體" panose="02020500000000000000" pitchFamily="18" charset="-120"/>
              </a:rPr>
              <a:t>Ncce</a:t>
            </a:r>
            <a:r>
              <a:rPr lang="en-HK" altLang="zh-TW" dirty="0" smtClean="0">
                <a:latin typeface="Calibri" panose="020F0502020204030204" pitchFamily="34" charset="0"/>
                <a:cs typeface="新細明體" panose="02020500000000000000" pitchFamily="18" charset="-120"/>
              </a:rPr>
              <a:t> 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is total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num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 of CCE in the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Coreset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, which in your case =</a:t>
            </a:r>
            <a:r>
              <a:rPr lang="en-HK" altLang="zh-TW" b="1" dirty="0">
                <a:solidFill>
                  <a:srgbClr val="FF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45</a:t>
            </a:r>
            <a:endParaRPr lang="zh-TW" altLang="zh-TW" sz="20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027" name="Picture 17" descr="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9748" y="446700"/>
            <a:ext cx="811530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1" descr="image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8786" y="2744439"/>
            <a:ext cx="7953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12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268"/>
            <a:ext cx="12192000" cy="1289409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324850" y="113871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772900" y="41697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47150" y="3962751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RB_ALLOC_E=18</a:t>
            </a:r>
          </a:p>
        </p:txBody>
      </p:sp>
      <p:sp>
        <p:nvSpPr>
          <p:cNvPr id="7" name="矩形 6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PRB=18</a:t>
            </a:r>
          </a:p>
        </p:txBody>
      </p:sp>
      <p:sp>
        <p:nvSpPr>
          <p:cNvPr id="8" name="橢圓 7"/>
          <p:cNvSpPr/>
          <p:nvPr/>
        </p:nvSpPr>
        <p:spPr>
          <a:xfrm>
            <a:off x="5562600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2041"/>
            <a:ext cx="6400800" cy="2455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5495925"/>
            <a:ext cx="2137299" cy="1362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15025" y="207660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389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17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66"/>
            <a:ext cx="12192000" cy="2057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52875" y="3771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52875" y="8724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91175" y="7312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91174" y="34651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91173" y="90446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43898" y="19316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744323" y="566723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33871" y="5864401"/>
            <a:ext cx="1614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1000 0000 0000 0000 0000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580475" y="5467318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RB_ALLOC_E=19</a:t>
            </a:r>
          </a:p>
        </p:txBody>
      </p:sp>
      <p:sp>
        <p:nvSpPr>
          <p:cNvPr id="16" name="矩形 15"/>
          <p:cNvSpPr/>
          <p:nvPr/>
        </p:nvSpPr>
        <p:spPr>
          <a:xfrm>
            <a:off x="7418884" y="1685501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PRB=19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7107"/>
            <a:ext cx="5085832" cy="19814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5" y="2658411"/>
            <a:ext cx="1114425" cy="885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5695" y="10638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矩形 21"/>
          <p:cNvSpPr/>
          <p:nvPr/>
        </p:nvSpPr>
        <p:spPr>
          <a:xfrm>
            <a:off x="6015695" y="38458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5695" y="89852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05" y="6857853"/>
            <a:ext cx="1585913" cy="981251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843853" y="19398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85066" y="114719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Format2</a:t>
            </a:r>
            <a:r>
              <a:rPr lang="zh-TW" altLang="en-US" sz="1100" dirty="0">
                <a:solidFill>
                  <a:srgbClr val="FF0000"/>
                </a:solidFill>
              </a:rPr>
              <a:t>是直接</a:t>
            </a:r>
            <a:r>
              <a:rPr lang="en-US" altLang="zh-TW" sz="1100" dirty="0">
                <a:solidFill>
                  <a:srgbClr val="FF0000"/>
                </a:solidFill>
              </a:rPr>
              <a:t>mapping</a:t>
            </a:r>
            <a:r>
              <a:rPr lang="zh-TW" altLang="en-US" sz="1100" dirty="0">
                <a:solidFill>
                  <a:srgbClr val="FF0000"/>
                </a:solidFill>
              </a:rPr>
              <a:t>，</a:t>
            </a:r>
            <a:r>
              <a:rPr lang="en-US" altLang="zh-TW" sz="1100" dirty="0">
                <a:solidFill>
                  <a:srgbClr val="FF0000"/>
                </a:solidFill>
              </a:rPr>
              <a:t>0</a:t>
            </a:r>
            <a:r>
              <a:rPr lang="zh-TW" altLang="en-US" sz="1100" dirty="0">
                <a:solidFill>
                  <a:srgbClr val="FF0000"/>
                </a:solidFill>
              </a:rPr>
              <a:t>就對第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個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267" y="6724649"/>
            <a:ext cx="1858482" cy="11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3201233"/>
            <a:ext cx="3009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setup: 2 items</a:t>
            </a:r>
          </a:p>
          <a:p>
            <a:r>
              <a:rPr lang="zh-TW" altLang="en-US" sz="1000" dirty="0"/>
              <a:t>    Item 0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40 </a:t>
            </a:r>
            <a:r>
              <a:rPr lang="en-US" altLang="zh-TW" sz="1000" dirty="0">
                <a:solidFill>
                  <a:srgbClr val="FF0000"/>
                </a:solidFill>
              </a:rPr>
              <a:t>//sliv40: S=1,L=13</a:t>
            </a:r>
            <a:r>
              <a:rPr lang="zh-TW" altLang="en-US" sz="1000" dirty="0"/>
              <a:t>    </a:t>
            </a:r>
            <a:endParaRPr lang="en-US" altLang="zh-TW" sz="1000" dirty="0"/>
          </a:p>
          <a:p>
            <a:r>
              <a:rPr lang="zh-TW" altLang="en-US" sz="1000" dirty="0"/>
              <a:t>Item 1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96 </a:t>
            </a:r>
            <a:r>
              <a:rPr lang="en-US" altLang="zh-TW" sz="1000" dirty="0">
                <a:solidFill>
                  <a:srgbClr val="FF0000"/>
                </a:solidFill>
              </a:rPr>
              <a:t>//sliv96: S=1,L=9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86337"/>
            <a:ext cx="7200000" cy="8081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929312"/>
            <a:ext cx="7200000" cy="802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114652"/>
            <a:ext cx="7200000" cy="7508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8" y="4230688"/>
            <a:ext cx="523903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8365"/>
              </p:ext>
            </p:extLst>
          </p:nvPr>
        </p:nvGraphicFramePr>
        <p:xfrm>
          <a:off x="6571665" y="3265488"/>
          <a:ext cx="5715636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18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Old PUCCH format1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New PUCCH format0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&lt;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&gt;3&lt;/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</a:t>
                      </a:r>
                    </a:p>
                    <a:p>
                      <a:r>
                        <a:rPr lang="en-US" altLang="zh-TW" sz="1100" dirty="0"/>
                        <a:t>&lt;f1SymLength&gt;4&lt;/f1SymLength&gt;</a:t>
                      </a:r>
                    </a:p>
                    <a:p>
                      <a:r>
                        <a:rPr lang="en-US" altLang="zh-TW" sz="1100" dirty="0"/>
                        <a:t>&lt;cfgSrWithF1&gt;1&lt;/cfgSrWithF1&gt;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&lt;cfgSrWithF1&gt;0&lt;/cfgSrWithF1&gt;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pic>
        <p:nvPicPr>
          <p:cNvPr id="1026" name="Picture 2" descr="http://techplayon.com/wp-content/uploads/2020/02/CORES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08" y="117474"/>
            <a:ext cx="4840392" cy="26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ACF93-2935-8425-4F86-60C9F334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91776" cy="7359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PUCCH Format 0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0"/>
            <a:ext cx="7776117" cy="3236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04" y="3300760"/>
            <a:ext cx="6447496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34B1-6D6E-B22E-2896-1829243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" y="-220026"/>
            <a:ext cx="10515600" cy="1325563"/>
          </a:xfrm>
        </p:spPr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655D-1E67-8BD7-03C5-3125B4D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2" y="729558"/>
            <a:ext cx="10801662" cy="4351338"/>
          </a:xfrm>
        </p:spPr>
        <p:txBody>
          <a:bodyPr/>
          <a:lstStyle/>
          <a:p>
            <a:r>
              <a:rPr lang="en-US" altLang="zh-TW" dirty="0"/>
              <a:t>Fixed UL – </a:t>
            </a:r>
            <a:r>
              <a:rPr lang="en-US" altLang="zh-TW" dirty="0" err="1"/>
              <a:t>Tcp</a:t>
            </a:r>
            <a:r>
              <a:rPr lang="en-US" altLang="zh-TW" dirty="0"/>
              <a:t>  issue.</a:t>
            </a:r>
          </a:p>
          <a:p>
            <a:r>
              <a:rPr lang="en-US" altLang="zh-TW" dirty="0"/>
              <a:t>Allocated PUCCH and PUSCH resource are </a:t>
            </a:r>
            <a:r>
              <a:rPr lang="en-US" altLang="zh-TW" dirty="0">
                <a:solidFill>
                  <a:srgbClr val="FF0000"/>
                </a:solidFill>
              </a:rPr>
              <a:t>No overlap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1 with 4 symbols, from 9 – 12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SLIV 55, start 0 to 11 </a:t>
            </a:r>
            <a:r>
              <a:rPr lang="en-US" altLang="zh-TW" dirty="0"/>
              <a:t>and length 12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0 with 1 symbols, at 12</a:t>
            </a:r>
            <a:r>
              <a:rPr lang="en-US" altLang="zh-TW" baseline="30000" dirty="0">
                <a:solidFill>
                  <a:srgbClr val="00B050"/>
                </a:solidFill>
              </a:rPr>
              <a:t>th</a:t>
            </a:r>
            <a:r>
              <a:rPr lang="en-US" altLang="zh-TW" dirty="0">
                <a:solidFill>
                  <a:srgbClr val="00B050"/>
                </a:solidFill>
              </a:rPr>
              <a:t> symbol,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start 0 to 11.</a:t>
            </a:r>
          </a:p>
          <a:p>
            <a:r>
              <a:rPr lang="en-US" altLang="zh-TW" dirty="0"/>
              <a:t>Fixed 2 bug to support PUCCH format 0.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CE9A3B-3D68-633E-9518-C127D191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8" y="198085"/>
            <a:ext cx="4807197" cy="202575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23947"/>
              </p:ext>
            </p:extLst>
          </p:nvPr>
        </p:nvGraphicFramePr>
        <p:xfrm>
          <a:off x="539186" y="3521642"/>
          <a:ext cx="970198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62" y="3284220"/>
            <a:ext cx="33623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00" y="2153851"/>
            <a:ext cx="8448675" cy="923925"/>
          </a:xfrm>
          <a:prstGeom prst="rect">
            <a:avLst/>
          </a:prstGeom>
        </p:spPr>
      </p:pic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9169"/>
              </p:ext>
            </p:extLst>
          </p:nvPr>
        </p:nvGraphicFramePr>
        <p:xfrm>
          <a:off x="11639862" y="-446122"/>
          <a:ext cx="10515598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854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1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format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Fmt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2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118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2A01B7-E011-D4E7-D518-1DC27B8D9918}"/>
              </a:ext>
            </a:extLst>
          </p:cNvPr>
          <p:cNvSpPr/>
          <p:nvPr/>
        </p:nvSpPr>
        <p:spPr>
          <a:xfrm>
            <a:off x="18745512" y="-536292"/>
            <a:ext cx="2146300" cy="1250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825" y="4443130"/>
            <a:ext cx="7972425" cy="14763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4035364" y="3627967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pucchResourceCmn</a:t>
            </a:r>
            <a:r>
              <a:rPr lang="en-US" altLang="zh-TW" dirty="0"/>
              <a:t>&gt;3&lt;/</a:t>
            </a:r>
            <a:r>
              <a:rPr lang="en-US" altLang="zh-TW" dirty="0" err="1"/>
              <a:t>pucchResourceCmn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&lt;f1SymLength&gt;4&lt;/f1SymLength&gt;</a:t>
            </a:r>
          </a:p>
          <a:p>
            <a:r>
              <a:rPr lang="en-US" altLang="zh-TW" dirty="0"/>
              <a:t>&lt;cfgSrWithF1&gt;1&lt;/cfgSrWithF1&gt;</a:t>
            </a:r>
            <a:r>
              <a:rPr lang="zh-TW" altLang="en-US" dirty="0"/>
              <a:t> </a:t>
            </a:r>
            <a:r>
              <a:rPr lang="en-US" altLang="zh-TW" dirty="0"/>
              <a:t> //format1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035364" y="4946880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&gt;0&lt;/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&lt;f0f2SymLength&gt;1&lt;/f0f2SymLength&gt;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&lt;cfgSrWithF1&gt;0&lt;/cfgSrWithF1&gt; //format0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8B9DF8-0102-A7BF-FCC1-DABE423D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7083"/>
              </p:ext>
            </p:extLst>
          </p:nvPr>
        </p:nvGraphicFramePr>
        <p:xfrm>
          <a:off x="539186" y="734208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4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2148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05A1E8-0AD6-85CF-F4E2-18819A5C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794"/>
              </p:ext>
            </p:extLst>
          </p:nvPr>
        </p:nvGraphicFramePr>
        <p:xfrm>
          <a:off x="524049" y="490340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2477010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63727513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8539080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3541188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4957801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51682403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4317273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26325211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15714743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8112811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60530719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55915366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1729339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3362356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15944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6600"/>
                          </a:solidFill>
                        </a:rPr>
                        <a:t>f0</a:t>
                      </a:r>
                      <a:endParaRPr lang="zh-TW" altLang="en-US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9575-56ED-F70C-42F8-9E279E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Resutls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AC3A7-8276-8CFF-28A2-E0014C8A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89331"/>
              </p:ext>
            </p:extLst>
          </p:nvPr>
        </p:nvGraphicFramePr>
        <p:xfrm>
          <a:off x="838200" y="2849466"/>
          <a:ext cx="10515599" cy="2303656"/>
        </p:xfrm>
        <a:graphic>
          <a:graphicData uri="http://schemas.openxmlformats.org/drawingml/2006/table">
            <a:tbl>
              <a:tblPr/>
              <a:tblGrid>
                <a:gridCol w="613462">
                  <a:extLst>
                    <a:ext uri="{9D8B030D-6E8A-4147-A177-3AD203B41FA5}">
                      <a16:colId xmlns:a16="http://schemas.microsoft.com/office/drawing/2014/main" val="704079728"/>
                    </a:ext>
                  </a:extLst>
                </a:gridCol>
                <a:gridCol w="896048">
                  <a:extLst>
                    <a:ext uri="{9D8B030D-6E8A-4147-A177-3AD203B41FA5}">
                      <a16:colId xmlns:a16="http://schemas.microsoft.com/office/drawing/2014/main" val="153778501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646103153"/>
                    </a:ext>
                  </a:extLst>
                </a:gridCol>
                <a:gridCol w="1031976">
                  <a:extLst>
                    <a:ext uri="{9D8B030D-6E8A-4147-A177-3AD203B41FA5}">
                      <a16:colId xmlns:a16="http://schemas.microsoft.com/office/drawing/2014/main" val="3763364774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932722123"/>
                    </a:ext>
                  </a:extLst>
                </a:gridCol>
                <a:gridCol w="1028399">
                  <a:extLst>
                    <a:ext uri="{9D8B030D-6E8A-4147-A177-3AD203B41FA5}">
                      <a16:colId xmlns:a16="http://schemas.microsoft.com/office/drawing/2014/main" val="568226467"/>
                    </a:ext>
                  </a:extLst>
                </a:gridCol>
                <a:gridCol w="5752772">
                  <a:extLst>
                    <a:ext uri="{9D8B030D-6E8A-4147-A177-3AD203B41FA5}">
                      <a16:colId xmlns:a16="http://schemas.microsoft.com/office/drawing/2014/main" val="4287461893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UL-MCS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SLIV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Memo with PUCCH Format 0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9718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51.6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16.1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841M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Pusch length = 10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83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96.5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20.7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(9.6%)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66754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69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109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18.8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Pusch length = 11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970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850M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2394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844M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Pusch length = 9, featureBit =3,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maxRlcSduQSize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2000, 200, 400, 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917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Xx 55??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739k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5.3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855M (10%)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9, with fixMCS bin (original)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1970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55 (no fixed)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121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51.2 M (0.1%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68M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860M (9.7%)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pucch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symlength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= 1,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9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4AECA1-58A8-2503-8989-E0BECBB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67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計算網址</a:t>
            </a:r>
            <a:r>
              <a:rPr kumimoji="0" lang="zh-TW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https://www.sqimway.com/rb_calc.php</a:t>
            </a:r>
            <a:endParaRPr kumimoji="0" lang="en-US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5D98C3-EA66-801A-A003-0862AA3F18A2}"/>
              </a:ext>
            </a:extLst>
          </p:cNvPr>
          <p:cNvSpPr txBox="1"/>
          <p:nvPr/>
        </p:nvSpPr>
        <p:spPr>
          <a:xfrm>
            <a:off x="838200" y="5871824"/>
            <a:ext cx="24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startSymbolAndLength</a:t>
            </a:r>
          </a:p>
        </p:txBody>
      </p:sp>
    </p:spTree>
    <p:extLst>
      <p:ext uri="{BB962C8B-B14F-4D97-AF65-F5344CB8AC3E}">
        <p14:creationId xmlns:p14="http://schemas.microsoft.com/office/powerpoint/2010/main" val="39800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PUCCH Format 0 – DU xml setting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" y="2762593"/>
            <a:ext cx="8031332" cy="4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15383"/>
              </p:ext>
            </p:extLst>
          </p:nvPr>
        </p:nvGraphicFramePr>
        <p:xfrm>
          <a:off x="218490" y="1437030"/>
          <a:ext cx="96776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3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4838823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PUCCH 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PUCCH format0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&gt;3&lt;/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</a:t>
                      </a:r>
                    </a:p>
                    <a:p>
                      <a:r>
                        <a:rPr lang="en-US" altLang="zh-TW" dirty="0"/>
                        <a:t>&lt;f1SymLength&gt;4&lt;/f1SymLength&gt;</a:t>
                      </a:r>
                    </a:p>
                    <a:p>
                      <a:r>
                        <a:rPr lang="en-US" altLang="zh-TW" dirty="0"/>
                        <a:t>&lt;cfgSrWithF1&gt;1&lt;/cfgSrWithF1&gt; //format1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&lt;cfgSrWithF1&gt;0&lt;/cfgSrWithF1&gt; </a:t>
                      </a:r>
                      <a:r>
                        <a:rPr lang="en-US" altLang="zh-TW" dirty="0"/>
                        <a:t>//format0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202A8-2B4C-6ACE-7DEE-92F472CD0B8A}"/>
              </a:ext>
            </a:extLst>
          </p:cNvPr>
          <p:cNvSpPr txBox="1"/>
          <p:nvPr/>
        </p:nvSpPr>
        <p:spPr>
          <a:xfrm>
            <a:off x="8300720" y="2895258"/>
            <a:ext cx="389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PUSCH-TimeDomainResourceAllocation</a:t>
            </a:r>
          </a:p>
          <a:p>
            <a:r>
              <a:rPr lang="zh-TW" altLang="en-US" dirty="0"/>
              <a:t>    k2: 3</a:t>
            </a:r>
          </a:p>
          <a:p>
            <a:r>
              <a:rPr lang="zh-TW" altLang="en-US" dirty="0"/>
              <a:t>    mappingType: typeA (0)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rgbClr val="FF0000"/>
                </a:solidFill>
              </a:rPr>
              <a:t>startSymbolAndLength: 55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6F40B8-495D-F2B1-9791-472A8F7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2" y="4419600"/>
            <a:ext cx="11313253" cy="1495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475" y="3381375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5" y="3995574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1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1176</Words>
  <Application>Microsoft Office PowerPoint</Application>
  <PresentationFormat>寬螢幕</PresentationFormat>
  <Paragraphs>333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PUCCH Format 0 </vt:lpstr>
      <vt:lpstr>Purpose</vt:lpstr>
      <vt:lpstr>Test Resutls</vt:lpstr>
      <vt:lpstr>PUCCH Format 0 – DU xml setting</vt:lpstr>
      <vt:lpstr>Radisys bug for PUCCH Format 0 - i</vt:lpstr>
      <vt:lpstr>Radisys bug for PUCCH Format 0 -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kiko hung</dc:creator>
  <cp:lastModifiedBy>Chen. Dustin (GSM)</cp:lastModifiedBy>
  <cp:revision>107</cp:revision>
  <dcterms:created xsi:type="dcterms:W3CDTF">2023-06-06T05:57:47Z</dcterms:created>
  <dcterms:modified xsi:type="dcterms:W3CDTF">2023-08-14T03:16:18Z</dcterms:modified>
</cp:coreProperties>
</file>