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DB4DD-980F-BC8D-5281-DCE4CDC9F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A35636-476E-2EFD-58C7-6373608CB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1E6334-9EEF-851B-8693-12DB9BA6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67A57-D6D4-390E-C29E-94EEE389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5FD79B-0C7E-A06A-E554-0D6FB597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49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BB56F-818F-AB3E-9ED5-2BC8F58C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3A80A5-DF3B-EE7A-D573-F8CDE8362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E1BAD9-B26A-927F-6C8F-E7B2A2BD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61843-F7FF-7274-C10B-D9BD828A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5ED9F6-C357-1E6B-FA09-2D4465EF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84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2D7231-1F88-B0CA-57A1-052029C47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8BE40C-32C7-731C-C35F-649A43DE6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DA6E11-2CC9-E8AB-32C4-C03D6808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FD11AC-D9DB-8EF2-7507-AAFAF857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566191-249D-3588-A4C7-606FCDF8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2BF5F-C0C3-01A2-629F-F104A248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7F8B4-FF17-7813-B628-6AC09811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74E4F0-350A-D0FE-0DDB-8E2FF246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06B284-850F-FAD1-330B-43B0234A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7C94D5-7EDD-2BCC-3B9D-0B5C4480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05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AD7F3-03BB-6E73-BFBD-ADE5DF8E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348341-EFE4-6BB4-E9AB-76D382BF5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C0F465-4377-7883-798B-BB6C92CE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9F83B8-6B18-E999-5FD8-D16F4071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2BFD5-67E2-EF5E-C159-379EFAAE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5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68789-F098-B9B2-EC09-9C806AB6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1C6338-7143-B0F3-0952-4A2DE5C17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CE57AC-D353-6E3A-2306-F1BA7DEC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4BD402-7526-517C-2BCB-07CB9CAF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67B22D-5F97-4EFD-D8C8-11C2737E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8707FE-C596-D184-B95B-8BB96F84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51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2A268-C40A-FBAE-F343-473D869E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F19F86-999F-F3F0-5A97-8EFB74D7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BEC447-8328-D1E5-9BF0-E00918EDE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130F79-7930-0866-87C7-2EEF90BD1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25934D-17A2-C055-9328-4A205EA5F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A27348-E67C-8D9C-F6BD-CA24E8E5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C6B0ED-A0F5-7870-AE68-6AA0A885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4D8639-790F-340E-CD53-8C0D9A55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55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B6AA6-2732-330D-90AC-4904D86F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D6AB0F-B238-6CBB-B32F-BB51BA59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9A3E5E-052E-0729-2235-F3A66887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101863-213D-6C71-C645-82CE5A0F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29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01D193-E0CF-74CC-2397-971E9664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207D6F-FB19-EBE6-16EF-E9A94C33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A4BC92-A210-AA0B-B701-35038C54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3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1B8D3-A207-ED83-BBE0-F557685F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A34C6-6A6B-8DE0-E73D-3147A380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F7185C-C121-722A-9EA1-DE854A7E3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B2EBFA-3FCC-E4B0-709E-48110535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FEBF97-339D-291A-8A54-307E3E3E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BF0BC7-3621-CECF-B053-E97C3838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11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FB787-AF6E-39C5-10F3-71D335E4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D6002A-847E-DC24-15F0-20FB5660A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A43564-40EF-CADC-2C39-4BC99AF2D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292AE1-D9B6-93C6-F831-90DE43CF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402A-C01A-4CB1-AE95-C66DBC047CFB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AAA267-CB7E-03CD-500E-906F764C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EA3361-A88A-A00C-CC9C-7F148BC1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2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098DD2-F89E-B648-A5E1-4931B2D9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DC002F-18E1-09D2-BE8F-56DB2D59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2E89F-8584-5EC8-B9CB-74CC4CFF3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402A-C01A-4CB1-AE95-C66DBC047CFB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592A3-9979-5A61-8DAF-8F06767DE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D36B06-04E8-C8DF-AE58-F9BB7FE14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DD11-B043-453D-BA53-FC0ADB821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49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796266E4-EB88-A288-257C-77CF9482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67" y="0"/>
            <a:ext cx="4525584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C8F72A-1FDA-2CA8-0923-755525D1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396" y="376422"/>
            <a:ext cx="2143125" cy="21812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7B38F3-6B7E-5C9D-DE1D-F0CB5595797D}"/>
              </a:ext>
            </a:extLst>
          </p:cNvPr>
          <p:cNvSpPr/>
          <p:nvPr/>
        </p:nvSpPr>
        <p:spPr>
          <a:xfrm>
            <a:off x="6613864" y="852256"/>
            <a:ext cx="1775534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795771-C92D-51DC-9C56-0323DB443B4B}"/>
              </a:ext>
            </a:extLst>
          </p:cNvPr>
          <p:cNvSpPr/>
          <p:nvPr/>
        </p:nvSpPr>
        <p:spPr>
          <a:xfrm>
            <a:off x="794553" y="2938509"/>
            <a:ext cx="770877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5723F77-EF77-49A8-E9FE-561F6FB2D91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1565430" y="958788"/>
            <a:ext cx="5048434" cy="20778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04AB668-BF9A-D176-5C1F-40E45C514C32}"/>
              </a:ext>
            </a:extLst>
          </p:cNvPr>
          <p:cNvSpPr/>
          <p:nvPr/>
        </p:nvSpPr>
        <p:spPr>
          <a:xfrm>
            <a:off x="6613864" y="1065320"/>
            <a:ext cx="905522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0C7B9A4C-C185-82B5-2ED6-27B2B3C136A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2902998" y="1171852"/>
            <a:ext cx="3710866" cy="470516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8C00172-588E-79F1-660C-D3DBA8E22C88}"/>
              </a:ext>
            </a:extLst>
          </p:cNvPr>
          <p:cNvSpPr/>
          <p:nvPr/>
        </p:nvSpPr>
        <p:spPr>
          <a:xfrm>
            <a:off x="980982" y="5778925"/>
            <a:ext cx="1922016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1BDCCF-8223-408B-B02F-2B045B2A978C}"/>
              </a:ext>
            </a:extLst>
          </p:cNvPr>
          <p:cNvSpPr/>
          <p:nvPr/>
        </p:nvSpPr>
        <p:spPr>
          <a:xfrm>
            <a:off x="6613863" y="1298660"/>
            <a:ext cx="1207835" cy="19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9C735BAE-3867-C9E8-46B6-5C07A3150E0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366420" y="1278384"/>
            <a:ext cx="5247443" cy="116670"/>
          </a:xfrm>
          <a:prstGeom prst="bentConnector3">
            <a:avLst>
              <a:gd name="adj1" fmla="val 445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380636E-D550-6C37-9AC0-8E59C724EC63}"/>
              </a:ext>
            </a:extLst>
          </p:cNvPr>
          <p:cNvSpPr/>
          <p:nvPr/>
        </p:nvSpPr>
        <p:spPr>
          <a:xfrm>
            <a:off x="595543" y="1171852"/>
            <a:ext cx="770877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EE8ED5-0597-CD3B-61C4-9D4E4B45E02E}"/>
              </a:ext>
            </a:extLst>
          </p:cNvPr>
          <p:cNvSpPr/>
          <p:nvPr/>
        </p:nvSpPr>
        <p:spPr>
          <a:xfrm>
            <a:off x="304060" y="569650"/>
            <a:ext cx="490493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C0EFAED1-1331-423A-279F-D9E25E6D8472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794553" y="667743"/>
            <a:ext cx="5819310" cy="7273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5E062235-633E-16E4-56B6-4DE16FA98DCC}"/>
              </a:ext>
            </a:extLst>
          </p:cNvPr>
          <p:cNvSpPr/>
          <p:nvPr/>
        </p:nvSpPr>
        <p:spPr>
          <a:xfrm>
            <a:off x="6613863" y="1524657"/>
            <a:ext cx="1775534" cy="231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157FEB0-D49C-5D79-2D96-8F3CB2166D6F}"/>
              </a:ext>
            </a:extLst>
          </p:cNvPr>
          <p:cNvSpPr/>
          <p:nvPr/>
        </p:nvSpPr>
        <p:spPr>
          <a:xfrm>
            <a:off x="2933331" y="4162530"/>
            <a:ext cx="182731" cy="205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B4E758DE-D197-EB72-539C-A98D8DE4F3D4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 flipV="1">
            <a:off x="3116062" y="1640258"/>
            <a:ext cx="3497801" cy="26249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C702D86-728E-9496-CFC9-8C9D00A283A4}"/>
              </a:ext>
            </a:extLst>
          </p:cNvPr>
          <p:cNvSpPr/>
          <p:nvPr/>
        </p:nvSpPr>
        <p:spPr>
          <a:xfrm>
            <a:off x="6613863" y="1755858"/>
            <a:ext cx="770878" cy="231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5536F3F9-134B-34E7-48FE-9D81DDBCFC8C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2290439" y="1871459"/>
            <a:ext cx="4323424" cy="210376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847FF31-9067-A880-BA63-BEE030B7910D}"/>
              </a:ext>
            </a:extLst>
          </p:cNvPr>
          <p:cNvSpPr/>
          <p:nvPr/>
        </p:nvSpPr>
        <p:spPr>
          <a:xfrm>
            <a:off x="980981" y="3877129"/>
            <a:ext cx="1309458" cy="196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3F9F441-EA99-2379-709B-727B81526ED7}"/>
              </a:ext>
            </a:extLst>
          </p:cNvPr>
          <p:cNvSpPr/>
          <p:nvPr/>
        </p:nvSpPr>
        <p:spPr>
          <a:xfrm>
            <a:off x="6613862" y="1969034"/>
            <a:ext cx="1775533" cy="231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C0B6617-3467-CEB1-9DFA-0C9F038C59A7}"/>
              </a:ext>
            </a:extLst>
          </p:cNvPr>
          <p:cNvSpPr/>
          <p:nvPr/>
        </p:nvSpPr>
        <p:spPr>
          <a:xfrm>
            <a:off x="980981" y="6074712"/>
            <a:ext cx="2250491" cy="41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1" name="接點: 肘形 50">
            <a:extLst>
              <a:ext uri="{FF2B5EF4-FFF2-40B4-BE49-F238E27FC236}">
                <a16:creationId xmlns:a16="http://schemas.microsoft.com/office/drawing/2014/main" id="{22191D72-3C93-A1BC-5BF5-65204A328D46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 flipV="1">
            <a:off x="3231472" y="2084579"/>
            <a:ext cx="3382390" cy="4196607"/>
          </a:xfrm>
          <a:prstGeom prst="bentConnector3">
            <a:avLst>
              <a:gd name="adj1" fmla="val 591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DFA412F2-AAE7-EB5F-B75E-FF0E77C545F3}"/>
              </a:ext>
            </a:extLst>
          </p:cNvPr>
          <p:cNvSpPr/>
          <p:nvPr/>
        </p:nvSpPr>
        <p:spPr>
          <a:xfrm>
            <a:off x="6633094" y="2201336"/>
            <a:ext cx="1775533" cy="231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D4C99511-8501-371C-6C5F-6819F1E45606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 flipV="1">
            <a:off x="2933331" y="2316881"/>
            <a:ext cx="3699763" cy="3697330"/>
          </a:xfrm>
          <a:prstGeom prst="bentConnector3">
            <a:avLst>
              <a:gd name="adj1" fmla="val 562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D139C9AE-1EEB-AA5C-5D06-A8383CAAE75B}"/>
              </a:ext>
            </a:extLst>
          </p:cNvPr>
          <p:cNvSpPr/>
          <p:nvPr/>
        </p:nvSpPr>
        <p:spPr>
          <a:xfrm>
            <a:off x="1011315" y="5964095"/>
            <a:ext cx="1922016" cy="100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9ABB99B-D941-9A11-F69F-638D6B808820}"/>
              </a:ext>
            </a:extLst>
          </p:cNvPr>
          <p:cNvSpPr txBox="1"/>
          <p:nvPr/>
        </p:nvSpPr>
        <p:spPr>
          <a:xfrm>
            <a:off x="5034978" y="5800136"/>
            <a:ext cx="2393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65535 = 1111 1111 1111 1111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65535 = 1111 1111 1111 1111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65528 = 1111 1111 1111 1000</a:t>
            </a:r>
          </a:p>
          <a:p>
            <a:r>
              <a:rPr lang="en-US" altLang="zh-TW" sz="1400" dirty="0">
                <a:solidFill>
                  <a:srgbClr val="FF0000"/>
                </a:solidFill>
                <a:sym typeface="Wingdings" panose="05000000000000000000" pitchFamily="2" charset="2"/>
              </a:rPr>
              <a:t> 45 1’s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F272DB84-7699-6521-70E6-522356F99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377" y="4500701"/>
            <a:ext cx="1190625" cy="85725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3383C66F-DE8A-3C6B-2DA4-8DD7B2788807}"/>
              </a:ext>
            </a:extLst>
          </p:cNvPr>
          <p:cNvSpPr txBox="1"/>
          <p:nvPr/>
        </p:nvSpPr>
        <p:spPr>
          <a:xfrm>
            <a:off x="6931235" y="3996216"/>
            <a:ext cx="540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Possible first CCE index ~ possible first CCE index + AL -1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4F8B7B0-FBF3-0CD9-1BBA-4497F8A7FD9E}"/>
              </a:ext>
            </a:extLst>
          </p:cNvPr>
          <p:cNvSpPr txBox="1"/>
          <p:nvPr/>
        </p:nvSpPr>
        <p:spPr>
          <a:xfrm>
            <a:off x="9701000" y="438571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34,35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8AD968E-5C29-ACB1-FCF4-FD3FA68346C1}"/>
              </a:ext>
            </a:extLst>
          </p:cNvPr>
          <p:cNvSpPr txBox="1"/>
          <p:nvPr/>
        </p:nvSpPr>
        <p:spPr>
          <a:xfrm>
            <a:off x="9701002" y="46218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0,1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FDA594F-6E97-9C6E-A6AD-2A2244CC6275}"/>
              </a:ext>
            </a:extLst>
          </p:cNvPr>
          <p:cNvSpPr txBox="1"/>
          <p:nvPr/>
        </p:nvSpPr>
        <p:spPr>
          <a:xfrm>
            <a:off x="9701002" y="487003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12,13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AF14202-C0B3-DA89-318E-3B3A2CE1FF5D}"/>
              </a:ext>
            </a:extLst>
          </p:cNvPr>
          <p:cNvSpPr txBox="1"/>
          <p:nvPr/>
        </p:nvSpPr>
        <p:spPr>
          <a:xfrm>
            <a:off x="9701001" y="51097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22,23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C66523C-CAB0-B9C8-4908-E872DBD567A1}"/>
              </a:ext>
            </a:extLst>
          </p:cNvPr>
          <p:cNvSpPr txBox="1"/>
          <p:nvPr/>
        </p:nvSpPr>
        <p:spPr>
          <a:xfrm>
            <a:off x="7622958" y="5510560"/>
            <a:ext cx="424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UE should decode this DCI with CCE index [34,35] or [0,1] or [12,13] or [22,23]</a:t>
            </a:r>
            <a:endParaRPr lang="zh-TW" altLang="en-US" dirty="0"/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880349A2-E9C4-6741-7C5E-7D170DEBE55A}"/>
              </a:ext>
            </a:extLst>
          </p:cNvPr>
          <p:cNvSpPr/>
          <p:nvPr/>
        </p:nvSpPr>
        <p:spPr>
          <a:xfrm rot="2360807">
            <a:off x="7492625" y="3184992"/>
            <a:ext cx="884806" cy="264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BEF5916-F7A7-A421-0807-546D7C4C6A49}"/>
              </a:ext>
            </a:extLst>
          </p:cNvPr>
          <p:cNvSpPr txBox="1"/>
          <p:nvPr/>
        </p:nvSpPr>
        <p:spPr>
          <a:xfrm>
            <a:off x="7789640" y="3052811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pdcch_cce_index.py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24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00" dirty="0"/>
              <a:t>NR INFO</a:t>
            </a:r>
          </a:p>
          <a:p>
            <a:r>
              <a:rPr lang="zh-TW" altLang="en-US" sz="1000" dirty="0"/>
              <a:t>    L1PA Message: DCI_UL</a:t>
            </a:r>
            <a:r>
              <a:rPr lang="zh-TW" altLang="en-US" sz="1000" dirty="0" smtClean="0"/>
              <a:t>.req</a:t>
            </a:r>
            <a:endParaRPr lang="en-US" altLang="zh-TW" sz="1000" dirty="0" smtClean="0"/>
          </a:p>
          <a:p>
            <a:r>
              <a:rPr lang="zh-TW" altLang="en-US" sz="1000" dirty="0" smtClean="0"/>
              <a:t>        SFN: 978</a:t>
            </a:r>
          </a:p>
          <a:p>
            <a:r>
              <a:rPr lang="zh-TW" altLang="en-US" sz="1000" dirty="0" smtClean="0">
                <a:solidFill>
                  <a:srgbClr val="9933FF"/>
                </a:solidFill>
              </a:rPr>
              <a:t>        </a:t>
            </a:r>
            <a:r>
              <a:rPr lang="zh-TW" altLang="en-US" sz="1000" dirty="0">
                <a:solidFill>
                  <a:srgbClr val="9933FF"/>
                </a:solidFill>
              </a:rPr>
              <a:t>SF: 3                //【1】Slot index</a:t>
            </a:r>
          </a:p>
          <a:p>
            <a:r>
              <a:rPr lang="zh-TW" altLang="en-US" sz="1000" dirty="0"/>
              <a:t>        CCI: 0</a:t>
            </a:r>
          </a:p>
          <a:p>
            <a:r>
              <a:rPr lang="zh-TW" altLang="en-US" sz="1000" dirty="0"/>
              <a:t>        Number of Numerologies: 1</a:t>
            </a:r>
          </a:p>
          <a:p>
            <a:r>
              <a:rPr lang="zh-TW" altLang="en-US" sz="1000" dirty="0"/>
              <a:t>        Numerology: 1</a:t>
            </a:r>
          </a:p>
          <a:p>
            <a:r>
              <a:rPr lang="zh-TW" altLang="en-US" sz="1000" dirty="0">
                <a:solidFill>
                  <a:srgbClr val="9933FF"/>
                </a:solidFill>
              </a:rPr>
              <a:t>            Slot index: 1    //【1】Slot index=</a:t>
            </a:r>
            <a:r>
              <a:rPr lang="zh-TW" altLang="en-US" sz="1000" dirty="0" smtClean="0">
                <a:solidFill>
                  <a:srgbClr val="9933FF"/>
                </a:solidFill>
              </a:rPr>
              <a:t>7</a:t>
            </a:r>
            <a:endParaRPr lang="zh-TW" altLang="en-US" sz="1000" dirty="0"/>
          </a:p>
          <a:p>
            <a:r>
              <a:rPr lang="zh-TW" altLang="en-US" sz="1000" dirty="0"/>
              <a:t>            DCI UL PDU #2:</a:t>
            </a:r>
          </a:p>
          <a:p>
            <a:r>
              <a:rPr lang="zh-TW" altLang="en-US" sz="1000" dirty="0"/>
              <a:t>                PDU Type: 0(DCI UL PDU)</a:t>
            </a:r>
          </a:p>
          <a:p>
            <a:r>
              <a:rPr lang="zh-TW" altLang="en-US" sz="1000" dirty="0"/>
              <a:t>                Reserved 1 byte</a:t>
            </a:r>
          </a:p>
          <a:p>
            <a:r>
              <a:rPr lang="zh-TW" altLang="en-US" sz="1000" dirty="0"/>
              <a:t>                PDU Size: 108</a:t>
            </a:r>
          </a:p>
          <a:p>
            <a:r>
              <a:rPr lang="zh-TW" altLang="en-US" sz="1000" dirty="0"/>
              <a:t>                DCI Format: Format 0_1</a:t>
            </a:r>
          </a:p>
          <a:p>
            <a:r>
              <a:rPr lang="zh-TW" altLang="en-US" sz="1000" dirty="0"/>
              <a:t>                Reserved 1 byte</a:t>
            </a:r>
          </a:p>
          <a:p>
            <a:r>
              <a:rPr lang="zh-TW" altLang="en-US" sz="1000" dirty="0">
                <a:solidFill>
                  <a:srgbClr val="0070C0"/>
                </a:solidFill>
              </a:rPr>
              <a:t>                RNTI: 17020   //【2】RNTI</a:t>
            </a:r>
          </a:p>
          <a:p>
            <a:r>
              <a:rPr lang="zh-TW" altLang="en-US" sz="1000" dirty="0"/>
              <a:t>                Number of zero padding bits: 0</a:t>
            </a:r>
          </a:p>
          <a:p>
            <a:r>
              <a:rPr lang="zh-TW" altLang="en-US" sz="1000" dirty="0"/>
              <a:t>                Reserved 2 bytes</a:t>
            </a:r>
          </a:p>
          <a:p>
            <a:r>
              <a:rPr lang="zh-TW" altLang="en-US" sz="1000" dirty="0"/>
              <a:t>                Search Space Info:</a:t>
            </a:r>
          </a:p>
          <a:p>
            <a:r>
              <a:rPr lang="zh-TW" altLang="en-US" sz="1000" dirty="0">
                <a:solidFill>
                  <a:srgbClr val="00B0F0"/>
                </a:solidFill>
              </a:rPr>
              <a:t>                    Search Space type: 1 (UE-Specific search space ) //【3】CS ID(0:CSS, 1:UESS)</a:t>
            </a:r>
          </a:p>
          <a:p>
            <a:r>
              <a:rPr lang="zh-TW" altLang="en-US" sz="1000" dirty="0">
                <a:solidFill>
                  <a:srgbClr val="FF00FF"/>
                </a:solidFill>
              </a:rPr>
              <a:t>                    CCE Index: 20  //【Ans】CCE Index</a:t>
            </a:r>
          </a:p>
          <a:p>
            <a:r>
              <a:rPr lang="zh-TW" altLang="en-US" sz="1000" dirty="0">
                <a:solidFill>
                  <a:srgbClr val="00B050"/>
                </a:solidFill>
              </a:rPr>
              <a:t>                    Aggregation Level: 2  //【4】Aggregation Level</a:t>
            </a:r>
          </a:p>
          <a:p>
            <a:r>
              <a:rPr lang="zh-TW" altLang="en-US" sz="1000" dirty="0"/>
              <a:t>                    Number of Candidate for AL = 1: 0</a:t>
            </a:r>
          </a:p>
          <a:p>
            <a:r>
              <a:rPr lang="zh-TW" altLang="en-US" sz="1000" dirty="0">
                <a:solidFill>
                  <a:schemeClr val="accent4"/>
                </a:solidFill>
              </a:rPr>
              <a:t>                    Number of Candidate for AL = 2: 4  //【5】Number of Candidate for AL</a:t>
            </a:r>
          </a:p>
          <a:p>
            <a:r>
              <a:rPr lang="zh-TW" altLang="en-US" sz="1000" dirty="0"/>
              <a:t>                    Number of Candidate for AL = 4: 2</a:t>
            </a:r>
          </a:p>
          <a:p>
            <a:r>
              <a:rPr lang="zh-TW" altLang="en-US" sz="1000" dirty="0"/>
              <a:t>                    Number of Candidate for AL = 8: 0</a:t>
            </a:r>
          </a:p>
          <a:p>
            <a:r>
              <a:rPr lang="zh-TW" altLang="en-US" sz="1000" dirty="0"/>
              <a:t>                    Number of Candidate for AL = 16: 0</a:t>
            </a:r>
          </a:p>
          <a:p>
            <a:r>
              <a:rPr lang="zh-TW" altLang="en-US" sz="1000" dirty="0"/>
              <a:t>                    Monitoring Symbols PDCCH within Slot: 8192</a:t>
            </a:r>
          </a:p>
          <a:p>
            <a:r>
              <a:rPr lang="zh-TW" altLang="en-US" sz="1000" dirty="0"/>
              <a:t>                    Reserved 2 bytes</a:t>
            </a:r>
          </a:p>
          <a:p>
            <a:r>
              <a:rPr lang="zh-TW" altLang="en-US" sz="1000" dirty="0"/>
              <a:t>                CORESET Info:</a:t>
            </a:r>
          </a:p>
          <a:p>
            <a:r>
              <a:rPr lang="zh-TW" altLang="en-US" sz="1000" dirty="0"/>
              <a:t>                    BWP-numerology: 1 (30kHz)</a:t>
            </a:r>
          </a:p>
          <a:p>
            <a:r>
              <a:rPr lang="zh-TW" altLang="en-US" sz="1000" dirty="0"/>
              <a:t>                    BWP-cp-type: 0 (normal CP)</a:t>
            </a:r>
          </a:p>
          <a:p>
            <a:r>
              <a:rPr lang="zh-TW" altLang="en-US" sz="1000" dirty="0"/>
              <a:t>                    BWP-start-RB: 0</a:t>
            </a:r>
          </a:p>
          <a:p>
            <a:r>
              <a:rPr lang="zh-TW" altLang="en-US" sz="1000" dirty="0"/>
              <a:t>                    BWP-size-RB: 273</a:t>
            </a:r>
          </a:p>
          <a:p>
            <a:r>
              <a:rPr lang="zh-TW" altLang="en-US" sz="1000" dirty="0"/>
              <a:t>                    CORESET ID within the BWP: 1</a:t>
            </a:r>
          </a:p>
          <a:p>
            <a:r>
              <a:rPr lang="zh-TW" altLang="en-US" sz="1000" dirty="0">
                <a:solidFill>
                  <a:schemeClr val="accent2"/>
                </a:solidFill>
              </a:rPr>
              <a:t>                    CORESET Time Duration: 1            //【6】CORESET Time Duration</a:t>
            </a:r>
          </a:p>
          <a:p>
            <a:r>
              <a:rPr lang="zh-TW" altLang="en-US" sz="1000" dirty="0"/>
              <a:t>                    </a:t>
            </a:r>
            <a:r>
              <a:rPr lang="zh-TW" altLang="en-US" sz="1000" dirty="0">
                <a:solidFill>
                  <a:srgbClr val="FF0000"/>
                </a:solidFill>
              </a:rPr>
              <a:t>CORESET-freq-dom[0]: 65535 (Invalid)  // 【7】CORESET-freq-dom Resolution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        CORESET-freq-dom[1]: 65535 (Invalid)  // 【7】CORESET-freq-dom Resolution</a:t>
            </a:r>
          </a:p>
          <a:p>
            <a:r>
              <a:rPr lang="zh-TW" altLang="en-US" sz="1000" dirty="0">
                <a:solidFill>
                  <a:srgbClr val="FF0000"/>
                </a:solidFill>
              </a:rPr>
              <a:t>                    CORESET-freq-dom[2]: 65528 ()         // 【7】CORESET-freq-dom Resolution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ABB99B-D941-9A11-F69F-638D6B808820}"/>
              </a:ext>
            </a:extLst>
          </p:cNvPr>
          <p:cNvSpPr txBox="1"/>
          <p:nvPr/>
        </p:nvSpPr>
        <p:spPr>
          <a:xfrm>
            <a:off x="4910555" y="5232202"/>
            <a:ext cx="177324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65535 = 1111 1111 1111 1111</a:t>
            </a:r>
          </a:p>
          <a:p>
            <a:r>
              <a:rPr lang="en-US" altLang="zh-TW" sz="1000" dirty="0">
                <a:solidFill>
                  <a:srgbClr val="FF0000"/>
                </a:solidFill>
              </a:rPr>
              <a:t>65535 = 1111 1111 1111 1111</a:t>
            </a:r>
          </a:p>
          <a:p>
            <a:r>
              <a:rPr lang="en-US" altLang="zh-TW" sz="1000" dirty="0">
                <a:solidFill>
                  <a:srgbClr val="FF0000"/>
                </a:solidFill>
              </a:rPr>
              <a:t>65528 = 1111 1111 1111 1000</a:t>
            </a:r>
          </a:p>
          <a:p>
            <a:r>
              <a:rPr lang="en-US" altLang="zh-TW" sz="1000" dirty="0">
                <a:solidFill>
                  <a:srgbClr val="FF0000"/>
                </a:solidFill>
                <a:sym typeface="Wingdings" panose="05000000000000000000" pitchFamily="2" charset="2"/>
              </a:rPr>
              <a:t> 45 1’s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96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572</Words>
  <Application>Microsoft Office PowerPoint</Application>
  <PresentationFormat>寬螢幕</PresentationFormat>
  <Paragraphs>53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 Chang</dc:creator>
  <cp:lastModifiedBy>Chen. Dustin (GSM)</cp:lastModifiedBy>
  <cp:revision>8</cp:revision>
  <dcterms:created xsi:type="dcterms:W3CDTF">2024-05-23T08:38:22Z</dcterms:created>
  <dcterms:modified xsi:type="dcterms:W3CDTF">2024-05-24T00:35:10Z</dcterms:modified>
</cp:coreProperties>
</file>