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6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stin Fast" initials="DF" lastIdx="1" clrIdx="0">
    <p:extLst/>
  </p:cmAuthor>
  <p:cmAuthor id="2" name="Tom Riley" initials="TR" lastIdx="9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" y="30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C1C76-48F6-4369-8696-15EAB0F9D95D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CF189-6AE8-4B9C-8708-0D79CA370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1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CF189-6AE8-4B9C-8708-0D79CA3703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34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9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9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3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7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2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7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5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6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B5943-9FF7-410E-85CC-7B3300C0AEEF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088" y="4145839"/>
            <a:ext cx="2485896" cy="1910303"/>
          </a:xfrm>
          <a:prstGeom prst="rect">
            <a:avLst/>
          </a:prstGeom>
        </p:spPr>
      </p:pic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Freeform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036" y="3704060"/>
            <a:ext cx="6425336" cy="143768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100" dirty="0">
                <a:solidFill>
                  <a:schemeClr val="bg1"/>
                </a:solidFill>
              </a:rPr>
              <a:t>Anchorage Women’s Golf Association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900" dirty="0">
                <a:solidFill>
                  <a:schemeClr val="bg1"/>
                </a:solidFill>
              </a:rPr>
              <a:t>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4400" b="1" dirty="0">
                <a:solidFill>
                  <a:schemeClr val="bg1"/>
                </a:solidFill>
              </a:rPr>
              <a:t>Team-Play Tournament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236" y="5674593"/>
            <a:ext cx="4375035" cy="875240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Dustin Fast, Tricia Reilley, Brooks Woods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Fall 2017, CSCE A401</a:t>
            </a:r>
          </a:p>
        </p:txBody>
      </p:sp>
      <p:pic>
        <p:nvPicPr>
          <p:cNvPr id="6" name="Picture 5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CA9E940B-95CE-4966-BF1E-898FA3C172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331" y="527035"/>
            <a:ext cx="1955409" cy="1955409"/>
          </a:xfrm>
          <a:prstGeom prst="rect">
            <a:avLst/>
          </a:prstGeom>
        </p:spPr>
      </p:pic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10F0B0D5-1F99-404B-A28D-1F9141AE0D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180" y="2841190"/>
            <a:ext cx="2837709" cy="94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20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CC7342-DBBC-48A7-84D0-E7DF4329A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32" y="1690688"/>
            <a:ext cx="7750968" cy="5167312"/>
          </a:xfrm>
          <a:prstGeom prst="rect">
            <a:avLst/>
          </a:prstGeom>
        </p:spPr>
      </p:pic>
      <p:sp>
        <p:nvSpPr>
          <p:cNvPr id="18" name="Freeform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0"/>
            <a:ext cx="10052100" cy="5166360"/>
          </a:xfrm>
          <a:custGeom>
            <a:avLst/>
            <a:gdLst>
              <a:gd name="connsiteX0" fmla="*/ 0 w 9786594"/>
              <a:gd name="connsiteY0" fmla="*/ 0 h 5032376"/>
              <a:gd name="connsiteX1" fmla="*/ 2130696 w 9786594"/>
              <a:gd name="connsiteY1" fmla="*/ 0 h 5032376"/>
              <a:gd name="connsiteX2" fmla="*/ 4685057 w 9786594"/>
              <a:gd name="connsiteY2" fmla="*/ 0 h 5032376"/>
              <a:gd name="connsiteX3" fmla="*/ 6291520 w 9786594"/>
              <a:gd name="connsiteY3" fmla="*/ 0 h 5032376"/>
              <a:gd name="connsiteX4" fmla="*/ 7449885 w 9786594"/>
              <a:gd name="connsiteY4" fmla="*/ 0 h 5032376"/>
              <a:gd name="connsiteX5" fmla="*/ 7455943 w 9786594"/>
              <a:gd name="connsiteY5" fmla="*/ 0 h 5032376"/>
              <a:gd name="connsiteX6" fmla="*/ 9786594 w 9786594"/>
              <a:gd name="connsiteY6" fmla="*/ 5032376 h 5032376"/>
              <a:gd name="connsiteX7" fmla="*/ 0 w 9786594"/>
              <a:gd name="connsiteY7" fmla="*/ 5032376 h 50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6594" h="5032376">
                <a:moveTo>
                  <a:pt x="0" y="0"/>
                </a:moveTo>
                <a:lnTo>
                  <a:pt x="2130696" y="0"/>
                </a:lnTo>
                <a:lnTo>
                  <a:pt x="4685057" y="0"/>
                </a:lnTo>
                <a:lnTo>
                  <a:pt x="6291520" y="0"/>
                </a:lnTo>
                <a:lnTo>
                  <a:pt x="7449885" y="0"/>
                </a:lnTo>
                <a:lnTo>
                  <a:pt x="7455943" y="0"/>
                </a:lnTo>
                <a:lnTo>
                  <a:pt x="9786594" y="5032376"/>
                </a:lnTo>
                <a:lnTo>
                  <a:pt x="0" y="503237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Application 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028" y="1919912"/>
            <a:ext cx="7196015" cy="4572963"/>
          </a:xfrm>
        </p:spPr>
        <p:txBody>
          <a:bodyPr anchor="ctr">
            <a:normAutofit/>
          </a:bodyPr>
          <a:lstStyle/>
          <a:p>
            <a:pPr>
              <a:lnSpc>
                <a:spcPct val="70000"/>
              </a:lnSpc>
            </a:pPr>
            <a:endParaRPr lang="en-US" sz="1900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Add “Members”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58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Background Information/Objectives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Project Challenges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Development Process Assessment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Goals vs. Accomplishments.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Testing Process and Results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Lessons Learned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Application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26943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56A574-EF44-46E5-8599-B774CCFB1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32" y="1690688"/>
            <a:ext cx="7750968" cy="5167312"/>
          </a:xfrm>
          <a:prstGeom prst="rect">
            <a:avLst/>
          </a:prstGeom>
        </p:spPr>
      </p:pic>
      <p:sp>
        <p:nvSpPr>
          <p:cNvPr id="18" name="Freeform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0"/>
            <a:ext cx="10052100" cy="5166360"/>
          </a:xfrm>
          <a:custGeom>
            <a:avLst/>
            <a:gdLst>
              <a:gd name="connsiteX0" fmla="*/ 0 w 9786594"/>
              <a:gd name="connsiteY0" fmla="*/ 0 h 5032376"/>
              <a:gd name="connsiteX1" fmla="*/ 2130696 w 9786594"/>
              <a:gd name="connsiteY1" fmla="*/ 0 h 5032376"/>
              <a:gd name="connsiteX2" fmla="*/ 4685057 w 9786594"/>
              <a:gd name="connsiteY2" fmla="*/ 0 h 5032376"/>
              <a:gd name="connsiteX3" fmla="*/ 6291520 w 9786594"/>
              <a:gd name="connsiteY3" fmla="*/ 0 h 5032376"/>
              <a:gd name="connsiteX4" fmla="*/ 7449885 w 9786594"/>
              <a:gd name="connsiteY4" fmla="*/ 0 h 5032376"/>
              <a:gd name="connsiteX5" fmla="*/ 7455943 w 9786594"/>
              <a:gd name="connsiteY5" fmla="*/ 0 h 5032376"/>
              <a:gd name="connsiteX6" fmla="*/ 9786594 w 9786594"/>
              <a:gd name="connsiteY6" fmla="*/ 5032376 h 5032376"/>
              <a:gd name="connsiteX7" fmla="*/ 0 w 9786594"/>
              <a:gd name="connsiteY7" fmla="*/ 5032376 h 50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6594" h="5032376">
                <a:moveTo>
                  <a:pt x="0" y="0"/>
                </a:moveTo>
                <a:lnTo>
                  <a:pt x="2130696" y="0"/>
                </a:lnTo>
                <a:lnTo>
                  <a:pt x="4685057" y="0"/>
                </a:lnTo>
                <a:lnTo>
                  <a:pt x="6291520" y="0"/>
                </a:lnTo>
                <a:lnTo>
                  <a:pt x="7449885" y="0"/>
                </a:lnTo>
                <a:lnTo>
                  <a:pt x="7455943" y="0"/>
                </a:lnTo>
                <a:lnTo>
                  <a:pt x="9786594" y="5032376"/>
                </a:lnTo>
                <a:lnTo>
                  <a:pt x="0" y="503237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Background Information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028" y="1919912"/>
            <a:ext cx="8526803" cy="4572963"/>
          </a:xfrm>
        </p:spPr>
        <p:txBody>
          <a:bodyPr anchor="ctr">
            <a:normAutofit/>
          </a:bodyPr>
          <a:lstStyle/>
          <a:p>
            <a:pPr>
              <a:lnSpc>
                <a:spcPct val="70000"/>
              </a:lnSpc>
            </a:pPr>
            <a:endParaRPr lang="en-US" sz="1900" b="1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Problem: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A yearly tournament is held, but event structure creation and accounting tasks are laborious and error-prone when done manually.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Solution: </a:t>
            </a:r>
            <a:r>
              <a:rPr lang="en-US" dirty="0">
                <a:solidFill>
                  <a:schemeClr val="bg1"/>
                </a:solidFill>
              </a:rPr>
              <a:t>Automation of tasks -  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Construct balanced teams by player handicap.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Creation of unique player matchups across all rounds.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Track player points and putts for each round.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Allow denoting of substitutes in scores.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Determine final tournament winners.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Maintain records of previous tournament data.</a:t>
            </a:r>
          </a:p>
          <a:p>
            <a:pPr lvl="2">
              <a:lnSpc>
                <a:spcPct val="7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lvl="2">
              <a:lnSpc>
                <a:spcPct val="7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lvl="2">
              <a:lnSpc>
                <a:spcPct val="7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30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4BCD7D-C053-4655-9884-FE0F886B3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32" y="1690688"/>
            <a:ext cx="7750968" cy="5167312"/>
          </a:xfrm>
          <a:prstGeom prst="rect">
            <a:avLst/>
          </a:prstGeom>
        </p:spPr>
      </p:pic>
      <p:sp>
        <p:nvSpPr>
          <p:cNvPr id="18" name="Freeform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0"/>
            <a:ext cx="10052100" cy="5166360"/>
          </a:xfrm>
          <a:custGeom>
            <a:avLst/>
            <a:gdLst>
              <a:gd name="connsiteX0" fmla="*/ 0 w 9786594"/>
              <a:gd name="connsiteY0" fmla="*/ 0 h 5032376"/>
              <a:gd name="connsiteX1" fmla="*/ 2130696 w 9786594"/>
              <a:gd name="connsiteY1" fmla="*/ 0 h 5032376"/>
              <a:gd name="connsiteX2" fmla="*/ 4685057 w 9786594"/>
              <a:gd name="connsiteY2" fmla="*/ 0 h 5032376"/>
              <a:gd name="connsiteX3" fmla="*/ 6291520 w 9786594"/>
              <a:gd name="connsiteY3" fmla="*/ 0 h 5032376"/>
              <a:gd name="connsiteX4" fmla="*/ 7449885 w 9786594"/>
              <a:gd name="connsiteY4" fmla="*/ 0 h 5032376"/>
              <a:gd name="connsiteX5" fmla="*/ 7455943 w 9786594"/>
              <a:gd name="connsiteY5" fmla="*/ 0 h 5032376"/>
              <a:gd name="connsiteX6" fmla="*/ 9786594 w 9786594"/>
              <a:gd name="connsiteY6" fmla="*/ 5032376 h 5032376"/>
              <a:gd name="connsiteX7" fmla="*/ 0 w 9786594"/>
              <a:gd name="connsiteY7" fmla="*/ 5032376 h 50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6594" h="5032376">
                <a:moveTo>
                  <a:pt x="0" y="0"/>
                </a:moveTo>
                <a:lnTo>
                  <a:pt x="2130696" y="0"/>
                </a:lnTo>
                <a:lnTo>
                  <a:pt x="4685057" y="0"/>
                </a:lnTo>
                <a:lnTo>
                  <a:pt x="6291520" y="0"/>
                </a:lnTo>
                <a:lnTo>
                  <a:pt x="7449885" y="0"/>
                </a:lnTo>
                <a:lnTo>
                  <a:pt x="7455943" y="0"/>
                </a:lnTo>
                <a:lnTo>
                  <a:pt x="9786594" y="5032376"/>
                </a:lnTo>
                <a:lnTo>
                  <a:pt x="0" y="503237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Project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028" y="1919912"/>
            <a:ext cx="8284526" cy="4572963"/>
          </a:xfrm>
        </p:spPr>
        <p:txBody>
          <a:bodyPr anchor="ctr">
            <a:normAutofit/>
          </a:bodyPr>
          <a:lstStyle/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Learning curve of unfamiliar technologies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Git, C#, Windows Forms Development, SQL, etc.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Collaborative Development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Readability, abstraction, and merging.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Working on assumptions. Ex: My component requires your component, but development is parallel.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Coordination with client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Client doesn’t speak the same “language”.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Not always responsive</a:t>
            </a:r>
          </a:p>
          <a:p>
            <a:pPr lvl="2">
              <a:lnSpc>
                <a:spcPct val="7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Estimation of development time</a:t>
            </a:r>
          </a:p>
        </p:txBody>
      </p:sp>
    </p:spTree>
    <p:extLst>
      <p:ext uri="{BB962C8B-B14F-4D97-AF65-F5344CB8AC3E}">
        <p14:creationId xmlns:p14="http://schemas.microsoft.com/office/powerpoint/2010/main" val="116888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2DA6CE-B1F7-4395-967A-FE55F98AC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32" y="1690688"/>
            <a:ext cx="7750968" cy="5167312"/>
          </a:xfrm>
          <a:prstGeom prst="rect">
            <a:avLst/>
          </a:prstGeom>
        </p:spPr>
      </p:pic>
      <p:sp>
        <p:nvSpPr>
          <p:cNvPr id="18" name="Freeform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0"/>
            <a:ext cx="10052100" cy="5166360"/>
          </a:xfrm>
          <a:custGeom>
            <a:avLst/>
            <a:gdLst>
              <a:gd name="connsiteX0" fmla="*/ 0 w 9786594"/>
              <a:gd name="connsiteY0" fmla="*/ 0 h 5032376"/>
              <a:gd name="connsiteX1" fmla="*/ 2130696 w 9786594"/>
              <a:gd name="connsiteY1" fmla="*/ 0 h 5032376"/>
              <a:gd name="connsiteX2" fmla="*/ 4685057 w 9786594"/>
              <a:gd name="connsiteY2" fmla="*/ 0 h 5032376"/>
              <a:gd name="connsiteX3" fmla="*/ 6291520 w 9786594"/>
              <a:gd name="connsiteY3" fmla="*/ 0 h 5032376"/>
              <a:gd name="connsiteX4" fmla="*/ 7449885 w 9786594"/>
              <a:gd name="connsiteY4" fmla="*/ 0 h 5032376"/>
              <a:gd name="connsiteX5" fmla="*/ 7455943 w 9786594"/>
              <a:gd name="connsiteY5" fmla="*/ 0 h 5032376"/>
              <a:gd name="connsiteX6" fmla="*/ 9786594 w 9786594"/>
              <a:gd name="connsiteY6" fmla="*/ 5032376 h 5032376"/>
              <a:gd name="connsiteX7" fmla="*/ 0 w 9786594"/>
              <a:gd name="connsiteY7" fmla="*/ 5032376 h 50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6594" h="5032376">
                <a:moveTo>
                  <a:pt x="0" y="0"/>
                </a:moveTo>
                <a:lnTo>
                  <a:pt x="2130696" y="0"/>
                </a:lnTo>
                <a:lnTo>
                  <a:pt x="4685057" y="0"/>
                </a:lnTo>
                <a:lnTo>
                  <a:pt x="6291520" y="0"/>
                </a:lnTo>
                <a:lnTo>
                  <a:pt x="7449885" y="0"/>
                </a:lnTo>
                <a:lnTo>
                  <a:pt x="7455943" y="0"/>
                </a:lnTo>
                <a:lnTo>
                  <a:pt x="9786594" y="5032376"/>
                </a:lnTo>
                <a:lnTo>
                  <a:pt x="0" y="503237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Development Process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028" y="1919912"/>
            <a:ext cx="7196015" cy="4572963"/>
          </a:xfrm>
        </p:spPr>
        <p:txBody>
          <a:bodyPr anchor="ctr">
            <a:normAutofit/>
          </a:bodyPr>
          <a:lstStyle/>
          <a:p>
            <a:pPr>
              <a:lnSpc>
                <a:spcPct val="70000"/>
              </a:lnSpc>
            </a:pPr>
            <a:endParaRPr lang="en-US" sz="1900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Describe our development process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206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DCBE260-C400-4A5B-A472-F56A3EF4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32" y="1690688"/>
            <a:ext cx="7750968" cy="5167312"/>
          </a:xfrm>
          <a:prstGeom prst="rect">
            <a:avLst/>
          </a:prstGeom>
        </p:spPr>
      </p:pic>
      <p:sp>
        <p:nvSpPr>
          <p:cNvPr id="18" name="Freeform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0"/>
            <a:ext cx="10052100" cy="5166360"/>
          </a:xfrm>
          <a:custGeom>
            <a:avLst/>
            <a:gdLst>
              <a:gd name="connsiteX0" fmla="*/ 0 w 9786594"/>
              <a:gd name="connsiteY0" fmla="*/ 0 h 5032376"/>
              <a:gd name="connsiteX1" fmla="*/ 2130696 w 9786594"/>
              <a:gd name="connsiteY1" fmla="*/ 0 h 5032376"/>
              <a:gd name="connsiteX2" fmla="*/ 4685057 w 9786594"/>
              <a:gd name="connsiteY2" fmla="*/ 0 h 5032376"/>
              <a:gd name="connsiteX3" fmla="*/ 6291520 w 9786594"/>
              <a:gd name="connsiteY3" fmla="*/ 0 h 5032376"/>
              <a:gd name="connsiteX4" fmla="*/ 7449885 w 9786594"/>
              <a:gd name="connsiteY4" fmla="*/ 0 h 5032376"/>
              <a:gd name="connsiteX5" fmla="*/ 7455943 w 9786594"/>
              <a:gd name="connsiteY5" fmla="*/ 0 h 5032376"/>
              <a:gd name="connsiteX6" fmla="*/ 9786594 w 9786594"/>
              <a:gd name="connsiteY6" fmla="*/ 5032376 h 5032376"/>
              <a:gd name="connsiteX7" fmla="*/ 0 w 9786594"/>
              <a:gd name="connsiteY7" fmla="*/ 5032376 h 50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6594" h="5032376">
                <a:moveTo>
                  <a:pt x="0" y="0"/>
                </a:moveTo>
                <a:lnTo>
                  <a:pt x="2130696" y="0"/>
                </a:lnTo>
                <a:lnTo>
                  <a:pt x="4685057" y="0"/>
                </a:lnTo>
                <a:lnTo>
                  <a:pt x="6291520" y="0"/>
                </a:lnTo>
                <a:lnTo>
                  <a:pt x="7449885" y="0"/>
                </a:lnTo>
                <a:lnTo>
                  <a:pt x="7455943" y="0"/>
                </a:lnTo>
                <a:lnTo>
                  <a:pt x="9786594" y="5032376"/>
                </a:lnTo>
                <a:lnTo>
                  <a:pt x="0" y="503237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Goals vs. Accomplishments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028" y="1919912"/>
            <a:ext cx="7682741" cy="4572963"/>
          </a:xfrm>
        </p:spPr>
        <p:txBody>
          <a:bodyPr anchor="ctr">
            <a:normAutofit/>
          </a:bodyPr>
          <a:lstStyle/>
          <a:p>
            <a:pPr marL="457200" lvl="1" indent="0">
              <a:lnSpc>
                <a:spcPct val="7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Completed Goals: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Construct balanced teams by player handicap.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Creation of unique player matchups across all rounds.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Track player points and putts for each round.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Allow denoting of substitutes in scores.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Determine final tournament winners.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Maintain records of previous tournament data.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Happy client.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Incomplete Goals:</a:t>
            </a:r>
          </a:p>
          <a:p>
            <a:pPr lvl="1"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None!</a:t>
            </a:r>
          </a:p>
          <a:p>
            <a:pPr marL="0" indent="0">
              <a:lnSpc>
                <a:spcPct val="70000"/>
              </a:lnSpc>
              <a:buNone/>
            </a:pPr>
            <a:endParaRPr lang="en-US" sz="2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81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CC7342-DBBC-48A7-84D0-E7DF4329A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32" y="1690688"/>
            <a:ext cx="7750968" cy="5167312"/>
          </a:xfrm>
          <a:prstGeom prst="rect">
            <a:avLst/>
          </a:prstGeom>
        </p:spPr>
      </p:pic>
      <p:sp>
        <p:nvSpPr>
          <p:cNvPr id="18" name="Freeform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0"/>
            <a:ext cx="10052100" cy="5166360"/>
          </a:xfrm>
          <a:custGeom>
            <a:avLst/>
            <a:gdLst>
              <a:gd name="connsiteX0" fmla="*/ 0 w 9786594"/>
              <a:gd name="connsiteY0" fmla="*/ 0 h 5032376"/>
              <a:gd name="connsiteX1" fmla="*/ 2130696 w 9786594"/>
              <a:gd name="connsiteY1" fmla="*/ 0 h 5032376"/>
              <a:gd name="connsiteX2" fmla="*/ 4685057 w 9786594"/>
              <a:gd name="connsiteY2" fmla="*/ 0 h 5032376"/>
              <a:gd name="connsiteX3" fmla="*/ 6291520 w 9786594"/>
              <a:gd name="connsiteY3" fmla="*/ 0 h 5032376"/>
              <a:gd name="connsiteX4" fmla="*/ 7449885 w 9786594"/>
              <a:gd name="connsiteY4" fmla="*/ 0 h 5032376"/>
              <a:gd name="connsiteX5" fmla="*/ 7455943 w 9786594"/>
              <a:gd name="connsiteY5" fmla="*/ 0 h 5032376"/>
              <a:gd name="connsiteX6" fmla="*/ 9786594 w 9786594"/>
              <a:gd name="connsiteY6" fmla="*/ 5032376 h 5032376"/>
              <a:gd name="connsiteX7" fmla="*/ 0 w 9786594"/>
              <a:gd name="connsiteY7" fmla="*/ 5032376 h 50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6594" h="5032376">
                <a:moveTo>
                  <a:pt x="0" y="0"/>
                </a:moveTo>
                <a:lnTo>
                  <a:pt x="2130696" y="0"/>
                </a:lnTo>
                <a:lnTo>
                  <a:pt x="4685057" y="0"/>
                </a:lnTo>
                <a:lnTo>
                  <a:pt x="6291520" y="0"/>
                </a:lnTo>
                <a:lnTo>
                  <a:pt x="7449885" y="0"/>
                </a:lnTo>
                <a:lnTo>
                  <a:pt x="7455943" y="0"/>
                </a:lnTo>
                <a:lnTo>
                  <a:pt x="9786594" y="5032376"/>
                </a:lnTo>
                <a:lnTo>
                  <a:pt x="0" y="503237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Testing Process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027" y="1919912"/>
            <a:ext cx="7633276" cy="4572963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70000"/>
              </a:lnSpc>
            </a:pPr>
            <a:endParaRPr lang="en-US" sz="1900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Negative Testing was performed: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Invalid/out of bounds input</a:t>
            </a:r>
            <a:r>
              <a:rPr lang="en-US" dirty="0">
                <a:solidFill>
                  <a:schemeClr val="bg1"/>
                </a:solidFill>
              </a:rPr>
              <a:t> - Ex: an integer is expected, but a larger number or alphabetic character was received.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Incomplete input</a:t>
            </a:r>
            <a:r>
              <a:rPr lang="en-US" dirty="0">
                <a:solidFill>
                  <a:schemeClr val="bg1"/>
                </a:solidFill>
              </a:rPr>
              <a:t> - Ex: unpopulated required input fields.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pPr lvl="1"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Out of order operations </a:t>
            </a:r>
            <a:r>
              <a:rPr lang="en-US" dirty="0">
                <a:solidFill>
                  <a:schemeClr val="bg1"/>
                </a:solidFill>
              </a:rPr>
              <a:t>– Ex: expecting the user to follow processes A, B, then C, but the user attempts B, A, then C.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Results: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All pre-conceived user interaction handled gracefully.</a:t>
            </a:r>
          </a:p>
          <a:p>
            <a:pPr lvl="2">
              <a:lnSpc>
                <a:spcPct val="7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689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CC7342-DBBC-48A7-84D0-E7DF4329A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410" y="1690688"/>
            <a:ext cx="7750968" cy="5167312"/>
          </a:xfrm>
          <a:prstGeom prst="rect">
            <a:avLst/>
          </a:prstGeom>
        </p:spPr>
      </p:pic>
      <p:sp>
        <p:nvSpPr>
          <p:cNvPr id="18" name="Freeform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0"/>
            <a:ext cx="10052100" cy="5166360"/>
          </a:xfrm>
          <a:custGeom>
            <a:avLst/>
            <a:gdLst>
              <a:gd name="connsiteX0" fmla="*/ 0 w 9786594"/>
              <a:gd name="connsiteY0" fmla="*/ 0 h 5032376"/>
              <a:gd name="connsiteX1" fmla="*/ 2130696 w 9786594"/>
              <a:gd name="connsiteY1" fmla="*/ 0 h 5032376"/>
              <a:gd name="connsiteX2" fmla="*/ 4685057 w 9786594"/>
              <a:gd name="connsiteY2" fmla="*/ 0 h 5032376"/>
              <a:gd name="connsiteX3" fmla="*/ 6291520 w 9786594"/>
              <a:gd name="connsiteY3" fmla="*/ 0 h 5032376"/>
              <a:gd name="connsiteX4" fmla="*/ 7449885 w 9786594"/>
              <a:gd name="connsiteY4" fmla="*/ 0 h 5032376"/>
              <a:gd name="connsiteX5" fmla="*/ 7455943 w 9786594"/>
              <a:gd name="connsiteY5" fmla="*/ 0 h 5032376"/>
              <a:gd name="connsiteX6" fmla="*/ 9786594 w 9786594"/>
              <a:gd name="connsiteY6" fmla="*/ 5032376 h 5032376"/>
              <a:gd name="connsiteX7" fmla="*/ 0 w 9786594"/>
              <a:gd name="connsiteY7" fmla="*/ 5032376 h 50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6594" h="5032376">
                <a:moveTo>
                  <a:pt x="0" y="0"/>
                </a:moveTo>
                <a:lnTo>
                  <a:pt x="2130696" y="0"/>
                </a:lnTo>
                <a:lnTo>
                  <a:pt x="4685057" y="0"/>
                </a:lnTo>
                <a:lnTo>
                  <a:pt x="6291520" y="0"/>
                </a:lnTo>
                <a:lnTo>
                  <a:pt x="7449885" y="0"/>
                </a:lnTo>
                <a:lnTo>
                  <a:pt x="7455943" y="0"/>
                </a:lnTo>
                <a:lnTo>
                  <a:pt x="9786594" y="5032376"/>
                </a:lnTo>
                <a:lnTo>
                  <a:pt x="0" y="503237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Testing Process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028" y="1919912"/>
            <a:ext cx="7401776" cy="4572963"/>
          </a:xfrm>
        </p:spPr>
        <p:txBody>
          <a:bodyPr anchor="ctr">
            <a:normAutofit/>
          </a:bodyPr>
          <a:lstStyle/>
          <a:p>
            <a:pPr>
              <a:lnSpc>
                <a:spcPct val="70000"/>
              </a:lnSpc>
            </a:pPr>
            <a:endParaRPr lang="en-US" sz="1900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Positive Testing was performed: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Obtained prior-year tournament data (i.e. players, team/round structure, scores, and final results.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Constructed test tournaments in the application using prior-year data.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Ensured application output matched prior-year results.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Results: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Application produced expected results.</a:t>
            </a:r>
          </a:p>
          <a:p>
            <a:pPr lvl="1">
              <a:lnSpc>
                <a:spcPct val="7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870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CC7342-DBBC-48A7-84D0-E7DF4329A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32" y="1690688"/>
            <a:ext cx="7750968" cy="5167312"/>
          </a:xfrm>
          <a:prstGeom prst="rect">
            <a:avLst/>
          </a:prstGeom>
        </p:spPr>
      </p:pic>
      <p:sp>
        <p:nvSpPr>
          <p:cNvPr id="18" name="Freeform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0"/>
            <a:ext cx="10052100" cy="5166360"/>
          </a:xfrm>
          <a:custGeom>
            <a:avLst/>
            <a:gdLst>
              <a:gd name="connsiteX0" fmla="*/ 0 w 9786594"/>
              <a:gd name="connsiteY0" fmla="*/ 0 h 5032376"/>
              <a:gd name="connsiteX1" fmla="*/ 2130696 w 9786594"/>
              <a:gd name="connsiteY1" fmla="*/ 0 h 5032376"/>
              <a:gd name="connsiteX2" fmla="*/ 4685057 w 9786594"/>
              <a:gd name="connsiteY2" fmla="*/ 0 h 5032376"/>
              <a:gd name="connsiteX3" fmla="*/ 6291520 w 9786594"/>
              <a:gd name="connsiteY3" fmla="*/ 0 h 5032376"/>
              <a:gd name="connsiteX4" fmla="*/ 7449885 w 9786594"/>
              <a:gd name="connsiteY4" fmla="*/ 0 h 5032376"/>
              <a:gd name="connsiteX5" fmla="*/ 7455943 w 9786594"/>
              <a:gd name="connsiteY5" fmla="*/ 0 h 5032376"/>
              <a:gd name="connsiteX6" fmla="*/ 9786594 w 9786594"/>
              <a:gd name="connsiteY6" fmla="*/ 5032376 h 5032376"/>
              <a:gd name="connsiteX7" fmla="*/ 0 w 9786594"/>
              <a:gd name="connsiteY7" fmla="*/ 5032376 h 50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6594" h="5032376">
                <a:moveTo>
                  <a:pt x="0" y="0"/>
                </a:moveTo>
                <a:lnTo>
                  <a:pt x="2130696" y="0"/>
                </a:lnTo>
                <a:lnTo>
                  <a:pt x="4685057" y="0"/>
                </a:lnTo>
                <a:lnTo>
                  <a:pt x="6291520" y="0"/>
                </a:lnTo>
                <a:lnTo>
                  <a:pt x="7449885" y="0"/>
                </a:lnTo>
                <a:lnTo>
                  <a:pt x="7455943" y="0"/>
                </a:lnTo>
                <a:lnTo>
                  <a:pt x="9786594" y="5032376"/>
                </a:lnTo>
                <a:lnTo>
                  <a:pt x="0" y="503237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028" y="1919912"/>
            <a:ext cx="7196015" cy="45729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Collaboration is hard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Group Dynamics.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Appreciating the work of others when you might accomplish the same task differently.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Merging files that have been modified independently.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New tools can be difficult to adopt.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Ex</a:t>
            </a:r>
            <a:r>
              <a:rPr lang="en-US">
                <a:solidFill>
                  <a:schemeClr val="bg1"/>
                </a:solidFill>
              </a:rPr>
              <a:t>: Git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21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835</TotalTime>
  <Words>180</Words>
  <Application>Microsoft Office PowerPoint</Application>
  <PresentationFormat>Widescreen</PresentationFormat>
  <Paragraphs>77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Anchorage Women’s Golf Association   Team-Play Tournament Tracker</vt:lpstr>
      <vt:lpstr>Overview</vt:lpstr>
      <vt:lpstr>Background Information and Objectives</vt:lpstr>
      <vt:lpstr>Project Challenges</vt:lpstr>
      <vt:lpstr>Development Process Assessment</vt:lpstr>
      <vt:lpstr>Goals vs. Accomplishments</vt:lpstr>
      <vt:lpstr>Testing Process and Results</vt:lpstr>
      <vt:lpstr>Testing Process and Results</vt:lpstr>
      <vt:lpstr>Lessons Learned</vt:lpstr>
      <vt:lpstr>Application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LocoWatcher</dc:title>
  <dc:creator>Dustin Fast</dc:creator>
  <cp:lastModifiedBy>Dustin Fast</cp:lastModifiedBy>
  <cp:revision>75</cp:revision>
  <dcterms:created xsi:type="dcterms:W3CDTF">2017-04-21T21:58:55Z</dcterms:created>
  <dcterms:modified xsi:type="dcterms:W3CDTF">2017-12-09T05:52:19Z</dcterms:modified>
</cp:coreProperties>
</file>