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7" r:id="rId10"/>
    <p:sldId id="265"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00" autoAdjust="0"/>
  </p:normalViewPr>
  <p:slideViewPr>
    <p:cSldViewPr>
      <p:cViewPr varScale="1">
        <p:scale>
          <a:sx n="83" d="100"/>
          <a:sy n="83" d="100"/>
        </p:scale>
        <p:origin x="1353"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2017-09-25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458256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Project</a:t>
            </a:r>
            <a:r>
              <a:rPr lang="en-CA" baseline="0" dirty="0"/>
              <a:t> name – pick a cool sounding name for your project</a:t>
            </a:r>
          </a:p>
          <a:p>
            <a:r>
              <a:rPr lang="en-CA" baseline="0" dirty="0"/>
              <a:t>Sponsors – list your project sponsors here (the people with the money)</a:t>
            </a:r>
          </a:p>
          <a:p>
            <a:endParaRPr lang="en-CA" baseline="0" dirty="0"/>
          </a:p>
          <a:p>
            <a:r>
              <a:rPr lang="en-CA" baseline="0" dirty="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extLst>
      <p:ext uri="{BB962C8B-B14F-4D97-AF65-F5344CB8AC3E}">
        <p14:creationId xmlns:p14="http://schemas.microsoft.com/office/powerpoint/2010/main" val="1809026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a:t>When push comes to shove,</a:t>
            </a:r>
            <a:r>
              <a:rPr lang="en-CA" sz="200" baseline="0" dirty="0"/>
              <a:t> something has to give. Here we want to be clear on what that is.</a:t>
            </a:r>
          </a:p>
          <a:p>
            <a:endParaRPr lang="en-CA" sz="200" baseline="0" dirty="0"/>
          </a:p>
          <a:p>
            <a:r>
              <a:rPr lang="en-CA" sz="200" dirty="0"/>
              <a:t>On agile projects</a:t>
            </a:r>
            <a:r>
              <a:rPr lang="en-CA" sz="200" baseline="0" dirty="0"/>
              <a:t> we flex on scope. But there could be others factors at play here so get ready to listen as you customer tells you which forces can bend (scope) and which are written in stone (usually budget).</a:t>
            </a:r>
            <a:endParaRPr lang="en-CA" sz="200" dirty="0"/>
          </a:p>
          <a:p>
            <a:endParaRPr lang="en-CA" sz="200" dirty="0"/>
          </a:p>
          <a:p>
            <a:r>
              <a:rPr lang="en-CA" sz="1000" dirty="0"/>
              <a:t>Slider rules:</a:t>
            </a:r>
          </a:p>
          <a:p>
            <a:r>
              <a:rPr lang="en-CA" sz="1000" dirty="0"/>
              <a:t>1. No</a:t>
            </a:r>
            <a:r>
              <a:rPr lang="en-CA" sz="1000" baseline="0" dirty="0"/>
              <a:t> two sliders can </a:t>
            </a:r>
            <a:r>
              <a:rPr lang="en-CA" sz="200" baseline="0" dirty="0"/>
              <a:t>occupy the same level.</a:t>
            </a:r>
          </a:p>
          <a:p>
            <a:r>
              <a:rPr lang="en-CA" sz="200" baseline="0" dirty="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extLst>
      <p:ext uri="{BB962C8B-B14F-4D97-AF65-F5344CB8AC3E}">
        <p14:creationId xmlns:p14="http://schemas.microsoft.com/office/powerpoint/2010/main" val="1122636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t>Stakeholders are usually interested in two things:</a:t>
            </a:r>
          </a:p>
          <a:p>
            <a:pPr marL="228600" indent="-228600">
              <a:buAutoNum type="arabicPeriod"/>
            </a:pPr>
            <a:r>
              <a:rPr lang="en-CA" baseline="0" dirty="0"/>
              <a:t>How much is this going to cost.</a:t>
            </a:r>
          </a:p>
          <a:p>
            <a:pPr marL="228600" indent="-228600">
              <a:buAutoNum type="arabicPeriod"/>
            </a:pPr>
            <a:r>
              <a:rPr lang="en-CA" baseline="0" dirty="0"/>
              <a:t>When is it going to be done.</a:t>
            </a:r>
          </a:p>
          <a:p>
            <a:pPr marL="228600" indent="-228600">
              <a:buAutoNum type="arabicPeriod"/>
            </a:pPr>
            <a:endParaRPr lang="en-CA" baseline="0" dirty="0"/>
          </a:p>
          <a:p>
            <a:pPr marL="228600" indent="-228600">
              <a:buNone/>
            </a:pPr>
            <a:r>
              <a:rPr lang="en-CA" baseline="0" dirty="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extLst>
      <p:ext uri="{BB962C8B-B14F-4D97-AF65-F5344CB8AC3E}">
        <p14:creationId xmlns:p14="http://schemas.microsoft.com/office/powerpoint/2010/main" val="425162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Write down all the reasons why your company would want to spend money on this project in the first place.</a:t>
            </a:r>
          </a:p>
          <a:p>
            <a:r>
              <a:rPr lang="en-CA" dirty="0"/>
              <a:t>Then pick and highlight the most important one</a:t>
            </a:r>
            <a:r>
              <a:rPr lang="en-CA" baseline="0" dirty="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extLst>
      <p:ext uri="{BB962C8B-B14F-4D97-AF65-F5344CB8AC3E}">
        <p14:creationId xmlns:p14="http://schemas.microsoft.com/office/powerpoint/2010/main" val="3412777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If you could walk into a store, and buy the shrink</a:t>
            </a:r>
            <a:r>
              <a:rPr lang="en-CA" baseline="0" dirty="0"/>
              <a:t> wrapped version of your software, what the design of the box look like and what would it say?</a:t>
            </a:r>
          </a:p>
          <a:p>
            <a:r>
              <a:rPr lang="en-CA" baseline="0" dirty="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4</a:t>
            </a:fld>
            <a:endParaRPr lang="en-CA"/>
          </a:p>
        </p:txBody>
      </p:sp>
    </p:spTree>
    <p:extLst>
      <p:ext uri="{BB962C8B-B14F-4D97-AF65-F5344CB8AC3E}">
        <p14:creationId xmlns:p14="http://schemas.microsoft.com/office/powerpoint/2010/main" val="4181030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List all the big ticket items</a:t>
            </a:r>
            <a:r>
              <a:rPr lang="en-CA" baseline="0" dirty="0"/>
              <a:t> you are (and are NOT) going to deliver within the scope of this project.</a:t>
            </a:r>
          </a:p>
          <a:p>
            <a:r>
              <a:rPr lang="en-CA" baseline="0" dirty="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extLst>
      <p:ext uri="{BB962C8B-B14F-4D97-AF65-F5344CB8AC3E}">
        <p14:creationId xmlns:p14="http://schemas.microsoft.com/office/powerpoint/2010/main" val="2564315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List everyone you are going to have to interact with at some point during the</a:t>
            </a:r>
            <a:r>
              <a:rPr lang="en-CA" baseline="0" dirty="0"/>
              <a:t> course of your project.</a:t>
            </a:r>
          </a:p>
          <a:p>
            <a:endParaRPr lang="en-CA" baseline="0" dirty="0"/>
          </a:p>
          <a:p>
            <a:r>
              <a:rPr lang="en-CA" baseline="0" dirty="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extLst>
      <p:ext uri="{BB962C8B-B14F-4D97-AF65-F5344CB8AC3E}">
        <p14:creationId xmlns:p14="http://schemas.microsoft.com/office/powerpoint/2010/main" val="1114792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This is about letting people know how</a:t>
            </a:r>
            <a:r>
              <a:rPr lang="en-CA" baseline="0" dirty="0"/>
              <a:t> we plan on building this thing.</a:t>
            </a:r>
          </a:p>
          <a:p>
            <a:r>
              <a:rPr lang="en-CA" baseline="0" dirty="0"/>
              <a:t>If there are any tools or libraries assumptions you are making list them here.</a:t>
            </a:r>
          </a:p>
          <a:p>
            <a:r>
              <a:rPr lang="en-CA" baseline="0" dirty="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extLst>
      <p:ext uri="{BB962C8B-B14F-4D97-AF65-F5344CB8AC3E}">
        <p14:creationId xmlns:p14="http://schemas.microsoft.com/office/powerpoint/2010/main" val="1951967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This is your chance to call </a:t>
            </a:r>
            <a:r>
              <a:rPr lang="en-CA" baseline="0" dirty="0"/>
              <a:t>out any craziness you’ve heard while building the deck, and having a frank conversation with your sponsors and your team about how you are going to handle it.</a:t>
            </a:r>
          </a:p>
          <a:p>
            <a:r>
              <a:rPr lang="en-CA" baseline="0" dirty="0"/>
              <a:t>This is perhaps on of the most powerful slides in the deck – it’s your chance to ask for whatever you need to be successful and the consequences if you don’t get it.</a:t>
            </a:r>
          </a:p>
          <a:p>
            <a:r>
              <a:rPr lang="en-CA" baseline="0" dirty="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extLst>
      <p:ext uri="{BB962C8B-B14F-4D97-AF65-F5344CB8AC3E}">
        <p14:creationId xmlns:p14="http://schemas.microsoft.com/office/powerpoint/2010/main" val="3561925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Set expectations around who you are going to need and</a:t>
            </a:r>
            <a:r>
              <a:rPr lang="en-CA" baseline="0" dirty="0"/>
              <a:t> what kind of skills they will need to have to pull this off.</a:t>
            </a:r>
          </a:p>
          <a:p>
            <a:r>
              <a:rPr lang="en-CA" baseline="0" dirty="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extLst>
      <p:ext uri="{BB962C8B-B14F-4D97-AF65-F5344CB8AC3E}">
        <p14:creationId xmlns:p14="http://schemas.microsoft.com/office/powerpoint/2010/main" val="3646546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Give your sponsors some idea of how big this thing is (1, 3, or 6 </a:t>
            </a:r>
            <a:r>
              <a:rPr lang="en-CA" dirty="0" err="1"/>
              <a:t>monther</a:t>
            </a:r>
            <a:r>
              <a:rPr lang="en-CA" dirty="0"/>
              <a:t>).</a:t>
            </a:r>
            <a:endParaRPr lang="en-CA" baseline="0" dirty="0"/>
          </a:p>
          <a:p>
            <a:r>
              <a:rPr lang="en-CA" baseline="0" dirty="0"/>
              <a:t>Before you can complete this slide you and the team should create and estimate a high-level story list for the project.</a:t>
            </a:r>
          </a:p>
          <a:p>
            <a:r>
              <a:rPr lang="en-CA" baseline="0" dirty="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extLst>
      <p:ext uri="{BB962C8B-B14F-4D97-AF65-F5344CB8AC3E}">
        <p14:creationId xmlns:p14="http://schemas.microsoft.com/office/powerpoint/2010/main" val="1718214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a:t>AWGA Team-Play Tracker</a:t>
            </a:r>
          </a:p>
        </p:txBody>
      </p:sp>
      <p:sp>
        <p:nvSpPr>
          <p:cNvPr id="3" name="Subtitle 2"/>
          <p:cNvSpPr>
            <a:spLocks noGrp="1"/>
          </p:cNvSpPr>
          <p:nvPr>
            <p:ph type="subTitle" idx="1"/>
          </p:nvPr>
        </p:nvSpPr>
        <p:spPr/>
        <p:txBody>
          <a:bodyPr/>
          <a:lstStyle/>
          <a:p>
            <a:r>
              <a:rPr lang="en-CA" dirty="0"/>
              <a:t>Anchorage Women’s Golf Association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big is this thing?</a:t>
            </a:r>
          </a:p>
        </p:txBody>
      </p:sp>
      <p:sp>
        <p:nvSpPr>
          <p:cNvPr id="4" name="Chevron 3"/>
          <p:cNvSpPr/>
          <p:nvPr/>
        </p:nvSpPr>
        <p:spPr>
          <a:xfrm>
            <a:off x="1661311" y="34290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31242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31242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31242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981200"/>
            <a:ext cx="1691489" cy="707886"/>
          </a:xfrm>
          <a:prstGeom prst="rect">
            <a:avLst/>
          </a:prstGeom>
          <a:noFill/>
        </p:spPr>
        <p:txBody>
          <a:bodyPr wrap="none" rtlCol="0">
            <a:spAutoFit/>
          </a:bodyPr>
          <a:lstStyle/>
          <a:p>
            <a:r>
              <a:rPr lang="en-CA" sz="4000" b="1" dirty="0"/>
              <a:t>Ship it!</a:t>
            </a:r>
          </a:p>
        </p:txBody>
      </p:sp>
      <p:sp>
        <p:nvSpPr>
          <p:cNvPr id="11" name="TextBox 10"/>
          <p:cNvSpPr txBox="1"/>
          <p:nvPr/>
        </p:nvSpPr>
        <p:spPr>
          <a:xfrm>
            <a:off x="1661311" y="2819400"/>
            <a:ext cx="2057743" cy="523220"/>
          </a:xfrm>
          <a:prstGeom prst="rect">
            <a:avLst/>
          </a:prstGeom>
          <a:noFill/>
        </p:spPr>
        <p:txBody>
          <a:bodyPr wrap="none" rtlCol="0">
            <a:spAutoFit/>
          </a:bodyPr>
          <a:lstStyle/>
          <a:p>
            <a:r>
              <a:rPr lang="en-CA" sz="2800" dirty="0"/>
              <a:t>Construction</a:t>
            </a:r>
          </a:p>
        </p:txBody>
      </p:sp>
      <p:sp>
        <p:nvSpPr>
          <p:cNvPr id="12" name="TextBox 11"/>
          <p:cNvSpPr txBox="1"/>
          <p:nvPr/>
        </p:nvSpPr>
        <p:spPr>
          <a:xfrm>
            <a:off x="4480066" y="2819400"/>
            <a:ext cx="762645" cy="523220"/>
          </a:xfrm>
          <a:prstGeom prst="rect">
            <a:avLst/>
          </a:prstGeom>
          <a:noFill/>
        </p:spPr>
        <p:txBody>
          <a:bodyPr wrap="none" rtlCol="0">
            <a:spAutoFit/>
          </a:bodyPr>
          <a:lstStyle/>
          <a:p>
            <a:r>
              <a:rPr lang="en-CA" sz="2800" dirty="0"/>
              <a:t>UAT</a:t>
            </a:r>
          </a:p>
        </p:txBody>
      </p:sp>
      <p:sp>
        <p:nvSpPr>
          <p:cNvPr id="13" name="TextBox 12"/>
          <p:cNvSpPr txBox="1"/>
          <p:nvPr/>
        </p:nvSpPr>
        <p:spPr>
          <a:xfrm>
            <a:off x="6233311" y="2829580"/>
            <a:ext cx="1336456" cy="523220"/>
          </a:xfrm>
          <a:prstGeom prst="rect">
            <a:avLst/>
          </a:prstGeom>
          <a:noFill/>
        </p:spPr>
        <p:txBody>
          <a:bodyPr wrap="none" rtlCol="0">
            <a:spAutoFit/>
          </a:bodyPr>
          <a:lstStyle/>
          <a:p>
            <a:r>
              <a:rPr lang="en-CA" sz="2800" dirty="0"/>
              <a:t>Training</a:t>
            </a:r>
          </a:p>
        </p:txBody>
      </p:sp>
      <p:sp>
        <p:nvSpPr>
          <p:cNvPr id="14" name="TextBox 13"/>
          <p:cNvSpPr txBox="1"/>
          <p:nvPr/>
        </p:nvSpPr>
        <p:spPr>
          <a:xfrm>
            <a:off x="2042311" y="3505200"/>
            <a:ext cx="1659300" cy="523220"/>
          </a:xfrm>
          <a:prstGeom prst="rect">
            <a:avLst/>
          </a:prstGeom>
          <a:noFill/>
        </p:spPr>
        <p:txBody>
          <a:bodyPr wrap="none" rtlCol="0">
            <a:spAutoFit/>
          </a:bodyPr>
          <a:lstStyle/>
          <a:p>
            <a:r>
              <a:rPr lang="en-CA" sz="2800" dirty="0">
                <a:solidFill>
                  <a:schemeClr val="bg1"/>
                </a:solidFill>
              </a:rPr>
              <a:t>~2months</a:t>
            </a:r>
          </a:p>
        </p:txBody>
      </p:sp>
      <p:sp>
        <p:nvSpPr>
          <p:cNvPr id="15" name="TextBox 14"/>
          <p:cNvSpPr txBox="1"/>
          <p:nvPr/>
        </p:nvSpPr>
        <p:spPr>
          <a:xfrm>
            <a:off x="4368010" y="3505200"/>
            <a:ext cx="1088631" cy="523220"/>
          </a:xfrm>
          <a:prstGeom prst="rect">
            <a:avLst/>
          </a:prstGeom>
          <a:noFill/>
        </p:spPr>
        <p:txBody>
          <a:bodyPr wrap="none" rtlCol="0">
            <a:spAutoFit/>
          </a:bodyPr>
          <a:lstStyle/>
          <a:p>
            <a:r>
              <a:rPr lang="en-CA" sz="2800" dirty="0">
                <a:solidFill>
                  <a:schemeClr val="bg1"/>
                </a:solidFill>
              </a:rPr>
              <a:t> 3 </a:t>
            </a:r>
            <a:r>
              <a:rPr lang="en-CA" sz="2800" dirty="0" err="1">
                <a:solidFill>
                  <a:schemeClr val="bg1"/>
                </a:solidFill>
              </a:rPr>
              <a:t>wks</a:t>
            </a:r>
            <a:endParaRPr lang="en-CA" sz="2800" dirty="0">
              <a:solidFill>
                <a:schemeClr val="bg1"/>
              </a:solidFill>
            </a:endParaRPr>
          </a:p>
        </p:txBody>
      </p:sp>
      <p:sp>
        <p:nvSpPr>
          <p:cNvPr id="16" name="TextBox 15"/>
          <p:cNvSpPr txBox="1"/>
          <p:nvPr/>
        </p:nvSpPr>
        <p:spPr>
          <a:xfrm>
            <a:off x="6349210" y="3505200"/>
            <a:ext cx="950901" cy="523220"/>
          </a:xfrm>
          <a:prstGeom prst="rect">
            <a:avLst/>
          </a:prstGeom>
          <a:noFill/>
        </p:spPr>
        <p:txBody>
          <a:bodyPr wrap="none" rtlCol="0">
            <a:spAutoFit/>
          </a:bodyPr>
          <a:lstStyle/>
          <a:p>
            <a:r>
              <a:rPr lang="en-CA" sz="2800" dirty="0">
                <a:solidFill>
                  <a:schemeClr val="bg1"/>
                </a:solidFill>
              </a:rPr>
              <a:t> 1 wk</a:t>
            </a:r>
          </a:p>
        </p:txBody>
      </p:sp>
      <p:pic>
        <p:nvPicPr>
          <p:cNvPr id="18" name="Picture 1"/>
          <p:cNvPicPr>
            <a:picLocks noChangeAspect="1" noChangeArrowheads="1"/>
          </p:cNvPicPr>
          <p:nvPr/>
        </p:nvPicPr>
        <p:blipFill>
          <a:blip r:embed="rId3" cstate="print"/>
          <a:srcRect/>
          <a:stretch>
            <a:fillRect/>
          </a:stretch>
        </p:blipFill>
        <p:spPr bwMode="auto">
          <a:xfrm>
            <a:off x="431800" y="3351213"/>
            <a:ext cx="1066800" cy="839787"/>
          </a:xfrm>
          <a:prstGeom prst="rect">
            <a:avLst/>
          </a:prstGeom>
          <a:noFill/>
          <a:ln w="12700" cap="flat">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a:t>Trade-off sliders</a:t>
            </a:r>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endParaRPr lang="en-CA" dirty="0"/>
                    </a:p>
                  </a:txBody>
                  <a:tcPr anchor="ctr"/>
                </a:tc>
                <a:tc>
                  <a:txBody>
                    <a:bodyPr/>
                    <a:lstStyle/>
                    <a:p>
                      <a:r>
                        <a:rPr lang="en-CA" sz="2800" dirty="0"/>
                        <a:t>The classic four</a:t>
                      </a:r>
                      <a:endParaRPr lang="en-CA" sz="2000" dirty="0"/>
                    </a:p>
                  </a:txBody>
                  <a:tcPr anchor="ctr"/>
                </a:tc>
                <a:extLst>
                  <a:ext uri="{0D108BD9-81ED-4DB2-BD59-A6C34878D82A}">
                    <a16:rowId xmlns:a16="http://schemas.microsoft.com/office/drawing/2014/main" val="10000"/>
                  </a:ext>
                </a:extLst>
              </a:tr>
              <a:tr h="0">
                <a:tc>
                  <a:txBody>
                    <a:bodyPr/>
                    <a:lstStyle/>
                    <a:p>
                      <a:endParaRPr lang="en-CA"/>
                    </a:p>
                  </a:txBody>
                  <a:tcPr marT="72000" marB="72000" anchor="ctr"/>
                </a:tc>
                <a:tc>
                  <a:txBody>
                    <a:bodyPr/>
                    <a:lstStyle/>
                    <a:p>
                      <a:r>
                        <a:rPr lang="en-CA" sz="2400" dirty="0"/>
                        <a:t>Feature</a:t>
                      </a:r>
                      <a:r>
                        <a:rPr lang="en-CA" sz="2400" baseline="0" dirty="0"/>
                        <a:t> completeness (scope)</a:t>
                      </a:r>
                      <a:endParaRPr lang="en-CA" sz="2400" dirty="0"/>
                    </a:p>
                  </a:txBody>
                  <a:tcPr marT="108000" marB="108000" anchor="ctr"/>
                </a:tc>
                <a:extLst>
                  <a:ext uri="{0D108BD9-81ED-4DB2-BD59-A6C34878D82A}">
                    <a16:rowId xmlns:a16="http://schemas.microsoft.com/office/drawing/2014/main" val="10001"/>
                  </a:ext>
                </a:extLst>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a:t>Stay within budget (budget)</a:t>
                      </a:r>
                      <a:endParaRPr lang="en-CA" sz="2000" dirty="0"/>
                    </a:p>
                  </a:txBody>
                  <a:tcPr anchor="ctr"/>
                </a:tc>
                <a:extLst>
                  <a:ext uri="{0D108BD9-81ED-4DB2-BD59-A6C34878D82A}">
                    <a16:rowId xmlns:a16="http://schemas.microsoft.com/office/drawing/2014/main" val="10002"/>
                  </a:ext>
                </a:extLst>
              </a:tr>
              <a:tr h="377825">
                <a:tc>
                  <a:txBody>
                    <a:bodyPr/>
                    <a:lstStyle/>
                    <a:p>
                      <a:endParaRPr lang="en-CA" sz="2000" dirty="0"/>
                    </a:p>
                  </a:txBody>
                  <a:tcPr anchor="ctr"/>
                </a:tc>
                <a:tc>
                  <a:txBody>
                    <a:bodyPr/>
                    <a:lstStyle/>
                    <a:p>
                      <a:r>
                        <a:rPr lang="en-CA" sz="2400" dirty="0"/>
                        <a:t>Deliver project on time (time)</a:t>
                      </a:r>
                      <a:endParaRPr lang="en-CA" sz="2000" dirty="0"/>
                    </a:p>
                  </a:txBody>
                  <a:tcPr anchor="ctr"/>
                </a:tc>
                <a:extLst>
                  <a:ext uri="{0D108BD9-81ED-4DB2-BD59-A6C34878D82A}">
                    <a16:rowId xmlns:a16="http://schemas.microsoft.com/office/drawing/2014/main" val="10003"/>
                  </a:ext>
                </a:extLst>
              </a:tr>
              <a:tr h="377825">
                <a:tc>
                  <a:txBody>
                    <a:bodyPr/>
                    <a:lstStyle/>
                    <a:p>
                      <a:endParaRPr lang="en-CA" sz="2000" dirty="0"/>
                    </a:p>
                  </a:txBody>
                  <a:tcPr anchor="ctr"/>
                </a:tc>
                <a:tc>
                  <a:txBody>
                    <a:bodyPr/>
                    <a:lstStyle/>
                    <a:p>
                      <a:r>
                        <a:rPr lang="en-CA" sz="2400" dirty="0"/>
                        <a:t>High quality, low defects (quality)</a:t>
                      </a:r>
                      <a:endParaRPr lang="en-CA" sz="2000" dirty="0"/>
                    </a:p>
                  </a:txBody>
                  <a:tcPr anchor="ctr"/>
                </a:tc>
                <a:extLst>
                  <a:ext uri="{0D108BD9-81ED-4DB2-BD59-A6C34878D82A}">
                    <a16:rowId xmlns:a16="http://schemas.microsoft.com/office/drawing/2014/main" val="10004"/>
                  </a:ext>
                </a:extLst>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3408557142"/>
              </p:ext>
            </p:extLst>
          </p:nvPr>
        </p:nvGraphicFramePr>
        <p:xfrm>
          <a:off x="457200" y="4157880"/>
          <a:ext cx="8229600" cy="2014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endParaRPr lang="en-CA" dirty="0"/>
                    </a:p>
                  </a:txBody>
                  <a:tcPr anchor="ctr"/>
                </a:tc>
                <a:tc>
                  <a:txBody>
                    <a:bodyPr/>
                    <a:lstStyle/>
                    <a:p>
                      <a:r>
                        <a:rPr lang="en-CA" sz="2800" dirty="0"/>
                        <a:t>Other</a:t>
                      </a:r>
                      <a:r>
                        <a:rPr lang="en-CA" sz="2800" baseline="0" dirty="0"/>
                        <a:t> important things</a:t>
                      </a:r>
                      <a:endParaRPr lang="en-CA" sz="2000" dirty="0"/>
                    </a:p>
                  </a:txBody>
                  <a:tcPr anchor="ctr"/>
                </a:tc>
                <a:extLst>
                  <a:ext uri="{0D108BD9-81ED-4DB2-BD59-A6C34878D82A}">
                    <a16:rowId xmlns:a16="http://schemas.microsoft.com/office/drawing/2014/main" val="10000"/>
                  </a:ext>
                </a:extLst>
              </a:tr>
              <a:tr h="0">
                <a:tc>
                  <a:txBody>
                    <a:bodyPr/>
                    <a:lstStyle/>
                    <a:p>
                      <a:endParaRPr lang="en-CA"/>
                    </a:p>
                  </a:txBody>
                  <a:tcPr marT="72000" marB="72000" anchor="ctr"/>
                </a:tc>
                <a:tc>
                  <a:txBody>
                    <a:bodyPr/>
                    <a:lstStyle/>
                    <a:p>
                      <a:r>
                        <a:rPr lang="en-CA" sz="2400" dirty="0"/>
                        <a:t>Ease of use</a:t>
                      </a:r>
                    </a:p>
                  </a:txBody>
                  <a:tcPr marT="108000" marB="108000" anchor="ctr"/>
                </a:tc>
                <a:extLst>
                  <a:ext uri="{0D108BD9-81ED-4DB2-BD59-A6C34878D82A}">
                    <a16:rowId xmlns:a16="http://schemas.microsoft.com/office/drawing/2014/main" val="10001"/>
                  </a:ext>
                </a:extLst>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a:t>Intuitiveness</a:t>
                      </a:r>
                      <a:endParaRPr lang="en-CA" sz="2000" dirty="0"/>
                    </a:p>
                  </a:txBody>
                  <a:tcPr anchor="ctr"/>
                </a:tc>
                <a:extLst>
                  <a:ext uri="{0D108BD9-81ED-4DB2-BD59-A6C34878D82A}">
                    <a16:rowId xmlns:a16="http://schemas.microsoft.com/office/drawing/2014/main" val="10002"/>
                  </a:ext>
                </a:extLst>
              </a:tr>
              <a:tr h="377825">
                <a:tc>
                  <a:txBody>
                    <a:bodyPr/>
                    <a:lstStyle/>
                    <a:p>
                      <a:endParaRPr lang="en-CA" sz="2000" dirty="0"/>
                    </a:p>
                  </a:txBody>
                  <a:tcPr anchor="ctr"/>
                </a:tc>
                <a:tc>
                  <a:txBody>
                    <a:bodyPr/>
                    <a:lstStyle/>
                    <a:p>
                      <a:r>
                        <a:rPr lang="en-CA" sz="2400" dirty="0"/>
                        <a:t>Detailed</a:t>
                      </a:r>
                      <a:r>
                        <a:rPr lang="en-CA" sz="2400" baseline="0" dirty="0"/>
                        <a:t> audits (log everything)</a:t>
                      </a:r>
                      <a:endParaRPr lang="en-CA" sz="2000" dirty="0"/>
                    </a:p>
                  </a:txBody>
                  <a:tcPr anchor="ctr"/>
                </a:tc>
                <a:extLst>
                  <a:ext uri="{0D108BD9-81ED-4DB2-BD59-A6C34878D82A}">
                    <a16:rowId xmlns:a16="http://schemas.microsoft.com/office/drawing/2014/main" val="10003"/>
                  </a:ext>
                </a:extLst>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2011043" y="1974056"/>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2409938" y="2523332"/>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307382" y="2911476"/>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635350" y="3483769"/>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307382" y="4679951"/>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1647307" y="5256377"/>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2025570" y="5713577"/>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first release</a:t>
            </a:r>
          </a:p>
        </p:txBody>
      </p:sp>
      <p:sp>
        <p:nvSpPr>
          <p:cNvPr id="4" name="Chevron 3"/>
          <p:cNvSpPr/>
          <p:nvPr/>
        </p:nvSpPr>
        <p:spPr>
          <a:xfrm>
            <a:off x="1438276"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2670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2482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2294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6848476" y="1828800"/>
            <a:ext cx="1691489" cy="707886"/>
          </a:xfrm>
          <a:prstGeom prst="rect">
            <a:avLst/>
          </a:prstGeom>
          <a:noFill/>
        </p:spPr>
        <p:txBody>
          <a:bodyPr wrap="none" rtlCol="0">
            <a:spAutoFit/>
          </a:bodyPr>
          <a:lstStyle/>
          <a:p>
            <a:r>
              <a:rPr lang="en-CA" sz="4000" b="1" dirty="0"/>
              <a:t>Ship it!</a:t>
            </a:r>
          </a:p>
        </p:txBody>
      </p:sp>
      <p:sp>
        <p:nvSpPr>
          <p:cNvPr id="11" name="TextBox 10"/>
          <p:cNvSpPr txBox="1"/>
          <p:nvPr/>
        </p:nvSpPr>
        <p:spPr>
          <a:xfrm>
            <a:off x="1438276" y="2667000"/>
            <a:ext cx="2057743" cy="523220"/>
          </a:xfrm>
          <a:prstGeom prst="rect">
            <a:avLst/>
          </a:prstGeom>
          <a:noFill/>
        </p:spPr>
        <p:txBody>
          <a:bodyPr wrap="none" rtlCol="0">
            <a:spAutoFit/>
          </a:bodyPr>
          <a:lstStyle/>
          <a:p>
            <a:r>
              <a:rPr lang="en-CA" sz="2800" dirty="0"/>
              <a:t>Construction</a:t>
            </a:r>
          </a:p>
        </p:txBody>
      </p:sp>
      <p:sp>
        <p:nvSpPr>
          <p:cNvPr id="12" name="TextBox 11"/>
          <p:cNvSpPr txBox="1"/>
          <p:nvPr/>
        </p:nvSpPr>
        <p:spPr>
          <a:xfrm>
            <a:off x="4257031" y="2667000"/>
            <a:ext cx="762645" cy="523220"/>
          </a:xfrm>
          <a:prstGeom prst="rect">
            <a:avLst/>
          </a:prstGeom>
          <a:noFill/>
        </p:spPr>
        <p:txBody>
          <a:bodyPr wrap="none" rtlCol="0">
            <a:spAutoFit/>
          </a:bodyPr>
          <a:lstStyle/>
          <a:p>
            <a:r>
              <a:rPr lang="en-CA" sz="2800" dirty="0"/>
              <a:t>UAT</a:t>
            </a:r>
          </a:p>
        </p:txBody>
      </p:sp>
      <p:sp>
        <p:nvSpPr>
          <p:cNvPr id="13" name="TextBox 12"/>
          <p:cNvSpPr txBox="1"/>
          <p:nvPr/>
        </p:nvSpPr>
        <p:spPr>
          <a:xfrm>
            <a:off x="6010276" y="2677180"/>
            <a:ext cx="1336456" cy="523220"/>
          </a:xfrm>
          <a:prstGeom prst="rect">
            <a:avLst/>
          </a:prstGeom>
          <a:noFill/>
        </p:spPr>
        <p:txBody>
          <a:bodyPr wrap="none" rtlCol="0">
            <a:spAutoFit/>
          </a:bodyPr>
          <a:lstStyle/>
          <a:p>
            <a:r>
              <a:rPr lang="en-CA" sz="2800" dirty="0"/>
              <a:t>Training</a:t>
            </a:r>
          </a:p>
        </p:txBody>
      </p:sp>
      <p:sp>
        <p:nvSpPr>
          <p:cNvPr id="14" name="TextBox 13"/>
          <p:cNvSpPr txBox="1"/>
          <p:nvPr/>
        </p:nvSpPr>
        <p:spPr>
          <a:xfrm>
            <a:off x="1819276" y="3352800"/>
            <a:ext cx="1659300" cy="523220"/>
          </a:xfrm>
          <a:prstGeom prst="rect">
            <a:avLst/>
          </a:prstGeom>
          <a:noFill/>
        </p:spPr>
        <p:txBody>
          <a:bodyPr wrap="none" rtlCol="0">
            <a:spAutoFit/>
          </a:bodyPr>
          <a:lstStyle/>
          <a:p>
            <a:r>
              <a:rPr lang="en-CA" sz="2800" dirty="0">
                <a:solidFill>
                  <a:schemeClr val="bg1"/>
                </a:solidFill>
              </a:rPr>
              <a:t>~2months</a:t>
            </a:r>
          </a:p>
        </p:txBody>
      </p:sp>
      <p:sp>
        <p:nvSpPr>
          <p:cNvPr id="15" name="TextBox 14"/>
          <p:cNvSpPr txBox="1"/>
          <p:nvPr/>
        </p:nvSpPr>
        <p:spPr>
          <a:xfrm>
            <a:off x="4144975" y="3352800"/>
            <a:ext cx="1088631" cy="523220"/>
          </a:xfrm>
          <a:prstGeom prst="rect">
            <a:avLst/>
          </a:prstGeom>
          <a:noFill/>
        </p:spPr>
        <p:txBody>
          <a:bodyPr wrap="none" rtlCol="0">
            <a:spAutoFit/>
          </a:bodyPr>
          <a:lstStyle/>
          <a:p>
            <a:r>
              <a:rPr lang="en-CA" sz="2800" dirty="0">
                <a:solidFill>
                  <a:schemeClr val="bg1"/>
                </a:solidFill>
              </a:rPr>
              <a:t> 3 </a:t>
            </a:r>
            <a:r>
              <a:rPr lang="en-CA" sz="2800" dirty="0" err="1">
                <a:solidFill>
                  <a:schemeClr val="bg1"/>
                </a:solidFill>
              </a:rPr>
              <a:t>wks</a:t>
            </a:r>
            <a:endParaRPr lang="en-CA" sz="2800" dirty="0">
              <a:solidFill>
                <a:schemeClr val="bg1"/>
              </a:solidFill>
            </a:endParaRPr>
          </a:p>
        </p:txBody>
      </p:sp>
      <p:sp>
        <p:nvSpPr>
          <p:cNvPr id="16" name="TextBox 15"/>
          <p:cNvSpPr txBox="1"/>
          <p:nvPr/>
        </p:nvSpPr>
        <p:spPr>
          <a:xfrm>
            <a:off x="6126175" y="3352800"/>
            <a:ext cx="950901" cy="523220"/>
          </a:xfrm>
          <a:prstGeom prst="rect">
            <a:avLst/>
          </a:prstGeom>
          <a:noFill/>
        </p:spPr>
        <p:txBody>
          <a:bodyPr wrap="none" rtlCol="0">
            <a:spAutoFit/>
          </a:bodyPr>
          <a:lstStyle/>
          <a:p>
            <a:r>
              <a:rPr lang="en-CA" sz="2800" dirty="0">
                <a:solidFill>
                  <a:schemeClr val="bg1"/>
                </a:solidFill>
              </a:rPr>
              <a:t> 1 wk</a:t>
            </a:r>
          </a:p>
        </p:txBody>
      </p:sp>
      <p:sp>
        <p:nvSpPr>
          <p:cNvPr id="18" name="TextBox 17"/>
          <p:cNvSpPr txBox="1"/>
          <p:nvPr/>
        </p:nvSpPr>
        <p:spPr>
          <a:xfrm>
            <a:off x="2085990" y="4114800"/>
            <a:ext cx="4391010" cy="707886"/>
          </a:xfrm>
          <a:prstGeom prst="rect">
            <a:avLst/>
          </a:prstGeom>
          <a:noFill/>
        </p:spPr>
        <p:txBody>
          <a:bodyPr wrap="none" rtlCol="0">
            <a:spAutoFit/>
          </a:bodyPr>
          <a:lstStyle/>
          <a:p>
            <a:r>
              <a:rPr lang="en-CA" sz="4000" dirty="0">
                <a:latin typeface="Calibri Bold" pitchFamily="34" charset="0"/>
                <a:cs typeface="Calibri Bold" pitchFamily="34" charset="0"/>
              </a:rPr>
              <a:t>3 people, 3 months</a:t>
            </a:r>
          </a:p>
        </p:txBody>
      </p:sp>
      <p:pic>
        <p:nvPicPr>
          <p:cNvPr id="17" name="Picture 1"/>
          <p:cNvPicPr>
            <a:picLocks noChangeAspect="1" noChangeArrowheads="1"/>
          </p:cNvPicPr>
          <p:nvPr/>
        </p:nvPicPr>
        <p:blipFill>
          <a:blip r:embed="rId3" cstate="print"/>
          <a:srcRect/>
          <a:stretch>
            <a:fillRect/>
          </a:stretch>
        </p:blipFill>
        <p:spPr bwMode="auto">
          <a:xfrm>
            <a:off x="228600" y="3198813"/>
            <a:ext cx="1066800" cy="839787"/>
          </a:xfrm>
          <a:prstGeom prst="rect">
            <a:avLst/>
          </a:prstGeom>
          <a:noFill/>
          <a:ln w="12700" cap="flat">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are we here?</a:t>
            </a:r>
          </a:p>
        </p:txBody>
      </p:sp>
      <p:sp>
        <p:nvSpPr>
          <p:cNvPr id="3" name="Content Placeholder 2"/>
          <p:cNvSpPr>
            <a:spLocks noGrp="1"/>
          </p:cNvSpPr>
          <p:nvPr>
            <p:ph idx="1"/>
          </p:nvPr>
        </p:nvSpPr>
        <p:spPr/>
        <p:txBody>
          <a:bodyPr/>
          <a:lstStyle/>
          <a:p>
            <a:r>
              <a:rPr lang="en-CA" dirty="0"/>
              <a:t>Tournament player matching currently done manually.</a:t>
            </a:r>
          </a:p>
          <a:p>
            <a:r>
              <a:rPr lang="en-CA" dirty="0"/>
              <a:t>Player point accounting currently done manually.</a:t>
            </a:r>
          </a:p>
          <a:p>
            <a:r>
              <a:rPr lang="en-CA" dirty="0"/>
              <a:t>Tournament results/awards currently  calculated manually</a:t>
            </a:r>
          </a:p>
        </p:txBody>
      </p:sp>
      <p:sp>
        <p:nvSpPr>
          <p:cNvPr id="4" name="TextBox 3"/>
          <p:cNvSpPr txBox="1"/>
          <p:nvPr/>
        </p:nvSpPr>
        <p:spPr>
          <a:xfrm>
            <a:off x="1292192" y="5562600"/>
            <a:ext cx="6559616" cy="646331"/>
          </a:xfrm>
          <a:prstGeom prst="rect">
            <a:avLst/>
          </a:prstGeom>
          <a:noFill/>
        </p:spPr>
        <p:txBody>
          <a:bodyPr wrap="none" rtlCol="0">
            <a:spAutoFit/>
          </a:bodyPr>
          <a:lstStyle/>
          <a:p>
            <a:r>
              <a:rPr lang="en-CA" sz="3600" dirty="0"/>
              <a:t>Automate tournament accounting</a:t>
            </a:r>
          </a:p>
        </p:txBody>
      </p:sp>
      <p:pic>
        <p:nvPicPr>
          <p:cNvPr id="5" name="Picture 4"/>
          <p:cNvPicPr>
            <a:picLocks noChangeAspect="1" noChangeArrowheads="1"/>
          </p:cNvPicPr>
          <p:nvPr/>
        </p:nvPicPr>
        <p:blipFill>
          <a:blip r:embed="rId3" cstate="print"/>
          <a:srcRect/>
          <a:stretch>
            <a:fillRect/>
          </a:stretch>
        </p:blipFill>
        <p:spPr bwMode="auto">
          <a:xfrm>
            <a:off x="990600" y="5105400"/>
            <a:ext cx="6967670" cy="1426092"/>
          </a:xfrm>
          <a:prstGeom prst="rect">
            <a:avLst/>
          </a:prstGeom>
          <a:noFill/>
          <a:ln w="12700" cap="flat">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elevator pitch</a:t>
            </a:r>
          </a:p>
        </p:txBody>
      </p:sp>
      <p:sp>
        <p:nvSpPr>
          <p:cNvPr id="3" name="Content Placeholder 2"/>
          <p:cNvSpPr>
            <a:spLocks noGrp="1"/>
          </p:cNvSpPr>
          <p:nvPr>
            <p:ph idx="1"/>
          </p:nvPr>
        </p:nvSpPr>
        <p:spPr/>
        <p:txBody>
          <a:bodyPr>
            <a:normAutofit fontScale="85000" lnSpcReduction="10000"/>
          </a:bodyPr>
          <a:lstStyle/>
          <a:p>
            <a:r>
              <a:rPr lang="en-CA" dirty="0"/>
              <a:t>For the </a:t>
            </a:r>
            <a:r>
              <a:rPr lang="en-CA" dirty="0">
                <a:solidFill>
                  <a:srgbClr val="008000"/>
                </a:solidFill>
              </a:rPr>
              <a:t>Alaska Women’s Golf Association</a:t>
            </a:r>
          </a:p>
          <a:p>
            <a:r>
              <a:rPr lang="en-CA" dirty="0"/>
              <a:t>who </a:t>
            </a:r>
            <a:r>
              <a:rPr lang="en-CA" dirty="0">
                <a:solidFill>
                  <a:srgbClr val="008000"/>
                </a:solidFill>
              </a:rPr>
              <a:t>would like to automate their yearly tournament</a:t>
            </a:r>
          </a:p>
          <a:p>
            <a:r>
              <a:rPr lang="en-CA" dirty="0"/>
              <a:t>the </a:t>
            </a:r>
            <a:r>
              <a:rPr lang="en-CA" dirty="0">
                <a:solidFill>
                  <a:srgbClr val="008000"/>
                </a:solidFill>
              </a:rPr>
              <a:t>AWGA Tournament Tracker</a:t>
            </a:r>
          </a:p>
          <a:p>
            <a:r>
              <a:rPr lang="en-CA" dirty="0"/>
              <a:t>is a </a:t>
            </a:r>
            <a:r>
              <a:rPr lang="en-CA" dirty="0">
                <a:solidFill>
                  <a:srgbClr val="008000"/>
                </a:solidFill>
              </a:rPr>
              <a:t>desktop application</a:t>
            </a:r>
          </a:p>
          <a:p>
            <a:r>
              <a:rPr lang="en-CA" dirty="0"/>
              <a:t>that </a:t>
            </a:r>
            <a:r>
              <a:rPr lang="en-CA" dirty="0">
                <a:solidFill>
                  <a:srgbClr val="008000"/>
                </a:solidFill>
              </a:rPr>
              <a:t>entirely automates all aspects of event accounting.</a:t>
            </a:r>
            <a:endParaRPr lang="en-CA" dirty="0"/>
          </a:p>
          <a:p>
            <a:r>
              <a:rPr lang="en-CA" dirty="0"/>
              <a:t>Unlike </a:t>
            </a:r>
            <a:r>
              <a:rPr lang="en-CA" dirty="0">
                <a:solidFill>
                  <a:srgbClr val="008000"/>
                </a:solidFill>
              </a:rPr>
              <a:t>their current manual/paper system, which is laborious and prone to human error,</a:t>
            </a:r>
          </a:p>
          <a:p>
            <a:r>
              <a:rPr lang="en-CA" dirty="0"/>
              <a:t>our project </a:t>
            </a:r>
            <a:r>
              <a:rPr lang="en-CA" dirty="0">
                <a:solidFill>
                  <a:srgbClr val="008000"/>
                </a:solidFill>
              </a:rPr>
              <a:t>completely automates the associated tasks of matching players, tracking scores, and determining tournament results.</a:t>
            </a:r>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590794" y="1371600"/>
            <a:ext cx="4449569" cy="51485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a:t>Product box</a:t>
            </a:r>
          </a:p>
        </p:txBody>
      </p:sp>
      <p:sp>
        <p:nvSpPr>
          <p:cNvPr id="4" name="TextBox 3"/>
          <p:cNvSpPr txBox="1"/>
          <p:nvPr/>
        </p:nvSpPr>
        <p:spPr>
          <a:xfrm>
            <a:off x="3276600" y="1636809"/>
            <a:ext cx="2988062" cy="954107"/>
          </a:xfrm>
          <a:prstGeom prst="rect">
            <a:avLst/>
          </a:prstGeom>
          <a:noFill/>
        </p:spPr>
        <p:txBody>
          <a:bodyPr wrap="none" rtlCol="0">
            <a:spAutoFit/>
          </a:bodyPr>
          <a:lstStyle/>
          <a:p>
            <a:pPr algn="ctr"/>
            <a:r>
              <a:rPr lang="en-CA" sz="2800" dirty="0"/>
              <a:t>AWGA Tournament</a:t>
            </a:r>
            <a:br>
              <a:rPr lang="en-CA" sz="2800" dirty="0"/>
            </a:br>
            <a:r>
              <a:rPr lang="en-CA" sz="2800" dirty="0"/>
              <a:t>Tracker</a:t>
            </a:r>
          </a:p>
        </p:txBody>
      </p:sp>
      <p:sp>
        <p:nvSpPr>
          <p:cNvPr id="7" name="TextBox 6"/>
          <p:cNvSpPr txBox="1"/>
          <p:nvPr/>
        </p:nvSpPr>
        <p:spPr>
          <a:xfrm>
            <a:off x="3560012" y="4724400"/>
            <a:ext cx="2511137" cy="523220"/>
          </a:xfrm>
          <a:prstGeom prst="rect">
            <a:avLst/>
          </a:prstGeom>
          <a:noFill/>
        </p:spPr>
        <p:txBody>
          <a:bodyPr wrap="none" rtlCol="0">
            <a:spAutoFit/>
          </a:bodyPr>
          <a:lstStyle/>
          <a:p>
            <a:r>
              <a:rPr lang="en-CA" sz="2800" dirty="0"/>
              <a:t>Player matching</a:t>
            </a:r>
          </a:p>
        </p:txBody>
      </p:sp>
      <p:sp>
        <p:nvSpPr>
          <p:cNvPr id="8" name="TextBox 7"/>
          <p:cNvSpPr txBox="1"/>
          <p:nvPr/>
        </p:nvSpPr>
        <p:spPr>
          <a:xfrm>
            <a:off x="3706173" y="5267980"/>
            <a:ext cx="2218813" cy="523220"/>
          </a:xfrm>
          <a:prstGeom prst="rect">
            <a:avLst/>
          </a:prstGeom>
          <a:noFill/>
        </p:spPr>
        <p:txBody>
          <a:bodyPr wrap="none" rtlCol="0">
            <a:spAutoFit/>
          </a:bodyPr>
          <a:lstStyle/>
          <a:p>
            <a:r>
              <a:rPr lang="en-CA" sz="2800" dirty="0"/>
              <a:t>Point Tracking</a:t>
            </a:r>
          </a:p>
        </p:txBody>
      </p:sp>
      <p:sp>
        <p:nvSpPr>
          <p:cNvPr id="9" name="TextBox 8"/>
          <p:cNvSpPr txBox="1"/>
          <p:nvPr/>
        </p:nvSpPr>
        <p:spPr>
          <a:xfrm>
            <a:off x="3386853" y="5801380"/>
            <a:ext cx="2857449" cy="523220"/>
          </a:xfrm>
          <a:prstGeom prst="rect">
            <a:avLst/>
          </a:prstGeom>
          <a:noFill/>
        </p:spPr>
        <p:txBody>
          <a:bodyPr wrap="none" rtlCol="0">
            <a:spAutoFit/>
          </a:bodyPr>
          <a:lstStyle/>
          <a:p>
            <a:r>
              <a:rPr lang="en-CA" sz="2800" dirty="0"/>
              <a:t>Standings/Results </a:t>
            </a:r>
          </a:p>
        </p:txBody>
      </p:sp>
      <p:pic>
        <p:nvPicPr>
          <p:cNvPr id="12" name="Picture 11" descr="A close up of a baseball field&#10;&#10;Description generated with high confidence">
            <a:extLst>
              <a:ext uri="{FF2B5EF4-FFF2-40B4-BE49-F238E27FC236}">
                <a16:creationId xmlns:a16="http://schemas.microsoft.com/office/drawing/2014/main" id="{317FD9FE-7E6C-4A29-B87F-E9D631CB9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2601095"/>
            <a:ext cx="2835662" cy="18904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457200" y="137478"/>
            <a:ext cx="8229600" cy="776922"/>
          </a:xfrm>
        </p:spPr>
        <p:txBody>
          <a:bodyPr/>
          <a:lstStyle/>
          <a:p>
            <a:r>
              <a:rPr lang="en-CA" dirty="0"/>
              <a:t>The NOT list</a:t>
            </a:r>
          </a:p>
        </p:txBody>
      </p:sp>
      <p:graphicFrame>
        <p:nvGraphicFramePr>
          <p:cNvPr id="4" name="Table 3"/>
          <p:cNvGraphicFramePr>
            <a:graphicFrameLocks noGrp="1"/>
          </p:cNvGraphicFramePr>
          <p:nvPr>
            <p:extLst>
              <p:ext uri="{D42A27DB-BD31-4B8C-83A1-F6EECF244321}">
                <p14:modId xmlns:p14="http://schemas.microsoft.com/office/powerpoint/2010/main" val="1785925773"/>
              </p:ext>
            </p:extLst>
          </p:nvPr>
        </p:nvGraphicFramePr>
        <p:xfrm>
          <a:off x="264544" y="914400"/>
          <a:ext cx="8458200" cy="3987800"/>
        </p:xfrm>
        <a:graphic>
          <a:graphicData uri="http://schemas.openxmlformats.org/drawingml/2006/table">
            <a:tbl>
              <a:tblPr firstRow="1" bandRow="1">
                <a:tableStyleId>{5C22544A-7EE6-4342-B048-85BDC9FD1C3A}</a:tableStyleId>
              </a:tblPr>
              <a:tblGrid>
                <a:gridCol w="44958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pPr algn="ctr"/>
                      <a:r>
                        <a:rPr lang="en-CA" sz="3200" dirty="0"/>
                        <a:t>IN</a:t>
                      </a:r>
                      <a:endParaRPr lang="en-CA" dirty="0"/>
                    </a:p>
                  </a:txBody>
                  <a:tcPr/>
                </a:tc>
                <a:tc>
                  <a:txBody>
                    <a:bodyPr/>
                    <a:lstStyle/>
                    <a:p>
                      <a:pPr algn="ctr"/>
                      <a:r>
                        <a:rPr lang="en-CA" sz="2800" dirty="0"/>
                        <a:t>OUT</a:t>
                      </a:r>
                      <a:endParaRPr lang="en-CA"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Player matching to teams by handicap</a:t>
                      </a:r>
                    </a:p>
                  </a:txBody>
                  <a:tcPr/>
                </a:tc>
                <a:tc>
                  <a:txBody>
                    <a:bodyPr/>
                    <a:lstStyle/>
                    <a:p>
                      <a:r>
                        <a:rPr lang="en-CA" dirty="0"/>
                        <a:t>Web based interface</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Opponent matching by handicap for 5 events</a:t>
                      </a:r>
                    </a:p>
                  </a:txBody>
                  <a:tcPr/>
                </a:tc>
                <a:tc>
                  <a:txBody>
                    <a:bodyPr/>
                    <a:lstStyle/>
                    <a:p>
                      <a:r>
                        <a:rPr lang="en-CA" dirty="0"/>
                        <a:t>Player reviews</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Manual player substitutions</a:t>
                      </a:r>
                    </a:p>
                  </a:txBody>
                  <a:tcPr/>
                </a:tc>
                <a:tc>
                  <a:txBody>
                    <a:bodyPr/>
                    <a:lstStyle/>
                    <a:p>
                      <a:r>
                        <a:rPr lang="en-CA" dirty="0"/>
                        <a:t>Players enter their own information</a:t>
                      </a:r>
                    </a:p>
                  </a:txBody>
                  <a:tcPr/>
                </a:tc>
                <a:extLst>
                  <a:ext uri="{0D108BD9-81ED-4DB2-BD59-A6C34878D82A}">
                    <a16:rowId xmlns:a16="http://schemas.microsoft.com/office/drawing/2014/main" val="2818390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Event score tracking per player (total putts and total score)</a:t>
                      </a:r>
                    </a:p>
                  </a:txBody>
                  <a:tcPr/>
                </a:tc>
                <a:tc>
                  <a:txBody>
                    <a:bodyPr/>
                    <a:lstStyle/>
                    <a:p>
                      <a:r>
                        <a:rPr lang="en-CA" dirty="0"/>
                        <a:t>Auto-generate handicap based on event results</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r>
                        <a:rPr lang="en-CA" dirty="0"/>
                        <a:t>App based interface</a:t>
                      </a:r>
                    </a:p>
                  </a:txBody>
                  <a:tcPr/>
                </a:tc>
                <a:extLst>
                  <a:ext uri="{0D108BD9-81ED-4DB2-BD59-A6C34878D82A}">
                    <a16:rowId xmlns:a16="http://schemas.microsoft.com/office/drawing/2014/main" val="10004"/>
                  </a:ext>
                </a:extLst>
              </a:tr>
              <a:tr h="370840">
                <a:tc>
                  <a:txBody>
                    <a:bodyPr/>
                    <a:lstStyle/>
                    <a:p>
                      <a:r>
                        <a:rPr lang="en-CA" dirty="0"/>
                        <a:t>Automatically determine tournament results, including multiple award types.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Ability to update player handicap between events</a:t>
                      </a:r>
                    </a:p>
                    <a:p>
                      <a:endParaRPr lang="en-CA" dirty="0"/>
                    </a:p>
                  </a:txBody>
                  <a:tcPr/>
                </a:tc>
                <a:extLst>
                  <a:ext uri="{0D108BD9-81ED-4DB2-BD59-A6C34878D82A}">
                    <a16:rowId xmlns:a16="http://schemas.microsoft.com/office/drawing/2014/main" val="10005"/>
                  </a:ext>
                </a:extLst>
              </a:tr>
              <a:tr h="370840">
                <a:tc>
                  <a:txBody>
                    <a:bodyPr/>
                    <a:lstStyle/>
                    <a:p>
                      <a:r>
                        <a:rPr lang="en-CA" dirty="0"/>
                        <a:t>Maintain prior year results/Allow reporting</a:t>
                      </a:r>
                    </a:p>
                  </a:txBody>
                  <a:tcPr/>
                </a:tc>
                <a:tc>
                  <a:txBody>
                    <a:bodyPr/>
                    <a:lstStyle/>
                    <a:p>
                      <a:r>
                        <a:rPr lang="en-CA" dirty="0"/>
                        <a:t>Username/</a:t>
                      </a:r>
                      <a:r>
                        <a:rPr lang="en-CA" dirty="0" err="1"/>
                        <a:t>Passwd</a:t>
                      </a:r>
                      <a:r>
                        <a:rPr lang="en-CA" dirty="0"/>
                        <a:t> required on load</a:t>
                      </a:r>
                    </a:p>
                  </a:txBody>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05213824"/>
              </p:ext>
            </p:extLst>
          </p:nvPr>
        </p:nvGraphicFramePr>
        <p:xfrm>
          <a:off x="264544" y="5105400"/>
          <a:ext cx="8458200" cy="1676400"/>
        </p:xfrm>
        <a:graphic>
          <a:graphicData uri="http://schemas.openxmlformats.org/drawingml/2006/table">
            <a:tbl>
              <a:tblPr firstRow="1" bandRow="1">
                <a:tableStyleId>{5C22544A-7EE6-4342-B048-85BDC9FD1C3A}</a:tableStyleId>
              </a:tblPr>
              <a:tblGrid>
                <a:gridCol w="8458200">
                  <a:extLst>
                    <a:ext uri="{9D8B030D-6E8A-4147-A177-3AD203B41FA5}">
                      <a16:colId xmlns:a16="http://schemas.microsoft.com/office/drawing/2014/main" val="20000"/>
                    </a:ext>
                  </a:extLst>
                </a:gridCol>
              </a:tblGrid>
              <a:tr h="390827">
                <a:tc>
                  <a:txBody>
                    <a:bodyPr/>
                    <a:lstStyle/>
                    <a:p>
                      <a:pPr algn="ctr"/>
                      <a:r>
                        <a:rPr lang="en-CA" sz="3200" dirty="0"/>
                        <a:t>UNRESOLVED</a:t>
                      </a:r>
                      <a:endParaRPr lang="en-CA" sz="2000" dirty="0"/>
                    </a:p>
                  </a:txBody>
                  <a:tcPr/>
                </a:tc>
                <a:extLst>
                  <a:ext uri="{0D108BD9-81ED-4DB2-BD59-A6C34878D82A}">
                    <a16:rowId xmlns:a16="http://schemas.microsoft.com/office/drawing/2014/main" val="10000"/>
                  </a:ext>
                </a:extLst>
              </a:tr>
              <a:tr h="185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txBody>
                  <a:tcPr/>
                </a:tc>
                <a:extLst>
                  <a:ext uri="{0D108BD9-81ED-4DB2-BD59-A6C34878D82A}">
                    <a16:rowId xmlns:a16="http://schemas.microsoft.com/office/drawing/2014/main" val="10001"/>
                  </a:ext>
                </a:extLst>
              </a:tr>
              <a:tr h="185129">
                <a:tc>
                  <a:txBody>
                    <a:bodyPr/>
                    <a:lstStyle/>
                    <a:p>
                      <a:endParaRPr lang="en-CA" sz="1200" dirty="0"/>
                    </a:p>
                  </a:txBody>
                  <a:tcPr/>
                </a:tc>
                <a:extLst>
                  <a:ext uri="{0D108BD9-81ED-4DB2-BD59-A6C34878D82A}">
                    <a16:rowId xmlns:a16="http://schemas.microsoft.com/office/drawing/2014/main" val="10002"/>
                  </a:ext>
                </a:extLst>
              </a:tr>
              <a:tr h="229058">
                <a:tc>
                  <a:txBody>
                    <a:bodyPr/>
                    <a:lstStyle/>
                    <a:p>
                      <a:endParaRPr lang="en-CA" sz="1200" dirty="0"/>
                    </a:p>
                  </a:txBody>
                  <a:tcPr/>
                </a:tc>
                <a:extLst>
                  <a:ext uri="{0D108BD9-81ED-4DB2-BD59-A6C34878D82A}">
                    <a16:rowId xmlns:a16="http://schemas.microsoft.com/office/drawing/2014/main" val="10003"/>
                  </a:ext>
                </a:extLst>
              </a:tr>
              <a:tr h="229058">
                <a:tc>
                  <a:txBody>
                    <a:bodyPr/>
                    <a:lstStyle/>
                    <a:p>
                      <a:endParaRPr lang="en-CA" sz="1200" dirty="0"/>
                    </a:p>
                  </a:txBody>
                  <a:tcPr/>
                </a:tc>
                <a:extLst>
                  <a:ext uri="{0D108BD9-81ED-4DB2-BD59-A6C34878D82A}">
                    <a16:rowId xmlns:a16="http://schemas.microsoft.com/office/drawing/2014/main" val="268774847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a:t>Your project community</a:t>
            </a:r>
            <a:endParaRPr lang="en-CA" dirty="0"/>
          </a:p>
        </p:txBody>
      </p:sp>
      <p:sp>
        <p:nvSpPr>
          <p:cNvPr id="14" name="Oval 1"/>
          <p:cNvSpPr>
            <a:spLocks/>
          </p:cNvSpPr>
          <p:nvPr/>
        </p:nvSpPr>
        <p:spPr bwMode="auto">
          <a:xfrm>
            <a:off x="2743200" y="2438399"/>
            <a:ext cx="3352800" cy="2209801"/>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336835" y="2819400"/>
            <a:ext cx="2165529" cy="1369606"/>
          </a:xfrm>
          <a:prstGeom prst="rect">
            <a:avLst/>
          </a:prstGeom>
          <a:noFill/>
          <a:ln w="12700" cap="rnd">
            <a:noFill/>
            <a:round/>
            <a:headEnd type="none" w="med" len="med"/>
            <a:tailEnd type="none" w="med" len="med"/>
          </a:ln>
        </p:spPr>
        <p:txBody>
          <a:bodyPr wrap="none" lIns="38100" tIns="38100" rIns="38100" bIns="38100">
            <a:spAutoFit/>
          </a:bodyPr>
          <a:lstStyle/>
          <a:p>
            <a:pPr algn="ctr"/>
            <a:r>
              <a:rPr lang="en-US" sz="2800" dirty="0">
                <a:solidFill>
                  <a:schemeClr val="tx1"/>
                </a:solidFill>
                <a:latin typeface="Calibri" charset="0"/>
                <a:cs typeface="Calibri" charset="0"/>
                <a:sym typeface="Calibri" charset="0"/>
              </a:rPr>
              <a:t>Brooks Woods</a:t>
            </a:r>
            <a:br>
              <a:rPr lang="en-US" sz="2800" dirty="0">
                <a:solidFill>
                  <a:schemeClr val="tx1"/>
                </a:solidFill>
                <a:latin typeface="Calibri" charset="0"/>
                <a:cs typeface="Calibri" charset="0"/>
                <a:sym typeface="Calibri" charset="0"/>
              </a:rPr>
            </a:br>
            <a:r>
              <a:rPr lang="en-US" sz="2800" dirty="0">
                <a:solidFill>
                  <a:schemeClr val="tx1"/>
                </a:solidFill>
                <a:latin typeface="Calibri" charset="0"/>
                <a:cs typeface="Calibri" charset="0"/>
                <a:sym typeface="Calibri" charset="0"/>
              </a:rPr>
              <a:t>Dustin Fast</a:t>
            </a:r>
            <a:br>
              <a:rPr lang="en-US" sz="2800" dirty="0">
                <a:solidFill>
                  <a:schemeClr val="tx1"/>
                </a:solidFill>
                <a:latin typeface="Calibri" charset="0"/>
                <a:cs typeface="Calibri" charset="0"/>
                <a:sym typeface="Calibri" charset="0"/>
              </a:rPr>
            </a:br>
            <a:r>
              <a:rPr lang="en-US" sz="2800" dirty="0">
                <a:solidFill>
                  <a:schemeClr val="tx1"/>
                </a:solidFill>
                <a:latin typeface="Calibri" charset="0"/>
                <a:cs typeface="Calibri" charset="0"/>
                <a:sym typeface="Calibri" charset="0"/>
              </a:rPr>
              <a:t>Tricia Reilly</a:t>
            </a:r>
          </a:p>
        </p:txBody>
      </p:sp>
      <p:sp>
        <p:nvSpPr>
          <p:cNvPr id="18" name="Rectangle 5"/>
          <p:cNvSpPr>
            <a:spLocks/>
          </p:cNvSpPr>
          <p:nvPr/>
        </p:nvSpPr>
        <p:spPr bwMode="auto">
          <a:xfrm>
            <a:off x="421899" y="3256523"/>
            <a:ext cx="2178802"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Pamela </a:t>
            </a:r>
            <a:r>
              <a:rPr lang="en-US" sz="2800" dirty="0" err="1">
                <a:solidFill>
                  <a:schemeClr val="tx1"/>
                </a:solidFill>
                <a:latin typeface="Calibri" charset="0"/>
                <a:cs typeface="Calibri" charset="0"/>
                <a:sym typeface="Calibri" charset="0"/>
              </a:rPr>
              <a:t>Chesla</a:t>
            </a:r>
            <a:endParaRPr lang="en-US" sz="2800" dirty="0">
              <a:solidFill>
                <a:schemeClr val="tx1"/>
              </a:solidFill>
              <a:latin typeface="Calibri" charset="0"/>
              <a:cs typeface="Calibri" charset="0"/>
              <a:sym typeface="Calibri" charset="0"/>
            </a:endParaRPr>
          </a:p>
        </p:txBody>
      </p:sp>
      <p:sp>
        <p:nvSpPr>
          <p:cNvPr id="19" name="Rectangle 6"/>
          <p:cNvSpPr>
            <a:spLocks/>
          </p:cNvSpPr>
          <p:nvPr/>
        </p:nvSpPr>
        <p:spPr bwMode="auto">
          <a:xfrm>
            <a:off x="6400800" y="3225969"/>
            <a:ext cx="1843453"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Nadine </a:t>
            </a:r>
            <a:r>
              <a:rPr lang="en-US" sz="2800" dirty="0" err="1">
                <a:solidFill>
                  <a:schemeClr val="tx1"/>
                </a:solidFill>
                <a:latin typeface="Calibri" charset="0"/>
                <a:cs typeface="Calibri" charset="0"/>
                <a:sym typeface="Calibri" charset="0"/>
              </a:rPr>
              <a:t>Dely</a:t>
            </a:r>
            <a:endParaRPr lang="en-US" sz="2800" dirty="0">
              <a:solidFill>
                <a:schemeClr val="tx1"/>
              </a:solidFill>
              <a:latin typeface="Calibri" charset="0"/>
              <a:cs typeface="Calibri" charset="0"/>
              <a:sym typeface="Calibri" charset="0"/>
            </a:endParaRPr>
          </a:p>
        </p:txBody>
      </p:sp>
      <p:pic>
        <p:nvPicPr>
          <p:cNvPr id="22" name="Picture 9"/>
          <p:cNvPicPr>
            <a:picLocks noChangeAspect="1" noChangeArrowheads="1"/>
          </p:cNvPicPr>
          <p:nvPr/>
        </p:nvPicPr>
        <p:blipFill>
          <a:blip r:embed="rId3" cstate="print"/>
          <a:srcRect/>
          <a:stretch>
            <a:fillRect/>
          </a:stretch>
        </p:blipFill>
        <p:spPr bwMode="auto">
          <a:xfrm>
            <a:off x="6184900" y="19431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4019550" y="4953000"/>
            <a:ext cx="800100" cy="927100"/>
          </a:xfrm>
          <a:prstGeom prst="rect">
            <a:avLst/>
          </a:prstGeom>
          <a:noFill/>
          <a:ln w="12700" cap="flat">
            <a:noFill/>
            <a:miter lim="800000"/>
            <a:headEnd/>
            <a:tailEnd/>
          </a:ln>
        </p:spPr>
      </p:pic>
      <p:sp>
        <p:nvSpPr>
          <p:cNvPr id="15" name="Rectangle 5">
            <a:extLst>
              <a:ext uri="{FF2B5EF4-FFF2-40B4-BE49-F238E27FC236}">
                <a16:creationId xmlns:a16="http://schemas.microsoft.com/office/drawing/2014/main" id="{45F7F130-F62C-44FA-8543-03FD96BBECCE}"/>
              </a:ext>
            </a:extLst>
          </p:cNvPr>
          <p:cNvSpPr>
            <a:spLocks/>
          </p:cNvSpPr>
          <p:nvPr/>
        </p:nvSpPr>
        <p:spPr bwMode="auto">
          <a:xfrm>
            <a:off x="3168455" y="1443207"/>
            <a:ext cx="2502288"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AWGA Members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a:t>Technical solution</a:t>
            </a:r>
          </a:p>
        </p:txBody>
      </p:sp>
      <p:sp>
        <p:nvSpPr>
          <p:cNvPr id="8" name="Rectangle 7"/>
          <p:cNvSpPr/>
          <p:nvPr/>
        </p:nvSpPr>
        <p:spPr>
          <a:xfrm>
            <a:off x="2819400" y="1752600"/>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6858000" y="2362200"/>
            <a:ext cx="1066800" cy="145348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9" name="Picture 26"/>
          <p:cNvPicPr>
            <a:picLocks noChangeAspect="1" noChangeArrowheads="1"/>
          </p:cNvPicPr>
          <p:nvPr/>
        </p:nvPicPr>
        <p:blipFill>
          <a:blip r:embed="rId3" cstate="print"/>
          <a:srcRect/>
          <a:stretch>
            <a:fillRect/>
          </a:stretch>
        </p:blipFill>
        <p:spPr bwMode="auto">
          <a:xfrm>
            <a:off x="457200" y="2425700"/>
            <a:ext cx="800100" cy="927100"/>
          </a:xfrm>
          <a:prstGeom prst="rect">
            <a:avLst/>
          </a:prstGeom>
          <a:noFill/>
          <a:ln w="12700" cap="flat">
            <a:noFill/>
            <a:miter lim="800000"/>
            <a:headEnd/>
            <a:tailEnd/>
          </a:ln>
        </p:spPr>
      </p:pic>
      <p:sp>
        <p:nvSpPr>
          <p:cNvPr id="12" name="TextBox 11"/>
          <p:cNvSpPr txBox="1"/>
          <p:nvPr/>
        </p:nvSpPr>
        <p:spPr>
          <a:xfrm>
            <a:off x="609600" y="4495800"/>
            <a:ext cx="4196918" cy="1938992"/>
          </a:xfrm>
          <a:prstGeom prst="rect">
            <a:avLst/>
          </a:prstGeom>
          <a:noFill/>
        </p:spPr>
        <p:txBody>
          <a:bodyPr wrap="none" rtlCol="0">
            <a:spAutoFit/>
          </a:bodyPr>
          <a:lstStyle/>
          <a:p>
            <a:r>
              <a:rPr lang="en-CA" sz="2400" b="1" dirty="0"/>
              <a:t>Technologies:</a:t>
            </a:r>
          </a:p>
          <a:p>
            <a:pPr>
              <a:buFontTx/>
              <a:buChar char="-"/>
            </a:pPr>
            <a:r>
              <a:rPr lang="en-CA" sz="2400" dirty="0"/>
              <a:t> C++</a:t>
            </a:r>
          </a:p>
          <a:p>
            <a:pPr>
              <a:buFontTx/>
              <a:buChar char="-"/>
            </a:pPr>
            <a:r>
              <a:rPr lang="en-CA" sz="2400" dirty="0"/>
              <a:t> MFC</a:t>
            </a:r>
          </a:p>
          <a:p>
            <a:pPr>
              <a:buFontTx/>
              <a:buChar char="-"/>
            </a:pPr>
            <a:r>
              <a:rPr lang="en-CA" sz="2400" dirty="0"/>
              <a:t> Visual Studio</a:t>
            </a:r>
          </a:p>
          <a:p>
            <a:pPr>
              <a:buFontTx/>
              <a:buChar char="-"/>
            </a:pPr>
            <a:r>
              <a:rPr lang="en-CA" sz="2400" dirty="0"/>
              <a:t> Access Database (ODBC driver)</a:t>
            </a:r>
          </a:p>
        </p:txBody>
      </p:sp>
      <p:sp>
        <p:nvSpPr>
          <p:cNvPr id="15" name="TextBox 14">
            <a:extLst>
              <a:ext uri="{FF2B5EF4-FFF2-40B4-BE49-F238E27FC236}">
                <a16:creationId xmlns:a16="http://schemas.microsoft.com/office/drawing/2014/main" id="{D56866E3-61FD-4C04-B1C8-A5BE920B809C}"/>
              </a:ext>
            </a:extLst>
          </p:cNvPr>
          <p:cNvSpPr txBox="1"/>
          <p:nvPr/>
        </p:nvSpPr>
        <p:spPr>
          <a:xfrm>
            <a:off x="2881102" y="2133600"/>
            <a:ext cx="1538498" cy="461665"/>
          </a:xfrm>
          <a:prstGeom prst="rect">
            <a:avLst/>
          </a:prstGeom>
          <a:noFill/>
        </p:spPr>
        <p:txBody>
          <a:bodyPr wrap="none" rtlCol="0">
            <a:spAutoFit/>
          </a:bodyPr>
          <a:lstStyle/>
          <a:p>
            <a:r>
              <a:rPr lang="en-CA" sz="2400" dirty="0"/>
              <a:t>Executable</a:t>
            </a:r>
          </a:p>
        </p:txBody>
      </p:sp>
      <p:cxnSp>
        <p:nvCxnSpPr>
          <p:cNvPr id="4" name="Straight Arrow Connector 3">
            <a:extLst>
              <a:ext uri="{FF2B5EF4-FFF2-40B4-BE49-F238E27FC236}">
                <a16:creationId xmlns:a16="http://schemas.microsoft.com/office/drawing/2014/main" id="{ADD4F34A-8D2A-4C26-836C-59585D13A3D6}"/>
              </a:ext>
            </a:extLst>
          </p:cNvPr>
          <p:cNvCxnSpPr>
            <a:cxnSpLocks/>
          </p:cNvCxnSpPr>
          <p:nvPr/>
        </p:nvCxnSpPr>
        <p:spPr>
          <a:xfrm>
            <a:off x="4708378" y="2763463"/>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1A73DC5-9EF8-4434-9D72-F8C9DFE777C3}"/>
              </a:ext>
            </a:extLst>
          </p:cNvPr>
          <p:cNvCxnSpPr>
            <a:cxnSpLocks/>
          </p:cNvCxnSpPr>
          <p:nvPr/>
        </p:nvCxnSpPr>
        <p:spPr>
          <a:xfrm flipH="1">
            <a:off x="4708378" y="3124200"/>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B5059EB-DBA6-490C-8919-8D9E9FABA2A0}"/>
              </a:ext>
            </a:extLst>
          </p:cNvPr>
          <p:cNvSpPr txBox="1"/>
          <p:nvPr/>
        </p:nvSpPr>
        <p:spPr>
          <a:xfrm>
            <a:off x="5035979" y="2286000"/>
            <a:ext cx="907621" cy="461665"/>
          </a:xfrm>
          <a:prstGeom prst="rect">
            <a:avLst/>
          </a:prstGeom>
          <a:noFill/>
        </p:spPr>
        <p:txBody>
          <a:bodyPr wrap="none" rtlCol="0">
            <a:spAutoFit/>
          </a:bodyPr>
          <a:lstStyle/>
          <a:p>
            <a:r>
              <a:rPr lang="en-CA" sz="2400" dirty="0"/>
              <a:t>ODBC</a:t>
            </a:r>
          </a:p>
        </p:txBody>
      </p:sp>
      <p:sp>
        <p:nvSpPr>
          <p:cNvPr id="26" name="TextBox 25">
            <a:extLst>
              <a:ext uri="{FF2B5EF4-FFF2-40B4-BE49-F238E27FC236}">
                <a16:creationId xmlns:a16="http://schemas.microsoft.com/office/drawing/2014/main" id="{7FC486E4-5E97-49CA-807C-469C3C13A4AB}"/>
              </a:ext>
            </a:extLst>
          </p:cNvPr>
          <p:cNvSpPr txBox="1"/>
          <p:nvPr/>
        </p:nvSpPr>
        <p:spPr>
          <a:xfrm>
            <a:off x="6883087" y="1845279"/>
            <a:ext cx="1016625" cy="461665"/>
          </a:xfrm>
          <a:prstGeom prst="rect">
            <a:avLst/>
          </a:prstGeom>
          <a:noFill/>
        </p:spPr>
        <p:txBody>
          <a:bodyPr wrap="none" rtlCol="0">
            <a:spAutoFit/>
          </a:bodyPr>
          <a:lstStyle/>
          <a:p>
            <a:r>
              <a:rPr lang="en-CA" sz="2400" dirty="0"/>
              <a:t>Access</a:t>
            </a:r>
          </a:p>
        </p:txBody>
      </p:sp>
      <p:cxnSp>
        <p:nvCxnSpPr>
          <p:cNvPr id="27" name="Straight Arrow Connector 26">
            <a:extLst>
              <a:ext uri="{FF2B5EF4-FFF2-40B4-BE49-F238E27FC236}">
                <a16:creationId xmlns:a16="http://schemas.microsoft.com/office/drawing/2014/main" id="{7015FF87-199A-4F22-8A29-5E4467615947}"/>
              </a:ext>
            </a:extLst>
          </p:cNvPr>
          <p:cNvCxnSpPr>
            <a:cxnSpLocks/>
          </p:cNvCxnSpPr>
          <p:nvPr/>
        </p:nvCxnSpPr>
        <p:spPr>
          <a:xfrm>
            <a:off x="1692422" y="27432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C109CC5-9B7B-45EA-8406-6A3930E5B1CD}"/>
              </a:ext>
            </a:extLst>
          </p:cNvPr>
          <p:cNvCxnSpPr>
            <a:cxnSpLocks/>
          </p:cNvCxnSpPr>
          <p:nvPr/>
        </p:nvCxnSpPr>
        <p:spPr>
          <a:xfrm flipH="1">
            <a:off x="1692422" y="3103937"/>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keeps us up at night</a:t>
            </a:r>
          </a:p>
        </p:txBody>
      </p:sp>
      <p:sp>
        <p:nvSpPr>
          <p:cNvPr id="3" name="Content Placeholder 2"/>
          <p:cNvSpPr>
            <a:spLocks noGrp="1"/>
          </p:cNvSpPr>
          <p:nvPr>
            <p:ph idx="1"/>
          </p:nvPr>
        </p:nvSpPr>
        <p:spPr/>
        <p:txBody>
          <a:bodyPr/>
          <a:lstStyle/>
          <a:p>
            <a:r>
              <a:rPr lang="en-CA" strike="sngStrike" dirty="0"/>
              <a:t>Handicap’s may change between events, possibly causing opponent-matching problems</a:t>
            </a:r>
          </a:p>
          <a:p>
            <a:r>
              <a:rPr lang="en-CA" strike="sngStrike" dirty="0"/>
              <a:t>Player substitutions</a:t>
            </a:r>
          </a:p>
          <a:p>
            <a:r>
              <a:rPr lang="en-CA" dirty="0"/>
              <a:t>Database Design/Integration</a:t>
            </a:r>
          </a:p>
          <a:p>
            <a:r>
              <a:rPr lang="en-CA" dirty="0"/>
              <a:t>Cross-Platform Compatibility  </a:t>
            </a:r>
          </a:p>
          <a:p>
            <a:r>
              <a:rPr lang="en-CA" dirty="0"/>
              <a:t>Scalability</a:t>
            </a:r>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cxnSp>
        <p:nvCxnSpPr>
          <p:cNvPr id="7" name="Straight Connector 6">
            <a:extLst>
              <a:ext uri="{FF2B5EF4-FFF2-40B4-BE49-F238E27FC236}">
                <a16:creationId xmlns:a16="http://schemas.microsoft.com/office/drawing/2014/main" id="{768B4724-C21D-4D24-B3E6-BC4D23DE87D4}"/>
              </a:ext>
            </a:extLst>
          </p:cNvPr>
          <p:cNvCxnSpPr/>
          <p:nvPr/>
        </p:nvCxnSpPr>
        <p:spPr>
          <a:xfrm>
            <a:off x="7162800" y="4495800"/>
            <a:ext cx="1447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A-Team</a:t>
            </a:r>
          </a:p>
        </p:txBody>
      </p:sp>
      <p:graphicFrame>
        <p:nvGraphicFramePr>
          <p:cNvPr id="4" name="Table 3"/>
          <p:cNvGraphicFramePr>
            <a:graphicFrameLocks noGrp="1"/>
          </p:cNvGraphicFramePr>
          <p:nvPr>
            <p:extLst>
              <p:ext uri="{D42A27DB-BD31-4B8C-83A1-F6EECF244321}">
                <p14:modId xmlns:p14="http://schemas.microsoft.com/office/powerpoint/2010/main" val="1248739600"/>
              </p:ext>
            </p:extLst>
          </p:nvPr>
        </p:nvGraphicFramePr>
        <p:xfrm>
          <a:off x="685800" y="1397000"/>
          <a:ext cx="7924799" cy="238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5562599">
                  <a:extLst>
                    <a:ext uri="{9D8B030D-6E8A-4147-A177-3AD203B41FA5}">
                      <a16:colId xmlns:a16="http://schemas.microsoft.com/office/drawing/2014/main" val="20002"/>
                    </a:ext>
                  </a:extLst>
                </a:gridCol>
              </a:tblGrid>
              <a:tr h="370840">
                <a:tc>
                  <a:txBody>
                    <a:bodyPr/>
                    <a:lstStyle/>
                    <a:p>
                      <a:r>
                        <a:rPr lang="en-CA" sz="2400" dirty="0"/>
                        <a:t>#</a:t>
                      </a:r>
                    </a:p>
                  </a:txBody>
                  <a:tcPr/>
                </a:tc>
                <a:tc>
                  <a:txBody>
                    <a:bodyPr/>
                    <a:lstStyle/>
                    <a:p>
                      <a:r>
                        <a:rPr lang="en-CA" sz="2400" dirty="0"/>
                        <a:t>Role</a:t>
                      </a:r>
                    </a:p>
                  </a:txBody>
                  <a:tcPr/>
                </a:tc>
                <a:tc>
                  <a:txBody>
                    <a:bodyPr/>
                    <a:lstStyle/>
                    <a:p>
                      <a:r>
                        <a:rPr lang="en-CA" sz="2400" dirty="0"/>
                        <a:t>Competencies/Expectations</a:t>
                      </a:r>
                    </a:p>
                  </a:txBody>
                  <a:tcPr/>
                </a:tc>
                <a:extLst>
                  <a:ext uri="{0D108BD9-81ED-4DB2-BD59-A6C34878D82A}">
                    <a16:rowId xmlns:a16="http://schemas.microsoft.com/office/drawing/2014/main" val="10000"/>
                  </a:ext>
                </a:extLst>
              </a:tr>
              <a:tr h="370840">
                <a:tc>
                  <a:txBody>
                    <a:bodyPr/>
                    <a:lstStyle/>
                    <a:p>
                      <a:r>
                        <a:rPr lang="en-CA" dirty="0"/>
                        <a:t>1</a:t>
                      </a:r>
                    </a:p>
                  </a:txBody>
                  <a:tcPr/>
                </a:tc>
                <a:tc>
                  <a:txBody>
                    <a:bodyPr/>
                    <a:lstStyle/>
                    <a:p>
                      <a:r>
                        <a:rPr lang="en-CA" dirty="0"/>
                        <a:t>Analyst/Testing/Documentation</a:t>
                      </a:r>
                    </a:p>
                  </a:txBody>
                  <a:tcPr/>
                </a:tc>
                <a:tc>
                  <a:txBody>
                    <a:bodyPr/>
                    <a:lstStyle/>
                    <a:p>
                      <a:r>
                        <a:rPr lang="en-CA" dirty="0"/>
                        <a:t>Brooks Woods</a:t>
                      </a:r>
                      <a:br>
                        <a:rPr lang="en-CA" dirty="0"/>
                      </a:br>
                      <a:r>
                        <a:rPr lang="en-CA" dirty="0"/>
                        <a:t>Tricia Reilly</a:t>
                      </a:r>
                    </a:p>
                  </a:txBody>
                  <a:tcPr/>
                </a:tc>
                <a:extLst>
                  <a:ext uri="{0D108BD9-81ED-4DB2-BD59-A6C34878D82A}">
                    <a16:rowId xmlns:a16="http://schemas.microsoft.com/office/drawing/2014/main" val="10001"/>
                  </a:ext>
                </a:extLst>
              </a:tr>
              <a:tr h="370840">
                <a:tc>
                  <a:txBody>
                    <a:bodyPr/>
                    <a:lstStyle/>
                    <a:p>
                      <a:r>
                        <a:rPr lang="en-CA" dirty="0"/>
                        <a:t>2</a:t>
                      </a:r>
                    </a:p>
                  </a:txBody>
                  <a:tcPr/>
                </a:tc>
                <a:tc>
                  <a:txBody>
                    <a:bodyPr/>
                    <a:lstStyle/>
                    <a:p>
                      <a:r>
                        <a:rPr lang="en-CA" dirty="0"/>
                        <a:t>Developers</a:t>
                      </a:r>
                    </a:p>
                  </a:txBody>
                  <a:tcPr/>
                </a:tc>
                <a:tc>
                  <a:txBody>
                    <a:bodyPr/>
                    <a:lstStyle/>
                    <a:p>
                      <a:r>
                        <a:rPr lang="en-CA" dirty="0"/>
                        <a:t>Brooks Woods – Database Administration and C++</a:t>
                      </a:r>
                    </a:p>
                    <a:p>
                      <a:r>
                        <a:rPr lang="en-CA" dirty="0"/>
                        <a:t>Dustin Fast – Experience implementing GUI in C++</a:t>
                      </a:r>
                      <a:br>
                        <a:rPr lang="en-CA" dirty="0"/>
                      </a:br>
                      <a:r>
                        <a:rPr lang="en-CA" dirty="0"/>
                        <a:t>Tricia Reilly – ODBC and C++</a:t>
                      </a:r>
                    </a:p>
                  </a:txBody>
                  <a:tcPr/>
                </a:tc>
                <a:extLst>
                  <a:ext uri="{0D108BD9-81ED-4DB2-BD59-A6C34878D82A}">
                    <a16:rowId xmlns:a16="http://schemas.microsoft.com/office/drawing/2014/main" val="10002"/>
                  </a:ext>
                </a:extLst>
              </a:tr>
              <a:tr h="370840">
                <a:tc>
                  <a:txBody>
                    <a:bodyPr/>
                    <a:lstStyle/>
                    <a:p>
                      <a:r>
                        <a:rPr lang="en-CA" dirty="0"/>
                        <a:t>3</a:t>
                      </a:r>
                    </a:p>
                  </a:txBody>
                  <a:tcPr/>
                </a:tc>
                <a:tc>
                  <a:txBody>
                    <a:bodyPr/>
                    <a:lstStyle/>
                    <a:p>
                      <a:r>
                        <a:rPr lang="en-CA" dirty="0"/>
                        <a:t>Project manager</a:t>
                      </a:r>
                    </a:p>
                  </a:txBody>
                  <a:tcPr/>
                </a:tc>
                <a:tc>
                  <a:txBody>
                    <a:bodyPr/>
                    <a:lstStyle/>
                    <a:p>
                      <a:r>
                        <a:rPr lang="en-CA" dirty="0"/>
                        <a:t>Dustin Fast </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999</Words>
  <Application>Microsoft Office PowerPoint</Application>
  <PresentationFormat>On-screen Show (4:3)</PresentationFormat>
  <Paragraphs>159</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Bold</vt:lpstr>
      <vt:lpstr>Wingdings</vt:lpstr>
      <vt:lpstr>Office Theme</vt:lpstr>
      <vt:lpstr>AWGA Team-Play Tracker</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Dustin Fast</cp:lastModifiedBy>
  <cp:revision>71</cp:revision>
  <dcterms:created xsi:type="dcterms:W3CDTF">2006-08-16T00:00:00Z</dcterms:created>
  <dcterms:modified xsi:type="dcterms:W3CDTF">2017-09-26T01:15:44Z</dcterms:modified>
</cp:coreProperties>
</file>