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21" r:id="rId4"/>
    <p:sldId id="320" r:id="rId5"/>
    <p:sldId id="323" r:id="rId6"/>
    <p:sldId id="324" r:id="rId7"/>
    <p:sldId id="296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7" r:id="rId16"/>
    <p:sldId id="332" r:id="rId17"/>
    <p:sldId id="333" r:id="rId18"/>
    <p:sldId id="334" r:id="rId19"/>
    <p:sldId id="335" r:id="rId20"/>
    <p:sldId id="3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3" y="75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bject with red ribbon flying around it&#10;&#10;Description automatically generated">
            <a:extLst>
              <a:ext uri="{FF2B5EF4-FFF2-40B4-BE49-F238E27FC236}">
                <a16:creationId xmlns:a16="http://schemas.microsoft.com/office/drawing/2014/main" id="{ACE7E38A-E255-E53B-B641-9EB22E1D2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079" r="-2" b="277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2CAA7-BEB7-74C5-3309-5D25A75E8C30}"/>
              </a:ext>
            </a:extLst>
          </p:cNvPr>
          <p:cNvSpPr txBox="1"/>
          <p:nvPr/>
        </p:nvSpPr>
        <p:spPr>
          <a:xfrm>
            <a:off x="7490122" y="2328204"/>
            <a:ext cx="4643336" cy="2201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EDA: Gun Deaths in America</a:t>
            </a: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Dustin White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2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4F10EE32-5660-E4AA-335F-689A50D4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07"/>
            <a:ext cx="12192000" cy="64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9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0C19A-8D00-781A-A949-D021FBAFF501}"/>
              </a:ext>
            </a:extLst>
          </p:cNvPr>
          <p:cNvSpPr txBox="1"/>
          <p:nvPr/>
        </p:nvSpPr>
        <p:spPr>
          <a:xfrm>
            <a:off x="1629103" y="308917"/>
            <a:ext cx="968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U.S. </a:t>
            </a:r>
            <a:r>
              <a:rPr lang="es-ES" sz="3200" dirty="0" err="1">
                <a:solidFill>
                  <a:schemeClr val="bg1"/>
                </a:solidFill>
              </a:rPr>
              <a:t>Registered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Weapons</a:t>
            </a:r>
            <a:r>
              <a:rPr lang="es-ES" sz="3200" dirty="0">
                <a:solidFill>
                  <a:schemeClr val="bg1"/>
                </a:solidFill>
              </a:rPr>
              <a:t> vs </a:t>
            </a:r>
            <a:r>
              <a:rPr lang="es-ES" sz="3200" dirty="0" err="1">
                <a:solidFill>
                  <a:schemeClr val="bg1"/>
                </a:solidFill>
              </a:rPr>
              <a:t>Homicides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by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State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697E-3D3F-D59B-7033-FA3532A5866C}"/>
              </a:ext>
            </a:extLst>
          </p:cNvPr>
          <p:cNvSpPr txBox="1"/>
          <p:nvPr/>
        </p:nvSpPr>
        <p:spPr>
          <a:xfrm>
            <a:off x="1900719" y="1387011"/>
            <a:ext cx="8989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Correlation </a:t>
            </a:r>
            <a:r>
              <a:rPr lang="en-CA" dirty="0">
                <a:solidFill>
                  <a:schemeClr val="bg1"/>
                </a:solidFill>
              </a:rPr>
              <a:t>between number of registered weapons and Murders by firearms, per 100,000 is </a:t>
            </a:r>
            <a:r>
              <a:rPr lang="en-CA" b="1" dirty="0">
                <a:solidFill>
                  <a:schemeClr val="bg1"/>
                </a:solidFill>
              </a:rPr>
              <a:t>0.174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Direction: </a:t>
            </a:r>
            <a:r>
              <a:rPr lang="en-CA" dirty="0">
                <a:solidFill>
                  <a:schemeClr val="bg1"/>
                </a:solidFill>
              </a:rPr>
              <a:t>Since 0.174 is positive, it suggests that as the number of registered weapons increases, the murders by firearms per 100,000 also tend to increase, although not strongly.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Result: </a:t>
            </a:r>
            <a:r>
              <a:rPr lang="en-CA" dirty="0">
                <a:solidFill>
                  <a:schemeClr val="bg1"/>
                </a:solidFill>
              </a:rPr>
              <a:t>Hypothesis rejected. 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Possible Explanation: </a:t>
            </a:r>
            <a:r>
              <a:rPr lang="en-CA" dirty="0">
                <a:solidFill>
                  <a:schemeClr val="bg1"/>
                </a:solidFill>
              </a:rPr>
              <a:t>The United States is thought to have very high levels of illegal guns. </a:t>
            </a:r>
            <a:endParaRPr lang="en-CA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x in a red circle&#10;&#10;Description automatically generated">
            <a:extLst>
              <a:ext uri="{FF2B5EF4-FFF2-40B4-BE49-F238E27FC236}">
                <a16:creationId xmlns:a16="http://schemas.microsoft.com/office/drawing/2014/main" id="{985113BB-80CC-268B-B6BD-2566FB2D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96" y="2837792"/>
            <a:ext cx="1718442" cy="17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677677-C91F-A815-6797-C3D3D40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56" y="517936"/>
            <a:ext cx="9382274" cy="58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0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n object regulations&#10;&#10;Description automatically generated">
            <a:extLst>
              <a:ext uri="{FF2B5EF4-FFF2-40B4-BE49-F238E27FC236}">
                <a16:creationId xmlns:a16="http://schemas.microsoft.com/office/drawing/2014/main" id="{D84EC045-64EE-AA96-BD42-B2B2C0A50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2" y="203280"/>
            <a:ext cx="9152316" cy="64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3604B-2552-9DCE-6509-2EC22A93AEB7}"/>
              </a:ext>
            </a:extLst>
          </p:cNvPr>
          <p:cNvSpPr txBox="1"/>
          <p:nvPr/>
        </p:nvSpPr>
        <p:spPr>
          <a:xfrm>
            <a:off x="2198670" y="359596"/>
            <a:ext cx="7479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Gun </a:t>
            </a:r>
            <a:r>
              <a:rPr lang="es-ES" sz="3200" dirty="0" err="1">
                <a:solidFill>
                  <a:schemeClr val="bg1"/>
                </a:solidFill>
              </a:rPr>
              <a:t>Regulations</a:t>
            </a:r>
            <a:r>
              <a:rPr lang="es-ES" sz="3200" dirty="0">
                <a:solidFill>
                  <a:schemeClr val="bg1"/>
                </a:solidFill>
              </a:rPr>
              <a:t> vs. Gun </a:t>
            </a:r>
            <a:r>
              <a:rPr lang="es-ES" sz="3200" dirty="0" err="1">
                <a:solidFill>
                  <a:schemeClr val="bg1"/>
                </a:solidFill>
              </a:rPr>
              <a:t>Deaths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E1C5D-679B-50B8-92AC-61D1DE288A51}"/>
              </a:ext>
            </a:extLst>
          </p:cNvPr>
          <p:cNvSpPr txBox="1"/>
          <p:nvPr/>
        </p:nvSpPr>
        <p:spPr>
          <a:xfrm>
            <a:off x="1147864" y="1376736"/>
            <a:ext cx="82221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The t-test suggests a statistically significant difference in murder rates by firearms per 100,000 between the two groups being compared, with firearm registration influencing the rates.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Murders and Firearms registration requirement:</a:t>
            </a:r>
          </a:p>
          <a:p>
            <a:r>
              <a:rPr lang="es-ES" sz="1600" dirty="0">
                <a:solidFill>
                  <a:schemeClr val="bg1"/>
                </a:solidFill>
              </a:rPr>
              <a:t>T-</a:t>
            </a:r>
            <a:r>
              <a:rPr lang="es-ES" sz="1600" dirty="0" err="1">
                <a:solidFill>
                  <a:schemeClr val="bg1"/>
                </a:solidFill>
              </a:rPr>
              <a:t>statistic</a:t>
            </a:r>
            <a:r>
              <a:rPr lang="es-ES" sz="1600" dirty="0">
                <a:solidFill>
                  <a:schemeClr val="bg1"/>
                </a:solidFill>
              </a:rPr>
              <a:t>: 2.57 , P-</a:t>
            </a:r>
            <a:r>
              <a:rPr lang="es-ES" sz="1600" dirty="0" err="1">
                <a:solidFill>
                  <a:schemeClr val="bg1"/>
                </a:solidFill>
              </a:rPr>
              <a:t>value</a:t>
            </a:r>
            <a:r>
              <a:rPr lang="es-ES" sz="1600" dirty="0">
                <a:solidFill>
                  <a:schemeClr val="bg1"/>
                </a:solidFill>
              </a:rPr>
              <a:t>: 0.023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Murders and Permit required to purchase:</a:t>
            </a:r>
          </a:p>
          <a:p>
            <a:r>
              <a:rPr lang="en-CA" sz="1600" dirty="0">
                <a:solidFill>
                  <a:schemeClr val="bg1"/>
                </a:solidFill>
              </a:rPr>
              <a:t>T-statistic: 3.75, P-value: 0.00059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400" b="1" dirty="0">
                <a:solidFill>
                  <a:schemeClr val="bg1"/>
                </a:solidFill>
              </a:rPr>
              <a:t>Result: </a:t>
            </a:r>
            <a:r>
              <a:rPr lang="en-CA" sz="2400" dirty="0">
                <a:solidFill>
                  <a:schemeClr val="bg1"/>
                </a:solidFill>
              </a:rPr>
              <a:t>Hypothesis accepted. 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C199F3E-6640-B1B0-267E-1AA9DF21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47" y="3300339"/>
            <a:ext cx="1770993" cy="177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5E8AC401-168D-D50C-514B-DF642B49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63"/>
            <a:ext cx="12192000" cy="6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7750-8714-5692-0637-737E0BD331CC}"/>
              </a:ext>
            </a:extLst>
          </p:cNvPr>
          <p:cNvSpPr txBox="1"/>
          <p:nvPr/>
        </p:nvSpPr>
        <p:spPr>
          <a:xfrm>
            <a:off x="377481" y="565661"/>
            <a:ext cx="439102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Poverty Rates vs. Gun Deaths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EA18A-6DF9-078F-7AAE-1A8711535CAA}"/>
              </a:ext>
            </a:extLst>
          </p:cNvPr>
          <p:cNvSpPr txBox="1"/>
          <p:nvPr/>
        </p:nvSpPr>
        <p:spPr>
          <a:xfrm>
            <a:off x="377480" y="1924437"/>
            <a:ext cx="4699017" cy="436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between poverty rates and Murders by firearms, per 100,000 is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0.52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Direction: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Since 0.52 is positive, it suggests that poverty rate increases, the murders by firearms per 100,000 also tend to increase.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Result: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Hypothesis accepted.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Possible Explanation: 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Poverty increases desperate behaviour, resulting in increased crime rates. With easy access to guns, American criminals in states with higher poverty tend to commit more gun crimes.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A174AB4E-E1F2-C8C4-1ED2-D9144FA5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7" y="2010104"/>
            <a:ext cx="6463863" cy="4847896"/>
          </a:xfrm>
          <a:prstGeom prst="rect">
            <a:avLst/>
          </a:prstGeom>
        </p:spPr>
      </p:pic>
      <p:pic>
        <p:nvPicPr>
          <p:cNvPr id="7" name="Picture 6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861D44E1-A5BF-52ED-1B2D-CE54E0CB6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73" y="3689131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0C3D-F339-2147-3551-5438B5080EBA}"/>
              </a:ext>
            </a:extLst>
          </p:cNvPr>
          <p:cNvSpPr txBox="1"/>
          <p:nvPr/>
        </p:nvSpPr>
        <p:spPr>
          <a:xfrm>
            <a:off x="2286000" y="29429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>
                <a:solidFill>
                  <a:schemeClr val="bg1"/>
                </a:solidFill>
              </a:rPr>
              <a:t>Conclusion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2E818-60CB-EE3A-90A8-E50E0EF3605C}"/>
              </a:ext>
            </a:extLst>
          </p:cNvPr>
          <p:cNvSpPr txBox="1"/>
          <p:nvPr/>
        </p:nvSpPr>
        <p:spPr>
          <a:xfrm>
            <a:off x="430924" y="1481959"/>
            <a:ext cx="69158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 can conclude that gun regulations do make a difference, but overall, the evidence suggests that poverty may be an even stronger influence on gun deaths.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1: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2: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Hypothesis 3: </a:t>
            </a:r>
            <a:r>
              <a:rPr lang="en-CA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x in a red circle&#10;&#10;Description automatically generated">
            <a:extLst>
              <a:ext uri="{FF2B5EF4-FFF2-40B4-BE49-F238E27FC236}">
                <a16:creationId xmlns:a16="http://schemas.microsoft.com/office/drawing/2014/main" id="{6589E248-3ECB-1179-1396-270523C5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90" y="2522481"/>
            <a:ext cx="1024759" cy="1024759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79AFD5B2-E0EF-2CEF-E3C6-92258A93D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5" y="3815256"/>
            <a:ext cx="1298468" cy="1298468"/>
          </a:xfrm>
          <a:prstGeom prst="rect">
            <a:avLst/>
          </a:prstGeom>
        </p:spPr>
      </p:pic>
      <p:pic>
        <p:nvPicPr>
          <p:cNvPr id="10" name="Picture 9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12AE3FF8-2F66-50D9-4898-FA4A1C62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36" y="5376041"/>
            <a:ext cx="1298468" cy="1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78496-0880-4B73-578B-AB8BB0C0F3A2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blue and yellow emblem with stars and stripes&#10;&#10;Description automatically generated">
            <a:extLst>
              <a:ext uri="{FF2B5EF4-FFF2-40B4-BE49-F238E27FC236}">
                <a16:creationId xmlns:a16="http://schemas.microsoft.com/office/drawing/2014/main" id="{F5BFBEFA-87D7-2C92-78A0-B7CBD448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625683"/>
            <a:ext cx="3675888" cy="22974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BF95439-47D3-F048-30BA-F716A1DB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35" y="1144769"/>
            <a:ext cx="3374220" cy="12990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A01A-D1F3-CCC6-A0C2-93E880B13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92" y="3667982"/>
            <a:ext cx="4844298" cy="544983"/>
          </a:xfrm>
          <a:prstGeom prst="rect">
            <a:avLst/>
          </a:prstGeom>
        </p:spPr>
      </p:pic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6C84D4-471A-ED6D-7EC6-FD1206559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18" y="4788231"/>
            <a:ext cx="4735995" cy="1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40" y="1842365"/>
            <a:ext cx="4669052" cy="701496"/>
            <a:chOff x="6751979" y="1666120"/>
            <a:chExt cx="4526164" cy="7014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U.S. and World Gun Facts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40" y="3048501"/>
            <a:ext cx="4898976" cy="748806"/>
            <a:chOff x="6751979" y="1666120"/>
            <a:chExt cx="4507692" cy="7488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3501" y="2137927"/>
              <a:ext cx="4277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Graphs and Analyses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40" y="4254637"/>
            <a:ext cx="4898976" cy="703928"/>
            <a:chOff x="6751979" y="1666120"/>
            <a:chExt cx="4507692" cy="7039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2" y="2093049"/>
              <a:ext cx="4166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Hypotheses’ Outcomes  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ED543-999A-49E6-B7BC-C51A136A00AE}"/>
              </a:ext>
            </a:extLst>
          </p:cNvPr>
          <p:cNvSpPr txBox="1"/>
          <p:nvPr/>
        </p:nvSpPr>
        <p:spPr>
          <a:xfrm>
            <a:off x="1792040" y="5460773"/>
            <a:ext cx="489897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A black object with white stripes&#10;&#10;Description automatically generated">
            <a:extLst>
              <a:ext uri="{FF2B5EF4-FFF2-40B4-BE49-F238E27FC236}">
                <a16:creationId xmlns:a16="http://schemas.microsoft.com/office/drawing/2014/main" id="{0A29F960-46B6-96D4-06CF-14A8938D0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52" y="2059931"/>
            <a:ext cx="6395648" cy="38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north america&#10;&#10;Description automatically generated">
            <a:extLst>
              <a:ext uri="{FF2B5EF4-FFF2-40B4-BE49-F238E27FC236}">
                <a16:creationId xmlns:a16="http://schemas.microsoft.com/office/drawing/2014/main" id="{2BCE6246-483B-E167-36B9-A511E9E3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1A835-5E7D-8B91-7F13-E514C818733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Canadian vs American Homicide Disparity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45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3F6EC80-C370-EEF6-9088-1B388EC22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7" y="644487"/>
            <a:ext cx="976310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Gun Facts about the U.S.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06995" y="2762466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324911" y="2762466"/>
            <a:ext cx="3848826" cy="5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390+ Million Guns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32921-F23B-4E66-BF41-19F60044503E}"/>
              </a:ext>
            </a:extLst>
          </p:cNvPr>
          <p:cNvSpPr txBox="1"/>
          <p:nvPr/>
        </p:nvSpPr>
        <p:spPr>
          <a:xfrm>
            <a:off x="3527501" y="4182171"/>
            <a:ext cx="179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661913" y="3777906"/>
            <a:ext cx="1348883" cy="838527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348254" y="397384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6004854" y="509507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Cost: $280 Billion annually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421952" y="1235332"/>
            <a:ext cx="613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45,000 people die annually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B454F-195E-4955-9AE5-A29CEA572838}"/>
              </a:ext>
            </a:extLst>
          </p:cNvPr>
          <p:cNvSpPr txBox="1"/>
          <p:nvPr/>
        </p:nvSpPr>
        <p:spPr>
          <a:xfrm>
            <a:off x="2502558" y="1809316"/>
            <a:ext cx="325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185031" y="2901865"/>
            <a:ext cx="2231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There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are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120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guns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for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every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s-E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100 </a:t>
            </a:r>
            <a:r>
              <a:rPr lang="es-E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people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in </a:t>
            </a:r>
            <a:r>
              <a:rPr lang="es-E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</a:t>
            </a:r>
            <a:r>
              <a:rPr lang="es-E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U.S.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 descr="A skull and crossbones on a black background&#10;&#10;Description automatically generated">
            <a:extLst>
              <a:ext uri="{FF2B5EF4-FFF2-40B4-BE49-F238E27FC236}">
                <a16:creationId xmlns:a16="http://schemas.microsoft.com/office/drawing/2014/main" id="{67A2E2DB-2AF1-47F6-8486-24AA0AE6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20" y="2125555"/>
            <a:ext cx="850567" cy="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209DD761-E0A4-6B60-3C28-7A86686D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EF88E2F0-EC80-F6F2-69AC-9D0AB00C7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9" y="233165"/>
            <a:ext cx="8421641" cy="63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n object with a group of people on it">
            <a:extLst>
              <a:ext uri="{FF2B5EF4-FFF2-40B4-BE49-F238E27FC236}">
                <a16:creationId xmlns:a16="http://schemas.microsoft.com/office/drawing/2014/main" id="{7EEFB456-C4D4-433D-C1B6-D3B4DE64F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5" b="90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1D4F3-6793-30DB-6547-8FDBCC2A8A6D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explains the US’s high rates of gun deaths?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FA939-6D60-925E-6E96-6DDF0E207B38}"/>
              </a:ext>
            </a:extLst>
          </p:cNvPr>
          <p:cNvSpPr txBox="1"/>
          <p:nvPr/>
        </p:nvSpPr>
        <p:spPr>
          <a:xfrm>
            <a:off x="371093" y="2718054"/>
            <a:ext cx="41707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1: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high levels of registered guns.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2: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low levels of gun regulation.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Hypothesis 3: </a:t>
            </a:r>
            <a:r>
              <a:rPr lang="en-US" dirty="0">
                <a:solidFill>
                  <a:schemeClr val="bg1"/>
                </a:solidFill>
              </a:rPr>
              <a:t>High rates of gun deaths can be explained by poverty rates.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E5CA1-BFF2-9E22-AB20-0B90CB78648F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U.S. Levels of Registered Guns</a:t>
            </a:r>
          </a:p>
        </p:txBody>
      </p:sp>
      <p:pic>
        <p:nvPicPr>
          <p:cNvPr id="5" name="Picture 4" descr="A hand holding an object&#10;&#10;Description automatically generated">
            <a:extLst>
              <a:ext uri="{FF2B5EF4-FFF2-40B4-BE49-F238E27FC236}">
                <a16:creationId xmlns:a16="http://schemas.microsoft.com/office/drawing/2014/main" id="{CED44FAA-EC72-3B27-C931-2EE43E925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r="31198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4D266D-B65D-3A05-4B14-E97EAD3E2E18}"/>
              </a:ext>
            </a:extLst>
          </p:cNvPr>
          <p:cNvSpPr txBox="1"/>
          <p:nvPr/>
        </p:nvSpPr>
        <p:spPr>
          <a:xfrm>
            <a:off x="6981826" y="3146399"/>
            <a:ext cx="4778914" cy="3001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United States: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H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as one of the highest per capita gun ownership rates in the world,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of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120 guns per 100 residents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Canada: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un ownership is about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35 guns per 100 residents.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Spain: </a:t>
            </a:r>
            <a:r>
              <a:rPr lang="en-US" sz="2400" b="0" i="0" dirty="0">
                <a:solidFill>
                  <a:schemeClr val="bg1">
                    <a:alpha val="80000"/>
                  </a:schemeClr>
                </a:solidFill>
                <a:effectLst/>
              </a:rPr>
              <a:t>Gun ownership is reported to be about </a:t>
            </a:r>
            <a:r>
              <a:rPr lang="en-US" sz="2400" b="1" i="0" dirty="0">
                <a:solidFill>
                  <a:schemeClr val="bg1">
                    <a:alpha val="80000"/>
                  </a:schemeClr>
                </a:solidFill>
                <a:effectLst/>
              </a:rPr>
              <a:t>10.4 guns per 100 residents.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8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507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Dustin White</cp:lastModifiedBy>
  <cp:revision>147</cp:revision>
  <dcterms:created xsi:type="dcterms:W3CDTF">2019-01-14T06:35:35Z</dcterms:created>
  <dcterms:modified xsi:type="dcterms:W3CDTF">2024-01-08T17:54:13Z</dcterms:modified>
</cp:coreProperties>
</file>