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1" r:id="rId4"/>
    <p:sldId id="320" r:id="rId5"/>
    <p:sldId id="323" r:id="rId6"/>
    <p:sldId id="324" r:id="rId7"/>
    <p:sldId id="296" r:id="rId8"/>
    <p:sldId id="325" r:id="rId9"/>
    <p:sldId id="326" r:id="rId10"/>
    <p:sldId id="327" r:id="rId11"/>
    <p:sldId id="338" r:id="rId12"/>
    <p:sldId id="328" r:id="rId13"/>
    <p:sldId id="329" r:id="rId14"/>
    <p:sldId id="330" r:id="rId15"/>
    <p:sldId id="331" r:id="rId16"/>
    <p:sldId id="337" r:id="rId17"/>
    <p:sldId id="332" r:id="rId18"/>
    <p:sldId id="333" r:id="rId19"/>
    <p:sldId id="334" r:id="rId20"/>
    <p:sldId id="335" r:id="rId21"/>
    <p:sldId id="3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1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91" y="89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bject with red ribbon flying around it&#10;&#10;Description automatically generated">
            <a:extLst>
              <a:ext uri="{FF2B5EF4-FFF2-40B4-BE49-F238E27FC236}">
                <a16:creationId xmlns:a16="http://schemas.microsoft.com/office/drawing/2014/main" id="{ACE7E38A-E255-E53B-B641-9EB22E1D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079" r="-2" b="277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2CAA7-BEB7-74C5-3309-5D25A75E8C30}"/>
              </a:ext>
            </a:extLst>
          </p:cNvPr>
          <p:cNvSpPr txBox="1"/>
          <p:nvPr/>
        </p:nvSpPr>
        <p:spPr>
          <a:xfrm>
            <a:off x="7490122" y="2328204"/>
            <a:ext cx="4643336" cy="2201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EDA: Gun Murders in America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Dustin White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2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5CA1-BFF2-9E22-AB20-0B90CB78648F}"/>
              </a:ext>
            </a:extLst>
          </p:cNvPr>
          <p:cNvSpPr txBox="1"/>
          <p:nvPr/>
        </p:nvSpPr>
        <p:spPr>
          <a:xfrm>
            <a:off x="6706910" y="1714287"/>
            <a:ext cx="5392346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Levels of Registered Guns</a:t>
            </a:r>
          </a:p>
        </p:txBody>
      </p:sp>
      <p:pic>
        <p:nvPicPr>
          <p:cNvPr id="5" name="Picture 4" descr="A hand holding an object&#10;&#10;Description automatically generated">
            <a:extLst>
              <a:ext uri="{FF2B5EF4-FFF2-40B4-BE49-F238E27FC236}">
                <a16:creationId xmlns:a16="http://schemas.microsoft.com/office/drawing/2014/main" id="{CED44FAA-EC72-3B27-C931-2EE43E925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r="3119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D266D-B65D-3A05-4B14-E97EAD3E2E18}"/>
              </a:ext>
            </a:extLst>
          </p:cNvPr>
          <p:cNvSpPr txBox="1"/>
          <p:nvPr/>
        </p:nvSpPr>
        <p:spPr>
          <a:xfrm>
            <a:off x="6799634" y="2965191"/>
            <a:ext cx="5392346" cy="366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as one of the highest per capita gun ownership rates in the world,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of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120 guns per 100 residents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un ownership is about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35 guns per 100 residents.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Gun ownership is reported to be about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10.4 guns per 100 residents.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 descr="A red maple leaf on a white background&#10;&#10;Description automatically generated">
            <a:extLst>
              <a:ext uri="{FF2B5EF4-FFF2-40B4-BE49-F238E27FC236}">
                <a16:creationId xmlns:a16="http://schemas.microsoft.com/office/drawing/2014/main" id="{6F2878E9-5E66-D173-D5C1-801F98FD0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5906" y="4520322"/>
            <a:ext cx="1365116" cy="682558"/>
          </a:xfrm>
          <a:prstGeom prst="rect">
            <a:avLst/>
          </a:prstGeom>
        </p:spPr>
      </p:pic>
      <p:pic>
        <p:nvPicPr>
          <p:cNvPr id="8" name="Picture 7" descr="A flag with stars and stripes&#10;&#10;Description automatically generated">
            <a:extLst>
              <a:ext uri="{FF2B5EF4-FFF2-40B4-BE49-F238E27FC236}">
                <a16:creationId xmlns:a16="http://schemas.microsoft.com/office/drawing/2014/main" id="{CBD0D486-7B2B-3A8E-E0B2-51827C923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67" y="3058221"/>
            <a:ext cx="1316287" cy="693108"/>
          </a:xfrm>
          <a:prstGeom prst="rect">
            <a:avLst/>
          </a:prstGeom>
        </p:spPr>
      </p:pic>
      <p:pic>
        <p:nvPicPr>
          <p:cNvPr id="10" name="Picture 9" descr="A flag with a red and yellow stripe&#10;&#10;Description automatically generated">
            <a:extLst>
              <a:ext uri="{FF2B5EF4-FFF2-40B4-BE49-F238E27FC236}">
                <a16:creationId xmlns:a16="http://schemas.microsoft.com/office/drawing/2014/main" id="{D0B52C43-D78B-C0CF-199D-B53A3B250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10" y="5671515"/>
            <a:ext cx="1312800" cy="8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4F10EE32-5660-E4AA-335F-689A50D4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"/>
            <a:ext cx="12192000" cy="6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C19A-8D00-781A-A949-D021FBAFF501}"/>
              </a:ext>
            </a:extLst>
          </p:cNvPr>
          <p:cNvSpPr txBox="1"/>
          <p:nvPr/>
        </p:nvSpPr>
        <p:spPr>
          <a:xfrm>
            <a:off x="1629103" y="308917"/>
            <a:ext cx="9680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</a:rPr>
              <a:t>Hypothesis</a:t>
            </a:r>
            <a:r>
              <a:rPr lang="es-ES" sz="3200" dirty="0">
                <a:solidFill>
                  <a:schemeClr val="bg1"/>
                </a:solidFill>
              </a:rPr>
              <a:t> 1: U.S. </a:t>
            </a:r>
            <a:r>
              <a:rPr lang="es-ES" sz="3200" dirty="0" err="1">
                <a:solidFill>
                  <a:schemeClr val="bg1"/>
                </a:solidFill>
              </a:rPr>
              <a:t>Registered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Weapons</a:t>
            </a:r>
            <a:r>
              <a:rPr lang="es-ES" sz="3200" dirty="0">
                <a:solidFill>
                  <a:schemeClr val="bg1"/>
                </a:solidFill>
              </a:rPr>
              <a:t> vs </a:t>
            </a:r>
            <a:r>
              <a:rPr lang="es-ES" sz="3200" dirty="0" err="1">
                <a:solidFill>
                  <a:schemeClr val="bg1"/>
                </a:solidFill>
              </a:rPr>
              <a:t>Homicides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by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State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697E-3D3F-D59B-7033-FA3532A5866C}"/>
              </a:ext>
            </a:extLst>
          </p:cNvPr>
          <p:cNvSpPr txBox="1"/>
          <p:nvPr/>
        </p:nvSpPr>
        <p:spPr>
          <a:xfrm>
            <a:off x="963561" y="1387011"/>
            <a:ext cx="9927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My analysis suggests that as the number of registered firearms increases, homicides by firearms per 100,000 inhabitants also tend to increase, although not strongly enough to confirm the hypothesis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sz="2400" b="1" dirty="0">
                <a:solidFill>
                  <a:schemeClr val="bg1"/>
                </a:solidFill>
              </a:rPr>
              <a:t>Result: </a:t>
            </a:r>
            <a:r>
              <a:rPr lang="en-CA" sz="2400" dirty="0">
                <a:solidFill>
                  <a:schemeClr val="bg1"/>
                </a:solidFill>
              </a:rPr>
              <a:t>Hypothesis rejected. 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Possible Explanation: </a:t>
            </a:r>
            <a:r>
              <a:rPr lang="en-CA" dirty="0">
                <a:solidFill>
                  <a:schemeClr val="bg1"/>
                </a:solidFill>
              </a:rPr>
              <a:t>The United States is thought to have very high levels of illegal guns. </a:t>
            </a:r>
            <a:endParaRPr lang="en-CA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x in a red circle&#10;&#10;Description automatically generated">
            <a:extLst>
              <a:ext uri="{FF2B5EF4-FFF2-40B4-BE49-F238E27FC236}">
                <a16:creationId xmlns:a16="http://schemas.microsoft.com/office/drawing/2014/main" id="{985113BB-80CC-268B-B6BD-2566FB2D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78" y="3114368"/>
            <a:ext cx="1374787" cy="13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677677-C91F-A815-6797-C3D3D40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6" y="517936"/>
            <a:ext cx="9382274" cy="58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n object regulations&#10;&#10;Description automatically generated">
            <a:extLst>
              <a:ext uri="{FF2B5EF4-FFF2-40B4-BE49-F238E27FC236}">
                <a16:creationId xmlns:a16="http://schemas.microsoft.com/office/drawing/2014/main" id="{D84EC045-64EE-AA96-BD42-B2B2C0A5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2" y="203280"/>
            <a:ext cx="9152316" cy="64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3604B-2552-9DCE-6509-2EC22A93AEB7}"/>
              </a:ext>
            </a:extLst>
          </p:cNvPr>
          <p:cNvSpPr txBox="1"/>
          <p:nvPr/>
        </p:nvSpPr>
        <p:spPr>
          <a:xfrm>
            <a:off x="2198670" y="359596"/>
            <a:ext cx="7479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solidFill>
                  <a:schemeClr val="bg1"/>
                </a:solidFill>
              </a:rPr>
              <a:t>Hypothesis</a:t>
            </a:r>
            <a:r>
              <a:rPr lang="es-ES" sz="3200" b="1" dirty="0">
                <a:solidFill>
                  <a:schemeClr val="bg1"/>
                </a:solidFill>
              </a:rPr>
              <a:t> 2: Gun </a:t>
            </a:r>
            <a:r>
              <a:rPr lang="es-ES" sz="3200" b="1" dirty="0" err="1">
                <a:solidFill>
                  <a:schemeClr val="bg1"/>
                </a:solidFill>
              </a:rPr>
              <a:t>Regulations</a:t>
            </a:r>
            <a:r>
              <a:rPr lang="es-ES" sz="3200" b="1" dirty="0">
                <a:solidFill>
                  <a:schemeClr val="bg1"/>
                </a:solidFill>
              </a:rPr>
              <a:t> vs. Gun </a:t>
            </a:r>
            <a:r>
              <a:rPr lang="es-ES" sz="3200" b="1" dirty="0" err="1">
                <a:solidFill>
                  <a:schemeClr val="bg1"/>
                </a:solidFill>
              </a:rPr>
              <a:t>Murders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1C5D-679B-50B8-92AC-61D1DE288A51}"/>
              </a:ext>
            </a:extLst>
          </p:cNvPr>
          <p:cNvSpPr txBox="1"/>
          <p:nvPr/>
        </p:nvSpPr>
        <p:spPr>
          <a:xfrm>
            <a:off x="1216689" y="2151727"/>
            <a:ext cx="8861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analysis suggest that, on average, the states with gun regulations have a much lower number of murders by firearms per 100,000 population than states that do not have gun regulations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400" b="1" dirty="0">
                <a:solidFill>
                  <a:schemeClr val="bg1"/>
                </a:solidFill>
              </a:rPr>
              <a:t>Result: </a:t>
            </a:r>
            <a:r>
              <a:rPr lang="en-CA" sz="2400" dirty="0">
                <a:solidFill>
                  <a:schemeClr val="bg1"/>
                </a:solidFill>
              </a:rPr>
              <a:t>Hypothesis accepted. 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C199F3E-6640-B1B0-267E-1AA9DF21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3102883"/>
            <a:ext cx="1770993" cy="1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5E8AC401-168D-D50C-514B-DF642B49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3"/>
            <a:ext cx="12192000" cy="6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7750-8714-5692-0637-737E0BD331CC}"/>
              </a:ext>
            </a:extLst>
          </p:cNvPr>
          <p:cNvSpPr txBox="1"/>
          <p:nvPr/>
        </p:nvSpPr>
        <p:spPr>
          <a:xfrm>
            <a:off x="377481" y="565661"/>
            <a:ext cx="5187577" cy="139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Hypothesis 3: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Poverty Rates vs. Gun Murders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EA18A-6DF9-078F-7AAE-1A8711535CAA}"/>
              </a:ext>
            </a:extLst>
          </p:cNvPr>
          <p:cNvSpPr txBox="1"/>
          <p:nvPr/>
        </p:nvSpPr>
        <p:spPr>
          <a:xfrm>
            <a:off x="377481" y="1965283"/>
            <a:ext cx="4922106" cy="43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The evidence suggests that states with higher poverty rates have higher levels of gun violence.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alpha val="80000"/>
                  </a:schemeClr>
                </a:solidFill>
              </a:rPr>
              <a:t>Result: 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Hypothesis accepted.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Possible Explanation: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Poverty increases desperate behaviour, resulting in increased crime rates. With easy access to guns, American criminals in states with higher poverty tend to commit more gun crimes.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174AB4E-E1F2-C8C4-1ED2-D9144FA5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7" y="2311661"/>
            <a:ext cx="6463863" cy="4847896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61D44E1-A5BF-52ED-1B2D-CE54E0CB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63" y="3049099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0C3D-F339-2147-3551-5438B5080EBA}"/>
              </a:ext>
            </a:extLst>
          </p:cNvPr>
          <p:cNvSpPr txBox="1"/>
          <p:nvPr/>
        </p:nvSpPr>
        <p:spPr>
          <a:xfrm>
            <a:off x="0" y="198281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chemeClr val="bg1"/>
                </a:solidFill>
              </a:rPr>
              <a:t>Conclusion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E818-60CB-EE3A-90A8-E50E0EF3605C}"/>
              </a:ext>
            </a:extLst>
          </p:cNvPr>
          <p:cNvSpPr txBox="1"/>
          <p:nvPr/>
        </p:nvSpPr>
        <p:spPr>
          <a:xfrm>
            <a:off x="430924" y="1481959"/>
            <a:ext cx="691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 can conclude that gun regulations do make a difference, but overall, the evidence suggests that poverty may be an even stronger influence on gun deaths.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1: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2: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3: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x in a red circle&#10;&#10;Description automatically generated">
            <a:extLst>
              <a:ext uri="{FF2B5EF4-FFF2-40B4-BE49-F238E27FC236}">
                <a16:creationId xmlns:a16="http://schemas.microsoft.com/office/drawing/2014/main" id="{6589E248-3ECB-1179-1396-270523C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2567263"/>
            <a:ext cx="1161614" cy="1161614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9AFD5B2-E0EF-2CEF-E3C6-92258A93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92" y="3949490"/>
            <a:ext cx="1298468" cy="1298468"/>
          </a:xfrm>
          <a:prstGeom prst="rect">
            <a:avLst/>
          </a:prstGeom>
        </p:spPr>
      </p:pic>
      <p:pic>
        <p:nvPicPr>
          <p:cNvPr id="10" name="Picture 9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12AE3FF8-2F66-50D9-4898-FA4A1C62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5338142"/>
            <a:ext cx="1397369" cy="1397369"/>
          </a:xfrm>
          <a:prstGeom prst="rect">
            <a:avLst/>
          </a:prstGeom>
        </p:spPr>
      </p:pic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AB9D5CFB-EE02-3340-EA48-AD50CC44B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31" y="-1"/>
            <a:ext cx="4845270" cy="25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78496-0880-4B73-578B-AB8BB0C0F3A2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and yellow emblem with stars and stripes&#10;&#10;Description automatically generated">
            <a:extLst>
              <a:ext uri="{FF2B5EF4-FFF2-40B4-BE49-F238E27FC236}">
                <a16:creationId xmlns:a16="http://schemas.microsoft.com/office/drawing/2014/main" id="{F5BFBEFA-87D7-2C92-78A0-B7CBD44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625683"/>
            <a:ext cx="3675888" cy="22974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F95439-47D3-F048-30BA-F716A1DB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5" y="1144769"/>
            <a:ext cx="3374220" cy="129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A01A-D1F3-CCC6-A0C2-93E880B13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92" y="3667982"/>
            <a:ext cx="4844298" cy="544983"/>
          </a:xfrm>
          <a:prstGeom prst="rect">
            <a:avLst/>
          </a:prstGeom>
        </p:spPr>
      </p:pic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6C84D4-471A-ED6D-7EC6-FD120655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4788231"/>
            <a:ext cx="4735995" cy="1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40" y="1842365"/>
            <a:ext cx="4669052" cy="701496"/>
            <a:chOff x="6751979" y="1666120"/>
            <a:chExt cx="4526164" cy="701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U.S. and World Gun Facts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40" y="3048501"/>
            <a:ext cx="4898976" cy="748806"/>
            <a:chOff x="6751979" y="1666120"/>
            <a:chExt cx="4507692" cy="7488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3501" y="2137927"/>
              <a:ext cx="4277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Graphs and Analyses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40" y="4254637"/>
            <a:ext cx="4898976" cy="703928"/>
            <a:chOff x="6751979" y="1666120"/>
            <a:chExt cx="4507692" cy="703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2" y="2093049"/>
              <a:ext cx="4166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Hypotheses’ Outcomes 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92040" y="5460773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A black object with white stripes&#10;&#10;Description automatically generated">
            <a:extLst>
              <a:ext uri="{FF2B5EF4-FFF2-40B4-BE49-F238E27FC236}">
                <a16:creationId xmlns:a16="http://schemas.microsoft.com/office/drawing/2014/main" id="{0A29F960-46B6-96D4-06CF-14A8938D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52" y="2059931"/>
            <a:ext cx="6395648" cy="38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north america&#10;&#10;Description automatically generated">
            <a:extLst>
              <a:ext uri="{FF2B5EF4-FFF2-40B4-BE49-F238E27FC236}">
                <a16:creationId xmlns:a16="http://schemas.microsoft.com/office/drawing/2014/main" id="{2BCE6246-483B-E167-36B9-A511E9E3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1A835-5E7D-8B91-7F13-E514C81873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Canadian vs American Homicide Disparity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F6EC80-C370-EEF6-9088-1B388EC2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644487"/>
            <a:ext cx="976310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Gun Facts about the U.S.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06995" y="2762466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324911" y="2762466"/>
            <a:ext cx="3848826" cy="5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390+ Million Guns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32921-F23B-4E66-BF41-19F60044503E}"/>
              </a:ext>
            </a:extLst>
          </p:cNvPr>
          <p:cNvSpPr txBox="1"/>
          <p:nvPr/>
        </p:nvSpPr>
        <p:spPr>
          <a:xfrm>
            <a:off x="3527501" y="4182171"/>
            <a:ext cx="179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661913" y="3777906"/>
            <a:ext cx="1348883" cy="838527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348254" y="397384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6004854" y="509507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Cost: $280 Billion annually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421952" y="1235332"/>
            <a:ext cx="613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45,000 people die annually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B454F-195E-4955-9AE5-A29CEA572838}"/>
              </a:ext>
            </a:extLst>
          </p:cNvPr>
          <p:cNvSpPr txBox="1"/>
          <p:nvPr/>
        </p:nvSpPr>
        <p:spPr>
          <a:xfrm>
            <a:off x="2502558" y="1809316"/>
            <a:ext cx="325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185031" y="2901865"/>
            <a:ext cx="2231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There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are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120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guns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every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100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people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U.S.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 descr="A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67A2E2DB-2AF1-47F6-8486-24AA0AE6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20" y="2125555"/>
            <a:ext cx="850567" cy="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209DD761-E0A4-6B60-3C28-7A86686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EF88E2F0-EC80-F6F2-69AC-9D0AB00C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n object with a group of people on it">
            <a:extLst>
              <a:ext uri="{FF2B5EF4-FFF2-40B4-BE49-F238E27FC236}">
                <a16:creationId xmlns:a16="http://schemas.microsoft.com/office/drawing/2014/main" id="{7EEFB456-C4D4-433D-C1B6-D3B4DE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90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1D4F3-6793-30DB-6547-8FDBCC2A8A6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explains the US’s high rates of gun deaths?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FA939-6D60-925E-6E96-6DDF0E207B38}"/>
              </a:ext>
            </a:extLst>
          </p:cNvPr>
          <p:cNvSpPr txBox="1"/>
          <p:nvPr/>
        </p:nvSpPr>
        <p:spPr>
          <a:xfrm>
            <a:off x="371093" y="2718054"/>
            <a:ext cx="41707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1: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2: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3: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304B-9FD6-CAF0-CF4F-AE67BA1B9B92}"/>
              </a:ext>
            </a:extLst>
          </p:cNvPr>
          <p:cNvSpPr txBox="1"/>
          <p:nvPr/>
        </p:nvSpPr>
        <p:spPr>
          <a:xfrm>
            <a:off x="2924175" y="314325"/>
            <a:ext cx="691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DATA SETS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118EE-09A7-3A93-944D-049AACA3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879"/>
            <a:ext cx="12192000" cy="41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00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445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Dustin White</cp:lastModifiedBy>
  <cp:revision>164</cp:revision>
  <dcterms:created xsi:type="dcterms:W3CDTF">2019-01-14T06:35:35Z</dcterms:created>
  <dcterms:modified xsi:type="dcterms:W3CDTF">2024-01-10T12:37:51Z</dcterms:modified>
</cp:coreProperties>
</file>