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8" r:id="rId2"/>
    <p:sldId id="256" r:id="rId3"/>
    <p:sldId id="259" r:id="rId4"/>
    <p:sldId id="257"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3"/>
  </p:normalViewPr>
  <p:slideViewPr>
    <p:cSldViewPr snapToGrid="0" snapToObjects="1" showGuides="1">
      <p:cViewPr varScale="1">
        <p:scale>
          <a:sx n="120" d="100"/>
          <a:sy n="120" d="100"/>
        </p:scale>
        <p:origin x="140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212A3-2538-5D4F-9E25-B94620C3D71B}" type="datetimeFigureOut">
              <a:rPr lang="en-US" smtClean="0"/>
              <a:t>9/10/18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B846AA-FC4B-A04F-88EB-B0C153C26622}" type="slidenum">
              <a:rPr lang="en-US" smtClean="0"/>
              <a:t>‹#›</a:t>
            </a:fld>
            <a:endParaRPr lang="en-US"/>
          </a:p>
        </p:txBody>
      </p:sp>
    </p:spTree>
    <p:extLst>
      <p:ext uri="{BB962C8B-B14F-4D97-AF65-F5344CB8AC3E}">
        <p14:creationId xmlns:p14="http://schemas.microsoft.com/office/powerpoint/2010/main" val="3823951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Comparison of 2014 &amp; 2015 data show that extremely cold, ice-covered periods in 2015 promote benthic nitrate depletion. The proceeding two thaw events in 2015 were minor and cold meltwater failed to promote mixing in the bay by skimming across the surface of the bay. Would need to show temperature and oxygen profiles.</a:t>
            </a:r>
          </a:p>
        </p:txBody>
      </p:sp>
      <p:sp>
        <p:nvSpPr>
          <p:cNvPr id="4" name="Slide Number Placeholder 3"/>
          <p:cNvSpPr>
            <a:spLocks noGrp="1"/>
          </p:cNvSpPr>
          <p:nvPr>
            <p:ph type="sldNum" sz="quarter" idx="5"/>
          </p:nvPr>
        </p:nvSpPr>
        <p:spPr/>
        <p:txBody>
          <a:bodyPr/>
          <a:lstStyle/>
          <a:p>
            <a:fld id="{42B846AA-FC4B-A04F-88EB-B0C153C26622}" type="slidenum">
              <a:rPr lang="en-US" smtClean="0"/>
              <a:t>1</a:t>
            </a:fld>
            <a:endParaRPr lang="en-US"/>
          </a:p>
        </p:txBody>
      </p:sp>
    </p:spTree>
    <p:extLst>
      <p:ext uri="{BB962C8B-B14F-4D97-AF65-F5344CB8AC3E}">
        <p14:creationId xmlns:p14="http://schemas.microsoft.com/office/powerpoint/2010/main" val="511578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29F9254-BB35-7742-B6B6-8314049D96F5}" type="datetimeFigureOut">
              <a:rPr lang="en-US" smtClean="0"/>
              <a:t>9/10/18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8A18D-BC5B-9F47-BE33-35CCF9BE7374}" type="slidenum">
              <a:rPr lang="en-US" smtClean="0"/>
              <a:t>‹#›</a:t>
            </a:fld>
            <a:endParaRPr lang="en-US"/>
          </a:p>
        </p:txBody>
      </p:sp>
    </p:spTree>
    <p:extLst>
      <p:ext uri="{BB962C8B-B14F-4D97-AF65-F5344CB8AC3E}">
        <p14:creationId xmlns:p14="http://schemas.microsoft.com/office/powerpoint/2010/main" val="314476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9F9254-BB35-7742-B6B6-8314049D96F5}" type="datetimeFigureOut">
              <a:rPr lang="en-US" smtClean="0"/>
              <a:t>9/10/18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8A18D-BC5B-9F47-BE33-35CCF9BE7374}" type="slidenum">
              <a:rPr lang="en-US" smtClean="0"/>
              <a:t>‹#›</a:t>
            </a:fld>
            <a:endParaRPr lang="en-US"/>
          </a:p>
        </p:txBody>
      </p:sp>
    </p:spTree>
    <p:extLst>
      <p:ext uri="{BB962C8B-B14F-4D97-AF65-F5344CB8AC3E}">
        <p14:creationId xmlns:p14="http://schemas.microsoft.com/office/powerpoint/2010/main" val="352187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9F9254-BB35-7742-B6B6-8314049D96F5}" type="datetimeFigureOut">
              <a:rPr lang="en-US" smtClean="0"/>
              <a:t>9/10/18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8A18D-BC5B-9F47-BE33-35CCF9BE7374}" type="slidenum">
              <a:rPr lang="en-US" smtClean="0"/>
              <a:t>‹#›</a:t>
            </a:fld>
            <a:endParaRPr lang="en-US"/>
          </a:p>
        </p:txBody>
      </p:sp>
    </p:spTree>
    <p:extLst>
      <p:ext uri="{BB962C8B-B14F-4D97-AF65-F5344CB8AC3E}">
        <p14:creationId xmlns:p14="http://schemas.microsoft.com/office/powerpoint/2010/main" val="2753385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9F9254-BB35-7742-B6B6-8314049D96F5}" type="datetimeFigureOut">
              <a:rPr lang="en-US" smtClean="0"/>
              <a:t>9/10/18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8A18D-BC5B-9F47-BE33-35CCF9BE7374}" type="slidenum">
              <a:rPr lang="en-US" smtClean="0"/>
              <a:t>‹#›</a:t>
            </a:fld>
            <a:endParaRPr lang="en-US"/>
          </a:p>
        </p:txBody>
      </p:sp>
    </p:spTree>
    <p:extLst>
      <p:ext uri="{BB962C8B-B14F-4D97-AF65-F5344CB8AC3E}">
        <p14:creationId xmlns:p14="http://schemas.microsoft.com/office/powerpoint/2010/main" val="3600165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9F9254-BB35-7742-B6B6-8314049D96F5}" type="datetimeFigureOut">
              <a:rPr lang="en-US" smtClean="0"/>
              <a:t>9/10/18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8A18D-BC5B-9F47-BE33-35CCF9BE7374}" type="slidenum">
              <a:rPr lang="en-US" smtClean="0"/>
              <a:t>‹#›</a:t>
            </a:fld>
            <a:endParaRPr lang="en-US"/>
          </a:p>
        </p:txBody>
      </p:sp>
    </p:spTree>
    <p:extLst>
      <p:ext uri="{BB962C8B-B14F-4D97-AF65-F5344CB8AC3E}">
        <p14:creationId xmlns:p14="http://schemas.microsoft.com/office/powerpoint/2010/main" val="4043180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9F9254-BB35-7742-B6B6-8314049D96F5}" type="datetimeFigureOut">
              <a:rPr lang="en-US" smtClean="0"/>
              <a:t>9/10/18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88A18D-BC5B-9F47-BE33-35CCF9BE7374}" type="slidenum">
              <a:rPr lang="en-US" smtClean="0"/>
              <a:t>‹#›</a:t>
            </a:fld>
            <a:endParaRPr lang="en-US"/>
          </a:p>
        </p:txBody>
      </p:sp>
    </p:spTree>
    <p:extLst>
      <p:ext uri="{BB962C8B-B14F-4D97-AF65-F5344CB8AC3E}">
        <p14:creationId xmlns:p14="http://schemas.microsoft.com/office/powerpoint/2010/main" val="2952142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9F9254-BB35-7742-B6B6-8314049D96F5}" type="datetimeFigureOut">
              <a:rPr lang="en-US" smtClean="0"/>
              <a:t>9/10/18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88A18D-BC5B-9F47-BE33-35CCF9BE7374}" type="slidenum">
              <a:rPr lang="en-US" smtClean="0"/>
              <a:t>‹#›</a:t>
            </a:fld>
            <a:endParaRPr lang="en-US"/>
          </a:p>
        </p:txBody>
      </p:sp>
    </p:spTree>
    <p:extLst>
      <p:ext uri="{BB962C8B-B14F-4D97-AF65-F5344CB8AC3E}">
        <p14:creationId xmlns:p14="http://schemas.microsoft.com/office/powerpoint/2010/main" val="2199763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9F9254-BB35-7742-B6B6-8314049D96F5}" type="datetimeFigureOut">
              <a:rPr lang="en-US" smtClean="0"/>
              <a:t>9/10/18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88A18D-BC5B-9F47-BE33-35CCF9BE7374}" type="slidenum">
              <a:rPr lang="en-US" smtClean="0"/>
              <a:t>‹#›</a:t>
            </a:fld>
            <a:endParaRPr lang="en-US"/>
          </a:p>
        </p:txBody>
      </p:sp>
    </p:spTree>
    <p:extLst>
      <p:ext uri="{BB962C8B-B14F-4D97-AF65-F5344CB8AC3E}">
        <p14:creationId xmlns:p14="http://schemas.microsoft.com/office/powerpoint/2010/main" val="2092870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9F9254-BB35-7742-B6B6-8314049D96F5}" type="datetimeFigureOut">
              <a:rPr lang="en-US" smtClean="0"/>
              <a:t>9/10/18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88A18D-BC5B-9F47-BE33-35CCF9BE7374}" type="slidenum">
              <a:rPr lang="en-US" smtClean="0"/>
              <a:t>‹#›</a:t>
            </a:fld>
            <a:endParaRPr lang="en-US"/>
          </a:p>
        </p:txBody>
      </p:sp>
    </p:spTree>
    <p:extLst>
      <p:ext uri="{BB962C8B-B14F-4D97-AF65-F5344CB8AC3E}">
        <p14:creationId xmlns:p14="http://schemas.microsoft.com/office/powerpoint/2010/main" val="1403141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9F9254-BB35-7742-B6B6-8314049D96F5}" type="datetimeFigureOut">
              <a:rPr lang="en-US" smtClean="0"/>
              <a:t>9/10/18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88A18D-BC5B-9F47-BE33-35CCF9BE7374}" type="slidenum">
              <a:rPr lang="en-US" smtClean="0"/>
              <a:t>‹#›</a:t>
            </a:fld>
            <a:endParaRPr lang="en-US"/>
          </a:p>
        </p:txBody>
      </p:sp>
    </p:spTree>
    <p:extLst>
      <p:ext uri="{BB962C8B-B14F-4D97-AF65-F5344CB8AC3E}">
        <p14:creationId xmlns:p14="http://schemas.microsoft.com/office/powerpoint/2010/main" val="3164418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9F9254-BB35-7742-B6B6-8314049D96F5}" type="datetimeFigureOut">
              <a:rPr lang="en-US" smtClean="0"/>
              <a:t>9/10/18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88A18D-BC5B-9F47-BE33-35CCF9BE7374}" type="slidenum">
              <a:rPr lang="en-US" smtClean="0"/>
              <a:t>‹#›</a:t>
            </a:fld>
            <a:endParaRPr lang="en-US"/>
          </a:p>
        </p:txBody>
      </p:sp>
    </p:spTree>
    <p:extLst>
      <p:ext uri="{BB962C8B-B14F-4D97-AF65-F5344CB8AC3E}">
        <p14:creationId xmlns:p14="http://schemas.microsoft.com/office/powerpoint/2010/main" val="3054027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9F9254-BB35-7742-B6B6-8314049D96F5}" type="datetimeFigureOut">
              <a:rPr lang="en-US" smtClean="0"/>
              <a:t>9/10/18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88A18D-BC5B-9F47-BE33-35CCF9BE7374}" type="slidenum">
              <a:rPr lang="en-US" smtClean="0"/>
              <a:t>‹#›</a:t>
            </a:fld>
            <a:endParaRPr lang="en-US"/>
          </a:p>
        </p:txBody>
      </p:sp>
    </p:spTree>
    <p:extLst>
      <p:ext uri="{BB962C8B-B14F-4D97-AF65-F5344CB8AC3E}">
        <p14:creationId xmlns:p14="http://schemas.microsoft.com/office/powerpoint/2010/main" val="1530262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015_winterN_profiles_m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69452"/>
            <a:ext cx="9144000" cy="2743200"/>
          </a:xfrm>
          <a:prstGeom prst="rect">
            <a:avLst/>
          </a:prstGeom>
        </p:spPr>
      </p:pic>
      <p:cxnSp>
        <p:nvCxnSpPr>
          <p:cNvPr id="3" name="Straight Connector 2"/>
          <p:cNvCxnSpPr/>
          <p:nvPr/>
        </p:nvCxnSpPr>
        <p:spPr>
          <a:xfrm>
            <a:off x="6350000" y="3798332"/>
            <a:ext cx="0" cy="2712720"/>
          </a:xfrm>
          <a:prstGeom prst="line">
            <a:avLst/>
          </a:prstGeom>
          <a:ln w="3175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a:off x="4348480" y="3798332"/>
            <a:ext cx="0" cy="2712720"/>
          </a:xfrm>
          <a:prstGeom prst="line">
            <a:avLst/>
          </a:prstGeom>
          <a:ln w="3175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7345680" y="3798332"/>
            <a:ext cx="0" cy="2712720"/>
          </a:xfrm>
          <a:prstGeom prst="line">
            <a:avLst/>
          </a:prstGeom>
          <a:ln w="31750">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2052320" y="3429000"/>
            <a:ext cx="820244" cy="369332"/>
          </a:xfrm>
          <a:prstGeom prst="rect">
            <a:avLst/>
          </a:prstGeom>
          <a:noFill/>
        </p:spPr>
        <p:txBody>
          <a:bodyPr wrap="none" rtlCol="0">
            <a:spAutoFit/>
          </a:bodyPr>
          <a:lstStyle/>
          <a:p>
            <a:r>
              <a:rPr lang="en-US" dirty="0"/>
              <a:t>Frozen</a:t>
            </a:r>
          </a:p>
        </p:txBody>
      </p:sp>
      <p:sp>
        <p:nvSpPr>
          <p:cNvPr id="7" name="TextBox 6"/>
          <p:cNvSpPr txBox="1"/>
          <p:nvPr/>
        </p:nvSpPr>
        <p:spPr>
          <a:xfrm>
            <a:off x="5939878" y="3429000"/>
            <a:ext cx="694008" cy="369332"/>
          </a:xfrm>
          <a:prstGeom prst="rect">
            <a:avLst/>
          </a:prstGeom>
          <a:noFill/>
        </p:spPr>
        <p:txBody>
          <a:bodyPr wrap="none" rtlCol="0">
            <a:spAutoFit/>
          </a:bodyPr>
          <a:lstStyle/>
          <a:p>
            <a:r>
              <a:rPr lang="en-US" dirty="0"/>
              <a:t>Thaw</a:t>
            </a:r>
          </a:p>
        </p:txBody>
      </p:sp>
      <p:cxnSp>
        <p:nvCxnSpPr>
          <p:cNvPr id="8" name="Straight Arrow Connector 7"/>
          <p:cNvCxnSpPr>
            <a:stCxn id="7" idx="1"/>
          </p:cNvCxnSpPr>
          <p:nvPr/>
        </p:nvCxnSpPr>
        <p:spPr>
          <a:xfrm flipH="1">
            <a:off x="4348480" y="3613666"/>
            <a:ext cx="1591398" cy="17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6633886" y="3615452"/>
            <a:ext cx="7117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a:off x="464181" y="3623826"/>
            <a:ext cx="159139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2872564" y="3615452"/>
            <a:ext cx="147591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2" name="Picture 11" descr="2014_winterN_profiles_mp.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19" y="774152"/>
            <a:ext cx="7958959" cy="2743200"/>
          </a:xfrm>
          <a:prstGeom prst="rect">
            <a:avLst/>
          </a:prstGeom>
        </p:spPr>
      </p:pic>
      <p:sp>
        <p:nvSpPr>
          <p:cNvPr id="13" name="TextBox 12"/>
          <p:cNvSpPr txBox="1"/>
          <p:nvPr/>
        </p:nvSpPr>
        <p:spPr>
          <a:xfrm>
            <a:off x="0" y="118348"/>
            <a:ext cx="5872183" cy="369332"/>
          </a:xfrm>
          <a:prstGeom prst="rect">
            <a:avLst/>
          </a:prstGeom>
          <a:noFill/>
        </p:spPr>
        <p:txBody>
          <a:bodyPr wrap="none" rtlCol="0">
            <a:spAutoFit/>
          </a:bodyPr>
          <a:lstStyle/>
          <a:p>
            <a:r>
              <a:rPr lang="en-US" dirty="0" err="1"/>
              <a:t>Missisquoi</a:t>
            </a:r>
            <a:r>
              <a:rPr lang="en-US" dirty="0"/>
              <a:t> Bay </a:t>
            </a:r>
            <a:r>
              <a:rPr lang="mr-IN" dirty="0"/>
              <a:t>–</a:t>
            </a:r>
            <a:r>
              <a:rPr lang="en-US" dirty="0"/>
              <a:t> Winter 2014 &amp; 2015 Comparison - Nitrogen</a:t>
            </a:r>
          </a:p>
        </p:txBody>
      </p:sp>
      <p:cxnSp>
        <p:nvCxnSpPr>
          <p:cNvPr id="14" name="Straight Connector 13"/>
          <p:cNvCxnSpPr/>
          <p:nvPr/>
        </p:nvCxnSpPr>
        <p:spPr>
          <a:xfrm>
            <a:off x="5318151" y="698702"/>
            <a:ext cx="0" cy="2712720"/>
          </a:xfrm>
          <a:prstGeom prst="line">
            <a:avLst/>
          </a:prstGeom>
          <a:ln w="31750">
            <a:solidFill>
              <a:schemeClr val="tx1"/>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8311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2015_winterN_profiles_m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65200"/>
            <a:ext cx="9144000" cy="2743200"/>
          </a:xfrm>
          <a:prstGeom prst="rect">
            <a:avLst/>
          </a:prstGeom>
        </p:spPr>
      </p:pic>
      <p:pic>
        <p:nvPicPr>
          <p:cNvPr id="9" name="Picture 8" descr="2015_winterN_profiles_s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053840"/>
            <a:ext cx="9144000" cy="2743200"/>
          </a:xfrm>
          <a:prstGeom prst="rect">
            <a:avLst/>
          </a:prstGeom>
        </p:spPr>
      </p:pic>
      <p:sp>
        <p:nvSpPr>
          <p:cNvPr id="10" name="TextBox 9"/>
          <p:cNvSpPr txBox="1"/>
          <p:nvPr/>
        </p:nvSpPr>
        <p:spPr>
          <a:xfrm>
            <a:off x="0" y="118348"/>
            <a:ext cx="8109912" cy="369332"/>
          </a:xfrm>
          <a:prstGeom prst="rect">
            <a:avLst/>
          </a:prstGeom>
          <a:noFill/>
        </p:spPr>
        <p:txBody>
          <a:bodyPr wrap="none" rtlCol="0">
            <a:spAutoFit/>
          </a:bodyPr>
          <a:lstStyle/>
          <a:p>
            <a:r>
              <a:rPr lang="en-US" dirty="0" err="1"/>
              <a:t>Missisquoi</a:t>
            </a:r>
            <a:r>
              <a:rPr lang="en-US" dirty="0"/>
              <a:t> Bay </a:t>
            </a:r>
            <a:r>
              <a:rPr lang="mr-IN" dirty="0"/>
              <a:t>–</a:t>
            </a:r>
            <a:r>
              <a:rPr lang="en-US" dirty="0"/>
              <a:t> each panel is a different sampling day; dashed lines are thaw events</a:t>
            </a:r>
          </a:p>
        </p:txBody>
      </p:sp>
      <p:sp>
        <p:nvSpPr>
          <p:cNvPr id="11" name="TextBox 10"/>
          <p:cNvSpPr txBox="1"/>
          <p:nvPr/>
        </p:nvSpPr>
        <p:spPr>
          <a:xfrm>
            <a:off x="0" y="3714988"/>
            <a:ext cx="1674707" cy="369332"/>
          </a:xfrm>
          <a:prstGeom prst="rect">
            <a:avLst/>
          </a:prstGeom>
          <a:noFill/>
        </p:spPr>
        <p:txBody>
          <a:bodyPr wrap="none" rtlCol="0">
            <a:spAutoFit/>
          </a:bodyPr>
          <a:lstStyle/>
          <a:p>
            <a:r>
              <a:rPr lang="en-US" dirty="0"/>
              <a:t>Shelburne Pond</a:t>
            </a:r>
          </a:p>
        </p:txBody>
      </p:sp>
      <p:cxnSp>
        <p:nvCxnSpPr>
          <p:cNvPr id="13" name="Straight Connector 12"/>
          <p:cNvCxnSpPr/>
          <p:nvPr/>
        </p:nvCxnSpPr>
        <p:spPr>
          <a:xfrm>
            <a:off x="6350000" y="894080"/>
            <a:ext cx="0" cy="2712720"/>
          </a:xfrm>
          <a:prstGeom prst="line">
            <a:avLst/>
          </a:prstGeom>
          <a:ln w="3175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4348480" y="894080"/>
            <a:ext cx="0" cy="2712720"/>
          </a:xfrm>
          <a:prstGeom prst="line">
            <a:avLst/>
          </a:prstGeom>
          <a:ln w="3175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7345680" y="894080"/>
            <a:ext cx="0" cy="2712720"/>
          </a:xfrm>
          <a:prstGeom prst="line">
            <a:avLst/>
          </a:prstGeom>
          <a:ln w="31750">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2052320" y="524748"/>
            <a:ext cx="820244" cy="369332"/>
          </a:xfrm>
          <a:prstGeom prst="rect">
            <a:avLst/>
          </a:prstGeom>
          <a:noFill/>
        </p:spPr>
        <p:txBody>
          <a:bodyPr wrap="none" rtlCol="0">
            <a:spAutoFit/>
          </a:bodyPr>
          <a:lstStyle/>
          <a:p>
            <a:r>
              <a:rPr lang="en-US" dirty="0"/>
              <a:t>Frozen</a:t>
            </a:r>
          </a:p>
        </p:txBody>
      </p:sp>
      <p:sp>
        <p:nvSpPr>
          <p:cNvPr id="17" name="TextBox 16"/>
          <p:cNvSpPr txBox="1"/>
          <p:nvPr/>
        </p:nvSpPr>
        <p:spPr>
          <a:xfrm>
            <a:off x="5939878" y="524748"/>
            <a:ext cx="694008" cy="369332"/>
          </a:xfrm>
          <a:prstGeom prst="rect">
            <a:avLst/>
          </a:prstGeom>
          <a:noFill/>
        </p:spPr>
        <p:txBody>
          <a:bodyPr wrap="none" rtlCol="0">
            <a:spAutoFit/>
          </a:bodyPr>
          <a:lstStyle/>
          <a:p>
            <a:r>
              <a:rPr lang="en-US" dirty="0"/>
              <a:t>Thaw</a:t>
            </a:r>
          </a:p>
        </p:txBody>
      </p:sp>
      <p:cxnSp>
        <p:nvCxnSpPr>
          <p:cNvPr id="21" name="Straight Arrow Connector 20"/>
          <p:cNvCxnSpPr>
            <a:stCxn id="17" idx="1"/>
          </p:cNvCxnSpPr>
          <p:nvPr/>
        </p:nvCxnSpPr>
        <p:spPr>
          <a:xfrm flipH="1">
            <a:off x="4348480" y="709414"/>
            <a:ext cx="1591398" cy="17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6633886" y="711200"/>
            <a:ext cx="7117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464181" y="719574"/>
            <a:ext cx="159139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2872564" y="711200"/>
            <a:ext cx="147591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2956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84960" y="626348"/>
            <a:ext cx="1625600" cy="369332"/>
          </a:xfrm>
          <a:prstGeom prst="rect">
            <a:avLst/>
          </a:prstGeom>
          <a:noFill/>
        </p:spPr>
        <p:txBody>
          <a:bodyPr wrap="square" rtlCol="0">
            <a:spAutoFit/>
          </a:bodyPr>
          <a:lstStyle/>
          <a:p>
            <a:pPr algn="ctr"/>
            <a:r>
              <a:rPr lang="en-US" dirty="0"/>
              <a:t>2014</a:t>
            </a:r>
          </a:p>
        </p:txBody>
      </p:sp>
      <p:sp>
        <p:nvSpPr>
          <p:cNvPr id="4" name="TextBox 3"/>
          <p:cNvSpPr txBox="1"/>
          <p:nvPr/>
        </p:nvSpPr>
        <p:spPr>
          <a:xfrm>
            <a:off x="5973491" y="74089"/>
            <a:ext cx="3079350" cy="461665"/>
          </a:xfrm>
          <a:prstGeom prst="rect">
            <a:avLst/>
          </a:prstGeom>
          <a:noFill/>
        </p:spPr>
        <p:txBody>
          <a:bodyPr wrap="square" rtlCol="0">
            <a:spAutoFit/>
          </a:bodyPr>
          <a:lstStyle/>
          <a:p>
            <a:r>
              <a:rPr lang="en-US" sz="1200" dirty="0"/>
              <a:t>Same data over time and grouped by depth (D1 = top, D5 = bottom)</a:t>
            </a:r>
          </a:p>
        </p:txBody>
      </p:sp>
      <p:sp>
        <p:nvSpPr>
          <p:cNvPr id="5" name="TextBox 4"/>
          <p:cNvSpPr txBox="1"/>
          <p:nvPr/>
        </p:nvSpPr>
        <p:spPr>
          <a:xfrm>
            <a:off x="0" y="118348"/>
            <a:ext cx="5872183" cy="369332"/>
          </a:xfrm>
          <a:prstGeom prst="rect">
            <a:avLst/>
          </a:prstGeom>
          <a:noFill/>
        </p:spPr>
        <p:txBody>
          <a:bodyPr wrap="none" rtlCol="0">
            <a:spAutoFit/>
          </a:bodyPr>
          <a:lstStyle/>
          <a:p>
            <a:r>
              <a:rPr lang="en-US" dirty="0" err="1"/>
              <a:t>Missisquoi</a:t>
            </a:r>
            <a:r>
              <a:rPr lang="en-US" dirty="0"/>
              <a:t> Bay </a:t>
            </a:r>
            <a:r>
              <a:rPr lang="mr-IN" dirty="0"/>
              <a:t>–</a:t>
            </a:r>
            <a:r>
              <a:rPr lang="en-US" dirty="0"/>
              <a:t> Winter 2014 &amp; 2015 Comparison - Nitrogen</a:t>
            </a:r>
          </a:p>
        </p:txBody>
      </p:sp>
      <p:pic>
        <p:nvPicPr>
          <p:cNvPr id="6" name="Picture 5" descr="2014_winterN_timeseries_m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4" y="965200"/>
            <a:ext cx="4910667" cy="5892800"/>
          </a:xfrm>
          <a:prstGeom prst="rect">
            <a:avLst/>
          </a:prstGeom>
        </p:spPr>
      </p:pic>
      <p:pic>
        <p:nvPicPr>
          <p:cNvPr id="2" name="Picture 1" descr="2015_winterN_timeseries_m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8748" y="965200"/>
            <a:ext cx="4817533" cy="5781040"/>
          </a:xfrm>
          <a:prstGeom prst="rect">
            <a:avLst/>
          </a:prstGeom>
        </p:spPr>
      </p:pic>
      <p:sp>
        <p:nvSpPr>
          <p:cNvPr id="7" name="TextBox 6"/>
          <p:cNvSpPr txBox="1"/>
          <p:nvPr/>
        </p:nvSpPr>
        <p:spPr>
          <a:xfrm>
            <a:off x="5685406" y="626348"/>
            <a:ext cx="1625600" cy="369332"/>
          </a:xfrm>
          <a:prstGeom prst="rect">
            <a:avLst/>
          </a:prstGeom>
          <a:noFill/>
        </p:spPr>
        <p:txBody>
          <a:bodyPr wrap="square" rtlCol="0">
            <a:spAutoFit/>
          </a:bodyPr>
          <a:lstStyle/>
          <a:p>
            <a:pPr algn="ctr"/>
            <a:r>
              <a:rPr lang="en-US" dirty="0"/>
              <a:t>2015</a:t>
            </a:r>
          </a:p>
        </p:txBody>
      </p:sp>
    </p:spTree>
    <p:extLst>
      <p:ext uri="{BB962C8B-B14F-4D97-AF65-F5344CB8AC3E}">
        <p14:creationId xmlns:p14="http://schemas.microsoft.com/office/powerpoint/2010/main" val="2470795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015_winterN_timeseries_m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 y="965200"/>
            <a:ext cx="4817533" cy="5781040"/>
          </a:xfrm>
          <a:prstGeom prst="rect">
            <a:avLst/>
          </a:prstGeom>
        </p:spPr>
      </p:pic>
      <p:pic>
        <p:nvPicPr>
          <p:cNvPr id="5" name="Picture 4" descr="2015_winterN_timeseries_s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6466" y="965200"/>
            <a:ext cx="4817533" cy="5781040"/>
          </a:xfrm>
          <a:prstGeom prst="rect">
            <a:avLst/>
          </a:prstGeom>
        </p:spPr>
      </p:pic>
      <p:sp>
        <p:nvSpPr>
          <p:cNvPr id="6" name="TextBox 5"/>
          <p:cNvSpPr txBox="1"/>
          <p:nvPr/>
        </p:nvSpPr>
        <p:spPr>
          <a:xfrm>
            <a:off x="1584960" y="626348"/>
            <a:ext cx="1625600" cy="369332"/>
          </a:xfrm>
          <a:prstGeom prst="rect">
            <a:avLst/>
          </a:prstGeom>
          <a:noFill/>
        </p:spPr>
        <p:txBody>
          <a:bodyPr wrap="square" rtlCol="0">
            <a:spAutoFit/>
          </a:bodyPr>
          <a:lstStyle/>
          <a:p>
            <a:pPr algn="ctr"/>
            <a:r>
              <a:rPr lang="en-US" dirty="0" err="1"/>
              <a:t>Missisquoi</a:t>
            </a:r>
            <a:endParaRPr lang="en-US" dirty="0"/>
          </a:p>
        </p:txBody>
      </p:sp>
      <p:sp>
        <p:nvSpPr>
          <p:cNvPr id="7" name="TextBox 6"/>
          <p:cNvSpPr txBox="1"/>
          <p:nvPr/>
        </p:nvSpPr>
        <p:spPr>
          <a:xfrm>
            <a:off x="5831840" y="632936"/>
            <a:ext cx="1625600" cy="369332"/>
          </a:xfrm>
          <a:prstGeom prst="rect">
            <a:avLst/>
          </a:prstGeom>
          <a:noFill/>
        </p:spPr>
        <p:txBody>
          <a:bodyPr wrap="square" rtlCol="0">
            <a:spAutoFit/>
          </a:bodyPr>
          <a:lstStyle/>
          <a:p>
            <a:pPr algn="ctr"/>
            <a:r>
              <a:rPr lang="en-US" dirty="0"/>
              <a:t>Shelburne</a:t>
            </a:r>
          </a:p>
        </p:txBody>
      </p:sp>
      <p:sp>
        <p:nvSpPr>
          <p:cNvPr id="8" name="TextBox 7"/>
          <p:cNvSpPr txBox="1"/>
          <p:nvPr/>
        </p:nvSpPr>
        <p:spPr>
          <a:xfrm>
            <a:off x="365760" y="213360"/>
            <a:ext cx="7508240" cy="369332"/>
          </a:xfrm>
          <a:prstGeom prst="rect">
            <a:avLst/>
          </a:prstGeom>
          <a:noFill/>
        </p:spPr>
        <p:txBody>
          <a:bodyPr wrap="square" rtlCol="0">
            <a:spAutoFit/>
          </a:bodyPr>
          <a:lstStyle/>
          <a:p>
            <a:r>
              <a:rPr lang="en-US" dirty="0"/>
              <a:t>Same data over time and grouped by depth (D1 = top, D5 = bottom)</a:t>
            </a:r>
          </a:p>
        </p:txBody>
      </p:sp>
    </p:spTree>
    <p:extLst>
      <p:ext uri="{BB962C8B-B14F-4D97-AF65-F5344CB8AC3E}">
        <p14:creationId xmlns:p14="http://schemas.microsoft.com/office/powerpoint/2010/main" val="730666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1236</TotalTime>
  <Words>138</Words>
  <Application>Microsoft Macintosh PowerPoint</Application>
  <PresentationFormat>On-screen Show (4:3)</PresentationFormat>
  <Paragraphs>16</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Mangal</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Dustin Kincaid</dc:creator>
  <cp:lastModifiedBy>Dustin Kincaid</cp:lastModifiedBy>
  <cp:revision>10</cp:revision>
  <dcterms:created xsi:type="dcterms:W3CDTF">2018-06-29T18:53:44Z</dcterms:created>
  <dcterms:modified xsi:type="dcterms:W3CDTF">2018-09-11T14:11:22Z</dcterms:modified>
</cp:coreProperties>
</file>