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93"/>
    <p:restoredTop sz="77198"/>
  </p:normalViewPr>
  <p:slideViewPr>
    <p:cSldViewPr snapToGrid="0" snapToObjects="1">
      <p:cViewPr varScale="1">
        <p:scale>
          <a:sx n="62" d="100"/>
          <a:sy n="62" d="100"/>
        </p:scale>
        <p:origin x="20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8A070-FAE6-B449-AD25-BA0EE0E8FEE3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B5A2D-C7B0-A94A-AC9A-2C55CC565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46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 says there was one thaw in 2014 that I should note (see his ES&amp;T paper); as for MB &amp; SP comparison, to get at what the TN pool contains (particulate N vs. DON, use turbidity concentrations and PC conc.); look at riverine concentrations of N, why don’t concentrations in top layer respond more? Maybe also look at N:P ratios in frozen vs thaw, but maybe also look at C:N or C:P ratios where we have DOC data; get 2014 </a:t>
            </a:r>
            <a:r>
              <a:rPr lang="en-US" dirty="0" err="1"/>
              <a:t>sonde</a:t>
            </a:r>
            <a:r>
              <a:rPr lang="en-US" dirty="0"/>
              <a:t> data from Andrew and graph DO &amp; CHLA data, make figures like Ocean Data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B5A2D-C7B0-A94A-AC9A-2C55CC5652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47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F9F2-204D-8C46-8536-287ED5E0E30B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041C-8BE5-B240-B825-F55B0A3E7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F9F2-204D-8C46-8536-287ED5E0E30B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041C-8BE5-B240-B825-F55B0A3E7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2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F9F2-204D-8C46-8536-287ED5E0E30B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041C-8BE5-B240-B825-F55B0A3E7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5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F9F2-204D-8C46-8536-287ED5E0E30B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041C-8BE5-B240-B825-F55B0A3E7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57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F9F2-204D-8C46-8536-287ED5E0E30B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041C-8BE5-B240-B825-F55B0A3E7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F9F2-204D-8C46-8536-287ED5E0E30B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041C-8BE5-B240-B825-F55B0A3E7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5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F9F2-204D-8C46-8536-287ED5E0E30B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041C-8BE5-B240-B825-F55B0A3E7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2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F9F2-204D-8C46-8536-287ED5E0E30B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041C-8BE5-B240-B825-F55B0A3E7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6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F9F2-204D-8C46-8536-287ED5E0E30B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041C-8BE5-B240-B825-F55B0A3E7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7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F9F2-204D-8C46-8536-287ED5E0E30B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041C-8BE5-B240-B825-F55B0A3E7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67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F9F2-204D-8C46-8536-287ED5E0E30B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041C-8BE5-B240-B825-F55B0A3E7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2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BF9F2-204D-8C46-8536-287ED5E0E30B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A041C-8BE5-B240-B825-F55B0A3E7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piece of paper&#13;&#10;&#13;&#10;Description automatically generated">
            <a:extLst>
              <a:ext uri="{FF2B5EF4-FFF2-40B4-BE49-F238E27FC236}">
                <a16:creationId xmlns:a16="http://schemas.microsoft.com/office/drawing/2014/main" id="{53A679D5-507D-5946-B1E6-CBD48EE4F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5" y="694480"/>
            <a:ext cx="7687839" cy="86488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064FCF-63BF-ED4E-8F8F-8D43BB1162FB}"/>
              </a:ext>
            </a:extLst>
          </p:cNvPr>
          <p:cNvSpPr txBox="1"/>
          <p:nvPr/>
        </p:nvSpPr>
        <p:spPr>
          <a:xfrm>
            <a:off x="49835" y="491761"/>
            <a:ext cx="937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  <a:cs typeface="Arial" panose="020B0604020202020204" pitchFamily="34" charset="0"/>
              </a:rPr>
              <a:t>MB 2014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B5B058-7887-E447-B699-B292EE522538}"/>
              </a:ext>
            </a:extLst>
          </p:cNvPr>
          <p:cNvSpPr txBox="1"/>
          <p:nvPr/>
        </p:nvSpPr>
        <p:spPr>
          <a:xfrm>
            <a:off x="49835" y="4831376"/>
            <a:ext cx="937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  <a:cs typeface="Arial" panose="020B0604020202020204" pitchFamily="34" charset="0"/>
              </a:rPr>
              <a:t>MB 2015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8561AD-F3E8-B842-BAE4-BF0A9653978F}"/>
              </a:ext>
            </a:extLst>
          </p:cNvPr>
          <p:cNvSpPr txBox="1"/>
          <p:nvPr/>
        </p:nvSpPr>
        <p:spPr>
          <a:xfrm>
            <a:off x="3893754" y="4831375"/>
            <a:ext cx="937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  <a:cs typeface="Arial" panose="020B0604020202020204" pitchFamily="34" charset="0"/>
              </a:rPr>
              <a:t>SP 2015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926B39-BFC9-AF4E-8486-4A515A3D4D9F}"/>
              </a:ext>
            </a:extLst>
          </p:cNvPr>
          <p:cNvSpPr txBox="1"/>
          <p:nvPr/>
        </p:nvSpPr>
        <p:spPr>
          <a:xfrm>
            <a:off x="541760" y="2350430"/>
            <a:ext cx="12552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" pitchFamily="2" charset="0"/>
                <a:cs typeface="Arial" panose="020B0604020202020204" pitchFamily="34" charset="0"/>
              </a:rPr>
              <a:t>-0.0027x, </a:t>
            </a:r>
            <a:r>
              <a:rPr lang="en-US" sz="800" i="1" dirty="0">
                <a:latin typeface="Helvetica" pitchFamily="2" charset="0"/>
                <a:cs typeface="Arial" panose="020B0604020202020204" pitchFamily="34" charset="0"/>
              </a:rPr>
              <a:t>p</a:t>
            </a:r>
            <a:r>
              <a:rPr lang="en-US" sz="800" dirty="0">
                <a:latin typeface="Helvetica" pitchFamily="2" charset="0"/>
                <a:cs typeface="Arial" panose="020B0604020202020204" pitchFamily="34" charset="0"/>
              </a:rPr>
              <a:t> &lt; 0.01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311970-1F71-ED4A-82FD-DC249A92BFFD}"/>
              </a:ext>
            </a:extLst>
          </p:cNvPr>
          <p:cNvSpPr txBox="1"/>
          <p:nvPr/>
        </p:nvSpPr>
        <p:spPr>
          <a:xfrm>
            <a:off x="541760" y="3124694"/>
            <a:ext cx="13539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" pitchFamily="2" charset="0"/>
                <a:cs typeface="Arial" panose="020B0604020202020204" pitchFamily="34" charset="0"/>
              </a:rPr>
              <a:t>-0.0027x, </a:t>
            </a:r>
            <a:r>
              <a:rPr lang="en-US" sz="800" i="1" dirty="0">
                <a:latin typeface="Helvetica" pitchFamily="2" charset="0"/>
                <a:cs typeface="Arial" panose="020B0604020202020204" pitchFamily="34" charset="0"/>
              </a:rPr>
              <a:t>p</a:t>
            </a:r>
            <a:r>
              <a:rPr lang="en-US" sz="800" dirty="0">
                <a:latin typeface="Helvetica" pitchFamily="2" charset="0"/>
                <a:cs typeface="Arial" panose="020B0604020202020204" pitchFamily="34" charset="0"/>
              </a:rPr>
              <a:t> &lt; 0.001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030D42-8EDD-1B43-941C-1AEF0919C87B}"/>
              </a:ext>
            </a:extLst>
          </p:cNvPr>
          <p:cNvSpPr txBox="1"/>
          <p:nvPr/>
        </p:nvSpPr>
        <p:spPr>
          <a:xfrm>
            <a:off x="541760" y="5892281"/>
            <a:ext cx="13539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" pitchFamily="2" charset="0"/>
                <a:cs typeface="Arial" panose="020B0604020202020204" pitchFamily="34" charset="0"/>
              </a:rPr>
              <a:t>-0.0048x, </a:t>
            </a:r>
            <a:r>
              <a:rPr lang="en-US" sz="800" i="1" dirty="0">
                <a:latin typeface="Helvetica" pitchFamily="2" charset="0"/>
                <a:cs typeface="Arial" panose="020B0604020202020204" pitchFamily="34" charset="0"/>
              </a:rPr>
              <a:t>p</a:t>
            </a:r>
            <a:r>
              <a:rPr lang="en-US" sz="800" dirty="0">
                <a:latin typeface="Helvetica" pitchFamily="2" charset="0"/>
                <a:cs typeface="Arial" panose="020B0604020202020204" pitchFamily="34" charset="0"/>
              </a:rPr>
              <a:t> = 0.03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0C9707-3F39-AF45-A78A-330CDC472911}"/>
              </a:ext>
            </a:extLst>
          </p:cNvPr>
          <p:cNvSpPr txBox="1"/>
          <p:nvPr/>
        </p:nvSpPr>
        <p:spPr>
          <a:xfrm>
            <a:off x="541760" y="6675741"/>
            <a:ext cx="13539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" pitchFamily="2" charset="0"/>
                <a:cs typeface="Arial" panose="020B0604020202020204" pitchFamily="34" charset="0"/>
              </a:rPr>
              <a:t>-0.0063x, </a:t>
            </a:r>
            <a:r>
              <a:rPr lang="en-US" sz="800" i="1" dirty="0">
                <a:latin typeface="Helvetica" pitchFamily="2" charset="0"/>
                <a:cs typeface="Arial" panose="020B0604020202020204" pitchFamily="34" charset="0"/>
              </a:rPr>
              <a:t>p</a:t>
            </a:r>
            <a:r>
              <a:rPr lang="en-US" sz="800" dirty="0">
                <a:latin typeface="Helvetica" pitchFamily="2" charset="0"/>
                <a:cs typeface="Arial" panose="020B0604020202020204" pitchFamily="34" charset="0"/>
              </a:rPr>
              <a:t> &lt; 0.001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46A1FB-96BD-0440-8C27-DE12CBC9932D}"/>
              </a:ext>
            </a:extLst>
          </p:cNvPr>
          <p:cNvSpPr txBox="1"/>
          <p:nvPr/>
        </p:nvSpPr>
        <p:spPr>
          <a:xfrm>
            <a:off x="567802" y="7459201"/>
            <a:ext cx="13539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" pitchFamily="2" charset="0"/>
                <a:cs typeface="Arial" panose="020B0604020202020204" pitchFamily="34" charset="0"/>
              </a:rPr>
              <a:t>-0.0112x, </a:t>
            </a:r>
            <a:r>
              <a:rPr lang="en-US" sz="800" i="1" dirty="0">
                <a:latin typeface="Helvetica" pitchFamily="2" charset="0"/>
                <a:cs typeface="Arial" panose="020B0604020202020204" pitchFamily="34" charset="0"/>
              </a:rPr>
              <a:t>p</a:t>
            </a:r>
            <a:r>
              <a:rPr lang="en-US" sz="800" dirty="0">
                <a:latin typeface="Helvetica" pitchFamily="2" charset="0"/>
                <a:cs typeface="Arial" panose="020B0604020202020204" pitchFamily="34" charset="0"/>
              </a:rPr>
              <a:t> &lt; 0.001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4609C0-F4A9-9544-BBDB-C53C581154D0}"/>
              </a:ext>
            </a:extLst>
          </p:cNvPr>
          <p:cNvSpPr txBox="1"/>
          <p:nvPr/>
        </p:nvSpPr>
        <p:spPr>
          <a:xfrm>
            <a:off x="567802" y="8219139"/>
            <a:ext cx="13539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" pitchFamily="2" charset="0"/>
                <a:cs typeface="Arial" panose="020B0604020202020204" pitchFamily="34" charset="0"/>
              </a:rPr>
              <a:t>-0.0102x, </a:t>
            </a:r>
            <a:r>
              <a:rPr lang="en-US" sz="800" i="1" dirty="0">
                <a:latin typeface="Helvetica" pitchFamily="2" charset="0"/>
                <a:cs typeface="Arial" panose="020B0604020202020204" pitchFamily="34" charset="0"/>
              </a:rPr>
              <a:t>p</a:t>
            </a:r>
            <a:r>
              <a:rPr lang="en-US" sz="800" dirty="0">
                <a:latin typeface="Helvetica" pitchFamily="2" charset="0"/>
                <a:cs typeface="Arial" panose="020B0604020202020204" pitchFamily="34" charset="0"/>
              </a:rPr>
              <a:t> &lt; 0.01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781C40-E96B-C34E-85D2-0143B7F46918}"/>
              </a:ext>
            </a:extLst>
          </p:cNvPr>
          <p:cNvSpPr txBox="1"/>
          <p:nvPr/>
        </p:nvSpPr>
        <p:spPr>
          <a:xfrm>
            <a:off x="4385679" y="6675741"/>
            <a:ext cx="13539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" pitchFamily="2" charset="0"/>
                <a:cs typeface="Arial" panose="020B0604020202020204" pitchFamily="34" charset="0"/>
              </a:rPr>
              <a:t>-0.0013x, </a:t>
            </a:r>
            <a:r>
              <a:rPr lang="en-US" sz="800" i="1" dirty="0">
                <a:latin typeface="Helvetica" pitchFamily="2" charset="0"/>
                <a:cs typeface="Arial" panose="020B0604020202020204" pitchFamily="34" charset="0"/>
              </a:rPr>
              <a:t>p</a:t>
            </a:r>
            <a:r>
              <a:rPr lang="en-US" sz="800" dirty="0">
                <a:latin typeface="Helvetica" pitchFamily="2" charset="0"/>
                <a:cs typeface="Arial" panose="020B0604020202020204" pitchFamily="34" charset="0"/>
              </a:rPr>
              <a:t> &lt; 0.001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771E4F-7B34-0542-A3FD-296E6220C9E6}"/>
              </a:ext>
            </a:extLst>
          </p:cNvPr>
          <p:cNvSpPr txBox="1"/>
          <p:nvPr/>
        </p:nvSpPr>
        <p:spPr>
          <a:xfrm>
            <a:off x="4385679" y="8219139"/>
            <a:ext cx="13539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" pitchFamily="2" charset="0"/>
                <a:cs typeface="Arial" panose="020B0604020202020204" pitchFamily="34" charset="0"/>
              </a:rPr>
              <a:t>-0.0005x, </a:t>
            </a:r>
            <a:r>
              <a:rPr lang="en-US" sz="800" i="1" dirty="0">
                <a:latin typeface="Helvetica" pitchFamily="2" charset="0"/>
                <a:cs typeface="Arial" panose="020B0604020202020204" pitchFamily="34" charset="0"/>
              </a:rPr>
              <a:t>p</a:t>
            </a:r>
            <a:r>
              <a:rPr lang="en-US" sz="800" dirty="0">
                <a:latin typeface="Helvetica" pitchFamily="2" charset="0"/>
                <a:cs typeface="Arial" panose="020B0604020202020204" pitchFamily="34" charset="0"/>
              </a:rPr>
              <a:t> &lt; 0.01</a:t>
            </a:r>
          </a:p>
        </p:txBody>
      </p:sp>
    </p:spTree>
    <p:extLst>
      <p:ext uri="{BB962C8B-B14F-4D97-AF65-F5344CB8AC3E}">
        <p14:creationId xmlns:p14="http://schemas.microsoft.com/office/powerpoint/2010/main" val="276183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</TotalTime>
  <Words>171</Words>
  <Application>Microsoft Macintosh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Kincaid</dc:creator>
  <cp:lastModifiedBy>Dustin Kincaid</cp:lastModifiedBy>
  <cp:revision>8</cp:revision>
  <cp:lastPrinted>2018-10-30T12:45:47Z</cp:lastPrinted>
  <dcterms:created xsi:type="dcterms:W3CDTF">2018-10-30T12:33:29Z</dcterms:created>
  <dcterms:modified xsi:type="dcterms:W3CDTF">2018-10-30T15:19:17Z</dcterms:modified>
</cp:coreProperties>
</file>