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3" r:id="rId4"/>
    <p:sldId id="264" r:id="rId5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8" y="1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882EA-BEBF-4BC8-8F7B-501406EC84A1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C3840-A2FA-4F1A-AD27-F36F711745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3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3840-A2FA-4F1A-AD27-F36F711745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3840-A2FA-4F1A-AD27-F36F711745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6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3840-A2FA-4F1A-AD27-F36F711745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8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3840-A2FA-4F1A-AD27-F36F711745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47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3840-A2FA-4F1A-AD27-F36F711745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0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3840-A2FA-4F1A-AD27-F36F711745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91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3840-A2FA-4F1A-AD27-F36F711745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3840-A2FA-4F1A-AD27-F36F711745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0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C3840-A2FA-4F1A-AD27-F36F711745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67A1A-7700-4E30-A804-3A00529F8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AAC07-D2BF-48BE-B9A2-441373005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C448-D00D-4EAA-8B9F-3EC90B99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15641-A8F8-4A3C-9E65-CCF53BE8277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B2199-6D34-4605-9A3E-196A7E30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50EC1-893A-427E-A305-800461D6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AC65F-C612-4B0A-A861-D9C5D46C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1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2A91-DBC3-48C7-A08D-23B31636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AD30B-1F14-440C-8485-A42F93AFC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FD33-8916-4AE6-9DD2-ACB7101D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15641-A8F8-4A3C-9E65-CCF53BE8277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732D3-6C75-4138-8ACF-9A3A6952E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00349-B79E-44D7-8B0D-6ABFE277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AC65F-C612-4B0A-A861-D9C5D46C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04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D77F3-5B6E-426C-997D-EE0766CB2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E19F5-AA3C-403B-8B2F-58A289CF6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C1E6C-A33C-46E0-A026-A047CDBDDC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15641-A8F8-4A3C-9E65-CCF53BE8277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71578-E2B1-49B5-BBBF-0DF1BD13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77838-9F6E-42BD-BF3A-A52E03408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AC65F-C612-4B0A-A861-D9C5D46C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6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0409-AF79-4368-8B73-4297E127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F33E5-8944-4C88-87CA-DF074B85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A0153AC-DC41-4A25-A314-CA5FCD45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1252" y="6356350"/>
            <a:ext cx="8292548" cy="365125"/>
          </a:xfrm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D195 Capstone Task 3 |  Analysis of Population Age and Residential Rental Prices</a:t>
            </a:r>
            <a:r>
              <a:rPr lang="en-US" dirty="0"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C5B076-1972-4333-9E54-11FE10F25C9C}"/>
              </a:ext>
            </a:extLst>
          </p:cNvPr>
          <p:cNvCxnSpPr/>
          <p:nvPr userDrawn="1"/>
        </p:nvCxnSpPr>
        <p:spPr>
          <a:xfrm>
            <a:off x="838200" y="1510744"/>
            <a:ext cx="105156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77097A-0D0E-4B86-85F7-4F19BA0C5954}"/>
              </a:ext>
            </a:extLst>
          </p:cNvPr>
          <p:cNvCxnSpPr/>
          <p:nvPr userDrawn="1"/>
        </p:nvCxnSpPr>
        <p:spPr>
          <a:xfrm>
            <a:off x="838200" y="6036412"/>
            <a:ext cx="105156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C3780C3-F95B-4D45-A9A6-CA18FABC8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59" y="6269785"/>
            <a:ext cx="163913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3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E3-33E8-4E81-9FE2-704DB4BBB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80D2A-5EA9-4705-A12C-95C5121EE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96EA-9833-4DE5-88DA-300BB0EC05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15641-A8F8-4A3C-9E65-CCF53BE8277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DA873-F858-4410-8F77-ABA182503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C04E7-9504-445E-B4C0-09AB21F3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AC65F-C612-4B0A-A861-D9C5D46C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85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405E-C21C-4D49-A60A-57BA5E97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7B37-4939-4882-B167-108641D61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27206-9B1F-463F-A17D-8E55EF5BD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247FD-6F8A-43FF-90F6-78A087E2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15641-A8F8-4A3C-9E65-CCF53BE8277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E7594-109B-43B8-876D-EFB1B1C22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3D7EA-F4D5-4455-BED3-C6F1C056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AC65F-C612-4B0A-A861-D9C5D46C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9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F99C-91E0-413E-BD9A-06DE4ACF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FCEF4-CBDE-4906-96E3-4EF2030CD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8A7D1-0FB9-4B99-8E56-C17EF0305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90646-0130-4CF6-B0EE-965F63AC2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5CB11-445C-4262-A75B-A4B257C81E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B3D08-8775-4C62-98BA-0887524C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15641-A8F8-4A3C-9E65-CCF53BE8277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C74F1-591C-4E31-AD0E-0BFDFFEC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B16A2-5B8C-4404-8D93-AB736C27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AC65F-C612-4B0A-A861-D9C5D46C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40393-6FD4-49B2-AC2D-FA34B847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467A6-8D16-4830-BCD0-07CEA24E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15641-A8F8-4A3C-9E65-CCF53BE8277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FA5FF-0BDC-4B8F-81DF-E46FAB08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693D6-E856-47EE-977D-5B9F03BB3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AC65F-C612-4B0A-A861-D9C5D46C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3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A0C02-61E0-4ACA-A81D-95D6F0BA65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15641-A8F8-4A3C-9E65-CCF53BE8277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77D039-7AC4-436F-9E3D-A099609D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0698F-D08C-474F-947D-6EF36CFAE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AC65F-C612-4B0A-A861-D9C5D46C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9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7BEF-BA98-41D4-8578-EA4136D01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F9337-3610-40FD-9412-081175FDB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4588-2A6C-41DA-9183-5B38D1B9B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60AB2-852C-497D-832D-E35114E1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15641-A8F8-4A3C-9E65-CCF53BE8277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9E62-960A-4961-BDF1-ED56F83F7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F9765-D9B0-4754-A708-8CA673CE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AC65F-C612-4B0A-A861-D9C5D46C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4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DAED-87ED-4563-95A7-0897A0429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2AA5C-E368-43A8-86EF-92CB731C9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6FE82-EF17-4A57-9F49-08C55D06D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B173C-6A6A-4CBA-89C5-E56F126B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C515641-A8F8-4A3C-9E65-CCF53BE82777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57E1F-6781-42E3-BBBF-D2FBA59AE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31D8C-9CB9-49FB-83DA-1BD26237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5BAC65F-C612-4B0A-A861-D9C5D46C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0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73CA2-9C5B-4950-BF15-FF3E8F4E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C6204-81CD-4D01-98C0-60AFA694B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9DF7FDC-FB80-4AAF-9E99-7925D4659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61252" y="6356350"/>
            <a:ext cx="8292548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D195 Capstone Task 3 |  Analysis of Population Age and Residential Rental Prices</a:t>
            </a:r>
            <a:r>
              <a:rPr lang="en-US" dirty="0">
                <a:highlight>
                  <a:srgbClr val="FFFF00"/>
                </a:highlight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4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4D35-58EF-4A54-8E37-30BFA4A6D3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Analysis of Population Age and Residential Rental Prices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00"/>
                </a:highlight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72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DBC13-65FD-42E0-97B2-5CE2C5366F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algn="ctr" hangingPunct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tabLst>
                <a:tab pos="365760" algn="l"/>
              </a:tabLst>
            </a:pPr>
            <a:r>
              <a:rPr lang="en-US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Dustin M. Kraft</a:t>
            </a:r>
          </a:p>
          <a:p>
            <a:pPr fontAlgn="base"/>
            <a:r>
              <a:rPr lang="en-US" sz="1400" b="0" i="0" u="none" strike="noStrike" dirty="0">
                <a:effectLst/>
              </a:rPr>
              <a:t>Data Management/Analytics Undergraduate Capstone - D195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2E8A9-2395-439B-A88E-99F013EBA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43" y="2224723"/>
            <a:ext cx="3035314" cy="676132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B2C220-95BE-4E69-BF21-CFD1BB85BCE8}"/>
              </a:ext>
            </a:extLst>
          </p:cNvPr>
          <p:cNvCxnSpPr/>
          <p:nvPr/>
        </p:nvCxnSpPr>
        <p:spPr>
          <a:xfrm>
            <a:off x="889884" y="3681450"/>
            <a:ext cx="10515600" cy="0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51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783584-5438-470C-8EF2-0AEDC7476633}"/>
              </a:ext>
            </a:extLst>
          </p:cNvPr>
          <p:cNvSpPr/>
          <p:nvPr/>
        </p:nvSpPr>
        <p:spPr>
          <a:xfrm>
            <a:off x="838200" y="1618090"/>
            <a:ext cx="10515600" cy="4301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91575-B89F-4BB9-878C-AF2AF146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The Real Estate Investment Boom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A9C57-C563-45E8-BF57-BB2701BA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48" y="1751217"/>
            <a:ext cx="6024113" cy="15656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536104E-5096-473F-92C8-2DEA9D1D9F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" r="-1536" b="-2293"/>
          <a:stretch/>
        </p:blipFill>
        <p:spPr bwMode="auto">
          <a:xfrm>
            <a:off x="6096000" y="2372019"/>
            <a:ext cx="4924508" cy="342050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05CBF5-1F1E-4921-9FD4-01F5B2F4B503}"/>
              </a:ext>
            </a:extLst>
          </p:cNvPr>
          <p:cNvSpPr txBox="1"/>
          <p:nvPr/>
        </p:nvSpPr>
        <p:spPr>
          <a:xfrm flipH="1">
            <a:off x="891881" y="3387368"/>
            <a:ext cx="3033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(Anderson, 2022)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B28F085-D315-41DA-8FD1-D178BD97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1252" y="6280812"/>
            <a:ext cx="8292548" cy="365125"/>
          </a:xfrm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D195 Capstone Task 3 |  Analysis of Population Age and Residential Rental Prices</a:t>
            </a:r>
            <a:r>
              <a:rPr lang="en-US" dirty="0">
                <a:highlight>
                  <a:srgbClr val="FFFF00"/>
                </a:highlight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1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FBC340-96E3-4A25-816C-D2378426473B}"/>
              </a:ext>
            </a:extLst>
          </p:cNvPr>
          <p:cNvSpPr/>
          <p:nvPr/>
        </p:nvSpPr>
        <p:spPr>
          <a:xfrm>
            <a:off x="838200" y="1618090"/>
            <a:ext cx="10515600" cy="4301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128FB-BC5E-431E-8DC6-2CDA1AFBE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Question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397E-AA49-4278-A18E-B8AF5B5CD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941"/>
            <a:ext cx="10515600" cy="465548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effectLst/>
                <a:ea typeface="Times New Roman" panose="02020603050405020304" pitchFamily="18" charset="0"/>
              </a:rPr>
              <a:t>Can population age be used 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</a:rPr>
              <a:t>to predict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higher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residential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effectLst/>
                <a:ea typeface="Times New Roman" panose="02020603050405020304" pitchFamily="18" charset="0"/>
              </a:rPr>
              <a:t>rents</a:t>
            </a:r>
            <a:r>
              <a:rPr lang="en-US" sz="3200" dirty="0">
                <a:effectLst/>
                <a:ea typeface="Times New Roman" panose="02020603050405020304" pitchFamily="18" charset="0"/>
              </a:rPr>
              <a:t> </a:t>
            </a:r>
            <a:br>
              <a:rPr lang="en-US" sz="3200" dirty="0">
                <a:effectLst/>
                <a:ea typeface="Times New Roman" panose="02020603050405020304" pitchFamily="18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</a:rPr>
              <a:t>for investor market assessments?</a:t>
            </a:r>
            <a:endParaRPr lang="en-US" sz="32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E4D0E3-C80D-42D5-BE19-980138DE5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1252" y="6280812"/>
            <a:ext cx="8292548" cy="365125"/>
          </a:xfrm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D195 Capstone Task 3 |  Analysis of Population Age and Residential Rental Prices</a:t>
            </a:r>
            <a:r>
              <a:rPr lang="en-US" dirty="0">
                <a:highlight>
                  <a:srgbClr val="FFFF00"/>
                </a:highlight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8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8259-77C3-49D8-B9FD-7ED9F3F3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F817-C02C-44A7-8439-C2443F7F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934" y="2068139"/>
            <a:ext cx="965613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“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Younger people </a:t>
            </a:r>
            <a:r>
              <a:rPr lang="en-US" sz="2400" dirty="0"/>
              <a:t>– those below the age of 35 – are far more </a:t>
            </a:r>
            <a:br>
              <a:rPr lang="en-US" sz="2400" dirty="0"/>
            </a:br>
            <a:r>
              <a:rPr lang="en-US" sz="2400" dirty="0"/>
              <a:t>likely to rent than are other age groups: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About two-thirds </a:t>
            </a:r>
            <a:r>
              <a:rPr lang="en-US" sz="2400" dirty="0"/>
              <a:t>(65.9%) </a:t>
            </a:r>
            <a:br>
              <a:rPr lang="en-US" sz="2400" dirty="0"/>
            </a:br>
            <a:r>
              <a:rPr lang="en-US" sz="2400" dirty="0"/>
              <a:t>of this age group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lives in rentals</a:t>
            </a:r>
            <a:r>
              <a:rPr lang="en-US" sz="2400" dirty="0"/>
              <a:t>.”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1999709-322C-4C33-86AD-58DDD3A863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6" r="855" b="41971"/>
          <a:stretch/>
        </p:blipFill>
        <p:spPr bwMode="auto">
          <a:xfrm>
            <a:off x="2175342" y="3429000"/>
            <a:ext cx="7841313" cy="10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ED68C4-1191-4875-A56D-8FCB5B63FA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33" y="5044569"/>
            <a:ext cx="3026533" cy="4530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19D541-C99A-48EC-BF2F-7EDE92AEAFD5}"/>
              </a:ext>
            </a:extLst>
          </p:cNvPr>
          <p:cNvSpPr txBox="1"/>
          <p:nvPr/>
        </p:nvSpPr>
        <p:spPr>
          <a:xfrm flipH="1">
            <a:off x="8105021" y="2803909"/>
            <a:ext cx="153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(DeSilver, 2021)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CE465DF-CF38-48A5-B1E3-F3FF66FF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1252" y="6280812"/>
            <a:ext cx="8292548" cy="365125"/>
          </a:xfrm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D195 Capstone Task 3 |  Analysis of Population Age and Residential Rental Prices</a:t>
            </a:r>
            <a:r>
              <a:rPr lang="en-US" dirty="0">
                <a:highlight>
                  <a:srgbClr val="FFFF00"/>
                </a:highlight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6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D4A8-A9E4-47C1-9536-A71D6708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Percentage of population aged 20 to 34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FA41-A631-4D60-9254-87764308A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249" y="1819192"/>
            <a:ext cx="49587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 Zip Code Tabulation Area:</a:t>
            </a:r>
          </a:p>
          <a:p>
            <a:pPr marL="0" indent="0">
              <a:buNone/>
            </a:pPr>
            <a:r>
              <a:rPr lang="en-US" sz="2400" b="1" dirty="0"/>
              <a:t>Mean: </a:t>
            </a:r>
            <a:r>
              <a:rPr lang="en-US" sz="2400" dirty="0"/>
              <a:t>22.29</a:t>
            </a:r>
          </a:p>
          <a:p>
            <a:pPr marL="0" indent="0">
              <a:buNone/>
            </a:pPr>
            <a:r>
              <a:rPr lang="en-US" sz="2400" b="1" dirty="0"/>
              <a:t>Median: </a:t>
            </a:r>
            <a:r>
              <a:rPr lang="en-US" sz="2400" dirty="0"/>
              <a:t>21.0</a:t>
            </a:r>
          </a:p>
          <a:p>
            <a:pPr marL="0" indent="0">
              <a:buNone/>
            </a:pPr>
            <a:r>
              <a:rPr lang="en-US" sz="2400" b="1" dirty="0"/>
              <a:t>Mode: </a:t>
            </a:r>
            <a:r>
              <a:rPr lang="en-US" sz="2400" dirty="0"/>
              <a:t>19.5</a:t>
            </a:r>
          </a:p>
          <a:p>
            <a:pPr marL="0" indent="0">
              <a:buNone/>
            </a:pPr>
            <a:r>
              <a:rPr lang="en-US" sz="2400" b="1" dirty="0"/>
              <a:t>Variance: </a:t>
            </a:r>
            <a:r>
              <a:rPr lang="en-US" sz="2400" dirty="0"/>
              <a:t>41.21</a:t>
            </a:r>
          </a:p>
          <a:p>
            <a:pPr marL="0" indent="0">
              <a:buNone/>
            </a:pPr>
            <a:r>
              <a:rPr lang="en-US" sz="2400" b="1" dirty="0"/>
              <a:t>Standard Deviation: </a:t>
            </a:r>
            <a:r>
              <a:rPr lang="en-US" sz="2400" dirty="0"/>
              <a:t>6.42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FF5B2-79B9-4FF1-994E-BEA5E8FAF7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67" t="9939" r="8194"/>
          <a:stretch/>
        </p:blipFill>
        <p:spPr>
          <a:xfrm>
            <a:off x="5744154" y="1690688"/>
            <a:ext cx="5379059" cy="4117575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F61FE6E-F611-44F0-8099-66986221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1252" y="6280812"/>
            <a:ext cx="8292548" cy="365125"/>
          </a:xfrm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D195 Capstone Task 3 |  Analysis of Population Age and Residential Rental Prices</a:t>
            </a:r>
            <a:r>
              <a:rPr lang="en-US" dirty="0">
                <a:highlight>
                  <a:srgbClr val="FFFF00"/>
                </a:highlight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6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89786F-C3FB-4671-AA06-4AAA0629A9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1" t="10865" r="8373"/>
          <a:stretch/>
        </p:blipFill>
        <p:spPr>
          <a:xfrm>
            <a:off x="5931010" y="1842244"/>
            <a:ext cx="5339301" cy="40752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AEE52A-8C6D-4318-AD84-A234B256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Rent-to-Income Ratio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8B7753-F69E-4023-B6C0-FD1E7F5DC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89" y="1810081"/>
            <a:ext cx="49587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By Zip Code Tabulation Area:</a:t>
            </a:r>
          </a:p>
          <a:p>
            <a:pPr marL="0" indent="0">
              <a:buNone/>
            </a:pPr>
            <a:r>
              <a:rPr lang="en-US" sz="2400" b="1" dirty="0"/>
              <a:t>Median Rent / Median Income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Mean: </a:t>
            </a:r>
            <a:r>
              <a:rPr lang="en-US" sz="2400" dirty="0"/>
              <a:t>18.4</a:t>
            </a:r>
          </a:p>
          <a:p>
            <a:pPr marL="0" indent="0">
              <a:buNone/>
            </a:pPr>
            <a:r>
              <a:rPr lang="en-US" sz="2400" b="1" dirty="0"/>
              <a:t>Median: </a:t>
            </a:r>
            <a:r>
              <a:rPr lang="en-US" sz="2400" dirty="0"/>
              <a:t>17.58</a:t>
            </a:r>
          </a:p>
          <a:p>
            <a:pPr marL="0" indent="0">
              <a:buNone/>
            </a:pPr>
            <a:r>
              <a:rPr lang="en-US" sz="2400" b="1" dirty="0"/>
              <a:t>Mode: </a:t>
            </a:r>
            <a:r>
              <a:rPr lang="en-US" sz="2400" dirty="0"/>
              <a:t>23.07</a:t>
            </a:r>
          </a:p>
          <a:p>
            <a:pPr marL="0" indent="0">
              <a:buNone/>
            </a:pPr>
            <a:r>
              <a:rPr lang="en-US" sz="2400" b="1" dirty="0"/>
              <a:t>Variance: </a:t>
            </a:r>
            <a:r>
              <a:rPr lang="en-US" sz="2400" dirty="0"/>
              <a:t>26.83</a:t>
            </a:r>
          </a:p>
          <a:p>
            <a:pPr marL="0" indent="0">
              <a:buNone/>
            </a:pPr>
            <a:r>
              <a:rPr lang="en-US" sz="2400" b="1" dirty="0"/>
              <a:t>Standard Deviation: </a:t>
            </a:r>
            <a:r>
              <a:rPr lang="en-US" sz="2400" dirty="0"/>
              <a:t>5.18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5922783-3514-411C-96A4-73402F5A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1252" y="6280812"/>
            <a:ext cx="8292548" cy="365125"/>
          </a:xfrm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D195 Capstone Task 3 |  Analysis of Population Age and Residential Rental Prices</a:t>
            </a:r>
            <a:r>
              <a:rPr lang="en-US" dirty="0">
                <a:highlight>
                  <a:srgbClr val="FFFF00"/>
                </a:highlight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59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CF94E-507F-42F1-ABCB-FDFDAF7D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Regression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C28A-02BA-480E-A348-8CAE697BE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05" y="19425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Slope:  </a:t>
            </a:r>
            <a:r>
              <a:rPr lang="en-US" sz="2400" dirty="0"/>
              <a:t>0.345</a:t>
            </a:r>
          </a:p>
          <a:p>
            <a:pPr marL="0" indent="0">
              <a:buNone/>
            </a:pPr>
            <a:r>
              <a:rPr lang="en-US" sz="2400" b="1" dirty="0"/>
              <a:t>Intercept:  </a:t>
            </a:r>
            <a:r>
              <a:rPr lang="en-US" sz="2400" dirty="0"/>
              <a:t>10.70</a:t>
            </a:r>
          </a:p>
          <a:p>
            <a:pPr marL="0" indent="0">
              <a:buNone/>
            </a:pPr>
            <a:r>
              <a:rPr lang="en-US" sz="2400" b="1" dirty="0"/>
              <a:t>p-value</a:t>
            </a:r>
            <a:r>
              <a:rPr lang="en-US" sz="2400" dirty="0"/>
              <a:t>:  1.9301994559238115e-247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i="1" dirty="0"/>
              <a:t>   (0.00)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 err="1"/>
              <a:t>r-value</a:t>
            </a:r>
            <a:r>
              <a:rPr lang="en-US" sz="2400" b="1" dirty="0"/>
              <a:t>:  </a:t>
            </a:r>
            <a:r>
              <a:rPr lang="en-US" sz="2400" dirty="0"/>
              <a:t>0.43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1EC97-E68C-4F5C-83AE-2066BC5C2F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6" t="10151" r="8804" b="1875"/>
          <a:stretch/>
        </p:blipFill>
        <p:spPr>
          <a:xfrm>
            <a:off x="5891916" y="1825625"/>
            <a:ext cx="5303520" cy="4022161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4BCA526-068A-4E41-8F6B-21537E4CC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1252" y="6280812"/>
            <a:ext cx="8292548" cy="365125"/>
          </a:xfrm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D195 Capstone Task 3 |  Analysis of Population Age and Residential Rental Prices</a:t>
            </a:r>
            <a:r>
              <a:rPr lang="en-US" dirty="0">
                <a:highlight>
                  <a:srgbClr val="FFFF00"/>
                </a:highlight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2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D8F6-72E6-4F4C-93F9-85A0971C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20C3CE-DBA0-42DA-983B-14A7FFD7BF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302740"/>
              </p:ext>
            </p:extLst>
          </p:nvPr>
        </p:nvGraphicFramePr>
        <p:xfrm>
          <a:off x="1658503" y="2055411"/>
          <a:ext cx="8874994" cy="29777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25100">
                  <a:extLst>
                    <a:ext uri="{9D8B030D-6E8A-4147-A177-3AD203B41FA5}">
                      <a16:colId xmlns:a16="http://schemas.microsoft.com/office/drawing/2014/main" val="867335313"/>
                    </a:ext>
                  </a:extLst>
                </a:gridCol>
                <a:gridCol w="2383578">
                  <a:extLst>
                    <a:ext uri="{9D8B030D-6E8A-4147-A177-3AD203B41FA5}">
                      <a16:colId xmlns:a16="http://schemas.microsoft.com/office/drawing/2014/main" val="682607406"/>
                    </a:ext>
                  </a:extLst>
                </a:gridCol>
                <a:gridCol w="2083158">
                  <a:extLst>
                    <a:ext uri="{9D8B030D-6E8A-4147-A177-3AD203B41FA5}">
                      <a16:colId xmlns:a16="http://schemas.microsoft.com/office/drawing/2014/main" val="556588304"/>
                    </a:ext>
                  </a:extLst>
                </a:gridCol>
                <a:gridCol w="2083158">
                  <a:extLst>
                    <a:ext uri="{9D8B030D-6E8A-4147-A177-3AD203B41FA5}">
                      <a16:colId xmlns:a16="http://schemas.microsoft.com/office/drawing/2014/main" val="206280185"/>
                    </a:ext>
                  </a:extLst>
                </a:gridCol>
              </a:tblGrid>
              <a:tr h="8535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Criterion/Metric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Required Data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Cut Score for Success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Results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37689"/>
                  </a:ext>
                </a:extLst>
              </a:tr>
              <a:tr h="7824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Regression Coefficient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Slope of the regression line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&gt; 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0.35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01985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Measure of Significance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p-value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&lt; 0.05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0.00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35467"/>
                  </a:ext>
                </a:extLst>
              </a:tr>
              <a:tr h="67086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Correlation Coefficient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r-value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&gt; 0.5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0.43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552573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A3AD8-9379-4A9D-B950-6B004404B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61252" y="6280812"/>
            <a:ext cx="8292548" cy="365125"/>
          </a:xfrm>
        </p:spPr>
        <p:txBody>
          <a:bodyPr/>
          <a:lstStyle>
            <a:lvl1pPr algn="r">
              <a:defRPr sz="1200">
                <a:latin typeface="+mn-lt"/>
              </a:defRPr>
            </a:lvl1pPr>
          </a:lstStyle>
          <a:p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D195 Capstone Task 3 |  Analysis of Population Age and Residential Rental Prices</a:t>
            </a:r>
            <a:r>
              <a:rPr lang="en-US" dirty="0">
                <a:highlight>
                  <a:srgbClr val="FFFF00"/>
                </a:highlight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86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72E8A9-2395-439B-A88E-99F013EBA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343" y="1437995"/>
            <a:ext cx="3035314" cy="676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4F696E-E3B1-480D-B2A0-DA164C32B555}"/>
              </a:ext>
            </a:extLst>
          </p:cNvPr>
          <p:cNvSpPr txBox="1"/>
          <p:nvPr/>
        </p:nvSpPr>
        <p:spPr>
          <a:xfrm>
            <a:off x="3212261" y="2486879"/>
            <a:ext cx="5767477" cy="311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6870" marR="0" indent="-35687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effectLst/>
                <a:ea typeface="Times New Roman" panose="02020603050405020304" pitchFamily="18" charset="0"/>
              </a:rPr>
              <a:t>Sources:</a:t>
            </a:r>
          </a:p>
          <a:p>
            <a:pPr marL="356870" marR="0" indent="-3568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Anderson, D. (2022, April 6). Real estate investors are buying a record share of U.S. homes. Redfin Real Estate News. Retrieved July 14, 2022, from https://www.redfin.com/news/investor-home-purchases-q4-2021/ </a:t>
            </a:r>
          </a:p>
          <a:p>
            <a:pPr marL="356870" marR="0" indent="-35687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Times New Roman" panose="02020603050405020304" pitchFamily="18" charset="0"/>
              </a:rPr>
              <a:t>DeSilver, D. (2021, August 3). As national eviction ban expires, a look at who rents and who owns in the U.S. Pew Research Center. Retrieved July 14, 2022, from https://www.pewresearch.org/fact-tank/2021/08/02/as-national-eviction-ban-expires-a-look-at-who-rents-and-who-owns-in-the-u-s/ </a:t>
            </a:r>
          </a:p>
        </p:txBody>
      </p:sp>
    </p:spTree>
    <p:extLst>
      <p:ext uri="{BB962C8B-B14F-4D97-AF65-F5344CB8AC3E}">
        <p14:creationId xmlns:p14="http://schemas.microsoft.com/office/powerpoint/2010/main" val="266276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410</Words>
  <Application>Microsoft Office PowerPoint</Application>
  <PresentationFormat>Widescreen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Times New Roman</vt:lpstr>
      <vt:lpstr>Arial</vt:lpstr>
      <vt:lpstr>Office Theme</vt:lpstr>
      <vt:lpstr>Analysis of Population Age and Residential Rental Prices </vt:lpstr>
      <vt:lpstr>The Real Estate Investment Boom</vt:lpstr>
      <vt:lpstr>Question:</vt:lpstr>
      <vt:lpstr>Renters</vt:lpstr>
      <vt:lpstr>Percentage of population aged 20 to 34</vt:lpstr>
      <vt:lpstr>Rent-to-Income Ratio</vt:lpstr>
      <vt:lpstr>Regression Analysis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Dustin Kraft</dc:creator>
  <cp:lastModifiedBy>Dustin Kraft</cp:lastModifiedBy>
  <cp:revision>24</cp:revision>
  <dcterms:created xsi:type="dcterms:W3CDTF">2022-09-23T00:00:02Z</dcterms:created>
  <dcterms:modified xsi:type="dcterms:W3CDTF">2022-09-24T18:07:19Z</dcterms:modified>
</cp:coreProperties>
</file>