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Bebas Neue"/>
      <p:regular r:id="rId30"/>
    </p:embeddedFont>
    <p:embeddedFont>
      <p:font typeface="Playfair Display ExtraBold"/>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ExtraBold-bold.fntdata"/><Relationship Id="rId30" Type="http://schemas.openxmlformats.org/officeDocument/2006/relationships/font" Target="fonts/BebasNeu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layfairDisplayExtra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3c823060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3c8230601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c79b56d3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c79b56d3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c79b56d3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c79b56d3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c79b56d3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c79b56d3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c78f8cfed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c78f8cfe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54dda1946d_4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54dda1946d_4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c78f8cfed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c78f8cfed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c78f8cfed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c78f8cfed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data set, we were able to query 10 posts and 10 comments about depression (20% of each document). If we were able to include all of the commenters, we may have a larger amount.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c78f8cfed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c78f8cfed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c82306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c82306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c78f8cfed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c78f8cfed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c823060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c823060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44925" y="937300"/>
            <a:ext cx="6254700" cy="25029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75" y="3440200"/>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9" name="Google Shape;39;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41" name="Shape 41"/>
        <p:cNvGrpSpPr/>
        <p:nvPr/>
      </p:nvGrpSpPr>
      <p:grpSpPr>
        <a:xfrm>
          <a:off x="0" y="0"/>
          <a:ext cx="0" cy="0"/>
          <a:chOff x="0" y="0"/>
          <a:chExt cx="0" cy="0"/>
        </a:xfrm>
      </p:grpSpPr>
      <p:sp>
        <p:nvSpPr>
          <p:cNvPr id="42" name="Google Shape;4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13"/>
          <p:cNvSpPr txBox="1"/>
          <p:nvPr>
            <p:ph idx="2" type="title"/>
          </p:nvPr>
        </p:nvSpPr>
        <p:spPr>
          <a:xfrm>
            <a:off x="937625"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 name="Google Shape;44;p13"/>
          <p:cNvSpPr txBox="1"/>
          <p:nvPr>
            <p:ph idx="1" type="subTitle"/>
          </p:nvPr>
        </p:nvSpPr>
        <p:spPr>
          <a:xfrm>
            <a:off x="937625"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45" name="Google Shape;45;p13"/>
          <p:cNvSpPr txBox="1"/>
          <p:nvPr>
            <p:ph idx="3" type="title"/>
          </p:nvPr>
        </p:nvSpPr>
        <p:spPr>
          <a:xfrm>
            <a:off x="3484346"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 name="Google Shape;46;p13"/>
          <p:cNvSpPr txBox="1"/>
          <p:nvPr>
            <p:ph idx="4" type="subTitle"/>
          </p:nvPr>
        </p:nvSpPr>
        <p:spPr>
          <a:xfrm>
            <a:off x="3484346"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47" name="Google Shape;47;p13"/>
          <p:cNvSpPr txBox="1"/>
          <p:nvPr>
            <p:ph idx="5" type="title"/>
          </p:nvPr>
        </p:nvSpPr>
        <p:spPr>
          <a:xfrm>
            <a:off x="6031073" y="2368396"/>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 name="Google Shape;48;p13"/>
          <p:cNvSpPr txBox="1"/>
          <p:nvPr>
            <p:ph idx="6" type="subTitle"/>
          </p:nvPr>
        </p:nvSpPr>
        <p:spPr>
          <a:xfrm>
            <a:off x="6031073" y="2746761"/>
            <a:ext cx="21753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49" name="Google Shape;49;p13"/>
          <p:cNvSpPr txBox="1"/>
          <p:nvPr>
            <p:ph hasCustomPrompt="1" idx="7" type="title"/>
          </p:nvPr>
        </p:nvSpPr>
        <p:spPr>
          <a:xfrm>
            <a:off x="1657925"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p:nvPr>
            <p:ph hasCustomPrompt="1" idx="8" type="title"/>
          </p:nvPr>
        </p:nvSpPr>
        <p:spPr>
          <a:xfrm>
            <a:off x="4204646"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p:nvPr>
            <p:ph hasCustomPrompt="1" idx="9" type="title"/>
          </p:nvPr>
        </p:nvSpPr>
        <p:spPr>
          <a:xfrm>
            <a:off x="6751373" y="1774771"/>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b="1" sz="3000">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52" name="Shape 52"/>
        <p:cNvGrpSpPr/>
        <p:nvPr/>
      </p:nvGrpSpPr>
      <p:grpSpPr>
        <a:xfrm>
          <a:off x="0" y="0"/>
          <a:ext cx="0" cy="0"/>
          <a:chOff x="0" y="0"/>
          <a:chExt cx="0" cy="0"/>
        </a:xfrm>
      </p:grpSpPr>
      <p:sp>
        <p:nvSpPr>
          <p:cNvPr id="53" name="Google Shape;53;p14"/>
          <p:cNvSpPr/>
          <p:nvPr>
            <p:ph idx="2" type="pic"/>
          </p:nvPr>
        </p:nvSpPr>
        <p:spPr>
          <a:xfrm>
            <a:off x="983000" y="1346675"/>
            <a:ext cx="2755200" cy="3260700"/>
          </a:xfrm>
          <a:prstGeom prst="rect">
            <a:avLst/>
          </a:prstGeom>
          <a:noFill/>
          <a:ln>
            <a:noFill/>
          </a:ln>
        </p:spPr>
      </p:sp>
      <p:sp>
        <p:nvSpPr>
          <p:cNvPr id="54" name="Google Shape;54;p1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14"/>
          <p:cNvSpPr txBox="1"/>
          <p:nvPr>
            <p:ph idx="1" type="subTitle"/>
          </p:nvPr>
        </p:nvSpPr>
        <p:spPr>
          <a:xfrm>
            <a:off x="3840500" y="1343350"/>
            <a:ext cx="4590300" cy="32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Nunito Light"/>
              <a:buChar char="●"/>
              <a:defRPr sz="1100"/>
            </a:lvl1pPr>
            <a:lvl2pPr lvl="1" rtl="0" algn="ctr">
              <a:lnSpc>
                <a:spcPct val="100000"/>
              </a:lnSpc>
              <a:spcBef>
                <a:spcPts val="100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100"/>
              <a:buFont typeface="Nunito Light"/>
              <a:buChar char="○"/>
              <a:defRPr/>
            </a:lvl5pPr>
            <a:lvl6pPr lvl="5" rtl="0" algn="ctr">
              <a:lnSpc>
                <a:spcPct val="100000"/>
              </a:lnSpc>
              <a:spcBef>
                <a:spcPts val="1600"/>
              </a:spcBef>
              <a:spcAft>
                <a:spcPts val="0"/>
              </a:spcAft>
              <a:buClr>
                <a:srgbClr val="999999"/>
              </a:buClr>
              <a:buSzPts val="11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100"/>
              <a:buFont typeface="Nunito Light"/>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6" name="Shape 56"/>
        <p:cNvGrpSpPr/>
        <p:nvPr/>
      </p:nvGrpSpPr>
      <p:grpSpPr>
        <a:xfrm>
          <a:off x="0" y="0"/>
          <a:ext cx="0" cy="0"/>
          <a:chOff x="0" y="0"/>
          <a:chExt cx="0" cy="0"/>
        </a:xfrm>
      </p:grpSpPr>
      <p:sp>
        <p:nvSpPr>
          <p:cNvPr id="57" name="Google Shape;57;p15"/>
          <p:cNvSpPr txBox="1"/>
          <p:nvPr>
            <p:ph type="title"/>
          </p:nvPr>
        </p:nvSpPr>
        <p:spPr>
          <a:xfrm>
            <a:off x="2277000" y="2571750"/>
            <a:ext cx="4590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8" name="Google Shape;58;p15"/>
          <p:cNvSpPr txBox="1"/>
          <p:nvPr>
            <p:ph idx="1" type="subTitle"/>
          </p:nvPr>
        </p:nvSpPr>
        <p:spPr>
          <a:xfrm>
            <a:off x="1444525" y="1687288"/>
            <a:ext cx="6255000" cy="83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9" name="Shape 59"/>
        <p:cNvGrpSpPr/>
        <p:nvPr/>
      </p:nvGrpSpPr>
      <p:grpSpPr>
        <a:xfrm>
          <a:off x="0" y="0"/>
          <a:ext cx="0" cy="0"/>
          <a:chOff x="0" y="0"/>
          <a:chExt cx="0" cy="0"/>
        </a:xfrm>
      </p:grpSpPr>
      <p:sp>
        <p:nvSpPr>
          <p:cNvPr id="60" name="Google Shape;6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 name="Google Shape;61;p16"/>
          <p:cNvSpPr txBox="1"/>
          <p:nvPr>
            <p:ph idx="1" type="subTitle"/>
          </p:nvPr>
        </p:nvSpPr>
        <p:spPr>
          <a:xfrm>
            <a:off x="4618950" y="1583600"/>
            <a:ext cx="3805200" cy="29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2" name="Google Shape;62;p16"/>
          <p:cNvSpPr txBox="1"/>
          <p:nvPr>
            <p:ph idx="2" type="subTitle"/>
          </p:nvPr>
        </p:nvSpPr>
        <p:spPr>
          <a:xfrm>
            <a:off x="713225" y="1583600"/>
            <a:ext cx="3812100" cy="29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3" name="Shape 63"/>
        <p:cNvGrpSpPr/>
        <p:nvPr/>
      </p:nvGrpSpPr>
      <p:grpSpPr>
        <a:xfrm>
          <a:off x="0" y="0"/>
          <a:ext cx="0" cy="0"/>
          <a:chOff x="0" y="0"/>
          <a:chExt cx="0" cy="0"/>
        </a:xfrm>
      </p:grpSpPr>
      <p:sp>
        <p:nvSpPr>
          <p:cNvPr id="64" name="Google Shape;64;p17"/>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17"/>
          <p:cNvSpPr txBox="1"/>
          <p:nvPr>
            <p:ph idx="1" type="subTitle"/>
          </p:nvPr>
        </p:nvSpPr>
        <p:spPr>
          <a:xfrm>
            <a:off x="2347900" y="1671425"/>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66" name="Google Shape;66;p17"/>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hlink"/>
                </a:solidFill>
                <a:uFill>
                  <a:noFill/>
                </a:u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b="1" lang="en" sz="1200">
                <a:solidFill>
                  <a:schemeClr val="dk1"/>
                </a:solidFill>
                <a:latin typeface="Roboto"/>
                <a:ea typeface="Roboto"/>
                <a:cs typeface="Roboto"/>
                <a:sym typeface="Roboto"/>
              </a:rPr>
              <a:t> </a:t>
            </a:r>
            <a:endParaRPr b="1" sz="1200">
              <a:solidFill>
                <a:schemeClr val="dk1"/>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67" name="Shape 67"/>
        <p:cNvGrpSpPr/>
        <p:nvPr/>
      </p:nvGrpSpPr>
      <p:grpSpPr>
        <a:xfrm>
          <a:off x="0" y="0"/>
          <a:ext cx="0" cy="0"/>
          <a:chOff x="0" y="0"/>
          <a:chExt cx="0" cy="0"/>
        </a:xfrm>
      </p:grpSpPr>
      <p:sp>
        <p:nvSpPr>
          <p:cNvPr id="68" name="Google Shape;6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 name="Google Shape;69;p18"/>
          <p:cNvSpPr txBox="1"/>
          <p:nvPr>
            <p:ph idx="1" type="body"/>
          </p:nvPr>
        </p:nvSpPr>
        <p:spPr>
          <a:xfrm>
            <a:off x="720000" y="1017796"/>
            <a:ext cx="7704000" cy="3810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Nunito Light"/>
              <a:buChar char="●"/>
              <a:defRPr sz="1200"/>
            </a:lvl1pPr>
            <a:lvl2pPr indent="-298450" lvl="1" marL="914400" rtl="0">
              <a:lnSpc>
                <a:spcPct val="115000"/>
              </a:lnSpc>
              <a:spcBef>
                <a:spcPts val="1000"/>
              </a:spcBef>
              <a:spcAft>
                <a:spcPts val="0"/>
              </a:spcAft>
              <a:buSzPts val="1100"/>
              <a:buFont typeface="Nunito Light"/>
              <a:buChar char="○"/>
              <a:defRPr sz="1100">
                <a:solidFill>
                  <a:srgbClr val="434343"/>
                </a:solidFill>
              </a:defRPr>
            </a:lvl2pPr>
            <a:lvl3pPr indent="-298450" lvl="2" marL="1371600" rtl="0">
              <a:lnSpc>
                <a:spcPct val="115000"/>
              </a:lnSpc>
              <a:spcBef>
                <a:spcPts val="1600"/>
              </a:spcBef>
              <a:spcAft>
                <a:spcPts val="0"/>
              </a:spcAft>
              <a:buSzPts val="1100"/>
              <a:buFont typeface="Nunito Light"/>
              <a:buChar char="■"/>
              <a:defRPr sz="1100">
                <a:solidFill>
                  <a:srgbClr val="434343"/>
                </a:solidFill>
              </a:defRPr>
            </a:lvl3pPr>
            <a:lvl4pPr indent="-298450" lvl="3" marL="1828800" rtl="0">
              <a:lnSpc>
                <a:spcPct val="115000"/>
              </a:lnSpc>
              <a:spcBef>
                <a:spcPts val="1600"/>
              </a:spcBef>
              <a:spcAft>
                <a:spcPts val="0"/>
              </a:spcAft>
              <a:buSzPts val="1100"/>
              <a:buFont typeface="Nunito Light"/>
              <a:buChar char="●"/>
              <a:defRPr sz="1100">
                <a:solidFill>
                  <a:srgbClr val="434343"/>
                </a:solidFill>
              </a:defRPr>
            </a:lvl4pPr>
            <a:lvl5pPr indent="-298450" lvl="4" marL="2286000" rtl="0">
              <a:lnSpc>
                <a:spcPct val="115000"/>
              </a:lnSpc>
              <a:spcBef>
                <a:spcPts val="1600"/>
              </a:spcBef>
              <a:spcAft>
                <a:spcPts val="0"/>
              </a:spcAft>
              <a:buClr>
                <a:srgbClr val="434343"/>
              </a:buClr>
              <a:buSzPts val="1100"/>
              <a:buFont typeface="Nunito Light"/>
              <a:buChar char="○"/>
              <a:defRPr sz="1100">
                <a:solidFill>
                  <a:srgbClr val="434343"/>
                </a:solidFill>
              </a:defRPr>
            </a:lvl5pPr>
            <a:lvl6pPr indent="-298450" lvl="5" marL="2743200" rtl="0">
              <a:lnSpc>
                <a:spcPct val="115000"/>
              </a:lnSpc>
              <a:spcBef>
                <a:spcPts val="1600"/>
              </a:spcBef>
              <a:spcAft>
                <a:spcPts val="0"/>
              </a:spcAft>
              <a:buClr>
                <a:srgbClr val="434343"/>
              </a:buClr>
              <a:buSzPts val="1100"/>
              <a:buFont typeface="Nunito Light"/>
              <a:buChar char="■"/>
              <a:defRPr sz="1100">
                <a:solidFill>
                  <a:srgbClr val="434343"/>
                </a:solidFill>
              </a:defRPr>
            </a:lvl6pPr>
            <a:lvl7pPr indent="-298450" lvl="6" marL="3200400" rtl="0">
              <a:lnSpc>
                <a:spcPct val="115000"/>
              </a:lnSpc>
              <a:spcBef>
                <a:spcPts val="1600"/>
              </a:spcBef>
              <a:spcAft>
                <a:spcPts val="0"/>
              </a:spcAft>
              <a:buClr>
                <a:srgbClr val="434343"/>
              </a:buClr>
              <a:buSzPts val="1100"/>
              <a:buFont typeface="Nunito Light"/>
              <a:buChar char="●"/>
              <a:defRPr sz="1100">
                <a:solidFill>
                  <a:srgbClr val="434343"/>
                </a:solidFill>
              </a:defRPr>
            </a:lvl7pPr>
            <a:lvl8pPr indent="-298450" lvl="7" marL="3657600" rtl="0">
              <a:lnSpc>
                <a:spcPct val="115000"/>
              </a:lnSpc>
              <a:spcBef>
                <a:spcPts val="1600"/>
              </a:spcBef>
              <a:spcAft>
                <a:spcPts val="0"/>
              </a:spcAft>
              <a:buClr>
                <a:srgbClr val="434343"/>
              </a:buClr>
              <a:buSzPts val="1100"/>
              <a:buFont typeface="Nunito Light"/>
              <a:buChar char="○"/>
              <a:defRPr sz="1100">
                <a:solidFill>
                  <a:srgbClr val="434343"/>
                </a:solidFill>
              </a:defRPr>
            </a:lvl8pPr>
            <a:lvl9pPr indent="-298450" lvl="8" marL="411480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30939" y="1536024"/>
            <a:ext cx="14634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 name="Google Shape;17;p4"/>
          <p:cNvSpPr txBox="1"/>
          <p:nvPr>
            <p:ph idx="1" type="body"/>
          </p:nvPr>
        </p:nvSpPr>
        <p:spPr>
          <a:xfrm>
            <a:off x="720000" y="1017794"/>
            <a:ext cx="7704000" cy="3586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Nunito Light"/>
              <a:buChar char="●"/>
              <a:defRPr sz="1400"/>
            </a:lvl1pPr>
            <a:lvl2pPr indent="-298450" lvl="1" marL="914400" rtl="0">
              <a:lnSpc>
                <a:spcPct val="115000"/>
              </a:lnSpc>
              <a:spcBef>
                <a:spcPts val="0"/>
              </a:spcBef>
              <a:spcAft>
                <a:spcPts val="0"/>
              </a:spcAft>
              <a:buSzPts val="1100"/>
              <a:buFont typeface="Nunito Light"/>
              <a:buChar char="○"/>
              <a:defRPr sz="1100">
                <a:solidFill>
                  <a:srgbClr val="434343"/>
                </a:solidFill>
              </a:defRPr>
            </a:lvl2pPr>
            <a:lvl3pPr indent="-298450" lvl="2" marL="1371600" rtl="0">
              <a:lnSpc>
                <a:spcPct val="115000"/>
              </a:lnSpc>
              <a:spcBef>
                <a:spcPts val="1600"/>
              </a:spcBef>
              <a:spcAft>
                <a:spcPts val="0"/>
              </a:spcAft>
              <a:buSzPts val="1100"/>
              <a:buFont typeface="Nunito Light"/>
              <a:buChar char="■"/>
              <a:defRPr sz="1100">
                <a:solidFill>
                  <a:srgbClr val="434343"/>
                </a:solidFill>
              </a:defRPr>
            </a:lvl3pPr>
            <a:lvl4pPr indent="-298450" lvl="3" marL="1828800" rtl="0">
              <a:lnSpc>
                <a:spcPct val="115000"/>
              </a:lnSpc>
              <a:spcBef>
                <a:spcPts val="1600"/>
              </a:spcBef>
              <a:spcAft>
                <a:spcPts val="0"/>
              </a:spcAft>
              <a:buSzPts val="1100"/>
              <a:buFont typeface="Nunito Light"/>
              <a:buChar char="●"/>
              <a:defRPr sz="1100">
                <a:solidFill>
                  <a:srgbClr val="434343"/>
                </a:solidFill>
              </a:defRPr>
            </a:lvl4pPr>
            <a:lvl5pPr indent="-298450" lvl="4" marL="2286000" rtl="0">
              <a:lnSpc>
                <a:spcPct val="115000"/>
              </a:lnSpc>
              <a:spcBef>
                <a:spcPts val="1600"/>
              </a:spcBef>
              <a:spcAft>
                <a:spcPts val="0"/>
              </a:spcAft>
              <a:buClr>
                <a:srgbClr val="434343"/>
              </a:buClr>
              <a:buSzPts val="1100"/>
              <a:buFont typeface="Nunito Light"/>
              <a:buChar char="○"/>
              <a:defRPr sz="1100">
                <a:solidFill>
                  <a:srgbClr val="434343"/>
                </a:solidFill>
              </a:defRPr>
            </a:lvl5pPr>
            <a:lvl6pPr indent="-298450" lvl="5" marL="2743200" rtl="0">
              <a:lnSpc>
                <a:spcPct val="115000"/>
              </a:lnSpc>
              <a:spcBef>
                <a:spcPts val="1600"/>
              </a:spcBef>
              <a:spcAft>
                <a:spcPts val="0"/>
              </a:spcAft>
              <a:buClr>
                <a:srgbClr val="434343"/>
              </a:buClr>
              <a:buSzPts val="1100"/>
              <a:buFont typeface="Nunito Light"/>
              <a:buChar char="■"/>
              <a:defRPr sz="1100">
                <a:solidFill>
                  <a:srgbClr val="434343"/>
                </a:solidFill>
              </a:defRPr>
            </a:lvl6pPr>
            <a:lvl7pPr indent="-298450" lvl="6" marL="3200400" rtl="0">
              <a:lnSpc>
                <a:spcPct val="115000"/>
              </a:lnSpc>
              <a:spcBef>
                <a:spcPts val="1600"/>
              </a:spcBef>
              <a:spcAft>
                <a:spcPts val="0"/>
              </a:spcAft>
              <a:buClr>
                <a:srgbClr val="434343"/>
              </a:buClr>
              <a:buSzPts val="1100"/>
              <a:buFont typeface="Nunito Light"/>
              <a:buChar char="●"/>
              <a:defRPr sz="1100">
                <a:solidFill>
                  <a:srgbClr val="434343"/>
                </a:solidFill>
              </a:defRPr>
            </a:lvl7pPr>
            <a:lvl8pPr indent="-298450" lvl="7" marL="3657600" rtl="0">
              <a:lnSpc>
                <a:spcPct val="115000"/>
              </a:lnSpc>
              <a:spcBef>
                <a:spcPts val="1600"/>
              </a:spcBef>
              <a:spcAft>
                <a:spcPts val="0"/>
              </a:spcAft>
              <a:buClr>
                <a:srgbClr val="434343"/>
              </a:buClr>
              <a:buSzPts val="1100"/>
              <a:buFont typeface="Nunito Light"/>
              <a:buChar char="○"/>
              <a:defRPr sz="1100">
                <a:solidFill>
                  <a:srgbClr val="434343"/>
                </a:solidFill>
              </a:defRPr>
            </a:lvl8pPr>
            <a:lvl9pPr indent="-298450" lvl="8" marL="411480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445025"/>
            <a:ext cx="7704000" cy="69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5"/>
          <p:cNvSpPr txBox="1"/>
          <p:nvPr>
            <p:ph idx="1" type="subTitle"/>
          </p:nvPr>
        </p:nvSpPr>
        <p:spPr>
          <a:xfrm>
            <a:off x="4618950" y="2846750"/>
            <a:ext cx="3080400" cy="13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 name="Google Shape;21;p5"/>
          <p:cNvSpPr txBox="1"/>
          <p:nvPr>
            <p:ph idx="2" type="subTitle"/>
          </p:nvPr>
        </p:nvSpPr>
        <p:spPr>
          <a:xfrm>
            <a:off x="1444650" y="2846750"/>
            <a:ext cx="3080400" cy="138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 name="Google Shape;22;p5"/>
          <p:cNvSpPr txBox="1"/>
          <p:nvPr>
            <p:ph idx="3" type="subTitle"/>
          </p:nvPr>
        </p:nvSpPr>
        <p:spPr>
          <a:xfrm>
            <a:off x="4618950" y="2538725"/>
            <a:ext cx="3073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 name="Google Shape;23;p5"/>
          <p:cNvSpPr txBox="1"/>
          <p:nvPr>
            <p:ph idx="4" type="subTitle"/>
          </p:nvPr>
        </p:nvSpPr>
        <p:spPr>
          <a:xfrm>
            <a:off x="1444650" y="2538725"/>
            <a:ext cx="3080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p:nvPr>
            <p:ph idx="2" type="pic"/>
          </p:nvPr>
        </p:nvSpPr>
        <p:spPr>
          <a:xfrm>
            <a:off x="5083975" y="537575"/>
            <a:ext cx="3020100" cy="4064400"/>
          </a:xfrm>
          <a:prstGeom prst="rect">
            <a:avLst/>
          </a:prstGeom>
          <a:noFill/>
          <a:ln>
            <a:noFill/>
          </a:ln>
        </p:spPr>
      </p:sp>
      <p:sp>
        <p:nvSpPr>
          <p:cNvPr id="28" name="Google Shape;28;p7"/>
          <p:cNvSpPr txBox="1"/>
          <p:nvPr>
            <p:ph type="title"/>
          </p:nvPr>
        </p:nvSpPr>
        <p:spPr>
          <a:xfrm>
            <a:off x="720000" y="445025"/>
            <a:ext cx="38520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7"/>
          <p:cNvSpPr txBox="1"/>
          <p:nvPr>
            <p:ph idx="1" type="subTitle"/>
          </p:nvPr>
        </p:nvSpPr>
        <p:spPr>
          <a:xfrm>
            <a:off x="720000" y="1150025"/>
            <a:ext cx="3852000" cy="345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1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100"/>
              <a:buFont typeface="Nunito Light"/>
              <a:buChar char="○"/>
              <a:defRPr/>
            </a:lvl5pPr>
            <a:lvl6pPr lvl="5" rtl="0" algn="ctr">
              <a:lnSpc>
                <a:spcPct val="100000"/>
              </a:lnSpc>
              <a:spcBef>
                <a:spcPts val="1600"/>
              </a:spcBef>
              <a:spcAft>
                <a:spcPts val="0"/>
              </a:spcAft>
              <a:buClr>
                <a:srgbClr val="999999"/>
              </a:buClr>
              <a:buSzPts val="11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1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 name="Google Shape;34;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indent="-298450" lvl="1" marL="91440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indent="-298450" lvl="2" marL="137160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indent="-298450" lvl="3" marL="182880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indent="-298450" lvl="4" marL="228600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indent="-298450" lvl="5" marL="274320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indent="-298450" lvl="6" marL="320040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indent="-298450" lvl="7" marL="365760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indent="-298450" lvl="8" marL="411480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9"/>
          <p:cNvSpPr/>
          <p:nvPr/>
        </p:nvSpPr>
        <p:spPr>
          <a:xfrm>
            <a:off x="2684850" y="539500"/>
            <a:ext cx="3774300" cy="3774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9"/>
          <p:cNvSpPr txBox="1"/>
          <p:nvPr>
            <p:ph type="ctrTitle"/>
          </p:nvPr>
        </p:nvSpPr>
        <p:spPr>
          <a:xfrm>
            <a:off x="1604575" y="774263"/>
            <a:ext cx="6377400" cy="258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t>How much are people talking about depression </a:t>
            </a:r>
            <a:r>
              <a:rPr lang="en" sz="4600"/>
              <a:t>within r/Narcolepsy?</a:t>
            </a:r>
            <a:endParaRPr sz="4600"/>
          </a:p>
        </p:txBody>
      </p:sp>
      <p:sp>
        <p:nvSpPr>
          <p:cNvPr id="76" name="Google Shape;76;p19"/>
          <p:cNvSpPr txBox="1"/>
          <p:nvPr>
            <p:ph idx="1" type="subTitle"/>
          </p:nvPr>
        </p:nvSpPr>
        <p:spPr>
          <a:xfrm>
            <a:off x="2483850" y="3210800"/>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Dustin Luchmee</a:t>
            </a:r>
            <a:endParaRPr/>
          </a:p>
        </p:txBody>
      </p:sp>
      <p:grpSp>
        <p:nvGrpSpPr>
          <p:cNvPr id="77" name="Google Shape;77;p19"/>
          <p:cNvGrpSpPr/>
          <p:nvPr/>
        </p:nvGrpSpPr>
        <p:grpSpPr>
          <a:xfrm>
            <a:off x="6967625" y="394825"/>
            <a:ext cx="2582400" cy="289350"/>
            <a:chOff x="6967625" y="394825"/>
            <a:chExt cx="2582400" cy="289350"/>
          </a:xfrm>
        </p:grpSpPr>
        <p:sp>
          <p:nvSpPr>
            <p:cNvPr id="78" name="Google Shape;78;p19"/>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9"/>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9"/>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9"/>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9"/>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 name="Google Shape;106;p19"/>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107" name="Google Shape;107;p19"/>
          <p:cNvGrpSpPr/>
          <p:nvPr/>
        </p:nvGrpSpPr>
        <p:grpSpPr>
          <a:xfrm>
            <a:off x="1155575" y="394833"/>
            <a:ext cx="289350" cy="867900"/>
            <a:chOff x="1006725" y="1731408"/>
            <a:chExt cx="289350" cy="867900"/>
          </a:xfrm>
        </p:grpSpPr>
        <p:sp>
          <p:nvSpPr>
            <p:cNvPr id="108" name="Google Shape;108;p19"/>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7" name="Shape 517"/>
        <p:cNvGrpSpPr/>
        <p:nvPr/>
      </p:nvGrpSpPr>
      <p:grpSpPr>
        <a:xfrm>
          <a:off x="0" y="0"/>
          <a:ext cx="0" cy="0"/>
          <a:chOff x="0" y="0"/>
          <a:chExt cx="0" cy="0"/>
        </a:xfrm>
      </p:grpSpPr>
      <p:sp>
        <p:nvSpPr>
          <p:cNvPr id="518" name="Google Shape;518;p28"/>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and Preprocessing</a:t>
            </a:r>
            <a:endParaRPr/>
          </a:p>
        </p:txBody>
      </p:sp>
      <p:grpSp>
        <p:nvGrpSpPr>
          <p:cNvPr id="519" name="Google Shape;519;p28"/>
          <p:cNvGrpSpPr/>
          <p:nvPr/>
        </p:nvGrpSpPr>
        <p:grpSpPr>
          <a:xfrm rot="-9572767">
            <a:off x="-1094602" y="-1073193"/>
            <a:ext cx="2861329" cy="2861329"/>
            <a:chOff x="6075786" y="2219333"/>
            <a:chExt cx="3027251" cy="3027251"/>
          </a:xfrm>
        </p:grpSpPr>
        <p:grpSp>
          <p:nvGrpSpPr>
            <p:cNvPr id="520" name="Google Shape;520;p28"/>
            <p:cNvGrpSpPr/>
            <p:nvPr/>
          </p:nvGrpSpPr>
          <p:grpSpPr>
            <a:xfrm rot="-5400000">
              <a:off x="6075786" y="2219333"/>
              <a:ext cx="3027251" cy="3027251"/>
              <a:chOff x="436975" y="792140"/>
              <a:chExt cx="2051400" cy="2051400"/>
            </a:xfrm>
          </p:grpSpPr>
          <p:sp>
            <p:nvSpPr>
              <p:cNvPr id="521" name="Google Shape;521;p28"/>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28"/>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8"/>
          <p:cNvGrpSpPr/>
          <p:nvPr/>
        </p:nvGrpSpPr>
        <p:grpSpPr>
          <a:xfrm>
            <a:off x="8641300" y="539508"/>
            <a:ext cx="289350" cy="867900"/>
            <a:chOff x="1006725" y="1731408"/>
            <a:chExt cx="289350" cy="867900"/>
          </a:xfrm>
        </p:grpSpPr>
        <p:sp>
          <p:nvSpPr>
            <p:cNvPr id="525" name="Google Shape;525;p28"/>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28"/>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Cleaning</a:t>
            </a:r>
            <a:endParaRPr sz="3000"/>
          </a:p>
        </p:txBody>
      </p:sp>
      <p:sp>
        <p:nvSpPr>
          <p:cNvPr id="541" name="Google Shape;541;p29"/>
          <p:cNvSpPr txBox="1"/>
          <p:nvPr>
            <p:ph idx="1" type="subTitle"/>
          </p:nvPr>
        </p:nvSpPr>
        <p:spPr>
          <a:xfrm>
            <a:off x="4618950" y="1583600"/>
            <a:ext cx="3805200" cy="29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could also remove contractions and emoticons. However, this did not seem to be a large problem with the small dataset that we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challenge in preprocessing is the amount of null values. Because there were so many null values, dropping them was not possible. I opted to use the two data columns with the most content: </a:t>
            </a:r>
            <a:r>
              <a:rPr lang="en"/>
              <a:t>Post and Comments. The column Unnamed were replies, which some members were very active and others were not. Moving forward, I would look to scrap as much data from the replies and drop null values, but had not found the best approach to do so.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2" name="Google Shape;542;p29"/>
          <p:cNvSpPr txBox="1"/>
          <p:nvPr>
            <p:ph idx="2" type="subTitle"/>
          </p:nvPr>
        </p:nvSpPr>
        <p:spPr>
          <a:xfrm>
            <a:off x="713225" y="1583600"/>
            <a:ext cx="3812100" cy="29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Without data cleaning, we are at risk of getting unreliable and poor results. For cleaning and preprocessing, I began lowercasing the data as capitalized and </a:t>
            </a:r>
            <a:r>
              <a:rPr lang="en"/>
              <a:t>lowercase letters are treated differently. Second, I removed digits and words containing digits in the two data columns I was interested in: Post and Comments. This was done as numbers may appear for medication dosages, which on their own do not have much meaning. However, if I was specifically looking to learn more about how much medication patients are taking and the impacts of those drugs, I would not remove the digits and would instead transform them to textual representations. Third, I removed punctuations, extra spaces, and stopwords as these can cause words that are not meaningful to appear in our analysis. Lastly, I chose to lemmatize the text in both the post and comment columns as it gives meaningful representation of a word and provides for higher accuracy for content analysis. </a:t>
            </a:r>
            <a:endParaRPr/>
          </a:p>
        </p:txBody>
      </p:sp>
      <p:cxnSp>
        <p:nvCxnSpPr>
          <p:cNvPr id="543" name="Google Shape;543;p29"/>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544" name="Google Shape;544;p29"/>
          <p:cNvGrpSpPr/>
          <p:nvPr/>
        </p:nvGrpSpPr>
        <p:grpSpPr>
          <a:xfrm rot="-5400000">
            <a:off x="6683149" y="-1938589"/>
            <a:ext cx="3522201" cy="3522201"/>
            <a:chOff x="269239" y="624399"/>
            <a:chExt cx="2386800" cy="2386800"/>
          </a:xfrm>
        </p:grpSpPr>
        <p:sp>
          <p:nvSpPr>
            <p:cNvPr id="545" name="Google Shape;545;p29"/>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29"/>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29"/>
          <p:cNvGrpSpPr/>
          <p:nvPr/>
        </p:nvGrpSpPr>
        <p:grpSpPr>
          <a:xfrm>
            <a:off x="212375" y="1273533"/>
            <a:ext cx="289350" cy="867900"/>
            <a:chOff x="1006725" y="1731408"/>
            <a:chExt cx="289350" cy="867900"/>
          </a:xfrm>
        </p:grpSpPr>
        <p:sp>
          <p:nvSpPr>
            <p:cNvPr id="549" name="Google Shape;549;p29"/>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2" name="Shape 562"/>
        <p:cNvGrpSpPr/>
        <p:nvPr/>
      </p:nvGrpSpPr>
      <p:grpSpPr>
        <a:xfrm>
          <a:off x="0" y="0"/>
          <a:ext cx="0" cy="0"/>
          <a:chOff x="0" y="0"/>
          <a:chExt cx="0" cy="0"/>
        </a:xfrm>
      </p:grpSpPr>
      <p:sp>
        <p:nvSpPr>
          <p:cNvPr id="563" name="Google Shape;563;p3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grpSp>
        <p:nvGrpSpPr>
          <p:cNvPr id="564" name="Google Shape;564;p30"/>
          <p:cNvGrpSpPr/>
          <p:nvPr/>
        </p:nvGrpSpPr>
        <p:grpSpPr>
          <a:xfrm rot="-9572767">
            <a:off x="-1094602" y="-1073193"/>
            <a:ext cx="2861329" cy="2861329"/>
            <a:chOff x="6075786" y="2219333"/>
            <a:chExt cx="3027251" cy="3027251"/>
          </a:xfrm>
        </p:grpSpPr>
        <p:grpSp>
          <p:nvGrpSpPr>
            <p:cNvPr id="565" name="Google Shape;565;p30"/>
            <p:cNvGrpSpPr/>
            <p:nvPr/>
          </p:nvGrpSpPr>
          <p:grpSpPr>
            <a:xfrm rot="-5400000">
              <a:off x="6075786" y="2219333"/>
              <a:ext cx="3027251" cy="3027251"/>
              <a:chOff x="436975" y="792140"/>
              <a:chExt cx="2051400" cy="2051400"/>
            </a:xfrm>
          </p:grpSpPr>
          <p:sp>
            <p:nvSpPr>
              <p:cNvPr id="566" name="Google Shape;566;p30"/>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30"/>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30"/>
          <p:cNvGrpSpPr/>
          <p:nvPr/>
        </p:nvGrpSpPr>
        <p:grpSpPr>
          <a:xfrm>
            <a:off x="8641300" y="539508"/>
            <a:ext cx="289350" cy="867900"/>
            <a:chOff x="1006725" y="1731408"/>
            <a:chExt cx="289350" cy="867900"/>
          </a:xfrm>
        </p:grpSpPr>
        <p:sp>
          <p:nvSpPr>
            <p:cNvPr id="570" name="Google Shape;570;p30"/>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0"/>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Analysis : TF-IDF</a:t>
            </a:r>
            <a:endParaRPr sz="3000"/>
          </a:p>
        </p:txBody>
      </p:sp>
      <p:sp>
        <p:nvSpPr>
          <p:cNvPr id="586" name="Google Shape;586;p31"/>
          <p:cNvSpPr txBox="1"/>
          <p:nvPr>
            <p:ph idx="1" type="subTitle"/>
          </p:nvPr>
        </p:nvSpPr>
        <p:spPr>
          <a:xfrm>
            <a:off x="4618950" y="1583600"/>
            <a:ext cx="3805200" cy="29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Courier New"/>
                <a:ea typeface="Courier New"/>
                <a:cs typeface="Courier New"/>
                <a:sym typeface="Courier New"/>
              </a:rPr>
              <a:t>'able' 'actually' 'adderall' 'adjust' 'advice' 'affect' 'ago' 'alert'</a:t>
            </a:r>
            <a:endParaRPr sz="13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50">
                <a:solidFill>
                  <a:srgbClr val="000000"/>
                </a:solidFill>
                <a:latin typeface="Courier New"/>
                <a:ea typeface="Courier New"/>
                <a:cs typeface="Courier New"/>
                <a:sym typeface="Courier New"/>
              </a:rPr>
              <a:t> 'amp' 'antidepressant' 'anxiety' 'anxious' 'anymore' 'anytime' 'anyways'</a:t>
            </a:r>
            <a:endParaRPr sz="13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50">
                <a:solidFill>
                  <a:srgbClr val="000000"/>
                </a:solidFill>
                <a:latin typeface="Courier New"/>
                <a:ea typeface="Courier New"/>
                <a:cs typeface="Courier New"/>
                <a:sym typeface="Courier New"/>
              </a:rPr>
              <a:t> 'apnea' 'apparently' 'appetite' 'apply' 'appreciate' 'approve' 'ask'</a:t>
            </a:r>
            <a:endParaRPr sz="13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50">
                <a:solidFill>
                  <a:srgbClr val="000000"/>
                </a:solidFill>
                <a:latin typeface="Courier New"/>
                <a:ea typeface="Courier New"/>
                <a:cs typeface="Courier New"/>
                <a:sym typeface="Courier New"/>
              </a:rPr>
              <a:t> 'asleep' 'assume' 'attack' 'average' 'avoid' 'awake' 'away' 'awful' 'bad'</a:t>
            </a:r>
            <a:endParaRPr sz="135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350">
                <a:solidFill>
                  <a:srgbClr val="000000"/>
                </a:solidFill>
                <a:latin typeface="Courier New"/>
                <a:ea typeface="Courier New"/>
                <a:cs typeface="Courier New"/>
                <a:sym typeface="Courier New"/>
              </a:rPr>
              <a:t> 'ball'</a:t>
            </a:r>
            <a:endParaRPr sz="1400">
              <a:solidFill>
                <a:srgbClr val="000000"/>
              </a:solidFill>
            </a:endParaRPr>
          </a:p>
          <a:p>
            <a:pPr indent="0" lvl="0" marL="0" rtl="0" algn="l">
              <a:spcBef>
                <a:spcPts val="0"/>
              </a:spcBef>
              <a:spcAft>
                <a:spcPts val="0"/>
              </a:spcAft>
              <a:buNone/>
            </a:pPr>
            <a:r>
              <a:t/>
            </a:r>
            <a:endParaRPr/>
          </a:p>
        </p:txBody>
      </p:sp>
      <p:sp>
        <p:nvSpPr>
          <p:cNvPr id="587" name="Google Shape;587;p31"/>
          <p:cNvSpPr txBox="1"/>
          <p:nvPr>
            <p:ph idx="2" type="subTitle"/>
          </p:nvPr>
        </p:nvSpPr>
        <p:spPr>
          <a:xfrm>
            <a:off x="713225" y="1583600"/>
            <a:ext cx="3812100" cy="29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TF-IDF matrix gives the output of the relevancy of a word within a document. Some of the words that we extracted as features through TF-IDF performed on posts and comments in r/Narcolepsy included references to medications such as antidepressants, stimulants, and brand name medications such as Xyrem and Modafinil.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588" name="Google Shape;588;p31"/>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589" name="Google Shape;589;p31"/>
          <p:cNvGrpSpPr/>
          <p:nvPr/>
        </p:nvGrpSpPr>
        <p:grpSpPr>
          <a:xfrm rot="-5400000">
            <a:off x="6683149" y="-1938589"/>
            <a:ext cx="3522201" cy="3522201"/>
            <a:chOff x="269239" y="624399"/>
            <a:chExt cx="2386800" cy="2386800"/>
          </a:xfrm>
        </p:grpSpPr>
        <p:sp>
          <p:nvSpPr>
            <p:cNvPr id="590" name="Google Shape;590;p31"/>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31"/>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31"/>
          <p:cNvGrpSpPr/>
          <p:nvPr/>
        </p:nvGrpSpPr>
        <p:grpSpPr>
          <a:xfrm>
            <a:off x="212375" y="1273533"/>
            <a:ext cx="289350" cy="867900"/>
            <a:chOff x="1006725" y="1731408"/>
            <a:chExt cx="289350" cy="867900"/>
          </a:xfrm>
        </p:grpSpPr>
        <p:sp>
          <p:nvSpPr>
            <p:cNvPr id="594" name="Google Shape;594;p31"/>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Analysis : Cosine Similarity</a:t>
            </a:r>
            <a:endParaRPr sz="3000"/>
          </a:p>
        </p:txBody>
      </p:sp>
      <p:sp>
        <p:nvSpPr>
          <p:cNvPr id="609" name="Google Shape;609;p32"/>
          <p:cNvSpPr txBox="1"/>
          <p:nvPr>
            <p:ph idx="2" type="subTitle"/>
          </p:nvPr>
        </p:nvSpPr>
        <p:spPr>
          <a:xfrm>
            <a:off x="720000" y="1358500"/>
            <a:ext cx="3812100" cy="29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Cosine similarity was performed on the posts and comments separately. Because the vectors were not the same size, they could not be compared against each other.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Cosine similarity revealed that the content within post and </a:t>
            </a:r>
            <a:r>
              <a:rPr lang="en"/>
              <a:t>comment threads were diverse, as further demonstrated using word clouds.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closer the cosine values were to 1, the similarity between two vectors or two posts/content pieces was greater. </a:t>
            </a:r>
            <a:endParaRPr/>
          </a:p>
        </p:txBody>
      </p:sp>
      <p:cxnSp>
        <p:nvCxnSpPr>
          <p:cNvPr id="610" name="Google Shape;610;p32"/>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611" name="Google Shape;611;p32"/>
          <p:cNvGrpSpPr/>
          <p:nvPr/>
        </p:nvGrpSpPr>
        <p:grpSpPr>
          <a:xfrm rot="-5400000">
            <a:off x="6683149" y="-1938589"/>
            <a:ext cx="3522201" cy="3522201"/>
            <a:chOff x="269239" y="624399"/>
            <a:chExt cx="2386800" cy="2386800"/>
          </a:xfrm>
        </p:grpSpPr>
        <p:sp>
          <p:nvSpPr>
            <p:cNvPr id="612" name="Google Shape;612;p32"/>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32"/>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32"/>
          <p:cNvGrpSpPr/>
          <p:nvPr/>
        </p:nvGrpSpPr>
        <p:grpSpPr>
          <a:xfrm>
            <a:off x="212375" y="1273533"/>
            <a:ext cx="289350" cy="867900"/>
            <a:chOff x="1006725" y="1731408"/>
            <a:chExt cx="289350" cy="867900"/>
          </a:xfrm>
        </p:grpSpPr>
        <p:sp>
          <p:nvSpPr>
            <p:cNvPr id="616" name="Google Shape;616;p32"/>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6" name="Google Shape;626;p32"/>
          <p:cNvPicPr preferRelativeResize="0"/>
          <p:nvPr/>
        </p:nvPicPr>
        <p:blipFill>
          <a:blip r:embed="rId3">
            <a:alphaModFix/>
          </a:blip>
          <a:stretch>
            <a:fillRect/>
          </a:stretch>
        </p:blipFill>
        <p:spPr>
          <a:xfrm>
            <a:off x="5088327" y="1583602"/>
            <a:ext cx="3113173" cy="2179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0" name="Shape 630"/>
        <p:cNvGrpSpPr/>
        <p:nvPr/>
      </p:nvGrpSpPr>
      <p:grpSpPr>
        <a:xfrm>
          <a:off x="0" y="0"/>
          <a:ext cx="0" cy="0"/>
          <a:chOff x="0" y="0"/>
          <a:chExt cx="0" cy="0"/>
        </a:xfrm>
      </p:grpSpPr>
      <p:sp>
        <p:nvSpPr>
          <p:cNvPr id="631" name="Google Shape;631;p33"/>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Data Visualization</a:t>
            </a:r>
            <a:endParaRPr/>
          </a:p>
        </p:txBody>
      </p:sp>
      <p:grpSp>
        <p:nvGrpSpPr>
          <p:cNvPr id="632" name="Google Shape;632;p33"/>
          <p:cNvGrpSpPr/>
          <p:nvPr/>
        </p:nvGrpSpPr>
        <p:grpSpPr>
          <a:xfrm rot="-9572767">
            <a:off x="-1094602" y="-1073193"/>
            <a:ext cx="2861329" cy="2861329"/>
            <a:chOff x="6075786" y="2219333"/>
            <a:chExt cx="3027251" cy="3027251"/>
          </a:xfrm>
        </p:grpSpPr>
        <p:grpSp>
          <p:nvGrpSpPr>
            <p:cNvPr id="633" name="Google Shape;633;p33"/>
            <p:cNvGrpSpPr/>
            <p:nvPr/>
          </p:nvGrpSpPr>
          <p:grpSpPr>
            <a:xfrm rot="-5400000">
              <a:off x="6075786" y="2219333"/>
              <a:ext cx="3027251" cy="3027251"/>
              <a:chOff x="436975" y="792140"/>
              <a:chExt cx="2051400" cy="2051400"/>
            </a:xfrm>
          </p:grpSpPr>
          <p:sp>
            <p:nvSpPr>
              <p:cNvPr id="634" name="Google Shape;634;p33"/>
              <p:cNvSpPr/>
              <p:nvPr/>
            </p:nvSpPr>
            <p:spPr>
              <a:xfrm rot="729440">
                <a:off x="599415" y="954580"/>
                <a:ext cx="1726521" cy="17265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rot="732455">
                <a:off x="1580926" y="908445"/>
                <a:ext cx="127687" cy="1276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33"/>
            <p:cNvSpPr/>
            <p:nvPr/>
          </p:nvSpPr>
          <p:spPr>
            <a:xfrm>
              <a:off x="6532670" y="2676241"/>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33"/>
          <p:cNvGrpSpPr/>
          <p:nvPr/>
        </p:nvGrpSpPr>
        <p:grpSpPr>
          <a:xfrm>
            <a:off x="8641300" y="539508"/>
            <a:ext cx="289350" cy="867900"/>
            <a:chOff x="1006725" y="1731408"/>
            <a:chExt cx="289350" cy="867900"/>
          </a:xfrm>
        </p:grpSpPr>
        <p:sp>
          <p:nvSpPr>
            <p:cNvPr id="638" name="Google Shape;638;p33"/>
            <p:cNvSpPr/>
            <p:nvPr/>
          </p:nvSpPr>
          <p:spPr>
            <a:xfrm>
              <a:off x="100672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1190175" y="1731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100672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1190175" y="1921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100672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1190175" y="2112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100672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1190175" y="23029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100672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1190175" y="2493408"/>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33"/>
          <p:cNvSpPr/>
          <p:nvPr/>
        </p:nvSpPr>
        <p:spPr>
          <a:xfrm rot="-9573330">
            <a:off x="8511499" y="4468443"/>
            <a:ext cx="1028056" cy="102805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WordClouds for Posts and Comment Threads</a:t>
            </a:r>
            <a:endParaRPr sz="2800"/>
          </a:p>
        </p:txBody>
      </p:sp>
      <p:sp>
        <p:nvSpPr>
          <p:cNvPr id="654" name="Google Shape;654;p34"/>
          <p:cNvSpPr txBox="1"/>
          <p:nvPr>
            <p:ph idx="4294967295" type="title"/>
          </p:nvPr>
        </p:nvSpPr>
        <p:spPr>
          <a:xfrm>
            <a:off x="1008300" y="3881250"/>
            <a:ext cx="1746600" cy="5277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sz="2000"/>
              <a:t>Posts</a:t>
            </a:r>
            <a:endParaRPr sz="2000"/>
          </a:p>
        </p:txBody>
      </p:sp>
      <p:sp>
        <p:nvSpPr>
          <p:cNvPr id="655" name="Google Shape;655;p34"/>
          <p:cNvSpPr txBox="1"/>
          <p:nvPr>
            <p:ph idx="4294967295" type="subTitle"/>
          </p:nvPr>
        </p:nvSpPr>
        <p:spPr>
          <a:xfrm>
            <a:off x="1266450" y="4224788"/>
            <a:ext cx="1746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Content in the posts appeared to focus on sleep and </a:t>
            </a:r>
            <a:r>
              <a:rPr lang="en" sz="1000"/>
              <a:t>sleep</a:t>
            </a:r>
            <a:r>
              <a:rPr lang="en" sz="1000"/>
              <a:t> medication. </a:t>
            </a:r>
            <a:endParaRPr sz="1000"/>
          </a:p>
        </p:txBody>
      </p:sp>
      <p:sp>
        <p:nvSpPr>
          <p:cNvPr id="656" name="Google Shape;656;p34"/>
          <p:cNvSpPr txBox="1"/>
          <p:nvPr>
            <p:ph idx="4294967295" type="subTitle"/>
          </p:nvPr>
        </p:nvSpPr>
        <p:spPr>
          <a:xfrm>
            <a:off x="5928350" y="4224800"/>
            <a:ext cx="24957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Comments focused on sleep, but mentioned more of the psychological impacts of narcolepsy. </a:t>
            </a:r>
            <a:endParaRPr sz="1100"/>
          </a:p>
        </p:txBody>
      </p:sp>
      <p:grpSp>
        <p:nvGrpSpPr>
          <p:cNvPr id="657" name="Google Shape;657;p34"/>
          <p:cNvGrpSpPr/>
          <p:nvPr/>
        </p:nvGrpSpPr>
        <p:grpSpPr>
          <a:xfrm rot="5400000">
            <a:off x="6421275" y="3592895"/>
            <a:ext cx="105900" cy="677400"/>
            <a:chOff x="751988" y="3926595"/>
            <a:chExt cx="105900" cy="677400"/>
          </a:xfrm>
        </p:grpSpPr>
        <p:sp>
          <p:nvSpPr>
            <p:cNvPr id="658" name="Google Shape;658;p34"/>
            <p:cNvSpPr/>
            <p:nvPr/>
          </p:nvSpPr>
          <p:spPr>
            <a:xfrm>
              <a:off x="751988" y="3926595"/>
              <a:ext cx="105900" cy="105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751988" y="4117095"/>
              <a:ext cx="105900" cy="105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751988" y="4307595"/>
              <a:ext cx="105900" cy="105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751988" y="4498095"/>
              <a:ext cx="105900" cy="105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34"/>
          <p:cNvSpPr txBox="1"/>
          <p:nvPr>
            <p:ph idx="4294967295" type="title"/>
          </p:nvPr>
        </p:nvSpPr>
        <p:spPr>
          <a:xfrm>
            <a:off x="5928350" y="3881238"/>
            <a:ext cx="17466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Comments</a:t>
            </a:r>
            <a:endParaRPr sz="2000"/>
          </a:p>
        </p:txBody>
      </p:sp>
      <p:grpSp>
        <p:nvGrpSpPr>
          <p:cNvPr id="663" name="Google Shape;663;p34"/>
          <p:cNvGrpSpPr/>
          <p:nvPr/>
        </p:nvGrpSpPr>
        <p:grpSpPr>
          <a:xfrm rot="5400000">
            <a:off x="1828638" y="3560182"/>
            <a:ext cx="105900" cy="677400"/>
            <a:chOff x="568538" y="3926595"/>
            <a:chExt cx="105900" cy="677400"/>
          </a:xfrm>
        </p:grpSpPr>
        <p:sp>
          <p:nvSpPr>
            <p:cNvPr id="664" name="Google Shape;664;p34"/>
            <p:cNvSpPr/>
            <p:nvPr/>
          </p:nvSpPr>
          <p:spPr>
            <a:xfrm>
              <a:off x="568538" y="392659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568538" y="411709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568538" y="430759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568538" y="449809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68" name="Google Shape;668;p34"/>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cxnSp>
        <p:nvCxnSpPr>
          <p:cNvPr id="669" name="Google Shape;669;p34"/>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pic>
        <p:nvPicPr>
          <p:cNvPr id="670" name="Google Shape;670;p34"/>
          <p:cNvPicPr preferRelativeResize="0"/>
          <p:nvPr/>
        </p:nvPicPr>
        <p:blipFill>
          <a:blip r:embed="rId3">
            <a:alphaModFix/>
          </a:blip>
          <a:stretch>
            <a:fillRect/>
          </a:stretch>
        </p:blipFill>
        <p:spPr>
          <a:xfrm>
            <a:off x="545563" y="1170125"/>
            <a:ext cx="3188375" cy="2558725"/>
          </a:xfrm>
          <a:prstGeom prst="rect">
            <a:avLst/>
          </a:prstGeom>
          <a:noFill/>
          <a:ln>
            <a:noFill/>
          </a:ln>
        </p:spPr>
      </p:pic>
      <p:pic>
        <p:nvPicPr>
          <p:cNvPr id="671" name="Google Shape;671;p34"/>
          <p:cNvPicPr preferRelativeResize="0"/>
          <p:nvPr/>
        </p:nvPicPr>
        <p:blipFill>
          <a:blip r:embed="rId4">
            <a:alphaModFix/>
          </a:blip>
          <a:stretch>
            <a:fillRect/>
          </a:stretch>
        </p:blipFill>
        <p:spPr>
          <a:xfrm>
            <a:off x="5349488" y="1170125"/>
            <a:ext cx="3185129" cy="25561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grpSp>
        <p:nvGrpSpPr>
          <p:cNvPr id="676" name="Google Shape;676;p35"/>
          <p:cNvGrpSpPr/>
          <p:nvPr/>
        </p:nvGrpSpPr>
        <p:grpSpPr>
          <a:xfrm>
            <a:off x="269239" y="763524"/>
            <a:ext cx="2386800" cy="2386800"/>
            <a:chOff x="269239" y="624399"/>
            <a:chExt cx="2386800" cy="2386800"/>
          </a:xfrm>
        </p:grpSpPr>
        <p:sp>
          <p:nvSpPr>
            <p:cNvPr id="677" name="Google Shape;677;p35"/>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35"/>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681" name="Google Shape;681;p35"/>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a:t>
            </a:r>
            <a:r>
              <a:rPr lang="en"/>
              <a:t> we learn about depression from the content of/between posts and comments?</a:t>
            </a:r>
            <a:endParaRPr/>
          </a:p>
        </p:txBody>
      </p:sp>
      <p:grpSp>
        <p:nvGrpSpPr>
          <p:cNvPr id="682" name="Google Shape;682;p35"/>
          <p:cNvGrpSpPr/>
          <p:nvPr/>
        </p:nvGrpSpPr>
        <p:grpSpPr>
          <a:xfrm>
            <a:off x="5117075" y="1073814"/>
            <a:ext cx="2582400" cy="289350"/>
            <a:chOff x="6967625" y="394825"/>
            <a:chExt cx="2582400" cy="289350"/>
          </a:xfrm>
        </p:grpSpPr>
        <p:sp>
          <p:nvSpPr>
            <p:cNvPr id="683" name="Google Shape;683;p35"/>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1" name="Google Shape;711;p35"/>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712" name="Google Shape;712;p35"/>
          <p:cNvGrpSpPr/>
          <p:nvPr/>
        </p:nvGrpSpPr>
        <p:grpSpPr>
          <a:xfrm rot="5400000">
            <a:off x="8092063" y="4120614"/>
            <a:ext cx="677400" cy="289350"/>
            <a:chOff x="7539125" y="394825"/>
            <a:chExt cx="677400" cy="289350"/>
          </a:xfrm>
        </p:grpSpPr>
        <p:sp>
          <p:nvSpPr>
            <p:cNvPr id="713" name="Google Shape;713;p35"/>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we learn?</a:t>
            </a:r>
            <a:endParaRPr/>
          </a:p>
        </p:txBody>
      </p:sp>
      <p:sp>
        <p:nvSpPr>
          <p:cNvPr id="726" name="Google Shape;726;p36"/>
          <p:cNvSpPr txBox="1"/>
          <p:nvPr>
            <p:ph idx="1" type="subTitle"/>
          </p:nvPr>
        </p:nvSpPr>
        <p:spPr>
          <a:xfrm>
            <a:off x="3840500" y="1343350"/>
            <a:ext cx="4590300" cy="3260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Most common words used in both the post and comment threads pertained to sleep. However, sleep medications were mentioned more frequently in the posts in comparison to stimulant medications mentioned in the comments. </a:t>
            </a:r>
            <a:endParaRPr/>
          </a:p>
          <a:p>
            <a:pPr indent="-298450" lvl="0" marL="457200" rtl="0" algn="l">
              <a:spcBef>
                <a:spcPts val="1000"/>
              </a:spcBef>
              <a:spcAft>
                <a:spcPts val="0"/>
              </a:spcAft>
              <a:buSzPts val="1100"/>
              <a:buChar char="●"/>
            </a:pPr>
            <a:r>
              <a:rPr lang="en"/>
              <a:t>Despite having many common words, posts and comments within this community  are different from each other. </a:t>
            </a:r>
            <a:endParaRPr/>
          </a:p>
          <a:p>
            <a:pPr indent="-298450" lvl="0" marL="457200" rtl="0" algn="l">
              <a:spcBef>
                <a:spcPts val="1000"/>
              </a:spcBef>
              <a:spcAft>
                <a:spcPts val="0"/>
              </a:spcAft>
              <a:buSzPts val="1100"/>
              <a:buChar char="●"/>
            </a:pPr>
            <a:r>
              <a:rPr lang="en"/>
              <a:t>Patients in this forum seem to discuss  psychological well-being, everyday functioning (work), and the consultation of medical professionals.</a:t>
            </a:r>
            <a:endParaRPr/>
          </a:p>
          <a:p>
            <a:pPr indent="-298450" lvl="0" marL="457200" rtl="0" algn="l">
              <a:spcBef>
                <a:spcPts val="1000"/>
              </a:spcBef>
              <a:spcAft>
                <a:spcPts val="0"/>
              </a:spcAft>
              <a:buSzPts val="1100"/>
              <a:buChar char="●"/>
            </a:pPr>
            <a:r>
              <a:rPr lang="en"/>
              <a:t>Brand name medications mentioned include Xyrem, Modafinil, and Adderall. </a:t>
            </a:r>
            <a:endParaRPr/>
          </a:p>
          <a:p>
            <a:pPr indent="-298450" lvl="0" marL="457200" rtl="0" algn="l">
              <a:spcBef>
                <a:spcPts val="1000"/>
              </a:spcBef>
              <a:spcAft>
                <a:spcPts val="0"/>
              </a:spcAft>
              <a:buSzPts val="1100"/>
              <a:buChar char="●"/>
            </a:pPr>
            <a:r>
              <a:rPr lang="en"/>
              <a:t>People talk about depression, medication use, triggers, hallucinations, and troubles with work and school. </a:t>
            </a:r>
            <a:endParaRPr/>
          </a:p>
          <a:p>
            <a:pPr indent="0" lvl="0" marL="457200" rtl="0" algn="l">
              <a:spcBef>
                <a:spcPts val="1000"/>
              </a:spcBef>
              <a:spcAft>
                <a:spcPts val="1000"/>
              </a:spcAft>
              <a:buNone/>
            </a:pPr>
            <a:r>
              <a:t/>
            </a:r>
            <a:endParaRPr/>
          </a:p>
        </p:txBody>
      </p:sp>
      <p:grpSp>
        <p:nvGrpSpPr>
          <p:cNvPr id="727" name="Google Shape;727;p36"/>
          <p:cNvGrpSpPr/>
          <p:nvPr/>
        </p:nvGrpSpPr>
        <p:grpSpPr>
          <a:xfrm rot="-5400000">
            <a:off x="7053942" y="-1380678"/>
            <a:ext cx="3151531" cy="3151531"/>
            <a:chOff x="269239" y="624399"/>
            <a:chExt cx="2386800" cy="2386800"/>
          </a:xfrm>
        </p:grpSpPr>
        <p:sp>
          <p:nvSpPr>
            <p:cNvPr id="728" name="Google Shape;728;p36"/>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6"/>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0" name="Google Shape;730;p36"/>
          <p:cNvSpPr/>
          <p:nvPr/>
        </p:nvSpPr>
        <p:spPr>
          <a:xfrm>
            <a:off x="7684102" y="-750501"/>
            <a:ext cx="1891200" cy="1891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36"/>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732" name="Google Shape;732;p36"/>
          <p:cNvGrpSpPr/>
          <p:nvPr/>
        </p:nvGrpSpPr>
        <p:grpSpPr>
          <a:xfrm rot="5400000">
            <a:off x="88763" y="1823114"/>
            <a:ext cx="1248900" cy="289350"/>
            <a:chOff x="6967625" y="394825"/>
            <a:chExt cx="1248900" cy="289350"/>
          </a:xfrm>
        </p:grpSpPr>
        <p:sp>
          <p:nvSpPr>
            <p:cNvPr id="733" name="Google Shape;733;p36"/>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7" name="Google Shape;747;p36"/>
          <p:cNvPicPr preferRelativeResize="0"/>
          <p:nvPr>
            <p:ph idx="2" type="pic"/>
          </p:nvPr>
        </p:nvPicPr>
        <p:blipFill rotWithShape="1">
          <a:blip r:embed="rId3">
            <a:alphaModFix/>
          </a:blip>
          <a:srcRect b="0" l="21840" r="21840" t="0"/>
          <a:stretch/>
        </p:blipFill>
        <p:spPr>
          <a:xfrm>
            <a:off x="971600" y="1228875"/>
            <a:ext cx="2755200" cy="32606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753" name="Google Shape;753;p37"/>
          <p:cNvSpPr txBox="1"/>
          <p:nvPr>
            <p:ph idx="1" type="subTitle"/>
          </p:nvPr>
        </p:nvSpPr>
        <p:spPr>
          <a:xfrm>
            <a:off x="3840500" y="1343350"/>
            <a:ext cx="4590300" cy="3260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Figure out a way to handle low engaged individuals, as these interactions generate many null values that made using data from replies very difficult. </a:t>
            </a:r>
            <a:endParaRPr/>
          </a:p>
          <a:p>
            <a:pPr indent="-298450" lvl="0" marL="457200" rtl="0" algn="l">
              <a:spcBef>
                <a:spcPts val="1000"/>
              </a:spcBef>
              <a:spcAft>
                <a:spcPts val="0"/>
              </a:spcAft>
              <a:buSzPts val="1100"/>
              <a:buChar char="●"/>
            </a:pPr>
            <a:r>
              <a:rPr lang="en"/>
              <a:t>Try Word2Vec to learn about word associations within posts/comments/replies</a:t>
            </a:r>
            <a:endParaRPr/>
          </a:p>
          <a:p>
            <a:pPr indent="-298450" lvl="0" marL="457200" rtl="0" algn="l">
              <a:spcBef>
                <a:spcPts val="1000"/>
              </a:spcBef>
              <a:spcAft>
                <a:spcPts val="0"/>
              </a:spcAft>
              <a:buSzPts val="1100"/>
              <a:buChar char="●"/>
            </a:pPr>
            <a:r>
              <a:rPr lang="en"/>
              <a:t>With a larger sample of data and more information, we could do classification of helpful comments and posts regarding depression within this thread using a multilayer perceptron model and then analyze the content of those documents using TF-IDF.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1000"/>
              </a:spcAft>
              <a:buNone/>
            </a:pPr>
            <a:r>
              <a:t/>
            </a:r>
            <a:endParaRPr/>
          </a:p>
        </p:txBody>
      </p:sp>
      <p:grpSp>
        <p:nvGrpSpPr>
          <p:cNvPr id="754" name="Google Shape;754;p37"/>
          <p:cNvGrpSpPr/>
          <p:nvPr/>
        </p:nvGrpSpPr>
        <p:grpSpPr>
          <a:xfrm rot="-5400000">
            <a:off x="7053942" y="-1380678"/>
            <a:ext cx="3151531" cy="3151531"/>
            <a:chOff x="269239" y="624399"/>
            <a:chExt cx="2386800" cy="2386800"/>
          </a:xfrm>
        </p:grpSpPr>
        <p:sp>
          <p:nvSpPr>
            <p:cNvPr id="755" name="Google Shape;755;p37"/>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37"/>
          <p:cNvSpPr/>
          <p:nvPr/>
        </p:nvSpPr>
        <p:spPr>
          <a:xfrm>
            <a:off x="7684102" y="-750501"/>
            <a:ext cx="1891200" cy="1891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37"/>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759" name="Google Shape;759;p37"/>
          <p:cNvGrpSpPr/>
          <p:nvPr/>
        </p:nvGrpSpPr>
        <p:grpSpPr>
          <a:xfrm rot="5400000">
            <a:off x="88763" y="1823114"/>
            <a:ext cx="1248900" cy="289350"/>
            <a:chOff x="6967625" y="394825"/>
            <a:chExt cx="1248900" cy="289350"/>
          </a:xfrm>
        </p:grpSpPr>
        <p:sp>
          <p:nvSpPr>
            <p:cNvPr id="760" name="Google Shape;760;p37"/>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4" name="Google Shape;774;p37"/>
          <p:cNvPicPr preferRelativeResize="0"/>
          <p:nvPr>
            <p:ph idx="2" type="pic"/>
          </p:nvPr>
        </p:nvPicPr>
        <p:blipFill rotWithShape="1">
          <a:blip r:embed="rId3">
            <a:alphaModFix/>
          </a:blip>
          <a:srcRect b="0" l="24130" r="24130" t="0"/>
          <a:stretch/>
        </p:blipFill>
        <p:spPr>
          <a:xfrm>
            <a:off x="971600" y="1228875"/>
            <a:ext cx="2755200" cy="32606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4204646" y="1631213"/>
            <a:ext cx="734700" cy="73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6751373" y="1631213"/>
            <a:ext cx="734700" cy="73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1657925" y="1631213"/>
            <a:ext cx="734700" cy="73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26" name="Google Shape;126;p20"/>
          <p:cNvSpPr txBox="1"/>
          <p:nvPr>
            <p:ph idx="2" type="title"/>
          </p:nvPr>
        </p:nvSpPr>
        <p:spPr>
          <a:xfrm>
            <a:off x="937625" y="2368396"/>
            <a:ext cx="21753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127" name="Google Shape;127;p20"/>
          <p:cNvSpPr txBox="1"/>
          <p:nvPr>
            <p:ph idx="1" type="subTitle"/>
          </p:nvPr>
        </p:nvSpPr>
        <p:spPr>
          <a:xfrm>
            <a:off x="937625" y="2746761"/>
            <a:ext cx="21753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social media forums, much </a:t>
            </a:r>
            <a:r>
              <a:rPr lang="en"/>
              <a:t>information</a:t>
            </a:r>
            <a:r>
              <a:rPr lang="en"/>
              <a:t> is shared between users. When a topic is of major interest, it is highly discussed. One major struggle  narcoleptics face is mental health. </a:t>
            </a:r>
            <a:endParaRPr/>
          </a:p>
        </p:txBody>
      </p:sp>
      <p:sp>
        <p:nvSpPr>
          <p:cNvPr id="128" name="Google Shape;128;p20"/>
          <p:cNvSpPr txBox="1"/>
          <p:nvPr>
            <p:ph idx="3" type="title"/>
          </p:nvPr>
        </p:nvSpPr>
        <p:spPr>
          <a:xfrm>
            <a:off x="3484346" y="2368396"/>
            <a:ext cx="21753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29" name="Google Shape;129;p20"/>
          <p:cNvSpPr txBox="1"/>
          <p:nvPr>
            <p:ph idx="4" type="subTitle"/>
          </p:nvPr>
        </p:nvSpPr>
        <p:spPr>
          <a:xfrm>
            <a:off x="3484346" y="2746761"/>
            <a:ext cx="21753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using TF-IDF, we can learn about what concerns people with narcolepsy have and by using cosine similarity, understand the user activity (posts/comments).</a:t>
            </a:r>
            <a:endParaRPr/>
          </a:p>
        </p:txBody>
      </p:sp>
      <p:sp>
        <p:nvSpPr>
          <p:cNvPr id="130" name="Google Shape;130;p20"/>
          <p:cNvSpPr txBox="1"/>
          <p:nvPr>
            <p:ph idx="5" type="title"/>
          </p:nvPr>
        </p:nvSpPr>
        <p:spPr>
          <a:xfrm>
            <a:off x="6031073" y="2368396"/>
            <a:ext cx="21753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131" name="Google Shape;131;p20"/>
          <p:cNvSpPr txBox="1"/>
          <p:nvPr>
            <p:ph idx="6" type="subTitle"/>
          </p:nvPr>
        </p:nvSpPr>
        <p:spPr>
          <a:xfrm>
            <a:off x="6031073" y="2746761"/>
            <a:ext cx="21753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did we learn from applying these techniques and how may they help narcoleptics? What future directions can we take?</a:t>
            </a:r>
            <a:endParaRPr/>
          </a:p>
        </p:txBody>
      </p:sp>
      <p:sp>
        <p:nvSpPr>
          <p:cNvPr id="132" name="Google Shape;132;p20"/>
          <p:cNvSpPr txBox="1"/>
          <p:nvPr>
            <p:ph idx="7" type="title"/>
          </p:nvPr>
        </p:nvSpPr>
        <p:spPr>
          <a:xfrm>
            <a:off x="1657925" y="17747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33" name="Google Shape;133;p20"/>
          <p:cNvSpPr txBox="1"/>
          <p:nvPr>
            <p:ph idx="8" type="title"/>
          </p:nvPr>
        </p:nvSpPr>
        <p:spPr>
          <a:xfrm>
            <a:off x="4204646" y="17747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4" name="Google Shape;134;p20"/>
          <p:cNvSpPr txBox="1"/>
          <p:nvPr>
            <p:ph idx="9" type="title"/>
          </p:nvPr>
        </p:nvSpPr>
        <p:spPr>
          <a:xfrm>
            <a:off x="6751373" y="17747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135" name="Google Shape;135;p20"/>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sp>
        <p:nvSpPr>
          <p:cNvPr id="136" name="Google Shape;136;p20"/>
          <p:cNvSpPr/>
          <p:nvPr/>
        </p:nvSpPr>
        <p:spPr>
          <a:xfrm>
            <a:off x="4475546" y="4061463"/>
            <a:ext cx="192900" cy="19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7022273" y="4061463"/>
            <a:ext cx="192900" cy="19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928825" y="4061463"/>
            <a:ext cx="192900" cy="19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0"/>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140" name="Google Shape;140;p20"/>
          <p:cNvGrpSpPr/>
          <p:nvPr/>
        </p:nvGrpSpPr>
        <p:grpSpPr>
          <a:xfrm>
            <a:off x="-62573" y="959839"/>
            <a:ext cx="1629900" cy="289350"/>
            <a:chOff x="7920125" y="394825"/>
            <a:chExt cx="1629900" cy="289350"/>
          </a:xfrm>
        </p:grpSpPr>
        <p:sp>
          <p:nvSpPr>
            <p:cNvPr id="141" name="Google Shape;141;p20"/>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8"/>
          <p:cNvSpPr/>
          <p:nvPr/>
        </p:nvSpPr>
        <p:spPr>
          <a:xfrm>
            <a:off x="2176473" y="1323121"/>
            <a:ext cx="1178100" cy="117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txBox="1"/>
          <p:nvPr>
            <p:ph type="title"/>
          </p:nvPr>
        </p:nvSpPr>
        <p:spPr>
          <a:xfrm>
            <a:off x="2605113" y="715400"/>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hanks!</a:t>
            </a:r>
            <a:endParaRPr/>
          </a:p>
        </p:txBody>
      </p:sp>
      <p:sp>
        <p:nvSpPr>
          <p:cNvPr id="781" name="Google Shape;781;p38"/>
          <p:cNvSpPr txBox="1"/>
          <p:nvPr>
            <p:ph idx="1" type="subTitle"/>
          </p:nvPr>
        </p:nvSpPr>
        <p:spPr>
          <a:xfrm>
            <a:off x="2519400" y="1993175"/>
            <a:ext cx="4448100" cy="105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Playfair Display ExtraBold"/>
                <a:ea typeface="Playfair Display ExtraBold"/>
                <a:cs typeface="Playfair Display ExtraBold"/>
                <a:sym typeface="Playfair Display ExtraBold"/>
              </a:rPr>
              <a:t>D</a:t>
            </a:r>
            <a:r>
              <a:rPr lang="en" sz="2000">
                <a:latin typeface="Playfair Display ExtraBold"/>
                <a:ea typeface="Playfair Display ExtraBold"/>
                <a:cs typeface="Playfair Display ExtraBold"/>
                <a:sym typeface="Playfair Display ExtraBold"/>
              </a:rPr>
              <a:t>o you have any questions?</a:t>
            </a:r>
            <a:endParaRPr sz="2000">
              <a:latin typeface="Playfair Display ExtraBold"/>
              <a:ea typeface="Playfair Display ExtraBold"/>
              <a:cs typeface="Playfair Display ExtraBold"/>
              <a:sym typeface="Playfair Display ExtraBold"/>
            </a:endParaRPr>
          </a:p>
          <a:p>
            <a:pPr indent="0" lvl="0" marL="0" rtl="0" algn="ctr">
              <a:spcBef>
                <a:spcPts val="0"/>
              </a:spcBef>
              <a:spcAft>
                <a:spcPts val="0"/>
              </a:spcAft>
              <a:buNone/>
            </a:pPr>
            <a:r>
              <a:rPr lang="en"/>
              <a:t>dustin.luchmee</a:t>
            </a:r>
            <a:r>
              <a:rPr lang="en"/>
              <a:t>@protonmail.com</a:t>
            </a:r>
            <a:endParaRPr/>
          </a:p>
          <a:p>
            <a:pPr indent="0" lvl="0" marL="0" rtl="0" algn="ctr">
              <a:spcBef>
                <a:spcPts val="0"/>
              </a:spcBef>
              <a:spcAft>
                <a:spcPts val="0"/>
              </a:spcAft>
              <a:buNone/>
            </a:pPr>
            <a:r>
              <a:rPr lang="en"/>
              <a:t>+1 610 209 8474</a:t>
            </a:r>
            <a:endParaRPr/>
          </a:p>
          <a:p>
            <a:pPr indent="0" lvl="0" marL="0" rtl="0" algn="ctr">
              <a:spcBef>
                <a:spcPts val="0"/>
              </a:spcBef>
              <a:spcAft>
                <a:spcPts val="0"/>
              </a:spcAft>
              <a:buNone/>
            </a:pPr>
            <a:r>
              <a:rPr lang="en"/>
              <a:t>       </a:t>
            </a:r>
            <a:r>
              <a:rPr lang="en"/>
              <a:t>https://www.linkedin.com/in/dustin-bryce-ellis-luchmee/</a:t>
            </a:r>
            <a:endParaRPr/>
          </a:p>
        </p:txBody>
      </p:sp>
      <p:grpSp>
        <p:nvGrpSpPr>
          <p:cNvPr id="782" name="Google Shape;782;p38"/>
          <p:cNvGrpSpPr/>
          <p:nvPr/>
        </p:nvGrpSpPr>
        <p:grpSpPr>
          <a:xfrm rot="-5400000">
            <a:off x="6683149" y="-1938589"/>
            <a:ext cx="3522201" cy="3522201"/>
            <a:chOff x="269239" y="624399"/>
            <a:chExt cx="2386800" cy="2386800"/>
          </a:xfrm>
        </p:grpSpPr>
        <p:sp>
          <p:nvSpPr>
            <p:cNvPr id="783" name="Google Shape;783;p38"/>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38"/>
          <p:cNvSpPr/>
          <p:nvPr/>
        </p:nvSpPr>
        <p:spPr>
          <a:xfrm>
            <a:off x="7387570" y="-1234259"/>
            <a:ext cx="2113800" cy="211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38"/>
          <p:cNvGrpSpPr/>
          <p:nvPr/>
        </p:nvGrpSpPr>
        <p:grpSpPr>
          <a:xfrm rot="5400000">
            <a:off x="374513" y="4120620"/>
            <a:ext cx="677400" cy="289350"/>
            <a:chOff x="8682125" y="394825"/>
            <a:chExt cx="677400" cy="289350"/>
          </a:xfrm>
        </p:grpSpPr>
        <p:sp>
          <p:nvSpPr>
            <p:cNvPr id="787" name="Google Shape;787;p38"/>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1"/>
          <p:cNvGrpSpPr/>
          <p:nvPr/>
        </p:nvGrpSpPr>
        <p:grpSpPr>
          <a:xfrm>
            <a:off x="269239" y="763524"/>
            <a:ext cx="2386800" cy="2386800"/>
            <a:chOff x="269239" y="624399"/>
            <a:chExt cx="2386800" cy="2386800"/>
          </a:xfrm>
        </p:grpSpPr>
        <p:sp>
          <p:nvSpPr>
            <p:cNvPr id="164" name="Google Shape;164;p21"/>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1"/>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68" name="Google Shape;168;p21"/>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forum, how many posts and comments focus on depression?</a:t>
            </a:r>
            <a:endParaRPr/>
          </a:p>
        </p:txBody>
      </p:sp>
      <p:grpSp>
        <p:nvGrpSpPr>
          <p:cNvPr id="169" name="Google Shape;169;p21"/>
          <p:cNvGrpSpPr/>
          <p:nvPr/>
        </p:nvGrpSpPr>
        <p:grpSpPr>
          <a:xfrm>
            <a:off x="5117075" y="1073814"/>
            <a:ext cx="2582400" cy="289350"/>
            <a:chOff x="6967625" y="394825"/>
            <a:chExt cx="2582400" cy="289350"/>
          </a:xfrm>
        </p:grpSpPr>
        <p:sp>
          <p:nvSpPr>
            <p:cNvPr id="170" name="Google Shape;170;p21"/>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8" name="Google Shape;198;p21"/>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199" name="Google Shape;199;p21"/>
          <p:cNvGrpSpPr/>
          <p:nvPr/>
        </p:nvGrpSpPr>
        <p:grpSpPr>
          <a:xfrm rot="5400000">
            <a:off x="8092063" y="4120614"/>
            <a:ext cx="677400" cy="289350"/>
            <a:chOff x="7539125" y="394825"/>
            <a:chExt cx="677400" cy="289350"/>
          </a:xfrm>
        </p:grpSpPr>
        <p:sp>
          <p:nvSpPr>
            <p:cNvPr id="200" name="Google Shape;200;p21"/>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314825" y="490050"/>
            <a:ext cx="38520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pitfalls of patient forums</a:t>
            </a:r>
            <a:endParaRPr sz="2000"/>
          </a:p>
        </p:txBody>
      </p:sp>
      <p:sp>
        <p:nvSpPr>
          <p:cNvPr id="213" name="Google Shape;213;p22"/>
          <p:cNvSpPr txBox="1"/>
          <p:nvPr>
            <p:ph idx="1" type="subTitle"/>
          </p:nvPr>
        </p:nvSpPr>
        <p:spPr>
          <a:xfrm>
            <a:off x="494875" y="1001100"/>
            <a:ext cx="36099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Patient forums are LOADED with information. As an epileptic, I have used patient forums to learn about medications, diet, and lifestyle changes I can make to improve my neurological health.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people with narcolepsy struggle with depression. Because of this, I was curious as to how many posts and comments within the r/Narcolepsy forum are centered around depression.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learning about how frequent discussions are about depression, we can better understand the rate of depression in narcoleptics. </a:t>
            </a:r>
            <a:endParaRPr/>
          </a:p>
        </p:txBody>
      </p:sp>
      <p:cxnSp>
        <p:nvCxnSpPr>
          <p:cNvPr id="214" name="Google Shape;214;p22"/>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pic>
        <p:nvPicPr>
          <p:cNvPr id="215" name="Google Shape;215;p22"/>
          <p:cNvPicPr preferRelativeResize="0"/>
          <p:nvPr>
            <p:ph idx="2" type="pic"/>
          </p:nvPr>
        </p:nvPicPr>
        <p:blipFill rotWithShape="1">
          <a:blip r:embed="rId3">
            <a:alphaModFix/>
          </a:blip>
          <a:srcRect b="0" l="25237" r="25237" t="0"/>
          <a:stretch/>
        </p:blipFill>
        <p:spPr>
          <a:xfrm>
            <a:off x="5050225" y="743800"/>
            <a:ext cx="3020099" cy="3968495"/>
          </a:xfrm>
          <a:prstGeom prst="rect">
            <a:avLst/>
          </a:prstGeom>
        </p:spPr>
      </p:pic>
      <p:grpSp>
        <p:nvGrpSpPr>
          <p:cNvPr id="216" name="Google Shape;216;p22"/>
          <p:cNvGrpSpPr/>
          <p:nvPr/>
        </p:nvGrpSpPr>
        <p:grpSpPr>
          <a:xfrm rot="-6262376">
            <a:off x="7117946" y="2178392"/>
            <a:ext cx="2246109" cy="2160903"/>
            <a:chOff x="269239" y="624399"/>
            <a:chExt cx="2386800" cy="2386800"/>
          </a:xfrm>
        </p:grpSpPr>
        <p:sp>
          <p:nvSpPr>
            <p:cNvPr id="217" name="Google Shape;217;p22"/>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2"/>
          <p:cNvSpPr/>
          <p:nvPr/>
        </p:nvSpPr>
        <p:spPr>
          <a:xfrm>
            <a:off x="7594706" y="2583016"/>
            <a:ext cx="1292700" cy="135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22"/>
          <p:cNvGrpSpPr/>
          <p:nvPr/>
        </p:nvGrpSpPr>
        <p:grpSpPr>
          <a:xfrm>
            <a:off x="4618950" y="394814"/>
            <a:ext cx="2582400" cy="289350"/>
            <a:chOff x="6967625" y="394825"/>
            <a:chExt cx="2582400" cy="289350"/>
          </a:xfrm>
        </p:grpSpPr>
        <p:sp>
          <p:nvSpPr>
            <p:cNvPr id="221" name="Google Shape;221;p22"/>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idx="1" type="subTitle"/>
          </p:nvPr>
        </p:nvSpPr>
        <p:spPr>
          <a:xfrm>
            <a:off x="1444525" y="1687288"/>
            <a:ext cx="6255000" cy="8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
            </a:r>
            <a:r>
              <a:rPr i="1" lang="en" sz="1450">
                <a:solidFill>
                  <a:srgbClr val="000000"/>
                </a:solidFill>
                <a:latin typeface="Arial"/>
                <a:ea typeface="Arial"/>
                <a:cs typeface="Arial"/>
                <a:sym typeface="Arial"/>
              </a:rPr>
              <a:t>I’m on a constant emotional roller coaster depending on how well</a:t>
            </a:r>
            <a:endParaRPr i="1" sz="145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i="1" lang="en" sz="1450">
                <a:solidFill>
                  <a:srgbClr val="000000"/>
                </a:solidFill>
                <a:latin typeface="Arial"/>
                <a:ea typeface="Arial"/>
                <a:cs typeface="Arial"/>
                <a:sym typeface="Arial"/>
              </a:rPr>
              <a:t>my symptoms are being handled</a:t>
            </a:r>
            <a:r>
              <a:rPr lang="en"/>
              <a:t>.”</a:t>
            </a:r>
            <a:endParaRPr/>
          </a:p>
        </p:txBody>
      </p:sp>
      <p:sp>
        <p:nvSpPr>
          <p:cNvPr id="254" name="Google Shape;254;p23"/>
          <p:cNvSpPr txBox="1"/>
          <p:nvPr>
            <p:ph type="title"/>
          </p:nvPr>
        </p:nvSpPr>
        <p:spPr>
          <a:xfrm>
            <a:off x="2277000" y="2571750"/>
            <a:ext cx="45900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i="1" lang="en"/>
              <a:t>Community Member</a:t>
            </a:r>
            <a:endParaRPr i="1"/>
          </a:p>
        </p:txBody>
      </p:sp>
      <p:grpSp>
        <p:nvGrpSpPr>
          <p:cNvPr id="255" name="Google Shape;255;p23"/>
          <p:cNvGrpSpPr/>
          <p:nvPr/>
        </p:nvGrpSpPr>
        <p:grpSpPr>
          <a:xfrm rot="-899982">
            <a:off x="6893914" y="2928668"/>
            <a:ext cx="2451226" cy="2451226"/>
            <a:chOff x="269239" y="624399"/>
            <a:chExt cx="2386800" cy="2386800"/>
          </a:xfrm>
        </p:grpSpPr>
        <p:sp>
          <p:nvSpPr>
            <p:cNvPr id="256" name="Google Shape;256;p23"/>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23"/>
          <p:cNvSpPr/>
          <p:nvPr/>
        </p:nvSpPr>
        <p:spPr>
          <a:xfrm>
            <a:off x="7384035" y="3418836"/>
            <a:ext cx="1470900" cy="147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23"/>
          <p:cNvCxnSpPr/>
          <p:nvPr/>
        </p:nvCxnSpPr>
        <p:spPr>
          <a:xfrm>
            <a:off x="705600" y="901900"/>
            <a:ext cx="7732800" cy="0"/>
          </a:xfrm>
          <a:prstGeom prst="straightConnector1">
            <a:avLst/>
          </a:prstGeom>
          <a:noFill/>
          <a:ln cap="flat" cmpd="sng" w="9525">
            <a:solidFill>
              <a:schemeClr val="dk1"/>
            </a:solidFill>
            <a:prstDash val="solid"/>
            <a:round/>
            <a:headEnd len="med" w="med" type="oval"/>
            <a:tailEnd len="med" w="med" type="oval"/>
          </a:ln>
        </p:spPr>
      </p:cxnSp>
      <p:sp>
        <p:nvSpPr>
          <p:cNvPr id="260" name="Google Shape;260;p23"/>
          <p:cNvSpPr/>
          <p:nvPr/>
        </p:nvSpPr>
        <p:spPr>
          <a:xfrm>
            <a:off x="949770" y="-256671"/>
            <a:ext cx="990300" cy="990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23"/>
          <p:cNvGrpSpPr/>
          <p:nvPr/>
        </p:nvGrpSpPr>
        <p:grpSpPr>
          <a:xfrm>
            <a:off x="705589" y="4279272"/>
            <a:ext cx="2877827" cy="322452"/>
            <a:chOff x="705589" y="4238349"/>
            <a:chExt cx="2877827" cy="322452"/>
          </a:xfrm>
        </p:grpSpPr>
        <p:sp>
          <p:nvSpPr>
            <p:cNvPr id="262" name="Google Shape;262;p23"/>
            <p:cNvSpPr/>
            <p:nvPr/>
          </p:nvSpPr>
          <p:spPr>
            <a:xfrm rot="-5400000">
              <a:off x="705589"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rot="-5400000">
              <a:off x="705589"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rot="-5400000">
              <a:off x="917882"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rot="-5400000">
              <a:off x="917882"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rot="-5400000">
              <a:off x="1130175"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rot="-5400000">
              <a:off x="1130175"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rot="-5400000">
              <a:off x="1342468"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rot="-5400000">
              <a:off x="1342468"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rot="-5400000">
              <a:off x="1554762"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rot="-5400000">
              <a:off x="1554762"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rot="-5400000">
              <a:off x="1767055"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rot="-5400000">
              <a:off x="1767055"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rot="-5400000">
              <a:off x="1979348"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rot="-5400000">
              <a:off x="1979348"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rot="-5400000">
              <a:off x="2191641"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rot="-5400000">
              <a:off x="2191641"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rot="-5400000">
              <a:off x="2403934"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rot="-5400000">
              <a:off x="2403934"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rot="-5400000">
              <a:off x="2616228"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rot="-5400000">
              <a:off x="2616228"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rot="-5400000">
              <a:off x="2828521"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rot="-5400000">
              <a:off x="2828521"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rot="-5400000">
              <a:off x="3040814"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rot="-5400000">
              <a:off x="3040814"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rot="-5400000">
              <a:off x="3253107"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rot="-5400000">
              <a:off x="3253107"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rot="-5400000">
              <a:off x="3465400" y="4442786"/>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rot="-5400000">
              <a:off x="3465400" y="4238349"/>
              <a:ext cx="118015" cy="118015"/>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24"/>
          <p:cNvGrpSpPr/>
          <p:nvPr/>
        </p:nvGrpSpPr>
        <p:grpSpPr>
          <a:xfrm>
            <a:off x="269239" y="763524"/>
            <a:ext cx="2386800" cy="2386800"/>
            <a:chOff x="269239" y="624399"/>
            <a:chExt cx="2386800" cy="2386800"/>
          </a:xfrm>
        </p:grpSpPr>
        <p:sp>
          <p:nvSpPr>
            <p:cNvPr id="295" name="Google Shape;295;p24"/>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4"/>
          <p:cNvSpPr/>
          <p:nvPr/>
        </p:nvSpPr>
        <p:spPr>
          <a:xfrm>
            <a:off x="746539" y="1240824"/>
            <a:ext cx="1432200" cy="143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txBox="1"/>
          <p:nvPr>
            <p:ph type="title"/>
          </p:nvPr>
        </p:nvSpPr>
        <p:spPr>
          <a:xfrm>
            <a:off x="705475" y="3075100"/>
            <a:ext cx="616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299" name="Google Shape;299;p24"/>
          <p:cNvSpPr txBox="1"/>
          <p:nvPr>
            <p:ph idx="1" type="subTitle"/>
          </p:nvPr>
        </p:nvSpPr>
        <p:spPr>
          <a:xfrm>
            <a:off x="705600" y="3855550"/>
            <a:ext cx="6161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ow can we learn about depression from posts and comments?</a:t>
            </a:r>
            <a:endParaRPr/>
          </a:p>
        </p:txBody>
      </p:sp>
      <p:grpSp>
        <p:nvGrpSpPr>
          <p:cNvPr id="300" name="Google Shape;300;p24"/>
          <p:cNvGrpSpPr/>
          <p:nvPr/>
        </p:nvGrpSpPr>
        <p:grpSpPr>
          <a:xfrm>
            <a:off x="5117075" y="1073814"/>
            <a:ext cx="2582400" cy="289350"/>
            <a:chOff x="6967625" y="394825"/>
            <a:chExt cx="2582400" cy="289350"/>
          </a:xfrm>
        </p:grpSpPr>
        <p:sp>
          <p:nvSpPr>
            <p:cNvPr id="301" name="Google Shape;301;p24"/>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9" name="Google Shape;329;p24"/>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330" name="Google Shape;330;p24"/>
          <p:cNvGrpSpPr/>
          <p:nvPr/>
        </p:nvGrpSpPr>
        <p:grpSpPr>
          <a:xfrm rot="5400000">
            <a:off x="8092063" y="4120614"/>
            <a:ext cx="677400" cy="289350"/>
            <a:chOff x="7539125" y="394825"/>
            <a:chExt cx="677400" cy="289350"/>
          </a:xfrm>
        </p:grpSpPr>
        <p:sp>
          <p:nvSpPr>
            <p:cNvPr id="331" name="Google Shape;331;p24"/>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ph type="title"/>
          </p:nvPr>
        </p:nvSpPr>
        <p:spPr>
          <a:xfrm>
            <a:off x="720000" y="445025"/>
            <a:ext cx="7704000" cy="69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we use NLP to help?</a:t>
            </a:r>
            <a:endParaRPr/>
          </a:p>
        </p:txBody>
      </p:sp>
      <p:sp>
        <p:nvSpPr>
          <p:cNvPr id="344" name="Google Shape;344;p25"/>
          <p:cNvSpPr txBox="1"/>
          <p:nvPr>
            <p:ph idx="1" type="subTitle"/>
          </p:nvPr>
        </p:nvSpPr>
        <p:spPr>
          <a:xfrm>
            <a:off x="4618950" y="2846750"/>
            <a:ext cx="3080400" cy="13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Cosine similarity measures the similarity between documents, regardless of the size of each document. This could be very useful for taking a particular document, our in our case a post or comment thread, and identifying content that is similar.</a:t>
            </a:r>
            <a:endParaRPr/>
          </a:p>
        </p:txBody>
      </p:sp>
      <p:sp>
        <p:nvSpPr>
          <p:cNvPr id="345" name="Google Shape;345;p25"/>
          <p:cNvSpPr txBox="1"/>
          <p:nvPr>
            <p:ph idx="2" type="subTitle"/>
          </p:nvPr>
        </p:nvSpPr>
        <p:spPr>
          <a:xfrm>
            <a:off x="1444650" y="2846750"/>
            <a:ext cx="3080400" cy="13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Term frequency-inverse document frequency is a statistical measure that evaluates how relevant a word is to a document in a collection of documents. This is done by multiplying how many times a word appears in a document, and the inverse document frequency of the word across a set of documents. </a:t>
            </a:r>
            <a:endParaRPr/>
          </a:p>
        </p:txBody>
      </p:sp>
      <p:sp>
        <p:nvSpPr>
          <p:cNvPr id="346" name="Google Shape;346;p25"/>
          <p:cNvSpPr txBox="1"/>
          <p:nvPr>
            <p:ph idx="3" type="subTitle"/>
          </p:nvPr>
        </p:nvSpPr>
        <p:spPr>
          <a:xfrm>
            <a:off x="4618950" y="2538725"/>
            <a:ext cx="3073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Cosine Similarity</a:t>
            </a:r>
            <a:endParaRPr/>
          </a:p>
        </p:txBody>
      </p:sp>
      <p:sp>
        <p:nvSpPr>
          <p:cNvPr id="347" name="Google Shape;347;p25"/>
          <p:cNvSpPr txBox="1"/>
          <p:nvPr>
            <p:ph idx="4" type="subTitle"/>
          </p:nvPr>
        </p:nvSpPr>
        <p:spPr>
          <a:xfrm>
            <a:off x="1444650" y="2538725"/>
            <a:ext cx="30804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a:t>
            </a:r>
            <a:endParaRPr/>
          </a:p>
        </p:txBody>
      </p:sp>
      <p:cxnSp>
        <p:nvCxnSpPr>
          <p:cNvPr id="348" name="Google Shape;348;p25"/>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cxnSp>
        <p:nvCxnSpPr>
          <p:cNvPr id="349" name="Google Shape;349;p25"/>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350" name="Google Shape;350;p25"/>
          <p:cNvGrpSpPr/>
          <p:nvPr/>
        </p:nvGrpSpPr>
        <p:grpSpPr>
          <a:xfrm>
            <a:off x="423863" y="1343339"/>
            <a:ext cx="289350" cy="1820400"/>
            <a:chOff x="423863" y="1343339"/>
            <a:chExt cx="289350" cy="1820400"/>
          </a:xfrm>
        </p:grpSpPr>
        <p:sp>
          <p:nvSpPr>
            <p:cNvPr id="351" name="Google Shape;351;p25"/>
            <p:cNvSpPr/>
            <p:nvPr/>
          </p:nvSpPr>
          <p:spPr>
            <a:xfrm>
              <a:off x="423863" y="1343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607313" y="1343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423863" y="1533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607313" y="1533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423863" y="1724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607313" y="1724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423863" y="1914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607313" y="1914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23863" y="2105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607313" y="2105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423863" y="2295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607313" y="2295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423863" y="2486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607313" y="2486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423863" y="2676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607313" y="2676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423863" y="2867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607313" y="2867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423863" y="3057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607313" y="3057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5"/>
          <p:cNvGrpSpPr/>
          <p:nvPr/>
        </p:nvGrpSpPr>
        <p:grpSpPr>
          <a:xfrm>
            <a:off x="8286088" y="3248339"/>
            <a:ext cx="289350" cy="677400"/>
            <a:chOff x="8286088" y="3248339"/>
            <a:chExt cx="289350" cy="677400"/>
          </a:xfrm>
        </p:grpSpPr>
        <p:sp>
          <p:nvSpPr>
            <p:cNvPr id="372" name="Google Shape;372;p25"/>
            <p:cNvSpPr/>
            <p:nvPr/>
          </p:nvSpPr>
          <p:spPr>
            <a:xfrm>
              <a:off x="8286088" y="3248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8469538" y="3248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8286088" y="3438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8469538" y="3438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8286088" y="3629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8469538" y="36293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8286088" y="3819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8469538" y="3819839"/>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25"/>
          <p:cNvSpPr/>
          <p:nvPr/>
        </p:nvSpPr>
        <p:spPr>
          <a:xfrm>
            <a:off x="5729700" y="1422200"/>
            <a:ext cx="858900" cy="85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2555400" y="1422200"/>
            <a:ext cx="858900" cy="85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sz="3500"/>
          </a:p>
        </p:txBody>
      </p:sp>
      <p:pic>
        <p:nvPicPr>
          <p:cNvPr id="382" name="Google Shape;382;p25"/>
          <p:cNvPicPr preferRelativeResize="0"/>
          <p:nvPr/>
        </p:nvPicPr>
        <p:blipFill>
          <a:blip r:embed="rId3">
            <a:alphaModFix/>
          </a:blip>
          <a:stretch>
            <a:fillRect/>
          </a:stretch>
        </p:blipFill>
        <p:spPr>
          <a:xfrm>
            <a:off x="2759750" y="1559138"/>
            <a:ext cx="450200" cy="562374"/>
          </a:xfrm>
          <a:prstGeom prst="rect">
            <a:avLst/>
          </a:prstGeom>
          <a:noFill/>
          <a:ln>
            <a:noFill/>
          </a:ln>
        </p:spPr>
      </p:pic>
      <p:pic>
        <p:nvPicPr>
          <p:cNvPr id="383" name="Google Shape;383;p25"/>
          <p:cNvPicPr preferRelativeResize="0"/>
          <p:nvPr/>
        </p:nvPicPr>
        <p:blipFill>
          <a:blip r:embed="rId4">
            <a:alphaModFix/>
          </a:blip>
          <a:stretch>
            <a:fillRect/>
          </a:stretch>
        </p:blipFill>
        <p:spPr>
          <a:xfrm flipH="1">
            <a:off x="5934050" y="1615220"/>
            <a:ext cx="450200" cy="45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TF-IDF?</a:t>
            </a:r>
            <a:endParaRPr/>
          </a:p>
        </p:txBody>
      </p:sp>
      <p:sp>
        <p:nvSpPr>
          <p:cNvPr id="389" name="Google Shape;389;p26"/>
          <p:cNvSpPr txBox="1"/>
          <p:nvPr>
            <p:ph idx="1" type="subTitle"/>
          </p:nvPr>
        </p:nvSpPr>
        <p:spPr>
          <a:xfrm>
            <a:off x="3840500" y="1343350"/>
            <a:ext cx="4590300" cy="3260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TF-IDF is simple and computationally cheap.</a:t>
            </a:r>
            <a:endParaRPr/>
          </a:p>
          <a:p>
            <a:pPr indent="-298450" lvl="0" marL="457200" rtl="0" algn="l">
              <a:spcBef>
                <a:spcPts val="1000"/>
              </a:spcBef>
              <a:spcAft>
                <a:spcPts val="0"/>
              </a:spcAft>
              <a:buSzPts val="1100"/>
              <a:buChar char="●"/>
            </a:pPr>
            <a:r>
              <a:rPr lang="en"/>
              <a:t>Allows for us to do similarity calculations.</a:t>
            </a:r>
            <a:endParaRPr/>
          </a:p>
          <a:p>
            <a:pPr indent="-298450" lvl="0" marL="457200" rtl="0" algn="l">
              <a:spcBef>
                <a:spcPts val="1000"/>
              </a:spcBef>
              <a:spcAft>
                <a:spcPts val="0"/>
              </a:spcAft>
              <a:buSzPts val="1100"/>
              <a:buChar char="●"/>
            </a:pPr>
            <a:r>
              <a:rPr lang="en"/>
              <a:t>Is a well known technique with applications for social media and healthcare.</a:t>
            </a:r>
            <a:endParaRPr/>
          </a:p>
          <a:p>
            <a:pPr indent="-298450" lvl="0" marL="457200" rtl="0" algn="l">
              <a:spcBef>
                <a:spcPts val="1000"/>
              </a:spcBef>
              <a:spcAft>
                <a:spcPts val="0"/>
              </a:spcAft>
              <a:buSzPts val="1100"/>
              <a:buChar char="●"/>
            </a:pPr>
            <a:r>
              <a:rPr lang="en"/>
              <a:t>Allows us to learn about comment content within posts/comments.</a:t>
            </a:r>
            <a:endParaRPr/>
          </a:p>
          <a:p>
            <a:pPr indent="-298450" lvl="0" marL="457200" rtl="0" algn="l">
              <a:spcBef>
                <a:spcPts val="1000"/>
              </a:spcBef>
              <a:spcAft>
                <a:spcPts val="1000"/>
              </a:spcAft>
              <a:buSzPts val="1100"/>
              <a:buChar char="●"/>
            </a:pPr>
            <a:r>
              <a:rPr lang="en"/>
              <a:t>Can be done with Scikit-Learn!</a:t>
            </a:r>
            <a:endParaRPr/>
          </a:p>
        </p:txBody>
      </p:sp>
      <p:grpSp>
        <p:nvGrpSpPr>
          <p:cNvPr id="390" name="Google Shape;390;p26"/>
          <p:cNvGrpSpPr/>
          <p:nvPr/>
        </p:nvGrpSpPr>
        <p:grpSpPr>
          <a:xfrm rot="-5400000">
            <a:off x="7053942" y="-1380678"/>
            <a:ext cx="3151531" cy="3151531"/>
            <a:chOff x="269239" y="624399"/>
            <a:chExt cx="2386800" cy="2386800"/>
          </a:xfrm>
        </p:grpSpPr>
        <p:sp>
          <p:nvSpPr>
            <p:cNvPr id="391" name="Google Shape;391;p26"/>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26"/>
          <p:cNvSpPr/>
          <p:nvPr/>
        </p:nvSpPr>
        <p:spPr>
          <a:xfrm>
            <a:off x="7684102" y="-750501"/>
            <a:ext cx="1891200" cy="1891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26"/>
          <p:cNvCxnSpPr/>
          <p:nvPr/>
        </p:nvCxnSpPr>
        <p:spPr>
          <a:xfrm>
            <a:off x="705600" y="4867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395" name="Google Shape;395;p26"/>
          <p:cNvGrpSpPr/>
          <p:nvPr/>
        </p:nvGrpSpPr>
        <p:grpSpPr>
          <a:xfrm rot="5400000">
            <a:off x="88763" y="1823114"/>
            <a:ext cx="1248900" cy="289350"/>
            <a:chOff x="6967625" y="394825"/>
            <a:chExt cx="1248900" cy="289350"/>
          </a:xfrm>
        </p:grpSpPr>
        <p:sp>
          <p:nvSpPr>
            <p:cNvPr id="396" name="Google Shape;396;p26"/>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0" name="Google Shape;410;p26"/>
          <p:cNvPicPr preferRelativeResize="0"/>
          <p:nvPr>
            <p:ph idx="2" type="pic"/>
          </p:nvPr>
        </p:nvPicPr>
        <p:blipFill rotWithShape="1">
          <a:blip r:embed="rId3">
            <a:alphaModFix/>
          </a:blip>
          <a:srcRect b="0" l="21822" r="21817" t="0"/>
          <a:stretch/>
        </p:blipFill>
        <p:spPr>
          <a:xfrm>
            <a:off x="983000" y="1346675"/>
            <a:ext cx="2755200" cy="3260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Process</a:t>
            </a:r>
            <a:endParaRPr/>
          </a:p>
        </p:txBody>
      </p:sp>
      <p:sp>
        <p:nvSpPr>
          <p:cNvPr id="416" name="Google Shape;416;p27"/>
          <p:cNvSpPr txBox="1"/>
          <p:nvPr/>
        </p:nvSpPr>
        <p:spPr>
          <a:xfrm flipH="1">
            <a:off x="705600" y="1902913"/>
            <a:ext cx="2143200" cy="384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Playfair Display ExtraBold"/>
                <a:ea typeface="Playfair Display ExtraBold"/>
                <a:cs typeface="Playfair Display ExtraBold"/>
                <a:sym typeface="Playfair Display ExtraBold"/>
              </a:rPr>
              <a:t>Analysis</a:t>
            </a:r>
            <a:endParaRPr sz="2400">
              <a:solidFill>
                <a:schemeClr val="dk1"/>
              </a:solidFill>
              <a:latin typeface="Playfair Display ExtraBold"/>
              <a:ea typeface="Playfair Display ExtraBold"/>
              <a:cs typeface="Playfair Display ExtraBold"/>
              <a:sym typeface="Playfair Display ExtraBold"/>
            </a:endParaRPr>
          </a:p>
        </p:txBody>
      </p:sp>
      <p:sp>
        <p:nvSpPr>
          <p:cNvPr id="417" name="Google Shape;417;p27"/>
          <p:cNvSpPr txBox="1"/>
          <p:nvPr/>
        </p:nvSpPr>
        <p:spPr>
          <a:xfrm flipH="1">
            <a:off x="705601" y="3136181"/>
            <a:ext cx="2143200" cy="57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dk1"/>
                </a:solidFill>
                <a:latin typeface="Roboto"/>
                <a:ea typeface="Roboto"/>
                <a:cs typeface="Roboto"/>
                <a:sym typeface="Roboto"/>
              </a:rPr>
              <a:t>What do these results mean? What are some future directions for this project?</a:t>
            </a:r>
            <a:endParaRPr sz="1100">
              <a:solidFill>
                <a:schemeClr val="dk1"/>
              </a:solidFill>
              <a:latin typeface="Roboto"/>
              <a:ea typeface="Roboto"/>
              <a:cs typeface="Roboto"/>
              <a:sym typeface="Roboto"/>
            </a:endParaRPr>
          </a:p>
        </p:txBody>
      </p:sp>
      <p:sp>
        <p:nvSpPr>
          <p:cNvPr id="418" name="Google Shape;418;p27"/>
          <p:cNvSpPr txBox="1"/>
          <p:nvPr/>
        </p:nvSpPr>
        <p:spPr>
          <a:xfrm flipH="1">
            <a:off x="705601" y="2881650"/>
            <a:ext cx="2143200" cy="384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Playfair Display ExtraBold"/>
                <a:ea typeface="Playfair Display ExtraBold"/>
                <a:cs typeface="Playfair Display ExtraBold"/>
                <a:sym typeface="Playfair Display ExtraBold"/>
              </a:rPr>
              <a:t>Reflection</a:t>
            </a:r>
            <a:endParaRPr sz="2400">
              <a:solidFill>
                <a:schemeClr val="dk1"/>
              </a:solidFill>
              <a:latin typeface="Playfair Display ExtraBold"/>
              <a:ea typeface="Playfair Display ExtraBold"/>
              <a:cs typeface="Playfair Display ExtraBold"/>
              <a:sym typeface="Playfair Display ExtraBold"/>
            </a:endParaRPr>
          </a:p>
        </p:txBody>
      </p:sp>
      <p:sp>
        <p:nvSpPr>
          <p:cNvPr id="419" name="Google Shape;419;p27"/>
          <p:cNvSpPr txBox="1"/>
          <p:nvPr/>
        </p:nvSpPr>
        <p:spPr>
          <a:xfrm flipH="1">
            <a:off x="705602" y="2157443"/>
            <a:ext cx="2143200" cy="57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dk1"/>
                </a:solidFill>
                <a:latin typeface="Roboto"/>
                <a:ea typeface="Roboto"/>
                <a:cs typeface="Roboto"/>
                <a:sym typeface="Roboto"/>
              </a:rPr>
              <a:t>We want to learn about what content is most common in our documents. </a:t>
            </a:r>
            <a:endParaRPr sz="1100">
              <a:solidFill>
                <a:schemeClr val="dk1"/>
              </a:solidFill>
              <a:latin typeface="Roboto"/>
              <a:ea typeface="Roboto"/>
              <a:cs typeface="Roboto"/>
              <a:sym typeface="Roboto"/>
            </a:endParaRPr>
          </a:p>
        </p:txBody>
      </p:sp>
      <p:sp>
        <p:nvSpPr>
          <p:cNvPr id="420" name="Google Shape;420;p27"/>
          <p:cNvSpPr txBox="1"/>
          <p:nvPr/>
        </p:nvSpPr>
        <p:spPr>
          <a:xfrm flipH="1">
            <a:off x="6295200" y="1902925"/>
            <a:ext cx="2143200" cy="384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layfair Display ExtraBold"/>
                <a:ea typeface="Playfair Display ExtraBold"/>
                <a:cs typeface="Playfair Display ExtraBold"/>
                <a:sym typeface="Playfair Display ExtraBold"/>
              </a:rPr>
              <a:t>Data Cleaning</a:t>
            </a:r>
            <a:endParaRPr sz="2400">
              <a:solidFill>
                <a:schemeClr val="dk1"/>
              </a:solidFill>
              <a:latin typeface="Playfair Display ExtraBold"/>
              <a:ea typeface="Playfair Display ExtraBold"/>
              <a:cs typeface="Playfair Display ExtraBold"/>
              <a:sym typeface="Playfair Display ExtraBold"/>
            </a:endParaRPr>
          </a:p>
        </p:txBody>
      </p:sp>
      <p:sp>
        <p:nvSpPr>
          <p:cNvPr id="421" name="Google Shape;421;p27"/>
          <p:cNvSpPr txBox="1"/>
          <p:nvPr/>
        </p:nvSpPr>
        <p:spPr>
          <a:xfrm flipH="1">
            <a:off x="6295202" y="2157456"/>
            <a:ext cx="21432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We don’t want to output ‘garbage’. We must clean our data to get it ready for analysis!</a:t>
            </a:r>
            <a:endParaRPr sz="1100">
              <a:solidFill>
                <a:schemeClr val="dk1"/>
              </a:solidFill>
              <a:latin typeface="Roboto"/>
              <a:ea typeface="Roboto"/>
              <a:cs typeface="Roboto"/>
              <a:sym typeface="Roboto"/>
            </a:endParaRPr>
          </a:p>
        </p:txBody>
      </p:sp>
      <p:sp>
        <p:nvSpPr>
          <p:cNvPr id="422" name="Google Shape;422;p27"/>
          <p:cNvSpPr txBox="1"/>
          <p:nvPr/>
        </p:nvSpPr>
        <p:spPr>
          <a:xfrm flipH="1">
            <a:off x="6280801" y="2881650"/>
            <a:ext cx="2143200" cy="384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layfair Display ExtraBold"/>
                <a:ea typeface="Playfair Display ExtraBold"/>
                <a:cs typeface="Playfair Display ExtraBold"/>
                <a:sym typeface="Playfair Display ExtraBold"/>
              </a:rPr>
              <a:t>Visualization</a:t>
            </a:r>
            <a:endParaRPr sz="2400">
              <a:solidFill>
                <a:schemeClr val="dk1"/>
              </a:solidFill>
              <a:latin typeface="Playfair Display ExtraBold"/>
              <a:ea typeface="Playfair Display ExtraBold"/>
              <a:cs typeface="Playfair Display ExtraBold"/>
              <a:sym typeface="Playfair Display ExtraBold"/>
            </a:endParaRPr>
          </a:p>
        </p:txBody>
      </p:sp>
      <p:sp>
        <p:nvSpPr>
          <p:cNvPr id="423" name="Google Shape;423;p27"/>
          <p:cNvSpPr txBox="1"/>
          <p:nvPr/>
        </p:nvSpPr>
        <p:spPr>
          <a:xfrm flipH="1">
            <a:off x="6280801" y="3136181"/>
            <a:ext cx="21432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WordClouds let us see what topics and concerns are shared in r/Narcolepsy</a:t>
            </a:r>
            <a:endParaRPr sz="1100">
              <a:solidFill>
                <a:schemeClr val="dk1"/>
              </a:solidFill>
              <a:latin typeface="Roboto"/>
              <a:ea typeface="Roboto"/>
              <a:cs typeface="Roboto"/>
              <a:sym typeface="Roboto"/>
            </a:endParaRPr>
          </a:p>
        </p:txBody>
      </p:sp>
      <p:cxnSp>
        <p:nvCxnSpPr>
          <p:cNvPr id="424" name="Google Shape;424;p27"/>
          <p:cNvCxnSpPr/>
          <p:nvPr/>
        </p:nvCxnSpPr>
        <p:spPr>
          <a:xfrm>
            <a:off x="705600" y="256850"/>
            <a:ext cx="7732800" cy="0"/>
          </a:xfrm>
          <a:prstGeom prst="straightConnector1">
            <a:avLst/>
          </a:prstGeom>
          <a:noFill/>
          <a:ln cap="flat" cmpd="sng" w="9525">
            <a:solidFill>
              <a:schemeClr val="dk1"/>
            </a:solidFill>
            <a:prstDash val="solid"/>
            <a:round/>
            <a:headEnd len="med" w="med" type="oval"/>
            <a:tailEnd len="med" w="med" type="oval"/>
          </a:ln>
        </p:spPr>
      </p:cxnSp>
      <p:grpSp>
        <p:nvGrpSpPr>
          <p:cNvPr id="425" name="Google Shape;425;p27"/>
          <p:cNvGrpSpPr/>
          <p:nvPr/>
        </p:nvGrpSpPr>
        <p:grpSpPr>
          <a:xfrm>
            <a:off x="3968479" y="3514986"/>
            <a:ext cx="1201462" cy="1201462"/>
            <a:chOff x="3898411" y="1995974"/>
            <a:chExt cx="1347232" cy="1347232"/>
          </a:xfrm>
        </p:grpSpPr>
        <p:grpSp>
          <p:nvGrpSpPr>
            <p:cNvPr id="426" name="Google Shape;426;p27"/>
            <p:cNvGrpSpPr/>
            <p:nvPr/>
          </p:nvGrpSpPr>
          <p:grpSpPr>
            <a:xfrm rot="-899921">
              <a:off x="4022014" y="2119577"/>
              <a:ext cx="1100025" cy="1100025"/>
              <a:chOff x="283373" y="638608"/>
              <a:chExt cx="2358600" cy="2358600"/>
            </a:xfrm>
          </p:grpSpPr>
          <p:sp>
            <p:nvSpPr>
              <p:cNvPr id="427" name="Google Shape;427;p27"/>
              <p:cNvSpPr/>
              <p:nvPr/>
            </p:nvSpPr>
            <p:spPr>
              <a:xfrm rot="3599748">
                <a:off x="599383" y="954618"/>
                <a:ext cx="1726581" cy="172658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27"/>
            <p:cNvSpPr/>
            <p:nvPr/>
          </p:nvSpPr>
          <p:spPr>
            <a:xfrm>
              <a:off x="4234798" y="2332344"/>
              <a:ext cx="674400" cy="67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27"/>
          <p:cNvGrpSpPr/>
          <p:nvPr/>
        </p:nvGrpSpPr>
        <p:grpSpPr>
          <a:xfrm>
            <a:off x="3961297" y="2728213"/>
            <a:ext cx="1215827" cy="1215827"/>
            <a:chOff x="3890328" y="1987874"/>
            <a:chExt cx="1363340" cy="1363340"/>
          </a:xfrm>
        </p:grpSpPr>
        <p:grpSp>
          <p:nvGrpSpPr>
            <p:cNvPr id="431" name="Google Shape;431;p27"/>
            <p:cNvGrpSpPr/>
            <p:nvPr/>
          </p:nvGrpSpPr>
          <p:grpSpPr>
            <a:xfrm rot="-899921">
              <a:off x="4015410" y="2112956"/>
              <a:ext cx="1113177" cy="1113177"/>
              <a:chOff x="269239" y="624399"/>
              <a:chExt cx="2386800" cy="2386800"/>
            </a:xfrm>
          </p:grpSpPr>
          <p:sp>
            <p:nvSpPr>
              <p:cNvPr id="432" name="Google Shape;432;p27"/>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7"/>
            <p:cNvSpPr/>
            <p:nvPr/>
          </p:nvSpPr>
          <p:spPr>
            <a:xfrm>
              <a:off x="4234798" y="2332344"/>
              <a:ext cx="674400" cy="67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7"/>
          <p:cNvGrpSpPr/>
          <p:nvPr/>
        </p:nvGrpSpPr>
        <p:grpSpPr>
          <a:xfrm>
            <a:off x="3961297" y="1948663"/>
            <a:ext cx="1215827" cy="1215827"/>
            <a:chOff x="3890328" y="1987874"/>
            <a:chExt cx="1363340" cy="1363340"/>
          </a:xfrm>
        </p:grpSpPr>
        <p:grpSp>
          <p:nvGrpSpPr>
            <p:cNvPr id="436" name="Google Shape;436;p27"/>
            <p:cNvGrpSpPr/>
            <p:nvPr/>
          </p:nvGrpSpPr>
          <p:grpSpPr>
            <a:xfrm rot="-899921">
              <a:off x="4015410" y="2112956"/>
              <a:ext cx="1113177" cy="1113177"/>
              <a:chOff x="269239" y="624399"/>
              <a:chExt cx="2386800" cy="2386800"/>
            </a:xfrm>
          </p:grpSpPr>
          <p:sp>
            <p:nvSpPr>
              <p:cNvPr id="437" name="Google Shape;437;p27"/>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7"/>
            <p:cNvSpPr/>
            <p:nvPr/>
          </p:nvSpPr>
          <p:spPr>
            <a:xfrm>
              <a:off x="4234798" y="2332344"/>
              <a:ext cx="674400" cy="67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7"/>
          <p:cNvGrpSpPr/>
          <p:nvPr/>
        </p:nvGrpSpPr>
        <p:grpSpPr>
          <a:xfrm>
            <a:off x="3961297" y="1169113"/>
            <a:ext cx="1215827" cy="1215827"/>
            <a:chOff x="3890328" y="1987874"/>
            <a:chExt cx="1363340" cy="1363340"/>
          </a:xfrm>
        </p:grpSpPr>
        <p:grpSp>
          <p:nvGrpSpPr>
            <p:cNvPr id="441" name="Google Shape;441;p27"/>
            <p:cNvGrpSpPr/>
            <p:nvPr/>
          </p:nvGrpSpPr>
          <p:grpSpPr>
            <a:xfrm rot="-899921">
              <a:off x="4015410" y="2112956"/>
              <a:ext cx="1113177" cy="1113177"/>
              <a:chOff x="269239" y="624399"/>
              <a:chExt cx="2386800" cy="2386800"/>
            </a:xfrm>
          </p:grpSpPr>
          <p:sp>
            <p:nvSpPr>
              <p:cNvPr id="442" name="Google Shape;442;p27"/>
              <p:cNvSpPr/>
              <p:nvPr/>
            </p:nvSpPr>
            <p:spPr>
              <a:xfrm rot="-1970538">
                <a:off x="599418" y="954577"/>
                <a:ext cx="1726444" cy="172644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rot="-1969931">
                <a:off x="929754" y="1027196"/>
                <a:ext cx="127817" cy="12781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7"/>
            <p:cNvSpPr/>
            <p:nvPr/>
          </p:nvSpPr>
          <p:spPr>
            <a:xfrm>
              <a:off x="4234798" y="2332344"/>
              <a:ext cx="674400" cy="674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5" name="Google Shape;445;p27"/>
          <p:cNvCxnSpPr>
            <a:stCxn id="446" idx="2"/>
            <a:endCxn id="444" idx="6"/>
          </p:cNvCxnSpPr>
          <p:nvPr/>
        </p:nvCxnSpPr>
        <p:spPr>
          <a:xfrm rot="10800000">
            <a:off x="4869775" y="1777026"/>
            <a:ext cx="248400" cy="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27"/>
          <p:cNvCxnSpPr>
            <a:stCxn id="439" idx="2"/>
            <a:endCxn id="448" idx="6"/>
          </p:cNvCxnSpPr>
          <p:nvPr/>
        </p:nvCxnSpPr>
        <p:spPr>
          <a:xfrm rot="10800000">
            <a:off x="4026095" y="2556576"/>
            <a:ext cx="242400" cy="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27"/>
          <p:cNvCxnSpPr>
            <a:stCxn id="434" idx="6"/>
            <a:endCxn id="450" idx="2"/>
          </p:cNvCxnSpPr>
          <p:nvPr/>
        </p:nvCxnSpPr>
        <p:spPr>
          <a:xfrm>
            <a:off x="4869925" y="3336126"/>
            <a:ext cx="248400" cy="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27"/>
          <p:cNvCxnSpPr>
            <a:stCxn id="429" idx="2"/>
            <a:endCxn id="452" idx="6"/>
          </p:cNvCxnSpPr>
          <p:nvPr/>
        </p:nvCxnSpPr>
        <p:spPr>
          <a:xfrm rot="10800000">
            <a:off x="4026070" y="4115676"/>
            <a:ext cx="242400" cy="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27"/>
          <p:cNvCxnSpPr>
            <a:stCxn id="446" idx="6"/>
            <a:endCxn id="421" idx="3"/>
          </p:cNvCxnSpPr>
          <p:nvPr/>
        </p:nvCxnSpPr>
        <p:spPr>
          <a:xfrm>
            <a:off x="5689975" y="1777026"/>
            <a:ext cx="605100" cy="666300"/>
          </a:xfrm>
          <a:prstGeom prst="bentConnector3">
            <a:avLst>
              <a:gd fmla="val 50010" name="adj1"/>
            </a:avLst>
          </a:prstGeom>
          <a:noFill/>
          <a:ln cap="flat" cmpd="sng" w="9525">
            <a:solidFill>
              <a:schemeClr val="dk1"/>
            </a:solidFill>
            <a:prstDash val="solid"/>
            <a:round/>
            <a:headEnd len="med" w="med" type="none"/>
            <a:tailEnd len="med" w="med" type="oval"/>
          </a:ln>
        </p:spPr>
      </p:cxnSp>
      <p:cxnSp>
        <p:nvCxnSpPr>
          <p:cNvPr id="454" name="Google Shape;454;p27"/>
          <p:cNvCxnSpPr>
            <a:stCxn id="448" idx="2"/>
            <a:endCxn id="419" idx="1"/>
          </p:cNvCxnSpPr>
          <p:nvPr/>
        </p:nvCxnSpPr>
        <p:spPr>
          <a:xfrm rot="10800000">
            <a:off x="2848750" y="2443476"/>
            <a:ext cx="605400" cy="113100"/>
          </a:xfrm>
          <a:prstGeom prst="bentConnector3">
            <a:avLst>
              <a:gd fmla="val 49996" name="adj1"/>
            </a:avLst>
          </a:prstGeom>
          <a:noFill/>
          <a:ln cap="flat" cmpd="sng" w="9525">
            <a:solidFill>
              <a:schemeClr val="dk1"/>
            </a:solidFill>
            <a:prstDash val="solid"/>
            <a:round/>
            <a:headEnd len="med" w="med" type="none"/>
            <a:tailEnd len="med" w="med" type="oval"/>
          </a:ln>
        </p:spPr>
      </p:cxnSp>
      <p:cxnSp>
        <p:nvCxnSpPr>
          <p:cNvPr id="455" name="Google Shape;455;p27"/>
          <p:cNvCxnSpPr>
            <a:stCxn id="450" idx="6"/>
            <a:endCxn id="423" idx="3"/>
          </p:cNvCxnSpPr>
          <p:nvPr/>
        </p:nvCxnSpPr>
        <p:spPr>
          <a:xfrm>
            <a:off x="5689975" y="3336126"/>
            <a:ext cx="590700" cy="86100"/>
          </a:xfrm>
          <a:prstGeom prst="bentConnector3">
            <a:avLst>
              <a:gd fmla="val 50011" name="adj1"/>
            </a:avLst>
          </a:prstGeom>
          <a:noFill/>
          <a:ln cap="flat" cmpd="sng" w="9525">
            <a:solidFill>
              <a:schemeClr val="dk1"/>
            </a:solidFill>
            <a:prstDash val="solid"/>
            <a:round/>
            <a:headEnd len="med" w="med" type="none"/>
            <a:tailEnd len="med" w="med" type="oval"/>
          </a:ln>
        </p:spPr>
      </p:cxnSp>
      <p:cxnSp>
        <p:nvCxnSpPr>
          <p:cNvPr id="456" name="Google Shape;456;p27"/>
          <p:cNvCxnSpPr>
            <a:stCxn id="452" idx="2"/>
            <a:endCxn id="417" idx="1"/>
          </p:cNvCxnSpPr>
          <p:nvPr/>
        </p:nvCxnSpPr>
        <p:spPr>
          <a:xfrm rot="10800000">
            <a:off x="2848750" y="3422076"/>
            <a:ext cx="605400" cy="693600"/>
          </a:xfrm>
          <a:prstGeom prst="bentConnector3">
            <a:avLst>
              <a:gd fmla="val 49996" name="adj1"/>
            </a:avLst>
          </a:prstGeom>
          <a:noFill/>
          <a:ln cap="flat" cmpd="sng" w="9525">
            <a:solidFill>
              <a:schemeClr val="dk1"/>
            </a:solidFill>
            <a:prstDash val="solid"/>
            <a:round/>
            <a:headEnd len="med" w="med" type="none"/>
            <a:tailEnd len="med" w="med" type="oval"/>
          </a:ln>
        </p:spPr>
      </p:cxnSp>
      <p:sp>
        <p:nvSpPr>
          <p:cNvPr id="457" name="Google Shape;457;p27"/>
          <p:cNvSpPr txBox="1"/>
          <p:nvPr>
            <p:ph idx="4294967295" type="title"/>
          </p:nvPr>
        </p:nvSpPr>
        <p:spPr>
          <a:xfrm>
            <a:off x="4201860" y="1563346"/>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01</a:t>
            </a:r>
            <a:endParaRPr b="1" sz="3000">
              <a:latin typeface="Roboto"/>
              <a:ea typeface="Roboto"/>
              <a:cs typeface="Roboto"/>
              <a:sym typeface="Roboto"/>
            </a:endParaRPr>
          </a:p>
        </p:txBody>
      </p:sp>
      <p:sp>
        <p:nvSpPr>
          <p:cNvPr id="458" name="Google Shape;458;p27"/>
          <p:cNvSpPr txBox="1"/>
          <p:nvPr>
            <p:ph idx="4294967295" type="title"/>
          </p:nvPr>
        </p:nvSpPr>
        <p:spPr>
          <a:xfrm>
            <a:off x="4201860" y="23327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02</a:t>
            </a:r>
            <a:endParaRPr b="1" sz="3000">
              <a:latin typeface="Roboto"/>
              <a:ea typeface="Roboto"/>
              <a:cs typeface="Roboto"/>
              <a:sym typeface="Roboto"/>
            </a:endParaRPr>
          </a:p>
        </p:txBody>
      </p:sp>
      <p:sp>
        <p:nvSpPr>
          <p:cNvPr id="459" name="Google Shape;459;p27"/>
          <p:cNvSpPr txBox="1"/>
          <p:nvPr>
            <p:ph idx="4294967295" type="title"/>
          </p:nvPr>
        </p:nvSpPr>
        <p:spPr>
          <a:xfrm>
            <a:off x="4201860" y="311101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03</a:t>
            </a:r>
            <a:endParaRPr b="1" sz="3000">
              <a:latin typeface="Roboto"/>
              <a:ea typeface="Roboto"/>
              <a:cs typeface="Roboto"/>
              <a:sym typeface="Roboto"/>
            </a:endParaRPr>
          </a:p>
        </p:txBody>
      </p:sp>
      <p:sp>
        <p:nvSpPr>
          <p:cNvPr id="460" name="Google Shape;460;p27"/>
          <p:cNvSpPr txBox="1"/>
          <p:nvPr>
            <p:ph idx="4294967295" type="title"/>
          </p:nvPr>
        </p:nvSpPr>
        <p:spPr>
          <a:xfrm>
            <a:off x="4201860" y="389187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04</a:t>
            </a:r>
            <a:endParaRPr b="1" sz="3000">
              <a:latin typeface="Roboto"/>
              <a:ea typeface="Roboto"/>
              <a:cs typeface="Roboto"/>
              <a:sym typeface="Roboto"/>
            </a:endParaRPr>
          </a:p>
        </p:txBody>
      </p:sp>
      <p:grpSp>
        <p:nvGrpSpPr>
          <p:cNvPr id="461" name="Google Shape;461;p27"/>
          <p:cNvGrpSpPr/>
          <p:nvPr/>
        </p:nvGrpSpPr>
        <p:grpSpPr>
          <a:xfrm>
            <a:off x="6811759" y="4459314"/>
            <a:ext cx="2582400" cy="289350"/>
            <a:chOff x="6967625" y="394825"/>
            <a:chExt cx="2582400" cy="289350"/>
          </a:xfrm>
        </p:grpSpPr>
        <p:sp>
          <p:nvSpPr>
            <p:cNvPr id="462" name="Google Shape;462;p27"/>
            <p:cNvSpPr/>
            <p:nvPr/>
          </p:nvSpPr>
          <p:spPr>
            <a:xfrm rot="-5400000">
              <a:off x="6967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rot="-5400000">
              <a:off x="6967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rot="-5400000">
              <a:off x="7158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rot="-5400000">
              <a:off x="7158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rot="-5400000">
              <a:off x="7348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rot="-5400000">
              <a:off x="7348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rot="-5400000">
              <a:off x="7539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rot="-5400000">
              <a:off x="7539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rot="-5400000">
              <a:off x="7729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rot="-5400000">
              <a:off x="7729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rot="-5400000">
              <a:off x="7920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rot="-5400000">
              <a:off x="7920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rot="-5400000">
              <a:off x="8110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rot="-5400000">
              <a:off x="8110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rot="-5400000">
              <a:off x="8301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rot="-5400000">
              <a:off x="8301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rot="-5400000">
              <a:off x="8491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rot="-5400000">
              <a:off x="8491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rot="-5400000">
              <a:off x="8682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rot="-5400000">
              <a:off x="8682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rot="-5400000">
              <a:off x="8872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rot="-5400000">
              <a:off x="8872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rot="-5400000">
              <a:off x="9063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rot="-5400000">
              <a:off x="9063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rot="-5400000">
              <a:off x="92536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rot="-5400000">
              <a:off x="92536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rot="-5400000">
              <a:off x="9444125" y="57827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rot="-5400000">
              <a:off x="9444125" y="394825"/>
              <a:ext cx="105900" cy="10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7"/>
          <p:cNvGrpSpPr/>
          <p:nvPr/>
        </p:nvGrpSpPr>
        <p:grpSpPr>
          <a:xfrm>
            <a:off x="5118175" y="3050226"/>
            <a:ext cx="571800" cy="571800"/>
            <a:chOff x="5118175" y="3050226"/>
            <a:chExt cx="571800" cy="571800"/>
          </a:xfrm>
        </p:grpSpPr>
        <p:sp>
          <p:nvSpPr>
            <p:cNvPr id="450" name="Google Shape;450;p27"/>
            <p:cNvSpPr/>
            <p:nvPr/>
          </p:nvSpPr>
          <p:spPr>
            <a:xfrm>
              <a:off x="5118175" y="3050226"/>
              <a:ext cx="571800" cy="57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27"/>
            <p:cNvGrpSpPr/>
            <p:nvPr/>
          </p:nvGrpSpPr>
          <p:grpSpPr>
            <a:xfrm>
              <a:off x="5228173" y="3162039"/>
              <a:ext cx="351940" cy="348188"/>
              <a:chOff x="581525" y="3254850"/>
              <a:chExt cx="297750" cy="294575"/>
            </a:xfrm>
          </p:grpSpPr>
          <p:sp>
            <p:nvSpPr>
              <p:cNvPr id="492" name="Google Shape;492;p27"/>
              <p:cNvSpPr/>
              <p:nvPr/>
            </p:nvSpPr>
            <p:spPr>
              <a:xfrm>
                <a:off x="616950" y="3358025"/>
                <a:ext cx="89025" cy="86650"/>
              </a:xfrm>
              <a:custGeom>
                <a:rect b="b" l="l" r="r" t="t"/>
                <a:pathLst>
                  <a:path extrusionOk="0" h="3466" w="3561">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721725" y="3254850"/>
                <a:ext cx="157550" cy="155975"/>
              </a:xfrm>
              <a:custGeom>
                <a:rect b="b" l="l" r="r" t="t"/>
                <a:pathLst>
                  <a:path extrusionOk="0" h="6239" w="6302">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581525" y="3440725"/>
                <a:ext cx="157550" cy="108700"/>
              </a:xfrm>
              <a:custGeom>
                <a:rect b="b" l="l" r="r" t="t"/>
                <a:pathLst>
                  <a:path extrusionOk="0" h="4348" w="6302">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5" name="Google Shape;495;p27"/>
          <p:cNvGrpSpPr/>
          <p:nvPr/>
        </p:nvGrpSpPr>
        <p:grpSpPr>
          <a:xfrm>
            <a:off x="3454150" y="3829776"/>
            <a:ext cx="571800" cy="571800"/>
            <a:chOff x="3454150" y="3829776"/>
            <a:chExt cx="571800" cy="571800"/>
          </a:xfrm>
        </p:grpSpPr>
        <p:sp>
          <p:nvSpPr>
            <p:cNvPr id="452" name="Google Shape;452;p27"/>
            <p:cNvSpPr/>
            <p:nvPr/>
          </p:nvSpPr>
          <p:spPr>
            <a:xfrm>
              <a:off x="3454150" y="3829776"/>
              <a:ext cx="571800" cy="57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27"/>
            <p:cNvGrpSpPr/>
            <p:nvPr/>
          </p:nvGrpSpPr>
          <p:grpSpPr>
            <a:xfrm>
              <a:off x="3582254" y="3941139"/>
              <a:ext cx="350995" cy="349133"/>
              <a:chOff x="2404875" y="3955825"/>
              <a:chExt cx="296950" cy="295375"/>
            </a:xfrm>
          </p:grpSpPr>
          <p:sp>
            <p:nvSpPr>
              <p:cNvPr id="497" name="Google Shape;497;p27"/>
              <p:cNvSpPr/>
              <p:nvPr/>
            </p:nvSpPr>
            <p:spPr>
              <a:xfrm>
                <a:off x="2404875" y="3955825"/>
                <a:ext cx="219775" cy="224500"/>
              </a:xfrm>
              <a:custGeom>
                <a:rect b="b" l="l" r="r" t="t"/>
                <a:pathLst>
                  <a:path extrusionOk="0" h="8980" w="8791">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2510400" y="4024075"/>
                <a:ext cx="191425" cy="87575"/>
              </a:xfrm>
              <a:custGeom>
                <a:rect b="b" l="l" r="r" t="t"/>
                <a:pathLst>
                  <a:path extrusionOk="0" h="3503" w="7657">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2424550" y="4188175"/>
                <a:ext cx="189050" cy="63025"/>
              </a:xfrm>
              <a:custGeom>
                <a:rect b="b" l="l" r="r" t="t"/>
                <a:pathLst>
                  <a:path extrusionOk="0" h="2521" w="7562">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2457625" y="4007025"/>
                <a:ext cx="115025" cy="122100"/>
              </a:xfrm>
              <a:custGeom>
                <a:rect b="b" l="l" r="r" t="t"/>
                <a:pathLst>
                  <a:path extrusionOk="0" h="4884" w="4601">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1" name="Google Shape;501;p27"/>
          <p:cNvGrpSpPr/>
          <p:nvPr/>
        </p:nvGrpSpPr>
        <p:grpSpPr>
          <a:xfrm>
            <a:off x="3454150" y="2270676"/>
            <a:ext cx="571800" cy="571800"/>
            <a:chOff x="3454150" y="2270676"/>
            <a:chExt cx="571800" cy="571800"/>
          </a:xfrm>
        </p:grpSpPr>
        <p:sp>
          <p:nvSpPr>
            <p:cNvPr id="448" name="Google Shape;448;p27"/>
            <p:cNvSpPr/>
            <p:nvPr/>
          </p:nvSpPr>
          <p:spPr>
            <a:xfrm>
              <a:off x="3454150" y="2270676"/>
              <a:ext cx="571800" cy="57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27"/>
            <p:cNvGrpSpPr/>
            <p:nvPr/>
          </p:nvGrpSpPr>
          <p:grpSpPr>
            <a:xfrm>
              <a:off x="3564151" y="2381095"/>
              <a:ext cx="351941" cy="350995"/>
              <a:chOff x="944600" y="3981825"/>
              <a:chExt cx="297750" cy="296950"/>
            </a:xfrm>
          </p:grpSpPr>
          <p:sp>
            <p:nvSpPr>
              <p:cNvPr id="503" name="Google Shape;503;p27"/>
              <p:cNvSpPr/>
              <p:nvPr/>
            </p:nvSpPr>
            <p:spPr>
              <a:xfrm>
                <a:off x="944600" y="3981825"/>
                <a:ext cx="297750" cy="296950"/>
              </a:xfrm>
              <a:custGeom>
                <a:rect b="b" l="l" r="r" t="t"/>
                <a:pathLst>
                  <a:path extrusionOk="0" h="11878" w="1191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1058025" y="4155875"/>
                <a:ext cx="72500" cy="52000"/>
              </a:xfrm>
              <a:custGeom>
                <a:rect b="b" l="l" r="r" t="t"/>
                <a:pathLst>
                  <a:path extrusionOk="0" h="2080" w="290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1076150" y="4103900"/>
                <a:ext cx="35475" cy="35475"/>
              </a:xfrm>
              <a:custGeom>
                <a:rect b="b" l="l" r="r" t="t"/>
                <a:pathLst>
                  <a:path extrusionOk="0" h="1419" w="1419">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1016275" y="4051125"/>
                <a:ext cx="155975" cy="137075"/>
              </a:xfrm>
              <a:custGeom>
                <a:rect b="b" l="l" r="r" t="t"/>
                <a:pathLst>
                  <a:path extrusionOk="0" h="5483" w="6239">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7" name="Google Shape;507;p27"/>
          <p:cNvGrpSpPr/>
          <p:nvPr/>
        </p:nvGrpSpPr>
        <p:grpSpPr>
          <a:xfrm>
            <a:off x="5118175" y="1491126"/>
            <a:ext cx="571800" cy="571800"/>
            <a:chOff x="5118175" y="1491126"/>
            <a:chExt cx="571800" cy="571800"/>
          </a:xfrm>
        </p:grpSpPr>
        <p:sp>
          <p:nvSpPr>
            <p:cNvPr id="446" name="Google Shape;446;p27"/>
            <p:cNvSpPr/>
            <p:nvPr/>
          </p:nvSpPr>
          <p:spPr>
            <a:xfrm>
              <a:off x="5118175" y="1491126"/>
              <a:ext cx="571800" cy="57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7"/>
            <p:cNvGrpSpPr/>
            <p:nvPr/>
          </p:nvGrpSpPr>
          <p:grpSpPr>
            <a:xfrm>
              <a:off x="5227185" y="1602573"/>
              <a:ext cx="353802" cy="348926"/>
              <a:chOff x="2034675" y="3617925"/>
              <a:chExt cx="299325" cy="295200"/>
            </a:xfrm>
          </p:grpSpPr>
          <p:sp>
            <p:nvSpPr>
              <p:cNvPr id="509" name="Google Shape;509;p27"/>
              <p:cNvSpPr/>
              <p:nvPr/>
            </p:nvSpPr>
            <p:spPr>
              <a:xfrm>
                <a:off x="2195350" y="3721900"/>
                <a:ext cx="69350" cy="33900"/>
              </a:xfrm>
              <a:custGeom>
                <a:rect b="b" l="l" r="r" t="t"/>
                <a:pathLst>
                  <a:path extrusionOk="0" h="1356" w="2774">
                    <a:moveTo>
                      <a:pt x="1387" y="1"/>
                    </a:moveTo>
                    <a:cubicBezTo>
                      <a:pt x="631" y="1"/>
                      <a:pt x="1" y="631"/>
                      <a:pt x="1" y="1355"/>
                    </a:cubicBezTo>
                    <a:lnTo>
                      <a:pt x="2773" y="1355"/>
                    </a:lnTo>
                    <a:cubicBezTo>
                      <a:pt x="2773" y="599"/>
                      <a:pt x="2143"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2211900" y="3669125"/>
                <a:ext cx="35475" cy="35475"/>
              </a:xfrm>
              <a:custGeom>
                <a:rect b="b" l="l" r="r" t="t"/>
                <a:pathLst>
                  <a:path extrusionOk="0" h="1419" w="1419">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2125250" y="3617925"/>
                <a:ext cx="208750" cy="208750"/>
              </a:xfrm>
              <a:custGeom>
                <a:rect b="b" l="l" r="r" t="t"/>
                <a:pathLst>
                  <a:path extrusionOk="0" h="8350" w="835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2107150" y="3771525"/>
                <a:ext cx="73275" cy="72475"/>
              </a:xfrm>
              <a:custGeom>
                <a:rect b="b" l="l" r="r" t="t"/>
                <a:pathLst>
                  <a:path extrusionOk="0" h="2899" w="2931">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2034675" y="3816425"/>
                <a:ext cx="100050" cy="96700"/>
              </a:xfrm>
              <a:custGeom>
                <a:rect b="b" l="l" r="r" t="t"/>
                <a:pathLst>
                  <a:path extrusionOk="0" h="3868" w="4002">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