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20.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6.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3.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7.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32.xml" ContentType="application/vnd.openxmlformats-officedocument.presentationml.slideLayout+xml"/>
  <Override PartName="/ppt/slideLayouts/slideLayout17.xml" ContentType="application/vnd.openxmlformats-officedocument.presentationml.slideLayout+xml"/>
  <Override PartName="/ppt/slideLayouts/slideLayout30.xml" ContentType="application/vnd.openxmlformats-officedocument.presentationml.slideLayout+xml"/>
  <Override PartName="/ppt/slideLayouts/slideLayout12.xml" ContentType="application/vnd.openxmlformats-officedocument.presentationml.slideLayout+xml"/>
  <Override PartName="/ppt/slideLayouts/slideLayout28.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16.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31.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11.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27.png" ContentType="image/png"/>
  <Override PartName="/ppt/media/image26.png" ContentType="image/png"/>
  <Override PartName="/ppt/media/image28.png" ContentType="image/png"/>
  <Override PartName="/ppt/media/image25.png" ContentType="image/png"/>
  <Override PartName="/ppt/media/image22.png" ContentType="image/png"/>
  <Override PartName="/ppt/media/image24.png" ContentType="image/png"/>
  <Override PartName="/ppt/media/image21.png" ContentType="image/png"/>
  <Override PartName="/ppt/media/image20.png" ContentType="image/png"/>
  <Override PartName="/ppt/media/image19.png" ContentType="image/png"/>
  <Override PartName="/ppt/media/image17.png" ContentType="image/png"/>
  <Override PartName="/ppt/media/image14.png" ContentType="image/png"/>
  <Override PartName="/ppt/media/image16.png" ContentType="image/png"/>
  <Override PartName="/ppt/media/image13.png" ContentType="image/png"/>
  <Override PartName="/ppt/media/image23.png" ContentType="image/png"/>
  <Override PartName="/ppt/media/image12.png" ContentType="image/png"/>
  <Override PartName="/ppt/media/image10.png" ContentType="image/png"/>
  <Override PartName="/ppt/media/image9.png" ContentType="image/png"/>
  <Override PartName="/ppt/media/image15.png" ContentType="image/png"/>
  <Override PartName="/ppt/media/image8.png" ContentType="image/png"/>
  <Override PartName="/ppt/media/image6.png" ContentType="image/png"/>
  <Override PartName="/ppt/media/image5.png" ContentType="image/png"/>
  <Override PartName="/ppt/media/image18.png" ContentType="image/png"/>
  <Override PartName="/ppt/media/image4.png" ContentType="image/png"/>
  <Override PartName="/ppt/media/image7.png" ContentType="image/png"/>
  <Override PartName="/ppt/media/image3.png" ContentType="image/png"/>
  <Override PartName="/ppt/media/image2.png" ContentType="image/png"/>
  <Override PartName="/ppt/media/image1.png" ContentType="image/png"/>
  <Override PartName="/ppt/media/image11.png" ContentType="image/png"/>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7"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28"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30"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31"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32"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33"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35"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36"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37" name="" descr=""/>
          <p:cNvPicPr/>
          <p:nvPr/>
        </p:nvPicPr>
        <p:blipFill>
          <a:blip r:embed="rId2"/>
          <a:stretch>
            <a:fillRect/>
          </a:stretch>
        </p:blipFill>
        <p:spPr>
          <a:xfrm>
            <a:off x="2079000" y="1604520"/>
            <a:ext cx="4984920" cy="3977280"/>
          </a:xfrm>
          <a:prstGeom prst="rect">
            <a:avLst/>
          </a:prstGeom>
          <a:ln>
            <a:noFill/>
          </a:ln>
        </p:spPr>
      </p:pic>
      <p:pic>
        <p:nvPicPr>
          <p:cNvPr id="38"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44"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46"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48"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49"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53"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54"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55"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6"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57"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58"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59"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61"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62"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63"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65"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66"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68"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69"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70"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71"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73"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74"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75" name="" descr=""/>
          <p:cNvPicPr/>
          <p:nvPr/>
        </p:nvPicPr>
        <p:blipFill>
          <a:blip r:embed="rId2"/>
          <a:stretch>
            <a:fillRect/>
          </a:stretch>
        </p:blipFill>
        <p:spPr>
          <a:xfrm>
            <a:off x="2079000" y="1604520"/>
            <a:ext cx="4984920" cy="3977280"/>
          </a:xfrm>
          <a:prstGeom prst="rect">
            <a:avLst/>
          </a:prstGeom>
          <a:ln>
            <a:noFill/>
          </a:ln>
        </p:spPr>
      </p:pic>
      <p:pic>
        <p:nvPicPr>
          <p:cNvPr id="76"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82"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84"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86"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87"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8"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91"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92"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93"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95"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96"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97"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99"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00"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01"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03"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104"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06"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07"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08"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109"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11"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112"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113" name="" descr=""/>
          <p:cNvPicPr/>
          <p:nvPr/>
        </p:nvPicPr>
        <p:blipFill>
          <a:blip r:embed="rId2"/>
          <a:stretch>
            <a:fillRect/>
          </a:stretch>
        </p:blipFill>
        <p:spPr>
          <a:xfrm>
            <a:off x="2079000" y="1604520"/>
            <a:ext cx="4984920" cy="3977280"/>
          </a:xfrm>
          <a:prstGeom prst="rect">
            <a:avLst/>
          </a:prstGeom>
          <a:ln>
            <a:noFill/>
          </a:ln>
        </p:spPr>
      </p:pic>
      <p:pic>
        <p:nvPicPr>
          <p:cNvPr id="114"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0"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1"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5"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6"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17"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9"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20"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1"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3"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4"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5"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302360" y="4021200"/>
            <a:ext cx="574560" cy="574200"/>
          </a:xfrm>
          <a:prstGeom prst="rect">
            <a:avLst/>
          </a:prstGeom>
          <a:solidFill>
            <a:srgbClr val="ff8200"/>
          </a:solidFill>
          <a:ln>
            <a:noFill/>
          </a:ln>
        </p:spPr>
      </p:sp>
      <p:pic>
        <p:nvPicPr>
          <p:cNvPr id="1" name="Google Shape;12;p2" descr=""/>
          <p:cNvPicPr/>
          <p:nvPr/>
        </p:nvPicPr>
        <p:blipFill>
          <a:blip r:embed="rId2"/>
          <a:srcRect l="1343040" t="690643" r="935915" b="-1354973"/>
          <a:stretch>
            <a:fillRect/>
          </a:stretch>
        </p:blipFill>
        <p:spPr>
          <a:xfrm>
            <a:off x="3520440" y="4005000"/>
            <a:ext cx="2147040" cy="1515960"/>
          </a:xfrm>
          <a:prstGeom prst="rect">
            <a:avLst/>
          </a:prstGeom>
          <a:ln>
            <a:noFill/>
          </a:ln>
        </p:spPr>
      </p:pic>
      <p:sp>
        <p:nvSpPr>
          <p:cNvPr id="2" name="CustomShape 2"/>
          <p:cNvSpPr/>
          <p:nvPr/>
        </p:nvSpPr>
        <p:spPr>
          <a:xfrm>
            <a:off x="0" y="6330240"/>
            <a:ext cx="9142200" cy="525960"/>
          </a:xfrm>
          <a:prstGeom prst="rect">
            <a:avLst/>
          </a:prstGeom>
          <a:solidFill>
            <a:srgbClr val="ff8200"/>
          </a:solidFill>
          <a:ln>
            <a:noFill/>
          </a:ln>
        </p:spPr>
      </p:sp>
      <p:sp>
        <p:nvSpPr>
          <p:cNvPr id="3" name="PlaceHolder 3"/>
          <p:cNvSpPr>
            <a:spLocks noGrp="1"/>
          </p:cNvSpPr>
          <p:nvPr>
            <p:ph type="title"/>
          </p:nvPr>
        </p:nvSpPr>
        <p:spPr>
          <a:xfrm>
            <a:off x="457200" y="273600"/>
            <a:ext cx="8229240" cy="1144800"/>
          </a:xfrm>
          <a:prstGeom prst="rect">
            <a:avLst/>
          </a:prstGeom>
        </p:spPr>
        <p:txBody>
          <a:bodyPr lIns="0" rIns="0" tIns="0" bIns="0" anchor="ctr"/>
          <a:p>
            <a:pPr algn="ctr"/>
            <a:r>
              <a:rPr lang="en-US" sz="4400">
                <a:latin typeface="Arial"/>
              </a:rPr>
              <a:t>Click to edit the title text format</a:t>
            </a:r>
            <a:endParaRPr/>
          </a:p>
        </p:txBody>
      </p:sp>
      <p:sp>
        <p:nvSpPr>
          <p:cNvPr id="4" name="PlaceHolder 4"/>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8200"/>
        </a:solidFill>
      </p:bgPr>
    </p:bg>
    <p:spTree>
      <p:nvGrpSpPr>
        <p:cNvPr id="1" name=""/>
        <p:cNvGrpSpPr/>
        <p:nvPr/>
      </p:nvGrpSpPr>
      <p:grpSpPr>
        <a:xfrm>
          <a:off x="0" y="0"/>
          <a:ext cx="0" cy="0"/>
          <a:chOff x="0" y="0"/>
          <a:chExt cx="0" cy="0"/>
        </a:xfrm>
      </p:grpSpPr>
      <p:sp>
        <p:nvSpPr>
          <p:cNvPr id="39" name="CustomShape 1"/>
          <p:cNvSpPr/>
          <p:nvPr/>
        </p:nvSpPr>
        <p:spPr>
          <a:xfrm>
            <a:off x="0" y="6330240"/>
            <a:ext cx="9142200" cy="525960"/>
          </a:xfrm>
          <a:prstGeom prst="rect">
            <a:avLst/>
          </a:prstGeom>
          <a:solidFill>
            <a:srgbClr val="ff8200"/>
          </a:solidFill>
          <a:ln>
            <a:noFill/>
          </a:ln>
        </p:spPr>
      </p:sp>
      <p:pic>
        <p:nvPicPr>
          <p:cNvPr id="40" name="Google Shape;50;p9" descr=""/>
          <p:cNvPicPr/>
          <p:nvPr/>
        </p:nvPicPr>
        <p:blipFill>
          <a:blip r:embed="rId2"/>
          <a:stretch>
            <a:fillRect/>
          </a:stretch>
        </p:blipFill>
        <p:spPr>
          <a:xfrm>
            <a:off x="7621200" y="6441840"/>
            <a:ext cx="1408680" cy="312840"/>
          </a:xfrm>
          <a:prstGeom prst="rect">
            <a:avLst/>
          </a:prstGeom>
          <a:ln>
            <a:noFill/>
          </a:ln>
        </p:spPr>
      </p:pic>
      <p:sp>
        <p:nvSpPr>
          <p:cNvPr id="41" name="PlaceHolder 2"/>
          <p:cNvSpPr>
            <a:spLocks noGrp="1"/>
          </p:cNvSpPr>
          <p:nvPr>
            <p:ph type="title"/>
          </p:nvPr>
        </p:nvSpPr>
        <p:spPr>
          <a:xfrm>
            <a:off x="457200" y="273600"/>
            <a:ext cx="8229240" cy="1144800"/>
          </a:xfrm>
          <a:prstGeom prst="rect">
            <a:avLst/>
          </a:prstGeom>
        </p:spPr>
        <p:txBody>
          <a:bodyPr lIns="0" rIns="0" tIns="0" bIns="0" anchor="ctr"/>
          <a:p>
            <a:pPr algn="ctr"/>
            <a:r>
              <a:rPr lang="en-US" sz="4400">
                <a:latin typeface="Arial"/>
              </a:rPr>
              <a:t>Click to edit the title text format</a:t>
            </a:r>
            <a:endParaRPr/>
          </a:p>
        </p:txBody>
      </p:sp>
      <p:sp>
        <p:nvSpPr>
          <p:cNvPr id="42" name="PlaceHolder 3"/>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7" name="CustomShape 1"/>
          <p:cNvSpPr/>
          <p:nvPr/>
        </p:nvSpPr>
        <p:spPr>
          <a:xfrm>
            <a:off x="0" y="6330240"/>
            <a:ext cx="9142200" cy="525960"/>
          </a:xfrm>
          <a:prstGeom prst="rect">
            <a:avLst/>
          </a:prstGeom>
          <a:solidFill>
            <a:srgbClr val="ff8200"/>
          </a:solidFill>
          <a:ln>
            <a:noFill/>
          </a:ln>
        </p:spPr>
      </p:sp>
      <p:pic>
        <p:nvPicPr>
          <p:cNvPr id="78" name="Google Shape;50;p9" descr=""/>
          <p:cNvPicPr/>
          <p:nvPr/>
        </p:nvPicPr>
        <p:blipFill>
          <a:blip r:embed="rId2"/>
          <a:stretch>
            <a:fillRect/>
          </a:stretch>
        </p:blipFill>
        <p:spPr>
          <a:xfrm>
            <a:off x="7621200" y="6441840"/>
            <a:ext cx="1408680" cy="312840"/>
          </a:xfrm>
          <a:prstGeom prst="rect">
            <a:avLst/>
          </a:prstGeom>
          <a:ln>
            <a:noFill/>
          </a:ln>
        </p:spPr>
      </p:pic>
      <p:sp>
        <p:nvSpPr>
          <p:cNvPr id="79" name="PlaceHolder 2"/>
          <p:cNvSpPr>
            <a:spLocks noGrp="1"/>
          </p:cNvSpPr>
          <p:nvPr>
            <p:ph type="title"/>
          </p:nvPr>
        </p:nvSpPr>
        <p:spPr>
          <a:xfrm>
            <a:off x="457200" y="273600"/>
            <a:ext cx="8229240" cy="1144800"/>
          </a:xfrm>
          <a:prstGeom prst="rect">
            <a:avLst/>
          </a:prstGeom>
        </p:spPr>
        <p:txBody>
          <a:bodyPr lIns="0" rIns="0" tIns="0" bIns="0" anchor="ctr"/>
          <a:p>
            <a:pPr algn="ctr"/>
            <a:r>
              <a:rPr lang="en-US" sz="4400">
                <a:latin typeface="Arial"/>
              </a:rPr>
              <a:t>Click to edit the title text format</a:t>
            </a:r>
            <a:endParaRPr/>
          </a:p>
        </p:txBody>
      </p:sp>
      <p:sp>
        <p:nvSpPr>
          <p:cNvPr id="80" name="PlaceHolder 3"/>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5" name="CustomShape 1"/>
          <p:cNvSpPr/>
          <p:nvPr/>
        </p:nvSpPr>
        <p:spPr>
          <a:xfrm>
            <a:off x="457200" y="837720"/>
            <a:ext cx="8227800" cy="1141200"/>
          </a:xfrm>
          <a:prstGeom prst="rect">
            <a:avLst/>
          </a:prstGeom>
          <a:noFill/>
          <a:ln>
            <a:noFill/>
          </a:ln>
        </p:spPr>
        <p:txBody>
          <a:bodyPr lIns="90000" rIns="90000" tIns="45000" bIns="45000" anchor="ctr"/>
          <a:p>
            <a:pPr algn="ctr">
              <a:lnSpc>
                <a:spcPct val="100000"/>
              </a:lnSpc>
            </a:pPr>
            <a:r>
              <a:rPr lang="en-US" sz="3600">
                <a:solidFill>
                  <a:srgbClr val="3b3c3e"/>
                </a:solidFill>
                <a:latin typeface="Calibri"/>
                <a:ea typeface="Arial"/>
              </a:rPr>
              <a:t>Classification of Seizures from One Second EEG Samples by K-means and Expectation Maximization</a:t>
            </a:r>
            <a:endParaRPr/>
          </a:p>
        </p:txBody>
      </p:sp>
      <p:sp>
        <p:nvSpPr>
          <p:cNvPr id="116" name="CustomShape 2"/>
          <p:cNvSpPr/>
          <p:nvPr/>
        </p:nvSpPr>
        <p:spPr>
          <a:xfrm>
            <a:off x="1371600" y="2766240"/>
            <a:ext cx="6399000" cy="1221840"/>
          </a:xfrm>
          <a:prstGeom prst="rect">
            <a:avLst/>
          </a:prstGeom>
          <a:noFill/>
          <a:ln>
            <a:noFill/>
          </a:ln>
        </p:spPr>
        <p:txBody>
          <a:bodyPr lIns="90000" rIns="90000" tIns="45000" bIns="45000"/>
          <a:p>
            <a:pPr algn="ctr">
              <a:lnSpc>
                <a:spcPct val="100000"/>
              </a:lnSpc>
            </a:pPr>
            <a:r>
              <a:rPr lang="en-US" sz="2800">
                <a:solidFill>
                  <a:srgbClr val="3b3c3e"/>
                </a:solidFill>
                <a:latin typeface="Calibri"/>
                <a:ea typeface="Arial"/>
              </a:rPr>
              <a:t>Dustin McAfee</a:t>
            </a:r>
            <a:endParaRPr/>
          </a:p>
          <a:p>
            <a:pPr algn="ctr">
              <a:lnSpc>
                <a:spcPct val="100000"/>
              </a:lnSpc>
            </a:pPr>
            <a:r>
              <a:rPr lang="en-US" sz="2800">
                <a:solidFill>
                  <a:srgbClr val="3b3c3e"/>
                </a:solidFill>
                <a:latin typeface="Calibri"/>
                <a:ea typeface="Arial"/>
              </a:rPr>
              <a:t>CS 594 / 690</a:t>
            </a:r>
            <a:endParaRPr/>
          </a:p>
        </p:txBody>
      </p:sp>
    </p:spTree>
  </p:cSld>
  <p:transition spd="med">
    <p:fade/>
  </p:transition>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3" name="CustomShape 1"/>
          <p:cNvSpPr/>
          <p:nvPr/>
        </p:nvSpPr>
        <p:spPr>
          <a:xfrm>
            <a:off x="457200" y="274680"/>
            <a:ext cx="8227800" cy="1141200"/>
          </a:xfrm>
          <a:prstGeom prst="rect">
            <a:avLst/>
          </a:prstGeom>
          <a:noFill/>
          <a:ln>
            <a:noFill/>
          </a:ln>
        </p:spPr>
        <p:txBody>
          <a:bodyPr lIns="90000" rIns="90000" tIns="45000" bIns="45000" anchor="ctr"/>
          <a:p>
            <a:pPr>
              <a:lnSpc>
                <a:spcPct val="100000"/>
              </a:lnSpc>
            </a:pPr>
            <a:r>
              <a:rPr b="1" lang="en-US" sz="4400">
                <a:solidFill>
                  <a:srgbClr val="3b3c3e"/>
                </a:solidFill>
                <a:latin typeface="Calibri"/>
                <a:ea typeface="Calibri"/>
              </a:rPr>
              <a:t>Results</a:t>
            </a:r>
            <a:endParaRPr/>
          </a:p>
        </p:txBody>
      </p:sp>
      <p:sp>
        <p:nvSpPr>
          <p:cNvPr id="134" name="CustomShape 2"/>
          <p:cNvSpPr/>
          <p:nvPr/>
        </p:nvSpPr>
        <p:spPr>
          <a:xfrm>
            <a:off x="457200" y="1600200"/>
            <a:ext cx="8227800" cy="4524120"/>
          </a:xfrm>
          <a:prstGeom prst="rect">
            <a:avLst/>
          </a:prstGeom>
          <a:noFill/>
          <a:ln>
            <a:noFill/>
          </a:ln>
        </p:spPr>
        <p:txBody>
          <a:bodyPr lIns="90000" rIns="90000" tIns="45000" bIns="45000"/>
          <a:p>
            <a:pPr>
              <a:lnSpc>
                <a:spcPct val="100000"/>
              </a:lnSpc>
              <a:buFont typeface="Arial"/>
              <a:buChar char="•"/>
            </a:pPr>
            <a:r>
              <a:rPr lang="en-US" sz="2400">
                <a:solidFill>
                  <a:srgbClr val="3b3c3e"/>
                </a:solidFill>
                <a:latin typeface="Calibri"/>
                <a:ea typeface="Arial"/>
              </a:rPr>
              <a:t>The programs were implemented in pyspark, using python 2.7.6+ and run on Ubuntu 14.04.</a:t>
            </a:r>
            <a:endParaRPr/>
          </a:p>
          <a:p>
            <a:pPr>
              <a:lnSpc>
                <a:spcPct val="100000"/>
              </a:lnSpc>
              <a:buFont typeface="Arial"/>
              <a:buChar char="•"/>
            </a:pPr>
            <a:r>
              <a:rPr lang="en-US" sz="2400">
                <a:solidFill>
                  <a:srgbClr val="3b3c3e"/>
                </a:solidFill>
                <a:latin typeface="Calibri"/>
                <a:ea typeface="Arial"/>
              </a:rPr>
              <a:t>The data matrix is clustered using K-means and E-M (Gaussian Mixtures).</a:t>
            </a:r>
            <a:endParaRPr/>
          </a:p>
          <a:p>
            <a:pPr>
              <a:lnSpc>
                <a:spcPct val="100000"/>
              </a:lnSpc>
              <a:buFont typeface="Arial"/>
              <a:buChar char="•"/>
            </a:pPr>
            <a:r>
              <a:rPr lang="en-US" sz="2400">
                <a:solidFill>
                  <a:srgbClr val="3b3c3e"/>
                </a:solidFill>
                <a:latin typeface="Calibri"/>
                <a:ea typeface="Arial"/>
              </a:rPr>
              <a:t>The Dunn Index (0 to 1) measures how well the clustering are formed for K-means, 0 for not well, and 1 for very well.</a:t>
            </a:r>
            <a:endParaRPr/>
          </a:p>
          <a:p>
            <a:pPr>
              <a:lnSpc>
                <a:spcPct val="100000"/>
              </a:lnSpc>
              <a:buFont typeface="Arial"/>
              <a:buChar char="•"/>
            </a:pPr>
            <a:r>
              <a:rPr lang="en-US" sz="2400">
                <a:solidFill>
                  <a:srgbClr val="3b3c3e"/>
                </a:solidFill>
                <a:latin typeface="Calibri"/>
                <a:ea typeface="Arial"/>
              </a:rPr>
              <a:t>The Silhouette Index (-1 to 1) measures how well the clustering are formed for clusters that do not have sparse correlation matrices, and do not share the same correlation (i.e. the clusters are not the same size, nor hyperspheroidal).</a:t>
            </a:r>
            <a:endParaRPr/>
          </a:p>
          <a:p>
            <a:pPr>
              <a:lnSpc>
                <a:spcPct val="100000"/>
              </a:lnSpc>
            </a:pPr>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5" name="CustomShape 1"/>
          <p:cNvSpPr/>
          <p:nvPr/>
        </p:nvSpPr>
        <p:spPr>
          <a:xfrm>
            <a:off x="457200" y="274680"/>
            <a:ext cx="8227800" cy="1141200"/>
          </a:xfrm>
          <a:prstGeom prst="rect">
            <a:avLst/>
          </a:prstGeom>
          <a:noFill/>
          <a:ln>
            <a:noFill/>
          </a:ln>
        </p:spPr>
        <p:txBody>
          <a:bodyPr lIns="90000" rIns="90000" tIns="45000" bIns="45000" anchor="ctr"/>
          <a:p>
            <a:pPr>
              <a:lnSpc>
                <a:spcPct val="100000"/>
              </a:lnSpc>
            </a:pPr>
            <a:r>
              <a:rPr b="1" lang="en-US" sz="4400">
                <a:solidFill>
                  <a:srgbClr val="3b3c3e"/>
                </a:solidFill>
                <a:latin typeface="Calibri"/>
                <a:ea typeface="Calibri"/>
              </a:rPr>
              <a:t>Results</a:t>
            </a:r>
            <a:endParaRPr/>
          </a:p>
        </p:txBody>
      </p:sp>
      <p:sp>
        <p:nvSpPr>
          <p:cNvPr id="136" name="CustomShape 2"/>
          <p:cNvSpPr/>
          <p:nvPr/>
        </p:nvSpPr>
        <p:spPr>
          <a:xfrm>
            <a:off x="457200" y="1600200"/>
            <a:ext cx="8227800" cy="4524120"/>
          </a:xfrm>
          <a:prstGeom prst="rect">
            <a:avLst/>
          </a:prstGeom>
          <a:noFill/>
          <a:ln>
            <a:noFill/>
          </a:ln>
        </p:spPr>
        <p:txBody>
          <a:bodyPr lIns="90000" rIns="90000" tIns="45000" bIns="45000"/>
          <a:p>
            <a:pPr>
              <a:lnSpc>
                <a:spcPct val="100000"/>
              </a:lnSpc>
              <a:buFont typeface="Arial"/>
              <a:buChar char="•"/>
            </a:pPr>
            <a:r>
              <a:rPr lang="en-US" sz="2400">
                <a:solidFill>
                  <a:srgbClr val="3b3c3e"/>
                </a:solidFill>
                <a:latin typeface="Calibri"/>
                <a:ea typeface="Arial"/>
              </a:rPr>
              <a:t>Input: input/train/Training_Data.txt and input/test/Testing_Data.txt; standardized and projected onto the first 40 PC's</a:t>
            </a:r>
            <a:endParaRPr/>
          </a:p>
          <a:p>
            <a:pPr>
              <a:lnSpc>
                <a:spcPct val="100000"/>
              </a:lnSpc>
              <a:buFont typeface="Arial"/>
              <a:buChar char="•"/>
            </a:pPr>
            <a:r>
              <a:rPr lang="en-US" sz="2400">
                <a:solidFill>
                  <a:srgbClr val="3b3c3e"/>
                </a:solidFill>
                <a:latin typeface="Calibri"/>
                <a:ea typeface="Arial"/>
              </a:rPr>
              <a:t>Kmeans++, K = 2, output: output/Data_Kmeans_2.txt and output/TestingData_Kmeans_2.txt</a:t>
            </a:r>
            <a:endParaRPr/>
          </a:p>
          <a:p>
            <a:pPr>
              <a:lnSpc>
                <a:spcPct val="100000"/>
              </a:lnSpc>
              <a:buFont typeface="Arial"/>
              <a:buChar char="•"/>
            </a:pPr>
            <a:r>
              <a:rPr lang="en-US" sz="2400">
                <a:solidFill>
                  <a:srgbClr val="3b3c3e"/>
                </a:solidFill>
                <a:latin typeface="Calibri"/>
                <a:ea typeface="Arial"/>
              </a:rPr>
              <a:t>Kmeans++, K = 3, output: output/Data_Kmeans_3.txt and output/TestingData_Kmeans_3.txt</a:t>
            </a:r>
            <a:endParaRPr/>
          </a:p>
          <a:p>
            <a:pPr>
              <a:lnSpc>
                <a:spcPct val="100000"/>
              </a:lnSpc>
              <a:buFont typeface="Arial"/>
              <a:buChar char="•"/>
            </a:pPr>
            <a:r>
              <a:rPr lang="en-US" sz="2400">
                <a:solidFill>
                  <a:srgbClr val="3b3c3e"/>
                </a:solidFill>
                <a:latin typeface="Calibri"/>
                <a:ea typeface="Arial"/>
              </a:rPr>
              <a:t>EM, K = 2, output: output/Data_EM_2.txt and output/TestingData_EM_2.txt</a:t>
            </a:r>
            <a:endParaRPr/>
          </a:p>
          <a:p>
            <a:pPr>
              <a:lnSpc>
                <a:spcPct val="100000"/>
              </a:lnSpc>
              <a:buFont typeface="Arial"/>
              <a:buChar char="•"/>
            </a:pPr>
            <a:r>
              <a:rPr lang="en-US" sz="2400">
                <a:solidFill>
                  <a:srgbClr val="3b3c3e"/>
                </a:solidFill>
                <a:latin typeface="Calibri"/>
                <a:ea typeface="Arial"/>
              </a:rPr>
              <a:t>EM, K = 3, output: output/Data_EM_3.txt and output/TestingData_EM_3.txt</a:t>
            </a:r>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7" name="CustomShape 1"/>
          <p:cNvSpPr/>
          <p:nvPr/>
        </p:nvSpPr>
        <p:spPr>
          <a:xfrm>
            <a:off x="457200" y="274680"/>
            <a:ext cx="8227800" cy="1141200"/>
          </a:xfrm>
          <a:prstGeom prst="rect">
            <a:avLst/>
          </a:prstGeom>
          <a:noFill/>
          <a:ln>
            <a:noFill/>
          </a:ln>
        </p:spPr>
        <p:txBody>
          <a:bodyPr lIns="90000" rIns="90000" tIns="45000" bIns="45000" anchor="ctr"/>
          <a:p>
            <a:pPr>
              <a:lnSpc>
                <a:spcPct val="100000"/>
              </a:lnSpc>
            </a:pPr>
            <a:r>
              <a:rPr b="1" lang="en-US" sz="4400">
                <a:solidFill>
                  <a:srgbClr val="3b3c3e"/>
                </a:solidFill>
                <a:latin typeface="Calibri"/>
                <a:ea typeface="Calibri"/>
              </a:rPr>
              <a:t>Results</a:t>
            </a:r>
            <a:endParaRPr/>
          </a:p>
        </p:txBody>
      </p:sp>
      <p:sp>
        <p:nvSpPr>
          <p:cNvPr id="138" name="CustomShape 2"/>
          <p:cNvSpPr/>
          <p:nvPr/>
        </p:nvSpPr>
        <p:spPr>
          <a:xfrm>
            <a:off x="457200" y="1600200"/>
            <a:ext cx="8227800" cy="4524120"/>
          </a:xfrm>
          <a:prstGeom prst="rect">
            <a:avLst/>
          </a:prstGeom>
          <a:noFill/>
          <a:ln>
            <a:noFill/>
          </a:ln>
        </p:spPr>
        <p:txBody>
          <a:bodyPr lIns="90000" rIns="90000" tIns="45000" bIns="45000"/>
          <a:p>
            <a:pPr>
              <a:lnSpc>
                <a:spcPct val="100000"/>
              </a:lnSpc>
              <a:buFont typeface="Arial"/>
              <a:buChar char="•"/>
            </a:pPr>
            <a:r>
              <a:rPr lang="en-US" sz="2400">
                <a:solidFill>
                  <a:srgbClr val="3b3c3e"/>
                </a:solidFill>
                <a:latin typeface="Calibri"/>
                <a:ea typeface="Arial"/>
              </a:rPr>
              <a:t>Confusion Matrices and Projected datasets should go here, In this order:</a:t>
            </a:r>
            <a:endParaRPr/>
          </a:p>
          <a:p>
            <a:pPr lvl="1">
              <a:lnSpc>
                <a:spcPct val="100000"/>
              </a:lnSpc>
              <a:buSzPct val="45000"/>
              <a:buFont typeface="StarSymbol"/>
              <a:buChar char="l"/>
            </a:pPr>
            <a:r>
              <a:rPr lang="en-US" sz="2400">
                <a:solidFill>
                  <a:srgbClr val="3b3c3e"/>
                </a:solidFill>
                <a:latin typeface="Calibri"/>
                <a:ea typeface="Arial"/>
              </a:rPr>
              <a:t>3D scatter plot Projection of testing dataset color coded to correct categorical values.</a:t>
            </a:r>
            <a:endParaRPr/>
          </a:p>
          <a:p>
            <a:pPr lvl="1">
              <a:lnSpc>
                <a:spcPct val="100000"/>
              </a:lnSpc>
              <a:buSzPct val="45000"/>
              <a:buFont typeface="StarSymbol"/>
              <a:buChar char="l"/>
            </a:pPr>
            <a:r>
              <a:rPr lang="en-US" sz="2400">
                <a:solidFill>
                  <a:srgbClr val="3b3c3e"/>
                </a:solidFill>
                <a:latin typeface="Calibri"/>
                <a:ea typeface="Arial"/>
              </a:rPr>
              <a:t>3D scatter plot Projection of testing dataset color coded to predicted values from K-Means for K=2. *</a:t>
            </a:r>
            <a:endParaRPr/>
          </a:p>
          <a:p>
            <a:pPr lvl="1">
              <a:lnSpc>
                <a:spcPct val="100000"/>
              </a:lnSpc>
              <a:buSzPct val="45000"/>
              <a:buFont typeface="StarSymbol"/>
              <a:buChar char="l"/>
            </a:pPr>
            <a:r>
              <a:rPr lang="en-US" sz="2400">
                <a:solidFill>
                  <a:srgbClr val="3b3c3e"/>
                </a:solidFill>
                <a:latin typeface="Calibri"/>
                <a:ea typeface="Arial"/>
              </a:rPr>
              <a:t>Confusion Matrix from previous line. *</a:t>
            </a:r>
            <a:endParaRPr/>
          </a:p>
          <a:p>
            <a:pPr lvl="1">
              <a:lnSpc>
                <a:spcPct val="100000"/>
              </a:lnSpc>
              <a:buSzPct val="45000"/>
              <a:buFont typeface="StarSymbol"/>
              <a:buChar char="l"/>
            </a:pPr>
            <a:r>
              <a:rPr lang="en-US" sz="2400">
                <a:solidFill>
                  <a:srgbClr val="3b3c3e"/>
                </a:solidFill>
                <a:latin typeface="Calibri"/>
                <a:ea typeface="Arial"/>
              </a:rPr>
              <a:t>3D scatter plot Projection of testing dataset color coded to predicted values from EM for K = 2. *</a:t>
            </a:r>
            <a:endParaRPr/>
          </a:p>
          <a:p>
            <a:pPr lvl="1">
              <a:lnSpc>
                <a:spcPct val="100000"/>
              </a:lnSpc>
              <a:buSzPct val="45000"/>
              <a:buFont typeface="StarSymbol"/>
              <a:buChar char="l"/>
            </a:pPr>
            <a:r>
              <a:rPr lang="en-US" sz="2400">
                <a:solidFill>
                  <a:srgbClr val="3b3c3e"/>
                </a:solidFill>
                <a:latin typeface="Calibri"/>
                <a:ea typeface="Arial"/>
              </a:rPr>
              <a:t>Confusion Matrix from previous line. *</a:t>
            </a:r>
            <a:endParaRPr/>
          </a:p>
          <a:p>
            <a:pPr lvl="1">
              <a:lnSpc>
                <a:spcPct val="100000"/>
              </a:lnSpc>
              <a:buSzPct val="45000"/>
              <a:buFont typeface="StarSymbol"/>
              <a:buChar char="l"/>
            </a:pPr>
            <a:r>
              <a:rPr lang="en-US" sz="2400">
                <a:solidFill>
                  <a:srgbClr val="3b3c3e"/>
                </a:solidFill>
                <a:latin typeface="Calibri"/>
                <a:ea typeface="Arial"/>
              </a:rPr>
              <a:t>* Repeat for K = 3; Confusion matrices should consider med/low risk as one category.</a:t>
            </a:r>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9" name="CustomShape 1"/>
          <p:cNvSpPr/>
          <p:nvPr/>
        </p:nvSpPr>
        <p:spPr>
          <a:xfrm>
            <a:off x="457200" y="274680"/>
            <a:ext cx="8227800" cy="1141200"/>
          </a:xfrm>
          <a:prstGeom prst="rect">
            <a:avLst/>
          </a:prstGeom>
          <a:noFill/>
          <a:ln>
            <a:noFill/>
          </a:ln>
        </p:spPr>
        <p:txBody>
          <a:bodyPr lIns="90000" rIns="90000" tIns="45000" bIns="45000" anchor="ctr"/>
          <a:p>
            <a:pPr>
              <a:lnSpc>
                <a:spcPct val="100000"/>
              </a:lnSpc>
            </a:pPr>
            <a:r>
              <a:rPr b="1" lang="en-US" sz="4400">
                <a:solidFill>
                  <a:srgbClr val="3b3c3e"/>
                </a:solidFill>
                <a:latin typeface="Calibri"/>
                <a:ea typeface="Calibri"/>
              </a:rPr>
              <a:t>Results</a:t>
            </a:r>
            <a:endParaRPr/>
          </a:p>
        </p:txBody>
      </p:sp>
      <p:sp>
        <p:nvSpPr>
          <p:cNvPr id="140" name="CustomShape 2"/>
          <p:cNvSpPr/>
          <p:nvPr/>
        </p:nvSpPr>
        <p:spPr>
          <a:xfrm>
            <a:off x="457200" y="1600200"/>
            <a:ext cx="8227800" cy="4524120"/>
          </a:xfrm>
          <a:prstGeom prst="rect">
            <a:avLst/>
          </a:prstGeom>
          <a:noFill/>
          <a:ln>
            <a:noFill/>
          </a:ln>
        </p:spPr>
      </p:sp>
      <p:pic>
        <p:nvPicPr>
          <p:cNvPr id="141" name="" descr=""/>
          <p:cNvPicPr/>
          <p:nvPr/>
        </p:nvPicPr>
        <p:blipFill>
          <a:blip r:embed="rId1"/>
          <a:srcRect l="440207" t="315136" r="532582" b="313647"/>
          <a:stretch>
            <a:fillRect/>
          </a:stretch>
        </p:blipFill>
        <p:spPr>
          <a:xfrm>
            <a:off x="91440" y="1463040"/>
            <a:ext cx="3474720" cy="2926080"/>
          </a:xfrm>
          <a:prstGeom prst="rect">
            <a:avLst/>
          </a:prstGeom>
          <a:ln>
            <a:noFill/>
          </a:ln>
        </p:spPr>
      </p:pic>
      <p:pic>
        <p:nvPicPr>
          <p:cNvPr id="142" name="" descr=""/>
          <p:cNvPicPr/>
          <p:nvPr/>
        </p:nvPicPr>
        <p:blipFill>
          <a:blip r:embed="rId2"/>
          <a:srcRect l="304191" t="436842" r="414970" b="348741"/>
          <a:stretch>
            <a:fillRect/>
          </a:stretch>
        </p:blipFill>
        <p:spPr>
          <a:xfrm>
            <a:off x="4480560" y="1463040"/>
            <a:ext cx="3474720" cy="2926080"/>
          </a:xfrm>
          <a:prstGeom prst="rect">
            <a:avLst/>
          </a:prstGeom>
          <a:ln>
            <a:noFill/>
          </a:ln>
        </p:spPr>
      </p:pic>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3" name="CustomShape 1"/>
          <p:cNvSpPr/>
          <p:nvPr/>
        </p:nvSpPr>
        <p:spPr>
          <a:xfrm>
            <a:off x="457200" y="274680"/>
            <a:ext cx="8227800" cy="1141200"/>
          </a:xfrm>
          <a:prstGeom prst="rect">
            <a:avLst/>
          </a:prstGeom>
          <a:noFill/>
          <a:ln>
            <a:noFill/>
          </a:ln>
        </p:spPr>
        <p:txBody>
          <a:bodyPr lIns="90000" rIns="90000" tIns="45000" bIns="45000" anchor="ctr"/>
          <a:p>
            <a:pPr>
              <a:lnSpc>
                <a:spcPct val="100000"/>
              </a:lnSpc>
            </a:pPr>
            <a:r>
              <a:rPr b="1" lang="en-US" sz="4400">
                <a:solidFill>
                  <a:srgbClr val="3b3c3e"/>
                </a:solidFill>
                <a:latin typeface="Calibri"/>
                <a:ea typeface="Calibri"/>
              </a:rPr>
              <a:t>Results</a:t>
            </a:r>
            <a:endParaRPr/>
          </a:p>
        </p:txBody>
      </p:sp>
      <p:sp>
        <p:nvSpPr>
          <p:cNvPr id="144" name="CustomShape 2"/>
          <p:cNvSpPr/>
          <p:nvPr/>
        </p:nvSpPr>
        <p:spPr>
          <a:xfrm>
            <a:off x="457200" y="1600200"/>
            <a:ext cx="8227800" cy="4524120"/>
          </a:xfrm>
          <a:prstGeom prst="rect">
            <a:avLst/>
          </a:prstGeom>
          <a:noFill/>
          <a:ln>
            <a:noFill/>
          </a:ln>
        </p:spPr>
      </p:sp>
      <p:pic>
        <p:nvPicPr>
          <p:cNvPr id="145" name="" descr=""/>
          <p:cNvPicPr/>
          <p:nvPr/>
        </p:nvPicPr>
        <p:blipFill>
          <a:blip r:embed="rId1"/>
          <a:srcRect l="180141" t="0" r="303900" b="360427"/>
          <a:stretch>
            <a:fillRect/>
          </a:stretch>
        </p:blipFill>
        <p:spPr>
          <a:xfrm>
            <a:off x="2194560" y="1463040"/>
            <a:ext cx="4389120" cy="3076560"/>
          </a:xfrm>
          <a:prstGeom prst="rect">
            <a:avLst/>
          </a:prstGeom>
          <a:ln>
            <a:noFill/>
          </a:ln>
        </p:spPr>
      </p:pic>
      <p:sp>
        <p:nvSpPr>
          <p:cNvPr id="146" name="TextShape 3"/>
          <p:cNvSpPr txBox="1"/>
          <p:nvPr/>
        </p:nvSpPr>
        <p:spPr>
          <a:xfrm>
            <a:off x="457200" y="4782960"/>
            <a:ext cx="8321040" cy="1160640"/>
          </a:xfrm>
          <a:prstGeom prst="rect">
            <a:avLst/>
          </a:prstGeom>
        </p:spPr>
        <p:txBody>
          <a:bodyPr lIns="90000" rIns="90000" tIns="45000" bIns="45000"/>
          <a:p>
            <a:pPr>
              <a:lnSpc>
                <a:spcPct val="100000"/>
              </a:lnSpc>
            </a:pPr>
            <a:r>
              <a:rPr lang="en-US" sz="2400">
                <a:solidFill>
                  <a:srgbClr val="3b3c3e"/>
                </a:solidFill>
                <a:latin typeface="Calibri"/>
                <a:ea typeface="Arial"/>
              </a:rPr>
              <a:t>Testing Dataset Projected onto first 3 Principal Components. Blue dots represent moments of Seizure, while red indicate no seizure is happening.</a:t>
            </a:r>
            <a:endParaRPr/>
          </a:p>
        </p:txBody>
      </p:sp>
      <p:sp>
        <p:nvSpPr>
          <p:cNvPr id="147" name="TextShape 4"/>
          <p:cNvSpPr txBox="1"/>
          <p:nvPr/>
        </p:nvSpPr>
        <p:spPr>
          <a:xfrm>
            <a:off x="3383280" y="658800"/>
            <a:ext cx="5760720" cy="804240"/>
          </a:xfrm>
          <a:prstGeom prst="rect">
            <a:avLst/>
          </a:prstGeom>
        </p:spPr>
        <p:txBody>
          <a:bodyPr lIns="90000" rIns="90000" tIns="45000" bIns="45000"/>
          <a:p>
            <a:pPr>
              <a:lnSpc>
                <a:spcPct val="100000"/>
              </a:lnSpc>
            </a:pPr>
            <a:r>
              <a:rPr lang="en-US" sz="2400">
                <a:solidFill>
                  <a:srgbClr val="3b3c3e"/>
                </a:solidFill>
                <a:latin typeface="Calibri"/>
                <a:ea typeface="Arial"/>
              </a:rPr>
              <a:t>(This slide should be in Methods?)</a:t>
            </a:r>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8" name="CustomShape 1"/>
          <p:cNvSpPr/>
          <p:nvPr/>
        </p:nvSpPr>
        <p:spPr>
          <a:xfrm>
            <a:off x="457200" y="274680"/>
            <a:ext cx="8227800" cy="1141200"/>
          </a:xfrm>
          <a:prstGeom prst="rect">
            <a:avLst/>
          </a:prstGeom>
          <a:noFill/>
          <a:ln>
            <a:noFill/>
          </a:ln>
        </p:spPr>
        <p:txBody>
          <a:bodyPr lIns="90000" rIns="90000" tIns="45000" bIns="45000" anchor="ctr"/>
          <a:p>
            <a:pPr>
              <a:lnSpc>
                <a:spcPct val="100000"/>
              </a:lnSpc>
            </a:pPr>
            <a:r>
              <a:rPr b="1" lang="en-US" sz="4400">
                <a:solidFill>
                  <a:srgbClr val="3b3c3e"/>
                </a:solidFill>
                <a:latin typeface="Calibri"/>
                <a:ea typeface="Calibri"/>
              </a:rPr>
              <a:t>Results</a:t>
            </a:r>
            <a:endParaRPr/>
          </a:p>
        </p:txBody>
      </p:sp>
      <p:sp>
        <p:nvSpPr>
          <p:cNvPr id="149" name="CustomShape 2"/>
          <p:cNvSpPr/>
          <p:nvPr/>
        </p:nvSpPr>
        <p:spPr>
          <a:xfrm>
            <a:off x="457200" y="1600200"/>
            <a:ext cx="8227800" cy="4524120"/>
          </a:xfrm>
          <a:prstGeom prst="rect">
            <a:avLst/>
          </a:prstGeom>
          <a:noFill/>
          <a:ln>
            <a:noFill/>
          </a:ln>
        </p:spPr>
      </p:sp>
      <p:sp>
        <p:nvSpPr>
          <p:cNvPr id="150" name="TextShape 3"/>
          <p:cNvSpPr txBox="1"/>
          <p:nvPr/>
        </p:nvSpPr>
        <p:spPr>
          <a:xfrm>
            <a:off x="274320" y="4023360"/>
            <a:ext cx="8778240" cy="1526400"/>
          </a:xfrm>
          <a:prstGeom prst="rect">
            <a:avLst/>
          </a:prstGeom>
        </p:spPr>
        <p:txBody>
          <a:bodyPr lIns="90000" rIns="90000" tIns="45000" bIns="45000"/>
          <a:p>
            <a:pPr>
              <a:lnSpc>
                <a:spcPct val="100000"/>
              </a:lnSpc>
            </a:pPr>
            <a:r>
              <a:rPr lang="en-US" sz="2400">
                <a:solidFill>
                  <a:srgbClr val="3b3c3e"/>
                </a:solidFill>
                <a:latin typeface="Calibri"/>
                <a:ea typeface="Arial"/>
              </a:rPr>
              <a:t>The Dunn index (0 to 1) is used to measure how well the clusters are spread for Kmeans Clustering, and the Silhouette index (-1 to 1) is used to measure how well the clusters are spread for the Gaussian Clusters </a:t>
            </a:r>
            <a:endParaRPr/>
          </a:p>
        </p:txBody>
      </p:sp>
      <p:pic>
        <p:nvPicPr>
          <p:cNvPr id="151" name="" descr=""/>
          <p:cNvPicPr/>
          <p:nvPr/>
        </p:nvPicPr>
        <p:blipFill>
          <a:blip r:embed="rId1"/>
          <a:srcRect l="721847" t="0" r="705683" b="542758"/>
          <a:stretch>
            <a:fillRect/>
          </a:stretch>
        </p:blipFill>
        <p:spPr>
          <a:xfrm>
            <a:off x="640080" y="2286000"/>
            <a:ext cx="3291840" cy="1463040"/>
          </a:xfrm>
          <a:prstGeom prst="rect">
            <a:avLst/>
          </a:prstGeom>
          <a:ln>
            <a:noFill/>
          </a:ln>
        </p:spPr>
      </p:pic>
      <p:pic>
        <p:nvPicPr>
          <p:cNvPr id="152" name="" descr=""/>
          <p:cNvPicPr/>
          <p:nvPr/>
        </p:nvPicPr>
        <p:blipFill>
          <a:blip r:embed="rId2"/>
          <a:srcRect l="545594" t="0" r="645374" b="865546"/>
          <a:stretch>
            <a:fillRect/>
          </a:stretch>
        </p:blipFill>
        <p:spPr>
          <a:xfrm>
            <a:off x="4572000" y="2377440"/>
            <a:ext cx="3706560" cy="1188720"/>
          </a:xfrm>
          <a:prstGeom prst="rect">
            <a:avLst/>
          </a:prstGeom>
          <a:ln>
            <a:noFill/>
          </a:ln>
        </p:spPr>
      </p:pic>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3" name="CustomShape 1"/>
          <p:cNvSpPr/>
          <p:nvPr/>
        </p:nvSpPr>
        <p:spPr>
          <a:xfrm>
            <a:off x="457200" y="274680"/>
            <a:ext cx="8227800" cy="1141200"/>
          </a:xfrm>
          <a:prstGeom prst="rect">
            <a:avLst/>
          </a:prstGeom>
          <a:noFill/>
          <a:ln>
            <a:noFill/>
          </a:ln>
        </p:spPr>
        <p:txBody>
          <a:bodyPr lIns="90000" rIns="90000" tIns="45000" bIns="45000" anchor="ctr"/>
          <a:p>
            <a:pPr>
              <a:lnSpc>
                <a:spcPct val="100000"/>
              </a:lnSpc>
            </a:pPr>
            <a:r>
              <a:rPr b="1" lang="en-US" sz="4400">
                <a:solidFill>
                  <a:srgbClr val="3b3c3e"/>
                </a:solidFill>
                <a:latin typeface="Calibri"/>
                <a:ea typeface="Calibri"/>
              </a:rPr>
              <a:t>Results</a:t>
            </a:r>
            <a:endParaRPr/>
          </a:p>
        </p:txBody>
      </p:sp>
      <p:sp>
        <p:nvSpPr>
          <p:cNvPr id="154" name="CustomShape 2"/>
          <p:cNvSpPr/>
          <p:nvPr/>
        </p:nvSpPr>
        <p:spPr>
          <a:xfrm>
            <a:off x="457200" y="1600200"/>
            <a:ext cx="8227800" cy="4524120"/>
          </a:xfrm>
          <a:prstGeom prst="rect">
            <a:avLst/>
          </a:prstGeom>
          <a:noFill/>
          <a:ln>
            <a:noFill/>
          </a:ln>
        </p:spPr>
      </p:sp>
      <p:sp>
        <p:nvSpPr>
          <p:cNvPr id="155" name="TextShape 3"/>
          <p:cNvSpPr txBox="1"/>
          <p:nvPr/>
        </p:nvSpPr>
        <p:spPr>
          <a:xfrm>
            <a:off x="274320" y="4131360"/>
            <a:ext cx="3291840" cy="565560"/>
          </a:xfrm>
          <a:prstGeom prst="rect">
            <a:avLst/>
          </a:prstGeom>
        </p:spPr>
        <p:txBody>
          <a:bodyPr lIns="90000" rIns="90000" tIns="45000" bIns="45000"/>
          <a:p>
            <a:pPr>
              <a:lnSpc>
                <a:spcPct val="100000"/>
              </a:lnSpc>
            </a:pPr>
            <a:r>
              <a:rPr lang="en-US" sz="1600">
                <a:solidFill>
                  <a:srgbClr val="3b3c3e"/>
                </a:solidFill>
                <a:latin typeface="Calibri"/>
                <a:ea typeface="Arial"/>
              </a:rPr>
              <a:t>Confusion Matrix for Kmeans K=2 on Training Dataset</a:t>
            </a:r>
            <a:endParaRPr/>
          </a:p>
        </p:txBody>
      </p:sp>
      <p:pic>
        <p:nvPicPr>
          <p:cNvPr id="156" name="" descr=""/>
          <p:cNvPicPr/>
          <p:nvPr/>
        </p:nvPicPr>
        <p:blipFill>
          <a:blip r:embed="rId1"/>
          <a:srcRect l="757643" t="0" r="748106" b="789735"/>
          <a:stretch>
            <a:fillRect/>
          </a:stretch>
        </p:blipFill>
        <p:spPr>
          <a:xfrm>
            <a:off x="274320" y="1479600"/>
            <a:ext cx="3291840" cy="2269440"/>
          </a:xfrm>
          <a:prstGeom prst="rect">
            <a:avLst/>
          </a:prstGeom>
          <a:ln>
            <a:noFill/>
          </a:ln>
        </p:spPr>
      </p:pic>
      <p:pic>
        <p:nvPicPr>
          <p:cNvPr id="157" name="" descr=""/>
          <p:cNvPicPr/>
          <p:nvPr/>
        </p:nvPicPr>
        <p:blipFill>
          <a:blip r:embed="rId2"/>
          <a:srcRect l="738973" t="0" r="849791" b="838977"/>
          <a:stretch>
            <a:fillRect/>
          </a:stretch>
        </p:blipFill>
        <p:spPr>
          <a:xfrm>
            <a:off x="4297680" y="1351080"/>
            <a:ext cx="3108960" cy="2306520"/>
          </a:xfrm>
          <a:prstGeom prst="rect">
            <a:avLst/>
          </a:prstGeom>
          <a:ln>
            <a:noFill/>
          </a:ln>
        </p:spPr>
      </p:pic>
      <p:sp>
        <p:nvSpPr>
          <p:cNvPr id="158" name="TextShape 4"/>
          <p:cNvSpPr txBox="1"/>
          <p:nvPr/>
        </p:nvSpPr>
        <p:spPr>
          <a:xfrm>
            <a:off x="4572000" y="4097880"/>
            <a:ext cx="3291840" cy="565560"/>
          </a:xfrm>
          <a:prstGeom prst="rect">
            <a:avLst/>
          </a:prstGeom>
        </p:spPr>
        <p:txBody>
          <a:bodyPr lIns="90000" rIns="90000" tIns="45000" bIns="45000"/>
          <a:p>
            <a:pPr>
              <a:lnSpc>
                <a:spcPct val="100000"/>
              </a:lnSpc>
            </a:pPr>
            <a:r>
              <a:rPr lang="en-US" sz="1600">
                <a:solidFill>
                  <a:srgbClr val="3b3c3e"/>
                </a:solidFill>
                <a:latin typeface="Calibri"/>
                <a:ea typeface="Arial"/>
              </a:rPr>
              <a:t>Confusion Matrix for Kmeans K=2 on Testing Dataset</a:t>
            </a:r>
            <a:endParaRPr/>
          </a:p>
        </p:txBody>
      </p:sp>
      <p:sp>
        <p:nvSpPr>
          <p:cNvPr id="159" name="TextShape 5"/>
          <p:cNvSpPr txBox="1"/>
          <p:nvPr/>
        </p:nvSpPr>
        <p:spPr>
          <a:xfrm>
            <a:off x="3931920" y="548640"/>
            <a:ext cx="5029200" cy="803160"/>
          </a:xfrm>
          <a:prstGeom prst="rect">
            <a:avLst/>
          </a:prstGeom>
        </p:spPr>
        <p:txBody>
          <a:bodyPr lIns="90000" rIns="90000" tIns="45000" bIns="45000"/>
          <a:p>
            <a:pPr>
              <a:lnSpc>
                <a:spcPct val="100000"/>
              </a:lnSpc>
            </a:pPr>
            <a:r>
              <a:rPr lang="en-US" sz="1600">
                <a:solidFill>
                  <a:srgbClr val="3b3c3e"/>
                </a:solidFill>
                <a:latin typeface="Calibri"/>
                <a:ea typeface="Arial"/>
              </a:rPr>
              <a:t>TODO: Add accuracy, precision, sensitivity, etc measurements to slides (See files kmeans_out and em_out)</a:t>
            </a:r>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0" name="CustomShape 1"/>
          <p:cNvSpPr/>
          <p:nvPr/>
        </p:nvSpPr>
        <p:spPr>
          <a:xfrm>
            <a:off x="457200" y="274680"/>
            <a:ext cx="8227800" cy="1141200"/>
          </a:xfrm>
          <a:prstGeom prst="rect">
            <a:avLst/>
          </a:prstGeom>
          <a:noFill/>
          <a:ln>
            <a:noFill/>
          </a:ln>
        </p:spPr>
        <p:txBody>
          <a:bodyPr lIns="90000" rIns="90000" tIns="45000" bIns="45000" anchor="ctr"/>
          <a:p>
            <a:pPr>
              <a:lnSpc>
                <a:spcPct val="100000"/>
              </a:lnSpc>
            </a:pPr>
            <a:r>
              <a:rPr b="1" lang="en-US" sz="4400">
                <a:solidFill>
                  <a:srgbClr val="3b3c3e"/>
                </a:solidFill>
                <a:latin typeface="Calibri"/>
                <a:ea typeface="Calibri"/>
              </a:rPr>
              <a:t>Results</a:t>
            </a:r>
            <a:endParaRPr/>
          </a:p>
        </p:txBody>
      </p:sp>
      <p:sp>
        <p:nvSpPr>
          <p:cNvPr id="161" name="CustomShape 2"/>
          <p:cNvSpPr/>
          <p:nvPr/>
        </p:nvSpPr>
        <p:spPr>
          <a:xfrm>
            <a:off x="457200" y="1600200"/>
            <a:ext cx="8227800" cy="4524120"/>
          </a:xfrm>
          <a:prstGeom prst="rect">
            <a:avLst/>
          </a:prstGeom>
          <a:noFill/>
          <a:ln>
            <a:noFill/>
          </a:ln>
        </p:spPr>
      </p:sp>
      <p:sp>
        <p:nvSpPr>
          <p:cNvPr id="162" name="TextShape 3"/>
          <p:cNvSpPr txBox="1"/>
          <p:nvPr/>
        </p:nvSpPr>
        <p:spPr>
          <a:xfrm>
            <a:off x="274320" y="4167360"/>
            <a:ext cx="3291840" cy="565560"/>
          </a:xfrm>
          <a:prstGeom prst="rect">
            <a:avLst/>
          </a:prstGeom>
        </p:spPr>
        <p:txBody>
          <a:bodyPr lIns="90000" rIns="90000" tIns="45000" bIns="45000"/>
          <a:p>
            <a:pPr>
              <a:lnSpc>
                <a:spcPct val="100000"/>
              </a:lnSpc>
            </a:pPr>
            <a:r>
              <a:rPr lang="en-US" sz="1600">
                <a:solidFill>
                  <a:srgbClr val="3b3c3e"/>
                </a:solidFill>
                <a:latin typeface="Calibri"/>
                <a:ea typeface="Arial"/>
              </a:rPr>
              <a:t>Confusion Matrix for Kmeans K=3 on Training Dataset</a:t>
            </a:r>
            <a:endParaRPr/>
          </a:p>
        </p:txBody>
      </p:sp>
      <p:sp>
        <p:nvSpPr>
          <p:cNvPr id="163" name="TextShape 4"/>
          <p:cNvSpPr txBox="1"/>
          <p:nvPr/>
        </p:nvSpPr>
        <p:spPr>
          <a:xfrm>
            <a:off x="4572000" y="4169880"/>
            <a:ext cx="3291840" cy="565560"/>
          </a:xfrm>
          <a:prstGeom prst="rect">
            <a:avLst/>
          </a:prstGeom>
        </p:spPr>
        <p:txBody>
          <a:bodyPr lIns="90000" rIns="90000" tIns="45000" bIns="45000"/>
          <a:p>
            <a:pPr>
              <a:lnSpc>
                <a:spcPct val="100000"/>
              </a:lnSpc>
            </a:pPr>
            <a:r>
              <a:rPr lang="en-US" sz="1600">
                <a:solidFill>
                  <a:srgbClr val="3b3c3e"/>
                </a:solidFill>
                <a:latin typeface="Calibri"/>
                <a:ea typeface="Arial"/>
              </a:rPr>
              <a:t>Confusion Matrix for Kmeans K=3 on Testing Dataset</a:t>
            </a:r>
            <a:endParaRPr/>
          </a:p>
        </p:txBody>
      </p:sp>
      <p:sp>
        <p:nvSpPr>
          <p:cNvPr id="164" name="TextShape 5"/>
          <p:cNvSpPr txBox="1"/>
          <p:nvPr/>
        </p:nvSpPr>
        <p:spPr>
          <a:xfrm>
            <a:off x="3931920" y="548640"/>
            <a:ext cx="5029200" cy="803160"/>
          </a:xfrm>
          <a:prstGeom prst="rect">
            <a:avLst/>
          </a:prstGeom>
        </p:spPr>
        <p:txBody>
          <a:bodyPr lIns="90000" rIns="90000" tIns="45000" bIns="45000"/>
          <a:p>
            <a:pPr>
              <a:lnSpc>
                <a:spcPct val="100000"/>
              </a:lnSpc>
            </a:pPr>
            <a:r>
              <a:rPr lang="en-US" sz="1600">
                <a:solidFill>
                  <a:srgbClr val="3b3c3e"/>
                </a:solidFill>
                <a:latin typeface="Calibri"/>
                <a:ea typeface="Arial"/>
              </a:rPr>
              <a:t>TODO: Add accuracy, precision, sensitivity, etc measurements to slides (See files kmeans_out and em_out)</a:t>
            </a:r>
            <a:endParaRPr/>
          </a:p>
        </p:txBody>
      </p:sp>
      <p:pic>
        <p:nvPicPr>
          <p:cNvPr id="165" name="" descr=""/>
          <p:cNvPicPr/>
          <p:nvPr/>
        </p:nvPicPr>
        <p:blipFill>
          <a:blip r:embed="rId1"/>
          <a:srcRect l="738764" t="0" r="820505" b="840199"/>
          <a:stretch>
            <a:fillRect/>
          </a:stretch>
        </p:blipFill>
        <p:spPr>
          <a:xfrm>
            <a:off x="232920" y="1386360"/>
            <a:ext cx="3233160" cy="2271240"/>
          </a:xfrm>
          <a:prstGeom prst="rect">
            <a:avLst/>
          </a:prstGeom>
          <a:ln>
            <a:noFill/>
          </a:ln>
        </p:spPr>
      </p:pic>
      <p:pic>
        <p:nvPicPr>
          <p:cNvPr id="166" name="" descr=""/>
          <p:cNvPicPr/>
          <p:nvPr/>
        </p:nvPicPr>
        <p:blipFill>
          <a:blip r:embed="rId2"/>
          <a:srcRect l="734232" t="0" r="829119" b="901612"/>
          <a:stretch>
            <a:fillRect/>
          </a:stretch>
        </p:blipFill>
        <p:spPr>
          <a:xfrm>
            <a:off x="4480560" y="1387440"/>
            <a:ext cx="3200400" cy="2270160"/>
          </a:xfrm>
          <a:prstGeom prst="rect">
            <a:avLst/>
          </a:prstGeom>
          <a:ln>
            <a:noFill/>
          </a:ln>
        </p:spPr>
      </p:pic>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7" name="CustomShape 1"/>
          <p:cNvSpPr/>
          <p:nvPr/>
        </p:nvSpPr>
        <p:spPr>
          <a:xfrm>
            <a:off x="457200" y="274680"/>
            <a:ext cx="8227800" cy="1141200"/>
          </a:xfrm>
          <a:prstGeom prst="rect">
            <a:avLst/>
          </a:prstGeom>
          <a:noFill/>
          <a:ln>
            <a:noFill/>
          </a:ln>
        </p:spPr>
        <p:txBody>
          <a:bodyPr lIns="90000" rIns="90000" tIns="45000" bIns="45000" anchor="ctr"/>
          <a:p>
            <a:pPr>
              <a:lnSpc>
                <a:spcPct val="100000"/>
              </a:lnSpc>
            </a:pPr>
            <a:r>
              <a:rPr b="1" lang="en-US" sz="4400">
                <a:solidFill>
                  <a:srgbClr val="3b3c3e"/>
                </a:solidFill>
                <a:latin typeface="Calibri"/>
                <a:ea typeface="Calibri"/>
              </a:rPr>
              <a:t>Results</a:t>
            </a:r>
            <a:endParaRPr/>
          </a:p>
        </p:txBody>
      </p:sp>
      <p:sp>
        <p:nvSpPr>
          <p:cNvPr id="168" name="CustomShape 2"/>
          <p:cNvSpPr/>
          <p:nvPr/>
        </p:nvSpPr>
        <p:spPr>
          <a:xfrm>
            <a:off x="457200" y="1600200"/>
            <a:ext cx="8227800" cy="4524120"/>
          </a:xfrm>
          <a:prstGeom prst="rect">
            <a:avLst/>
          </a:prstGeom>
          <a:noFill/>
          <a:ln>
            <a:noFill/>
          </a:ln>
        </p:spPr>
      </p:sp>
      <p:sp>
        <p:nvSpPr>
          <p:cNvPr id="169" name="TextShape 3"/>
          <p:cNvSpPr txBox="1"/>
          <p:nvPr/>
        </p:nvSpPr>
        <p:spPr>
          <a:xfrm>
            <a:off x="274320" y="4167360"/>
            <a:ext cx="3291840" cy="803160"/>
          </a:xfrm>
          <a:prstGeom prst="rect">
            <a:avLst/>
          </a:prstGeom>
        </p:spPr>
        <p:txBody>
          <a:bodyPr lIns="90000" rIns="90000" tIns="45000" bIns="45000"/>
          <a:p>
            <a:pPr>
              <a:lnSpc>
                <a:spcPct val="100000"/>
              </a:lnSpc>
            </a:pPr>
            <a:r>
              <a:rPr lang="en-US" sz="1600">
                <a:solidFill>
                  <a:srgbClr val="3b3c3e"/>
                </a:solidFill>
                <a:latin typeface="Calibri"/>
                <a:ea typeface="Arial"/>
              </a:rPr>
              <a:t>Confusion Matrix for Expectation Maximization K=2 on Training Dataset</a:t>
            </a:r>
            <a:endParaRPr/>
          </a:p>
        </p:txBody>
      </p:sp>
      <p:sp>
        <p:nvSpPr>
          <p:cNvPr id="170" name="TextShape 4"/>
          <p:cNvSpPr txBox="1"/>
          <p:nvPr/>
        </p:nvSpPr>
        <p:spPr>
          <a:xfrm>
            <a:off x="4572000" y="4169880"/>
            <a:ext cx="3291840" cy="803160"/>
          </a:xfrm>
          <a:prstGeom prst="rect">
            <a:avLst/>
          </a:prstGeom>
        </p:spPr>
        <p:txBody>
          <a:bodyPr lIns="90000" rIns="90000" tIns="45000" bIns="45000"/>
          <a:p>
            <a:pPr>
              <a:lnSpc>
                <a:spcPct val="100000"/>
              </a:lnSpc>
            </a:pPr>
            <a:r>
              <a:rPr lang="en-US" sz="1600">
                <a:solidFill>
                  <a:srgbClr val="3b3c3e"/>
                </a:solidFill>
                <a:latin typeface="Calibri"/>
                <a:ea typeface="Arial"/>
              </a:rPr>
              <a:t>Confusion Matrix for Expectation Maximization K=2 on Testing Dataset</a:t>
            </a:r>
            <a:endParaRPr/>
          </a:p>
        </p:txBody>
      </p:sp>
      <p:sp>
        <p:nvSpPr>
          <p:cNvPr id="171" name="TextShape 5"/>
          <p:cNvSpPr txBox="1"/>
          <p:nvPr/>
        </p:nvSpPr>
        <p:spPr>
          <a:xfrm>
            <a:off x="3931920" y="548640"/>
            <a:ext cx="5029200" cy="803160"/>
          </a:xfrm>
          <a:prstGeom prst="rect">
            <a:avLst/>
          </a:prstGeom>
        </p:spPr>
        <p:txBody>
          <a:bodyPr lIns="90000" rIns="90000" tIns="45000" bIns="45000"/>
          <a:p>
            <a:pPr>
              <a:lnSpc>
                <a:spcPct val="100000"/>
              </a:lnSpc>
            </a:pPr>
            <a:r>
              <a:rPr lang="en-US" sz="1600">
                <a:solidFill>
                  <a:srgbClr val="3b3c3e"/>
                </a:solidFill>
                <a:latin typeface="Calibri"/>
                <a:ea typeface="Arial"/>
              </a:rPr>
              <a:t>TODO: Add accuracy, precision, sensitivity, etc measurements to slides (See files kmeans_out and em_out)</a:t>
            </a:r>
            <a:endParaRPr/>
          </a:p>
        </p:txBody>
      </p:sp>
      <p:pic>
        <p:nvPicPr>
          <p:cNvPr id="172" name="" descr=""/>
          <p:cNvPicPr/>
          <p:nvPr/>
        </p:nvPicPr>
        <p:blipFill>
          <a:blip r:embed="rId1"/>
          <a:srcRect l="747058" t="79623" r="913903" b="943260"/>
          <a:stretch>
            <a:fillRect/>
          </a:stretch>
        </p:blipFill>
        <p:spPr>
          <a:xfrm>
            <a:off x="274320" y="1371600"/>
            <a:ext cx="3383280" cy="2377440"/>
          </a:xfrm>
          <a:prstGeom prst="rect">
            <a:avLst/>
          </a:prstGeom>
          <a:ln>
            <a:noFill/>
          </a:ln>
        </p:spPr>
      </p:pic>
      <p:pic>
        <p:nvPicPr>
          <p:cNvPr id="173" name="" descr=""/>
          <p:cNvPicPr/>
          <p:nvPr/>
        </p:nvPicPr>
        <p:blipFill>
          <a:blip r:embed="rId2"/>
          <a:srcRect l="754255" t="64356" r="878191" b="837623"/>
          <a:stretch>
            <a:fillRect/>
          </a:stretch>
        </p:blipFill>
        <p:spPr>
          <a:xfrm>
            <a:off x="4258800" y="1391040"/>
            <a:ext cx="3401280" cy="2358000"/>
          </a:xfrm>
          <a:prstGeom prst="rect">
            <a:avLst/>
          </a:prstGeom>
          <a:ln>
            <a:noFill/>
          </a:ln>
        </p:spPr>
      </p:pic>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4" name="CustomShape 1"/>
          <p:cNvSpPr/>
          <p:nvPr/>
        </p:nvSpPr>
        <p:spPr>
          <a:xfrm>
            <a:off x="457200" y="274680"/>
            <a:ext cx="8227800" cy="1141200"/>
          </a:xfrm>
          <a:prstGeom prst="rect">
            <a:avLst/>
          </a:prstGeom>
          <a:noFill/>
          <a:ln>
            <a:noFill/>
          </a:ln>
        </p:spPr>
        <p:txBody>
          <a:bodyPr lIns="90000" rIns="90000" tIns="45000" bIns="45000" anchor="ctr"/>
          <a:p>
            <a:pPr>
              <a:lnSpc>
                <a:spcPct val="100000"/>
              </a:lnSpc>
            </a:pPr>
            <a:r>
              <a:rPr b="1" lang="en-US" sz="4400">
                <a:solidFill>
                  <a:srgbClr val="3b3c3e"/>
                </a:solidFill>
                <a:latin typeface="Calibri"/>
                <a:ea typeface="Calibri"/>
              </a:rPr>
              <a:t>Results</a:t>
            </a:r>
            <a:endParaRPr/>
          </a:p>
        </p:txBody>
      </p:sp>
      <p:sp>
        <p:nvSpPr>
          <p:cNvPr id="175" name="CustomShape 2"/>
          <p:cNvSpPr/>
          <p:nvPr/>
        </p:nvSpPr>
        <p:spPr>
          <a:xfrm>
            <a:off x="457200" y="1600200"/>
            <a:ext cx="8227800" cy="4524120"/>
          </a:xfrm>
          <a:prstGeom prst="rect">
            <a:avLst/>
          </a:prstGeom>
          <a:noFill/>
          <a:ln>
            <a:noFill/>
          </a:ln>
        </p:spPr>
      </p:sp>
      <p:sp>
        <p:nvSpPr>
          <p:cNvPr id="176" name="TextShape 3"/>
          <p:cNvSpPr txBox="1"/>
          <p:nvPr/>
        </p:nvSpPr>
        <p:spPr>
          <a:xfrm>
            <a:off x="274320" y="4167360"/>
            <a:ext cx="3291840" cy="803160"/>
          </a:xfrm>
          <a:prstGeom prst="rect">
            <a:avLst/>
          </a:prstGeom>
        </p:spPr>
        <p:txBody>
          <a:bodyPr lIns="90000" rIns="90000" tIns="45000" bIns="45000"/>
          <a:p>
            <a:pPr>
              <a:lnSpc>
                <a:spcPct val="100000"/>
              </a:lnSpc>
            </a:pPr>
            <a:r>
              <a:rPr lang="en-US" sz="1600">
                <a:solidFill>
                  <a:srgbClr val="3b3c3e"/>
                </a:solidFill>
                <a:latin typeface="Calibri"/>
                <a:ea typeface="Arial"/>
              </a:rPr>
              <a:t>Confusion Matrix for Expectation Maximization K=3 on Training Dataset</a:t>
            </a:r>
            <a:endParaRPr/>
          </a:p>
        </p:txBody>
      </p:sp>
      <p:sp>
        <p:nvSpPr>
          <p:cNvPr id="177" name="TextShape 4"/>
          <p:cNvSpPr txBox="1"/>
          <p:nvPr/>
        </p:nvSpPr>
        <p:spPr>
          <a:xfrm>
            <a:off x="4572000" y="4169880"/>
            <a:ext cx="3291840" cy="803160"/>
          </a:xfrm>
          <a:prstGeom prst="rect">
            <a:avLst/>
          </a:prstGeom>
        </p:spPr>
        <p:txBody>
          <a:bodyPr lIns="90000" rIns="90000" tIns="45000" bIns="45000"/>
          <a:p>
            <a:pPr>
              <a:lnSpc>
                <a:spcPct val="100000"/>
              </a:lnSpc>
            </a:pPr>
            <a:r>
              <a:rPr lang="en-US" sz="1600">
                <a:solidFill>
                  <a:srgbClr val="3b3c3e"/>
                </a:solidFill>
                <a:latin typeface="Calibri"/>
                <a:ea typeface="Arial"/>
              </a:rPr>
              <a:t>Confusion Matrix for Expectation Maximization K=3 on Testing Dataset</a:t>
            </a:r>
            <a:endParaRPr/>
          </a:p>
        </p:txBody>
      </p:sp>
      <p:sp>
        <p:nvSpPr>
          <p:cNvPr id="178" name="TextShape 5"/>
          <p:cNvSpPr txBox="1"/>
          <p:nvPr/>
        </p:nvSpPr>
        <p:spPr>
          <a:xfrm>
            <a:off x="3931920" y="548640"/>
            <a:ext cx="5029200" cy="803160"/>
          </a:xfrm>
          <a:prstGeom prst="rect">
            <a:avLst/>
          </a:prstGeom>
        </p:spPr>
        <p:txBody>
          <a:bodyPr lIns="90000" rIns="90000" tIns="45000" bIns="45000"/>
          <a:p>
            <a:pPr>
              <a:lnSpc>
                <a:spcPct val="100000"/>
              </a:lnSpc>
            </a:pPr>
            <a:r>
              <a:rPr lang="en-US" sz="1600">
                <a:solidFill>
                  <a:srgbClr val="3b3c3e"/>
                </a:solidFill>
                <a:latin typeface="Calibri"/>
                <a:ea typeface="Arial"/>
              </a:rPr>
              <a:t>TODO: Add accuracy, precision, sensitivity, etc measurements to slides (See files kmeans_out and em_out)</a:t>
            </a:r>
            <a:endParaRPr/>
          </a:p>
        </p:txBody>
      </p:sp>
      <p:pic>
        <p:nvPicPr>
          <p:cNvPr id="179" name="" descr=""/>
          <p:cNvPicPr/>
          <p:nvPr/>
        </p:nvPicPr>
        <p:blipFill>
          <a:blip r:embed="rId1"/>
          <a:srcRect l="791460" t="293827" r="839669" b="825925"/>
          <a:stretch>
            <a:fillRect/>
          </a:stretch>
        </p:blipFill>
        <p:spPr>
          <a:xfrm>
            <a:off x="365760" y="1645920"/>
            <a:ext cx="3133800" cy="2103120"/>
          </a:xfrm>
          <a:prstGeom prst="rect">
            <a:avLst/>
          </a:prstGeom>
          <a:ln>
            <a:noFill/>
          </a:ln>
        </p:spPr>
      </p:pic>
      <p:pic>
        <p:nvPicPr>
          <p:cNvPr id="180" name="" descr=""/>
          <p:cNvPicPr/>
          <p:nvPr/>
        </p:nvPicPr>
        <p:blipFill>
          <a:blip r:embed="rId2"/>
          <a:srcRect l="744117" t="159748" r="882887" b="888050"/>
          <a:stretch>
            <a:fillRect/>
          </a:stretch>
        </p:blipFill>
        <p:spPr>
          <a:xfrm>
            <a:off x="4186800" y="1554480"/>
            <a:ext cx="3291840" cy="2194560"/>
          </a:xfrm>
          <a:prstGeom prst="rect">
            <a:avLst/>
          </a:prstGeom>
          <a:ln>
            <a:noFill/>
          </a:ln>
        </p:spPr>
      </p:pic>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7" name="CustomShape 1"/>
          <p:cNvSpPr/>
          <p:nvPr/>
        </p:nvSpPr>
        <p:spPr>
          <a:xfrm>
            <a:off x="1645200" y="1185480"/>
            <a:ext cx="5485320" cy="1141200"/>
          </a:xfrm>
          <a:prstGeom prst="rect">
            <a:avLst/>
          </a:prstGeom>
          <a:noFill/>
          <a:ln>
            <a:noFill/>
          </a:ln>
        </p:spPr>
        <p:txBody>
          <a:bodyPr lIns="90000" rIns="90000" tIns="45000" bIns="45000" anchor="ctr"/>
          <a:p>
            <a:pPr algn="ctr">
              <a:lnSpc>
                <a:spcPct val="100000"/>
              </a:lnSpc>
            </a:pPr>
            <a:r>
              <a:rPr lang="en-US" sz="3600">
                <a:solidFill>
                  <a:srgbClr val="ffffff"/>
                </a:solidFill>
                <a:latin typeface="Calibri"/>
                <a:ea typeface="Georgia"/>
              </a:rPr>
              <a:t>EEG </a:t>
            </a:r>
            <a:r>
              <a:rPr lang="en-US" sz="2400">
                <a:solidFill>
                  <a:srgbClr val="ffffff"/>
                </a:solidFill>
                <a:latin typeface="Calibri"/>
                <a:ea typeface="Georgia"/>
              </a:rPr>
              <a:t>(Electroencephalography) </a:t>
            </a:r>
            <a:r>
              <a:rPr lang="en-US" sz="3600">
                <a:solidFill>
                  <a:srgbClr val="ffffff"/>
                </a:solidFill>
                <a:latin typeface="Calibri"/>
                <a:ea typeface="Georgia"/>
              </a:rPr>
              <a:t>is a monitoring method to record electrical activity in the brain.</a:t>
            </a:r>
            <a:endParaRPr/>
          </a:p>
        </p:txBody>
      </p:sp>
      <p:sp>
        <p:nvSpPr>
          <p:cNvPr id="118" name="CustomShape 2"/>
          <p:cNvSpPr/>
          <p:nvPr/>
        </p:nvSpPr>
        <p:spPr>
          <a:xfrm>
            <a:off x="1655640" y="4190040"/>
            <a:ext cx="5485320" cy="1141200"/>
          </a:xfrm>
          <a:prstGeom prst="rect">
            <a:avLst/>
          </a:prstGeom>
          <a:noFill/>
          <a:ln>
            <a:noFill/>
          </a:ln>
        </p:spPr>
        <p:txBody>
          <a:bodyPr lIns="90000" rIns="90000" tIns="45000" bIns="45000" anchor="ctr"/>
          <a:p>
            <a:pPr algn="ctr">
              <a:lnSpc>
                <a:spcPct val="100000"/>
              </a:lnSpc>
            </a:pPr>
            <a:r>
              <a:rPr lang="en-US" sz="3600">
                <a:solidFill>
                  <a:srgbClr val="ffffff"/>
                </a:solidFill>
                <a:latin typeface="Calibri"/>
                <a:ea typeface="Georgia"/>
              </a:rPr>
              <a:t>The measurements can be used to diagnose conditions, such as epilepsy and sleep disorders.</a:t>
            </a:r>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1" name="CustomShape 1"/>
          <p:cNvSpPr/>
          <p:nvPr/>
        </p:nvSpPr>
        <p:spPr>
          <a:xfrm>
            <a:off x="457200" y="274680"/>
            <a:ext cx="8227800" cy="1141200"/>
          </a:xfrm>
          <a:prstGeom prst="rect">
            <a:avLst/>
          </a:prstGeom>
          <a:noFill/>
          <a:ln>
            <a:noFill/>
          </a:ln>
        </p:spPr>
        <p:txBody>
          <a:bodyPr lIns="90000" rIns="90000" tIns="45000" bIns="45000" anchor="ctr"/>
          <a:p>
            <a:pPr>
              <a:lnSpc>
                <a:spcPct val="100000"/>
              </a:lnSpc>
            </a:pPr>
            <a:r>
              <a:rPr b="1" lang="en-US" sz="4400">
                <a:solidFill>
                  <a:srgbClr val="3b3c3e"/>
                </a:solidFill>
                <a:latin typeface="Calibri"/>
                <a:ea typeface="Calibri"/>
              </a:rPr>
              <a:t>Results</a:t>
            </a:r>
            <a:endParaRPr/>
          </a:p>
        </p:txBody>
      </p:sp>
      <p:sp>
        <p:nvSpPr>
          <p:cNvPr id="182" name="CustomShape 2"/>
          <p:cNvSpPr/>
          <p:nvPr/>
        </p:nvSpPr>
        <p:spPr>
          <a:xfrm>
            <a:off x="457200" y="1600200"/>
            <a:ext cx="8227800" cy="4524120"/>
          </a:xfrm>
          <a:prstGeom prst="rect">
            <a:avLst/>
          </a:prstGeom>
          <a:noFill/>
          <a:ln>
            <a:noFill/>
          </a:ln>
        </p:spPr>
      </p:sp>
      <p:sp>
        <p:nvSpPr>
          <p:cNvPr id="183" name="TextShape 3"/>
          <p:cNvSpPr txBox="1"/>
          <p:nvPr/>
        </p:nvSpPr>
        <p:spPr>
          <a:xfrm>
            <a:off x="640080" y="4389120"/>
            <a:ext cx="3291840" cy="803160"/>
          </a:xfrm>
          <a:prstGeom prst="rect">
            <a:avLst/>
          </a:prstGeom>
        </p:spPr>
        <p:txBody>
          <a:bodyPr lIns="90000" rIns="90000" tIns="45000" bIns="45000"/>
          <a:p>
            <a:pPr>
              <a:lnSpc>
                <a:spcPct val="100000"/>
              </a:lnSpc>
            </a:pPr>
            <a:r>
              <a:rPr lang="en-US" sz="1600">
                <a:solidFill>
                  <a:srgbClr val="3b3c3e"/>
                </a:solidFill>
                <a:latin typeface="Calibri"/>
                <a:ea typeface="Arial"/>
              </a:rPr>
              <a:t>Scatter plot of Testing Dataset color coded to the predictions from Kmeans with K = 2</a:t>
            </a:r>
            <a:endParaRPr/>
          </a:p>
        </p:txBody>
      </p:sp>
      <p:pic>
        <p:nvPicPr>
          <p:cNvPr id="184" name="" descr=""/>
          <p:cNvPicPr/>
          <p:nvPr/>
        </p:nvPicPr>
        <p:blipFill>
          <a:blip r:embed="rId1"/>
          <a:srcRect l="487835" t="113725" r="469306" b="477450"/>
          <a:stretch>
            <a:fillRect/>
          </a:stretch>
        </p:blipFill>
        <p:spPr>
          <a:xfrm>
            <a:off x="182880" y="1188720"/>
            <a:ext cx="4297680" cy="3017520"/>
          </a:xfrm>
          <a:prstGeom prst="rect">
            <a:avLst/>
          </a:prstGeom>
          <a:ln>
            <a:noFill/>
          </a:ln>
        </p:spPr>
      </p:pic>
      <p:sp>
        <p:nvSpPr>
          <p:cNvPr id="185" name="TextShape 4"/>
          <p:cNvSpPr txBox="1"/>
          <p:nvPr/>
        </p:nvSpPr>
        <p:spPr>
          <a:xfrm>
            <a:off x="5394960" y="4297680"/>
            <a:ext cx="3291840" cy="803160"/>
          </a:xfrm>
          <a:prstGeom prst="rect">
            <a:avLst/>
          </a:prstGeom>
        </p:spPr>
        <p:txBody>
          <a:bodyPr lIns="90000" rIns="90000" tIns="45000" bIns="45000"/>
          <a:p>
            <a:pPr>
              <a:lnSpc>
                <a:spcPct val="100000"/>
              </a:lnSpc>
            </a:pPr>
            <a:r>
              <a:rPr lang="en-US" sz="1600">
                <a:solidFill>
                  <a:srgbClr val="3b3c3e"/>
                </a:solidFill>
                <a:latin typeface="Calibri"/>
                <a:ea typeface="Arial"/>
              </a:rPr>
              <a:t>Scatter plot of Testing Dataset color coded to the predictions from Kmeans with K = 3</a:t>
            </a:r>
            <a:endParaRPr/>
          </a:p>
        </p:txBody>
      </p:sp>
      <p:pic>
        <p:nvPicPr>
          <p:cNvPr id="186" name="" descr=""/>
          <p:cNvPicPr/>
          <p:nvPr/>
        </p:nvPicPr>
        <p:blipFill>
          <a:blip r:embed="rId2"/>
          <a:srcRect l="458533" t="50505" r="501551" b="478535"/>
          <a:stretch>
            <a:fillRect/>
          </a:stretch>
        </p:blipFill>
        <p:spPr>
          <a:xfrm>
            <a:off x="4572000" y="1097280"/>
            <a:ext cx="4302360" cy="3017520"/>
          </a:xfrm>
          <a:prstGeom prst="rect">
            <a:avLst/>
          </a:prstGeom>
          <a:ln>
            <a:noFill/>
          </a:ln>
        </p:spPr>
      </p:pic>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7" name="CustomShape 1"/>
          <p:cNvSpPr/>
          <p:nvPr/>
        </p:nvSpPr>
        <p:spPr>
          <a:xfrm>
            <a:off x="457200" y="274680"/>
            <a:ext cx="8227800" cy="1141200"/>
          </a:xfrm>
          <a:prstGeom prst="rect">
            <a:avLst/>
          </a:prstGeom>
          <a:noFill/>
          <a:ln>
            <a:noFill/>
          </a:ln>
        </p:spPr>
        <p:txBody>
          <a:bodyPr lIns="90000" rIns="90000" tIns="45000" bIns="45000" anchor="ctr"/>
          <a:p>
            <a:pPr>
              <a:lnSpc>
                <a:spcPct val="100000"/>
              </a:lnSpc>
            </a:pPr>
            <a:r>
              <a:rPr b="1" lang="en-US" sz="4400">
                <a:solidFill>
                  <a:srgbClr val="3b3c3e"/>
                </a:solidFill>
                <a:latin typeface="Calibri"/>
                <a:ea typeface="Calibri"/>
              </a:rPr>
              <a:t>Results</a:t>
            </a:r>
            <a:endParaRPr/>
          </a:p>
        </p:txBody>
      </p:sp>
      <p:sp>
        <p:nvSpPr>
          <p:cNvPr id="188" name="CustomShape 2"/>
          <p:cNvSpPr/>
          <p:nvPr/>
        </p:nvSpPr>
        <p:spPr>
          <a:xfrm>
            <a:off x="457200" y="1600200"/>
            <a:ext cx="8227800" cy="4524120"/>
          </a:xfrm>
          <a:prstGeom prst="rect">
            <a:avLst/>
          </a:prstGeom>
          <a:noFill/>
          <a:ln>
            <a:noFill/>
          </a:ln>
        </p:spPr>
      </p:sp>
      <p:sp>
        <p:nvSpPr>
          <p:cNvPr id="189" name="TextShape 3"/>
          <p:cNvSpPr txBox="1"/>
          <p:nvPr/>
        </p:nvSpPr>
        <p:spPr>
          <a:xfrm>
            <a:off x="640080" y="4389120"/>
            <a:ext cx="3291840" cy="1040760"/>
          </a:xfrm>
          <a:prstGeom prst="rect">
            <a:avLst/>
          </a:prstGeom>
        </p:spPr>
        <p:txBody>
          <a:bodyPr lIns="90000" rIns="90000" tIns="45000" bIns="45000"/>
          <a:p>
            <a:pPr>
              <a:lnSpc>
                <a:spcPct val="100000"/>
              </a:lnSpc>
            </a:pPr>
            <a:r>
              <a:rPr lang="en-US" sz="1600">
                <a:solidFill>
                  <a:srgbClr val="3b3c3e"/>
                </a:solidFill>
                <a:latin typeface="Calibri"/>
                <a:ea typeface="Arial"/>
              </a:rPr>
              <a:t>Scatter plot of Testing Dataset color coded to the predictions from Expectation Maximization with K = 2</a:t>
            </a:r>
            <a:endParaRPr/>
          </a:p>
        </p:txBody>
      </p:sp>
      <p:sp>
        <p:nvSpPr>
          <p:cNvPr id="190" name="TextShape 4"/>
          <p:cNvSpPr txBox="1"/>
          <p:nvPr/>
        </p:nvSpPr>
        <p:spPr>
          <a:xfrm>
            <a:off x="5394960" y="4297680"/>
            <a:ext cx="3291840" cy="1040760"/>
          </a:xfrm>
          <a:prstGeom prst="rect">
            <a:avLst/>
          </a:prstGeom>
        </p:spPr>
        <p:txBody>
          <a:bodyPr lIns="90000" rIns="90000" tIns="45000" bIns="45000"/>
          <a:p>
            <a:pPr>
              <a:lnSpc>
                <a:spcPct val="100000"/>
              </a:lnSpc>
            </a:pPr>
            <a:r>
              <a:rPr lang="en-US" sz="1600">
                <a:solidFill>
                  <a:srgbClr val="3b3c3e"/>
                </a:solidFill>
                <a:latin typeface="Calibri"/>
                <a:ea typeface="Arial"/>
              </a:rPr>
              <a:t>Scatter plot of Testing Dataset color coded to the predictions from Expectation Maximization with K = 3.</a:t>
            </a:r>
            <a:endParaRPr/>
          </a:p>
        </p:txBody>
      </p:sp>
      <p:pic>
        <p:nvPicPr>
          <p:cNvPr id="191" name="" descr=""/>
          <p:cNvPicPr/>
          <p:nvPr/>
        </p:nvPicPr>
        <p:blipFill>
          <a:blip r:embed="rId1"/>
          <a:srcRect l="479395" t="48461" r="491620" b="447948"/>
          <a:stretch>
            <a:fillRect/>
          </a:stretch>
        </p:blipFill>
        <p:spPr>
          <a:xfrm>
            <a:off x="91440" y="1280160"/>
            <a:ext cx="4389120" cy="3017520"/>
          </a:xfrm>
          <a:prstGeom prst="rect">
            <a:avLst/>
          </a:prstGeom>
          <a:ln>
            <a:noFill/>
          </a:ln>
        </p:spPr>
      </p:pic>
      <p:pic>
        <p:nvPicPr>
          <p:cNvPr id="192" name="" descr=""/>
          <p:cNvPicPr/>
          <p:nvPr/>
        </p:nvPicPr>
        <p:blipFill>
          <a:blip r:embed="rId2"/>
          <a:srcRect l="447943" t="99248" r="504397" b="445614"/>
          <a:stretch>
            <a:fillRect/>
          </a:stretch>
        </p:blipFill>
        <p:spPr>
          <a:xfrm>
            <a:off x="4663440" y="1310400"/>
            <a:ext cx="4297680" cy="3017520"/>
          </a:xfrm>
          <a:prstGeom prst="rect">
            <a:avLst/>
          </a:prstGeom>
          <a:ln>
            <a:noFill/>
          </a:ln>
        </p:spPr>
      </p:pic>
      <p:sp>
        <p:nvSpPr>
          <p:cNvPr id="193" name="TextShape 5"/>
          <p:cNvSpPr txBox="1"/>
          <p:nvPr/>
        </p:nvSpPr>
        <p:spPr>
          <a:xfrm>
            <a:off x="4572000" y="5338440"/>
            <a:ext cx="4087800" cy="1040760"/>
          </a:xfrm>
          <a:prstGeom prst="rect">
            <a:avLst/>
          </a:prstGeom>
        </p:spPr>
        <p:txBody>
          <a:bodyPr lIns="90000" rIns="90000" tIns="45000" bIns="45000"/>
          <a:p>
            <a:pPr>
              <a:lnSpc>
                <a:spcPct val="100000"/>
              </a:lnSpc>
              <a:buFont typeface="Arial"/>
              <a:buChar char="•"/>
            </a:pPr>
            <a:r>
              <a:rPr lang="en-US" sz="1600">
                <a:solidFill>
                  <a:srgbClr val="3b3c3e"/>
                </a:solidFill>
                <a:latin typeface="Calibri"/>
                <a:ea typeface="Arial"/>
              </a:rPr>
              <a:t>One can see here the third Cluster disappears completely during the likelihood maximization of the Gaussian Clusters</a:t>
            </a:r>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4" name="CustomShape 1"/>
          <p:cNvSpPr/>
          <p:nvPr/>
        </p:nvSpPr>
        <p:spPr>
          <a:xfrm>
            <a:off x="457200" y="274680"/>
            <a:ext cx="8227800" cy="1141200"/>
          </a:xfrm>
          <a:prstGeom prst="rect">
            <a:avLst/>
          </a:prstGeom>
          <a:noFill/>
          <a:ln>
            <a:noFill/>
          </a:ln>
        </p:spPr>
        <p:txBody>
          <a:bodyPr lIns="90000" rIns="90000" tIns="45000" bIns="45000" anchor="ctr"/>
          <a:p>
            <a:pPr>
              <a:lnSpc>
                <a:spcPct val="100000"/>
              </a:lnSpc>
            </a:pPr>
            <a:r>
              <a:rPr b="1" lang="en-US" sz="4400">
                <a:solidFill>
                  <a:srgbClr val="3b3c3e"/>
                </a:solidFill>
                <a:latin typeface="Calibri"/>
                <a:ea typeface="Calibri"/>
              </a:rPr>
              <a:t>Lessons Learned and Future Work</a:t>
            </a:r>
            <a:endParaRPr/>
          </a:p>
        </p:txBody>
      </p:sp>
      <p:sp>
        <p:nvSpPr>
          <p:cNvPr id="195" name="CustomShape 2"/>
          <p:cNvSpPr/>
          <p:nvPr/>
        </p:nvSpPr>
        <p:spPr>
          <a:xfrm>
            <a:off x="457200" y="1600200"/>
            <a:ext cx="8227800" cy="4524120"/>
          </a:xfrm>
          <a:prstGeom prst="rect">
            <a:avLst/>
          </a:prstGeom>
          <a:noFill/>
          <a:ln>
            <a:noFill/>
          </a:ln>
        </p:spPr>
        <p:txBody>
          <a:bodyPr lIns="90000" rIns="90000" tIns="45000" bIns="45000"/>
          <a:p>
            <a:pPr>
              <a:lnSpc>
                <a:spcPct val="100000"/>
              </a:lnSpc>
              <a:buFont typeface="Arial"/>
              <a:buChar char="•"/>
            </a:pPr>
            <a:r>
              <a:rPr lang="en-US" sz="2400">
                <a:solidFill>
                  <a:srgbClr val="3b3c3e"/>
                </a:solidFill>
                <a:latin typeface="Calibri"/>
              </a:rPr>
              <a:t>Kmeans Clustering was not nearly as effective as Expectation Maximization (EM) with Gaussian Clusters.</a:t>
            </a:r>
            <a:endParaRPr/>
          </a:p>
          <a:p>
            <a:pPr>
              <a:lnSpc>
                <a:spcPct val="100000"/>
              </a:lnSpc>
              <a:buFont typeface="Arial"/>
              <a:buChar char="•"/>
            </a:pPr>
            <a:r>
              <a:rPr lang="en-US" sz="2400">
                <a:solidFill>
                  <a:srgbClr val="3b3c3e"/>
                </a:solidFill>
                <a:latin typeface="Calibri"/>
              </a:rPr>
              <a:t>Clustering with EM using 3 starting clusters yields two ending clusters with higher sensitivity and less accuracy.</a:t>
            </a:r>
            <a:endParaRPr/>
          </a:p>
          <a:p>
            <a:pPr>
              <a:lnSpc>
                <a:spcPct val="100000"/>
              </a:lnSpc>
              <a:buFont typeface="Arial"/>
              <a:buChar char="•"/>
            </a:pPr>
            <a:r>
              <a:rPr lang="en-US" sz="2400">
                <a:solidFill>
                  <a:srgbClr val="3b3c3e"/>
                </a:solidFill>
                <a:latin typeface="Calibri"/>
                <a:ea typeface="Calibri"/>
              </a:rPr>
              <a:t>Other Spectral Clustering methods could be used in the future in order to yield more accurate clusters.</a:t>
            </a:r>
            <a:endParaRPr/>
          </a:p>
          <a:p>
            <a:pPr>
              <a:lnSpc>
                <a:spcPct val="100000"/>
              </a:lnSpc>
            </a:pPr>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6" name="CustomShape 1"/>
          <p:cNvSpPr/>
          <p:nvPr/>
        </p:nvSpPr>
        <p:spPr>
          <a:xfrm>
            <a:off x="457200" y="274680"/>
            <a:ext cx="8227800" cy="1141200"/>
          </a:xfrm>
          <a:prstGeom prst="rect">
            <a:avLst/>
          </a:prstGeom>
          <a:noFill/>
          <a:ln>
            <a:noFill/>
          </a:ln>
        </p:spPr>
        <p:txBody>
          <a:bodyPr lIns="90000" rIns="90000" tIns="45000" bIns="45000" anchor="ctr"/>
          <a:p>
            <a:pPr>
              <a:lnSpc>
                <a:spcPct val="100000"/>
              </a:lnSpc>
            </a:pPr>
            <a:r>
              <a:rPr b="1" lang="en-US" sz="4400">
                <a:solidFill>
                  <a:srgbClr val="3b3c3e"/>
                </a:solidFill>
                <a:latin typeface="Calibri"/>
                <a:ea typeface="Calibri"/>
              </a:rPr>
              <a:t>Revision of your Slides</a:t>
            </a:r>
            <a:endParaRPr/>
          </a:p>
        </p:txBody>
      </p:sp>
      <p:sp>
        <p:nvSpPr>
          <p:cNvPr id="197" name="CustomShape 2"/>
          <p:cNvSpPr/>
          <p:nvPr/>
        </p:nvSpPr>
        <p:spPr>
          <a:xfrm>
            <a:off x="457200" y="1600200"/>
            <a:ext cx="8227800" cy="4524120"/>
          </a:xfrm>
          <a:prstGeom prst="rect">
            <a:avLst/>
          </a:prstGeom>
          <a:noFill/>
          <a:ln>
            <a:noFill/>
          </a:ln>
        </p:spPr>
        <p:txBody>
          <a:bodyPr lIns="90000" rIns="90000" tIns="45000" bIns="45000"/>
          <a:p>
            <a:pPr>
              <a:lnSpc>
                <a:spcPct val="100000"/>
              </a:lnSpc>
              <a:buFont typeface="Arial"/>
              <a:buChar char="•"/>
            </a:pPr>
            <a:r>
              <a:rPr lang="en-US" sz="2400">
                <a:solidFill>
                  <a:srgbClr val="3b3c3e"/>
                </a:solidFill>
                <a:latin typeface="Calibri"/>
                <a:ea typeface="Calibri"/>
              </a:rPr>
              <a:t>Go back to Slide 2 and review each one of your slides</a:t>
            </a:r>
            <a:endParaRPr/>
          </a:p>
          <a:p>
            <a:pPr lvl="1">
              <a:lnSpc>
                <a:spcPct val="100000"/>
              </a:lnSpc>
              <a:buFont typeface="Wingdings" charset="2"/>
              <a:buChar char=""/>
            </a:pPr>
            <a:r>
              <a:rPr lang="en-US" sz="2400">
                <a:solidFill>
                  <a:srgbClr val="3b3c3e"/>
                </a:solidFill>
                <a:latin typeface="Calibri"/>
                <a:ea typeface="Arial"/>
              </a:rPr>
              <a:t>Can you replace any text part with one or more figures? </a:t>
            </a:r>
            <a:endParaRPr/>
          </a:p>
          <a:p>
            <a:pPr lvl="1">
              <a:lnSpc>
                <a:spcPct val="100000"/>
              </a:lnSpc>
              <a:buFont typeface="Wingdings" charset="2"/>
              <a:buChar char=""/>
            </a:pPr>
            <a:r>
              <a:rPr lang="en-US" sz="2400">
                <a:solidFill>
                  <a:srgbClr val="3b3c3e"/>
                </a:solidFill>
                <a:latin typeface="Calibri"/>
                <a:ea typeface="Arial"/>
              </a:rPr>
              <a:t>Can you simplify / reduce any sentences?</a:t>
            </a:r>
            <a:endParaRPr/>
          </a:p>
          <a:p>
            <a:pPr lvl="1">
              <a:lnSpc>
                <a:spcPct val="100000"/>
              </a:lnSpc>
              <a:buFont typeface="Wingdings" charset="2"/>
              <a:buChar char=""/>
            </a:pPr>
            <a:r>
              <a:rPr lang="en-US" sz="2400">
                <a:solidFill>
                  <a:srgbClr val="3b3c3e"/>
                </a:solidFill>
                <a:latin typeface="Calibri"/>
                <a:ea typeface="Arial"/>
              </a:rPr>
              <a:t>Are there clear connections between consecutive slides?</a:t>
            </a:r>
            <a:endParaRPr/>
          </a:p>
          <a:p>
            <a:pPr>
              <a:lnSpc>
                <a:spcPct val="100000"/>
              </a:lnSpc>
            </a:pPr>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8" name="CustomShape 1"/>
          <p:cNvSpPr/>
          <p:nvPr/>
        </p:nvSpPr>
        <p:spPr>
          <a:xfrm>
            <a:off x="457200" y="2229480"/>
            <a:ext cx="8227800" cy="2089080"/>
          </a:xfrm>
          <a:prstGeom prst="rect">
            <a:avLst/>
          </a:prstGeom>
          <a:noFill/>
          <a:ln>
            <a:noFill/>
          </a:ln>
        </p:spPr>
        <p:txBody>
          <a:bodyPr lIns="90000" rIns="90000" tIns="45000" bIns="45000" anchor="ctr"/>
          <a:p>
            <a:r>
              <a:rPr lang="en-US" sz="3600">
                <a:solidFill>
                  <a:srgbClr val="ffffff"/>
                </a:solidFill>
                <a:latin typeface="Calibri"/>
                <a:ea typeface="Georgia"/>
              </a:rPr>
              <a:t>NEVER end your presentation with </a:t>
            </a:r>
            <a:endParaRPr/>
          </a:p>
          <a:p>
            <a:pPr algn="ctr">
              <a:lnSpc>
                <a:spcPct val="100000"/>
              </a:lnSpc>
            </a:pPr>
            <a:r>
              <a:rPr lang="en-US" sz="3600">
                <a:solidFill>
                  <a:srgbClr val="ffffff"/>
                </a:solidFill>
                <a:latin typeface="Calibri"/>
                <a:ea typeface="Georgia"/>
              </a:rPr>
              <a:t>a slide with “Thank you"</a:t>
            </a:r>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19" name="" descr=""/>
          <p:cNvPicPr/>
          <p:nvPr/>
        </p:nvPicPr>
        <p:blipFill>
          <a:blip r:embed="rId1"/>
          <a:stretch>
            <a:fillRect/>
          </a:stretch>
        </p:blipFill>
        <p:spPr>
          <a:xfrm>
            <a:off x="4937760" y="5760"/>
            <a:ext cx="4205160" cy="4120560"/>
          </a:xfrm>
          <a:prstGeom prst="rect">
            <a:avLst/>
          </a:prstGeom>
          <a:ln>
            <a:noFill/>
          </a:ln>
        </p:spPr>
      </p:pic>
      <p:pic>
        <p:nvPicPr>
          <p:cNvPr id="120" name="" descr=""/>
          <p:cNvPicPr/>
          <p:nvPr/>
        </p:nvPicPr>
        <p:blipFill>
          <a:blip r:embed="rId2"/>
          <a:stretch>
            <a:fillRect/>
          </a:stretch>
        </p:blipFill>
        <p:spPr>
          <a:xfrm>
            <a:off x="360" y="3840480"/>
            <a:ext cx="4479120" cy="2854080"/>
          </a:xfrm>
          <a:prstGeom prst="rect">
            <a:avLst/>
          </a:prstGeom>
          <a:ln>
            <a:noFill/>
          </a:ln>
        </p:spPr>
      </p:pic>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1" name="CustomShape 1"/>
          <p:cNvSpPr/>
          <p:nvPr/>
        </p:nvSpPr>
        <p:spPr>
          <a:xfrm>
            <a:off x="457200" y="274680"/>
            <a:ext cx="8227800" cy="1141200"/>
          </a:xfrm>
          <a:prstGeom prst="rect">
            <a:avLst/>
          </a:prstGeom>
          <a:noFill/>
          <a:ln>
            <a:noFill/>
          </a:ln>
        </p:spPr>
        <p:txBody>
          <a:bodyPr lIns="90000" rIns="90000" tIns="45000" bIns="45000" anchor="ctr"/>
          <a:p>
            <a:pPr>
              <a:lnSpc>
                <a:spcPct val="100000"/>
              </a:lnSpc>
            </a:pPr>
            <a:r>
              <a:rPr b="1" lang="en-US" sz="4400">
                <a:solidFill>
                  <a:srgbClr val="3b3c3e"/>
                </a:solidFill>
                <a:latin typeface="Calibri"/>
                <a:ea typeface="Calibri"/>
              </a:rPr>
              <a:t>Motivation</a:t>
            </a:r>
            <a:endParaRPr/>
          </a:p>
        </p:txBody>
      </p:sp>
      <p:sp>
        <p:nvSpPr>
          <p:cNvPr id="122" name="CustomShape 2"/>
          <p:cNvSpPr/>
          <p:nvPr/>
        </p:nvSpPr>
        <p:spPr>
          <a:xfrm>
            <a:off x="457200" y="1600200"/>
            <a:ext cx="8227800" cy="4524120"/>
          </a:xfrm>
          <a:prstGeom prst="rect">
            <a:avLst/>
          </a:prstGeom>
          <a:noFill/>
          <a:ln>
            <a:noFill/>
          </a:ln>
        </p:spPr>
        <p:txBody>
          <a:bodyPr lIns="90000" rIns="90000" tIns="45000" bIns="45000"/>
          <a:p>
            <a:pPr>
              <a:lnSpc>
                <a:spcPct val="100000"/>
              </a:lnSpc>
              <a:buFont typeface="Arial"/>
              <a:buChar char="•"/>
            </a:pPr>
            <a:r>
              <a:rPr lang="en-US" sz="2400">
                <a:solidFill>
                  <a:srgbClr val="3b3c3e"/>
                </a:solidFill>
                <a:latin typeface="Calibri"/>
              </a:rPr>
              <a:t>Given a time-series dataset of EEG recordings and a binary label indicating a seizure, is is possible to build a clustering algorithm to serve as a predictive model for seizures?</a:t>
            </a:r>
            <a:endParaRPr/>
          </a:p>
          <a:p>
            <a:pPr>
              <a:lnSpc>
                <a:spcPct val="100000"/>
              </a:lnSpc>
              <a:buFont typeface="Arial"/>
              <a:buChar char="•"/>
            </a:pPr>
            <a:r>
              <a:rPr lang="en-US" sz="2400">
                <a:solidFill>
                  <a:srgbClr val="3b3c3e"/>
                </a:solidFill>
                <a:latin typeface="Calibri"/>
                <a:ea typeface="Calibri"/>
              </a:rPr>
              <a:t>One could look at multiple k clusterings (I.e. two or three clusters: low/high risk, or low/medium/high risk).</a:t>
            </a:r>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3" name="CustomShape 1"/>
          <p:cNvSpPr/>
          <p:nvPr/>
        </p:nvSpPr>
        <p:spPr>
          <a:xfrm>
            <a:off x="457200" y="274680"/>
            <a:ext cx="8227800" cy="1141200"/>
          </a:xfrm>
          <a:prstGeom prst="rect">
            <a:avLst/>
          </a:prstGeom>
          <a:noFill/>
          <a:ln>
            <a:noFill/>
          </a:ln>
        </p:spPr>
        <p:txBody>
          <a:bodyPr lIns="90000" rIns="90000" tIns="45000" bIns="45000" anchor="ctr"/>
          <a:p>
            <a:pPr>
              <a:lnSpc>
                <a:spcPct val="100000"/>
              </a:lnSpc>
            </a:pPr>
            <a:r>
              <a:rPr b="1" lang="en-US" sz="4400">
                <a:solidFill>
                  <a:srgbClr val="3b3c3e"/>
                </a:solidFill>
                <a:latin typeface="Calibri"/>
                <a:ea typeface="Calibri"/>
              </a:rPr>
              <a:t>Contributions</a:t>
            </a:r>
            <a:endParaRPr/>
          </a:p>
        </p:txBody>
      </p:sp>
      <p:sp>
        <p:nvSpPr>
          <p:cNvPr id="124" name="CustomShape 2"/>
          <p:cNvSpPr/>
          <p:nvPr/>
        </p:nvSpPr>
        <p:spPr>
          <a:xfrm>
            <a:off x="457200" y="1600200"/>
            <a:ext cx="8227800" cy="4524120"/>
          </a:xfrm>
          <a:prstGeom prst="rect">
            <a:avLst/>
          </a:prstGeom>
          <a:noFill/>
          <a:ln>
            <a:noFill/>
          </a:ln>
        </p:spPr>
        <p:txBody>
          <a:bodyPr lIns="90000" rIns="90000" tIns="45000" bIns="45000"/>
          <a:p>
            <a:pPr>
              <a:lnSpc>
                <a:spcPct val="100000"/>
              </a:lnSpc>
              <a:buFont typeface="Arial"/>
              <a:buChar char="•"/>
            </a:pPr>
            <a:r>
              <a:rPr lang="en-US" sz="2400">
                <a:latin typeface="Calibri"/>
              </a:rPr>
              <a:t>A K-means++ and Expectation Maximization (E-M) with Gaussian Clusters have been implemented for generic input data and k values.</a:t>
            </a:r>
            <a:endParaRPr/>
          </a:p>
          <a:p>
            <a:pPr>
              <a:lnSpc>
                <a:spcPct val="100000"/>
              </a:lnSpc>
              <a:buFont typeface="Arial"/>
              <a:buChar char="•"/>
            </a:pPr>
            <a:r>
              <a:rPr lang="en-US" sz="2400">
                <a:solidFill>
                  <a:srgbClr val="3b3c3e"/>
                </a:solidFill>
                <a:latin typeface="Calibri"/>
                <a:ea typeface="Calibri"/>
              </a:rPr>
              <a:t>Both algorithms are implemented in pyspark for parallelism.</a:t>
            </a:r>
            <a:endParaRPr/>
          </a:p>
          <a:p>
            <a:pPr>
              <a:lnSpc>
                <a:spcPct val="100000"/>
              </a:lnSpc>
              <a:buFont typeface="Arial"/>
              <a:buChar char="•"/>
            </a:pPr>
            <a:r>
              <a:rPr lang="en-US" sz="2400">
                <a:solidFill>
                  <a:srgbClr val="3b3c3e"/>
                </a:solidFill>
                <a:latin typeface="Calibri"/>
                <a:ea typeface="Calibri"/>
              </a:rPr>
              <a:t>The entire dataset is projected onto the first 40 Principal Components, which make up over 95% of the variance.</a:t>
            </a:r>
            <a:endParaRPr/>
          </a:p>
          <a:p>
            <a:pPr>
              <a:lnSpc>
                <a:spcPct val="100000"/>
              </a:lnSpc>
            </a:pPr>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5" name="CustomShape 1"/>
          <p:cNvSpPr/>
          <p:nvPr/>
        </p:nvSpPr>
        <p:spPr>
          <a:xfrm>
            <a:off x="457200" y="274680"/>
            <a:ext cx="8227800" cy="1141200"/>
          </a:xfrm>
          <a:prstGeom prst="rect">
            <a:avLst/>
          </a:prstGeom>
          <a:noFill/>
          <a:ln>
            <a:noFill/>
          </a:ln>
        </p:spPr>
        <p:txBody>
          <a:bodyPr lIns="90000" rIns="90000" tIns="45000" bIns="45000" anchor="ctr"/>
          <a:p>
            <a:pPr>
              <a:lnSpc>
                <a:spcPct val="100000"/>
              </a:lnSpc>
            </a:pPr>
            <a:r>
              <a:rPr b="1" lang="en-US" sz="4400">
                <a:solidFill>
                  <a:srgbClr val="3b3c3e"/>
                </a:solidFill>
                <a:latin typeface="Calibri"/>
                <a:ea typeface="Calibri"/>
              </a:rPr>
              <a:t>Contributions</a:t>
            </a:r>
            <a:endParaRPr/>
          </a:p>
        </p:txBody>
      </p:sp>
      <p:sp>
        <p:nvSpPr>
          <p:cNvPr id="126" name="CustomShape 2"/>
          <p:cNvSpPr/>
          <p:nvPr/>
        </p:nvSpPr>
        <p:spPr>
          <a:xfrm>
            <a:off x="457200" y="1600200"/>
            <a:ext cx="8227800" cy="4524120"/>
          </a:xfrm>
          <a:prstGeom prst="rect">
            <a:avLst/>
          </a:prstGeom>
          <a:noFill/>
          <a:ln>
            <a:noFill/>
          </a:ln>
        </p:spPr>
        <p:txBody>
          <a:bodyPr lIns="90000" rIns="90000" tIns="45000" bIns="45000"/>
          <a:p>
            <a:pPr>
              <a:lnSpc>
                <a:spcPct val="100000"/>
              </a:lnSpc>
              <a:buSzPct val="45000"/>
              <a:buFont typeface="StarSymbol"/>
              <a:buChar char="l"/>
            </a:pPr>
            <a:r>
              <a:rPr lang="en-US" sz="2400">
                <a:solidFill>
                  <a:srgbClr val="3b3c3e"/>
                </a:solidFill>
                <a:latin typeface="Calibri"/>
                <a:ea typeface="Calibri"/>
              </a:rPr>
              <a:t>10-20% of the dataset is taken to be the testing dataset: The dataset that is visualized in the first 3 Principal Components.</a:t>
            </a:r>
            <a:endParaRPr/>
          </a:p>
          <a:p>
            <a:pPr>
              <a:lnSpc>
                <a:spcPct val="100000"/>
              </a:lnSpc>
              <a:buSzPct val="45000"/>
              <a:buFont typeface="StarSymbol"/>
              <a:buChar char="l"/>
            </a:pPr>
            <a:r>
              <a:rPr lang="en-US" sz="2400">
                <a:solidFill>
                  <a:srgbClr val="3b3c3e"/>
                </a:solidFill>
                <a:latin typeface="Calibri"/>
                <a:ea typeface="Calibri"/>
              </a:rPr>
              <a:t>Each algorithm reports its own clustering metric: Dunn Index for K-means++, and Silhouette Index for E-M.</a:t>
            </a:r>
            <a:endParaRPr/>
          </a:p>
          <a:p>
            <a:pPr>
              <a:lnSpc>
                <a:spcPct val="100000"/>
              </a:lnSpc>
              <a:buSzPct val="45000"/>
              <a:buFont typeface="StarSymbol"/>
              <a:buChar char="l"/>
            </a:pPr>
            <a:r>
              <a:rPr lang="en-US" sz="2400">
                <a:solidFill>
                  <a:srgbClr val="3b3c3e"/>
                </a:solidFill>
                <a:latin typeface="Calibri"/>
                <a:ea typeface="Calibri"/>
              </a:rPr>
              <a:t>Predictions on the testing set is compared to the actual prediction values for both algorithms. Confusion matrices will be produced</a:t>
            </a:r>
            <a:endParaRPr/>
          </a:p>
          <a:p>
            <a:pPr>
              <a:lnSpc>
                <a:spcPct val="100000"/>
              </a:lnSpc>
            </a:pPr>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7" name="CustomShape 1"/>
          <p:cNvSpPr/>
          <p:nvPr/>
        </p:nvSpPr>
        <p:spPr>
          <a:xfrm>
            <a:off x="457200" y="274680"/>
            <a:ext cx="8227800" cy="1141200"/>
          </a:xfrm>
          <a:prstGeom prst="rect">
            <a:avLst/>
          </a:prstGeom>
          <a:noFill/>
          <a:ln>
            <a:noFill/>
          </a:ln>
        </p:spPr>
        <p:txBody>
          <a:bodyPr lIns="90000" rIns="90000" tIns="45000" bIns="45000" anchor="ctr"/>
          <a:p>
            <a:pPr>
              <a:lnSpc>
                <a:spcPct val="100000"/>
              </a:lnSpc>
            </a:pPr>
            <a:r>
              <a:rPr b="1" lang="en-US" sz="4400">
                <a:solidFill>
                  <a:srgbClr val="3b3c3e"/>
                </a:solidFill>
                <a:latin typeface="Calibri"/>
                <a:ea typeface="Calibri"/>
              </a:rPr>
              <a:t>Background and Related Work</a:t>
            </a:r>
            <a:endParaRPr/>
          </a:p>
        </p:txBody>
      </p:sp>
      <p:sp>
        <p:nvSpPr>
          <p:cNvPr id="128" name="CustomShape 2"/>
          <p:cNvSpPr/>
          <p:nvPr/>
        </p:nvSpPr>
        <p:spPr>
          <a:xfrm>
            <a:off x="457200" y="1600200"/>
            <a:ext cx="8227800" cy="4524120"/>
          </a:xfrm>
          <a:prstGeom prst="rect">
            <a:avLst/>
          </a:prstGeom>
          <a:noFill/>
          <a:ln>
            <a:noFill/>
          </a:ln>
        </p:spPr>
        <p:txBody>
          <a:bodyPr lIns="90000" rIns="90000" tIns="45000" bIns="45000"/>
          <a:p>
            <a:pPr>
              <a:lnSpc>
                <a:spcPct val="100000"/>
              </a:lnSpc>
              <a:buFont typeface="Arial"/>
              <a:buChar char="•"/>
            </a:pPr>
            <a:r>
              <a:rPr lang="en-US" sz="2400">
                <a:latin typeface="Calibri"/>
              </a:rPr>
              <a:t>The K-means++ algorithm is essentially the same as K-means, except with a smarter way to choose the initial centroids.</a:t>
            </a:r>
            <a:endParaRPr/>
          </a:p>
          <a:p>
            <a:pPr>
              <a:lnSpc>
                <a:spcPct val="100000"/>
              </a:lnSpc>
              <a:buFont typeface="Arial"/>
              <a:buChar char="•"/>
            </a:pPr>
            <a:r>
              <a:rPr lang="en-US" sz="2400">
                <a:solidFill>
                  <a:srgbClr val="3b3c3e"/>
                </a:solidFill>
                <a:latin typeface="Calibri"/>
                <a:ea typeface="Calibri"/>
              </a:rPr>
              <a:t>The algorithm uses the distance from each previously selected centroid as weights in a probability distribution in order to choose a clustering that is highly likely to be spread out.</a:t>
            </a:r>
            <a:endParaRPr/>
          </a:p>
          <a:p>
            <a:pPr>
              <a:lnSpc>
                <a:spcPct val="100000"/>
              </a:lnSpc>
              <a:buFont typeface="Arial"/>
              <a:buChar char="•"/>
            </a:pPr>
            <a:r>
              <a:rPr lang="en-US" sz="2400">
                <a:solidFill>
                  <a:srgbClr val="3b3c3e"/>
                </a:solidFill>
                <a:latin typeface="Calibri"/>
                <a:ea typeface="Calibri"/>
              </a:rPr>
              <a:t>The implemented E-M algorithm also uses this initialization technique to seed the algorithm.</a:t>
            </a:r>
            <a:endParaRPr/>
          </a:p>
          <a:p>
            <a:pPr>
              <a:lnSpc>
                <a:spcPct val="100000"/>
              </a:lnSpc>
              <a:buFont typeface="Arial"/>
              <a:buChar char="•"/>
            </a:pPr>
            <a:r>
              <a:rPr lang="en-US" sz="2400">
                <a:solidFill>
                  <a:srgbClr val="3b3c3e"/>
                </a:solidFill>
                <a:latin typeface="Calibri"/>
                <a:ea typeface="Calibri"/>
              </a:rPr>
              <a:t>Figures are plotted in LaTeX</a:t>
            </a:r>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9" name="CustomShape 1"/>
          <p:cNvSpPr/>
          <p:nvPr/>
        </p:nvSpPr>
        <p:spPr>
          <a:xfrm>
            <a:off x="457200" y="274680"/>
            <a:ext cx="8227800" cy="1141200"/>
          </a:xfrm>
          <a:prstGeom prst="rect">
            <a:avLst/>
          </a:prstGeom>
          <a:noFill/>
          <a:ln>
            <a:noFill/>
          </a:ln>
        </p:spPr>
        <p:txBody>
          <a:bodyPr lIns="90000" rIns="90000" tIns="45000" bIns="45000" anchor="ctr"/>
          <a:p>
            <a:pPr>
              <a:lnSpc>
                <a:spcPct val="100000"/>
              </a:lnSpc>
            </a:pPr>
            <a:r>
              <a:rPr b="1" lang="en-US" sz="4400">
                <a:solidFill>
                  <a:srgbClr val="3b3c3e"/>
                </a:solidFill>
                <a:latin typeface="Calibri"/>
                <a:ea typeface="Calibri"/>
              </a:rPr>
              <a:t>Methodology </a:t>
            </a:r>
            <a:endParaRPr/>
          </a:p>
        </p:txBody>
      </p:sp>
      <p:sp>
        <p:nvSpPr>
          <p:cNvPr id="130" name="CustomShape 2"/>
          <p:cNvSpPr/>
          <p:nvPr/>
        </p:nvSpPr>
        <p:spPr>
          <a:xfrm>
            <a:off x="457200" y="1600200"/>
            <a:ext cx="8227800" cy="4524120"/>
          </a:xfrm>
          <a:prstGeom prst="rect">
            <a:avLst/>
          </a:prstGeom>
          <a:noFill/>
          <a:ln>
            <a:noFill/>
          </a:ln>
        </p:spPr>
        <p:txBody>
          <a:bodyPr lIns="90000" rIns="90000" tIns="45000" bIns="45000"/>
          <a:p>
            <a:pPr>
              <a:lnSpc>
                <a:spcPct val="100000"/>
              </a:lnSpc>
              <a:buFont typeface="Arial"/>
              <a:buChar char="•"/>
            </a:pPr>
            <a:r>
              <a:rPr lang="en-US" sz="2400">
                <a:latin typeface="Calibri"/>
              </a:rPr>
              <a:t>The data is from 500 individuals with 23.5 second EEG readings. The data is formatted to have 11500 rows containing about 1 second per row. This turns out to have 178 columns, with the 179</a:t>
            </a:r>
            <a:r>
              <a:rPr lang="en-US" sz="2400" baseline="101000">
                <a:latin typeface="Calibri"/>
              </a:rPr>
              <a:t>th</a:t>
            </a:r>
            <a:r>
              <a:rPr lang="en-US" sz="2400">
                <a:latin typeface="Calibri"/>
              </a:rPr>
              <a:t> column to be the class that is meant to be predicted.</a:t>
            </a:r>
            <a:endParaRPr/>
          </a:p>
          <a:p>
            <a:pPr>
              <a:lnSpc>
                <a:spcPct val="100000"/>
              </a:lnSpc>
              <a:buFont typeface="Arial"/>
              <a:buChar char="•"/>
            </a:pPr>
            <a:r>
              <a:rPr lang="en-US" sz="2400">
                <a:solidFill>
                  <a:srgbClr val="000000"/>
                </a:solidFill>
                <a:latin typeface="Calibri"/>
                <a:ea typeface="Arial"/>
              </a:rPr>
              <a:t>The data is first z-normalized, and Principal Component analysis is run to reduce the 178 column dataset to 40 columns, which covers about 95.88% of the variance. </a:t>
            </a:r>
            <a:endParaRPr/>
          </a:p>
          <a:p>
            <a:pPr>
              <a:lnSpc>
                <a:spcPct val="100000"/>
              </a:lnSpc>
            </a:pPr>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1" name="CustomShape 1"/>
          <p:cNvSpPr/>
          <p:nvPr/>
        </p:nvSpPr>
        <p:spPr>
          <a:xfrm>
            <a:off x="457200" y="274680"/>
            <a:ext cx="8227800" cy="1141200"/>
          </a:xfrm>
          <a:prstGeom prst="rect">
            <a:avLst/>
          </a:prstGeom>
          <a:noFill/>
          <a:ln>
            <a:noFill/>
          </a:ln>
        </p:spPr>
        <p:txBody>
          <a:bodyPr lIns="90000" rIns="90000" tIns="45000" bIns="45000" anchor="ctr"/>
          <a:p>
            <a:pPr>
              <a:lnSpc>
                <a:spcPct val="100000"/>
              </a:lnSpc>
            </a:pPr>
            <a:r>
              <a:rPr b="1" lang="en-US" sz="4400">
                <a:solidFill>
                  <a:srgbClr val="3b3c3e"/>
                </a:solidFill>
                <a:latin typeface="Calibri"/>
                <a:ea typeface="Calibri"/>
              </a:rPr>
              <a:t>Methodology </a:t>
            </a:r>
            <a:endParaRPr/>
          </a:p>
        </p:txBody>
      </p:sp>
      <p:sp>
        <p:nvSpPr>
          <p:cNvPr id="132" name="CustomShape 2"/>
          <p:cNvSpPr/>
          <p:nvPr/>
        </p:nvSpPr>
        <p:spPr>
          <a:xfrm>
            <a:off x="457200" y="1600200"/>
            <a:ext cx="8227800" cy="4524120"/>
          </a:xfrm>
          <a:prstGeom prst="rect">
            <a:avLst/>
          </a:prstGeom>
          <a:noFill/>
          <a:ln>
            <a:noFill/>
          </a:ln>
        </p:spPr>
        <p:txBody>
          <a:bodyPr lIns="90000" rIns="90000" tIns="45000" bIns="45000"/>
          <a:p>
            <a:pPr>
              <a:lnSpc>
                <a:spcPct val="100000"/>
              </a:lnSpc>
              <a:buFont typeface="Arial"/>
              <a:buChar char="•"/>
            </a:pPr>
            <a:r>
              <a:rPr lang="en-US" sz="2400">
                <a:solidFill>
                  <a:srgbClr val="000000"/>
                </a:solidFill>
                <a:latin typeface="Calibri"/>
                <a:ea typeface="Arial"/>
              </a:rPr>
              <a:t>K-means and E-M is run on the projected dataset with k=2 and k=3, reporting their respective performance metrics, along with the percent error, false positives, false negative, true positives, and true negatives for the testing dataset. </a:t>
            </a:r>
            <a:endParaRPr/>
          </a:p>
          <a:p>
            <a:pPr>
              <a:lnSpc>
                <a:spcPct val="100000"/>
              </a:lnSpc>
              <a:buFont typeface="Arial"/>
              <a:buChar char="•"/>
            </a:pPr>
            <a:r>
              <a:rPr lang="en-US" sz="2400">
                <a:solidFill>
                  <a:srgbClr val="000000"/>
                </a:solidFill>
                <a:latin typeface="Calibri"/>
                <a:ea typeface="Arial"/>
              </a:rPr>
              <a:t>The results are analyzed for resemblance of categories representing as low/medium/high risk categories.</a:t>
            </a:r>
            <a:endParaRPr/>
          </a:p>
          <a:p>
            <a:pPr>
              <a:lnSpc>
                <a:spcPct val="100000"/>
              </a:lnSpc>
              <a:buFont typeface="Arial"/>
              <a:buChar char="•"/>
            </a:pPr>
            <a:r>
              <a:rPr lang="en-US" sz="2400">
                <a:solidFill>
                  <a:srgbClr val="3b3c3e"/>
                </a:solidFill>
                <a:latin typeface="Calibri"/>
                <a:ea typeface="Calibri"/>
              </a:rPr>
              <a:t>The low risk categorizations should correspond to no seizures, while the high risk categorizations should correspond to the instances of seizures.</a:t>
            </a:r>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