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486" r:id="rId3"/>
    <p:sldId id="487" r:id="rId4"/>
    <p:sldId id="462" r:id="rId5"/>
    <p:sldId id="469" r:id="rId6"/>
    <p:sldId id="470" r:id="rId7"/>
    <p:sldId id="467" r:id="rId8"/>
    <p:sldId id="468" r:id="rId9"/>
    <p:sldId id="471" r:id="rId10"/>
    <p:sldId id="472" r:id="rId11"/>
    <p:sldId id="442" r:id="rId12"/>
    <p:sldId id="473" r:id="rId13"/>
    <p:sldId id="445" r:id="rId14"/>
    <p:sldId id="474" r:id="rId15"/>
    <p:sldId id="475" r:id="rId16"/>
    <p:sldId id="476" r:id="rId17"/>
    <p:sldId id="478" r:id="rId18"/>
    <p:sldId id="438" r:id="rId19"/>
    <p:sldId id="479" r:id="rId20"/>
    <p:sldId id="481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5" r:id="rId47"/>
    <p:sldId id="516" r:id="rId48"/>
    <p:sldId id="517" r:id="rId49"/>
    <p:sldId id="518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86"/>
            <p14:sldId id="487"/>
          </p14:sldIdLst>
        </p14:section>
        <p14:section name="Overview" id="{92322017-615D-49B5-B244-BF48D5518603}">
          <p14:sldIdLst>
            <p14:sldId id="462"/>
            <p14:sldId id="469"/>
            <p14:sldId id="470"/>
            <p14:sldId id="467"/>
            <p14:sldId id="468"/>
          </p14:sldIdLst>
        </p14:section>
        <p14:section name="Database Engine" id="{813DF7E2-74AB-4E3A-9B46-2566DC216237}">
          <p14:sldIdLst>
            <p14:sldId id="471"/>
            <p14:sldId id="472"/>
            <p14:sldId id="442"/>
            <p14:sldId id="473"/>
            <p14:sldId id="445"/>
            <p14:sldId id="474"/>
          </p14:sldIdLst>
        </p14:section>
        <p14:section name="Database Relationships" id="{E091B124-099C-4C56-B59F-ECF8C553BAEE}">
          <p14:sldIdLst>
            <p14:sldId id="475"/>
            <p14:sldId id="476"/>
            <p14:sldId id="478"/>
            <p14:sldId id="438"/>
          </p14:sldIdLst>
        </p14:section>
        <p14:section name="Programmability" id="{BD60B6E9-85E7-49E8-9F66-AE28A5DD5D66}">
          <p14:sldIdLst>
            <p14:sldId id="479"/>
            <p14:sldId id="481"/>
          </p14:sldIdLst>
        </p14:section>
        <p14:section name="Data Types" id="{10E03AB1-9AA8-4E86-9A64-D741901E50A2}">
          <p14:sldIdLst>
            <p14:sldId id="490"/>
            <p14:sldId id="491"/>
            <p14:sldId id="492"/>
          </p14:sldIdLst>
        </p14:section>
        <p14:section name="Database Modeling" id="{1891B170-F2D7-4B79-8445-D9407708E9F8}">
          <p14:sldIdLst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Basic SQL Queries" id="{83607230-0DE4-4815-ADD8-D9B6511C6151}">
          <p14:sldIdLst>
            <p14:sldId id="502"/>
            <p14:sldId id="503"/>
            <p14:sldId id="504"/>
            <p14:sldId id="505"/>
          </p14:sldIdLst>
        </p14:section>
        <p14:section name="Table Customization" id="{567DE80C-9A82-44A0-8321-C4C4582F2D44}">
          <p14:sldIdLst>
            <p14:sldId id="506"/>
            <p14:sldId id="507"/>
            <p14:sldId id="508"/>
          </p14:sldIdLst>
        </p14:section>
        <p14:section name="Altering Tables" id="{F637C330-BF04-468A-8B03-8F7345D3D153}">
          <p14:sldIdLst>
            <p14:sldId id="509"/>
            <p14:sldId id="510"/>
            <p14:sldId id="511"/>
            <p14:sldId id="512"/>
            <p14:sldId id="513"/>
          </p14:sldIdLst>
        </p14:section>
        <p14:section name="Deleting Data and Structures" id="{5089BC5D-49B4-48D9-B769-9D9A891C0AA3}">
          <p14:sldIdLst>
            <p14:sldId id="514"/>
            <p14:sldId id="515"/>
            <p14:sldId id="516"/>
            <p14:sldId id="517"/>
          </p14:sldIdLst>
        </p14:section>
        <p14:section name="Conclusion" id="{CBE3AB02-1727-41FE-A737-8A1C9D3F3C92}">
          <p14:sldIdLst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00B050"/>
    <a:srgbClr val="FF0000"/>
    <a:srgbClr val="464848"/>
    <a:srgbClr val="CFD1D1"/>
    <a:srgbClr val="3BABFF"/>
    <a:srgbClr val="005828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02" autoAdjust="0"/>
    <p:restoredTop sz="70290" autoAdjust="0"/>
  </p:normalViewPr>
  <p:slideViewPr>
    <p:cSldViewPr>
      <p:cViewPr varScale="1">
        <p:scale>
          <a:sx n="87" d="100"/>
          <a:sy n="87" d="100"/>
        </p:scale>
        <p:origin x="77" y="16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13-Dec-19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6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7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13-Dec-19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a.ms/ssms" TargetMode="External"/><Relationship Id="rId4" Type="http://schemas.openxmlformats.org/officeDocument/2006/relationships/hyperlink" Target="http://aka.ms/sqlserver201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41611" y="314301"/>
            <a:ext cx="9007143" cy="2000251"/>
          </a:xfrm>
        </p:spPr>
        <p:txBody>
          <a:bodyPr>
            <a:normAutofit/>
          </a:bodyPr>
          <a:lstStyle/>
          <a:p>
            <a:r>
              <a:rPr lang="en-US" dirty="0"/>
              <a:t>Introduction to Databases</a:t>
            </a:r>
            <a:br>
              <a:rPr lang="bg-BG" dirty="0"/>
            </a:br>
            <a:r>
              <a:rPr lang="en-US" dirty="0"/>
              <a:t>Data Definition and</a:t>
            </a:r>
            <a:r>
              <a:rPr lang="bg-BG" dirty="0"/>
              <a:t> </a:t>
            </a: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How do RDBMS work?</a:t>
            </a:r>
          </a:p>
          <a:p>
            <a:r>
              <a:rPr lang="en-US"/>
              <a:t>Managing DBs using IDEs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265971" y="3806198"/>
            <a:ext cx="119609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 to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31" name="Picture Placeholder 2">
            <a:extLst>
              <a:ext uri="{FF2B5EF4-FFF2-40B4-BE49-F238E27FC236}">
                <a16:creationId xmlns:a16="http://schemas.microsoft.com/office/drawing/2014/main" id="{34E7CF7A-4398-473E-B7A6-3E7FA05A8A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7959093" y="4130646"/>
            <a:ext cx="3531231" cy="227898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CC8B9-28CC-46DA-A609-8C1F378B4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27B69D-A7EA-4FC0-93F2-3127B84A4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48E1C72-D247-45CA-8332-E6F5C7355A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A4B6ED3-89F7-4102-85E4-B78495AAED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>
                <a:solidFill>
                  <a:schemeClr val="accent1"/>
                </a:solidFill>
              </a:rPr>
              <a:t>SQL Server Express </a:t>
            </a:r>
            <a:r>
              <a:rPr lang="en-US" dirty="0"/>
              <a:t>Edition from Microsoft</a:t>
            </a:r>
          </a:p>
          <a:p>
            <a:endParaRPr lang="en-US" sz="3600" dirty="0"/>
          </a:p>
          <a:p>
            <a:r>
              <a:rPr lang="en-US" sz="3600" dirty="0"/>
              <a:t>Download SQL Server </a:t>
            </a:r>
            <a:r>
              <a:rPr lang="en-US" sz="3600" dirty="0">
                <a:solidFill>
                  <a:schemeClr val="accent1"/>
                </a:solidFill>
              </a:rPr>
              <a:t>Management Studio separately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Clients &amp; Servers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84" y="4495800"/>
            <a:ext cx="4350417" cy="1663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24" y="4583200"/>
            <a:ext cx="1660652" cy="166065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2413" y="1905000"/>
            <a:ext cx="91440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http://aka.ms/sqlserver2017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3238190"/>
            <a:ext cx="9144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http://aka.ms/ssms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443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Architecture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3812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0180" y="1905000"/>
            <a:ext cx="3817620" cy="2202543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18548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08612" y="2819028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6748" y="2819028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4884" y="2819028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18548" y="3444240"/>
            <a:ext cx="3642572" cy="5486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5408" y="1905000"/>
            <a:ext cx="2185355" cy="101237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5408" y="3095172"/>
            <a:ext cx="2185355" cy="101237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3812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7558" y="4978962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1301" y="4280339"/>
            <a:ext cx="421691" cy="583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7321" y="4978962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5262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28847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2432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6017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1136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4721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8306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1891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is the main </a:t>
            </a:r>
            <a:r>
              <a:rPr lang="en-US" dirty="0">
                <a:solidFill>
                  <a:schemeClr val="accent1"/>
                </a:solidFill>
              </a:rPr>
              <a:t>building block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dirty="0">
                <a:solidFill>
                  <a:schemeClr val="accent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dirty="0">
                <a:solidFill>
                  <a:schemeClr val="accent1"/>
                </a:solidFill>
              </a:rPr>
              <a:t>record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entity</a:t>
            </a:r>
          </a:p>
          <a:p>
            <a:r>
              <a:rPr lang="en-US" dirty="0"/>
              <a:t>Columns (</a:t>
            </a:r>
            <a:r>
              <a:rPr lang="en-US" dirty="0">
                <a:solidFill>
                  <a:schemeClr val="accent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501025"/>
              </p:ext>
            </p:extLst>
          </p:nvPr>
        </p:nvGraphicFramePr>
        <p:xfrm>
          <a:off x="1632457" y="2471599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7012" y="4256890"/>
            <a:ext cx="1234638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5100" y="3401444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4900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176939" y="1667767"/>
            <a:ext cx="1736873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4900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55369" y="5022992"/>
            <a:ext cx="1139994" cy="677820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1" animBg="1"/>
      <p:bldP spid="17" grpId="2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communicate with the Engine we use </a:t>
            </a:r>
            <a:r>
              <a:rPr lang="en-US" dirty="0">
                <a:solidFill>
                  <a:schemeClr val="accent1"/>
                </a:solidFill>
              </a:rPr>
              <a:t>SQL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Declarative</a:t>
            </a:r>
            <a:r>
              <a:rPr lang="en-US" dirty="0"/>
              <a:t> language</a:t>
            </a:r>
          </a:p>
          <a:p>
            <a:r>
              <a:rPr lang="en-US" dirty="0"/>
              <a:t>Logically divided in four sections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3" y="1746123"/>
            <a:ext cx="3962400" cy="28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412581"/>
              </p:ext>
            </p:extLst>
          </p:nvPr>
        </p:nvGraphicFramePr>
        <p:xfrm>
          <a:off x="248402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37839"/>
              </p:ext>
            </p:extLst>
          </p:nvPr>
        </p:nvGraphicFramePr>
        <p:xfrm>
          <a:off x="244412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001293"/>
              </p:ext>
            </p:extLst>
          </p:nvPr>
        </p:nvGraphicFramePr>
        <p:xfrm>
          <a:off x="8524412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: Rounded Corners 9"/>
          <p:cNvSpPr/>
          <p:nvPr/>
        </p:nvSpPr>
        <p:spPr>
          <a:xfrm>
            <a:off x="8399551" y="2389495"/>
            <a:ext cx="3651422" cy="1186218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1103376"/>
            <a:ext cx="2696568" cy="677820"/>
          </a:xfrm>
          <a:prstGeom prst="wedgeRoundRectCallout">
            <a:avLst>
              <a:gd name="adj1" fmla="val 29022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Empty records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36478" y="4259238"/>
            <a:ext cx="6591869" cy="1186218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7856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Redundant information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509982" y="4259238"/>
            <a:ext cx="5554640" cy="708547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6509982" y="5624014"/>
            <a:ext cx="5554640" cy="708547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or: Elbow 11"/>
          <p:cNvCxnSpPr>
            <a:cxnSpLocks/>
          </p:cNvCxnSpPr>
          <p:nvPr/>
        </p:nvCxnSpPr>
        <p:spPr>
          <a:xfrm rot="5400000" flipH="1">
            <a:off x="4054422" y="1578368"/>
            <a:ext cx="454925" cy="5795205"/>
          </a:xfrm>
          <a:prstGeom prst="bentConnector3">
            <a:avLst>
              <a:gd name="adj1" fmla="val -982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split the data and introduce </a:t>
            </a:r>
            <a:r>
              <a:rPr lang="en-US" dirty="0">
                <a:solidFill>
                  <a:schemeClr val="accent1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dirty="0">
                <a:solidFill>
                  <a:schemeClr val="accent1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The connection is established via a </a:t>
            </a:r>
            <a:r>
              <a:rPr lang="en-US" dirty="0">
                <a:solidFill>
                  <a:schemeClr val="accent1"/>
                </a:solidFill>
              </a:rPr>
              <a:t>Foreign Key </a:t>
            </a:r>
            <a:r>
              <a:rPr lang="en-US" dirty="0"/>
              <a:t>in one table pointing to the </a:t>
            </a:r>
            <a:r>
              <a:rPr lang="en-US" dirty="0">
                <a:solidFill>
                  <a:schemeClr val="accent1"/>
                </a:solidFill>
              </a:rPr>
              <a:t>Primary Key </a:t>
            </a:r>
            <a:r>
              <a:rPr lang="en-US" dirty="0"/>
              <a:t>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126185"/>
              </p:ext>
            </p:extLst>
          </p:nvPr>
        </p:nvGraphicFramePr>
        <p:xfrm>
          <a:off x="405618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133950"/>
              </p:ext>
            </p:extLst>
          </p:nvPr>
        </p:nvGraphicFramePr>
        <p:xfrm>
          <a:off x="6920823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618" y="4647662"/>
            <a:ext cx="2328067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1885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455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the client navigate the </a:t>
            </a:r>
            <a:r>
              <a:rPr lang="en-US" dirty="0">
                <a:solidFill>
                  <a:srgbClr val="F3BE60"/>
                </a:solidFill>
              </a:rPr>
              <a:t>schema</a:t>
            </a:r>
          </a:p>
          <a:p>
            <a:r>
              <a:rPr lang="en-US" dirty="0"/>
              <a:t>Explaining relations between tables:</a:t>
            </a:r>
            <a:endParaRPr lang="en-US" dirty="0">
              <a:solidFill>
                <a:srgbClr val="F3BE60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Diagrams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36" t="1685" b="10737"/>
          <a:stretch/>
        </p:blipFill>
        <p:spPr>
          <a:xfrm>
            <a:off x="1217612" y="2554848"/>
            <a:ext cx="9753600" cy="3970154"/>
          </a:xfrm>
          <a:prstGeom prst="roundRect">
            <a:avLst>
              <a:gd name="adj" fmla="val 8894"/>
            </a:avLst>
          </a:prstGeom>
        </p:spPr>
      </p:pic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Database Behavior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7012" y="990600"/>
            <a:ext cx="4114800" cy="3728137"/>
            <a:chOff x="3960812" y="914400"/>
            <a:chExt cx="4267200" cy="3866216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5713412" y="914400"/>
              <a:ext cx="1371600" cy="457200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Begin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5980112" y="1782576"/>
              <a:ext cx="838200" cy="8382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5980112" y="3126068"/>
              <a:ext cx="838200" cy="8382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89812" y="2730283"/>
              <a:ext cx="838200" cy="4553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5713412" y="4323416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960812" y="3316568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6" name="Straight Arrow Connector 15"/>
            <p:cNvCxnSpPr>
              <a:stCxn id="7" idx="2"/>
              <a:endCxn id="8" idx="0"/>
            </p:cNvCxnSpPr>
            <p:nvPr/>
          </p:nvCxnSpPr>
          <p:spPr>
            <a:xfrm>
              <a:off x="6399212" y="1371600"/>
              <a:ext cx="0" cy="4109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6399212" y="2620776"/>
              <a:ext cx="0" cy="50529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  <a:endCxn id="13" idx="0"/>
            </p:cNvCxnSpPr>
            <p:nvPr/>
          </p:nvCxnSpPr>
          <p:spPr>
            <a:xfrm>
              <a:off x="6399212" y="3964268"/>
              <a:ext cx="0" cy="35914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1"/>
              <a:endCxn id="14" idx="3"/>
            </p:cNvCxnSpPr>
            <p:nvPr/>
          </p:nvCxnSpPr>
          <p:spPr>
            <a:xfrm flipH="1">
              <a:off x="5332412" y="3545168"/>
              <a:ext cx="6477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8" idx="3"/>
              <a:endCxn id="10" idx="0"/>
            </p:cNvCxnSpPr>
            <p:nvPr/>
          </p:nvCxnSpPr>
          <p:spPr>
            <a:xfrm>
              <a:off x="6818312" y="2201676"/>
              <a:ext cx="990600" cy="528607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/>
            <p:cNvCxnSpPr>
              <a:stCxn id="10" idx="2"/>
              <a:endCxn id="9" idx="3"/>
            </p:cNvCxnSpPr>
            <p:nvPr/>
          </p:nvCxnSpPr>
          <p:spPr>
            <a:xfrm rot="5400000">
              <a:off x="7133836" y="2870091"/>
              <a:ext cx="359553" cy="9906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7747679" y="2321033"/>
            <a:ext cx="1673946" cy="10803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25" y="2383424"/>
            <a:ext cx="1236579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can further be customized with reusable code</a:t>
            </a:r>
          </a:p>
          <a:p>
            <a:r>
              <a:rPr lang="en-US" dirty="0">
                <a:solidFill>
                  <a:schemeClr val="accent1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</a:p>
          <a:p>
            <a:pPr lvl="1"/>
            <a:r>
              <a:rPr lang="en-US" dirty="0"/>
              <a:t>E.g. calculate and store the weekly revenue based on recorded sales in the database</a:t>
            </a:r>
          </a:p>
          <a:p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– receive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dirty="0">
                <a:solidFill>
                  <a:schemeClr val="accent1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r>
              <a:rPr lang="en-US" dirty="0">
                <a:solidFill>
                  <a:schemeClr val="accent1"/>
                </a:solidFill>
              </a:rPr>
              <a:t>Triggers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dirty="0">
                <a:solidFill>
                  <a:schemeClr val="accent1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</p:spTree>
    <p:extLst>
      <p:ext uri="{BB962C8B-B14F-4D97-AF65-F5344CB8AC3E}">
        <p14:creationId xmlns:p14="http://schemas.microsoft.com/office/powerpoint/2010/main" val="25348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Management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Engine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Table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Programmability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Deleting Data and Structures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541265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5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39211">
            <a:off x="6781217" y="1137922"/>
            <a:ext cx="2170050" cy="3567708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8321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DECIMAL(scale,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Textual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noProof="1"/>
              <a:t> – text data block (unlimited size)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62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/>
              <a:t>– </a:t>
            </a:r>
            <a:r>
              <a:rPr lang="en-US" dirty="0"/>
              <a:t>fixed length sequence of bits</a:t>
            </a:r>
            <a:endParaRPr lang="bg-BG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– </a:t>
            </a:r>
            <a:r>
              <a:rPr lang="en-US" dirty="0"/>
              <a:t>a sequence of bits,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1-8000</a:t>
            </a:r>
            <a:r>
              <a:rPr lang="en-US" dirty="0"/>
              <a:t> bytes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dirty="0"/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dirty="0"/>
              <a:t> – date in range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0001-01-01</a:t>
            </a:r>
            <a:r>
              <a:rPr lang="en-US" dirty="0"/>
              <a:t>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date and time with precision of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1/300</a:t>
            </a:r>
            <a:r>
              <a:rPr lang="bg-BG" dirty="0"/>
              <a:t> </a:t>
            </a:r>
            <a:r>
              <a:rPr lang="en-US" dirty="0"/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– date and time (1 minute precision)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0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1442309"/>
          </a:xfrm>
        </p:spPr>
        <p:txBody>
          <a:bodyPr/>
          <a:lstStyle/>
          <a:p>
            <a:r>
              <a:rPr lang="en-US" dirty="0"/>
              <a:t>Data Definition using SSMS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4179489" y="1066800"/>
            <a:ext cx="3829846" cy="3388568"/>
            <a:chOff x="4189412" y="1981200"/>
            <a:chExt cx="3124200" cy="2636408"/>
          </a:xfrm>
        </p:grpSpPr>
        <p:pic>
          <p:nvPicPr>
            <p:cNvPr id="5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6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06323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Select </a:t>
            </a:r>
            <a:r>
              <a:rPr lang="en-US" sz="3600" dirty="0">
                <a:solidFill>
                  <a:schemeClr val="accent1"/>
                </a:solidFill>
              </a:rPr>
              <a:t>New Database </a:t>
            </a:r>
            <a:r>
              <a:rPr lang="en-US" sz="3600" dirty="0"/>
              <a:t>from the </a:t>
            </a:r>
            <a:r>
              <a:rPr lang="en-US" sz="3600" dirty="0">
                <a:solidFill>
                  <a:schemeClr val="accent1"/>
                </a:solidFill>
              </a:rPr>
              <a:t>context menu </a:t>
            </a:r>
            <a:r>
              <a:rPr lang="en-US" sz="3600" dirty="0"/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3600" dirty="0"/>
              <a:t>You may need to </a:t>
            </a:r>
            <a:r>
              <a:rPr lang="en-US" sz="3600" dirty="0">
                <a:solidFill>
                  <a:schemeClr val="accent1"/>
                </a:solidFill>
              </a:rPr>
              <a:t>Refresh [F5]</a:t>
            </a:r>
            <a:r>
              <a:rPr lang="en-US" sz="3600" dirty="0"/>
              <a:t> to see the results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7" y="2268391"/>
            <a:ext cx="3238085" cy="3165770"/>
          </a:xfrm>
          <a:prstGeom prst="rect">
            <a:avLst/>
          </a:prstGeom>
        </p:spPr>
      </p:pic>
      <p:sp>
        <p:nvSpPr>
          <p:cNvPr id="6" name="Arrow: Right 4"/>
          <p:cNvSpPr/>
          <p:nvPr/>
        </p:nvSpPr>
        <p:spPr>
          <a:xfrm>
            <a:off x="4198730" y="3766436"/>
            <a:ext cx="4572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904198" y="2139951"/>
            <a:ext cx="6572250" cy="34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dirty="0"/>
              <a:t>Table name can be set from its </a:t>
            </a:r>
            <a:r>
              <a:rPr lang="en-US" dirty="0">
                <a:solidFill>
                  <a:schemeClr val="accent1"/>
                </a:solidFill>
              </a:rPr>
              <a:t>Properties [F4]</a:t>
            </a:r>
            <a:r>
              <a:rPr lang="en-US" dirty="0"/>
              <a:t> or when it is </a:t>
            </a:r>
            <a:r>
              <a:rPr lang="en-US" dirty="0">
                <a:solidFill>
                  <a:schemeClr val="accent1"/>
                </a:solidFill>
              </a:rPr>
              <a:t>saved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2389" y="2133599"/>
            <a:ext cx="3581400" cy="3200400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4820179" y="3543296"/>
            <a:ext cx="4572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69" y="3090860"/>
            <a:ext cx="5857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dirty="0">
                <a:solidFill>
                  <a:schemeClr val="accent1"/>
                </a:solidFill>
              </a:rPr>
              <a:t>primary key </a:t>
            </a:r>
            <a:r>
              <a:rPr lang="en-US" dirty="0"/>
              <a:t>on a column: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1979612" y="3124200"/>
            <a:ext cx="8229600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value in the column</a:t>
            </a:r>
            <a:r>
              <a:rPr lang="bg-BG" dirty="0"/>
              <a:t> </a:t>
            </a:r>
            <a:r>
              <a:rPr lang="en-US" dirty="0"/>
              <a:t>is automatically incremented when a new record is added</a:t>
            </a:r>
            <a:endParaRPr lang="bg-BG" dirty="0"/>
          </a:p>
          <a:p>
            <a:pPr lvl="1"/>
            <a:r>
              <a:rPr lang="en-US" dirty="0"/>
              <a:t>These values cannot be assigned manually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Identity Seed </a:t>
            </a:r>
            <a:r>
              <a:rPr lang="en-US" dirty="0"/>
              <a:t>– the initial number (1 by default)</a:t>
            </a:r>
            <a:endParaRPr lang="bg-BG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how much each consecutive value is incremented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35422-B855-4F14-B31E-394BC7C9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2" y="1828800"/>
            <a:ext cx="701471" cy="1726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7DC13-B057-4820-A715-2AD3B5F2C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2" t="55439" r="6697" b="13577"/>
          <a:stretch/>
        </p:blipFill>
        <p:spPr>
          <a:xfrm>
            <a:off x="3732212" y="4666278"/>
            <a:ext cx="6790571" cy="15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 Properties</a:t>
            </a:r>
            <a:r>
              <a:rPr lang="en-US" dirty="0"/>
              <a:t>" window: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96" y="2238375"/>
            <a:ext cx="526245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modify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dirty="0">
                <a:solidFill>
                  <a:schemeClr val="accent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68" t="8889" r="9468" b="15556"/>
          <a:stretch/>
        </p:blipFill>
        <p:spPr>
          <a:xfrm>
            <a:off x="869757" y="2740565"/>
            <a:ext cx="3662774" cy="3042034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793245" y="3842899"/>
            <a:ext cx="457200" cy="333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86"/>
          <a:stretch/>
        </p:blipFill>
        <p:spPr>
          <a:xfrm>
            <a:off x="5418496" y="2656910"/>
            <a:ext cx="6147916" cy="2829489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56412" y="5778160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We Need a Database?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69" y="1219200"/>
            <a:ext cx="4769887" cy="33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records, click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received information can be customized with </a:t>
            </a:r>
            <a:r>
              <a:rPr lang="en-US" dirty="0">
                <a:solidFill>
                  <a:schemeClr val="accent1"/>
                </a:solidFill>
              </a:rPr>
              <a:t>SQL queries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95"/>
          <a:stretch/>
        </p:blipFill>
        <p:spPr>
          <a:xfrm>
            <a:off x="684211" y="1987553"/>
            <a:ext cx="4306559" cy="3575047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116123" y="3567114"/>
            <a:ext cx="457200" cy="415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700362" y="2261901"/>
            <a:ext cx="6155366" cy="30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properties of a table after its creation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-US" dirty="0"/>
              <a:t> from the table's context menu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39220" y="2598175"/>
            <a:ext cx="4619215" cy="3802625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659075" y="419468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92" y="3546987"/>
            <a:ext cx="5063613" cy="1905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1416148"/>
          </a:xfrm>
        </p:spPr>
        <p:txBody>
          <a:bodyPr/>
          <a:lstStyle/>
          <a:p>
            <a:r>
              <a:rPr lang="en-US" dirty="0"/>
              <a:t>Data Definition using T-SQL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74462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traditionally </a:t>
            </a:r>
            <a:r>
              <a:rPr lang="en-US" dirty="0">
                <a:solidFill>
                  <a:schemeClr val="accent1"/>
                </a:solidFill>
              </a:rPr>
              <a:t>capitalized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237412" y="2725546"/>
            <a:ext cx="3048000" cy="807168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Database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5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Creation in 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2436812" y="1797681"/>
            <a:ext cx="7315200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893055" y="4378714"/>
            <a:ext cx="1941194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484432" y="2039758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Custom attributes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706248" y="5125081"/>
            <a:ext cx="3048000" cy="70071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218372" y="5649290"/>
            <a:ext cx="2985452" cy="700710"/>
          </a:xfrm>
          <a:prstGeom prst="wedgeRoundRectCallout">
            <a:avLst>
              <a:gd name="adj1" fmla="val -6037"/>
              <a:gd name="adj2" fmla="val -130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48872" y="4378715"/>
            <a:ext cx="2529839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910705" y="3362931"/>
            <a:ext cx="1944688" cy="49787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367972" y="179680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062163" y="648090"/>
            <a:ext cx="3048000" cy="70071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all records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rows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792480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3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13612" y="4117325"/>
            <a:ext cx="3276600" cy="737177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 of columns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370012" y="4109423"/>
            <a:ext cx="4081377" cy="66350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Number of records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692873"/>
          </a:xfrm>
        </p:spPr>
        <p:txBody>
          <a:bodyPr/>
          <a:lstStyle/>
          <a:p>
            <a:r>
              <a:rPr lang="en-US" dirty="0"/>
              <a:t>Adding Rules, Constraints and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14" y="2409826"/>
            <a:ext cx="8333598" cy="19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45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Identity (auto-increment)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Unique constraint – no repeating values in entire table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888146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4" y="3505402"/>
            <a:ext cx="70287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 PRIMARY KEY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IDENTITY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4" y="5147651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pPr>
              <a:spcBef>
                <a:spcPts val="9000"/>
              </a:spcBef>
            </a:pPr>
            <a:r>
              <a:rPr lang="en-US" dirty="0"/>
              <a:t>Value constraint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7024" y="1999906"/>
            <a:ext cx="89947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5436" y="3834171"/>
            <a:ext cx="89947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Kelvin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1416148"/>
          </a:xfrm>
        </p:spPr>
        <p:txBody>
          <a:bodyPr/>
          <a:lstStyle/>
          <a:p>
            <a:r>
              <a:rPr lang="en-US" dirty="0"/>
              <a:t>Changing Table Properties After Creation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67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A7B35E-2208-402A-94C6-D1575D7B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3339" y="1371600"/>
            <a:ext cx="39624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SALES RECEIPT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Date: 07/16/2016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Order#: [00315]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Customer: David Rivers</a:t>
            </a:r>
          </a:p>
          <a:p>
            <a:r>
              <a:rPr lang="en-US" dirty="0">
                <a:solidFill>
                  <a:schemeClr val="bg1"/>
                </a:solidFill>
              </a:rPr>
              <a:t>Product: Oil Pump</a:t>
            </a:r>
          </a:p>
          <a:p>
            <a:r>
              <a:rPr lang="en-US" dirty="0">
                <a:solidFill>
                  <a:schemeClr val="bg1"/>
                </a:solidFill>
              </a:rPr>
              <a:t>S/N: OP147-0623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Unit Price:	69.90</a:t>
            </a:r>
          </a:p>
          <a:p>
            <a:r>
              <a:rPr lang="en-US" noProof="1">
                <a:solidFill>
                  <a:schemeClr val="bg1"/>
                </a:solidFill>
              </a:rPr>
              <a:t>Qty</a:t>
            </a:r>
            <a:r>
              <a:rPr lang="en-US" dirty="0">
                <a:solidFill>
                  <a:schemeClr val="bg1"/>
                </a:solidFill>
              </a:rPr>
              <a:t>:		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Total:		69.90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B411B2-1CBD-4CA4-BF3D-94AA0E4A0E34}"/>
              </a:ext>
            </a:extLst>
          </p:cNvPr>
          <p:cNvGrpSpPr/>
          <p:nvPr/>
        </p:nvGrpSpPr>
        <p:grpSpPr>
          <a:xfrm>
            <a:off x="8256446" y="1974850"/>
            <a:ext cx="3121343" cy="3322955"/>
            <a:chOff x="8256446" y="1974850"/>
            <a:chExt cx="3121343" cy="3322955"/>
          </a:xfrm>
        </p:grpSpPr>
        <p:sp>
          <p:nvSpPr>
            <p:cNvPr id="3" name="Rectangle 2"/>
            <p:cNvSpPr/>
            <p:nvPr/>
          </p:nvSpPr>
          <p:spPr>
            <a:xfrm>
              <a:off x="9777589" y="1974850"/>
              <a:ext cx="1600200" cy="3810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310989" y="2359025"/>
              <a:ext cx="1066799" cy="3810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5589" y="3056255"/>
              <a:ext cx="1600200" cy="3810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59367" y="3437255"/>
              <a:ext cx="1272540" cy="3810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56446" y="3819525"/>
              <a:ext cx="1633855" cy="3810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70007" y="4543425"/>
              <a:ext cx="853440" cy="3810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070007" y="4916805"/>
              <a:ext cx="853440" cy="3810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444C4D8-FAC8-4C51-9AE0-823164E3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3082226"/>
            <a:ext cx="4546300" cy="31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</a:p>
          <a:p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Adding a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4636" y="2140988"/>
            <a:ext cx="6556376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24712" y="4167991"/>
            <a:ext cx="65463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DECIMAL(15, 2)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304212" y="3047354"/>
            <a:ext cx="2619600" cy="806412"/>
          </a:xfrm>
          <a:prstGeom prst="wedgeRoundRectCallout">
            <a:avLst>
              <a:gd name="adj1" fmla="val -68848"/>
              <a:gd name="adj2" fmla="val -636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7212" y="5815004"/>
            <a:ext cx="3048000" cy="814396"/>
          </a:xfrm>
          <a:prstGeom prst="wedgeRoundRectCallout">
            <a:avLst>
              <a:gd name="adj1" fmla="val 40454"/>
              <a:gd name="adj2" fmla="val -1055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27812" y="5815004"/>
            <a:ext cx="2286000" cy="814396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4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9236" y="2172037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19236" y="4446756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61212" y="1949023"/>
            <a:ext cx="3048000" cy="700710"/>
          </a:xfrm>
          <a:prstGeom prst="wedgeRoundRectCallout">
            <a:avLst>
              <a:gd name="adj1" fmla="val -49380"/>
              <a:gd name="adj2" fmla="val 949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30413" y="5865970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299054" y="5865970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New 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1875622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08812" y="1037842"/>
            <a:ext cx="2438400" cy="1240080"/>
          </a:xfrm>
          <a:prstGeom prst="wedgeRoundRectCallout">
            <a:avLst>
              <a:gd name="adj1" fmla="val -81543"/>
              <a:gd name="adj2" fmla="val 459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557012" y="3318391"/>
            <a:ext cx="3612267" cy="662124"/>
          </a:xfrm>
          <a:prstGeom prst="wedgeRoundRectCallout">
            <a:avLst>
              <a:gd name="adj1" fmla="val -68597"/>
              <a:gd name="adj2" fmla="val -43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name(s)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79612" y="4554860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63776" y="4238512"/>
            <a:ext cx="3505200" cy="735383"/>
          </a:xfrm>
          <a:prstGeom prst="wedgeRoundRectCallout">
            <a:avLst>
              <a:gd name="adj1" fmla="val -46058"/>
              <a:gd name="adj2" fmla="val 870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943121" y="5846188"/>
            <a:ext cx="3735546" cy="755616"/>
          </a:xfrm>
          <a:prstGeom prst="wedgeRoundRectCallout">
            <a:avLst>
              <a:gd name="adj1" fmla="val -62657"/>
              <a:gd name="adj2" fmla="val -46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name(s)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/>
              <a:t>Add check constraint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1914022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Balance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6812" y="2261901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Default value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32412" y="3183196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71539" y="4439296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050067" y="3759084"/>
            <a:ext cx="2516345" cy="1206886"/>
          </a:xfrm>
          <a:prstGeom prst="wedgeRoundRectCallout">
            <a:avLst>
              <a:gd name="adj1" fmla="val -63618"/>
              <a:gd name="adj2" fmla="val 75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01174" y="5765714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Condition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37" y="1002057"/>
            <a:ext cx="6514552" cy="35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8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Deleting structures is called </a:t>
            </a:r>
            <a:r>
              <a:rPr lang="en-US" sz="3600" dirty="0">
                <a:solidFill>
                  <a:schemeClr val="accent1"/>
                </a:solidFill>
              </a:rPr>
              <a:t>dropping</a:t>
            </a:r>
          </a:p>
          <a:p>
            <a:pPr lvl="1"/>
            <a:r>
              <a:rPr lang="en-US" sz="3600" dirty="0"/>
              <a:t>We can drop:</a:t>
            </a:r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Keys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Constraints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Tables</a:t>
            </a:r>
            <a:r>
              <a:rPr lang="en-US" sz="3400" dirty="0"/>
              <a:t> </a:t>
            </a:r>
          </a:p>
          <a:p>
            <a:pPr lvl="2"/>
            <a:r>
              <a:rPr lang="en-US" sz="3400" dirty="0"/>
              <a:t>Entire </a:t>
            </a:r>
            <a:r>
              <a:rPr lang="en-US" sz="3400" dirty="0">
                <a:solidFill>
                  <a:schemeClr val="accent1"/>
                </a:solidFill>
              </a:rPr>
              <a:t>databases</a:t>
            </a:r>
          </a:p>
          <a:p>
            <a:r>
              <a:rPr lang="en-US" sz="3600" dirty="0"/>
              <a:t>Deleting all data in a table is called </a:t>
            </a:r>
            <a:r>
              <a:rPr lang="en-US" sz="3600" dirty="0">
                <a:solidFill>
                  <a:schemeClr val="accent1"/>
                </a:solidFill>
              </a:rPr>
              <a:t>truncating</a:t>
            </a:r>
          </a:p>
          <a:p>
            <a:r>
              <a:rPr lang="en-US" sz="3600" dirty="0"/>
              <a:t>Both of these actions </a:t>
            </a:r>
            <a:r>
              <a:rPr lang="en-US" sz="3600" dirty="0">
                <a:solidFill>
                  <a:schemeClr val="accent1"/>
                </a:solidFill>
              </a:rPr>
              <a:t>cannot be undone </a:t>
            </a:r>
            <a:r>
              <a:rPr lang="en-US" sz="3600" dirty="0"/>
              <a:t>– use with caution!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85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records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2057400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3868507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2" y="5480295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990012" y="2649693"/>
            <a:ext cx="2652600" cy="822826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28012" y="4275888"/>
            <a:ext cx="2743200" cy="735528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99412" y="5345907"/>
            <a:ext cx="3200400" cy="684812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Database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Removing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constraint </a:t>
            </a:r>
            <a:r>
              <a:rPr lang="en-US" dirty="0"/>
              <a:t>from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constraints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fields</a:t>
            </a:r>
          </a:p>
          <a:p>
            <a:pPr>
              <a:lnSpc>
                <a:spcPct val="100000"/>
              </a:lnSpc>
              <a:spcBef>
                <a:spcPts val="12600"/>
              </a:spcBef>
            </a:pPr>
            <a:r>
              <a:rPr lang="en-US" dirty="0"/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0385" y="2714231"/>
            <a:ext cx="60991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20929" y="4725902"/>
            <a:ext cx="609917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44421" y="2379467"/>
            <a:ext cx="2438400" cy="700710"/>
          </a:xfrm>
          <a:prstGeom prst="wedgeRoundRectCallout">
            <a:avLst>
              <a:gd name="adj1" fmla="val -72270"/>
              <a:gd name="adj2" fmla="val 482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493607" y="3305421"/>
            <a:ext cx="3505200" cy="700710"/>
          </a:xfrm>
          <a:prstGeom prst="wedgeRoundRectCallout">
            <a:avLst>
              <a:gd name="adj1" fmla="val -64098"/>
              <a:gd name="adj2" fmla="val 61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817829" y="4789493"/>
            <a:ext cx="2600494" cy="700710"/>
          </a:xfrm>
          <a:prstGeom prst="wedgeRoundRectCallout">
            <a:avLst>
              <a:gd name="adj1" fmla="val -80248"/>
              <a:gd name="adj2" fmla="val 159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477361" y="5776230"/>
            <a:ext cx="3193882" cy="700710"/>
          </a:xfrm>
          <a:prstGeom prst="wedgeRoundRectCallout">
            <a:avLst>
              <a:gd name="adj1" fmla="val -70737"/>
              <a:gd name="adj2" fmla="val -52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RDBMS store and manage data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Table relations reduce repetition and complexity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Table columns have </a:t>
            </a:r>
            <a:r>
              <a:rPr lang="en-US" sz="3600" dirty="0">
                <a:solidFill>
                  <a:schemeClr val="accent1"/>
                </a:solidFill>
              </a:rPr>
              <a:t>fixed types</a:t>
            </a:r>
            <a:endParaRPr lang="en-US" sz="36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We can use Management Studio to </a:t>
            </a:r>
            <a:r>
              <a:rPr lang="en-US" sz="3600" dirty="0">
                <a:solidFill>
                  <a:schemeClr val="accent1"/>
                </a:solidFill>
              </a:rPr>
              <a:t>create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1"/>
                </a:solidFill>
              </a:rPr>
              <a:t>customize</a:t>
            </a:r>
            <a:r>
              <a:rPr lang="en-US" sz="3600" dirty="0"/>
              <a:t>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SQL provides </a:t>
            </a:r>
            <a:r>
              <a:rPr lang="en-US" sz="3600" dirty="0">
                <a:solidFill>
                  <a:schemeClr val="accent1"/>
                </a:solidFill>
              </a:rPr>
              <a:t>greater control </a:t>
            </a:r>
            <a:r>
              <a:rPr lang="en-US" sz="3600" dirty="0"/>
              <a:t>over actions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5343" y="393629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8D812-6000-4B91-BE65-38241A65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group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related</a:t>
            </a:r>
            <a:r>
              <a:rPr lang="en-US" dirty="0"/>
              <a:t> pieces of data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separate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vs. Management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24" y="1887481"/>
            <a:ext cx="3657600" cy="2547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3" y="5171099"/>
            <a:ext cx="11429998" cy="118658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940424" y="4571999"/>
            <a:ext cx="304800" cy="49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575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dirty="0">
                <a:solidFill>
                  <a:schemeClr val="accent1"/>
                </a:solidFill>
              </a:rPr>
              <a:t>not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dirty="0">
                <a:solidFill>
                  <a:schemeClr val="accent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dirty="0">
                <a:solidFill>
                  <a:schemeClr val="accent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352800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chemeClr val="accent1"/>
                </a:solidFill>
              </a:rPr>
              <a:t>organized</a:t>
            </a:r>
            <a:r>
              <a:rPr lang="en-US" dirty="0"/>
              <a:t> collection of information</a:t>
            </a:r>
          </a:p>
          <a:p>
            <a:pPr lvl="1"/>
            <a:r>
              <a:rPr lang="en-US" dirty="0"/>
              <a:t>It imposes </a:t>
            </a:r>
            <a:r>
              <a:rPr lang="en-US" dirty="0">
                <a:solidFill>
                  <a:schemeClr val="accent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Relational storage first proposed by Edgar Codd in 1970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elational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dirty="0"/>
              <a:t>ase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ystem provides tools to </a:t>
            </a:r>
            <a:r>
              <a:rPr lang="en-US" dirty="0">
                <a:solidFill>
                  <a:schemeClr val="accent1"/>
                </a:solidFill>
              </a:rPr>
              <a:t>manage</a:t>
            </a:r>
            <a:r>
              <a:rPr lang="en-US" dirty="0"/>
              <a:t> the database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accent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dirty="0">
                <a:solidFill>
                  <a:schemeClr val="accent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doesn't have direct access to the stored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9606" y="685800"/>
            <a:ext cx="4159406" cy="4184495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65945" y="2349179"/>
            <a:ext cx="2646334" cy="3288702"/>
            <a:chOff x="628678" y="2121498"/>
            <a:chExt cx="2646334" cy="3288702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628678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Clients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4212" y="2622407"/>
              <a:ext cx="2359561" cy="2424652"/>
              <a:chOff x="608012" y="2419350"/>
              <a:chExt cx="2762250" cy="28384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1062" y="4038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012" y="4087010"/>
                <a:ext cx="1066800" cy="10668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12" y="2419350"/>
                <a:ext cx="1619250" cy="1619250"/>
              </a:xfrm>
              <a:prstGeom prst="rect">
                <a:avLst/>
              </a:prstGeom>
            </p:spPr>
          </p:pic>
        </p:grpSp>
      </p:grpSp>
      <p:sp>
        <p:nvSpPr>
          <p:cNvPr id="10" name="Arrow: Right 9"/>
          <p:cNvSpPr/>
          <p:nvPr/>
        </p:nvSpPr>
        <p:spPr>
          <a:xfrm>
            <a:off x="3289838" y="297088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89838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3146" y="297088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23146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3146" y="466514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5345" y="466514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23146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5345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1245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6545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2215</TotalTime>
  <Words>1777</Words>
  <Application>Microsoft Office PowerPoint</Application>
  <PresentationFormat>Custom</PresentationFormat>
  <Paragraphs>462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SoftUni 16x9</vt:lpstr>
      <vt:lpstr>Introduction to Databases Data Definition and Data Types</vt:lpstr>
      <vt:lpstr>Table of Contents</vt:lpstr>
      <vt:lpstr>Data Management</vt:lpstr>
      <vt:lpstr>Storage vs. Management</vt:lpstr>
      <vt:lpstr>Storage vs. Management (2)</vt:lpstr>
      <vt:lpstr>Storage vs. Management (3)</vt:lpstr>
      <vt:lpstr>Databases and RDBMS</vt:lpstr>
      <vt:lpstr>Database Engines</vt:lpstr>
      <vt:lpstr>Database Engine Flow</vt:lpstr>
      <vt:lpstr>Download Clients &amp; Servers</vt:lpstr>
      <vt:lpstr>SQL Server Architecture</vt:lpstr>
      <vt:lpstr>Database Table Elements</vt:lpstr>
      <vt:lpstr>Structured Query Language</vt:lpstr>
      <vt:lpstr>Table Relationships</vt:lpstr>
      <vt:lpstr>Why Split Related Data?</vt:lpstr>
      <vt:lpstr>Related Tables</vt:lpstr>
      <vt:lpstr>Relational Diagrams</vt:lpstr>
      <vt:lpstr>Programmability</vt:lpstr>
      <vt:lpstr>Procedures, Functions and Triggers</vt:lpstr>
      <vt:lpstr>Data Types in SQL Server</vt:lpstr>
      <vt:lpstr>Data Types in SQL Server</vt:lpstr>
      <vt:lpstr>Data Types in SQL Server (2)</vt:lpstr>
      <vt:lpstr>Database Modeling</vt:lpstr>
      <vt:lpstr>Creating a New Database</vt:lpstr>
      <vt:lpstr>Creating Tables</vt:lpstr>
      <vt:lpstr>Creating Tables (2)</vt:lpstr>
      <vt:lpstr>Creating Tables (3)</vt:lpstr>
      <vt:lpstr>Creating Tables (4)</vt:lpstr>
      <vt:lpstr>Storing and Retrieving Data</vt:lpstr>
      <vt:lpstr>Storing and Retrieving Data (2)</vt:lpstr>
      <vt:lpstr>Altering Tables</vt:lpstr>
      <vt:lpstr>SQL Queries</vt:lpstr>
      <vt:lpstr>SQL Queries</vt:lpstr>
      <vt:lpstr>Table Creation in SQL</vt:lpstr>
      <vt:lpstr>Retrieve Records in SQL</vt:lpstr>
      <vt:lpstr>Table Customization</vt:lpstr>
      <vt:lpstr>Custom Column Properties</vt:lpstr>
      <vt:lpstr>Custom Column Properties (2)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Nhu Vinh Hoang</cp:lastModifiedBy>
  <cp:revision>174</cp:revision>
  <dcterms:created xsi:type="dcterms:W3CDTF">2014-01-02T17:00:34Z</dcterms:created>
  <dcterms:modified xsi:type="dcterms:W3CDTF">2019-12-13T04:14:20Z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