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3"/>
  </p:notesMasterIdLst>
  <p:handoutMasterIdLst>
    <p:handoutMasterId r:id="rId34"/>
  </p:handoutMasterIdLst>
  <p:sldIdLst>
    <p:sldId id="274" r:id="rId3"/>
    <p:sldId id="276" r:id="rId4"/>
    <p:sldId id="420" r:id="rId5"/>
    <p:sldId id="422" r:id="rId6"/>
    <p:sldId id="423" r:id="rId7"/>
    <p:sldId id="425" r:id="rId8"/>
    <p:sldId id="418" r:id="rId9"/>
    <p:sldId id="426" r:id="rId10"/>
    <p:sldId id="429" r:id="rId11"/>
    <p:sldId id="432" r:id="rId12"/>
    <p:sldId id="433" r:id="rId13"/>
    <p:sldId id="452" r:id="rId14"/>
    <p:sldId id="453" r:id="rId15"/>
    <p:sldId id="437" r:id="rId16"/>
    <p:sldId id="438" r:id="rId17"/>
    <p:sldId id="431" r:id="rId18"/>
    <p:sldId id="441" r:id="rId19"/>
    <p:sldId id="442" r:id="rId20"/>
    <p:sldId id="454" r:id="rId21"/>
    <p:sldId id="455" r:id="rId22"/>
    <p:sldId id="443" r:id="rId23"/>
    <p:sldId id="444" r:id="rId24"/>
    <p:sldId id="447" r:id="rId25"/>
    <p:sldId id="411" r:id="rId26"/>
    <p:sldId id="448" r:id="rId27"/>
    <p:sldId id="450" r:id="rId28"/>
    <p:sldId id="451" r:id="rId29"/>
    <p:sldId id="456" r:id="rId30"/>
    <p:sldId id="457" r:id="rId31"/>
    <p:sldId id="349" r:id="rId3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274"/>
            <p14:sldId id="276"/>
          </p14:sldIdLst>
        </p14:section>
        <p14:section name="SQL Basics" id="{54083675-7767-4D3E-A81A-34053BCA503C}">
          <p14:sldIdLst>
            <p14:sldId id="420"/>
            <p14:sldId id="422"/>
            <p14:sldId id="423"/>
            <p14:sldId id="425"/>
          </p14:sldIdLst>
        </p14:section>
        <p14:section name="Retrieving Data" id="{8C9B2028-B8F2-44DB-8E62-CCC941262FD0}">
          <p14:sldIdLst>
            <p14:sldId id="418"/>
            <p14:sldId id="426"/>
            <p14:sldId id="429"/>
            <p14:sldId id="432"/>
            <p14:sldId id="433"/>
            <p14:sldId id="452"/>
            <p14:sldId id="453"/>
            <p14:sldId id="437"/>
            <p14:sldId id="438"/>
            <p14:sldId id="431"/>
            <p14:sldId id="441"/>
            <p14:sldId id="442"/>
            <p14:sldId id="454"/>
            <p14:sldId id="455"/>
          </p14:sldIdLst>
        </p14:section>
        <p14:section name="Writing Data" id="{A8DE8DEC-D481-4F4E-AD76-C7F7EB860802}">
          <p14:sldIdLst>
            <p14:sldId id="443"/>
            <p14:sldId id="444"/>
            <p14:sldId id="447"/>
            <p14:sldId id="411"/>
          </p14:sldIdLst>
        </p14:section>
        <p14:section name="Updating and Deleting" id="{98F96385-65F2-4689-BF84-EC8DFAD50B98}">
          <p14:sldIdLst>
            <p14:sldId id="448"/>
            <p14:sldId id="450"/>
            <p14:sldId id="451"/>
            <p14:sldId id="456"/>
            <p14:sldId id="457"/>
          </p14:sldIdLst>
        </p14:section>
        <p14:section name="Conclusion" id="{10E03AB1-9AA8-4E86-9A64-D741901E50A2}">
          <p14:sldIdLst>
            <p14:sldId id="349"/>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5C7"/>
    <a:srgbClr val="643F07"/>
    <a:srgbClr val="3BABFF"/>
    <a:srgbClr val="005828"/>
    <a:srgbClr val="00B050"/>
    <a:srgbClr val="003760"/>
    <a:srgbClr val="0070C0"/>
    <a:srgbClr val="C6C0AA"/>
    <a:srgbClr val="FFF0D9"/>
    <a:srgbClr val="FFA72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78080" autoAdjust="0"/>
  </p:normalViewPr>
  <p:slideViewPr>
    <p:cSldViewPr>
      <p:cViewPr varScale="1">
        <p:scale>
          <a:sx n="91" d="100"/>
          <a:sy n="91" d="100"/>
        </p:scale>
        <p:origin x="115" y="72"/>
      </p:cViewPr>
      <p:guideLst>
        <p:guide orient="horz" pos="2160"/>
        <p:guide pos="3839"/>
      </p:guideLst>
    </p:cSldViewPr>
  </p:slideViewPr>
  <p:outlineViewPr>
    <p:cViewPr>
      <p:scale>
        <a:sx n="33" d="100"/>
        <a:sy n="33" d="100"/>
      </p:scale>
      <p:origin x="0" y="-6192"/>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9.xml"/><Relationship Id="rId1"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13-Dec-19</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13-Dec-19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17</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1967695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21</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1865273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1436735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904961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8</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138698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9</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Tree>
    <p:extLst>
      <p:ext uri="{BB962C8B-B14F-4D97-AF65-F5344CB8AC3E}">
        <p14:creationId xmlns:p14="http://schemas.microsoft.com/office/powerpoint/2010/main" val="3586919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10</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2391154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11</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Tree>
    <p:extLst>
      <p:ext uri="{BB962C8B-B14F-4D97-AF65-F5344CB8AC3E}">
        <p14:creationId xmlns:p14="http://schemas.microsoft.com/office/powerpoint/2010/main" val="290273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14</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1659963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15</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563513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16</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866214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13-Dec-19</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13-Dec-19</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9.jpeg"/><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en.wikipedia.org/wiki/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67768" y="3649650"/>
            <a:ext cx="3201606" cy="2572047"/>
          </a:xfrm>
          <a:prstGeom prst="rect">
            <a:avLst/>
          </a:prstGeom>
          <a:effectLst>
            <a:softEdge rad="12700"/>
          </a:effectLst>
        </p:spPr>
      </p:pic>
      <p:sp>
        <p:nvSpPr>
          <p:cNvPr id="5" name="Title 4"/>
          <p:cNvSpPr>
            <a:spLocks noGrp="1"/>
          </p:cNvSpPr>
          <p:nvPr>
            <p:ph type="ctrTitle"/>
          </p:nvPr>
        </p:nvSpPr>
        <p:spPr>
          <a:xfrm>
            <a:off x="3579812" y="457200"/>
            <a:ext cx="7910299" cy="1476352"/>
          </a:xfrm>
        </p:spPr>
        <p:txBody>
          <a:bodyPr/>
          <a:lstStyle/>
          <a:p>
            <a:r>
              <a:rPr lang="en-US" dirty="0"/>
              <a:t>Basic CRUD in SQL Server</a:t>
            </a:r>
          </a:p>
        </p:txBody>
      </p:sp>
      <p:sp>
        <p:nvSpPr>
          <p:cNvPr id="6" name="Subtitle 5"/>
          <p:cNvSpPr>
            <a:spLocks noGrp="1"/>
          </p:cNvSpPr>
          <p:nvPr>
            <p:ph type="subTitle" idx="1"/>
          </p:nvPr>
        </p:nvSpPr>
        <p:spPr>
          <a:xfrm>
            <a:off x="3579812" y="1965299"/>
            <a:ext cx="7910299" cy="1311301"/>
          </a:xfrm>
        </p:spPr>
        <p:txBody>
          <a:bodyPr>
            <a:normAutofit lnSpcReduction="10000"/>
          </a:bodyPr>
          <a:lstStyle/>
          <a:p>
            <a:r>
              <a:rPr lang="en-US" dirty="0"/>
              <a:t>Create, Retrieve, Update, Delete</a:t>
            </a:r>
          </a:p>
          <a:p>
            <a:r>
              <a:rPr lang="en-US" dirty="0"/>
              <a:t>using SQL queries</a:t>
            </a:r>
          </a:p>
        </p:txBody>
      </p:sp>
      <p:sp>
        <p:nvSpPr>
          <p:cNvPr id="15" name="TextBox 14"/>
          <p:cNvSpPr txBox="1"/>
          <p:nvPr/>
        </p:nvSpPr>
        <p:spPr>
          <a:xfrm rot="576164">
            <a:off x="5393378" y="3806198"/>
            <a:ext cx="941283" cy="722955"/>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Basic</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CRUD</a:t>
            </a:r>
          </a:p>
        </p:txBody>
      </p:sp>
      <p:pic>
        <p:nvPicPr>
          <p:cNvPr id="14" name="Picture 2" descr="database, storag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48715" y="3276600"/>
            <a:ext cx="1466782" cy="137861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6" name="Picture 2" descr="http://media.tumblr.com/a1b563bf83b9bb363597c13e76fde1b4/tumblr_inline_mfsrwy0g4r1rxkxb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0482" y="4802382"/>
            <a:ext cx="1743249" cy="15678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sp>
        <p:nvSpPr>
          <p:cNvPr id="3" name="Text Placeholder 2">
            <a:extLst>
              <a:ext uri="{FF2B5EF4-FFF2-40B4-BE49-F238E27FC236}">
                <a16:creationId xmlns:a16="http://schemas.microsoft.com/office/drawing/2014/main" id="{71155832-5598-4553-B42E-803829DF6A59}"/>
              </a:ext>
            </a:extLst>
          </p:cNvPr>
          <p:cNvSpPr>
            <a:spLocks noGrp="1"/>
          </p:cNvSpPr>
          <p:nvPr>
            <p:ph type="body" sz="quarter" idx="10"/>
          </p:nvPr>
        </p:nvSpPr>
        <p:spPr/>
        <p:txBody>
          <a:bodyPr/>
          <a:lstStyle/>
          <a:p>
            <a:endParaRPr lang="en-US"/>
          </a:p>
        </p:txBody>
      </p:sp>
      <p:sp>
        <p:nvSpPr>
          <p:cNvPr id="9" name="Text Placeholder 8">
            <a:extLst>
              <a:ext uri="{FF2B5EF4-FFF2-40B4-BE49-F238E27FC236}">
                <a16:creationId xmlns:a16="http://schemas.microsoft.com/office/drawing/2014/main" id="{A3E87EC0-BDD6-419D-AE56-4AB8F6F343EF}"/>
              </a:ext>
            </a:extLst>
          </p:cNvPr>
          <p:cNvSpPr>
            <a:spLocks noGrp="1"/>
          </p:cNvSpPr>
          <p:nvPr>
            <p:ph type="body" sz="quarter" idx="13"/>
          </p:nvPr>
        </p:nvSpPr>
        <p:spPr/>
        <p:txBody>
          <a:bodyPr/>
          <a:lstStyle/>
          <a:p>
            <a:endParaRPr lang="en-US"/>
          </a:p>
        </p:txBody>
      </p:sp>
      <p:sp>
        <p:nvSpPr>
          <p:cNvPr id="13" name="Text Placeholder 12">
            <a:extLst>
              <a:ext uri="{FF2B5EF4-FFF2-40B4-BE49-F238E27FC236}">
                <a16:creationId xmlns:a16="http://schemas.microsoft.com/office/drawing/2014/main" id="{A8FC9625-D089-4B2B-A941-54FA3CC809AE}"/>
              </a:ext>
            </a:extLst>
          </p:cNvPr>
          <p:cNvSpPr>
            <a:spLocks noGrp="1"/>
          </p:cNvSpPr>
          <p:nvPr>
            <p:ph type="body" sz="quarter" idx="17"/>
          </p:nvPr>
        </p:nvSpPr>
        <p:spPr/>
        <p:txBody>
          <a:bodyPr/>
          <a:lstStyle/>
          <a:p>
            <a:endParaRPr lang="en-US"/>
          </a:p>
        </p:txBody>
      </p:sp>
      <p:sp>
        <p:nvSpPr>
          <p:cNvPr id="21" name="Text Placeholder 20">
            <a:extLst>
              <a:ext uri="{FF2B5EF4-FFF2-40B4-BE49-F238E27FC236}">
                <a16:creationId xmlns:a16="http://schemas.microsoft.com/office/drawing/2014/main" id="{A4A68901-E5A7-43C7-875A-78C46E3B1DAB}"/>
              </a:ext>
            </a:extLst>
          </p:cNvPr>
          <p:cNvSpPr>
            <a:spLocks noGrp="1"/>
          </p:cNvSpPr>
          <p:nvPr>
            <p:ph type="body" sz="quarter" idx="18"/>
          </p:nvPr>
        </p:nvSpPr>
        <p:spPr/>
        <p:txBody>
          <a:bodyPr/>
          <a:lstStyle/>
          <a:p>
            <a:endParaRPr lang="en-US"/>
          </a:p>
        </p:txBody>
      </p:sp>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normAutofit/>
          </a:bodyPr>
          <a:lstStyle/>
          <a:p>
            <a:pPr>
              <a:lnSpc>
                <a:spcPct val="100000"/>
              </a:lnSpc>
            </a:pPr>
            <a:r>
              <a:rPr lang="en-US" sz="3200" dirty="0">
                <a:solidFill>
                  <a:schemeClr val="tx2">
                    <a:lumMod val="75000"/>
                  </a:schemeClr>
                </a:solidFill>
              </a:rPr>
              <a:t>Aliases</a:t>
            </a:r>
            <a:r>
              <a:rPr lang="en-US" sz="3200" dirty="0"/>
              <a:t> rename a table or a column heading</a:t>
            </a:r>
          </a:p>
          <a:p>
            <a:pPr>
              <a:lnSpc>
                <a:spcPct val="100000"/>
              </a:lnSpc>
            </a:pPr>
            <a:endParaRPr lang="en-US" sz="3200" dirty="0"/>
          </a:p>
          <a:p>
            <a:pPr>
              <a:lnSpc>
                <a:spcPct val="100000"/>
              </a:lnSpc>
            </a:pPr>
            <a:endParaRPr lang="en-US" sz="3200" dirty="0"/>
          </a:p>
          <a:p>
            <a:pPr>
              <a:lnSpc>
                <a:spcPct val="100000"/>
              </a:lnSpc>
            </a:pPr>
            <a:endParaRPr lang="en-US" sz="3200" dirty="0"/>
          </a:p>
          <a:p>
            <a:pPr>
              <a:lnSpc>
                <a:spcPct val="100000"/>
              </a:lnSpc>
            </a:pPr>
            <a:endParaRPr lang="en-US" sz="3200" dirty="0"/>
          </a:p>
          <a:p>
            <a:pPr>
              <a:lnSpc>
                <a:spcPct val="100000"/>
              </a:lnSpc>
              <a:spcBef>
                <a:spcPts val="1800"/>
              </a:spcBef>
            </a:pPr>
            <a:r>
              <a:rPr lang="en-US" sz="3200" dirty="0"/>
              <a:t>You can shorten fields or clarify abbreviations</a:t>
            </a:r>
          </a:p>
        </p:txBody>
      </p:sp>
      <p:sp>
        <p:nvSpPr>
          <p:cNvPr id="502786" name="Rectangle 2"/>
          <p:cNvSpPr>
            <a:spLocks noGrp="1" noChangeArrowheads="1"/>
          </p:cNvSpPr>
          <p:nvPr>
            <p:ph type="title"/>
          </p:nvPr>
        </p:nvSpPr>
        <p:spPr/>
        <p:txBody>
          <a:bodyPr/>
          <a:lstStyle/>
          <a:p>
            <a:r>
              <a:rPr lang="en-US" dirty="0"/>
              <a:t>Column Aliases</a:t>
            </a:r>
          </a:p>
        </p:txBody>
      </p:sp>
      <p:sp>
        <p:nvSpPr>
          <p:cNvPr id="502788" name="Rectangle 4"/>
          <p:cNvSpPr>
            <a:spLocks noChangeArrowheads="1"/>
          </p:cNvSpPr>
          <p:nvPr/>
        </p:nvSpPr>
        <p:spPr bwMode="auto">
          <a:xfrm>
            <a:off x="608012" y="2604994"/>
            <a:ext cx="4572000" cy="169277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EmployeeID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graphicFrame>
        <p:nvGraphicFramePr>
          <p:cNvPr id="502789" name="Group 5"/>
          <p:cNvGraphicFramePr>
            <a:graphicFrameLocks noGrp="1"/>
          </p:cNvGraphicFramePr>
          <p:nvPr>
            <p:extLst>
              <p:ext uri="{D42A27DB-BD31-4B8C-83A1-F6EECF244321}">
                <p14:modId xmlns:p14="http://schemas.microsoft.com/office/powerpoint/2010/main" val="3931011876"/>
              </p:ext>
            </p:extLst>
          </p:nvPr>
        </p:nvGraphicFramePr>
        <p:xfrm>
          <a:off x="6246813" y="2604992"/>
          <a:ext cx="5413371" cy="1692772"/>
        </p:xfrm>
        <a:graphic>
          <a:graphicData uri="http://schemas.openxmlformats.org/drawingml/2006/table">
            <a:tbl>
              <a:tblPr/>
              <a:tblGrid>
                <a:gridCol w="1780900">
                  <a:extLst>
                    <a:ext uri="{9D8B030D-6E8A-4147-A177-3AD203B41FA5}">
                      <a16:colId xmlns:a16="http://schemas.microsoft.com/office/drawing/2014/main" val="1163929117"/>
                    </a:ext>
                  </a:extLst>
                </a:gridCol>
                <a:gridCol w="1780900">
                  <a:extLst>
                    <a:ext uri="{9D8B030D-6E8A-4147-A177-3AD203B41FA5}">
                      <a16:colId xmlns:a16="http://schemas.microsoft.com/office/drawing/2014/main" val="20000"/>
                    </a:ext>
                  </a:extLst>
                </a:gridCol>
                <a:gridCol w="1851571">
                  <a:extLst>
                    <a:ext uri="{9D8B030D-6E8A-4147-A177-3AD203B41FA5}">
                      <a16:colId xmlns:a16="http://schemas.microsoft.com/office/drawing/2014/main" val="20001"/>
                    </a:ext>
                  </a:extLst>
                </a:gridCol>
              </a:tblGrid>
              <a:tr h="4452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FirstName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8" name="Rectangle 9"/>
          <p:cNvSpPr>
            <a:spLocks noChangeArrowheads="1"/>
          </p:cNvSpPr>
          <p:nvPr/>
        </p:nvSpPr>
        <p:spPr bwMode="auto">
          <a:xfrm>
            <a:off x="1979612" y="5181600"/>
            <a:ext cx="8305800" cy="141843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SELECT</a:t>
            </a:r>
            <a:r>
              <a:rPr lang="en-US" sz="26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a:t>
            </a:r>
            <a:r>
              <a:rPr lang="en-US" sz="2600" b="1" noProof="1">
                <a:solidFill>
                  <a:schemeClr val="tx2"/>
                </a:solidFill>
                <a:effectLst>
                  <a:outerShdw blurRad="38100" dist="38100" dir="2700000" algn="tl">
                    <a:srgbClr val="000000">
                      <a:alpha val="43137"/>
                    </a:srgbClr>
                  </a:outerShdw>
                </a:effectLst>
                <a:latin typeface="Consolas" panose="020B0609020204030204" pitchFamily="49" charset="0"/>
              </a:rPr>
              <a:t>.Duration</a:t>
            </a:r>
            <a:r>
              <a:rPr lang="en-US" sz="2600" b="1" dirty="0">
                <a:solidFill>
                  <a:srgbClr val="FBEEDC"/>
                </a:solidFill>
                <a:effectLst>
                  <a:outerShdw blurRad="38100" dist="38100" dir="2700000" algn="tl">
                    <a:srgbClr val="000000">
                      <a:alpha val="43137"/>
                    </a:srgbClr>
                  </a:outerShdw>
                </a:effectLst>
                <a:latin typeface="Consolas" panose="020B0609020204030204" pitchFamily="49" charset="0"/>
              </a:rPr>
              <a:t>,</a:t>
            </a:r>
          </a:p>
          <a:p>
            <a:r>
              <a:rPr lang="en-US" sz="2600"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a:t>
            </a:r>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.ACG </a:t>
            </a:r>
            <a:r>
              <a:rPr lang="en-US" sz="2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US" sz="2600" b="1" dirty="0">
                <a:solidFill>
                  <a:srgbClr val="FBEEDC"/>
                </a:solidFill>
                <a:effectLst>
                  <a:outerShdw blurRad="38100" dist="38100" dir="2700000" algn="tl">
                    <a:srgbClr val="000000">
                      <a:alpha val="43137"/>
                    </a:srgbClr>
                  </a:outerShdw>
                </a:effectLst>
                <a:latin typeface="Consolas" panose="020B0609020204030204" pitchFamily="49" charset="0"/>
              </a:rPr>
              <a:t> 'Access Control Gateway'</a:t>
            </a:r>
          </a:p>
          <a:p>
            <a:r>
              <a:rPr lang="en-GB" sz="2600" b="1" dirty="0">
                <a:solidFill>
                  <a:srgbClr val="FBEEDC"/>
                </a:solidFill>
                <a:effectLst>
                  <a:outerShdw blurRad="38100" dist="38100" dir="2700000" algn="tl">
                    <a:srgbClr val="000000">
                      <a:alpha val="43137"/>
                    </a:srgbClr>
                  </a:outerShdw>
                </a:effectLst>
                <a:latin typeface="Consolas" panose="020B0609020204030204" pitchFamily="49" charset="0"/>
              </a:rPr>
              <a:t>FROM Calls </a:t>
            </a:r>
            <a:r>
              <a:rPr lang="en-GB" sz="2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GB" sz="2600"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GB" sz="2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a:t>
            </a:r>
          </a:p>
        </p:txBody>
      </p:sp>
      <p:sp>
        <p:nvSpPr>
          <p:cNvPr id="10" name="AutoShape 5"/>
          <p:cNvSpPr>
            <a:spLocks noChangeArrowheads="1"/>
          </p:cNvSpPr>
          <p:nvPr/>
        </p:nvSpPr>
        <p:spPr bwMode="auto">
          <a:xfrm>
            <a:off x="3452220" y="1741998"/>
            <a:ext cx="2506200" cy="615829"/>
          </a:xfrm>
          <a:prstGeom prst="wedgeRoundRectCallout">
            <a:avLst>
              <a:gd name="adj1" fmla="val 1081"/>
              <a:gd name="adj2" fmla="val 993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Display Name</a:t>
            </a:r>
          </a:p>
        </p:txBody>
      </p:sp>
      <p:sp>
        <p:nvSpPr>
          <p:cNvPr id="11" name="Arrow: Right 10"/>
          <p:cNvSpPr/>
          <p:nvPr/>
        </p:nvSpPr>
        <p:spPr>
          <a:xfrm>
            <a:off x="5560214" y="3270217"/>
            <a:ext cx="457200" cy="362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85265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2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027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a:xfrm>
            <a:off x="190413" y="1066800"/>
            <a:ext cx="11804822" cy="5570355"/>
          </a:xfrm>
        </p:spPr>
        <p:txBody>
          <a:bodyPr>
            <a:normAutofit/>
          </a:bodyPr>
          <a:lstStyle/>
          <a:p>
            <a:pPr>
              <a:lnSpc>
                <a:spcPct val="100000"/>
              </a:lnSpc>
            </a:pPr>
            <a:r>
              <a:rPr lang="en-US" sz="3600" dirty="0"/>
              <a:t>You can concatenate column names using the </a:t>
            </a:r>
            <a:r>
              <a:rPr lang="en-US" sz="3600" b="1" dirty="0">
                <a:solidFill>
                  <a:schemeClr val="accent1"/>
                </a:solidFill>
                <a:effectLst>
                  <a:outerShdw blurRad="38100" dist="38100" dir="2700000" algn="tl">
                    <a:srgbClr val="000000">
                      <a:alpha val="43137"/>
                    </a:srgbClr>
                  </a:outerShdw>
                </a:effectLst>
                <a:latin typeface="Consolas" panose="020B0609020204030204" pitchFamily="49" charset="0"/>
              </a:rPr>
              <a:t>+</a:t>
            </a:r>
            <a:r>
              <a:rPr lang="en-US" sz="3600" dirty="0"/>
              <a:t> operator</a:t>
            </a:r>
          </a:p>
          <a:p>
            <a:pPr lvl="1">
              <a:lnSpc>
                <a:spcPct val="100000"/>
              </a:lnSpc>
            </a:pPr>
            <a:r>
              <a:rPr lang="en-US" dirty="0">
                <a:solidFill>
                  <a:schemeClr val="tx2">
                    <a:lumMod val="75000"/>
                  </a:schemeClr>
                </a:solidFill>
              </a:rPr>
              <a:t>String literals </a:t>
            </a:r>
            <a:r>
              <a:rPr lang="en-US" dirty="0"/>
              <a:t>are enclosed in </a:t>
            </a:r>
            <a:r>
              <a:rPr lang="en-US" dirty="0">
                <a:solidFill>
                  <a:schemeClr val="accent1"/>
                </a:solidFill>
              </a:rPr>
              <a:t>single quotes</a:t>
            </a:r>
          </a:p>
          <a:p>
            <a:pPr lvl="1">
              <a:lnSpc>
                <a:spcPct val="100000"/>
              </a:lnSpc>
            </a:pPr>
            <a:r>
              <a:rPr lang="en-US" dirty="0"/>
              <a:t>Column names containing </a:t>
            </a:r>
            <a:r>
              <a:rPr lang="en-US" dirty="0">
                <a:solidFill>
                  <a:schemeClr val="tx2">
                    <a:lumMod val="75000"/>
                  </a:schemeClr>
                </a:solidFill>
              </a:rPr>
              <a:t>special symbols</a:t>
            </a:r>
            <a:r>
              <a:rPr lang="en-US" dirty="0"/>
              <a:t> use </a:t>
            </a:r>
            <a:r>
              <a:rPr lang="en-US" dirty="0">
                <a:solidFill>
                  <a:schemeClr val="accent1"/>
                </a:solidFill>
              </a:rPr>
              <a:t>brackets</a:t>
            </a:r>
            <a:endParaRPr lang="en-US" sz="3000" dirty="0">
              <a:solidFill>
                <a:schemeClr val="accent1"/>
              </a:solidFill>
            </a:endParaRPr>
          </a:p>
        </p:txBody>
      </p:sp>
      <p:sp>
        <p:nvSpPr>
          <p:cNvPr id="504834" name="Rectangle 2"/>
          <p:cNvSpPr>
            <a:spLocks noGrp="1" noChangeArrowheads="1"/>
          </p:cNvSpPr>
          <p:nvPr>
            <p:ph type="title"/>
          </p:nvPr>
        </p:nvSpPr>
        <p:spPr/>
        <p:txBody>
          <a:bodyPr/>
          <a:lstStyle/>
          <a:p>
            <a:r>
              <a:rPr lang="en-US" dirty="0"/>
              <a:t>Concatenation Operator</a:t>
            </a:r>
          </a:p>
        </p:txBody>
      </p:sp>
      <p:sp>
        <p:nvSpPr>
          <p:cNvPr id="504836" name="Rectangle 4"/>
          <p:cNvSpPr>
            <a:spLocks noChangeArrowheads="1"/>
          </p:cNvSpPr>
          <p:nvPr/>
        </p:nvSpPr>
        <p:spPr bwMode="auto">
          <a:xfrm>
            <a:off x="1443036" y="3048000"/>
            <a:ext cx="9070976"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AS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Full Name</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EmployeeID AS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No.</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graphicFrame>
        <p:nvGraphicFramePr>
          <p:cNvPr id="504837" name="Group 5"/>
          <p:cNvGraphicFramePr>
            <a:graphicFrameLocks noGrp="1"/>
          </p:cNvGraphicFramePr>
          <p:nvPr>
            <p:extLst>
              <p:ext uri="{D42A27DB-BD31-4B8C-83A1-F6EECF244321}">
                <p14:modId xmlns:p14="http://schemas.microsoft.com/office/powerpoint/2010/main" val="3529308261"/>
              </p:ext>
            </p:extLst>
          </p:nvPr>
        </p:nvGraphicFramePr>
        <p:xfrm>
          <a:off x="3197224" y="4648200"/>
          <a:ext cx="5791200" cy="1784604"/>
        </p:xfrm>
        <a:graphic>
          <a:graphicData uri="http://schemas.openxmlformats.org/drawingml/2006/table">
            <a:tbl>
              <a:tblPr/>
              <a:tblGrid>
                <a:gridCol w="3201988">
                  <a:extLst>
                    <a:ext uri="{9D8B030D-6E8A-4147-A177-3AD203B41FA5}">
                      <a16:colId xmlns:a16="http://schemas.microsoft.com/office/drawing/2014/main" val="20000"/>
                    </a:ext>
                  </a:extLst>
                </a:gridCol>
                <a:gridCol w="2589212">
                  <a:extLst>
                    <a:ext uri="{9D8B030D-6E8A-4147-A177-3AD203B41FA5}">
                      <a16:colId xmlns:a16="http://schemas.microsoft.com/office/drawing/2014/main"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Full</a:t>
                      </a:r>
                      <a:r>
                        <a:rPr kumimoji="1" lang="en-US" sz="26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 </a:t>
                      </a:r>
                      <a:r>
                        <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No.</a:t>
                      </a:r>
                      <a:endPar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4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Tree>
    <p:extLst>
      <p:ext uri="{BB962C8B-B14F-4D97-AF65-F5344CB8AC3E}">
        <p14:creationId xmlns:p14="http://schemas.microsoft.com/office/powerpoint/2010/main" val="260072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483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48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4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
        <p:nvSpPr>
          <p:cNvPr id="3" name="Content Placeholder 2"/>
          <p:cNvSpPr>
            <a:spLocks noGrp="1"/>
          </p:cNvSpPr>
          <p:nvPr>
            <p:ph idx="1"/>
          </p:nvPr>
        </p:nvSpPr>
        <p:spPr/>
        <p:txBody>
          <a:bodyPr>
            <a:normAutofit/>
          </a:bodyPr>
          <a:lstStyle/>
          <a:p>
            <a:r>
              <a:rPr lang="en-US" dirty="0"/>
              <a:t>Find information about all employees, listing their </a:t>
            </a:r>
            <a:r>
              <a:rPr lang="en-US" dirty="0">
                <a:solidFill>
                  <a:schemeClr val="accent1"/>
                </a:solidFill>
              </a:rPr>
              <a:t>full</a:t>
            </a:r>
            <a:r>
              <a:rPr lang="en-US" dirty="0"/>
              <a:t> </a:t>
            </a:r>
            <a:r>
              <a:rPr lang="en-US" dirty="0">
                <a:solidFill>
                  <a:schemeClr val="accent1"/>
                </a:solidFill>
              </a:rPr>
              <a:t>name</a:t>
            </a:r>
            <a:r>
              <a:rPr lang="en-US" dirty="0"/>
              <a:t>, </a:t>
            </a:r>
            <a:r>
              <a:rPr lang="en-US" dirty="0">
                <a:solidFill>
                  <a:schemeClr val="accent1"/>
                </a:solidFill>
              </a:rPr>
              <a:t>job title</a:t>
            </a:r>
            <a:r>
              <a:rPr lang="en-US" dirty="0"/>
              <a:t> and </a:t>
            </a:r>
            <a:r>
              <a:rPr lang="en-US" dirty="0">
                <a:solidFill>
                  <a:schemeClr val="accent1"/>
                </a:solidFill>
              </a:rPr>
              <a:t>salary</a:t>
            </a:r>
          </a:p>
          <a:p>
            <a:pPr lvl="1"/>
            <a:r>
              <a:rPr lang="en-US" dirty="0"/>
              <a:t>Use </a:t>
            </a:r>
            <a:r>
              <a:rPr lang="en-US" dirty="0">
                <a:solidFill>
                  <a:schemeClr val="accent1"/>
                </a:solidFill>
              </a:rPr>
              <a:t>concatenation</a:t>
            </a:r>
            <a:r>
              <a:rPr lang="en-US" dirty="0"/>
              <a:t> to display first and last names as </a:t>
            </a:r>
            <a:r>
              <a:rPr lang="en-US" dirty="0">
                <a:solidFill>
                  <a:schemeClr val="accent1"/>
                </a:solidFill>
              </a:rPr>
              <a:t>one field</a:t>
            </a: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pPr>
              <a:spcBef>
                <a:spcPts val="1200"/>
              </a:spcBef>
            </a:pPr>
            <a:r>
              <a:rPr lang="en-US" dirty="0"/>
              <a:t>Note: Query </a:t>
            </a:r>
            <a:r>
              <a:rPr lang="en-US" noProof="1">
                <a:solidFill>
                  <a:schemeClr val="accent1"/>
                </a:solidFill>
              </a:rPr>
              <a:t>SoftUni</a:t>
            </a:r>
            <a:r>
              <a:rPr lang="en-US" dirty="0"/>
              <a:t> database</a:t>
            </a:r>
          </a:p>
        </p:txBody>
      </p:sp>
      <p:sp>
        <p:nvSpPr>
          <p:cNvPr id="4" name="Title 3"/>
          <p:cNvSpPr>
            <a:spLocks noGrp="1"/>
          </p:cNvSpPr>
          <p:nvPr>
            <p:ph type="title"/>
          </p:nvPr>
        </p:nvSpPr>
        <p:spPr/>
        <p:txBody>
          <a:bodyPr/>
          <a:lstStyle/>
          <a:p>
            <a:r>
              <a:rPr lang="en-US" dirty="0"/>
              <a:t>Problem: Employee Summary</a:t>
            </a:r>
          </a:p>
        </p:txBody>
      </p:sp>
      <p:pic>
        <p:nvPicPr>
          <p:cNvPr id="6" name="Picture 5"/>
          <p:cNvPicPr>
            <a:picLocks noChangeAspect="1"/>
          </p:cNvPicPr>
          <p:nvPr/>
        </p:nvPicPr>
        <p:blipFill rotWithShape="1">
          <a:blip r:embed="rId2"/>
          <a:srcRect b="18421"/>
          <a:stretch/>
        </p:blipFill>
        <p:spPr>
          <a:xfrm>
            <a:off x="3395411" y="3048000"/>
            <a:ext cx="5398004" cy="2819400"/>
          </a:xfrm>
          <a:prstGeom prst="roundRect">
            <a:avLst>
              <a:gd name="adj" fmla="val 6937"/>
            </a:avLst>
          </a:prstGeom>
        </p:spPr>
      </p:pic>
    </p:spTree>
    <p:extLst>
      <p:ext uri="{BB962C8B-B14F-4D97-AF65-F5344CB8AC3E}">
        <p14:creationId xmlns:p14="http://schemas.microsoft.com/office/powerpoint/2010/main" val="400771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4" name="Title 3"/>
          <p:cNvSpPr>
            <a:spLocks noGrp="1"/>
          </p:cNvSpPr>
          <p:nvPr>
            <p:ph type="title"/>
          </p:nvPr>
        </p:nvSpPr>
        <p:spPr/>
        <p:txBody>
          <a:bodyPr/>
          <a:lstStyle/>
          <a:p>
            <a:r>
              <a:rPr lang="en-US" dirty="0"/>
              <a:t>Solution: Employee Summary</a:t>
            </a:r>
          </a:p>
        </p:txBody>
      </p:sp>
      <p:sp>
        <p:nvSpPr>
          <p:cNvPr id="5" name="Rectangle 4"/>
          <p:cNvSpPr>
            <a:spLocks noChangeArrowheads="1"/>
          </p:cNvSpPr>
          <p:nvPr/>
        </p:nvSpPr>
        <p:spPr bwMode="auto">
          <a:xfrm>
            <a:off x="493712" y="2819400"/>
            <a:ext cx="11201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FirstName + ' ' + LastName</a:t>
            </a:r>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[Full Name],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JobTitle,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AutoShape 5"/>
          <p:cNvSpPr>
            <a:spLocks noChangeArrowheads="1"/>
          </p:cNvSpPr>
          <p:nvPr/>
        </p:nvSpPr>
        <p:spPr bwMode="auto">
          <a:xfrm>
            <a:off x="3732212" y="1752600"/>
            <a:ext cx="2947238" cy="636149"/>
          </a:xfrm>
          <a:prstGeom prst="wedgeRoundRectCallout">
            <a:avLst>
              <a:gd name="adj1" fmla="val 2145"/>
              <a:gd name="adj2" fmla="val 9064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Concatenation</a:t>
            </a:r>
          </a:p>
        </p:txBody>
      </p:sp>
      <p:sp>
        <p:nvSpPr>
          <p:cNvPr id="9" name="AutoShape 5"/>
          <p:cNvSpPr>
            <a:spLocks noChangeArrowheads="1"/>
          </p:cNvSpPr>
          <p:nvPr/>
        </p:nvSpPr>
        <p:spPr bwMode="auto">
          <a:xfrm>
            <a:off x="4646612" y="4191000"/>
            <a:ext cx="2428340" cy="615829"/>
          </a:xfrm>
          <a:prstGeom prst="wedgeRoundRectCallout">
            <a:avLst>
              <a:gd name="adj1" fmla="val -47644"/>
              <a:gd name="adj2" fmla="val -9743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Column Alias</a:t>
            </a:r>
          </a:p>
        </p:txBody>
      </p:sp>
    </p:spTree>
    <p:extLst>
      <p:ext uri="{BB962C8B-B14F-4D97-AF65-F5344CB8AC3E}">
        <p14:creationId xmlns:p14="http://schemas.microsoft.com/office/powerpoint/2010/main" val="123874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Filtering the Selected Rows</a:t>
            </a:r>
          </a:p>
        </p:txBody>
      </p:sp>
      <p:sp>
        <p:nvSpPr>
          <p:cNvPr id="510979" name="Rectangle 3"/>
          <p:cNvSpPr>
            <a:spLocks noGrp="1" noChangeArrowheads="1"/>
          </p:cNvSpPr>
          <p:nvPr>
            <p:ph idx="1"/>
          </p:nvPr>
        </p:nvSpPr>
        <p:spPr/>
        <p:txBody>
          <a:bodyPr>
            <a:normAutofit/>
          </a:bodyPr>
          <a:lstStyle/>
          <a:p>
            <a:pPr>
              <a:lnSpc>
                <a:spcPct val="125000"/>
              </a:lnSpc>
            </a:pPr>
            <a:r>
              <a:rPr lang="en-US" dirty="0"/>
              <a:t>Use </a:t>
            </a:r>
            <a:r>
              <a:rPr lang="en-US" b="1" dirty="0">
                <a:solidFill>
                  <a:schemeClr val="accent1"/>
                </a:solidFill>
                <a:effectLst>
                  <a:outerShdw blurRad="38100" dist="38100" dir="2700000" algn="tl">
                    <a:srgbClr val="000000">
                      <a:alpha val="43137"/>
                    </a:srgbClr>
                  </a:outerShdw>
                </a:effectLst>
                <a:latin typeface="Consolas" panose="020B0609020204030204" pitchFamily="49" charset="0"/>
              </a:rPr>
              <a:t>DISTINCT</a:t>
            </a:r>
            <a:r>
              <a:rPr lang="en-US" dirty="0"/>
              <a:t> to eliminate duplicate results</a:t>
            </a:r>
          </a:p>
          <a:p>
            <a:pPr>
              <a:lnSpc>
                <a:spcPct val="125000"/>
              </a:lnSpc>
            </a:pPr>
            <a:endParaRPr lang="en-US" dirty="0"/>
          </a:p>
          <a:p>
            <a:pPr>
              <a:lnSpc>
                <a:spcPct val="125000"/>
              </a:lnSpc>
            </a:pPr>
            <a:r>
              <a:rPr lang="en-US" dirty="0"/>
              <a:t>Filter rows by specific </a:t>
            </a:r>
            <a:r>
              <a:rPr lang="en-US" dirty="0">
                <a:solidFill>
                  <a:schemeClr val="tx2">
                    <a:lumMod val="75000"/>
                  </a:schemeClr>
                </a:solidFill>
              </a:rPr>
              <a:t>conditions</a:t>
            </a:r>
            <a:r>
              <a:rPr lang="en-US" dirty="0"/>
              <a:t> using the </a:t>
            </a:r>
            <a:r>
              <a:rPr lang="en-US" b="1" dirty="0">
                <a:solidFill>
                  <a:schemeClr val="tx2">
                    <a:lumMod val="75000"/>
                  </a:schemeClr>
                </a:solidFill>
                <a:latin typeface="Consolas" pitchFamily="49" charset="0"/>
              </a:rPr>
              <a:t>WHERE</a:t>
            </a:r>
            <a:r>
              <a:rPr lang="en-US" dirty="0"/>
              <a:t> clause</a:t>
            </a:r>
          </a:p>
          <a:p>
            <a:pPr>
              <a:lnSpc>
                <a:spcPct val="125000"/>
              </a:lnSpc>
            </a:pPr>
            <a:endParaRPr lang="en-US" dirty="0"/>
          </a:p>
          <a:p>
            <a:pPr>
              <a:lnSpc>
                <a:spcPct val="100000"/>
              </a:lnSpc>
              <a:spcBef>
                <a:spcPts val="0"/>
              </a:spcBef>
              <a:spcAft>
                <a:spcPts val="0"/>
              </a:spcAft>
            </a:pPr>
            <a:endParaRPr lang="en-US" dirty="0"/>
          </a:p>
          <a:p>
            <a:pPr>
              <a:lnSpc>
                <a:spcPct val="125000"/>
              </a:lnSpc>
              <a:spcBef>
                <a:spcPts val="0"/>
              </a:spcBef>
            </a:pPr>
            <a:r>
              <a:rPr lang="en-US" dirty="0"/>
              <a:t>Other </a:t>
            </a:r>
            <a:r>
              <a:rPr lang="en-US" dirty="0">
                <a:solidFill>
                  <a:schemeClr val="accent1"/>
                </a:solidFill>
              </a:rPr>
              <a:t>logical operators </a:t>
            </a:r>
            <a:r>
              <a:rPr lang="en-US" dirty="0"/>
              <a:t>can be used for greater control</a:t>
            </a:r>
          </a:p>
        </p:txBody>
      </p:sp>
      <p:sp>
        <p:nvSpPr>
          <p:cNvPr id="510980" name="Rectangle 4"/>
          <p:cNvSpPr>
            <a:spLocks noChangeArrowheads="1"/>
          </p:cNvSpPr>
          <p:nvPr/>
        </p:nvSpPr>
        <p:spPr bwMode="auto">
          <a:xfrm>
            <a:off x="2284412" y="3515181"/>
            <a:ext cx="76200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DepartmentID </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DepartmentID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a:t>
            </a:r>
          </a:p>
        </p:txBody>
      </p:sp>
      <p:sp>
        <p:nvSpPr>
          <p:cNvPr id="511004" name="Rectangle 28"/>
          <p:cNvSpPr>
            <a:spLocks noChangeArrowheads="1"/>
          </p:cNvSpPr>
          <p:nvPr/>
        </p:nvSpPr>
        <p:spPr bwMode="auto">
          <a:xfrm>
            <a:off x="2284412" y="5570895"/>
            <a:ext cx="7620000"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&lt;=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20000</a:t>
            </a:r>
          </a:p>
        </p:txBody>
      </p:sp>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9" name="Rectangle 19"/>
          <p:cNvSpPr>
            <a:spLocks noChangeArrowheads="1"/>
          </p:cNvSpPr>
          <p:nvPr/>
        </p:nvSpPr>
        <p:spPr bwMode="auto">
          <a:xfrm>
            <a:off x="2284414" y="1828800"/>
            <a:ext cx="7619998"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DISTINCT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DepartmentID</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spTree>
    <p:extLst>
      <p:ext uri="{BB962C8B-B14F-4D97-AF65-F5344CB8AC3E}">
        <p14:creationId xmlns:p14="http://schemas.microsoft.com/office/powerpoint/2010/main" val="54698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097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09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0979">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1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normAutofit/>
          </a:bodyPr>
          <a:lstStyle/>
          <a:p>
            <a:r>
              <a:rPr lang="en-US" dirty="0"/>
              <a:t>Combine conditions using </a:t>
            </a:r>
            <a:r>
              <a:rPr lang="en-US" b="1" dirty="0">
                <a:solidFill>
                  <a:schemeClr val="tx2">
                    <a:lumMod val="75000"/>
                  </a:schemeClr>
                </a:solidFill>
                <a:latin typeface="Consolas" pitchFamily="49" charset="0"/>
                <a:cs typeface="Consolas" pitchFamily="49" charset="0"/>
              </a:rPr>
              <a:t>NOT</a:t>
            </a:r>
            <a:r>
              <a:rPr lang="en-US" dirty="0"/>
              <a:t>, </a:t>
            </a:r>
            <a:r>
              <a:rPr lang="en-US" b="1" dirty="0">
                <a:solidFill>
                  <a:schemeClr val="tx2">
                    <a:lumMod val="75000"/>
                  </a:schemeClr>
                </a:solidFill>
                <a:latin typeface="Consolas" pitchFamily="49" charset="0"/>
              </a:rPr>
              <a:t>OR</a:t>
            </a:r>
            <a:r>
              <a:rPr lang="en-US" dirty="0"/>
              <a:t>, </a:t>
            </a:r>
            <a:r>
              <a:rPr lang="en-US" b="1" noProof="1">
                <a:solidFill>
                  <a:schemeClr val="tx2">
                    <a:lumMod val="75000"/>
                  </a:schemeClr>
                </a:solidFill>
                <a:latin typeface="Consolas" pitchFamily="49" charset="0"/>
              </a:rPr>
              <a:t>AND</a:t>
            </a:r>
            <a:r>
              <a:rPr lang="en-US" dirty="0">
                <a:solidFill>
                  <a:schemeClr val="tx2">
                    <a:lumMod val="75000"/>
                  </a:schemeClr>
                </a:solidFill>
              </a:rPr>
              <a:t> </a:t>
            </a:r>
            <a:r>
              <a:rPr lang="en-US" dirty="0"/>
              <a:t>and brackets</a:t>
            </a:r>
          </a:p>
          <a:p>
            <a:pPr>
              <a:spcBef>
                <a:spcPts val="8400"/>
              </a:spcBef>
            </a:pPr>
            <a:r>
              <a:rPr lang="en-US" dirty="0"/>
              <a:t>Using </a:t>
            </a:r>
            <a:r>
              <a:rPr lang="en-US" b="1" dirty="0">
                <a:solidFill>
                  <a:schemeClr val="tx2">
                    <a:lumMod val="75000"/>
                  </a:schemeClr>
                </a:solidFill>
                <a:latin typeface="Consolas" pitchFamily="49" charset="0"/>
              </a:rPr>
              <a:t>BETWEEN</a:t>
            </a:r>
            <a:r>
              <a:rPr lang="en-US" dirty="0">
                <a:solidFill>
                  <a:schemeClr val="tx2">
                    <a:lumMod val="75000"/>
                  </a:schemeClr>
                </a:solidFill>
              </a:rPr>
              <a:t> </a:t>
            </a:r>
            <a:r>
              <a:rPr lang="en-US" dirty="0"/>
              <a:t>operator to specify a range:</a:t>
            </a:r>
          </a:p>
          <a:p>
            <a:pPr>
              <a:spcBef>
                <a:spcPts val="8400"/>
              </a:spcBef>
            </a:pPr>
            <a:r>
              <a:rPr lang="en-US" dirty="0"/>
              <a:t>Using </a:t>
            </a:r>
            <a:r>
              <a:rPr lang="en-US" b="1" dirty="0">
                <a:solidFill>
                  <a:schemeClr val="tx2">
                    <a:lumMod val="75000"/>
                  </a:schemeClr>
                </a:solidFill>
                <a:latin typeface="Consolas" pitchFamily="49" charset="0"/>
              </a:rPr>
              <a:t>IN</a:t>
            </a:r>
            <a:r>
              <a:rPr lang="en-US" dirty="0"/>
              <a:t> </a:t>
            </a:r>
            <a:r>
              <a:rPr lang="en-US" b="1" dirty="0">
                <a:solidFill>
                  <a:schemeClr val="tx2">
                    <a:lumMod val="75000"/>
                  </a:schemeClr>
                </a:solidFill>
                <a:latin typeface="Consolas" pitchFamily="49" charset="0"/>
              </a:rPr>
              <a:t>/</a:t>
            </a:r>
            <a:r>
              <a:rPr lang="en-US" dirty="0"/>
              <a:t> </a:t>
            </a:r>
            <a:r>
              <a:rPr lang="en-US" b="1" dirty="0">
                <a:solidFill>
                  <a:schemeClr val="tx2">
                    <a:lumMod val="75000"/>
                  </a:schemeClr>
                </a:solidFill>
                <a:latin typeface="Consolas" pitchFamily="49" charset="0"/>
              </a:rPr>
              <a:t>NOT</a:t>
            </a:r>
            <a:r>
              <a:rPr lang="en-US" dirty="0"/>
              <a:t> </a:t>
            </a:r>
            <a:r>
              <a:rPr lang="en-US" b="1" dirty="0">
                <a:solidFill>
                  <a:schemeClr val="tx2">
                    <a:lumMod val="75000"/>
                  </a:schemeClr>
                </a:solidFill>
                <a:latin typeface="Consolas" pitchFamily="49" charset="0"/>
              </a:rPr>
              <a:t>IN </a:t>
            </a:r>
            <a:r>
              <a:rPr lang="en-US" dirty="0"/>
              <a:t>to specify a set of values:</a:t>
            </a:r>
          </a:p>
        </p:txBody>
      </p:sp>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513028" name="Rectangle 4"/>
          <p:cNvSpPr>
            <a:spLocks noChangeArrowheads="1"/>
          </p:cNvSpPr>
          <p:nvPr/>
        </p:nvSpPr>
        <p:spPr bwMode="auto">
          <a:xfrm>
            <a:off x="1522412" y="35886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Salary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BETWEEN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20000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AND</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22000</a:t>
            </a:r>
          </a:p>
        </p:txBody>
      </p:sp>
      <p:sp>
        <p:nvSpPr>
          <p:cNvPr id="513029" name="Rectangle 5"/>
          <p:cNvSpPr>
            <a:spLocks noChangeArrowheads="1"/>
          </p:cNvSpPr>
          <p:nvPr/>
        </p:nvSpPr>
        <p:spPr bwMode="auto">
          <a:xfrm>
            <a:off x="1522412" y="53412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LastName, ManagerID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(109, 3, 16)</a:t>
            </a:r>
          </a:p>
        </p:txBody>
      </p:sp>
      <p:sp>
        <p:nvSpPr>
          <p:cNvPr id="8" name="Rectangle 6"/>
          <p:cNvSpPr>
            <a:spLocks noChangeArrowheads="1"/>
          </p:cNvSpPr>
          <p:nvPr/>
        </p:nvSpPr>
        <p:spPr bwMode="auto">
          <a:xfrm>
            <a:off x="1522412" y="18360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NOT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ManagerID = 3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ManagerID = 4</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64634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302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3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302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3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071198" y="1161281"/>
            <a:ext cx="2709626" cy="1517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00739" name="Rectangle 3"/>
          <p:cNvSpPr>
            <a:spLocks noGrp="1" noChangeArrowheads="1"/>
          </p:cNvSpPr>
          <p:nvPr>
            <p:ph idx="1"/>
          </p:nvPr>
        </p:nvSpPr>
        <p:spPr>
          <a:xfrm>
            <a:off x="190413" y="1066800"/>
            <a:ext cx="11804822" cy="5570355"/>
          </a:xfrm>
        </p:spPr>
        <p:txBody>
          <a:bodyPr/>
          <a:lstStyle/>
          <a:p>
            <a:pPr>
              <a:lnSpc>
                <a:spcPct val="100000"/>
              </a:lnSpc>
            </a:pPr>
            <a:r>
              <a:rPr lang="en-US" sz="3200" b="1" dirty="0">
                <a:solidFill>
                  <a:schemeClr val="tx2">
                    <a:lumMod val="75000"/>
                  </a:schemeClr>
                </a:solidFill>
                <a:latin typeface="Consolas" pitchFamily="49" charset="0"/>
              </a:rPr>
              <a:t>NULL</a:t>
            </a:r>
            <a:r>
              <a:rPr lang="en-US" sz="3200" dirty="0"/>
              <a:t> is a special value that means missing value</a:t>
            </a:r>
          </a:p>
          <a:p>
            <a:pPr lvl="1">
              <a:lnSpc>
                <a:spcPct val="100000"/>
              </a:lnSpc>
            </a:pPr>
            <a:r>
              <a:rPr lang="en-US" sz="3000" dirty="0"/>
              <a:t>Not the same as </a:t>
            </a:r>
            <a:r>
              <a:rPr lang="en-US" sz="3000" b="1" dirty="0">
                <a:solidFill>
                  <a:schemeClr val="tx2">
                    <a:lumMod val="75000"/>
                  </a:schemeClr>
                </a:solidFill>
                <a:latin typeface="Consolas" panose="020B0609020204030204" pitchFamily="49" charset="0"/>
                <a:cs typeface="Consolas" panose="020B0609020204030204" pitchFamily="49" charset="0"/>
              </a:rPr>
              <a:t>0</a:t>
            </a:r>
            <a:r>
              <a:rPr lang="en-US" sz="3000" dirty="0"/>
              <a:t> or a blank space</a:t>
            </a:r>
          </a:p>
          <a:p>
            <a:pPr>
              <a:lnSpc>
                <a:spcPct val="100000"/>
              </a:lnSpc>
            </a:pPr>
            <a:r>
              <a:rPr lang="en-US" sz="3200" dirty="0"/>
              <a:t>Checking for </a:t>
            </a:r>
            <a:r>
              <a:rPr lang="en-US" sz="3200" b="1" dirty="0">
                <a:solidFill>
                  <a:schemeClr val="tx2">
                    <a:lumMod val="75000"/>
                  </a:schemeClr>
                </a:solidFill>
                <a:latin typeface="Consolas" pitchFamily="49" charset="0"/>
                <a:cs typeface="Consolas" pitchFamily="49" charset="0"/>
              </a:rPr>
              <a:t>NULL</a:t>
            </a:r>
            <a:r>
              <a:rPr lang="en-US" sz="3200" dirty="0">
                <a:solidFill>
                  <a:schemeClr val="tx2">
                    <a:lumMod val="75000"/>
                  </a:schemeClr>
                </a:solidFill>
              </a:rPr>
              <a:t> </a:t>
            </a:r>
            <a:r>
              <a:rPr lang="en-US" sz="3200" dirty="0"/>
              <a:t>values</a:t>
            </a:r>
            <a:endParaRPr lang="en-US" sz="3200" b="1" dirty="0">
              <a:solidFill>
                <a:schemeClr val="tx2">
                  <a:lumMod val="75000"/>
                </a:schemeClr>
              </a:solidFill>
              <a:latin typeface="Consolas" pitchFamily="49" charset="0"/>
            </a:endParaRPr>
          </a:p>
        </p:txBody>
      </p:sp>
      <p:sp>
        <p:nvSpPr>
          <p:cNvPr id="500738" name="Rectangle 2"/>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8" name="Rectangle 4"/>
          <p:cNvSpPr>
            <a:spLocks noChangeArrowheads="1"/>
          </p:cNvSpPr>
          <p:nvPr/>
        </p:nvSpPr>
        <p:spPr bwMode="auto">
          <a:xfrm>
            <a:off x="1296988" y="4181550"/>
            <a:ext cx="9521824" cy="9787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NULL</a:t>
            </a:r>
          </a:p>
        </p:txBody>
      </p:sp>
      <p:sp>
        <p:nvSpPr>
          <p:cNvPr id="9" name="Rectangle 7"/>
          <p:cNvSpPr>
            <a:spLocks noChangeArrowheads="1"/>
          </p:cNvSpPr>
          <p:nvPr/>
        </p:nvSpPr>
        <p:spPr bwMode="auto">
          <a:xfrm>
            <a:off x="1296988" y="5468203"/>
            <a:ext cx="9521824" cy="9787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NOT NULL</a:t>
            </a:r>
          </a:p>
        </p:txBody>
      </p:sp>
      <p:sp>
        <p:nvSpPr>
          <p:cNvPr id="10" name="Rectangle 8"/>
          <p:cNvSpPr>
            <a:spLocks noChangeArrowheads="1"/>
          </p:cNvSpPr>
          <p:nvPr/>
        </p:nvSpPr>
        <p:spPr bwMode="auto">
          <a:xfrm>
            <a:off x="1296988" y="2986515"/>
            <a:ext cx="9521824" cy="9787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NULL</a:t>
            </a:r>
          </a:p>
        </p:txBody>
      </p:sp>
      <p:sp>
        <p:nvSpPr>
          <p:cNvPr id="3" name="&quot;Not Allowed&quot; Symbol 2"/>
          <p:cNvSpPr/>
          <p:nvPr/>
        </p:nvSpPr>
        <p:spPr>
          <a:xfrm>
            <a:off x="7802880" y="3304649"/>
            <a:ext cx="740932" cy="740932"/>
          </a:xfrm>
          <a:prstGeom prst="noSmoking">
            <a:avLst/>
          </a:prstGeom>
          <a:solidFill>
            <a:srgbClr val="FF0000"/>
          </a:solidFill>
          <a:ln>
            <a:solidFill>
              <a:srgbClr val="C00000"/>
            </a:solidFill>
          </a:ln>
          <a:effectLst>
            <a:glow rad="76200">
              <a:schemeClr val="tx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12" name="AutoShape 5"/>
          <p:cNvSpPr>
            <a:spLocks noChangeArrowheads="1"/>
          </p:cNvSpPr>
          <p:nvPr/>
        </p:nvSpPr>
        <p:spPr bwMode="auto">
          <a:xfrm>
            <a:off x="5058092" y="2504439"/>
            <a:ext cx="3923132" cy="575113"/>
          </a:xfrm>
          <a:prstGeom prst="wedgeRoundRectCallout">
            <a:avLst>
              <a:gd name="adj1" fmla="val 1206"/>
              <a:gd name="adj2" fmla="val 13132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This is always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false</a:t>
            </a:r>
            <a:r>
              <a:rPr lang="en-US" sz="3200" dirty="0">
                <a:solidFill>
                  <a:srgbClr val="FFFFFF"/>
                </a:solidFill>
              </a:rPr>
              <a:t>!</a:t>
            </a:r>
          </a:p>
        </p:txBody>
      </p:sp>
    </p:spTree>
    <p:extLst>
      <p:ext uri="{BB962C8B-B14F-4D97-AF65-F5344CB8AC3E}">
        <p14:creationId xmlns:p14="http://schemas.microsoft.com/office/powerpoint/2010/main" val="284456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73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3"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7604344" y="533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
        <p:nvSpPr>
          <p:cNvPr id="517122" name="Rectangle 2"/>
          <p:cNvSpPr>
            <a:spLocks noGrp="1" noChangeArrowheads="1"/>
          </p:cNvSpPr>
          <p:nvPr>
            <p:ph type="title"/>
          </p:nvPr>
        </p:nvSpPr>
        <p:spPr/>
        <p:txBody>
          <a:bodyPr/>
          <a:lstStyle/>
          <a:p>
            <a:r>
              <a:rPr lang="en-US" dirty="0"/>
              <a:t>Sorting Result Sets</a:t>
            </a:r>
          </a:p>
        </p:txBody>
      </p:sp>
      <p:sp>
        <p:nvSpPr>
          <p:cNvPr id="517123" name="Rectangle 3"/>
          <p:cNvSpPr>
            <a:spLocks noGrp="1" noChangeArrowheads="1"/>
          </p:cNvSpPr>
          <p:nvPr>
            <p:ph idx="1"/>
          </p:nvPr>
        </p:nvSpPr>
        <p:spPr/>
        <p:txBody>
          <a:bodyPr/>
          <a:lstStyle/>
          <a:p>
            <a:pPr>
              <a:lnSpc>
                <a:spcPct val="100000"/>
              </a:lnSpc>
            </a:pPr>
            <a:r>
              <a:rPr lang="en-US" dirty="0"/>
              <a:t>Sort rows with the </a:t>
            </a:r>
            <a:r>
              <a:rPr lang="en-US" b="1" dirty="0">
                <a:solidFill>
                  <a:schemeClr val="tx2">
                    <a:lumMod val="75000"/>
                  </a:schemeClr>
                </a:solidFill>
                <a:latin typeface="Consolas" panose="020B0609020204030204" pitchFamily="49" charset="0"/>
                <a:cs typeface="Consolas" panose="020B0609020204030204" pitchFamily="49" charset="0"/>
              </a:rPr>
              <a:t>ORDER</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clause</a:t>
            </a:r>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ASC</a:t>
            </a:r>
            <a:r>
              <a:rPr lang="en-US" dirty="0"/>
              <a:t>: </a:t>
            </a:r>
            <a:r>
              <a:rPr lang="en-US" dirty="0">
                <a:solidFill>
                  <a:schemeClr val="tx2">
                    <a:lumMod val="75000"/>
                  </a:schemeClr>
                </a:solidFill>
              </a:rPr>
              <a:t>ascending</a:t>
            </a:r>
            <a:r>
              <a:rPr lang="en-US" dirty="0"/>
              <a:t> order, default</a:t>
            </a:r>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DESC</a:t>
            </a:r>
            <a:r>
              <a:rPr lang="en-US" dirty="0"/>
              <a:t>: </a:t>
            </a:r>
            <a:r>
              <a:rPr lang="en-US" dirty="0">
                <a:solidFill>
                  <a:schemeClr val="tx2">
                    <a:lumMod val="75000"/>
                  </a:schemeClr>
                </a:solidFill>
              </a:rPr>
              <a:t>descending</a:t>
            </a:r>
            <a:r>
              <a:rPr lang="en-US" dirty="0"/>
              <a:t> order</a:t>
            </a:r>
          </a:p>
        </p:txBody>
      </p:sp>
      <p:sp>
        <p:nvSpPr>
          <p:cNvPr id="517124" name="Rectangle 4"/>
          <p:cNvSpPr>
            <a:spLocks noChangeArrowheads="1"/>
          </p:cNvSpPr>
          <p:nvPr/>
        </p:nvSpPr>
        <p:spPr bwMode="auto">
          <a:xfrm>
            <a:off x="912812" y="3255075"/>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HireDate</a:t>
            </a:r>
          </a:p>
        </p:txBody>
      </p:sp>
      <p:graphicFrame>
        <p:nvGraphicFramePr>
          <p:cNvPr id="517125" name="Group 5"/>
          <p:cNvGraphicFramePr>
            <a:graphicFrameLocks noGrp="1"/>
          </p:cNvGraphicFramePr>
          <p:nvPr/>
        </p:nvGraphicFramePr>
        <p:xfrm>
          <a:off x="7615237" y="2189872"/>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1998-07-31</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1999-02-26</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1999-12-12</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2812" y="4953000"/>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HireDate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DESC</a:t>
            </a:r>
          </a:p>
        </p:txBody>
      </p:sp>
      <p:graphicFrame>
        <p:nvGraphicFramePr>
          <p:cNvPr id="517146" name="Group 26"/>
          <p:cNvGraphicFramePr>
            <a:graphicFrameLocks noGrp="1"/>
          </p:cNvGraphicFramePr>
          <p:nvPr/>
        </p:nvGraphicFramePr>
        <p:xfrm>
          <a:off x="7615237" y="4495800"/>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17</a:t>
            </a:fld>
            <a:endParaRPr lang="en-US" dirty="0"/>
          </a:p>
        </p:txBody>
      </p:sp>
    </p:spTree>
    <p:extLst>
      <p:ext uri="{BB962C8B-B14F-4D97-AF65-F5344CB8AC3E}">
        <p14:creationId xmlns:p14="http://schemas.microsoft.com/office/powerpoint/2010/main" val="241158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712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71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7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712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71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7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
        <p:nvSpPr>
          <p:cNvPr id="3" name="Content Placeholder 2"/>
          <p:cNvSpPr>
            <a:spLocks noGrp="1"/>
          </p:cNvSpPr>
          <p:nvPr>
            <p:ph idx="1"/>
          </p:nvPr>
        </p:nvSpPr>
        <p:spPr/>
        <p:txBody>
          <a:bodyPr/>
          <a:lstStyle/>
          <a:p>
            <a:r>
              <a:rPr lang="en-US" dirty="0"/>
              <a:t>Views are </a:t>
            </a:r>
            <a:r>
              <a:rPr lang="en-US" dirty="0">
                <a:solidFill>
                  <a:schemeClr val="tx2">
                    <a:lumMod val="75000"/>
                  </a:schemeClr>
                </a:solidFill>
              </a:rPr>
              <a:t>named</a:t>
            </a:r>
            <a:r>
              <a:rPr lang="en-US" dirty="0"/>
              <a:t> (saved) </a:t>
            </a:r>
            <a:r>
              <a:rPr lang="en-US" dirty="0">
                <a:solidFill>
                  <a:schemeClr val="tx2">
                    <a:lumMod val="75000"/>
                  </a:schemeClr>
                </a:solidFill>
              </a:rPr>
              <a:t>queries</a:t>
            </a:r>
          </a:p>
          <a:p>
            <a:pPr lvl="1"/>
            <a:r>
              <a:rPr lang="en-US" dirty="0">
                <a:solidFill>
                  <a:schemeClr val="tx2">
                    <a:lumMod val="75000"/>
                  </a:schemeClr>
                </a:solidFill>
              </a:rPr>
              <a:t>Simplify </a:t>
            </a:r>
            <a:r>
              <a:rPr lang="en-US" dirty="0"/>
              <a:t>complex queries</a:t>
            </a:r>
          </a:p>
          <a:p>
            <a:pPr lvl="1"/>
            <a:r>
              <a:rPr lang="en-US" dirty="0">
                <a:solidFill>
                  <a:schemeClr val="tx2">
                    <a:lumMod val="75000"/>
                  </a:schemeClr>
                </a:solidFill>
              </a:rPr>
              <a:t>Limit access </a:t>
            </a:r>
            <a:r>
              <a:rPr lang="en-US" dirty="0"/>
              <a:t>to data for certain users</a:t>
            </a:r>
          </a:p>
          <a:p>
            <a:r>
              <a:rPr lang="en-US" dirty="0"/>
              <a:t>Example: Get employee </a:t>
            </a:r>
            <a:r>
              <a:rPr lang="en-US" dirty="0">
                <a:solidFill>
                  <a:schemeClr val="tx2">
                    <a:lumMod val="75000"/>
                  </a:schemeClr>
                </a:solidFill>
              </a:rPr>
              <a:t>names</a:t>
            </a:r>
            <a:r>
              <a:rPr lang="en-US" dirty="0"/>
              <a:t> and </a:t>
            </a:r>
            <a:r>
              <a:rPr lang="en-US" dirty="0">
                <a:solidFill>
                  <a:schemeClr val="tx2">
                    <a:lumMod val="75000"/>
                  </a:schemeClr>
                </a:solidFill>
              </a:rPr>
              <a:t>salaries</a:t>
            </a:r>
            <a:r>
              <a:rPr lang="en-US" dirty="0"/>
              <a:t>, by </a:t>
            </a:r>
            <a:r>
              <a:rPr lang="en-US" dirty="0">
                <a:solidFill>
                  <a:schemeClr val="tx2">
                    <a:lumMod val="75000"/>
                  </a:schemeClr>
                </a:solidFill>
              </a:rPr>
              <a:t>department</a:t>
            </a:r>
          </a:p>
        </p:txBody>
      </p:sp>
      <p:sp>
        <p:nvSpPr>
          <p:cNvPr id="4" name="Title 3"/>
          <p:cNvSpPr>
            <a:spLocks noGrp="1"/>
          </p:cNvSpPr>
          <p:nvPr>
            <p:ph type="title"/>
          </p:nvPr>
        </p:nvSpPr>
        <p:spPr/>
        <p:txBody>
          <a:bodyPr/>
          <a:lstStyle/>
          <a:p>
            <a:r>
              <a:rPr lang="en-US" dirty="0"/>
              <a:t>Views</a:t>
            </a:r>
          </a:p>
        </p:txBody>
      </p:sp>
      <p:sp>
        <p:nvSpPr>
          <p:cNvPr id="5" name="Rectangle 4"/>
          <p:cNvSpPr>
            <a:spLocks noChangeArrowheads="1"/>
          </p:cNvSpPr>
          <p:nvPr/>
        </p:nvSpPr>
        <p:spPr bwMode="auto">
          <a:xfrm>
            <a:off x="455612" y="3900738"/>
            <a:ext cx="11277600" cy="193899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VIEW </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v_EmployeesByDepartment AS</a:t>
            </a:r>
          </a:p>
          <a:p>
            <a:pPr eaLnBrk="0" hangingPunct="0">
              <a:buClr>
                <a:schemeClr val="accent5">
                  <a:lumMod val="40000"/>
                  <a:lumOff val="60000"/>
                </a:schemeClr>
              </a:buClr>
              <a:buSzPct val="70000"/>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AS </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Full Name</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a:t>
            </a:r>
          </a:p>
          <a:p>
            <a:pPr eaLnBrk="0" hangingPunct="0">
              <a:buClr>
                <a:schemeClr val="accent5">
                  <a:lumMod val="40000"/>
                  <a:lumOff val="60000"/>
                </a:schemeClr>
              </a:buClr>
              <a:buSzPct val="70000"/>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sp>
        <p:nvSpPr>
          <p:cNvPr id="6" name="Rectangle 5"/>
          <p:cNvSpPr>
            <a:spLocks noChangeArrowheads="1"/>
          </p:cNvSpPr>
          <p:nvPr/>
        </p:nvSpPr>
        <p:spPr bwMode="auto">
          <a:xfrm>
            <a:off x="455612" y="5839977"/>
            <a:ext cx="11277600" cy="553998"/>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 FROM v_EmployeesByDepartment</a:t>
            </a:r>
          </a:p>
        </p:txBody>
      </p:sp>
      <p:pic>
        <p:nvPicPr>
          <p:cNvPr id="1026" name="Picture 2" descr="Image result for view 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0211" y="1151118"/>
            <a:ext cx="2652600" cy="1971766"/>
          </a:xfrm>
          <a:prstGeom prst="roundRect">
            <a:avLst>
              <a:gd name="adj" fmla="val 6877"/>
            </a:avLst>
          </a:prstGeom>
          <a:noFill/>
          <a:extLst>
            <a:ext uri="{909E8E84-426E-40DD-AFC4-6F175D3DCCD1}">
              <a14:hiddenFill xmlns:a14="http://schemas.microsoft.com/office/drawing/2010/main">
                <a:solidFill>
                  <a:srgbClr val="FFFFFF"/>
                </a:solidFill>
              </a14:hiddenFill>
            </a:ext>
          </a:extLst>
        </p:spPr>
      </p:pic>
      <p:sp>
        <p:nvSpPr>
          <p:cNvPr id="10" name="Rectangle: Rounded Corners 9"/>
          <p:cNvSpPr/>
          <p:nvPr/>
        </p:nvSpPr>
        <p:spPr>
          <a:xfrm>
            <a:off x="518160" y="4419600"/>
            <a:ext cx="10383520" cy="1351280"/>
          </a:xfrm>
          <a:prstGeom prst="roundRect">
            <a:avLst>
              <a:gd name="adj" fmla="val 614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AutoShape 5"/>
          <p:cNvSpPr>
            <a:spLocks noChangeArrowheads="1"/>
          </p:cNvSpPr>
          <p:nvPr/>
        </p:nvSpPr>
        <p:spPr bwMode="auto">
          <a:xfrm>
            <a:off x="9066212" y="5262440"/>
            <a:ext cx="2843745" cy="626184"/>
          </a:xfrm>
          <a:prstGeom prst="wedgeRoundRectCallout">
            <a:avLst>
              <a:gd name="adj1" fmla="val -66281"/>
              <a:gd name="adj2" fmla="val 6612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Executes </a:t>
            </a:r>
            <a:r>
              <a:rPr lang="en-US" sz="3200" dirty="0">
                <a:solidFill>
                  <a:schemeClr val="tx2">
                    <a:lumMod val="75000"/>
                  </a:schemeClr>
                </a:solidFill>
              </a:rPr>
              <a:t>query</a:t>
            </a:r>
          </a:p>
        </p:txBody>
      </p:sp>
      <p:sp>
        <p:nvSpPr>
          <p:cNvPr id="12" name="AutoShape 5"/>
          <p:cNvSpPr>
            <a:spLocks noChangeArrowheads="1"/>
          </p:cNvSpPr>
          <p:nvPr/>
        </p:nvSpPr>
        <p:spPr bwMode="auto">
          <a:xfrm>
            <a:off x="9066212" y="5262440"/>
            <a:ext cx="2843745" cy="626184"/>
          </a:xfrm>
          <a:prstGeom prst="wedgeRoundRectCallout">
            <a:avLst>
              <a:gd name="adj1" fmla="val -70925"/>
              <a:gd name="adj2" fmla="val -6368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Executes </a:t>
            </a:r>
            <a:r>
              <a:rPr lang="en-US" sz="3200" dirty="0">
                <a:solidFill>
                  <a:schemeClr val="tx2">
                    <a:lumMod val="75000"/>
                  </a:schemeClr>
                </a:solidFill>
              </a:rPr>
              <a:t>query</a:t>
            </a:r>
          </a:p>
        </p:txBody>
      </p:sp>
    </p:spTree>
    <p:extLst>
      <p:ext uri="{BB962C8B-B14F-4D97-AF65-F5344CB8AC3E}">
        <p14:creationId xmlns:p14="http://schemas.microsoft.com/office/powerpoint/2010/main" val="118509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8"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3" name="Content Placeholder 2"/>
          <p:cNvSpPr>
            <a:spLocks noGrp="1"/>
          </p:cNvSpPr>
          <p:nvPr>
            <p:ph idx="1"/>
          </p:nvPr>
        </p:nvSpPr>
        <p:spPr/>
        <p:txBody>
          <a:bodyPr/>
          <a:lstStyle/>
          <a:p>
            <a:r>
              <a:rPr lang="en-US" dirty="0"/>
              <a:t>Create a </a:t>
            </a:r>
            <a:r>
              <a:rPr lang="en-US" dirty="0">
                <a:solidFill>
                  <a:schemeClr val="accent1"/>
                </a:solidFill>
              </a:rPr>
              <a:t>view</a:t>
            </a:r>
            <a:r>
              <a:rPr lang="en-US" dirty="0"/>
              <a:t> that selects all information about the </a:t>
            </a:r>
            <a:r>
              <a:rPr lang="en-US" dirty="0">
                <a:solidFill>
                  <a:schemeClr val="accent1"/>
                </a:solidFill>
              </a:rPr>
              <a:t>highest peak</a:t>
            </a:r>
          </a:p>
          <a:p>
            <a:pPr lvl="1"/>
            <a:r>
              <a:rPr lang="en-US" dirty="0"/>
              <a:t>Name the view </a:t>
            </a:r>
            <a:r>
              <a:rPr lang="en-US" b="1" noProof="1">
                <a:solidFill>
                  <a:schemeClr val="accent1"/>
                </a:solidFill>
                <a:effectLst>
                  <a:outerShdw blurRad="38100" dist="38100" dir="2700000" algn="tl">
                    <a:srgbClr val="000000">
                      <a:alpha val="43137"/>
                    </a:srgbClr>
                  </a:outerShdw>
                </a:effectLst>
                <a:latin typeface="Consolas" panose="020B0609020204030204" pitchFamily="49" charset="0"/>
              </a:rPr>
              <a:t>v_HighestPeak</a:t>
            </a:r>
          </a:p>
          <a:p>
            <a:pPr>
              <a:spcBef>
                <a:spcPts val="26400"/>
              </a:spcBef>
            </a:pPr>
            <a:r>
              <a:rPr lang="en-US" dirty="0"/>
              <a:t>Note: Query </a:t>
            </a:r>
            <a:r>
              <a:rPr lang="en-US" dirty="0">
                <a:solidFill>
                  <a:schemeClr val="accent1"/>
                </a:solidFill>
              </a:rPr>
              <a:t>Geography</a:t>
            </a:r>
            <a:r>
              <a:rPr lang="en-US" dirty="0"/>
              <a:t> database</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p:txBody>
      </p:sp>
      <p:sp>
        <p:nvSpPr>
          <p:cNvPr id="4" name="Title 3"/>
          <p:cNvSpPr>
            <a:spLocks noGrp="1"/>
          </p:cNvSpPr>
          <p:nvPr>
            <p:ph type="title"/>
          </p:nvPr>
        </p:nvSpPr>
        <p:spPr/>
        <p:txBody>
          <a:bodyPr/>
          <a:lstStyle/>
          <a:p>
            <a:r>
              <a:rPr lang="en-US" dirty="0"/>
              <a:t>Problem: Highest Peak</a:t>
            </a:r>
          </a:p>
        </p:txBody>
      </p:sp>
      <p:sp>
        <p:nvSpPr>
          <p:cNvPr id="5" name="Rectangle 4"/>
          <p:cNvSpPr>
            <a:spLocks noChangeArrowheads="1"/>
          </p:cNvSpPr>
          <p:nvPr/>
        </p:nvSpPr>
        <p:spPr bwMode="auto">
          <a:xfrm>
            <a:off x="2422412" y="3058180"/>
            <a:ext cx="7344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SELECT * FROM v_HighestPeak</a:t>
            </a:r>
          </a:p>
        </p:txBody>
      </p:sp>
      <p:pic>
        <p:nvPicPr>
          <p:cNvPr id="6" name="Picture 5"/>
          <p:cNvPicPr>
            <a:picLocks noChangeAspect="1"/>
          </p:cNvPicPr>
          <p:nvPr/>
        </p:nvPicPr>
        <p:blipFill>
          <a:blip r:embed="rId2"/>
          <a:stretch>
            <a:fillRect/>
          </a:stretch>
        </p:blipFill>
        <p:spPr>
          <a:xfrm>
            <a:off x="3876173" y="4654080"/>
            <a:ext cx="4436478" cy="679920"/>
          </a:xfrm>
          <a:prstGeom prst="roundRect">
            <a:avLst>
              <a:gd name="adj" fmla="val 12185"/>
            </a:avLst>
          </a:prstGeom>
        </p:spPr>
      </p:pic>
      <p:sp>
        <p:nvSpPr>
          <p:cNvPr id="7" name="Arrow: Down 6"/>
          <p:cNvSpPr/>
          <p:nvPr/>
        </p:nvSpPr>
        <p:spPr>
          <a:xfrm>
            <a:off x="5902324" y="3867849"/>
            <a:ext cx="381000" cy="533400"/>
          </a:xfrm>
          <a:prstGeom prst="downArrow">
            <a:avLst>
              <a:gd name="adj1" fmla="val 35455"/>
              <a:gd name="adj2" fmla="val 4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98249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6088" indent="-446088">
              <a:lnSpc>
                <a:spcPts val="4000"/>
              </a:lnSpc>
              <a:buFontTx/>
              <a:buAutoNum type="arabicPeriod"/>
            </a:pPr>
            <a:r>
              <a:rPr lang="en-US" dirty="0"/>
              <a:t>Query Basics</a:t>
            </a:r>
          </a:p>
          <a:p>
            <a:pPr marL="446088" indent="-446088">
              <a:lnSpc>
                <a:spcPts val="4000"/>
              </a:lnSpc>
              <a:buFontTx/>
              <a:buAutoNum type="arabicPeriod"/>
            </a:pPr>
            <a:r>
              <a:rPr lang="en-US" dirty="0"/>
              <a:t>Retrieving Data</a:t>
            </a:r>
            <a:endParaRPr lang="bg-BG" dirty="0"/>
          </a:p>
          <a:p>
            <a:pPr marL="446088" indent="-446088">
              <a:lnSpc>
                <a:spcPts val="4000"/>
              </a:lnSpc>
              <a:buFontTx/>
              <a:buAutoNum type="arabicPeriod"/>
            </a:pPr>
            <a:r>
              <a:rPr lang="en-US" dirty="0"/>
              <a:t>Writing Data</a:t>
            </a:r>
            <a:endParaRPr lang="bg-BG" dirty="0"/>
          </a:p>
          <a:p>
            <a:pPr marL="446088" indent="-446088">
              <a:lnSpc>
                <a:spcPts val="4000"/>
              </a:lnSpc>
              <a:buFontTx/>
              <a:buAutoNum type="arabicPeriod"/>
            </a:pPr>
            <a:r>
              <a:rPr lang="en-US" dirty="0"/>
              <a:t>Modifying Existing Records</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6" name="Picture 5" descr="A drawing of a cartoon character&#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423072" y="1371600"/>
            <a:ext cx="3572162" cy="4385137"/>
          </a:xfrm>
          <a:prstGeom prst="rect">
            <a:avLst/>
          </a:prstGeom>
        </p:spPr>
      </p:pic>
    </p:spTree>
    <p:extLst>
      <p:ext uri="{BB962C8B-B14F-4D97-AF65-F5344CB8AC3E}">
        <p14:creationId xmlns:p14="http://schemas.microsoft.com/office/powerpoint/2010/main" val="164698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11" name="Content Placeholder 10"/>
          <p:cNvSpPr>
            <a:spLocks noGrp="1"/>
          </p:cNvSpPr>
          <p:nvPr>
            <p:ph idx="1"/>
          </p:nvPr>
        </p:nvSpPr>
        <p:spPr/>
        <p:txBody>
          <a:bodyPr/>
          <a:lstStyle/>
          <a:p>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TOP(x)</a:t>
            </a:r>
            <a:r>
              <a:rPr lang="en-US" dirty="0"/>
              <a:t> selects the first </a:t>
            </a:r>
            <a:r>
              <a:rPr lang="en-US" dirty="0">
                <a:solidFill>
                  <a:schemeClr val="tx2">
                    <a:lumMod val="75000"/>
                  </a:schemeClr>
                </a:solidFill>
              </a:rPr>
              <a:t>x</a:t>
            </a:r>
            <a:r>
              <a:rPr lang="en-US" dirty="0"/>
              <a:t> values</a:t>
            </a:r>
          </a:p>
        </p:txBody>
      </p:sp>
      <p:sp>
        <p:nvSpPr>
          <p:cNvPr id="4" name="Title 3"/>
          <p:cNvSpPr>
            <a:spLocks noGrp="1"/>
          </p:cNvSpPr>
          <p:nvPr>
            <p:ph type="title"/>
          </p:nvPr>
        </p:nvSpPr>
        <p:spPr/>
        <p:txBody>
          <a:bodyPr/>
          <a:lstStyle/>
          <a:p>
            <a:r>
              <a:rPr lang="en-US"/>
              <a:t>Solution: Highest Peak</a:t>
            </a:r>
            <a:endParaRPr lang="en-US" dirty="0"/>
          </a:p>
        </p:txBody>
      </p:sp>
      <p:sp>
        <p:nvSpPr>
          <p:cNvPr id="5" name="Rectangle 4"/>
          <p:cNvSpPr>
            <a:spLocks noChangeArrowheads="1"/>
          </p:cNvSpPr>
          <p:nvPr/>
        </p:nvSpPr>
        <p:spPr bwMode="auto">
          <a:xfrm>
            <a:off x="2208212" y="2261901"/>
            <a:ext cx="7772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VIEW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v_HighestPeak</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 TOP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 *</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Peaks</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ORDER BY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Elevation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DESC</a:t>
            </a:r>
            <a:endPar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AutoShape 5"/>
          <p:cNvSpPr>
            <a:spLocks noChangeArrowheads="1"/>
          </p:cNvSpPr>
          <p:nvPr/>
        </p:nvSpPr>
        <p:spPr bwMode="auto">
          <a:xfrm>
            <a:off x="7923212" y="4934950"/>
            <a:ext cx="2971800" cy="935624"/>
          </a:xfrm>
          <a:prstGeom prst="wedgeRoundRectCallout">
            <a:avLst>
              <a:gd name="adj1" fmla="val -66139"/>
              <a:gd name="adj2" fmla="val -625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Greatest value first</a:t>
            </a:r>
          </a:p>
        </p:txBody>
      </p:sp>
      <p:sp>
        <p:nvSpPr>
          <p:cNvPr id="9" name="AutoShape 5"/>
          <p:cNvSpPr>
            <a:spLocks noChangeArrowheads="1"/>
          </p:cNvSpPr>
          <p:nvPr/>
        </p:nvSpPr>
        <p:spPr bwMode="auto">
          <a:xfrm>
            <a:off x="3122612" y="5244390"/>
            <a:ext cx="2843745" cy="626184"/>
          </a:xfrm>
          <a:prstGeom prst="wedgeRoundRectCallout">
            <a:avLst>
              <a:gd name="adj1" fmla="val 38759"/>
              <a:gd name="adj2" fmla="val -10911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Sorting column</a:t>
            </a:r>
          </a:p>
        </p:txBody>
      </p:sp>
    </p:spTree>
    <p:extLst>
      <p:ext uri="{BB962C8B-B14F-4D97-AF65-F5344CB8AC3E}">
        <p14:creationId xmlns:p14="http://schemas.microsoft.com/office/powerpoint/2010/main" val="156278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1446212" y="4648200"/>
            <a:ext cx="8938472" cy="820600"/>
          </a:xfrm>
        </p:spPr>
        <p:txBody>
          <a:bodyPr/>
          <a:lstStyle/>
          <a:p>
            <a:r>
              <a:rPr lang="en-US" dirty="0"/>
              <a:t>Writing Data in Tables</a:t>
            </a:r>
            <a:endParaRPr lang="bg-BG" dirty="0"/>
          </a:p>
        </p:txBody>
      </p:sp>
      <p:sp>
        <p:nvSpPr>
          <p:cNvPr id="4" name="Subtitle 3"/>
          <p:cNvSpPr>
            <a:spLocks noGrp="1"/>
          </p:cNvSpPr>
          <p:nvPr>
            <p:ph type="body" idx="1"/>
          </p:nvPr>
        </p:nvSpPr>
        <p:spPr>
          <a:xfrm>
            <a:off x="1446212" y="5602568"/>
            <a:ext cx="8938472" cy="688256"/>
          </a:xfrm>
        </p:spPr>
        <p:txBody>
          <a:bodyPr/>
          <a:lstStyle/>
          <a:p>
            <a:r>
              <a:rPr lang="en-US" dirty="0"/>
              <a:t>Using SQL INSERT</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5332412" y="22098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screen"/>
          <a:srcRect/>
          <a:stretch>
            <a:fillRect/>
          </a:stretch>
        </p:blipFill>
        <p:spPr bwMode="auto">
          <a:xfrm>
            <a:off x="2360612" y="16764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7313612" y="1676400"/>
            <a:ext cx="2438400" cy="2438400"/>
          </a:xfrm>
          <a:prstGeom prst="roundRect">
            <a:avLst>
              <a:gd name="adj" fmla="val 5816"/>
            </a:avLst>
          </a:prstGeom>
          <a:solidFill>
            <a:srgbClr val="FFFFFF">
              <a:shade val="85000"/>
            </a:srgbClr>
          </a:solidFill>
          <a:ln>
            <a:noFill/>
          </a:ln>
          <a:effectLst/>
        </p:spPr>
      </p:pic>
    </p:spTree>
    <p:extLst>
      <p:ext uri="{BB962C8B-B14F-4D97-AF65-F5344CB8AC3E}">
        <p14:creationId xmlns:p14="http://schemas.microsoft.com/office/powerpoint/2010/main" val="3727656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pPr marL="357188" indent="-357188">
              <a:lnSpc>
                <a:spcPct val="100000"/>
              </a:lnSpc>
            </a:pPr>
            <a:r>
              <a:rPr lang="en-US" sz="3000" dirty="0"/>
              <a:t>The SQL </a:t>
            </a:r>
            <a:r>
              <a:rPr lang="en-US" sz="3000" b="1" dirty="0">
                <a:solidFill>
                  <a:schemeClr val="accent1"/>
                </a:solidFill>
                <a:latin typeface="Consolas" pitchFamily="49" charset="0"/>
              </a:rPr>
              <a:t>INSERT</a:t>
            </a:r>
            <a:r>
              <a:rPr lang="en-US" sz="3000" dirty="0"/>
              <a:t> command</a:t>
            </a:r>
          </a:p>
          <a:p>
            <a:pPr marL="357188" indent="-357188">
              <a:lnSpc>
                <a:spcPct val="100000"/>
              </a:lnSpc>
              <a:spcBef>
                <a:spcPts val="18000"/>
              </a:spcBef>
            </a:pPr>
            <a:r>
              <a:rPr lang="en-US" sz="3000" dirty="0">
                <a:solidFill>
                  <a:schemeClr val="accent1"/>
                </a:solidFill>
              </a:rPr>
              <a:t>Bulk data </a:t>
            </a:r>
            <a:r>
              <a:rPr lang="en-US" sz="3000" dirty="0"/>
              <a:t>can be recorded in a single query, separated by comma</a:t>
            </a:r>
          </a:p>
        </p:txBody>
      </p:sp>
      <p:sp>
        <p:nvSpPr>
          <p:cNvPr id="559106" name="Rectangle 2"/>
          <p:cNvSpPr>
            <a:spLocks noGrp="1" noChangeArrowheads="1"/>
          </p:cNvSpPr>
          <p:nvPr>
            <p:ph type="title"/>
          </p:nvPr>
        </p:nvSpPr>
        <p:spPr/>
        <p:txBody>
          <a:bodyPr/>
          <a:lstStyle/>
          <a:p>
            <a:r>
              <a:rPr lang="en-US" dirty="0"/>
              <a:t>Inserting Data</a:t>
            </a:r>
            <a:endParaRPr lang="bg-BG"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6" name="Rectangle 4"/>
          <p:cNvSpPr>
            <a:spLocks noChangeArrowheads="1"/>
          </p:cNvSpPr>
          <p:nvPr/>
        </p:nvSpPr>
        <p:spPr bwMode="auto">
          <a:xfrm>
            <a:off x="684212" y="1905000"/>
            <a:ext cx="10820400"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(33, 'Paris')</a:t>
            </a:r>
          </a:p>
        </p:txBody>
      </p:sp>
      <p:sp>
        <p:nvSpPr>
          <p:cNvPr id="9" name="Rectangle 8"/>
          <p:cNvSpPr>
            <a:spLocks noChangeArrowheads="1"/>
          </p:cNvSpPr>
          <p:nvPr/>
        </p:nvSpPr>
        <p:spPr bwMode="auto">
          <a:xfrm>
            <a:off x="684212" y="4724400"/>
            <a:ext cx="10820400"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EmployeesProjects</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VALUES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(229, 1),</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 …</a:t>
            </a:r>
          </a:p>
        </p:txBody>
      </p:sp>
      <p:sp>
        <p:nvSpPr>
          <p:cNvPr id="10" name="Rectangle 4"/>
          <p:cNvSpPr>
            <a:spLocks noChangeArrowheads="1"/>
          </p:cNvSpPr>
          <p:nvPr/>
        </p:nvSpPr>
        <p:spPr bwMode="auto">
          <a:xfrm>
            <a:off x="684212" y="2809354"/>
            <a:ext cx="108204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Projects (Name, StartDate)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('Reflective Jacket',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GETDATE()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2" name="AutoShape 5"/>
          <p:cNvSpPr>
            <a:spLocks noChangeArrowheads="1"/>
          </p:cNvSpPr>
          <p:nvPr/>
        </p:nvSpPr>
        <p:spPr bwMode="auto">
          <a:xfrm>
            <a:off x="8235632" y="1209546"/>
            <a:ext cx="2286000" cy="1080210"/>
          </a:xfrm>
          <a:prstGeom prst="wedgeRoundRectCallout">
            <a:avLst>
              <a:gd name="adj1" fmla="val -73241"/>
              <a:gd name="adj2" fmla="val 4137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Values for</a:t>
            </a:r>
          </a:p>
          <a:p>
            <a:pPr algn="ctr"/>
            <a:r>
              <a:rPr lang="en-US" sz="3200" dirty="0">
                <a:solidFill>
                  <a:srgbClr val="FFFFFF"/>
                </a:solidFill>
              </a:rPr>
              <a:t>all columns</a:t>
            </a:r>
          </a:p>
        </p:txBody>
      </p:sp>
      <p:sp>
        <p:nvSpPr>
          <p:cNvPr id="13" name="AutoShape 5"/>
          <p:cNvSpPr>
            <a:spLocks noChangeArrowheads="1"/>
          </p:cNvSpPr>
          <p:nvPr/>
        </p:nvSpPr>
        <p:spPr bwMode="auto">
          <a:xfrm>
            <a:off x="8380412" y="2483641"/>
            <a:ext cx="3019411" cy="703241"/>
          </a:xfrm>
          <a:prstGeom prst="wedgeRoundRectCallout">
            <a:avLst>
              <a:gd name="adj1" fmla="val -67857"/>
              <a:gd name="adj2" fmla="val 3704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Specify columns</a:t>
            </a:r>
          </a:p>
        </p:txBody>
      </p:sp>
    </p:spTree>
    <p:extLst>
      <p:ext uri="{BB962C8B-B14F-4D97-AF65-F5344CB8AC3E}">
        <p14:creationId xmlns:p14="http://schemas.microsoft.com/office/powerpoint/2010/main" val="767289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9107">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pPr marL="357188" indent="-357188">
              <a:lnSpc>
                <a:spcPct val="100000"/>
              </a:lnSpc>
            </a:pPr>
            <a:r>
              <a:rPr lang="en-US" sz="3000" dirty="0"/>
              <a:t>Inserting rows into existing table:</a:t>
            </a:r>
          </a:p>
          <a:p>
            <a:pPr marL="357188" indent="-357188">
              <a:lnSpc>
                <a:spcPct val="100000"/>
              </a:lnSpc>
            </a:pPr>
            <a:endParaRPr lang="en-US" sz="3000" dirty="0"/>
          </a:p>
          <a:p>
            <a:pPr marL="357188" indent="-357188">
              <a:lnSpc>
                <a:spcPct val="100000"/>
              </a:lnSpc>
            </a:pPr>
            <a:endParaRPr lang="en-US" sz="3000" dirty="0"/>
          </a:p>
          <a:p>
            <a:pPr marL="357188" indent="-357188">
              <a:lnSpc>
                <a:spcPct val="100000"/>
              </a:lnSpc>
            </a:pPr>
            <a:endParaRPr lang="en-US" sz="3000" dirty="0"/>
          </a:p>
          <a:p>
            <a:pPr marL="357188" indent="-357188">
              <a:lnSpc>
                <a:spcPct val="100000"/>
              </a:lnSpc>
            </a:pPr>
            <a:r>
              <a:rPr lang="en-US" sz="3000" dirty="0"/>
              <a:t>Using existing records to create a </a:t>
            </a:r>
            <a:r>
              <a:rPr lang="en-US" sz="3000" dirty="0">
                <a:solidFill>
                  <a:schemeClr val="accent1"/>
                </a:solidFill>
              </a:rPr>
              <a:t>new table</a:t>
            </a:r>
            <a:r>
              <a:rPr lang="en-US" sz="3000" dirty="0"/>
              <a:t>:</a:t>
            </a:r>
          </a:p>
        </p:txBody>
      </p:sp>
      <p:sp>
        <p:nvSpPr>
          <p:cNvPr id="559106" name="Rectangle 2"/>
          <p:cNvSpPr>
            <a:spLocks noGrp="1" noChangeArrowheads="1"/>
          </p:cNvSpPr>
          <p:nvPr>
            <p:ph type="title"/>
          </p:nvPr>
        </p:nvSpPr>
        <p:spPr/>
        <p:txBody>
          <a:bodyPr/>
          <a:lstStyle/>
          <a:p>
            <a:r>
              <a:rPr lang="en-US" dirty="0"/>
              <a:t>Inserting Data (2)</a:t>
            </a:r>
            <a:endParaRPr lang="bg-BG" dirty="0"/>
          </a:p>
        </p:txBody>
      </p:sp>
      <p:sp>
        <p:nvSpPr>
          <p:cNvPr id="559108" name="Rectangle 4"/>
          <p:cNvSpPr>
            <a:spLocks noChangeArrowheads="1"/>
          </p:cNvSpPr>
          <p:nvPr/>
        </p:nvSpPr>
        <p:spPr bwMode="auto">
          <a:xfrm>
            <a:off x="1446212" y="1867033"/>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spcBef>
                <a:spcPts val="1200"/>
              </a:spcBef>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Projects (Name, StartDate)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Name + ' Restructuring',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GETDATE()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Departments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9" name="Rectangle 4"/>
          <p:cNvSpPr>
            <a:spLocks noChangeArrowheads="1"/>
          </p:cNvSpPr>
          <p:nvPr/>
        </p:nvSpPr>
        <p:spPr bwMode="auto">
          <a:xfrm>
            <a:off x="1446213" y="4369613"/>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CustomerID, FirstName, Email, Phone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INTO</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CustomerContacts</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Customers</a:t>
            </a:r>
          </a:p>
        </p:txBody>
      </p:sp>
      <p:sp>
        <p:nvSpPr>
          <p:cNvPr id="13" name="AutoShape 5"/>
          <p:cNvSpPr>
            <a:spLocks noChangeArrowheads="1"/>
          </p:cNvSpPr>
          <p:nvPr/>
        </p:nvSpPr>
        <p:spPr bwMode="auto">
          <a:xfrm>
            <a:off x="6746556" y="5051756"/>
            <a:ext cx="3162300" cy="584855"/>
          </a:xfrm>
          <a:prstGeom prst="wedgeRoundRectCallout">
            <a:avLst>
              <a:gd name="adj1" fmla="val -63924"/>
              <a:gd name="adj2" fmla="val -524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New table name</a:t>
            </a:r>
          </a:p>
        </p:txBody>
      </p:sp>
      <p:sp>
        <p:nvSpPr>
          <p:cNvPr id="14" name="AutoShape 5"/>
          <p:cNvSpPr>
            <a:spLocks noChangeArrowheads="1"/>
          </p:cNvSpPr>
          <p:nvPr/>
        </p:nvSpPr>
        <p:spPr bwMode="auto">
          <a:xfrm>
            <a:off x="4799763" y="5828059"/>
            <a:ext cx="3162300" cy="584855"/>
          </a:xfrm>
          <a:prstGeom prst="wedgeRoundRectCallout">
            <a:avLst>
              <a:gd name="adj1" fmla="val -47218"/>
              <a:gd name="adj2" fmla="val -9933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Existing source</a:t>
            </a:r>
          </a:p>
        </p:txBody>
      </p:sp>
      <p:sp>
        <p:nvSpPr>
          <p:cNvPr id="15" name="AutoShape 5"/>
          <p:cNvSpPr>
            <a:spLocks noChangeArrowheads="1"/>
          </p:cNvSpPr>
          <p:nvPr/>
        </p:nvSpPr>
        <p:spPr bwMode="auto">
          <a:xfrm>
            <a:off x="6780212" y="984425"/>
            <a:ext cx="3162300" cy="584855"/>
          </a:xfrm>
          <a:prstGeom prst="wedgeRoundRectCallout">
            <a:avLst>
              <a:gd name="adj1" fmla="val -39828"/>
              <a:gd name="adj2" fmla="val 9870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List of columns</a:t>
            </a:r>
          </a:p>
        </p:txBody>
      </p:sp>
    </p:spTree>
    <p:extLst>
      <p:ext uri="{BB962C8B-B14F-4D97-AF65-F5344CB8AC3E}">
        <p14:creationId xmlns:p14="http://schemas.microsoft.com/office/powerpoint/2010/main" val="3028477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a:t>Sequences are special object in SQL Server</a:t>
            </a:r>
          </a:p>
          <a:p>
            <a:pPr lvl="1"/>
            <a:r>
              <a:rPr lang="en-US" dirty="0"/>
              <a:t>Similar to </a:t>
            </a:r>
            <a:r>
              <a:rPr lang="en-US" b="1" dirty="0">
                <a:solidFill>
                  <a:schemeClr val="accent1"/>
                </a:solidFill>
                <a:effectLst>
                  <a:outerShdw blurRad="38100" dist="38100" dir="2700000" algn="tl">
                    <a:srgbClr val="000000">
                      <a:alpha val="43137"/>
                    </a:srgbClr>
                  </a:outerShdw>
                </a:effectLst>
                <a:latin typeface="Consolas" panose="020B0609020204030204" pitchFamily="49" charset="0"/>
              </a:rPr>
              <a:t>IDENTITY</a:t>
            </a:r>
            <a:r>
              <a:rPr lang="en-US" dirty="0"/>
              <a:t> fields</a:t>
            </a:r>
          </a:p>
          <a:p>
            <a:r>
              <a:rPr lang="en-US" dirty="0"/>
              <a:t>Returns an </a:t>
            </a:r>
            <a:r>
              <a:rPr lang="en-US" dirty="0">
                <a:solidFill>
                  <a:schemeClr val="accent1"/>
                </a:solidFill>
              </a:rPr>
              <a:t>incrementing value </a:t>
            </a:r>
            <a:r>
              <a:rPr lang="en-US" dirty="0"/>
              <a:t>every time it’s used</a:t>
            </a:r>
          </a:p>
        </p:txBody>
      </p:sp>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4" name="Title 3"/>
          <p:cNvSpPr>
            <a:spLocks noGrp="1"/>
          </p:cNvSpPr>
          <p:nvPr>
            <p:ph type="title"/>
          </p:nvPr>
        </p:nvSpPr>
        <p:spPr/>
        <p:txBody>
          <a:bodyPr/>
          <a:lstStyle/>
          <a:p>
            <a:r>
              <a:rPr lang="en-US" dirty="0"/>
              <a:t>Sequences</a:t>
            </a:r>
          </a:p>
        </p:txBody>
      </p:sp>
      <p:sp>
        <p:nvSpPr>
          <p:cNvPr id="14" name="Rectangle 4"/>
          <p:cNvSpPr>
            <a:spLocks noChangeArrowheads="1"/>
          </p:cNvSpPr>
          <p:nvPr/>
        </p:nvSpPr>
        <p:spPr bwMode="auto">
          <a:xfrm>
            <a:off x="836612" y="3352800"/>
            <a:ext cx="10515600" cy="206210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SEQUENCE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seq_Customers_CustomerID </a:t>
            </a:r>
            <a:b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b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AS INT</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START WITH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INCREMENT BY</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1</a:t>
            </a:r>
          </a:p>
        </p:txBody>
      </p:sp>
      <p:sp>
        <p:nvSpPr>
          <p:cNvPr id="7" name="Rectangle 4"/>
          <p:cNvSpPr>
            <a:spLocks noChangeArrowheads="1"/>
          </p:cNvSpPr>
          <p:nvPr/>
        </p:nvSpPr>
        <p:spPr bwMode="auto">
          <a:xfrm>
            <a:off x="836612" y="5414903"/>
            <a:ext cx="10515600" cy="58477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SELECT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NEXT VALUE FOR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seq_Customers_CustomerID </a:t>
            </a:r>
          </a:p>
        </p:txBody>
      </p:sp>
    </p:spTree>
    <p:extLst>
      <p:ext uri="{BB962C8B-B14F-4D97-AF65-F5344CB8AC3E}">
        <p14:creationId xmlns:p14="http://schemas.microsoft.com/office/powerpoint/2010/main" val="72097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Modifying Existing Records</a:t>
            </a:r>
          </a:p>
        </p:txBody>
      </p:sp>
      <p:sp>
        <p:nvSpPr>
          <p:cNvPr id="6" name="Text Placeholder 5"/>
          <p:cNvSpPr>
            <a:spLocks noGrp="1"/>
          </p:cNvSpPr>
          <p:nvPr>
            <p:ph type="body" idx="1"/>
          </p:nvPr>
        </p:nvSpPr>
        <p:spPr/>
        <p:txBody>
          <a:bodyPr/>
          <a:lstStyle/>
          <a:p>
            <a:r>
              <a:rPr lang="en-US" dirty="0"/>
              <a:t>Using SQL UPDATE and DELETE</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25</a:t>
            </a:fld>
            <a:endParaRPr lang="en-US" dirty="0"/>
          </a:p>
        </p:txBody>
      </p:sp>
      <p:pic>
        <p:nvPicPr>
          <p:cNvPr id="7" name="Picture 1"/>
          <p:cNvPicPr>
            <a:picLocks noChangeAspect="1" noChangeArrowheads="1"/>
          </p:cNvPicPr>
          <p:nvPr/>
        </p:nvPicPr>
        <p:blipFill>
          <a:blip r:embed="rId2" cstate="screen"/>
          <a:srcRect/>
          <a:stretch>
            <a:fillRect/>
          </a:stretch>
        </p:blipFill>
        <p:spPr bwMode="auto">
          <a:xfrm>
            <a:off x="3870080" y="1046684"/>
            <a:ext cx="4486764" cy="3372916"/>
          </a:xfrm>
          <a:prstGeom prst="roundRect">
            <a:avLst>
              <a:gd name="adj" fmla="val 14036"/>
            </a:avLst>
          </a:prstGeom>
          <a:ln>
            <a:noFill/>
          </a:ln>
          <a:effectLst>
            <a:softEdge rad="112500"/>
          </a:effectLst>
        </p:spPr>
      </p:pic>
    </p:spTree>
    <p:extLst>
      <p:ext uri="{BB962C8B-B14F-4D97-AF65-F5344CB8AC3E}">
        <p14:creationId xmlns:p14="http://schemas.microsoft.com/office/powerpoint/2010/main" val="2158376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5" name="Rectangle 3"/>
          <p:cNvSpPr>
            <a:spLocks noGrp="1" noChangeArrowheads="1"/>
          </p:cNvSpPr>
          <p:nvPr>
            <p:ph idx="1"/>
          </p:nvPr>
        </p:nvSpPr>
        <p:spPr/>
        <p:txBody>
          <a:bodyPr/>
          <a:lstStyle/>
          <a:p>
            <a:pPr>
              <a:lnSpc>
                <a:spcPct val="100000"/>
              </a:lnSpc>
            </a:pPr>
            <a:r>
              <a:rPr lang="en-US" dirty="0"/>
              <a:t>Deleting specific rows from a table</a:t>
            </a:r>
          </a:p>
          <a:p>
            <a:pPr>
              <a:lnSpc>
                <a:spcPct val="100000"/>
              </a:lnSpc>
              <a:spcBef>
                <a:spcPts val="9600"/>
              </a:spcBef>
            </a:pPr>
            <a:r>
              <a:rPr lang="en-US" dirty="0"/>
              <a:t>Note: Don’t forget the </a:t>
            </a:r>
            <a:r>
              <a:rPr lang="en-US" b="1" dirty="0">
                <a:solidFill>
                  <a:schemeClr val="tx2">
                    <a:lumMod val="75000"/>
                  </a:schemeClr>
                </a:solidFill>
                <a:latin typeface="Consolas" pitchFamily="49" charset="0"/>
              </a:rPr>
              <a:t>WHERE</a:t>
            </a:r>
            <a:r>
              <a:rPr lang="en-US" dirty="0"/>
              <a:t> clause!</a:t>
            </a:r>
          </a:p>
          <a:p>
            <a:pPr>
              <a:lnSpc>
                <a:spcPct val="100000"/>
              </a:lnSpc>
              <a:spcBef>
                <a:spcPts val="4800"/>
              </a:spcBef>
            </a:pPr>
            <a:r>
              <a:rPr lang="en-US" dirty="0"/>
              <a:t>Delete all rows from a table (works faster than </a:t>
            </a:r>
            <a:r>
              <a:rPr lang="en-US" b="1" dirty="0">
                <a:solidFill>
                  <a:schemeClr val="tx2">
                    <a:lumMod val="75000"/>
                  </a:schemeClr>
                </a:solidFill>
                <a:latin typeface="Consolas" panose="020B0609020204030204" pitchFamily="49" charset="0"/>
                <a:cs typeface="Consolas" panose="020B0609020204030204" pitchFamily="49" charset="0"/>
              </a:rPr>
              <a:t>DELETE</a:t>
            </a:r>
            <a:r>
              <a:rPr lang="en-US" dirty="0"/>
              <a:t>):</a:t>
            </a:r>
          </a:p>
        </p:txBody>
      </p:sp>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6" name="Rectangle 4"/>
          <p:cNvSpPr>
            <a:spLocks noChangeArrowheads="1"/>
          </p:cNvSpPr>
          <p:nvPr/>
        </p:nvSpPr>
        <p:spPr bwMode="auto">
          <a:xfrm>
            <a:off x="1217614" y="2098357"/>
            <a:ext cx="9753596"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DELETE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WHERE EmployeeID = 1</a:t>
            </a:r>
          </a:p>
        </p:txBody>
      </p:sp>
      <p:sp>
        <p:nvSpPr>
          <p:cNvPr id="566277" name="Rectangle 5"/>
          <p:cNvSpPr>
            <a:spLocks noChangeArrowheads="1"/>
          </p:cNvSpPr>
          <p:nvPr/>
        </p:nvSpPr>
        <p:spPr bwMode="auto">
          <a:xfrm>
            <a:off x="1216026" y="4953000"/>
            <a:ext cx="9753596"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TRUNCATE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TABLE Users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8" name="AutoShape 5"/>
          <p:cNvSpPr>
            <a:spLocks noChangeArrowheads="1"/>
          </p:cNvSpPr>
          <p:nvPr/>
        </p:nvSpPr>
        <p:spPr bwMode="auto">
          <a:xfrm>
            <a:off x="9142412" y="3252909"/>
            <a:ext cx="2133600" cy="754917"/>
          </a:xfrm>
          <a:prstGeom prst="wedgeRoundRectCallout">
            <a:avLst>
              <a:gd name="adj1" fmla="val -52495"/>
              <a:gd name="adj2" fmla="val -9953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Condition</a:t>
            </a:r>
          </a:p>
        </p:txBody>
      </p:sp>
    </p:spTree>
    <p:extLst>
      <p:ext uri="{BB962C8B-B14F-4D97-AF65-F5344CB8AC3E}">
        <p14:creationId xmlns:p14="http://schemas.microsoft.com/office/powerpoint/2010/main" val="662503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6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627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6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a:t>The SQL </a:t>
            </a:r>
            <a:r>
              <a:rPr lang="en-US" b="1" dirty="0">
                <a:solidFill>
                  <a:schemeClr val="tx2">
                    <a:lumMod val="75000"/>
                  </a:schemeClr>
                </a:solidFill>
                <a:latin typeface="Consolas" pitchFamily="49" charset="0"/>
              </a:rPr>
              <a:t>UPDATE</a:t>
            </a:r>
            <a:r>
              <a:rPr lang="en-US" dirty="0"/>
              <a:t> command</a:t>
            </a:r>
          </a:p>
          <a:p>
            <a:pPr marL="357188" indent="-357188">
              <a:lnSpc>
                <a:spcPct val="100000"/>
              </a:lnSpc>
            </a:pPr>
            <a:endParaRPr lang="en-US" dirty="0"/>
          </a:p>
          <a:p>
            <a:pPr marL="357188" indent="-357188">
              <a:lnSpc>
                <a:spcPct val="100000"/>
              </a:lnSpc>
            </a:pPr>
            <a:endParaRPr lang="en-US" dirty="0"/>
          </a:p>
          <a:p>
            <a:pPr marL="357188" indent="-357188">
              <a:lnSpc>
                <a:spcPct val="100000"/>
              </a:lnSpc>
            </a:pPr>
            <a:endParaRPr lang="en-US" dirty="0"/>
          </a:p>
          <a:p>
            <a:pPr marL="357188" indent="-357188">
              <a:lnSpc>
                <a:spcPct val="100000"/>
              </a:lnSpc>
            </a:pPr>
            <a:endParaRPr lang="en-US" dirty="0"/>
          </a:p>
          <a:p>
            <a:pPr marL="357188" indent="-357188">
              <a:lnSpc>
                <a:spcPct val="100000"/>
              </a:lnSpc>
            </a:pPr>
            <a:endParaRPr lang="en-US" dirty="0"/>
          </a:p>
          <a:p>
            <a:pPr marL="357188" indent="-357188">
              <a:lnSpc>
                <a:spcPct val="100000"/>
              </a:lnSpc>
            </a:pPr>
            <a:endParaRPr lang="en-US" dirty="0"/>
          </a:p>
          <a:p>
            <a:pPr marL="357188" indent="-357188">
              <a:lnSpc>
                <a:spcPct val="100000"/>
              </a:lnSpc>
            </a:pPr>
            <a:r>
              <a:rPr lang="en-US" dirty="0"/>
              <a:t>Note: Don’t forget the </a:t>
            </a:r>
            <a:r>
              <a:rPr lang="en-US" b="1" dirty="0">
                <a:solidFill>
                  <a:schemeClr val="tx2">
                    <a:lumMod val="75000"/>
                  </a:schemeClr>
                </a:solidFill>
                <a:latin typeface="Consolas" pitchFamily="49" charset="0"/>
              </a:rPr>
              <a:t>WHERE</a:t>
            </a:r>
            <a:r>
              <a:rPr lang="en-US" dirty="0"/>
              <a:t> clause!</a:t>
            </a:r>
          </a:p>
        </p:txBody>
      </p:sp>
      <p:sp>
        <p:nvSpPr>
          <p:cNvPr id="562180" name="Rectangle 4"/>
          <p:cNvSpPr>
            <a:spLocks noChangeArrowheads="1"/>
          </p:cNvSpPr>
          <p:nvPr/>
        </p:nvSpPr>
        <p:spPr bwMode="auto">
          <a:xfrm>
            <a:off x="1668616" y="1870997"/>
            <a:ext cx="8845396"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SET</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 'Brown'</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EmployeeID = 1</a:t>
            </a:r>
          </a:p>
        </p:txBody>
      </p:sp>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6" name="Rectangle 4"/>
          <p:cNvSpPr>
            <a:spLocks noChangeArrowheads="1"/>
          </p:cNvSpPr>
          <p:nvPr/>
        </p:nvSpPr>
        <p:spPr bwMode="auto">
          <a:xfrm>
            <a:off x="1668616" y="3628323"/>
            <a:ext cx="8845396" cy="20621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1800"/>
              </a:spcBef>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SET</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 = Salary * 1.10,</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JobTitle = 'Senior ' + JobTitle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DepartmentID = 3</a:t>
            </a:r>
          </a:p>
        </p:txBody>
      </p:sp>
      <p:sp>
        <p:nvSpPr>
          <p:cNvPr id="8" name="AutoShape 5"/>
          <p:cNvSpPr>
            <a:spLocks noChangeArrowheads="1"/>
          </p:cNvSpPr>
          <p:nvPr/>
        </p:nvSpPr>
        <p:spPr bwMode="auto">
          <a:xfrm>
            <a:off x="6399212" y="1328627"/>
            <a:ext cx="2362200" cy="754917"/>
          </a:xfrm>
          <a:prstGeom prst="wedgeRoundRectCallout">
            <a:avLst>
              <a:gd name="adj1" fmla="val -47333"/>
              <a:gd name="adj2" fmla="val 90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New values</a:t>
            </a:r>
          </a:p>
        </p:txBody>
      </p:sp>
    </p:spTree>
    <p:extLst>
      <p:ext uri="{BB962C8B-B14F-4D97-AF65-F5344CB8AC3E}">
        <p14:creationId xmlns:p14="http://schemas.microsoft.com/office/powerpoint/2010/main" val="16493080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218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21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62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3" name="Content Placeholder 2"/>
          <p:cNvSpPr>
            <a:spLocks noGrp="1"/>
          </p:cNvSpPr>
          <p:nvPr>
            <p:ph idx="1"/>
          </p:nvPr>
        </p:nvSpPr>
        <p:spPr/>
        <p:txBody>
          <a:bodyPr/>
          <a:lstStyle/>
          <a:p>
            <a:r>
              <a:rPr lang="en-US" dirty="0"/>
              <a:t>Mark all unfinished Projects as being completed today</a:t>
            </a:r>
          </a:p>
          <a:p>
            <a:pPr lvl="1"/>
            <a:r>
              <a:rPr lang="en-US" dirty="0"/>
              <a:t>Hint: Unfinished projects have their </a:t>
            </a:r>
            <a:r>
              <a:rPr lang="en-US" noProof="1"/>
              <a:t>EndDate</a:t>
            </a:r>
            <a:r>
              <a:rPr lang="en-US" dirty="0"/>
              <a:t> set to </a:t>
            </a:r>
            <a:r>
              <a:rPr lang="en-US" dirty="0">
                <a:solidFill>
                  <a:schemeClr val="accent1"/>
                </a:solidFill>
              </a:rPr>
              <a:t>NULL</a:t>
            </a:r>
          </a:p>
          <a:p>
            <a:pPr>
              <a:spcBef>
                <a:spcPts val="23400"/>
              </a:spcBef>
            </a:pPr>
            <a:r>
              <a:rPr lang="en-US" dirty="0"/>
              <a:t>Note: Query </a:t>
            </a:r>
            <a:r>
              <a:rPr lang="en-US" noProof="1">
                <a:solidFill>
                  <a:schemeClr val="accent1"/>
                </a:solidFill>
              </a:rPr>
              <a:t>SoftUni</a:t>
            </a:r>
            <a:r>
              <a:rPr lang="en-US" dirty="0"/>
              <a:t> database</a:t>
            </a:r>
          </a:p>
        </p:txBody>
      </p:sp>
      <p:sp>
        <p:nvSpPr>
          <p:cNvPr id="4" name="Title 3"/>
          <p:cNvSpPr>
            <a:spLocks noGrp="1"/>
          </p:cNvSpPr>
          <p:nvPr>
            <p:ph type="title"/>
          </p:nvPr>
        </p:nvSpPr>
        <p:spPr/>
        <p:txBody>
          <a:bodyPr/>
          <a:lstStyle/>
          <a:p>
            <a:r>
              <a:rPr lang="en-US" dirty="0"/>
              <a:t>Problem: Update Projects</a:t>
            </a:r>
          </a:p>
        </p:txBody>
      </p:sp>
      <p:graphicFrame>
        <p:nvGraphicFramePr>
          <p:cNvPr id="8" name="Group 5"/>
          <p:cNvGraphicFramePr>
            <a:graphicFrameLocks noGrp="1"/>
          </p:cNvGraphicFramePr>
          <p:nvPr>
            <p:extLst>
              <p:ext uri="{D42A27DB-BD31-4B8C-83A1-F6EECF244321}">
                <p14:modId xmlns:p14="http://schemas.microsoft.com/office/powerpoint/2010/main" val="1857514773"/>
              </p:ext>
            </p:extLst>
          </p:nvPr>
        </p:nvGraphicFramePr>
        <p:xfrm>
          <a:off x="760412" y="2743199"/>
          <a:ext cx="4611802" cy="2542032"/>
        </p:xfrm>
        <a:graphic>
          <a:graphicData uri="http://schemas.openxmlformats.org/drawingml/2006/table">
            <a:tbl>
              <a:tblPr/>
              <a:tblGrid>
                <a:gridCol w="2866796">
                  <a:extLst>
                    <a:ext uri="{9D8B030D-6E8A-4147-A177-3AD203B41FA5}">
                      <a16:colId xmlns:a16="http://schemas.microsoft.com/office/drawing/2014/main" val="20000"/>
                    </a:ext>
                  </a:extLst>
                </a:gridCol>
                <a:gridCol w="1745006">
                  <a:extLst>
                    <a:ext uri="{9D8B030D-6E8A-4147-A177-3AD203B41FA5}">
                      <a16:colId xmlns:a16="http://schemas.microsoft.com/office/drawing/2014/main" val="20001"/>
                    </a:ext>
                  </a:extLst>
                </a:gridCol>
              </a:tblGrid>
              <a:tr h="50618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Classic Vest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HL Touring Frame</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LL Touring Frame</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5"/>
          <p:cNvGraphicFramePr>
            <a:graphicFrameLocks noGrp="1"/>
          </p:cNvGraphicFramePr>
          <p:nvPr>
            <p:extLst>
              <p:ext uri="{D42A27DB-BD31-4B8C-83A1-F6EECF244321}">
                <p14:modId xmlns:p14="http://schemas.microsoft.com/office/powerpoint/2010/main" val="1249999417"/>
              </p:ext>
            </p:extLst>
          </p:nvPr>
        </p:nvGraphicFramePr>
        <p:xfrm>
          <a:off x="6179817" y="2743199"/>
          <a:ext cx="5336976" cy="2528803"/>
        </p:xfrm>
        <a:graphic>
          <a:graphicData uri="http://schemas.openxmlformats.org/drawingml/2006/table">
            <a:tbl>
              <a:tblPr/>
              <a:tblGrid>
                <a:gridCol w="3317580">
                  <a:extLst>
                    <a:ext uri="{9D8B030D-6E8A-4147-A177-3AD203B41FA5}">
                      <a16:colId xmlns:a16="http://schemas.microsoft.com/office/drawing/2014/main" val="20000"/>
                    </a:ext>
                  </a:extLst>
                </a:gridCol>
                <a:gridCol w="2019396">
                  <a:extLst>
                    <a:ext uri="{9D8B030D-6E8A-4147-A177-3AD203B41FA5}">
                      <a16:colId xmlns:a16="http://schemas.microsoft.com/office/drawing/2014/main" val="20001"/>
                    </a:ext>
                  </a:extLst>
                </a:gridCol>
              </a:tblGrid>
              <a:tr h="54150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Classic Vest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2017-01-23</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HL Touring Frame</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2017-01-23</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LL Touring Frame</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2017-01-23</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Arrow: Right 9"/>
          <p:cNvSpPr/>
          <p:nvPr/>
        </p:nvSpPr>
        <p:spPr>
          <a:xfrm>
            <a:off x="5609817" y="3926138"/>
            <a:ext cx="332396" cy="343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681334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
        <p:nvSpPr>
          <p:cNvPr id="4" name="Title 3"/>
          <p:cNvSpPr>
            <a:spLocks noGrp="1"/>
          </p:cNvSpPr>
          <p:nvPr>
            <p:ph type="title"/>
          </p:nvPr>
        </p:nvSpPr>
        <p:spPr/>
        <p:txBody>
          <a:bodyPr/>
          <a:lstStyle/>
          <a:p>
            <a:r>
              <a:rPr lang="en-US" dirty="0"/>
              <a:t>Solution: Update Projects</a:t>
            </a:r>
          </a:p>
        </p:txBody>
      </p:sp>
      <p:sp>
        <p:nvSpPr>
          <p:cNvPr id="5" name="Rectangle 4"/>
          <p:cNvSpPr>
            <a:spLocks noChangeArrowheads="1"/>
          </p:cNvSpPr>
          <p:nvPr/>
        </p:nvSpPr>
        <p:spPr bwMode="auto">
          <a:xfrm>
            <a:off x="2052714" y="2848451"/>
            <a:ext cx="8083396" cy="172354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600"/>
              </a:spcBef>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spcBef>
                <a:spcPts val="600"/>
              </a:spcBef>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SET</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EndDate = '2017-01-23'</a:t>
            </a:r>
          </a:p>
          <a:p>
            <a:pPr eaLnBrk="0" hangingPunct="0">
              <a:spcBef>
                <a:spcPts val="600"/>
              </a:spcBef>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EndDate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IS NULL</a:t>
            </a:r>
          </a:p>
        </p:txBody>
      </p:sp>
      <p:sp>
        <p:nvSpPr>
          <p:cNvPr id="7" name="AutoShape 5"/>
          <p:cNvSpPr>
            <a:spLocks noChangeArrowheads="1"/>
          </p:cNvSpPr>
          <p:nvPr/>
        </p:nvSpPr>
        <p:spPr bwMode="auto">
          <a:xfrm>
            <a:off x="5484812" y="5105400"/>
            <a:ext cx="3736898" cy="1033573"/>
          </a:xfrm>
          <a:prstGeom prst="wedgeRoundRectCallout">
            <a:avLst>
              <a:gd name="adj1" fmla="val -38633"/>
              <a:gd name="adj2" fmla="val -8277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noProof="1">
                <a:solidFill>
                  <a:schemeClr val="tx1"/>
                </a:solidFill>
                <a:effectLst>
                  <a:outerShdw blurRad="38100" dist="38100" dir="2700000" algn="tl">
                    <a:srgbClr val="000000">
                      <a:alpha val="43137"/>
                    </a:srgbClr>
                  </a:outerShdw>
                </a:effectLst>
                <a:cs typeface="Consolas" panose="020B0609020204030204" pitchFamily="49" charset="0"/>
              </a:rPr>
              <a:t>Filter only records</a:t>
            </a:r>
          </a:p>
          <a:p>
            <a:pPr algn="ctr"/>
            <a:r>
              <a:rPr lang="en-US" sz="3200" noProof="1">
                <a:solidFill>
                  <a:schemeClr val="tx1"/>
                </a:solidFill>
                <a:effectLst>
                  <a:outerShdw blurRad="38100" dist="38100" dir="2700000" algn="tl">
                    <a:srgbClr val="000000">
                      <a:alpha val="43137"/>
                    </a:srgbClr>
                  </a:outerShdw>
                </a:effectLst>
                <a:cs typeface="Consolas" panose="020B0609020204030204" pitchFamily="49" charset="0"/>
              </a:rPr>
              <a:t>with </a:t>
            </a:r>
            <a:r>
              <a:rPr lang="en-US" sz="3200" noProof="1">
                <a:solidFill>
                  <a:schemeClr val="accent1"/>
                </a:solidFill>
                <a:effectLst>
                  <a:outerShdw blurRad="38100" dist="38100" dir="2700000" algn="tl">
                    <a:srgbClr val="000000">
                      <a:alpha val="43137"/>
                    </a:srgbClr>
                  </a:outerShdw>
                </a:effectLst>
                <a:cs typeface="Consolas" panose="020B0609020204030204" pitchFamily="49" charset="0"/>
              </a:rPr>
              <a:t>no value</a:t>
            </a:r>
            <a:endParaRPr lang="bg-BG" sz="3200" noProof="1">
              <a:solidFill>
                <a:schemeClr val="accent1"/>
              </a:solidFill>
              <a:effectLst>
                <a:outerShdw blurRad="38100" dist="38100" dir="2700000" algn="tl">
                  <a:srgbClr val="000000">
                    <a:alpha val="43137"/>
                  </a:srgbClr>
                </a:outerShdw>
              </a:effectLst>
              <a:cs typeface="Consolas" panose="020B0609020204030204" pitchFamily="49" charset="0"/>
            </a:endParaRPr>
          </a:p>
        </p:txBody>
      </p:sp>
    </p:spTree>
    <p:extLst>
      <p:ext uri="{BB962C8B-B14F-4D97-AF65-F5344CB8AC3E}">
        <p14:creationId xmlns:p14="http://schemas.microsoft.com/office/powerpoint/2010/main" val="100362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Query Basics</a:t>
            </a:r>
          </a:p>
        </p:txBody>
      </p:sp>
      <p:sp>
        <p:nvSpPr>
          <p:cNvPr id="6" name="Text Placeholder 5"/>
          <p:cNvSpPr>
            <a:spLocks noGrp="1"/>
          </p:cNvSpPr>
          <p:nvPr>
            <p:ph type="body" idx="1"/>
          </p:nvPr>
        </p:nvSpPr>
        <p:spPr/>
        <p:txBody>
          <a:bodyPr/>
          <a:lstStyle/>
          <a:p>
            <a:r>
              <a:rPr lang="en-US" dirty="0"/>
              <a:t>SQL and T-SQL Introduction</a:t>
            </a:r>
          </a:p>
        </p:txBody>
      </p:sp>
      <p:pic>
        <p:nvPicPr>
          <p:cNvPr id="4" name="Picture 2" descr="http://www.pre.nl/image/download.jpg"/>
          <p:cNvPicPr>
            <a:picLocks noChangeAspect="1" noChangeArrowheads="1"/>
          </p:cNvPicPr>
          <p:nvPr/>
        </p:nvPicPr>
        <p:blipFill>
          <a:blip r:embed="rId2" cstate="screen"/>
          <a:srcRect/>
          <a:stretch>
            <a:fillRect/>
          </a:stretch>
        </p:blipFill>
        <p:spPr bwMode="auto">
          <a:xfrm>
            <a:off x="5637212" y="1449578"/>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2" descr="http://developer.mimer.com/images/tools/sqldeveloperLogoS.jpg"/>
          <p:cNvPicPr>
            <a:picLocks noChangeAspect="1" noChangeArrowheads="1"/>
          </p:cNvPicPr>
          <p:nvPr/>
        </p:nvPicPr>
        <p:blipFill>
          <a:blip r:embed="rId3" cstate="screen"/>
          <a:srcRect/>
          <a:stretch>
            <a:fillRect/>
          </a:stretch>
        </p:blipFill>
        <p:spPr bwMode="auto">
          <a:xfrm>
            <a:off x="3046412" y="2520696"/>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87135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30</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a:lnSpc>
                <a:spcPct val="110000"/>
              </a:lnSpc>
            </a:pPr>
            <a:r>
              <a:rPr lang="en-US" sz="3200" dirty="0"/>
              <a:t>T-SQL is the language of SQL Server</a:t>
            </a:r>
          </a:p>
          <a:p>
            <a:pPr>
              <a:lnSpc>
                <a:spcPct val="110000"/>
              </a:lnSpc>
            </a:pPr>
            <a:endParaRPr lang="en-US" sz="3200" dirty="0"/>
          </a:p>
          <a:p>
            <a:pPr>
              <a:lnSpc>
                <a:spcPct val="110000"/>
              </a:lnSpc>
            </a:pPr>
            <a:endParaRPr lang="en-US" sz="3200" dirty="0"/>
          </a:p>
          <a:p>
            <a:pPr>
              <a:lnSpc>
                <a:spcPct val="110000"/>
              </a:lnSpc>
            </a:pPr>
            <a:r>
              <a:rPr lang="en-US" sz="3200" dirty="0"/>
              <a:t>Queries provide a flexible and powerful</a:t>
            </a:r>
            <a:br>
              <a:rPr lang="en-US" sz="3200" dirty="0"/>
            </a:br>
            <a:r>
              <a:rPr lang="en-US" sz="3200" dirty="0"/>
              <a:t>method to manipulate records</a:t>
            </a:r>
          </a:p>
          <a:p>
            <a:pPr>
              <a:lnSpc>
                <a:spcPct val="110000"/>
              </a:lnSpc>
            </a:pPr>
            <a:r>
              <a:rPr lang="en-US" sz="3200" dirty="0"/>
              <a:t>Views allow us to store queries for </a:t>
            </a:r>
            <a:r>
              <a:rPr lang="en-US" sz="3200" dirty="0">
                <a:solidFill>
                  <a:schemeClr val="tx2">
                    <a:lumMod val="75000"/>
                  </a:schemeClr>
                </a:solidFill>
              </a:rPr>
              <a:t>easier use</a:t>
            </a:r>
          </a:p>
          <a:p>
            <a:pPr>
              <a:lnSpc>
                <a:spcPct val="100000"/>
              </a:lnSpc>
              <a:spcBef>
                <a:spcPts val="13800"/>
              </a:spcBef>
            </a:pPr>
            <a:endParaRPr lang="en-US" sz="3200" dirty="0"/>
          </a:p>
        </p:txBody>
      </p:sp>
      <p:sp>
        <p:nvSpPr>
          <p:cNvPr id="4" name="Title 3"/>
          <p:cNvSpPr>
            <a:spLocks noGrp="1"/>
          </p:cNvSpPr>
          <p:nvPr>
            <p:ph type="title"/>
          </p:nvPr>
        </p:nvSpPr>
        <p:spPr/>
        <p:txBody>
          <a:bodyPr>
            <a:normAutofit/>
          </a:bodyPr>
          <a:lstStyle/>
          <a:p>
            <a:r>
              <a:rPr lang="en-US" dirty="0"/>
              <a:t>Summary</a:t>
            </a:r>
          </a:p>
        </p:txBody>
      </p:sp>
      <p:sp>
        <p:nvSpPr>
          <p:cNvPr id="8" name="Rectangle 5"/>
          <p:cNvSpPr>
            <a:spLocks noChangeArrowheads="1"/>
          </p:cNvSpPr>
          <p:nvPr/>
        </p:nvSpPr>
        <p:spPr bwMode="auto">
          <a:xfrm>
            <a:off x="684211" y="1868966"/>
            <a:ext cx="634923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pic>
        <p:nvPicPr>
          <p:cNvPr id="9" name="Picture 2" descr="http://computertrainingcenters.com/wp-content/uploads/2014/05/sql_icon_by_raisch-d3ax2ih.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967228" y="4224829"/>
            <a:ext cx="3094224" cy="23662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20871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4</a:t>
            </a:fld>
            <a:endParaRPr lang="en-US" dirty="0"/>
          </a:p>
        </p:txBody>
      </p:sp>
      <p:sp>
        <p:nvSpPr>
          <p:cNvPr id="483331" name="Rectangle 3"/>
          <p:cNvSpPr>
            <a:spLocks noGrp="1" noChangeArrowheads="1"/>
          </p:cNvSpPr>
          <p:nvPr>
            <p:ph idx="1"/>
          </p:nvPr>
        </p:nvSpPr>
        <p:spPr/>
        <p:txBody>
          <a:bodyPr>
            <a:normAutofit fontScale="92500"/>
          </a:bodyPr>
          <a:lstStyle/>
          <a:p>
            <a:pPr>
              <a:lnSpc>
                <a:spcPct val="110000"/>
              </a:lnSpc>
            </a:pPr>
            <a:r>
              <a:rPr lang="en-US" sz="3600" dirty="0">
                <a:solidFill>
                  <a:schemeClr val="tx2">
                    <a:lumMod val="75000"/>
                  </a:schemeClr>
                </a:solidFill>
                <a:hlinkClick r:id="rId2"/>
              </a:rPr>
              <a:t>Structured Query Language</a:t>
            </a:r>
            <a:endParaRPr lang="en-US" sz="3600" dirty="0"/>
          </a:p>
          <a:p>
            <a:pPr lvl="1">
              <a:lnSpc>
                <a:spcPct val="110000"/>
              </a:lnSpc>
            </a:pPr>
            <a:r>
              <a:rPr lang="en-US" sz="3400" dirty="0"/>
              <a:t>Declarative language</a:t>
            </a:r>
          </a:p>
          <a:p>
            <a:pPr lvl="1">
              <a:lnSpc>
                <a:spcPct val="110000"/>
              </a:lnSpc>
            </a:pPr>
            <a:r>
              <a:rPr lang="en-US" sz="3400" dirty="0"/>
              <a:t>Close to regular English</a:t>
            </a:r>
          </a:p>
          <a:p>
            <a:pPr lvl="1">
              <a:lnSpc>
                <a:spcPct val="110000"/>
              </a:lnSpc>
            </a:pPr>
            <a:endParaRPr lang="en-US" sz="3400" dirty="0"/>
          </a:p>
          <a:p>
            <a:pPr lvl="1">
              <a:lnSpc>
                <a:spcPct val="110000"/>
              </a:lnSpc>
            </a:pPr>
            <a:r>
              <a:rPr lang="en-US" sz="3400" dirty="0"/>
              <a:t>Supports </a:t>
            </a:r>
            <a:r>
              <a:rPr lang="en-US" sz="3400" dirty="0">
                <a:solidFill>
                  <a:schemeClr val="tx2">
                    <a:lumMod val="75000"/>
                  </a:schemeClr>
                </a:solidFill>
              </a:rPr>
              <a:t>definition</a:t>
            </a:r>
            <a:r>
              <a:rPr lang="en-US" sz="3400" dirty="0"/>
              <a:t>, </a:t>
            </a:r>
            <a:r>
              <a:rPr lang="en-US" sz="3400" dirty="0">
                <a:solidFill>
                  <a:schemeClr val="tx2">
                    <a:lumMod val="75000"/>
                  </a:schemeClr>
                </a:solidFill>
              </a:rPr>
              <a:t>manipulation</a:t>
            </a:r>
            <a:r>
              <a:rPr lang="en-US" sz="3400" dirty="0"/>
              <a:t> and </a:t>
            </a:r>
            <a:r>
              <a:rPr lang="en-US" sz="3400" dirty="0">
                <a:solidFill>
                  <a:schemeClr val="tx2">
                    <a:lumMod val="75000"/>
                  </a:schemeClr>
                </a:solidFill>
              </a:rPr>
              <a:t>access control </a:t>
            </a:r>
            <a:r>
              <a:rPr lang="en-US" sz="3400" dirty="0"/>
              <a:t>of records</a:t>
            </a:r>
          </a:p>
          <a:p>
            <a:pPr>
              <a:lnSpc>
                <a:spcPct val="110000"/>
              </a:lnSpc>
            </a:pPr>
            <a:r>
              <a:rPr lang="en-US" sz="3600" dirty="0">
                <a:solidFill>
                  <a:schemeClr val="tx2">
                    <a:lumMod val="75000"/>
                  </a:schemeClr>
                </a:solidFill>
              </a:rPr>
              <a:t>Transact-SQL</a:t>
            </a:r>
            <a:r>
              <a:rPr lang="en-US" sz="3600" dirty="0"/>
              <a:t> (</a:t>
            </a:r>
            <a:r>
              <a:rPr lang="en-US" sz="3600" dirty="0">
                <a:solidFill>
                  <a:schemeClr val="tx2">
                    <a:lumMod val="75000"/>
                  </a:schemeClr>
                </a:solidFill>
              </a:rPr>
              <a:t>T-SQL</a:t>
            </a:r>
            <a:r>
              <a:rPr lang="en-US" sz="3600" dirty="0"/>
              <a:t>) – SQL Server's version of SQL</a:t>
            </a:r>
          </a:p>
          <a:p>
            <a:pPr lvl="1">
              <a:lnSpc>
                <a:spcPct val="110000"/>
              </a:lnSpc>
            </a:pPr>
            <a:r>
              <a:rPr lang="en-US" sz="3400" dirty="0"/>
              <a:t>Supports </a:t>
            </a:r>
            <a:r>
              <a:rPr lang="en-US" sz="3400" dirty="0">
                <a:solidFill>
                  <a:schemeClr val="tx2">
                    <a:lumMod val="75000"/>
                  </a:schemeClr>
                </a:solidFill>
              </a:rPr>
              <a:t>control flow </a:t>
            </a:r>
            <a:r>
              <a:rPr lang="en-US" sz="3400" dirty="0"/>
              <a:t>(</a:t>
            </a:r>
            <a:r>
              <a:rPr lang="en-US" sz="34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if</a:t>
            </a:r>
            <a:r>
              <a:rPr lang="en-US" sz="3400" dirty="0"/>
              <a:t> statements, </a:t>
            </a:r>
            <a:r>
              <a:rPr lang="en-US" sz="3400" dirty="0">
                <a:solidFill>
                  <a:schemeClr val="tx2">
                    <a:lumMod val="75000"/>
                  </a:schemeClr>
                </a:solidFill>
              </a:rPr>
              <a:t>loops</a:t>
            </a:r>
            <a:r>
              <a:rPr lang="en-US" sz="3400" dirty="0"/>
              <a:t>)</a:t>
            </a:r>
          </a:p>
          <a:p>
            <a:pPr lvl="1">
              <a:lnSpc>
                <a:spcPct val="110000"/>
              </a:lnSpc>
            </a:pPr>
            <a:r>
              <a:rPr lang="en-US" sz="3400" dirty="0"/>
              <a:t>Designed for writing </a:t>
            </a:r>
            <a:r>
              <a:rPr lang="en-US" sz="3400" dirty="0">
                <a:solidFill>
                  <a:schemeClr val="tx2">
                    <a:lumMod val="75000"/>
                  </a:schemeClr>
                </a:solidFill>
              </a:rPr>
              <a:t>logic</a:t>
            </a:r>
            <a:r>
              <a:rPr lang="en-US" sz="3400" dirty="0"/>
              <a:t> inside the database</a:t>
            </a:r>
          </a:p>
        </p:txBody>
      </p:sp>
      <p:sp>
        <p:nvSpPr>
          <p:cNvPr id="483330" name="Rectangle 2"/>
          <p:cNvSpPr>
            <a:spLocks noGrp="1" noChangeArrowheads="1"/>
          </p:cNvSpPr>
          <p:nvPr>
            <p:ph type="title"/>
          </p:nvPr>
        </p:nvSpPr>
        <p:spPr/>
        <p:txBody>
          <a:bodyPr/>
          <a:lstStyle/>
          <a:p>
            <a:r>
              <a:rPr lang="en-US"/>
              <a:t>What are SQL and T-SQL?</a:t>
            </a:r>
            <a:endParaRPr lang="bg-BG" dirty="0"/>
          </a:p>
        </p:txBody>
      </p:sp>
      <p:sp>
        <p:nvSpPr>
          <p:cNvPr id="5" name="Rectangle 3"/>
          <p:cNvSpPr>
            <a:spLocks noChangeArrowheads="1"/>
          </p:cNvSpPr>
          <p:nvPr/>
        </p:nvSpPr>
        <p:spPr bwMode="auto">
          <a:xfrm>
            <a:off x="912812" y="3197634"/>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 LastName, JobTitle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p:txBody>
      </p:sp>
    </p:spTree>
    <p:extLst>
      <p:ext uri="{BB962C8B-B14F-4D97-AF65-F5344CB8AC3E}">
        <p14:creationId xmlns:p14="http://schemas.microsoft.com/office/powerpoint/2010/main" val="2906355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333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333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333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33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 Examples</a:t>
            </a:r>
            <a:endParaRPr lang="bg-BG" dirty="0"/>
          </a:p>
        </p:txBody>
      </p:sp>
      <p:sp>
        <p:nvSpPr>
          <p:cNvPr id="484355" name="Rectangle 3"/>
          <p:cNvSpPr>
            <a:spLocks noChangeArrowheads="1"/>
          </p:cNvSpPr>
          <p:nvPr/>
        </p:nvSpPr>
        <p:spPr bwMode="auto">
          <a:xfrm>
            <a:off x="687388" y="12192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 LastName, JobTitle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p:txBody>
      </p:sp>
      <p:sp>
        <p:nvSpPr>
          <p:cNvPr id="484356" name="Rectangle 4"/>
          <p:cNvSpPr>
            <a:spLocks noChangeArrowheads="1"/>
          </p:cNvSpPr>
          <p:nvPr/>
        </p:nvSpPr>
        <p:spPr bwMode="auto">
          <a:xfrm>
            <a:off x="687388" y="2708414"/>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Projects(Name, StartDate)</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('Introduction to SQL Course', '1/1/2006')</a:t>
            </a:r>
          </a:p>
        </p:txBody>
      </p:sp>
      <p:sp>
        <p:nvSpPr>
          <p:cNvPr id="484357" name="Rectangle 5"/>
          <p:cNvSpPr>
            <a:spLocks noChangeArrowheads="1"/>
          </p:cNvSpPr>
          <p:nvPr/>
        </p:nvSpPr>
        <p:spPr bwMode="auto">
          <a:xfrm>
            <a:off x="685802" y="1968500"/>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8" name="Rectangle 6"/>
          <p:cNvSpPr>
            <a:spLocks noChangeArrowheads="1"/>
          </p:cNvSpPr>
          <p:nvPr/>
        </p:nvSpPr>
        <p:spPr bwMode="auto">
          <a:xfrm>
            <a:off x="685802" y="3865467"/>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SET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EndDate = '8/31/2006'</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9" name="Rectangle 7"/>
          <p:cNvSpPr>
            <a:spLocks noChangeArrowheads="1"/>
          </p:cNvSpPr>
          <p:nvPr/>
        </p:nvSpPr>
        <p:spPr bwMode="auto">
          <a:xfrm>
            <a:off x="685802" y="5397500"/>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Tree>
    <p:extLst>
      <p:ext uri="{BB962C8B-B14F-4D97-AF65-F5344CB8AC3E}">
        <p14:creationId xmlns:p14="http://schemas.microsoft.com/office/powerpoint/2010/main" val="490131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43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43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4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486403" name="Rectangle 3"/>
          <p:cNvSpPr>
            <a:spLocks noChangeArrowheads="1"/>
          </p:cNvSpPr>
          <p:nvPr/>
        </p:nvSpPr>
        <p:spPr bwMode="auto">
          <a:xfrm>
            <a:off x="737506" y="950399"/>
            <a:ext cx="10614706" cy="55746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CREATE</a:t>
            </a:r>
            <a:r>
              <a:rPr lang="en-US" sz="25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PROCEDURE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EmpDump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DECLARE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a:t>
            </a:r>
            <a:r>
              <a:rPr lang="en-US" sz="2500" b="1" noProof="1">
                <a:solidFill>
                  <a:srgbClr val="FBEEDC"/>
                </a:solidFill>
                <a:effectLst>
                  <a:outerShdw blurRad="38100" dist="38100" dir="2700000" algn="tl">
                    <a:srgbClr val="000000">
                      <a:alpha val="43137"/>
                    </a:srgbClr>
                  </a:outerShdw>
                </a:effectLst>
                <a:latin typeface="+mj-lt"/>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EmpFName</a:t>
            </a:r>
            <a:r>
              <a:rPr lang="en-US" sz="2500" b="1" noProof="1">
                <a:solidFill>
                  <a:srgbClr val="FBEEDC"/>
                </a:solidFill>
                <a:effectLst>
                  <a:outerShdw blurRad="38100" dist="38100" dir="2700000" algn="tl">
                    <a:srgbClr val="000000">
                      <a:alpha val="43137"/>
                    </a:srgbClr>
                  </a:outerShdw>
                </a:effectLst>
                <a:latin typeface="+mj-lt"/>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@EmpLName</a:t>
            </a:r>
            <a:r>
              <a:rPr lang="en-US" sz="2500" b="1" noProof="1">
                <a:solidFill>
                  <a:srgbClr val="FBEEDC"/>
                </a:solidFill>
                <a:effectLst>
                  <a:outerShdw blurRad="38100" dist="38100" dir="2700000" algn="tl">
                    <a:srgbClr val="000000">
                      <a:alpha val="43137"/>
                    </a:srgbClr>
                  </a:outerShdw>
                </a:effectLst>
                <a:latin typeface="+mj-lt"/>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NVARCHAR(100)</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DECLARE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500" b="1" noProof="1">
                <a:solidFill>
                  <a:srgbClr val="8CF4F2"/>
                </a:solidFill>
                <a:effectLst>
                  <a:outerShdw blurRad="38100" dist="38100" dir="2700000" algn="tl">
                    <a:srgbClr val="000000">
                      <a:alpha val="43137"/>
                    </a:srgbClr>
                  </a:outerShdw>
                </a:effectLst>
                <a:latin typeface="Consolas" panose="020B0609020204030204"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CURSOR FOR</a:t>
            </a:r>
          </a:p>
          <a:p>
            <a:pPr eaLnBrk="0" hangingPunct="0">
              <a:lnSpc>
                <a:spcPct val="95000"/>
              </a:lnSpc>
              <a:buClr>
                <a:schemeClr val="accent5">
                  <a:lumMod val="40000"/>
                  <a:lumOff val="60000"/>
                </a:schemeClr>
              </a:buClr>
              <a:buSzPct val="70000"/>
            </a:pP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EmployeeID, FirstName, LastName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OPEN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FETCH NEXT FROM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 @EmpFName, @EmpLName</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WHILE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(@@FETCH_STATUS = 0)</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lnSpc>
                <a:spcPct val="95000"/>
              </a:lnSpc>
              <a:buClr>
                <a:schemeClr val="accent5">
                  <a:lumMod val="40000"/>
                  <a:lumOff val="60000"/>
                </a:schemeClr>
              </a:buClr>
              <a:buSzPct val="70000"/>
            </a:pP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CAST(@EmpId AS VARCHAR(10)) + ' ' </a:t>
            </a:r>
          </a:p>
          <a:p>
            <a:pPr eaLnBrk="0" hangingPunct="0">
              <a:lnSpc>
                <a:spcPct val="95000"/>
              </a:lnSpc>
              <a:buClr>
                <a:schemeClr val="accent5">
                  <a:lumMod val="40000"/>
                  <a:lumOff val="60000"/>
                </a:schemeClr>
              </a:buClr>
              <a:buSzPct val="70000"/>
            </a:pP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@EmpFName + ' ' + @EmpLName</a:t>
            </a:r>
          </a:p>
          <a:p>
            <a:pPr eaLnBrk="0" hangingPunct="0">
              <a:lnSpc>
                <a:spcPct val="95000"/>
              </a:lnSpc>
              <a:buClr>
                <a:schemeClr val="accent5">
                  <a:lumMod val="40000"/>
                  <a:lumOff val="60000"/>
                </a:schemeClr>
              </a:buClr>
              <a:buSzPct val="70000"/>
            </a:pP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FETCH NEXT FROM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 @EmpFName, @EmpLName</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END</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CLOSE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DEALLOCATE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p:txBody>
      </p:sp>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5" name="AutoShape 5"/>
          <p:cNvSpPr>
            <a:spLocks noChangeArrowheads="1"/>
          </p:cNvSpPr>
          <p:nvPr/>
        </p:nvSpPr>
        <p:spPr bwMode="auto">
          <a:xfrm>
            <a:off x="6704012" y="1723591"/>
            <a:ext cx="1882871" cy="675176"/>
          </a:xfrm>
          <a:prstGeom prst="wedgeRoundRectCallout">
            <a:avLst>
              <a:gd name="adj1" fmla="val -68366"/>
              <a:gd name="adj2" fmla="val -3827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Variables</a:t>
            </a:r>
          </a:p>
        </p:txBody>
      </p:sp>
      <p:sp>
        <p:nvSpPr>
          <p:cNvPr id="6" name="AutoShape 5"/>
          <p:cNvSpPr>
            <a:spLocks noChangeArrowheads="1"/>
          </p:cNvSpPr>
          <p:nvPr/>
        </p:nvSpPr>
        <p:spPr bwMode="auto">
          <a:xfrm>
            <a:off x="5931903" y="3625360"/>
            <a:ext cx="1349471" cy="609600"/>
          </a:xfrm>
          <a:prstGeom prst="wedgeRoundRectCallout">
            <a:avLst>
              <a:gd name="adj1" fmla="val -79394"/>
              <a:gd name="adj2" fmla="val -3484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Loops</a:t>
            </a:r>
          </a:p>
        </p:txBody>
      </p:sp>
    </p:spTree>
    <p:extLst>
      <p:ext uri="{BB962C8B-B14F-4D97-AF65-F5344CB8AC3E}">
        <p14:creationId xmlns:p14="http://schemas.microsoft.com/office/powerpoint/2010/main" val="37486044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64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64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64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640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640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640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6403">
                                            <p:txEl>
                                              <p:pRg st="14" end="1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640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640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640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6403">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86403">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6403">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64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Retrieving Data</a:t>
            </a:r>
          </a:p>
        </p:txBody>
      </p:sp>
      <p:sp>
        <p:nvSpPr>
          <p:cNvPr id="6" name="Text Placeholder 5"/>
          <p:cNvSpPr>
            <a:spLocks noGrp="1"/>
          </p:cNvSpPr>
          <p:nvPr>
            <p:ph type="body" idx="1"/>
          </p:nvPr>
        </p:nvSpPr>
        <p:spPr/>
        <p:txBody>
          <a:bodyPr/>
          <a:lstStyle/>
          <a:p>
            <a:r>
              <a:rPr lang="en-US" dirty="0"/>
              <a:t>Using SQL SELECT</a:t>
            </a:r>
          </a:p>
        </p:txBody>
      </p:sp>
      <p:pic>
        <p:nvPicPr>
          <p:cNvPr id="7" name="Picture 2" descr="http://computertrainingcenters.com/wp-content/uploads/2014/05/sql_icon_by_raisch-d3ax2i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884" y="1118870"/>
            <a:ext cx="4625128" cy="3986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62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grpSp>
        <p:nvGrpSpPr>
          <p:cNvPr id="11" name="Group 10"/>
          <p:cNvGrpSpPr/>
          <p:nvPr/>
        </p:nvGrpSpPr>
        <p:grpSpPr>
          <a:xfrm>
            <a:off x="6191248" y="1116268"/>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Selection</a:t>
              </a:r>
            </a:p>
            <a:p>
              <a:pPr>
                <a:lnSpc>
                  <a:spcPct val="100000"/>
                </a:lnSpc>
              </a:pPr>
              <a:r>
                <a:rPr lang="en-US" sz="2800" b="1" dirty="0">
                  <a:solidFill>
                    <a:srgbClr val="EBFFD2"/>
                  </a:solidFill>
                  <a:effectLst>
                    <a:outerShdw blurRad="38100" dist="38100" dir="2700000" algn="tl">
                      <a:srgbClr val="000000">
                        <a:alpha val="43137"/>
                      </a:srgbClr>
                    </a:outerShdw>
                  </a:effectLst>
                </a:rPr>
                <a:t>Take a subset of the rows</a:t>
              </a:r>
            </a:p>
          </p:txBody>
        </p:sp>
      </p:grpSp>
      <p:sp>
        <p:nvSpPr>
          <p:cNvPr id="5" name="Rounded Rectangle 4"/>
          <p:cNvSpPr/>
          <p:nvPr/>
        </p:nvSpPr>
        <p:spPr>
          <a:xfrm>
            <a:off x="1127124" y="1125792"/>
            <a:ext cx="4738688" cy="2912808"/>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92547" name="Rectangle 3"/>
          <p:cNvSpPr>
            <a:spLocks noChangeArrowheads="1"/>
          </p:cNvSpPr>
          <p:nvPr/>
        </p:nvSpPr>
        <p:spPr bwMode="blackWhite">
          <a:xfrm>
            <a:off x="2451099"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3675"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19474"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4149"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8399"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8399"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8399"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0624"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8399"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8399"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8399"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8399"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09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6374" y="235585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15" name="Text Box 71"/>
          <p:cNvSpPr txBox="1">
            <a:spLocks noChangeArrowheads="1"/>
          </p:cNvSpPr>
          <p:nvPr/>
        </p:nvSpPr>
        <p:spPr bwMode="auto">
          <a:xfrm>
            <a:off x="1279524" y="1219200"/>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Projection</a:t>
            </a:r>
            <a:endParaRPr lang="en-US" sz="2800" b="1" dirty="0">
              <a:solidFill>
                <a:schemeClr val="tx2">
                  <a:lumMod val="75000"/>
                </a:schemeClr>
              </a:solidFill>
              <a:effectLst>
                <a:outerShdw blurRad="38100" dist="38100" dir="2700000" algn="tl">
                  <a:srgbClr val="000000">
                    <a:alpha val="43137"/>
                  </a:srgbClr>
                </a:outerShdw>
              </a:effectLst>
            </a:endParaRPr>
          </a:p>
          <a:p>
            <a:pPr>
              <a:lnSpc>
                <a:spcPct val="100000"/>
              </a:lnSpc>
            </a:pPr>
            <a:r>
              <a:rPr lang="en-US" sz="2800" b="1" dirty="0">
                <a:solidFill>
                  <a:srgbClr val="EBFFD2"/>
                </a:solidFill>
                <a:effectLst>
                  <a:outerShdw blurRad="38100" dist="38100" dir="2700000" algn="tl">
                    <a:srgbClr val="000000">
                      <a:alpha val="43137"/>
                    </a:srgbClr>
                  </a:outerShdw>
                </a:effectLst>
              </a:rPr>
              <a:t>Take a subset of the columns</a:t>
            </a:r>
          </a:p>
        </p:txBody>
      </p:sp>
      <p:grpSp>
        <p:nvGrpSpPr>
          <p:cNvPr id="12" name="Group 11"/>
          <p:cNvGrpSpPr/>
          <p:nvPr/>
        </p:nvGrpSpPr>
        <p:grpSpPr>
          <a:xfrm>
            <a:off x="1127124" y="4335209"/>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Join</a:t>
              </a:r>
            </a:p>
            <a:p>
              <a:pPr>
                <a:lnSpc>
                  <a:spcPct val="100000"/>
                </a:lnSpc>
              </a:pPr>
              <a:r>
                <a:rPr lang="en-US" sz="2800" b="1" dirty="0">
                  <a:solidFill>
                    <a:srgbClr val="EBFFD2"/>
                  </a:solidFill>
                  <a:effectLst>
                    <a:outerShdw blurRad="38100" dist="38100" dir="2700000" algn="tl">
                      <a:srgbClr val="000000">
                        <a:alpha val="43137"/>
                      </a:srgbClr>
                    </a:outerShdw>
                  </a:effectLst>
                </a:rPr>
                <a:t>Combine tables by</a:t>
              </a:r>
            </a:p>
            <a:p>
              <a:pPr>
                <a:lnSpc>
                  <a:spcPct val="100000"/>
                </a:lnSpc>
              </a:pPr>
              <a:r>
                <a:rPr lang="en-US" sz="2800" b="1" dirty="0">
                  <a:solidFill>
                    <a:srgbClr val="EBFFD2"/>
                  </a:solidFill>
                  <a:effectLst>
                    <a:outerShdw blurRad="38100" dist="38100" dir="2700000" algn="tl">
                      <a:srgbClr val="000000">
                        <a:alpha val="43137"/>
                      </a:srgbClr>
                    </a:outerShdw>
                  </a:effectLst>
                </a:rPr>
                <a:t>some column</a:t>
              </a:r>
            </a:p>
          </p:txBody>
        </p:sp>
      </p:grpSp>
      <p:sp>
        <p:nvSpPr>
          <p:cNvPr id="4" name="Slide Number Placeholder 3"/>
          <p:cNvSpPr>
            <a:spLocks noGrp="1"/>
          </p:cNvSpPr>
          <p:nvPr>
            <p:ph type="sldNum" sz="quarter" idx="4"/>
          </p:nvPr>
        </p:nvSpPr>
        <p:spPr/>
        <p:txBody>
          <a:bodyPr/>
          <a:lstStyle/>
          <a:p>
            <a:fld id="{C014DD1E-5D91-48A3-AD6D-45FBA980D106}" type="slidenum">
              <a:rPr lang="en-US" smtClean="0"/>
              <a:pPr/>
              <a:t>8</a:t>
            </a:fld>
            <a:endParaRPr lang="en-US" dirty="0"/>
          </a:p>
        </p:txBody>
      </p:sp>
    </p:spTree>
    <p:extLst>
      <p:ext uri="{BB962C8B-B14F-4D97-AF65-F5344CB8AC3E}">
        <p14:creationId xmlns:p14="http://schemas.microsoft.com/office/powerpoint/2010/main" val="227323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190413" y="1066800"/>
            <a:ext cx="11804822" cy="5570355"/>
          </a:xfrm>
        </p:spPr>
        <p:txBody>
          <a:bodyPr/>
          <a:lstStyle/>
          <a:p>
            <a:pPr>
              <a:lnSpc>
                <a:spcPct val="100000"/>
              </a:lnSpc>
            </a:pPr>
            <a:r>
              <a:rPr lang="en-US" dirty="0"/>
              <a:t>Selecting all columns from the "Departments" table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specific columns</a:t>
            </a:r>
          </a:p>
        </p:txBody>
      </p:sp>
      <p:sp>
        <p:nvSpPr>
          <p:cNvPr id="496642" name="Rectangle 2"/>
          <p:cNvSpPr>
            <a:spLocks noGrp="1" noChangeArrowheads="1"/>
          </p:cNvSpPr>
          <p:nvPr>
            <p:ph type="title"/>
          </p:nvPr>
        </p:nvSpPr>
        <p:spPr/>
        <p:txBody>
          <a:bodyPr/>
          <a:lstStyle/>
          <a:p>
            <a:r>
              <a:rPr lang="en-US" dirty="0"/>
              <a:t>SELECT – Example</a:t>
            </a:r>
          </a:p>
        </p:txBody>
      </p:sp>
      <p:sp>
        <p:nvSpPr>
          <p:cNvPr id="496644" name="Rectangle 4"/>
          <p:cNvSpPr>
            <a:spLocks noChangeArrowheads="1"/>
          </p:cNvSpPr>
          <p:nvPr/>
        </p:nvSpPr>
        <p:spPr bwMode="auto">
          <a:xfrm>
            <a:off x="2360612" y="1800664"/>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Departments</a:t>
            </a:r>
          </a:p>
        </p:txBody>
      </p:sp>
      <p:sp>
        <p:nvSpPr>
          <p:cNvPr id="496645" name="Rectangle 5"/>
          <p:cNvSpPr>
            <a:spLocks noChangeArrowheads="1"/>
          </p:cNvSpPr>
          <p:nvPr/>
        </p:nvSpPr>
        <p:spPr bwMode="auto">
          <a:xfrm>
            <a:off x="1370012"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rPr>
              <a:t>SELECT </a:t>
            </a:r>
            <a:r>
              <a:rPr lang="en-US" sz="2600" b="1" noProof="1">
                <a:solidFill>
                  <a:schemeClr val="tx2"/>
                </a:solidFill>
                <a:effectLst>
                  <a:outerShdw blurRad="38100" dist="38100" dir="2700000" algn="tl">
                    <a:srgbClr val="000000">
                      <a:alpha val="43137"/>
                    </a:srgbClr>
                  </a:outerShdw>
                </a:effectLst>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rPr>
              <a:t>FROM</a:t>
            </a:r>
            <a:r>
              <a:rPr lang="en-US" sz="2600" b="1" noProof="1">
                <a:solidFill>
                  <a:schemeClr val="tx2"/>
                </a:solidFill>
                <a:effectLst>
                  <a:outerShdw blurRad="38100" dist="38100" dir="2700000" algn="tl">
                    <a:srgbClr val="000000">
                      <a:alpha val="43137"/>
                    </a:srgbClr>
                  </a:outerShdw>
                </a:effectLst>
                <a:latin typeface="Consolas" pitchFamily="49" charset="0"/>
              </a:rPr>
              <a:t> Departments</a:t>
            </a:r>
          </a:p>
        </p:txBody>
      </p:sp>
      <p:graphicFrame>
        <p:nvGraphicFramePr>
          <p:cNvPr id="496646" name="Group 6"/>
          <p:cNvGraphicFramePr>
            <a:graphicFrameLocks noGrp="1"/>
          </p:cNvGraphicFramePr>
          <p:nvPr/>
        </p:nvGraphicFramePr>
        <p:xfrm>
          <a:off x="2360612"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1311203607"/>
              </p:ext>
            </p:extLst>
          </p:nvPr>
        </p:nvGraphicFramePr>
        <p:xfrm>
          <a:off x="7022660"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endPar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3" name="Arrow: Right 2"/>
          <p:cNvSpPr/>
          <p:nvPr/>
        </p:nvSpPr>
        <p:spPr>
          <a:xfrm>
            <a:off x="6381688" y="5441245"/>
            <a:ext cx="457200" cy="362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AutoShape 5"/>
          <p:cNvSpPr>
            <a:spLocks noChangeArrowheads="1"/>
          </p:cNvSpPr>
          <p:nvPr/>
        </p:nvSpPr>
        <p:spPr bwMode="auto">
          <a:xfrm>
            <a:off x="1370012" y="2837081"/>
            <a:ext cx="2895600" cy="1130989"/>
          </a:xfrm>
          <a:prstGeom prst="wedgeRoundRectCallout">
            <a:avLst>
              <a:gd name="adj1" fmla="val 33078"/>
              <a:gd name="adj2" fmla="val -897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List of columns</a:t>
            </a:r>
          </a:p>
          <a:p>
            <a:pPr algn="ctr"/>
            <a:r>
              <a:rPr lang="en-US" sz="2800" dirty="0">
                <a:solidFill>
                  <a:srgbClr val="FFFFFF"/>
                </a:solidFill>
              </a:rPr>
              <a:t>(</a:t>
            </a:r>
            <a:r>
              <a:rPr lang="en-US" sz="2800" b="1" dirty="0">
                <a:solidFill>
                  <a:schemeClr val="tx2">
                    <a:lumMod val="75000"/>
                  </a:schemeClr>
                </a:solidFill>
                <a:latin typeface="Consolas" panose="020B0609020204030204" pitchFamily="49" charset="0"/>
              </a:rPr>
              <a:t>*</a:t>
            </a:r>
            <a:r>
              <a:rPr lang="en-US" sz="2800" dirty="0">
                <a:solidFill>
                  <a:srgbClr val="FFFFFF"/>
                </a:solidFill>
              </a:rPr>
              <a:t> for everything)</a:t>
            </a:r>
          </a:p>
        </p:txBody>
      </p:sp>
      <p:sp>
        <p:nvSpPr>
          <p:cNvPr id="13" name="AutoShape 5"/>
          <p:cNvSpPr>
            <a:spLocks noChangeArrowheads="1"/>
          </p:cNvSpPr>
          <p:nvPr/>
        </p:nvSpPr>
        <p:spPr bwMode="auto">
          <a:xfrm>
            <a:off x="6318365" y="2822807"/>
            <a:ext cx="1985847" cy="606193"/>
          </a:xfrm>
          <a:prstGeom prst="wedgeRoundRectCallout">
            <a:avLst>
              <a:gd name="adj1" fmla="val -41227"/>
              <a:gd name="adj2" fmla="val -1000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Table name</a:t>
            </a:r>
          </a:p>
        </p:txBody>
      </p:sp>
    </p:spTree>
    <p:extLst>
      <p:ext uri="{BB962C8B-B14F-4D97-AF65-F5344CB8AC3E}">
        <p14:creationId xmlns:p14="http://schemas.microsoft.com/office/powerpoint/2010/main" val="198516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966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66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66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P spid="12" grpId="0" animBg="1"/>
      <p:bldP spid="12" grpId="1" animBg="1"/>
      <p:bldP spid="13" grpId="0" animBg="1"/>
      <p:bldP spid="13" grpId="1" animBg="1"/>
    </p:bld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1401</TotalTime>
  <Words>2494</Words>
  <Application>Microsoft Office PowerPoint</Application>
  <PresentationFormat>Custom</PresentationFormat>
  <Paragraphs>450</Paragraphs>
  <Slides>30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Consolas</vt:lpstr>
      <vt:lpstr>Courier New</vt:lpstr>
      <vt:lpstr>Times</vt:lpstr>
      <vt:lpstr>Wingdings</vt:lpstr>
      <vt:lpstr>SoftUni 16x9</vt:lpstr>
      <vt:lpstr>Basic CRUD in SQL Server</vt:lpstr>
      <vt:lpstr>Table of Contents</vt:lpstr>
      <vt:lpstr>Query Basics</vt:lpstr>
      <vt:lpstr>What are SQL and T-SQL?</vt:lpstr>
      <vt:lpstr>SQL – Examples</vt:lpstr>
      <vt:lpstr>T-SQL – Example</vt:lpstr>
      <vt:lpstr>Retrieving Data</vt:lpstr>
      <vt:lpstr>Capabilities of SQL SELECT </vt:lpstr>
      <vt:lpstr>SELECT – Example</vt:lpstr>
      <vt:lpstr>Column Aliases</vt:lpstr>
      <vt:lpstr>Concatenation Operator</vt:lpstr>
      <vt:lpstr>Problem: Employee Summary</vt:lpstr>
      <vt:lpstr>Solution: Employee Summary</vt:lpstr>
      <vt:lpstr>Filtering the Selected Rows</vt:lpstr>
      <vt:lpstr>Other Comparison Conditions</vt:lpstr>
      <vt:lpstr>Comparing with NULL</vt:lpstr>
      <vt:lpstr>Sorting Result Sets</vt:lpstr>
      <vt:lpstr>Views</vt:lpstr>
      <vt:lpstr>Problem: Highest Peak</vt:lpstr>
      <vt:lpstr>Solution: Highest Peak</vt:lpstr>
      <vt:lpstr>Writing Data in Tables</vt:lpstr>
      <vt:lpstr>Inserting Data</vt:lpstr>
      <vt:lpstr>Inserting Data (2)</vt:lpstr>
      <vt:lpstr>Sequences</vt:lpstr>
      <vt:lpstr>Modifying Existing Records</vt:lpstr>
      <vt:lpstr>Deleting Data</vt:lpstr>
      <vt:lpstr>Updating Data</vt:lpstr>
      <vt:lpstr>Problem: Update Projects</vt:lpstr>
      <vt:lpstr>Solution: Update Projects</vt:lpstr>
      <vt:lpstr>Summary</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University</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Nhu Vinh Hoang</cp:lastModifiedBy>
  <cp:revision>106</cp:revision>
  <dcterms:created xsi:type="dcterms:W3CDTF">2014-01-02T17:00:34Z</dcterms:created>
  <dcterms:modified xsi:type="dcterms:W3CDTF">2019-12-13T04:19:19Z</dcterms:modified>
  <cp:category>db;databases;sql;programming;computer programming;software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