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46" r:id="rId5"/>
    <p:sldId id="445" r:id="rId6"/>
    <p:sldId id="447" r:id="rId7"/>
    <p:sldId id="452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0" r:id="rId31"/>
    <p:sldId id="473" r:id="rId32"/>
    <p:sldId id="474" r:id="rId33"/>
    <p:sldId id="451" r:id="rId34"/>
    <p:sldId id="477" r:id="rId35"/>
    <p:sldId id="478" r:id="rId36"/>
    <p:sldId id="349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</p14:sldIdLst>
        </p14:section>
        <p14:section name="Conclusion" id="{10E03AB1-9AA8-4E86-9A64-D741901E50A2}">
          <p14:sldIdLst>
            <p14:sldId id="47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533" autoAdjust="0"/>
  </p:normalViewPr>
  <p:slideViewPr>
    <p:cSldViewPr>
      <p:cViewPr varScale="1">
        <p:scale>
          <a:sx n="91" d="100"/>
          <a:sy n="91" d="100"/>
        </p:scale>
        <p:origin x="22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13-Dec-19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EE690-B4B2-45AE-8AC4-EF8823D415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3CCFD-A2B6-4BFC-BDAC-1B3685F31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655085-B096-4CA8-AF49-0AF880702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20010DD-847C-4773-946D-B01F6C57BF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1612" y="2110870"/>
            <a:ext cx="67056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1612" y="4493972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942012" y="431871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6012" y="1958470"/>
            <a:ext cx="4876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6012" y="4114800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6012" y="572636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03802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3655" y="1848439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3471" y="5363851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chars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PI, ABS, ROUND, etc.</a:t>
            </a:r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arithmetic operations</a:t>
            </a:r>
          </a:p>
          <a:p>
            <a:pPr lvl="1"/>
            <a:r>
              <a:rPr lang="en-US" dirty="0"/>
              <a:t>Addition, subtraction, etc.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5121949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32004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33400" cy="475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as float (15 –digit precision)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(result will be float)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raise value to desired exponent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Negative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rounds characters before decimal point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408144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435472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ECE7CE-2812-43B8-ACF6-2123386A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667000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BoxCapacity</a:t>
            </a:r>
            <a:r>
              <a:rPr lang="en-US" sz="2800" dirty="0"/>
              <a:t>) / </a:t>
            </a:r>
            <a:r>
              <a:rPr lang="en-US" sz="2800" dirty="0" err="1"/>
              <a:t>PalletCapacity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1, -1 or 0, depending on value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GETDATE, DATEDIFF, DATEPART,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620384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5814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Prepare sales data for aggregation by displaying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yearly quarter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find difference between two dates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560112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43946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CAST, CONVERT, OFFSET, FETCH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Display “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” for projects with 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40749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5642" y="3541127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8252" y="5484557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Expressions, but less capable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8314" y="5310706"/>
            <a:ext cx="2724346" cy="505632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875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String functions allow us to manipulate strings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Math functions allow us to do various calculations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Date functions allow us to work with dates easier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Using Wildcards,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0BE1-E6EE-4B4A-B7B5-F58E0495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endParaRPr lang="en-US" dirty="0"/>
          </a:p>
          <a:p>
            <a:pPr lvl="1"/>
            <a:r>
              <a:rPr lang="en-US" dirty="0"/>
              <a:t>Either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Table values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data</a:t>
            </a:r>
          </a:p>
          <a:p>
            <a:pPr lvl="1"/>
            <a:r>
              <a:rPr lang="en-US" dirty="0"/>
              <a:t>E.g.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geometry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currency</a:t>
            </a:r>
            <a:r>
              <a:rPr lang="en-US" dirty="0"/>
              <a:t>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CONCAT, SUBSTRING, Etc.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dirty="0"/>
              <a:t> – extract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summary </a:t>
            </a:r>
            <a:r>
              <a:rPr lang="en-US" dirty="0"/>
              <a:t>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442585" y="3789575"/>
            <a:ext cx="2834304" cy="528217"/>
          </a:xfrm>
          <a:prstGeom prst="wedgeRoundRectCallout">
            <a:avLst>
              <a:gd name="adj1" fmla="val -50616"/>
              <a:gd name="adj2" fmla="val -1040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44726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598612" y="2896501"/>
            <a:ext cx="8989287" cy="544765"/>
            <a:chOff x="226242" y="2896501"/>
            <a:chExt cx="8989287" cy="544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SUBSTRING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5, 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29788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dirty="0"/>
              <a:t> – replace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censor</a:t>
            </a:r>
            <a:r>
              <a:rPr lang="en-US" dirty="0"/>
              <a:t>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316283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B37A5-1F32-4CA1-9D7D-CB1F148B418B}"/>
              </a:ext>
            </a:extLst>
          </p:cNvPr>
          <p:cNvGrpSpPr/>
          <p:nvPr/>
        </p:nvGrpSpPr>
        <p:grpSpPr>
          <a:xfrm>
            <a:off x="1217612" y="2894663"/>
            <a:ext cx="9753601" cy="546603"/>
            <a:chOff x="1217612" y="2894663"/>
            <a:chExt cx="9753601" cy="546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4DBB2-2E17-4773-BC6C-8B371351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2894663"/>
              <a:ext cx="6892208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REPLACE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'Soft', 'Hard')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E508B1-61EC-4C73-998F-A63A8848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013" y="2896501"/>
              <a:ext cx="1600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HardUni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4034B2-6A6F-49FF-B451-573D5E000476}"/>
                </a:ext>
              </a:extLst>
            </p:cNvPr>
            <p:cNvSpPr/>
            <p:nvPr/>
          </p:nvSpPr>
          <p:spPr>
            <a:xfrm>
              <a:off x="8495303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36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dirty="0"/>
              <a:t> – counts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characters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DATALENGTH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2367</TotalTime>
  <Words>1660</Words>
  <Application>Microsoft Office PowerPoint</Application>
  <PresentationFormat>Custom</PresentationFormat>
  <Paragraphs>311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 16x9</vt:lpstr>
      <vt:lpstr>Built-in Functions</vt:lpstr>
      <vt:lpstr>Table of Contents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Nhu Vinh Hoang</cp:lastModifiedBy>
  <cp:revision>141</cp:revision>
  <dcterms:created xsi:type="dcterms:W3CDTF">2014-01-02T17:00:34Z</dcterms:created>
  <dcterms:modified xsi:type="dcterms:W3CDTF">2019-12-13T04:23:16Z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