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1"/>
  </p:notesMasterIdLst>
  <p:handoutMasterIdLst>
    <p:handoutMasterId r:id="rId32"/>
  </p:handoutMasterIdLst>
  <p:sldIdLst>
    <p:sldId id="452" r:id="rId3"/>
    <p:sldId id="404" r:id="rId4"/>
    <p:sldId id="410" r:id="rId5"/>
    <p:sldId id="448" r:id="rId6"/>
    <p:sldId id="451" r:id="rId7"/>
    <p:sldId id="414" r:id="rId8"/>
    <p:sldId id="411" r:id="rId9"/>
    <p:sldId id="412" r:id="rId10"/>
    <p:sldId id="443" r:id="rId11"/>
    <p:sldId id="446" r:id="rId12"/>
    <p:sldId id="420" r:id="rId13"/>
    <p:sldId id="419" r:id="rId14"/>
    <p:sldId id="423" r:id="rId15"/>
    <p:sldId id="422" r:id="rId16"/>
    <p:sldId id="426" r:id="rId17"/>
    <p:sldId id="425" r:id="rId18"/>
    <p:sldId id="429" r:id="rId19"/>
    <p:sldId id="428" r:id="rId20"/>
    <p:sldId id="432" r:id="rId21"/>
    <p:sldId id="431" r:id="rId22"/>
    <p:sldId id="444" r:id="rId23"/>
    <p:sldId id="436" r:id="rId24"/>
    <p:sldId id="447" r:id="rId25"/>
    <p:sldId id="435" r:id="rId26"/>
    <p:sldId id="438" r:id="rId27"/>
    <p:sldId id="458" r:id="rId28"/>
    <p:sldId id="459" r:id="rId29"/>
    <p:sldId id="439" r:id="rId3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09A2BE3-2D0E-4BDF-9E7B-B5B14B6C6981}">
          <p14:sldIdLst>
            <p14:sldId id="452"/>
            <p14:sldId id="404"/>
          </p14:sldIdLst>
        </p14:section>
        <p14:section name="Grouping" id="{C10331E8-94F3-4571-BA73-F8D592D4BA90}">
          <p14:sldIdLst>
            <p14:sldId id="410"/>
            <p14:sldId id="448"/>
            <p14:sldId id="451"/>
            <p14:sldId id="414"/>
            <p14:sldId id="411"/>
            <p14:sldId id="412"/>
          </p14:sldIdLst>
        </p14:section>
        <p14:section name="Aggregate Functions" id="{5E22B127-A980-48CE-9AF6-18AD37C5521D}">
          <p14:sldIdLst>
            <p14:sldId id="443"/>
            <p14:sldId id="446"/>
            <p14:sldId id="420"/>
            <p14:sldId id="419"/>
            <p14:sldId id="423"/>
            <p14:sldId id="422"/>
            <p14:sldId id="426"/>
            <p14:sldId id="425"/>
            <p14:sldId id="429"/>
            <p14:sldId id="428"/>
            <p14:sldId id="432"/>
            <p14:sldId id="431"/>
          </p14:sldIdLst>
        </p14:section>
        <p14:section name="Having" id="{2EAC9775-B3C6-4DBE-ABC8-6E6F3BAAAEB2}">
          <p14:sldIdLst>
            <p14:sldId id="444"/>
            <p14:sldId id="436"/>
            <p14:sldId id="447"/>
            <p14:sldId id="435"/>
            <p14:sldId id="438"/>
          </p14:sldIdLst>
        </p14:section>
        <p14:section name="Pivot Tables" id="{7587B953-7D9E-4BF6-8429-6E9B0BBD8E77}">
          <p14:sldIdLst>
            <p14:sldId id="458"/>
            <p14:sldId id="459"/>
          </p14:sldIdLst>
        </p14:section>
        <p14:section name="Conclusion" id="{9ADB0CA0-2575-46BF-BE8C-5E10218DAE96}">
          <p14:sldIdLst>
            <p14:sldId id="439"/>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ext uri="{19B8F6BF-5375-455C-9EA6-DF929625EA0E}">
        <p15:presenceInfo xmlns:p15="http://schemas.microsoft.com/office/powerpoint/2012/main" userId="SoftUniLec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711"/>
    <a:srgbClr val="7C7154"/>
    <a:srgbClr val="F3BE60"/>
    <a:srgbClr val="00B050"/>
    <a:srgbClr val="613306"/>
    <a:srgbClr val="371D03"/>
    <a:srgbClr val="482604"/>
    <a:srgbClr val="FFF0D9"/>
    <a:srgbClr val="C6C0AA"/>
    <a:srgbClr val="7030A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8" autoAdjust="0"/>
    <p:restoredTop sz="78413" autoAdjust="0"/>
  </p:normalViewPr>
  <p:slideViewPr>
    <p:cSldViewPr>
      <p:cViewPr varScale="1">
        <p:scale>
          <a:sx n="91" d="100"/>
          <a:sy n="91" d="100"/>
        </p:scale>
        <p:origin x="230" y="72"/>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13-Dec-19</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13-Dec-19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2941811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300941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753615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163894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862670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970957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1482433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610829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250510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1723889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3176536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895624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1300549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2162236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1922393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1083591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more about querying it is important to understand how SQL works. There is a difference between the syntax and the execution. If we have the following query:</a:t>
            </a:r>
            <a:br>
              <a:rPr lang="en-US" baseline="0" dirty="0"/>
            </a:br>
            <a:r>
              <a:rPr lang="en-US" baseline="0" dirty="0"/>
              <a:t>   </a:t>
            </a:r>
            <a:r>
              <a:rPr lang="en-US" sz="1600" b="1" i="0" u="none" strike="noStrike" baseline="0" dirty="0">
                <a:solidFill>
                  <a:srgbClr val="0000FF"/>
                </a:solidFill>
                <a:latin typeface="Courier New" panose="02070309020205020404" pitchFamily="49" charset="0"/>
              </a:rPr>
              <a:t>SELECT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DISTINCT</a:t>
            </a:r>
          </a:p>
          <a:p>
            <a:r>
              <a:rPr lang="en-US" sz="1600" b="0" i="0" u="none" strike="noStrike" baseline="0" dirty="0">
                <a:solidFill>
                  <a:srgbClr val="808000"/>
                </a:solidFill>
                <a:latin typeface="Courier New" panose="02070309020205020404" pitchFamily="49" charset="0"/>
              </a:rPr>
              <a:t>                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p>
          <a:p>
            <a:r>
              <a:rPr lang="en-US" sz="1600" b="0" i="0" u="none" strike="noStrike" baseline="0" dirty="0">
                <a:solidFill>
                  <a:srgbClr val="808000"/>
                </a:solidFill>
                <a:latin typeface="Courier New" panose="02070309020205020404" pitchFamily="49" charset="0"/>
              </a:rPr>
              <a:t>                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character_name</a:t>
            </a:r>
            <a:r>
              <a:rPr lang="en-US" sz="1600" b="0" i="0" u="none" strike="noStrike" baseline="0" dirty="0">
                <a:solidFill>
                  <a:srgbClr val="0000FF"/>
                </a:solidFill>
                <a:latin typeface="Courier New" panose="02070309020205020404" pitchFamily="49" charset="0"/>
              </a:rPr>
              <a:t>,</a:t>
            </a:r>
          </a:p>
          <a:p>
            <a:r>
              <a:rPr lang="en-US" sz="1600" b="1" i="0" u="none" strike="noStrike" baseline="0" dirty="0">
                <a:solidFill>
                  <a:srgbClr val="000080"/>
                </a:solidFill>
                <a:latin typeface="Courier New" panose="02070309020205020404" pitchFamily="49" charset="0"/>
              </a:rPr>
              <a:t>                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1" i="0" u="none" strike="noStrike" baseline="0" dirty="0">
                <a:solidFill>
                  <a:srgbClr val="0000FF"/>
                </a:solidFill>
                <a:latin typeface="Courier New" panose="02070309020205020404" pitchFamily="49" charset="0"/>
              </a:rPr>
              <a:t>    FROM</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users_games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characters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character_id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br>
              <a:rPr lang="en-US" sz="1600" b="0" i="0" u="none" strike="noStrike" baseline="0" dirty="0">
                <a:solidFill>
                  <a:srgbClr val="808000"/>
                </a:solidFill>
                <a:latin typeface="Courier New" panose="02070309020205020404" pitchFamily="49" charset="0"/>
              </a:rPr>
            </a:br>
            <a:r>
              <a:rPr lang="en-US" sz="1600" b="0" i="0" u="none" strike="noStrike" baseline="0" dirty="0">
                <a:solidFill>
                  <a:srgbClr val="808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GROUP</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p>
          <a:p>
            <a:r>
              <a:rPr lang="en-US" sz="1600" b="1" i="0" u="none" strike="noStrike" baseline="0" dirty="0">
                <a:solidFill>
                  <a:srgbClr val="0000FF"/>
                </a:solidFill>
                <a:latin typeface="Courier New" panose="02070309020205020404" pitchFamily="49" charset="0"/>
              </a:rPr>
              <a:t>HAVING</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80"/>
                </a:solidFill>
                <a:latin typeface="Courier New" panose="02070309020205020404" pitchFamily="49" charset="0"/>
              </a:rPr>
              <a:t>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&gt;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10000</a:t>
            </a:r>
          </a:p>
          <a:p>
            <a:r>
              <a:rPr lang="en-US" sz="1600" b="1" i="0" u="none" strike="noStrike" baseline="0" dirty="0">
                <a:solidFill>
                  <a:srgbClr val="0000FF"/>
                </a:solidFill>
                <a:latin typeface="Courier New" panose="02070309020205020404" pitchFamily="49" charset="0"/>
              </a:rPr>
              <a:t>   ORDER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LIMIT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a:t>
            </a:r>
            <a:br>
              <a:rPr lang="en-US" sz="1600" b="0" i="0" u="none" strike="noStrike" baseline="0" dirty="0">
                <a:solidFill>
                  <a:srgbClr val="800080"/>
                </a:solidFill>
                <a:latin typeface="Courier New" panose="02070309020205020404" pitchFamily="49" charset="0"/>
              </a:rPr>
            </a:b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The following execution will happen:</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First we are going to read FROM the table. Then we will join tables ON some criteria and do the OUTER joins. Afterwards come the filtering with WHERE. Then we GROUP by the columns. Furthermore, we will filter aggregated data by using HAVING. The next step is to SELECT the data we want. After that we can get DISTINCT records which we can ORDER. At the end we can LIMIT the dataset.</a:t>
            </a:r>
          </a:p>
          <a:p>
            <a:br>
              <a:rPr lang="en-US" baseline="0" dirty="0"/>
            </a:b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322707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7474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2625294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1579598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9650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3406051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3675623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426073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3150930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13-Dec-19</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13-Dec-19</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79812" y="457200"/>
            <a:ext cx="7910299" cy="1476352"/>
          </a:xfrm>
        </p:spPr>
        <p:txBody>
          <a:bodyPr/>
          <a:lstStyle/>
          <a:p>
            <a:r>
              <a:rPr lang="en-US" dirty="0"/>
              <a:t>Data Aggregation</a:t>
            </a:r>
          </a:p>
        </p:txBody>
      </p:sp>
      <p:sp>
        <p:nvSpPr>
          <p:cNvPr id="6" name="Subtitle 5"/>
          <p:cNvSpPr>
            <a:spLocks noGrp="1"/>
          </p:cNvSpPr>
          <p:nvPr>
            <p:ph type="subTitle" idx="1"/>
          </p:nvPr>
        </p:nvSpPr>
        <p:spPr>
          <a:xfrm>
            <a:off x="3579812" y="1965299"/>
            <a:ext cx="7910299" cy="1311301"/>
          </a:xfrm>
        </p:spPr>
        <p:txBody>
          <a:bodyPr>
            <a:normAutofit/>
          </a:bodyPr>
          <a:lstStyle/>
          <a:p>
            <a:r>
              <a:rPr lang="en-US" dirty="0"/>
              <a:t>How to get data insights?</a:t>
            </a:r>
          </a:p>
          <a:p>
            <a:endParaRPr lang="en-US" dirty="0"/>
          </a:p>
        </p:txBody>
      </p:sp>
      <p:sp>
        <p:nvSpPr>
          <p:cNvPr id="15" name="TextBox 14"/>
          <p:cNvSpPr txBox="1"/>
          <p:nvPr/>
        </p:nvSpPr>
        <p:spPr>
          <a:xfrm rot="576164">
            <a:off x="5082940" y="3806198"/>
            <a:ext cx="1562159"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Databases</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Basics</a:t>
            </a:r>
          </a:p>
        </p:txBody>
      </p:sp>
      <p:pic>
        <p:nvPicPr>
          <p:cNvPr id="14" name="Picture 2"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6487" y="287901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funne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67767" y="4576493"/>
            <a:ext cx="1514698" cy="1514698"/>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8826" y="4386442"/>
            <a:ext cx="1604719" cy="1604719"/>
          </a:xfrm>
          <a:prstGeom prst="rect">
            <a:avLst/>
          </a:prstGeom>
        </p:spPr>
      </p:pic>
      <p:pic>
        <p:nvPicPr>
          <p:cNvPr id="19" name="Картина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2643" y="5049880"/>
            <a:ext cx="920206" cy="920206"/>
          </a:xfrm>
          <a:prstGeom prst="rect">
            <a:avLst/>
          </a:prstGeom>
        </p:spPr>
      </p:pic>
      <p:pic>
        <p:nvPicPr>
          <p:cNvPr id="20" name="Картина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6743" y="5382051"/>
            <a:ext cx="752211" cy="752211"/>
          </a:xfrm>
          <a:prstGeom prst="rect">
            <a:avLst/>
          </a:prstGeom>
        </p:spPr>
      </p:pic>
      <p:pic>
        <p:nvPicPr>
          <p:cNvPr id="21" name="Picture 20">
            <a:extLst>
              <a:ext uri="{FF2B5EF4-FFF2-40B4-BE49-F238E27FC236}">
                <a16:creationId xmlns:a16="http://schemas.microsoft.com/office/drawing/2014/main" id="{2CDD25A1-649D-4067-B13B-D994C5598A1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sp>
        <p:nvSpPr>
          <p:cNvPr id="3" name="Text Placeholder 2">
            <a:extLst>
              <a:ext uri="{FF2B5EF4-FFF2-40B4-BE49-F238E27FC236}">
                <a16:creationId xmlns:a16="http://schemas.microsoft.com/office/drawing/2014/main" id="{77D43754-F3CD-45AC-BAEA-A2E25470CDE3}"/>
              </a:ext>
            </a:extLst>
          </p:cNvPr>
          <p:cNvSpPr>
            <a:spLocks noGrp="1"/>
          </p:cNvSpPr>
          <p:nvPr>
            <p:ph type="body" sz="quarter" idx="10"/>
          </p:nvPr>
        </p:nvSpPr>
        <p:spPr/>
        <p:txBody>
          <a:bodyPr/>
          <a:lstStyle/>
          <a:p>
            <a:endParaRPr lang="en-US"/>
          </a:p>
        </p:txBody>
      </p:sp>
      <p:sp>
        <p:nvSpPr>
          <p:cNvPr id="9" name="Text Placeholder 8">
            <a:extLst>
              <a:ext uri="{FF2B5EF4-FFF2-40B4-BE49-F238E27FC236}">
                <a16:creationId xmlns:a16="http://schemas.microsoft.com/office/drawing/2014/main" id="{56529EE3-D4B1-4559-917C-AC8552A29FC3}"/>
              </a:ext>
            </a:extLst>
          </p:cNvPr>
          <p:cNvSpPr>
            <a:spLocks noGrp="1"/>
          </p:cNvSpPr>
          <p:nvPr>
            <p:ph type="body" sz="quarter" idx="13"/>
          </p:nvPr>
        </p:nvSpPr>
        <p:spPr/>
        <p:txBody>
          <a:bodyPr/>
          <a:lstStyle/>
          <a:p>
            <a:endParaRPr lang="en-US"/>
          </a:p>
        </p:txBody>
      </p:sp>
      <p:sp>
        <p:nvSpPr>
          <p:cNvPr id="13" name="Text Placeholder 12">
            <a:extLst>
              <a:ext uri="{FF2B5EF4-FFF2-40B4-BE49-F238E27FC236}">
                <a16:creationId xmlns:a16="http://schemas.microsoft.com/office/drawing/2014/main" id="{366C1EEE-314D-4841-AF3D-8772D01213D2}"/>
              </a:ext>
            </a:extLst>
          </p:cNvPr>
          <p:cNvSpPr>
            <a:spLocks noGrp="1"/>
          </p:cNvSpPr>
          <p:nvPr>
            <p:ph type="body" sz="quarter" idx="17"/>
          </p:nvPr>
        </p:nvSpPr>
        <p:spPr/>
        <p:txBody>
          <a:bodyPr/>
          <a:lstStyle/>
          <a:p>
            <a:endParaRPr lang="en-US"/>
          </a:p>
        </p:txBody>
      </p:sp>
      <p:sp>
        <p:nvSpPr>
          <p:cNvPr id="24" name="Text Placeholder 23">
            <a:extLst>
              <a:ext uri="{FF2B5EF4-FFF2-40B4-BE49-F238E27FC236}">
                <a16:creationId xmlns:a16="http://schemas.microsoft.com/office/drawing/2014/main" id="{35E55D29-4048-4E3A-9C1A-D1FE5861053F}"/>
              </a:ext>
            </a:extLst>
          </p:cNvPr>
          <p:cNvSpPr>
            <a:spLocks noGrp="1"/>
          </p:cNvSpPr>
          <p:nvPr>
            <p:ph type="body" sz="quarter" idx="18"/>
          </p:nvPr>
        </p:nvSpPr>
        <p:spPr/>
        <p:txBody>
          <a:bodyPr/>
          <a:lstStyle/>
          <a:p>
            <a:endParaRPr lang="en-US"/>
          </a:p>
        </p:txBody>
      </p:sp>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
          </p:nvPr>
        </p:nvSpPr>
        <p:spPr>
          <a:xfrm>
            <a:off x="190413" y="1151121"/>
            <a:ext cx="11804822" cy="5248548"/>
          </a:xfrm>
        </p:spPr>
        <p:txBody>
          <a:bodyPr bIns="0">
            <a:spAutoFit/>
          </a:bodyPr>
          <a:lstStyle/>
          <a:p>
            <a:r>
              <a:rPr lang="en-US" dirty="0"/>
              <a:t>Operate over (non-empty) groups</a:t>
            </a:r>
          </a:p>
          <a:p>
            <a:r>
              <a:rPr lang="en-US" dirty="0"/>
              <a:t>Perform data analysis on each one</a:t>
            </a:r>
          </a:p>
          <a:p>
            <a:pPr lvl="1"/>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dirty="0"/>
              <a:t>,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MAX</a:t>
            </a:r>
            <a:r>
              <a:rPr lang="en-US" dirty="0"/>
              <a:t>,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AVG</a:t>
            </a:r>
            <a:r>
              <a:rPr lang="en-US" dirty="0"/>
              <a:t>,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COUNT</a:t>
            </a:r>
            <a:r>
              <a:rPr lang="en-US" dirty="0"/>
              <a:t> etc.</a:t>
            </a:r>
            <a:br>
              <a:rPr lang="en-US" dirty="0"/>
            </a:br>
            <a:br>
              <a:rPr lang="en-US" dirty="0"/>
            </a:br>
            <a:br>
              <a:rPr lang="en-US" dirty="0"/>
            </a:br>
            <a:br>
              <a:rPr lang="en-US" dirty="0"/>
            </a:br>
            <a:br>
              <a:rPr lang="en-US" dirty="0"/>
            </a:br>
            <a:endParaRPr lang="en-US" dirty="0"/>
          </a:p>
          <a:p>
            <a:r>
              <a:rPr lang="en-US" dirty="0"/>
              <a:t>Aggregate functions usually </a:t>
            </a:r>
            <a:r>
              <a:rPr lang="en-US" dirty="0">
                <a:solidFill>
                  <a:schemeClr val="tx2">
                    <a:lumMod val="75000"/>
                  </a:schemeClr>
                </a:solidFill>
              </a:rPr>
              <a:t>ignore</a:t>
            </a:r>
            <a:r>
              <a:rPr lang="en-US" dirty="0"/>
              <a:t>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NULL</a:t>
            </a:r>
            <a:r>
              <a:rPr lang="en-US" dirty="0"/>
              <a:t> values.</a:t>
            </a:r>
          </a:p>
        </p:txBody>
      </p:sp>
      <p:sp>
        <p:nvSpPr>
          <p:cNvPr id="4" name="Заглавие 3"/>
          <p:cNvSpPr>
            <a:spLocks noGrp="1"/>
          </p:cNvSpPr>
          <p:nvPr>
            <p:ph type="title"/>
          </p:nvPr>
        </p:nvSpPr>
        <p:spPr/>
        <p:txBody>
          <a:bodyPr/>
          <a:lstStyle/>
          <a:p>
            <a:r>
              <a:rPr lang="en-US" dirty="0"/>
              <a:t>Aggregate Functions</a:t>
            </a:r>
          </a:p>
        </p:txBody>
      </p:sp>
      <p:sp>
        <p:nvSpPr>
          <p:cNvPr id="6" name="Rectangle 9"/>
          <p:cNvSpPr>
            <a:spLocks noChangeArrowheads="1"/>
          </p:cNvSpPr>
          <p:nvPr/>
        </p:nvSpPr>
        <p:spPr bwMode="auto">
          <a:xfrm>
            <a:off x="608012" y="3329612"/>
            <a:ext cx="7239000" cy="2187879"/>
          </a:xfrm>
          <a:prstGeom prst="rect">
            <a:avLst/>
          </a:prstGeom>
          <a:solidFill>
            <a:schemeClr val="accent5">
              <a:lumMod val="40000"/>
              <a:lumOff val="60000"/>
              <a:alpha val="20000"/>
            </a:schemeClr>
          </a:solidFill>
          <a:ln w="12700">
            <a:solidFill>
              <a:schemeClr val="accent5">
                <a:lumMod val="40000"/>
                <a:lumOff val="6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e.DepartmentID, </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MinSalary</a:t>
            </a:r>
          </a:p>
          <a:p>
            <a:r>
              <a:rPr lang="en-GB" sz="3200" b="1" dirty="0">
                <a:solidFill>
                  <a:schemeClr val="tx2"/>
                </a:solidFill>
                <a:effectLst>
                  <a:outerShdw blurRad="38100" dist="38100" dir="2700000" algn="tl">
                    <a:srgbClr val="000000">
                      <a:alpha val="43137"/>
                    </a:srgbClr>
                  </a:outerShdw>
                </a:effectLst>
                <a:latin typeface="Consolas" panose="020B0609020204030204" pitchFamily="49" charset="0"/>
              </a:rPr>
              <a:t>FROM Employees AS e</a:t>
            </a:r>
          </a:p>
          <a:p>
            <a:r>
              <a:rPr lang="en-GB" sz="3200" b="1" dirty="0">
                <a:solidFill>
                  <a:schemeClr val="tx2"/>
                </a:solidFill>
                <a:effectLst>
                  <a:outerShdw blurRad="38100" dist="38100" dir="2700000" algn="tl">
                    <a:srgbClr val="000000">
                      <a:alpha val="43137"/>
                    </a:srgbClr>
                  </a:outerShdw>
                </a:effectLst>
                <a:latin typeface="Consolas" panose="020B0609020204030204" pitchFamily="49" charset="0"/>
              </a:rPr>
              <a:t>GROUP BY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e.DepartmentID</a:t>
            </a:r>
          </a:p>
        </p:txBody>
      </p:sp>
      <p:sp>
        <p:nvSpPr>
          <p:cNvPr id="15" name="Стрелка надясно 14"/>
          <p:cNvSpPr/>
          <p:nvPr/>
        </p:nvSpPr>
        <p:spPr>
          <a:xfrm>
            <a:off x="8037512" y="4194951"/>
            <a:ext cx="533400" cy="457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8761412" y="3200400"/>
            <a:ext cx="3003637" cy="2317091"/>
          </a:xfrm>
          <a:prstGeom prst="rect">
            <a:avLst/>
          </a:prstGeom>
        </p:spPr>
      </p:pic>
    </p:spTree>
    <p:extLst>
      <p:ext uri="{BB962C8B-B14F-4D97-AF65-F5344CB8AC3E}">
        <p14:creationId xmlns:p14="http://schemas.microsoft.com/office/powerpoint/2010/main" val="248576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465922" name="Rectangle 2"/>
          <p:cNvSpPr>
            <a:spLocks noGrp="1" noChangeArrowheads="1"/>
          </p:cNvSpPr>
          <p:nvPr>
            <p:ph type="title"/>
          </p:nvPr>
        </p:nvSpPr>
        <p:spPr>
          <a:xfrm>
            <a:off x="188815" y="40341"/>
            <a:ext cx="9577597" cy="1110780"/>
          </a:xfrm>
        </p:spPr>
        <p:txBody>
          <a:bodyPr/>
          <a:lstStyle/>
          <a:p>
            <a:r>
              <a:rPr lang="en-US" dirty="0"/>
              <a:t>Aggregate Functions: </a:t>
            </a:r>
            <a:r>
              <a:rPr lang="en-US" dirty="0">
                <a:effectLst>
                  <a:outerShdw blurRad="38100" dist="38100" dir="2700000" algn="tl">
                    <a:srgbClr val="000000">
                      <a:alpha val="43137"/>
                    </a:srgbClr>
                  </a:outerShdw>
                </a:effectLst>
                <a:latin typeface="Consolas" panose="020B0609020204030204" pitchFamily="49" charset="0"/>
              </a:rPr>
              <a:t>COUNT</a:t>
            </a:r>
            <a:endParaRPr lang="bg-BG" dirty="0">
              <a:effectLst>
                <a:outerShdw blurRad="38100" dist="38100" dir="2700000" algn="tl">
                  <a:srgbClr val="000000">
                    <a:alpha val="43137"/>
                  </a:srgbClr>
                </a:outerShdw>
              </a:effectLst>
              <a:latin typeface="Consolas" panose="020B0609020204030204"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263119582"/>
              </p:ext>
            </p:extLst>
          </p:nvPr>
        </p:nvGraphicFramePr>
        <p:xfrm>
          <a:off x="379412" y="2590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b="0" dirty="0">
                          <a:effectLst>
                            <a:outerShdw blurRad="38100" dist="38100" dir="2700000" algn="tl">
                              <a:srgbClr val="000000">
                                <a:alpha val="43137"/>
                              </a:srgbClr>
                            </a:outerShdw>
                          </a:effectLst>
                        </a:rPr>
                        <a:t>Employee</a:t>
                      </a:r>
                    </a:p>
                  </a:txBody>
                  <a:tcPr/>
                </a:tc>
                <a:tc>
                  <a:txBody>
                    <a:bodyPr/>
                    <a:lstStyle/>
                    <a:p>
                      <a:r>
                        <a:rPr lang="en-US" b="0" dirty="0">
                          <a:effectLst>
                            <a:outerShdw blurRad="38100" dist="38100" dir="2700000" algn="tl">
                              <a:srgbClr val="000000">
                                <a:alpha val="43137"/>
                              </a:srgbClr>
                            </a:outerShdw>
                          </a:effectLst>
                        </a:rPr>
                        <a:t>DepartmentName</a:t>
                      </a:r>
                    </a:p>
                  </a:txBody>
                  <a:tcPr/>
                </a:tc>
                <a:tc>
                  <a:txBody>
                    <a:bodyPr/>
                    <a:lstStyle/>
                    <a:p>
                      <a:r>
                        <a:rPr lang="en-US" b="0"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b="0"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b="0"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0"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b="0"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b="0"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0"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b="0"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0"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b="0"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0"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97292881"/>
              </p:ext>
            </p:extLst>
          </p:nvPr>
        </p:nvGraphicFramePr>
        <p:xfrm>
          <a:off x="7418613" y="3371382"/>
          <a:ext cx="4600590" cy="1828800"/>
        </p:xfrm>
        <a:graphic>
          <a:graphicData uri="http://schemas.openxmlformats.org/drawingml/2006/table">
            <a:tbl>
              <a:tblPr firstRow="1" bandRow="1">
                <a:tableStyleId>{7DF18680-E054-41AD-8BC1-D1AEF772440D}</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2</a:t>
                      </a:r>
                      <a:endParaRPr lang="en-US"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3</a:t>
                      </a:r>
                      <a:endParaRPr lang="en-US" dirty="0">
                        <a:solidFill>
                          <a:schemeClr val="tx1"/>
                        </a:solidFill>
                        <a:effectLst>
                          <a:outerShdw blurRad="38100" dist="38100" dir="2700000" algn="tl">
                            <a:srgbClr val="000000">
                              <a:alpha val="43137"/>
                            </a:srgbClr>
                          </a:outerShdw>
                        </a:effectLst>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a:t>
                      </a:r>
                      <a:endParaRPr lang="en-US"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4" name="Right Arrow 13"/>
          <p:cNvSpPr/>
          <p:nvPr/>
        </p:nvSpPr>
        <p:spPr>
          <a:xfrm rot="1884745">
            <a:off x="6603096" y="3598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4"/>
          <p:cNvSpPr/>
          <p:nvPr/>
        </p:nvSpPr>
        <p:spPr>
          <a:xfrm rot="21058881">
            <a:off x="6590876" y="4419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000881">
            <a:off x="6635728" y="5255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Content Placeholder 2"/>
          <p:cNvSpPr>
            <a:spLocks noGrp="1"/>
          </p:cNvSpPr>
          <p:nvPr>
            <p:ph idx="1"/>
          </p:nvPr>
        </p:nvSpPr>
        <p:spPr>
          <a:xfrm>
            <a:off x="190413" y="1135245"/>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OUNT</a:t>
            </a:r>
            <a:r>
              <a:rPr lang="en-US" b="1" dirty="0"/>
              <a:t> -</a:t>
            </a:r>
            <a:r>
              <a:rPr lang="en-US" dirty="0"/>
              <a:t> </a:t>
            </a:r>
            <a:r>
              <a:rPr lang="en-US" dirty="0">
                <a:solidFill>
                  <a:schemeClr val="tx2">
                    <a:lumMod val="75000"/>
                  </a:schemeClr>
                </a:solidFill>
              </a:rPr>
              <a:t>count</a:t>
            </a:r>
            <a:r>
              <a:rPr lang="en-US" dirty="0"/>
              <a:t> the values in one or more </a:t>
            </a:r>
            <a:r>
              <a:rPr lang="en-US" dirty="0">
                <a:solidFill>
                  <a:schemeClr val="tx2">
                    <a:lumMod val="75000"/>
                  </a:schemeClr>
                </a:solidFill>
              </a:rPr>
              <a:t>grouped</a:t>
            </a:r>
            <a:r>
              <a:rPr lang="en-US" dirty="0"/>
              <a:t> </a:t>
            </a:r>
            <a:r>
              <a:rPr lang="en-US" dirty="0">
                <a:solidFill>
                  <a:schemeClr val="tx2">
                    <a:lumMod val="75000"/>
                  </a:schemeClr>
                </a:solidFill>
              </a:rPr>
              <a:t>columns</a:t>
            </a:r>
          </a:p>
          <a:p>
            <a:pPr lvl="1">
              <a:lnSpc>
                <a:spcPct val="100000"/>
              </a:lnSpc>
            </a:pPr>
            <a:r>
              <a:rPr lang="en-US" sz="2800" dirty="0"/>
              <a:t>Ignores </a:t>
            </a:r>
            <a:r>
              <a:rPr lang="en-US" sz="28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null</a:t>
            </a:r>
            <a:r>
              <a:rPr lang="en-US" sz="2800" dirty="0"/>
              <a:t> values</a:t>
            </a:r>
            <a:endParaRPr lang="en-US" sz="2900" dirty="0">
              <a:solidFill>
                <a:schemeClr val="tx2">
                  <a:lumMod val="75000"/>
                </a:schemeClr>
              </a:solidFill>
            </a:endParaRPr>
          </a:p>
        </p:txBody>
      </p:sp>
    </p:spTree>
    <p:extLst>
      <p:ext uri="{BB962C8B-B14F-4D97-AF65-F5344CB8AC3E}">
        <p14:creationId xmlns:p14="http://schemas.microsoft.com/office/powerpoint/2010/main" val="2076844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en-US" sz="31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COUNT</a:t>
            </a:r>
            <a:r>
              <a:rPr lang="en-US" sz="3100" b="1" noProof="1">
                <a:effectLst>
                  <a:outerShdw blurRad="38100" dist="38100" dir="2700000" algn="tl">
                    <a:srgbClr val="000000">
                      <a:alpha val="43137"/>
                    </a:srgbClr>
                  </a:outerShdw>
                </a:effectLst>
                <a:latin typeface="Consolas" panose="020B0609020204030204" pitchFamily="49" charset="0"/>
              </a:rPr>
              <a:t>(</a:t>
            </a:r>
            <a:r>
              <a:rPr lang="en-US" sz="3100" b="1" i="1" noProof="1">
                <a:effectLst>
                  <a:outerShdw blurRad="38100" dist="38100" dir="2700000" algn="tl">
                    <a:srgbClr val="000000">
                      <a:alpha val="43137"/>
                    </a:srgbClr>
                  </a:outerShdw>
                </a:effectLst>
                <a:latin typeface="Consolas" panose="020B0609020204030204" pitchFamily="49" charset="0"/>
              </a:rPr>
              <a:t>ColumnName</a:t>
            </a:r>
            <a:r>
              <a:rPr lang="en-US" sz="3100" b="1" noProof="1">
                <a:effectLst>
                  <a:outerShdw blurRad="38100" dist="38100" dir="2700000" algn="tl">
                    <a:srgbClr val="000000">
                      <a:alpha val="43137"/>
                    </a:srgbClr>
                  </a:outerShdw>
                </a:effectLst>
                <a:latin typeface="Consolas" panose="020B0609020204030204" pitchFamily="49" charset="0"/>
              </a:rPr>
              <a:t>)</a:t>
            </a:r>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r>
              <a:rPr lang="en-US" sz="3100" dirty="0"/>
              <a:t>Note:</a:t>
            </a:r>
            <a:r>
              <a:rPr lang="en-US" sz="3100" b="1" dirty="0"/>
              <a:t> </a:t>
            </a:r>
            <a:r>
              <a:rPr lang="en-US" sz="31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COUNT</a:t>
            </a:r>
            <a:r>
              <a:rPr lang="en-US" sz="3100" dirty="0"/>
              <a:t> </a:t>
            </a:r>
            <a:r>
              <a:rPr lang="en-US" sz="3100" dirty="0">
                <a:solidFill>
                  <a:schemeClr val="tx2">
                    <a:lumMod val="75000"/>
                  </a:schemeClr>
                </a:solidFill>
              </a:rPr>
              <a:t>ignores</a:t>
            </a:r>
            <a:r>
              <a:rPr lang="en-US" sz="3100" dirty="0"/>
              <a:t> any employee with </a:t>
            </a:r>
            <a:r>
              <a:rPr lang="en-US" sz="31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NULL</a:t>
            </a:r>
            <a:r>
              <a:rPr lang="en-US" sz="3100" dirty="0"/>
              <a:t> salary.</a:t>
            </a:r>
          </a:p>
        </p:txBody>
      </p:sp>
      <p:sp>
        <p:nvSpPr>
          <p:cNvPr id="10" name="Rectangle 9"/>
          <p:cNvSpPr>
            <a:spLocks noChangeArrowheads="1"/>
          </p:cNvSpPr>
          <p:nvPr/>
        </p:nvSpPr>
        <p:spPr bwMode="auto">
          <a:xfrm>
            <a:off x="814417" y="2374602"/>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SELECT e.DepartmentID, </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COUNT</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SalaryCount</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465922" name="Rectangle 2"/>
          <p:cNvSpPr>
            <a:spLocks noGrp="1" noChangeArrowheads="1"/>
          </p:cNvSpPr>
          <p:nvPr>
            <p:ph type="title"/>
          </p:nvPr>
        </p:nvSpPr>
        <p:spPr/>
        <p:txBody>
          <a:bodyPr/>
          <a:lstStyle/>
          <a:p>
            <a:r>
              <a:rPr lang="en-US" dirty="0"/>
              <a:t>COUNT Syntax</a:t>
            </a:r>
            <a:endParaRPr lang="bg-BG" dirty="0"/>
          </a:p>
        </p:txBody>
      </p:sp>
      <p:sp>
        <p:nvSpPr>
          <p:cNvPr id="8" name="AutoShape 7"/>
          <p:cNvSpPr>
            <a:spLocks noChangeArrowheads="1"/>
          </p:cNvSpPr>
          <p:nvPr/>
        </p:nvSpPr>
        <p:spPr bwMode="auto">
          <a:xfrm>
            <a:off x="4799012" y="1132698"/>
            <a:ext cx="1779588" cy="953805"/>
          </a:xfrm>
          <a:prstGeom prst="wedgeRoundRectCallout">
            <a:avLst>
              <a:gd name="adj1" fmla="val -42091"/>
              <a:gd name="adj2" fmla="val 8227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3" y="4761195"/>
            <a:ext cx="1752600"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7618412" y="2132900"/>
            <a:ext cx="2920888" cy="558485"/>
          </a:xfrm>
          <a:prstGeom prst="wedgeRoundRectCallout">
            <a:avLst>
              <a:gd name="adj1" fmla="val -39853"/>
              <a:gd name="adj2" fmla="val 933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963602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Aggregate Functions: SUM</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1804234410"/>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7764272"/>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760233">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SUM</a:t>
            </a:r>
            <a:r>
              <a:rPr lang="en-US" sz="3200" dirty="0"/>
              <a:t> - sums the values in a column. </a:t>
            </a:r>
            <a:endParaRPr lang="en-US" sz="3100" dirty="0"/>
          </a:p>
        </p:txBody>
      </p:sp>
    </p:spTree>
    <p:extLst>
      <p:ext uri="{BB962C8B-B14F-4D97-AF65-F5344CB8AC3E}">
        <p14:creationId xmlns:p14="http://schemas.microsoft.com/office/powerpoint/2010/main" val="341162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
          </p:nvPr>
        </p:nvSpPr>
        <p:spPr>
          <a:xfrm>
            <a:off x="190413" y="1135245"/>
            <a:ext cx="11804822" cy="5570355"/>
          </a:xfrm>
        </p:spPr>
        <p:txBody>
          <a:bodyPr/>
          <a:lstStyle/>
          <a:p>
            <a:pPr>
              <a:lnSpc>
                <a:spcPct val="100000"/>
              </a:lnSpc>
            </a:pPr>
            <a:r>
              <a:rPr lang="en-US" sz="3200" noProof="1"/>
              <a:t>If any department has no salaries, it returns </a:t>
            </a:r>
            <a:r>
              <a:rPr lang="en-US" sz="3200" noProof="1">
                <a:solidFill>
                  <a:schemeClr val="tx2">
                    <a:lumMod val="75000"/>
                  </a:schemeClr>
                </a:solidFill>
              </a:rPr>
              <a:t>NULL</a:t>
            </a:r>
            <a:r>
              <a:rPr lang="en-US" sz="3200" noProof="1"/>
              <a:t>.</a:t>
            </a:r>
            <a:endParaRPr lang="en-US" sz="3100" noProof="1"/>
          </a:p>
        </p:txBody>
      </p:sp>
      <p:sp>
        <p:nvSpPr>
          <p:cNvPr id="10" name="Rectangle 9"/>
          <p:cNvSpPr>
            <a:spLocks noChangeArrowheads="1"/>
          </p:cNvSpPr>
          <p:nvPr/>
        </p:nvSpPr>
        <p:spPr bwMode="auto">
          <a:xfrm>
            <a:off x="804362" y="3091159"/>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  SELECT e.</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a:t>
            </a:r>
          </a:p>
          <a:p>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SUM</a:t>
            </a:r>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(e.Salary) AS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TotalSalary</a:t>
            </a:r>
          </a:p>
          <a:p>
            <a:r>
              <a:rPr lang="en-GB" sz="3200" b="1" dirty="0">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GB" sz="3200" b="1" dirty="0">
                <a:solidFill>
                  <a:schemeClr val="tx2"/>
                </a:solidFill>
                <a:effectLst>
                  <a:outerShdw blurRad="38100" dist="38100" dir="2700000" algn="tl">
                    <a:srgbClr val="000000">
                      <a:alpha val="43137"/>
                    </a:srgbClr>
                  </a:outerShdw>
                </a:effectLst>
                <a:latin typeface="Consolas" panose="020B0609020204030204" pitchFamily="49" charset="0"/>
              </a:rPr>
              <a:t>GROUP BY </a:t>
            </a:r>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e.</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a:t>SUM Syntax</a:t>
            </a:r>
            <a:endParaRPr lang="bg-BG" dirty="0"/>
          </a:p>
        </p:txBody>
      </p:sp>
      <p:sp>
        <p:nvSpPr>
          <p:cNvPr id="8" name="AutoShape 7"/>
          <p:cNvSpPr>
            <a:spLocks noChangeArrowheads="1"/>
          </p:cNvSpPr>
          <p:nvPr/>
        </p:nvSpPr>
        <p:spPr bwMode="auto">
          <a:xfrm>
            <a:off x="3862835" y="1981200"/>
            <a:ext cx="1698178" cy="953805"/>
          </a:xfrm>
          <a:prstGeom prst="wedgeRoundRectCallout">
            <a:avLst>
              <a:gd name="adj1" fmla="val -38294"/>
              <a:gd name="adj2" fmla="val 893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2" y="5523195"/>
            <a:ext cx="1826779" cy="953805"/>
          </a:xfrm>
          <a:prstGeom prst="wedgeRoundRectCallout">
            <a:avLst>
              <a:gd name="adj1" fmla="val -36270"/>
              <a:gd name="adj2" fmla="val -8656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475412" y="4184090"/>
            <a:ext cx="1905000" cy="520807"/>
          </a:xfrm>
          <a:prstGeom prst="wedgeRoundRectCallout">
            <a:avLst>
              <a:gd name="adj1" fmla="val -62484"/>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847012" y="3051465"/>
            <a:ext cx="2971800" cy="558485"/>
          </a:xfrm>
          <a:prstGeom prst="wedgeRoundRectCallout">
            <a:avLst>
              <a:gd name="adj1" fmla="val -59226"/>
              <a:gd name="adj2" fmla="val 4488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662523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MAX</a:t>
            </a:r>
            <a:r>
              <a:rPr lang="en-US" sz="3200" b="1" dirty="0"/>
              <a:t> -</a:t>
            </a:r>
            <a:r>
              <a:rPr lang="en-US" sz="3200" dirty="0"/>
              <a:t> takes the </a:t>
            </a:r>
            <a:r>
              <a:rPr lang="en-US" sz="3200" dirty="0">
                <a:solidFill>
                  <a:schemeClr val="tx2">
                    <a:lumMod val="75000"/>
                  </a:schemeClr>
                </a:solidFill>
              </a:rPr>
              <a:t>largest</a:t>
            </a:r>
            <a:r>
              <a:rPr lang="en-US" sz="3200" dirty="0"/>
              <a:t> value in a column.</a:t>
            </a: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Aggregate Functions: MAX</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2284946047"/>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80375996"/>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0707755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4362" y="2590800"/>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SELECT e.DepartmentID,</a:t>
            </a:r>
            <a:b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b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MAX</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MaxSalary</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a:xfrm>
            <a:off x="188815" y="40341"/>
            <a:ext cx="9577597" cy="1110780"/>
          </a:xfrm>
        </p:spPr>
        <p:txBody>
          <a:bodyPr/>
          <a:lstStyle/>
          <a:p>
            <a:r>
              <a:rPr lang="en-US" dirty="0"/>
              <a:t>MAX Syntax</a:t>
            </a:r>
            <a:endParaRPr lang="bg-BG" dirty="0"/>
          </a:p>
        </p:txBody>
      </p:sp>
      <p:sp>
        <p:nvSpPr>
          <p:cNvPr id="8" name="AutoShape 7"/>
          <p:cNvSpPr>
            <a:spLocks noChangeArrowheads="1"/>
          </p:cNvSpPr>
          <p:nvPr/>
        </p:nvSpPr>
        <p:spPr bwMode="auto">
          <a:xfrm>
            <a:off x="4494213" y="1328456"/>
            <a:ext cx="1866900" cy="953805"/>
          </a:xfrm>
          <a:prstGeom prst="wedgeRoundRectCallout">
            <a:avLst>
              <a:gd name="adj1" fmla="val -50445"/>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825906" y="4865772"/>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551612" y="3684739"/>
            <a:ext cx="2019300" cy="520807"/>
          </a:xfrm>
          <a:prstGeom prst="wedgeRoundRectCallout">
            <a:avLst>
              <a:gd name="adj1" fmla="val -65903"/>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389812" y="2232212"/>
            <a:ext cx="2971800" cy="558485"/>
          </a:xfrm>
          <a:prstGeom prst="wedgeRoundRectCallout">
            <a:avLst>
              <a:gd name="adj1" fmla="val -44579"/>
              <a:gd name="adj2" fmla="val 10695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3179472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p:txBody>
          <a:bodyPr/>
          <a:lstStyle/>
          <a:p>
            <a:r>
              <a:rPr lang="en-US" dirty="0"/>
              <a:t>Aggregate Functions: MIN</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2098547909"/>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9140093"/>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5,000</a:t>
                      </a:r>
                      <a:endParaRPr lang="en-US"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5,000</a:t>
                      </a:r>
                      <a:endParaRPr lang="en-US" dirty="0">
                        <a:solidFill>
                          <a:schemeClr val="tx1"/>
                        </a:solidFill>
                        <a:effectLst>
                          <a:outerShdw blurRad="38100" dist="38100" dir="2700000" algn="tl">
                            <a:srgbClr val="000000">
                              <a:alpha val="43137"/>
                            </a:srgbClr>
                          </a:outerShdw>
                        </a:effectLst>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8" name="Right Arrow 7"/>
          <p:cNvSpPr/>
          <p:nvPr/>
        </p:nvSpPr>
        <p:spPr>
          <a:xfrm rot="1884745">
            <a:off x="6603096" y="3217192"/>
            <a:ext cx="717577" cy="242987"/>
          </a:xfrm>
          <a:prstGeom prst="rightArrow">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ight Arrow 9"/>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sz="3200" dirty="0"/>
              <a:t> takes the </a:t>
            </a:r>
            <a:r>
              <a:rPr lang="en-US" sz="3200" dirty="0">
                <a:solidFill>
                  <a:schemeClr val="tx2">
                    <a:lumMod val="75000"/>
                  </a:schemeClr>
                </a:solidFill>
              </a:rPr>
              <a:t>smallest</a:t>
            </a:r>
            <a:r>
              <a:rPr lang="en-US" sz="3200" dirty="0"/>
              <a:t> value in a column. </a:t>
            </a:r>
            <a:endParaRPr lang="en-US" sz="3100" dirty="0"/>
          </a:p>
        </p:txBody>
      </p:sp>
    </p:spTree>
    <p:extLst>
      <p:ext uri="{BB962C8B-B14F-4D97-AF65-F5344CB8AC3E}">
        <p14:creationId xmlns:p14="http://schemas.microsoft.com/office/powerpoint/2010/main" val="1865239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773425"/>
            <a:ext cx="10556817"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SELECT e.DepartmentID,</a:t>
            </a:r>
            <a:b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b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MinSalary</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18</a:t>
            </a:fld>
            <a:endParaRPr lang="en-US" dirty="0"/>
          </a:p>
        </p:txBody>
      </p:sp>
      <p:sp>
        <p:nvSpPr>
          <p:cNvPr id="465922" name="Rectangle 2"/>
          <p:cNvSpPr>
            <a:spLocks noGrp="1" noChangeArrowheads="1"/>
          </p:cNvSpPr>
          <p:nvPr>
            <p:ph type="title"/>
          </p:nvPr>
        </p:nvSpPr>
        <p:spPr/>
        <p:txBody>
          <a:bodyPr/>
          <a:lstStyle/>
          <a:p>
            <a:r>
              <a:rPr lang="en-US" dirty="0"/>
              <a:t>MIN Syntax</a:t>
            </a:r>
            <a:endParaRPr lang="bg-BG" dirty="0"/>
          </a:p>
        </p:txBody>
      </p:sp>
      <p:sp>
        <p:nvSpPr>
          <p:cNvPr id="8" name="AutoShape 7"/>
          <p:cNvSpPr>
            <a:spLocks noChangeArrowheads="1"/>
          </p:cNvSpPr>
          <p:nvPr/>
        </p:nvSpPr>
        <p:spPr bwMode="auto">
          <a:xfrm>
            <a:off x="4857283" y="1689316"/>
            <a:ext cx="2229557" cy="953805"/>
          </a:xfrm>
          <a:prstGeom prst="wedgeRoundRectCallout">
            <a:avLst>
              <a:gd name="adj1" fmla="val -42806"/>
              <a:gd name="adj2" fmla="val 830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970163" y="5142195"/>
            <a:ext cx="1816545"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627812" y="3885656"/>
            <a:ext cx="1974704" cy="520807"/>
          </a:xfrm>
          <a:prstGeom prst="wedgeRoundRectCallout">
            <a:avLst>
              <a:gd name="adj1" fmla="val -65333"/>
              <a:gd name="adj2" fmla="val 77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759192" y="2714696"/>
            <a:ext cx="2971800" cy="558485"/>
          </a:xfrm>
          <a:prstGeom prst="wedgeRoundRectCallout">
            <a:avLst>
              <a:gd name="adj1" fmla="val -58656"/>
              <a:gd name="adj2" fmla="val 5095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2038406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465922" name="Rectangle 2"/>
          <p:cNvSpPr>
            <a:spLocks noGrp="1" noChangeArrowheads="1"/>
          </p:cNvSpPr>
          <p:nvPr>
            <p:ph type="title"/>
          </p:nvPr>
        </p:nvSpPr>
        <p:spPr/>
        <p:txBody>
          <a:bodyPr/>
          <a:lstStyle/>
          <a:p>
            <a:r>
              <a:rPr lang="en-US" dirty="0"/>
              <a:t>Aggregate Functions: AVG</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3892463677"/>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39580242"/>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10,000</a:t>
                      </a:r>
                      <a:endParaRPr lang="en-US"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10,000</a:t>
                      </a:r>
                      <a:endParaRPr lang="en-US" dirty="0">
                        <a:solidFill>
                          <a:schemeClr val="tx1"/>
                        </a:solidFill>
                        <a:effectLst>
                          <a:outerShdw blurRad="38100" dist="38100" dir="2700000" algn="tl">
                            <a:srgbClr val="000000">
                              <a:alpha val="43137"/>
                            </a:srgbClr>
                          </a:outerShdw>
                        </a:effectLst>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AVG</a:t>
            </a:r>
            <a:r>
              <a:rPr lang="en-US" sz="3200" dirty="0"/>
              <a:t> calculates the average value in a column. </a:t>
            </a:r>
            <a:endParaRPr lang="en-US" sz="3100" dirty="0"/>
          </a:p>
        </p:txBody>
      </p:sp>
    </p:spTree>
    <p:extLst>
      <p:ext uri="{BB962C8B-B14F-4D97-AF65-F5344CB8AC3E}">
        <p14:creationId xmlns:p14="http://schemas.microsoft.com/office/powerpoint/2010/main" val="938081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4000" dirty="0"/>
              <a:t>Grouping</a:t>
            </a:r>
          </a:p>
          <a:p>
            <a:pPr marL="444500" indent="-444500">
              <a:lnSpc>
                <a:spcPct val="100000"/>
              </a:lnSpc>
              <a:buFontTx/>
              <a:buAutoNum type="arabicPeriod"/>
            </a:pPr>
            <a:r>
              <a:rPr lang="en-US" sz="4000" dirty="0"/>
              <a:t>Aggregate Functions</a:t>
            </a:r>
          </a:p>
          <a:p>
            <a:pPr marL="444500" indent="-444500">
              <a:lnSpc>
                <a:spcPct val="100000"/>
              </a:lnSpc>
              <a:buFontTx/>
              <a:buAutoNum type="arabicPeriod"/>
            </a:pPr>
            <a:r>
              <a:rPr lang="en-US" sz="4000" dirty="0"/>
              <a:t>Having Clause</a:t>
            </a:r>
          </a:p>
          <a:p>
            <a:pPr marL="444500" indent="-444500">
              <a:lnSpc>
                <a:spcPct val="100000"/>
              </a:lnSpc>
              <a:buFontTx/>
              <a:buAutoNum type="arabicPeriod"/>
            </a:pPr>
            <a:r>
              <a:rPr lang="en-US" sz="4000" dirty="0"/>
              <a:t>Pivot Tables</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6" name="Picture 5" descr="A drawing of a cartoon character&#10;&#10;Description generated with high confidence">
            <a:extLst>
              <a:ext uri="{FF2B5EF4-FFF2-40B4-BE49-F238E27FC236}">
                <a16:creationId xmlns:a16="http://schemas.microsoft.com/office/drawing/2014/main" id="{5B86DCAE-50D8-446D-9922-662D393582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313216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14600"/>
            <a:ext cx="10556818" cy="243410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  SELECT e.</a:t>
            </a:r>
            <a:r>
              <a:rPr lang="en-US" sz="3600" b="1" noProof="1">
                <a:solidFill>
                  <a:schemeClr val="tx2"/>
                </a:solidFill>
                <a:latin typeface="Consolas" panose="020B0609020204030204" pitchFamily="49" charset="0"/>
              </a:rPr>
              <a:t>DepartmentID</a:t>
            </a:r>
            <a:r>
              <a:rPr lang="en-US" sz="3600" b="1"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US" sz="3600" b="1" dirty="0">
                <a:solidFill>
                  <a:srgbClr val="F3BE60"/>
                </a:solidFill>
                <a:latin typeface="Consolas" panose="020B0609020204030204" pitchFamily="49" charset="0"/>
              </a:rPr>
              <a:t>AVG</a:t>
            </a:r>
            <a:r>
              <a:rPr lang="en-US" sz="3600" b="1" dirty="0">
                <a:solidFill>
                  <a:schemeClr val="tx2"/>
                </a:solidFill>
                <a:latin typeface="Consolas" panose="020B0609020204030204" pitchFamily="49" charset="0"/>
              </a:rPr>
              <a:t>(e.Salary) AS </a:t>
            </a:r>
            <a:r>
              <a:rPr lang="en-US" sz="3600" b="1" noProof="1">
                <a:solidFill>
                  <a:schemeClr val="tx2"/>
                </a:solidFill>
                <a:latin typeface="Consolas" panose="020B0609020204030204" pitchFamily="49" charset="0"/>
              </a:rPr>
              <a:t>AvgSalary</a:t>
            </a:r>
            <a:endParaRPr lang="en-US" sz="3600" b="1" dirty="0">
              <a:solidFill>
                <a:schemeClr val="tx2"/>
              </a:solidFill>
              <a:latin typeface="Consolas" panose="020B0609020204030204" pitchFamily="49" charset="0"/>
            </a:endParaRPr>
          </a:p>
          <a:p>
            <a:r>
              <a:rPr lang="en-GB" sz="3600" b="1" dirty="0">
                <a:solidFill>
                  <a:schemeClr val="tx2"/>
                </a:solidFill>
                <a:latin typeface="Consolas" panose="020B0609020204030204" pitchFamily="49" charset="0"/>
              </a:rPr>
              <a:t>    FROM Employees AS e</a:t>
            </a:r>
          </a:p>
          <a:p>
            <a:r>
              <a:rPr lang="en-GB" sz="3600" b="1" dirty="0">
                <a:solidFill>
                  <a:schemeClr val="tx2"/>
                </a:solidFill>
                <a:latin typeface="Consolas" panose="020B0609020204030204" pitchFamily="49" charset="0"/>
              </a:rPr>
              <a:t>GROUP BY e.</a:t>
            </a:r>
            <a:r>
              <a:rPr lang="en-US" sz="3600" b="1" noProof="1">
                <a:solidFill>
                  <a:schemeClr val="tx2"/>
                </a:solidFill>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20</a:t>
            </a:fld>
            <a:endParaRPr lang="en-US" dirty="0"/>
          </a:p>
        </p:txBody>
      </p:sp>
      <p:sp>
        <p:nvSpPr>
          <p:cNvPr id="465922" name="Rectangle 2"/>
          <p:cNvSpPr>
            <a:spLocks noGrp="1" noChangeArrowheads="1"/>
          </p:cNvSpPr>
          <p:nvPr>
            <p:ph type="title"/>
          </p:nvPr>
        </p:nvSpPr>
        <p:spPr/>
        <p:txBody>
          <a:bodyPr/>
          <a:lstStyle/>
          <a:p>
            <a:r>
              <a:rPr lang="en-US" dirty="0"/>
              <a:t>AVG Syntax</a:t>
            </a:r>
            <a:endParaRPr lang="bg-BG" dirty="0"/>
          </a:p>
        </p:txBody>
      </p:sp>
      <p:sp>
        <p:nvSpPr>
          <p:cNvPr id="8" name="AutoShape 7"/>
          <p:cNvSpPr>
            <a:spLocks noChangeArrowheads="1"/>
          </p:cNvSpPr>
          <p:nvPr/>
        </p:nvSpPr>
        <p:spPr bwMode="auto">
          <a:xfrm>
            <a:off x="4077354" y="1307493"/>
            <a:ext cx="1752600" cy="953805"/>
          </a:xfrm>
          <a:prstGeom prst="wedgeRoundRectCallout">
            <a:avLst>
              <a:gd name="adj1" fmla="val -36015"/>
              <a:gd name="adj2" fmla="val 875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5525153" y="5132181"/>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277753" y="3784146"/>
            <a:ext cx="21336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8344553" y="2356964"/>
            <a:ext cx="2971800" cy="558485"/>
          </a:xfrm>
          <a:prstGeom prst="wedgeRoundRectCallout">
            <a:avLst>
              <a:gd name="adj1" fmla="val -39283"/>
              <a:gd name="adj2" fmla="val 1115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2947010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Having</a:t>
            </a:r>
          </a:p>
        </p:txBody>
      </p:sp>
      <p:sp>
        <p:nvSpPr>
          <p:cNvPr id="6" name="Text Placeholder 5"/>
          <p:cNvSpPr>
            <a:spLocks noGrp="1"/>
          </p:cNvSpPr>
          <p:nvPr>
            <p:ph type="body" idx="1"/>
          </p:nvPr>
        </p:nvSpPr>
        <p:spPr>
          <a:xfrm>
            <a:off x="1575540" y="5754968"/>
            <a:ext cx="8938472" cy="719034"/>
          </a:xfrm>
        </p:spPr>
        <p:txBody>
          <a:bodyPr/>
          <a:lstStyle/>
          <a:p>
            <a:r>
              <a:rPr lang="en-US" dirty="0"/>
              <a:t>Using predicates while grouping</a:t>
            </a:r>
          </a:p>
        </p:txBody>
      </p:sp>
      <p:pic>
        <p:nvPicPr>
          <p:cNvPr id="1028" name="Picture 4" descr="Image result for f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775" y="1477099"/>
            <a:ext cx="3810001" cy="3810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283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200" dirty="0"/>
              <a:t>The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HAVING</a:t>
            </a:r>
            <a:r>
              <a:rPr lang="en-US" sz="3200" dirty="0"/>
              <a:t> clause is used to </a:t>
            </a:r>
            <a:r>
              <a:rPr lang="en-US" sz="3200" dirty="0">
                <a:solidFill>
                  <a:schemeClr val="tx2">
                    <a:lumMod val="75000"/>
                  </a:schemeClr>
                </a:solidFill>
              </a:rPr>
              <a:t>filter data </a:t>
            </a:r>
            <a:r>
              <a:rPr lang="en-US" sz="3200" dirty="0"/>
              <a:t>based on </a:t>
            </a:r>
            <a:r>
              <a:rPr lang="en-US" sz="3200" dirty="0">
                <a:solidFill>
                  <a:schemeClr val="accent1"/>
                </a:solidFill>
              </a:rPr>
              <a:t>aggregate</a:t>
            </a:r>
            <a:r>
              <a:rPr lang="en-US" sz="3200" dirty="0"/>
              <a:t> values </a:t>
            </a:r>
          </a:p>
          <a:p>
            <a:pPr lvl="1">
              <a:lnSpc>
                <a:spcPct val="100000"/>
              </a:lnSpc>
            </a:pPr>
            <a:r>
              <a:rPr lang="en-US" sz="3000" dirty="0"/>
              <a:t>We </a:t>
            </a:r>
            <a:r>
              <a:rPr lang="en-US" sz="3000" dirty="0">
                <a:solidFill>
                  <a:schemeClr val="tx2">
                    <a:lumMod val="75000"/>
                  </a:schemeClr>
                </a:solidFill>
              </a:rPr>
              <a:t>cannot</a:t>
            </a:r>
            <a:r>
              <a:rPr lang="en-US" sz="3000" dirty="0"/>
              <a:t> use it </a:t>
            </a:r>
            <a:r>
              <a:rPr lang="en-US" sz="3000" dirty="0">
                <a:solidFill>
                  <a:schemeClr val="tx2">
                    <a:lumMod val="75000"/>
                  </a:schemeClr>
                </a:solidFill>
              </a:rPr>
              <a:t>without</a:t>
            </a:r>
            <a:r>
              <a:rPr lang="en-US" sz="3000" dirty="0"/>
              <a:t> </a:t>
            </a:r>
            <a:r>
              <a:rPr lang="en-US" sz="3000" dirty="0">
                <a:solidFill>
                  <a:schemeClr val="tx2">
                    <a:lumMod val="75000"/>
                  </a:schemeClr>
                </a:solidFill>
              </a:rPr>
              <a:t>grouping</a:t>
            </a:r>
            <a:r>
              <a:rPr lang="en-US" sz="3000" dirty="0"/>
              <a:t> first</a:t>
            </a:r>
          </a:p>
          <a:p>
            <a:pPr>
              <a:lnSpc>
                <a:spcPct val="100000"/>
              </a:lnSpc>
            </a:pPr>
            <a:r>
              <a:rPr lang="en-US" sz="3200" dirty="0"/>
              <a:t>Aggregate functions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sz="3200" dirty="0"/>
              <a:t>,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MAX</a:t>
            </a:r>
            <a:r>
              <a:rPr lang="en-US" sz="3200" dirty="0"/>
              <a:t>,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SUM</a:t>
            </a:r>
            <a:r>
              <a:rPr lang="en-US" sz="3200" dirty="0"/>
              <a:t> etc.) are executed only </a:t>
            </a:r>
            <a:r>
              <a:rPr lang="en-US" sz="3200" dirty="0">
                <a:solidFill>
                  <a:schemeClr val="tx2">
                    <a:lumMod val="75000"/>
                  </a:schemeClr>
                </a:solidFill>
              </a:rPr>
              <a:t>once</a:t>
            </a:r>
          </a:p>
          <a:p>
            <a:pPr lvl="1">
              <a:lnSpc>
                <a:spcPct val="100000"/>
              </a:lnSpc>
            </a:pPr>
            <a:r>
              <a:rPr lang="en-US" sz="3000" dirty="0"/>
              <a:t>Unlike </a:t>
            </a:r>
            <a:r>
              <a:rPr lang="en-US" sz="30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HAVING</a:t>
            </a:r>
            <a:r>
              <a:rPr lang="en-US" sz="3000" dirty="0"/>
              <a:t>, </a:t>
            </a:r>
            <a:r>
              <a:rPr lang="en-US" sz="30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WHERE</a:t>
            </a:r>
            <a:r>
              <a:rPr lang="en-US" sz="3000" dirty="0"/>
              <a:t> filters rows </a:t>
            </a:r>
            <a:r>
              <a:rPr lang="en-US" sz="3000" dirty="0">
                <a:solidFill>
                  <a:schemeClr val="tx2">
                    <a:lumMod val="75000"/>
                  </a:schemeClr>
                </a:solidFill>
              </a:rPr>
              <a:t>before</a:t>
            </a:r>
            <a:r>
              <a:rPr lang="en-US" sz="3000" dirty="0"/>
              <a:t> aggregation</a:t>
            </a:r>
          </a:p>
          <a:p>
            <a:pPr>
              <a:lnSpc>
                <a:spcPct val="100000"/>
              </a:lnSpc>
            </a:pPr>
            <a:endParaRPr lang="en-US" sz="3200" dirty="0"/>
          </a:p>
          <a:p>
            <a:pPr>
              <a:lnSpc>
                <a:spcPct val="100000"/>
              </a:lnSpc>
            </a:pP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22</a:t>
            </a:fld>
            <a:endParaRPr lang="en-US" dirty="0"/>
          </a:p>
        </p:txBody>
      </p:sp>
      <p:sp>
        <p:nvSpPr>
          <p:cNvPr id="465922" name="Rectangle 2"/>
          <p:cNvSpPr>
            <a:spLocks noGrp="1" noChangeArrowheads="1"/>
          </p:cNvSpPr>
          <p:nvPr>
            <p:ph type="title"/>
          </p:nvPr>
        </p:nvSpPr>
        <p:spPr/>
        <p:txBody>
          <a:bodyPr/>
          <a:lstStyle/>
          <a:p>
            <a:r>
              <a:rPr lang="en-US" dirty="0"/>
              <a:t>Having Clause</a:t>
            </a:r>
            <a:endParaRPr lang="bg-BG" dirty="0"/>
          </a:p>
        </p:txBody>
      </p:sp>
    </p:spTree>
    <p:extLst>
      <p:ext uri="{BB962C8B-B14F-4D97-AF65-F5344CB8AC3E}">
        <p14:creationId xmlns:p14="http://schemas.microsoft.com/office/powerpoint/2010/main" val="554425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100" dirty="0"/>
              <a:t>Filter departments </a:t>
            </a:r>
            <a:r>
              <a:rPr lang="en-US" sz="3100" dirty="0">
                <a:solidFill>
                  <a:schemeClr val="tx2">
                    <a:lumMod val="75000"/>
                  </a:schemeClr>
                </a:solidFill>
              </a:rPr>
              <a:t>having</a:t>
            </a:r>
            <a:r>
              <a:rPr lang="en-US" sz="3100" dirty="0"/>
              <a:t> </a:t>
            </a:r>
            <a:r>
              <a:rPr lang="en-US" sz="3100" dirty="0">
                <a:solidFill>
                  <a:schemeClr val="accent1"/>
                </a:solidFill>
              </a:rPr>
              <a:t>total</a:t>
            </a:r>
            <a:r>
              <a:rPr lang="en-US" sz="3100" dirty="0"/>
              <a:t> salary </a:t>
            </a:r>
            <a:r>
              <a:rPr lang="en-US" sz="3100" dirty="0">
                <a:solidFill>
                  <a:schemeClr val="tx2">
                    <a:lumMod val="75000"/>
                  </a:schemeClr>
                </a:solidFill>
              </a:rPr>
              <a:t>more than or equal to </a:t>
            </a:r>
            <a:r>
              <a:rPr lang="en-US" sz="3100" dirty="0"/>
              <a:t>15,000</a:t>
            </a:r>
          </a:p>
        </p:txBody>
      </p:sp>
      <p:graphicFrame>
        <p:nvGraphicFramePr>
          <p:cNvPr id="6" name="Table 5"/>
          <p:cNvGraphicFramePr>
            <a:graphicFrameLocks noGrp="1"/>
          </p:cNvGraphicFramePr>
          <p:nvPr>
            <p:extLst>
              <p:ext uri="{D42A27DB-BD31-4B8C-83A1-F6EECF244321}">
                <p14:modId xmlns:p14="http://schemas.microsoft.com/office/powerpoint/2010/main" val="1829263975"/>
              </p:ext>
            </p:extLst>
          </p:nvPr>
        </p:nvGraphicFramePr>
        <p:xfrm>
          <a:off x="7694612" y="3505200"/>
          <a:ext cx="4147186" cy="1371600"/>
        </p:xfrm>
        <a:graphic>
          <a:graphicData uri="http://schemas.openxmlformats.org/drawingml/2006/table">
            <a:tbl>
              <a:tblPr firstRow="1" bandRow="1">
                <a:tableStyleId>{7DF18680-E054-41AD-8BC1-D1AEF772440D}</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465922" name="Rectangle 2"/>
          <p:cNvSpPr>
            <a:spLocks noGrp="1" noChangeArrowheads="1"/>
          </p:cNvSpPr>
          <p:nvPr>
            <p:ph type="title"/>
          </p:nvPr>
        </p:nvSpPr>
        <p:spPr/>
        <p:txBody>
          <a:bodyPr/>
          <a:lstStyle/>
          <a:p>
            <a:r>
              <a:rPr lang="en-US" dirty="0"/>
              <a:t>HAVING Clause: Example</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69528232"/>
              </p:ext>
            </p:extLst>
          </p:nvPr>
        </p:nvGraphicFramePr>
        <p:xfrm>
          <a:off x="379411" y="2743200"/>
          <a:ext cx="5300536" cy="3200400"/>
        </p:xfrm>
        <a:graphic>
          <a:graphicData uri="http://schemas.openxmlformats.org/drawingml/2006/table">
            <a:tbl>
              <a:tblPr firstRow="1" bandRow="1">
                <a:tableStyleId>{7DF18680-E054-41AD-8BC1-D1AEF772440D}</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0184681"/>
              </p:ext>
            </p:extLst>
          </p:nvPr>
        </p:nvGraphicFramePr>
        <p:xfrm>
          <a:off x="5679947" y="2743200"/>
          <a:ext cx="1616138" cy="3200400"/>
        </p:xfrm>
        <a:graphic>
          <a:graphicData uri="http://schemas.openxmlformats.org/drawingml/2006/table">
            <a:tbl>
              <a:tblPr firstRow="1" bandRow="1">
                <a:tableStyleId>{7DF18680-E054-41AD-8BC1-D1AEF772440D}</a:tableStyleId>
              </a:tblPr>
              <a:tblGrid>
                <a:gridCol w="1616138">
                  <a:extLst>
                    <a:ext uri="{9D8B030D-6E8A-4147-A177-3AD203B41FA5}">
                      <a16:colId xmlns:a16="http://schemas.microsoft.com/office/drawing/2014/main" val="2274113953"/>
                    </a:ext>
                  </a:extLst>
                </a:gridCol>
              </a:tblGrid>
              <a:tr h="457200">
                <a:tc>
                  <a:txBody>
                    <a:bodyPr/>
                    <a:lstStyle/>
                    <a:p>
                      <a:r>
                        <a:rPr lang="en-US" strike="noStrike" noProof="1">
                          <a:effectLst>
                            <a:outerShdw blurRad="38100" dist="38100" dir="2700000" algn="tl">
                              <a:srgbClr val="000000">
                                <a:alpha val="43137"/>
                              </a:srgbClr>
                            </a:outerShdw>
                          </a:effectLst>
                        </a:rPr>
                        <a:t>TotalSalary</a:t>
                      </a:r>
                    </a:p>
                  </a:txBody>
                  <a:tcPr/>
                </a:tc>
                <a:extLst>
                  <a:ext uri="{0D108BD9-81ED-4DB2-BD59-A6C34878D82A}">
                    <a16:rowId xmlns:a16="http://schemas.microsoft.com/office/drawing/2014/main" val="247495740"/>
                  </a:ext>
                </a:extLst>
              </a:tr>
              <a:tr h="914400">
                <a:tc>
                  <a:txBody>
                    <a:bodyPr/>
                    <a:lstStyle/>
                    <a:p>
                      <a:r>
                        <a:rPr lang="en-US" strike="noStrike" dirty="0">
                          <a:solidFill>
                            <a:schemeClr val="tx1"/>
                          </a:solidFill>
                          <a:effectLst>
                            <a:outerShdw blurRad="38100" dist="38100" dir="2700000" algn="tl">
                              <a:srgbClr val="000000">
                                <a:alpha val="43137"/>
                              </a:srgbClr>
                            </a:outerShdw>
                          </a:effectLst>
                        </a:rPr>
                        <a:t>20,000</a:t>
                      </a:r>
                    </a:p>
                  </a:txBody>
                  <a:tcPr anchor="ctr">
                    <a:solidFill>
                      <a:srgbClr val="00B050">
                        <a:alpha val="50000"/>
                      </a:srgbClr>
                    </a:solidFill>
                  </a:tcPr>
                </a:tc>
                <a:extLst>
                  <a:ext uri="{0D108BD9-81ED-4DB2-BD59-A6C34878D82A}">
                    <a16:rowId xmlns:a16="http://schemas.microsoft.com/office/drawing/2014/main" val="3609066432"/>
                  </a:ext>
                </a:extLst>
              </a:tr>
              <a:tr h="1371600">
                <a:tc>
                  <a:txBody>
                    <a:bodyPr/>
                    <a:lstStyle/>
                    <a:p>
                      <a:r>
                        <a:rPr lang="en-US" strike="noStrike" dirty="0">
                          <a:solidFill>
                            <a:schemeClr val="tx1"/>
                          </a:solidFill>
                          <a:effectLst>
                            <a:outerShdw blurRad="38100" dist="38100" dir="2700000" algn="tl">
                              <a:srgbClr val="000000">
                                <a:alpha val="43137"/>
                              </a:srgbClr>
                            </a:outerShdw>
                          </a:effectLst>
                        </a:rPr>
                        <a:t>11,000</a:t>
                      </a:r>
                    </a:p>
                  </a:txBody>
                  <a:tcPr anchor="ct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strike="noStrike"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919165" y="1922877"/>
            <a:ext cx="2743200" cy="592508"/>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Aggregated value</a:t>
            </a:r>
          </a:p>
        </p:txBody>
      </p:sp>
    </p:spTree>
    <p:extLst>
      <p:ext uri="{BB962C8B-B14F-4D97-AF65-F5344CB8AC3E}">
        <p14:creationId xmlns:p14="http://schemas.microsoft.com/office/powerpoint/2010/main" val="3228918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79224"/>
            <a:ext cx="10556817"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SELECT e.DepartmentID,</a:t>
            </a:r>
            <a:b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b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rgbClr val="F3BE60"/>
                </a:solidFill>
                <a:effectLst>
                  <a:outerShdw blurRad="38100" dist="38100" dir="2700000" algn="tl">
                    <a:srgbClr val="000000">
                      <a:alpha val="43137"/>
                    </a:srgbClr>
                  </a:outerShdw>
                </a:effectLst>
                <a:latin typeface="Consolas" panose="020B0609020204030204" pitchFamily="49" charset="0"/>
              </a:rPr>
              <a:t>SUM</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TotalSalary</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HAVING </a:t>
            </a:r>
            <a:r>
              <a:rPr lang="en-US" sz="3200" b="1" noProof="1">
                <a:solidFill>
                  <a:srgbClr val="F3BE60"/>
                </a:solidFill>
                <a:effectLst>
                  <a:outerShdw blurRad="38100" dist="38100" dir="2700000" algn="tl">
                    <a:srgbClr val="000000">
                      <a:alpha val="43137"/>
                    </a:srgbClr>
                  </a:outerShdw>
                </a:effectLst>
                <a:latin typeface="Consolas" panose="020B0609020204030204" pitchFamily="49" charset="0"/>
              </a:rPr>
              <a:t>SUM</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&lt; 250000</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24</a:t>
            </a:fld>
            <a:endParaRPr lang="en-US" dirty="0"/>
          </a:p>
        </p:txBody>
      </p:sp>
      <p:sp>
        <p:nvSpPr>
          <p:cNvPr id="465922" name="Rectangle 2"/>
          <p:cNvSpPr>
            <a:spLocks noGrp="1" noChangeArrowheads="1"/>
          </p:cNvSpPr>
          <p:nvPr>
            <p:ph type="title"/>
          </p:nvPr>
        </p:nvSpPr>
        <p:spPr/>
        <p:txBody>
          <a:bodyPr/>
          <a:lstStyle/>
          <a:p>
            <a:r>
              <a:rPr lang="en-US" dirty="0"/>
              <a:t>HAVING Syntax</a:t>
            </a:r>
            <a:endParaRPr lang="bg-BG" dirty="0"/>
          </a:p>
        </p:txBody>
      </p:sp>
      <p:sp>
        <p:nvSpPr>
          <p:cNvPr id="8" name="AutoShape 7"/>
          <p:cNvSpPr>
            <a:spLocks noChangeArrowheads="1"/>
          </p:cNvSpPr>
          <p:nvPr/>
        </p:nvSpPr>
        <p:spPr bwMode="auto">
          <a:xfrm>
            <a:off x="3500457" y="1232647"/>
            <a:ext cx="1800579"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9" name="AutoShape 7"/>
          <p:cNvSpPr>
            <a:spLocks noChangeArrowheads="1"/>
          </p:cNvSpPr>
          <p:nvPr/>
        </p:nvSpPr>
        <p:spPr bwMode="auto">
          <a:xfrm>
            <a:off x="6627813" y="1638866"/>
            <a:ext cx="1905000"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a:t>
            </a:r>
            <a:br>
              <a:rPr lang="en-US" sz="2800" noProof="1">
                <a:solidFill>
                  <a:srgbClr val="FFFFFF"/>
                </a:solidFill>
              </a:rPr>
            </a:br>
            <a:r>
              <a:rPr lang="en-US" sz="2800" noProof="1">
                <a:solidFill>
                  <a:srgbClr val="FFFFFF"/>
                </a:solidFill>
              </a:rPr>
              <a:t>Function</a:t>
            </a:r>
          </a:p>
        </p:txBody>
      </p:sp>
      <p:sp>
        <p:nvSpPr>
          <p:cNvPr id="12" name="AutoShape 7"/>
          <p:cNvSpPr>
            <a:spLocks noChangeArrowheads="1"/>
          </p:cNvSpPr>
          <p:nvPr/>
        </p:nvSpPr>
        <p:spPr bwMode="auto">
          <a:xfrm>
            <a:off x="6879421" y="3886201"/>
            <a:ext cx="2940780" cy="609600"/>
          </a:xfrm>
          <a:prstGeom prst="wedgeRoundRectCallout">
            <a:avLst>
              <a:gd name="adj1" fmla="val -69861"/>
              <a:gd name="adj2" fmla="val 3881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9012423" y="2260041"/>
            <a:ext cx="2160519" cy="550492"/>
          </a:xfrm>
          <a:prstGeom prst="wedgeRoundRectCallout">
            <a:avLst>
              <a:gd name="adj1" fmla="val -42323"/>
              <a:gd name="adj2" fmla="val 11880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Column Alias</a:t>
            </a:r>
          </a:p>
        </p:txBody>
      </p:sp>
      <p:sp>
        <p:nvSpPr>
          <p:cNvPr id="14" name="AutoShape 7"/>
          <p:cNvSpPr>
            <a:spLocks noChangeArrowheads="1"/>
          </p:cNvSpPr>
          <p:nvPr/>
        </p:nvSpPr>
        <p:spPr bwMode="auto">
          <a:xfrm>
            <a:off x="4570413" y="5543662"/>
            <a:ext cx="1749705" cy="953805"/>
          </a:xfrm>
          <a:prstGeom prst="wedgeRoundRectCallout">
            <a:avLst>
              <a:gd name="adj1" fmla="val -38754"/>
              <a:gd name="adj2" fmla="val -84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Having Predicate</a:t>
            </a:r>
          </a:p>
        </p:txBody>
      </p:sp>
    </p:spTree>
    <p:extLst>
      <p:ext uri="{BB962C8B-B14F-4D97-AF65-F5344CB8AC3E}">
        <p14:creationId xmlns:p14="http://schemas.microsoft.com/office/powerpoint/2010/main" val="3447122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4" name="Title 3"/>
          <p:cNvSpPr>
            <a:spLocks noGrp="1"/>
          </p:cNvSpPr>
          <p:nvPr>
            <p:ph type="title"/>
          </p:nvPr>
        </p:nvSpPr>
        <p:spPr/>
        <p:txBody>
          <a:bodyPr/>
          <a:lstStyle/>
          <a:p>
            <a:r>
              <a:rPr lang="en-US" dirty="0"/>
              <a:t>Logical vs Physical Execution</a:t>
            </a:r>
          </a:p>
        </p:txBody>
      </p:sp>
      <p:graphicFrame>
        <p:nvGraphicFramePr>
          <p:cNvPr id="9" name="Table 8"/>
          <p:cNvGraphicFramePr>
            <a:graphicFrameLocks noGrp="1"/>
          </p:cNvGraphicFramePr>
          <p:nvPr>
            <p:extLst>
              <p:ext uri="{D42A27DB-BD31-4B8C-83A1-F6EECF244321}">
                <p14:modId xmlns:p14="http://schemas.microsoft.com/office/powerpoint/2010/main" val="2462767030"/>
              </p:ext>
            </p:extLst>
          </p:nvPr>
        </p:nvGraphicFramePr>
        <p:xfrm>
          <a:off x="1446212" y="1037643"/>
          <a:ext cx="8835024" cy="5532758"/>
        </p:xfrm>
        <a:graphic>
          <a:graphicData uri="http://schemas.openxmlformats.org/drawingml/2006/table">
            <a:tbl>
              <a:tblPr firstRow="1" bandRow="1">
                <a:tableStyleId>{7DF18680-E054-41AD-8BC1-D1AEF772440D}</a:tableStyleId>
              </a:tblPr>
              <a:tblGrid>
                <a:gridCol w="2945008">
                  <a:extLst>
                    <a:ext uri="{9D8B030D-6E8A-4147-A177-3AD203B41FA5}">
                      <a16:colId xmlns:a16="http://schemas.microsoft.com/office/drawing/2014/main" val="3434339684"/>
                    </a:ext>
                  </a:extLst>
                </a:gridCol>
                <a:gridCol w="2945008">
                  <a:extLst>
                    <a:ext uri="{9D8B030D-6E8A-4147-A177-3AD203B41FA5}">
                      <a16:colId xmlns:a16="http://schemas.microsoft.com/office/drawing/2014/main" val="2411339168"/>
                    </a:ext>
                  </a:extLst>
                </a:gridCol>
                <a:gridCol w="2945008">
                  <a:extLst>
                    <a:ext uri="{9D8B030D-6E8A-4147-A177-3AD203B41FA5}">
                      <a16:colId xmlns:a16="http://schemas.microsoft.com/office/drawing/2014/main" val="1232621847"/>
                    </a:ext>
                  </a:extLst>
                </a:gridCol>
              </a:tblGrid>
              <a:tr h="502978">
                <a:tc>
                  <a:txBody>
                    <a:bodyPr/>
                    <a:lstStyle/>
                    <a:p>
                      <a:r>
                        <a:rPr lang="en-US" sz="2600" dirty="0">
                          <a:effectLst>
                            <a:outerShdw blurRad="38100" dist="38100" dir="2700000" algn="tl">
                              <a:srgbClr val="000000">
                                <a:alpha val="43137"/>
                              </a:srgbClr>
                            </a:outerShdw>
                          </a:effectLst>
                        </a:rPr>
                        <a:t>Execution Order</a:t>
                      </a:r>
                    </a:p>
                  </a:txBody>
                  <a:tcPr marL="99421" marR="99421" marT="49709" marB="49709"/>
                </a:tc>
                <a:tc>
                  <a:txBody>
                    <a:bodyPr/>
                    <a:lstStyle/>
                    <a:p>
                      <a:r>
                        <a:rPr lang="en-US" sz="2600" dirty="0">
                          <a:effectLst>
                            <a:outerShdw blurRad="38100" dist="38100" dir="2700000" algn="tl">
                              <a:srgbClr val="000000">
                                <a:alpha val="43137"/>
                              </a:srgbClr>
                            </a:outerShdw>
                          </a:effectLst>
                        </a:rPr>
                        <a:t>Logical</a:t>
                      </a:r>
                      <a:r>
                        <a:rPr lang="en-US" sz="2600" baseline="0" dirty="0">
                          <a:effectLst>
                            <a:outerShdw blurRad="38100" dist="38100" dir="2700000" algn="tl">
                              <a:srgbClr val="000000">
                                <a:alpha val="43137"/>
                              </a:srgbClr>
                            </a:outerShdw>
                          </a:effectLst>
                        </a:rPr>
                        <a:t> Execution</a:t>
                      </a:r>
                      <a:endParaRPr lang="en-US" sz="2600" dirty="0">
                        <a:effectLst>
                          <a:outerShdw blurRad="38100" dist="38100" dir="2700000" algn="tl">
                            <a:srgbClr val="000000">
                              <a:alpha val="43137"/>
                            </a:srgbClr>
                          </a:outerShdw>
                        </a:effectLst>
                      </a:endParaRPr>
                    </a:p>
                  </a:txBody>
                  <a:tcPr marL="99421" marR="99421" marT="49709" marB="49709"/>
                </a:tc>
                <a:tc>
                  <a:txBody>
                    <a:bodyPr/>
                    <a:lstStyle/>
                    <a:p>
                      <a:r>
                        <a:rPr lang="en-US" sz="2600" dirty="0">
                          <a:effectLst>
                            <a:outerShdw blurRad="38100" dist="38100" dir="2700000" algn="tl">
                              <a:srgbClr val="000000">
                                <a:alpha val="43137"/>
                              </a:srgbClr>
                            </a:outerShdw>
                          </a:effectLst>
                        </a:rPr>
                        <a:t>Physical Execution</a:t>
                      </a:r>
                    </a:p>
                  </a:txBody>
                  <a:tcPr marL="99421" marR="99421" marT="49709" marB="49709"/>
                </a:tc>
                <a:extLst>
                  <a:ext uri="{0D108BD9-81ED-4DB2-BD59-A6C34878D82A}">
                    <a16:rowId xmlns:a16="http://schemas.microsoft.com/office/drawing/2014/main" val="3854412626"/>
                  </a:ext>
                </a:extLst>
              </a:tr>
              <a:tr h="502978">
                <a:tc>
                  <a:txBody>
                    <a:bodyPr/>
                    <a:lstStyle/>
                    <a:p>
                      <a:r>
                        <a:rPr lang="en-US" sz="2600" dirty="0"/>
                        <a:t>1</a:t>
                      </a:r>
                    </a:p>
                  </a:txBody>
                  <a:tcPr marL="99421" marR="99421" marT="49709" marB="49709"/>
                </a:tc>
                <a:tc>
                  <a:txBody>
                    <a:bodyPr/>
                    <a:lstStyle/>
                    <a:p>
                      <a:r>
                        <a:rPr lang="en-US" sz="2600" dirty="0"/>
                        <a:t>SELECT</a:t>
                      </a:r>
                    </a:p>
                  </a:txBody>
                  <a:tcPr marL="99421" marR="99421" marT="49709" marB="49709"/>
                </a:tc>
                <a:tc>
                  <a:txBody>
                    <a:bodyPr/>
                    <a:lstStyle/>
                    <a:p>
                      <a:r>
                        <a:rPr lang="en-US" sz="2600" dirty="0"/>
                        <a:t>FROM</a:t>
                      </a:r>
                    </a:p>
                  </a:txBody>
                  <a:tcPr marL="99421" marR="99421" marT="49709" marB="49709"/>
                </a:tc>
                <a:extLst>
                  <a:ext uri="{0D108BD9-81ED-4DB2-BD59-A6C34878D82A}">
                    <a16:rowId xmlns:a16="http://schemas.microsoft.com/office/drawing/2014/main" val="2348470260"/>
                  </a:ext>
                </a:extLst>
              </a:tr>
              <a:tr h="502978">
                <a:tc>
                  <a:txBody>
                    <a:bodyPr/>
                    <a:lstStyle/>
                    <a:p>
                      <a:r>
                        <a:rPr lang="en-US" sz="2600" dirty="0"/>
                        <a:t>2</a:t>
                      </a:r>
                    </a:p>
                  </a:txBody>
                  <a:tcPr marL="99421" marR="99421" marT="49709" marB="49709"/>
                </a:tc>
                <a:tc>
                  <a:txBody>
                    <a:bodyPr/>
                    <a:lstStyle/>
                    <a:p>
                      <a:r>
                        <a:rPr lang="en-US" sz="2600" dirty="0"/>
                        <a:t>DISTINCT</a:t>
                      </a:r>
                    </a:p>
                  </a:txBody>
                  <a:tcPr marL="99421" marR="99421" marT="49709" marB="49709"/>
                </a:tc>
                <a:tc>
                  <a:txBody>
                    <a:bodyPr/>
                    <a:lstStyle/>
                    <a:p>
                      <a:r>
                        <a:rPr lang="en-US" sz="2600" dirty="0"/>
                        <a:t>ON</a:t>
                      </a:r>
                    </a:p>
                  </a:txBody>
                  <a:tcPr marL="99421" marR="99421" marT="49709" marB="49709"/>
                </a:tc>
                <a:extLst>
                  <a:ext uri="{0D108BD9-81ED-4DB2-BD59-A6C34878D82A}">
                    <a16:rowId xmlns:a16="http://schemas.microsoft.com/office/drawing/2014/main" val="2889742606"/>
                  </a:ext>
                </a:extLst>
              </a:tr>
              <a:tr h="502978">
                <a:tc>
                  <a:txBody>
                    <a:bodyPr/>
                    <a:lstStyle/>
                    <a:p>
                      <a:r>
                        <a:rPr lang="en-US" sz="2600" dirty="0"/>
                        <a:t>3</a:t>
                      </a:r>
                    </a:p>
                  </a:txBody>
                  <a:tcPr marL="99421" marR="99421" marT="49709" marB="49709"/>
                </a:tc>
                <a:tc>
                  <a:txBody>
                    <a:bodyPr/>
                    <a:lstStyle/>
                    <a:p>
                      <a:r>
                        <a:rPr lang="en-US" sz="2600" dirty="0"/>
                        <a:t>TOP</a:t>
                      </a:r>
                    </a:p>
                  </a:txBody>
                  <a:tcPr marL="99421" marR="99421" marT="49709" marB="49709"/>
                </a:tc>
                <a:tc>
                  <a:txBody>
                    <a:bodyPr/>
                    <a:lstStyle/>
                    <a:p>
                      <a:r>
                        <a:rPr lang="en-US" sz="2600" dirty="0"/>
                        <a:t>OUTER</a:t>
                      </a:r>
                    </a:p>
                  </a:txBody>
                  <a:tcPr marL="99421" marR="99421" marT="49709" marB="49709"/>
                </a:tc>
                <a:extLst>
                  <a:ext uri="{0D108BD9-81ED-4DB2-BD59-A6C34878D82A}">
                    <a16:rowId xmlns:a16="http://schemas.microsoft.com/office/drawing/2014/main" val="1269310737"/>
                  </a:ext>
                </a:extLst>
              </a:tr>
              <a:tr h="502978">
                <a:tc>
                  <a:txBody>
                    <a:bodyPr/>
                    <a:lstStyle/>
                    <a:p>
                      <a:r>
                        <a:rPr lang="en-US" sz="2600" dirty="0"/>
                        <a:t>4</a:t>
                      </a:r>
                    </a:p>
                  </a:txBody>
                  <a:tcPr marL="99421" marR="99421" marT="49709" marB="49709"/>
                </a:tc>
                <a:tc>
                  <a:txBody>
                    <a:bodyPr/>
                    <a:lstStyle/>
                    <a:p>
                      <a:r>
                        <a:rPr lang="en-US" sz="2600" dirty="0"/>
                        <a:t>FROM</a:t>
                      </a:r>
                    </a:p>
                  </a:txBody>
                  <a:tcPr marL="99421" marR="99421" marT="49709" marB="49709"/>
                </a:tc>
                <a:tc>
                  <a:txBody>
                    <a:bodyPr/>
                    <a:lstStyle/>
                    <a:p>
                      <a:r>
                        <a:rPr lang="en-US" sz="2600" dirty="0"/>
                        <a:t>WHERE</a:t>
                      </a:r>
                    </a:p>
                  </a:txBody>
                  <a:tcPr marL="99421" marR="99421" marT="49709" marB="49709"/>
                </a:tc>
                <a:extLst>
                  <a:ext uri="{0D108BD9-81ED-4DB2-BD59-A6C34878D82A}">
                    <a16:rowId xmlns:a16="http://schemas.microsoft.com/office/drawing/2014/main" val="939920258"/>
                  </a:ext>
                </a:extLst>
              </a:tr>
              <a:tr h="502978">
                <a:tc>
                  <a:txBody>
                    <a:bodyPr/>
                    <a:lstStyle/>
                    <a:p>
                      <a:r>
                        <a:rPr lang="en-US" sz="2600" dirty="0"/>
                        <a:t>5</a:t>
                      </a:r>
                    </a:p>
                  </a:txBody>
                  <a:tcPr marL="99421" marR="99421" marT="49709" marB="49709"/>
                </a:tc>
                <a:tc>
                  <a:txBody>
                    <a:bodyPr/>
                    <a:lstStyle/>
                    <a:p>
                      <a:r>
                        <a:rPr lang="en-US" sz="2600" dirty="0"/>
                        <a:t>ON</a:t>
                      </a:r>
                    </a:p>
                  </a:txBody>
                  <a:tcPr marL="99421" marR="99421" marT="49709" marB="49709"/>
                </a:tc>
                <a:tc>
                  <a:txBody>
                    <a:bodyPr/>
                    <a:lstStyle/>
                    <a:p>
                      <a:r>
                        <a:rPr lang="en-US" sz="2600" dirty="0"/>
                        <a:t>GROUP BY</a:t>
                      </a:r>
                    </a:p>
                  </a:txBody>
                  <a:tcPr marL="99421" marR="99421" marT="49709" marB="49709"/>
                </a:tc>
                <a:extLst>
                  <a:ext uri="{0D108BD9-81ED-4DB2-BD59-A6C34878D82A}">
                    <a16:rowId xmlns:a16="http://schemas.microsoft.com/office/drawing/2014/main" val="2898239669"/>
                  </a:ext>
                </a:extLst>
              </a:tr>
              <a:tr h="502978">
                <a:tc>
                  <a:txBody>
                    <a:bodyPr/>
                    <a:lstStyle/>
                    <a:p>
                      <a:r>
                        <a:rPr lang="en-US" sz="2600" dirty="0"/>
                        <a:t>6</a:t>
                      </a:r>
                    </a:p>
                  </a:txBody>
                  <a:tcPr marL="99421" marR="99421" marT="49709" marB="49709"/>
                </a:tc>
                <a:tc>
                  <a:txBody>
                    <a:bodyPr/>
                    <a:lstStyle/>
                    <a:p>
                      <a:r>
                        <a:rPr lang="en-US" sz="2600" dirty="0"/>
                        <a:t>OUTER</a:t>
                      </a:r>
                    </a:p>
                  </a:txBody>
                  <a:tcPr marL="99421" marR="99421" marT="49709" marB="49709"/>
                </a:tc>
                <a:tc>
                  <a:txBody>
                    <a:bodyPr/>
                    <a:lstStyle/>
                    <a:p>
                      <a:r>
                        <a:rPr lang="en-US" sz="2600" dirty="0"/>
                        <a:t>HAVING</a:t>
                      </a:r>
                    </a:p>
                  </a:txBody>
                  <a:tcPr marL="99421" marR="99421" marT="49709" marB="49709"/>
                </a:tc>
                <a:extLst>
                  <a:ext uri="{0D108BD9-81ED-4DB2-BD59-A6C34878D82A}">
                    <a16:rowId xmlns:a16="http://schemas.microsoft.com/office/drawing/2014/main" val="1948084126"/>
                  </a:ext>
                </a:extLst>
              </a:tr>
              <a:tr h="502978">
                <a:tc>
                  <a:txBody>
                    <a:bodyPr/>
                    <a:lstStyle/>
                    <a:p>
                      <a:r>
                        <a:rPr lang="en-US" sz="2600" dirty="0"/>
                        <a:t>7</a:t>
                      </a:r>
                    </a:p>
                  </a:txBody>
                  <a:tcPr marL="99421" marR="99421" marT="49709" marB="49709"/>
                </a:tc>
                <a:tc>
                  <a:txBody>
                    <a:bodyPr/>
                    <a:lstStyle/>
                    <a:p>
                      <a:r>
                        <a:rPr lang="en-US" sz="2600" dirty="0"/>
                        <a:t>WHERE</a:t>
                      </a:r>
                    </a:p>
                  </a:txBody>
                  <a:tcPr marL="99421" marR="99421" marT="49709" marB="49709"/>
                </a:tc>
                <a:tc>
                  <a:txBody>
                    <a:bodyPr/>
                    <a:lstStyle/>
                    <a:p>
                      <a:r>
                        <a:rPr lang="en-US" sz="2600" dirty="0"/>
                        <a:t>SELECT</a:t>
                      </a:r>
                    </a:p>
                  </a:txBody>
                  <a:tcPr marL="99421" marR="99421" marT="49709" marB="49709"/>
                </a:tc>
                <a:extLst>
                  <a:ext uri="{0D108BD9-81ED-4DB2-BD59-A6C34878D82A}">
                    <a16:rowId xmlns:a16="http://schemas.microsoft.com/office/drawing/2014/main" val="3827102557"/>
                  </a:ext>
                </a:extLst>
              </a:tr>
              <a:tr h="502978">
                <a:tc>
                  <a:txBody>
                    <a:bodyPr/>
                    <a:lstStyle/>
                    <a:p>
                      <a:r>
                        <a:rPr lang="en-US" sz="2600" dirty="0"/>
                        <a:t>8</a:t>
                      </a:r>
                    </a:p>
                  </a:txBody>
                  <a:tcPr marL="99421" marR="99421" marT="49709" marB="49709"/>
                </a:tc>
                <a:tc>
                  <a:txBody>
                    <a:bodyPr/>
                    <a:lstStyle/>
                    <a:p>
                      <a:r>
                        <a:rPr lang="en-US" sz="2600" dirty="0"/>
                        <a:t>GROUP</a:t>
                      </a:r>
                    </a:p>
                  </a:txBody>
                  <a:tcPr marL="99421" marR="99421" marT="49709" marB="49709"/>
                </a:tc>
                <a:tc>
                  <a:txBody>
                    <a:bodyPr/>
                    <a:lstStyle/>
                    <a:p>
                      <a:r>
                        <a:rPr lang="en-US" sz="2600" dirty="0"/>
                        <a:t>DISTINCT</a:t>
                      </a:r>
                    </a:p>
                  </a:txBody>
                  <a:tcPr marL="99421" marR="99421" marT="49709" marB="49709"/>
                </a:tc>
                <a:extLst>
                  <a:ext uri="{0D108BD9-81ED-4DB2-BD59-A6C34878D82A}">
                    <a16:rowId xmlns:a16="http://schemas.microsoft.com/office/drawing/2014/main" val="768727039"/>
                  </a:ext>
                </a:extLst>
              </a:tr>
              <a:tr h="502978">
                <a:tc>
                  <a:txBody>
                    <a:bodyPr/>
                    <a:lstStyle/>
                    <a:p>
                      <a:r>
                        <a:rPr lang="en-US" sz="2600" dirty="0"/>
                        <a:t>9</a:t>
                      </a:r>
                    </a:p>
                  </a:txBody>
                  <a:tcPr marL="99421" marR="99421" marT="49709" marB="49709"/>
                </a:tc>
                <a:tc>
                  <a:txBody>
                    <a:bodyPr/>
                    <a:lstStyle/>
                    <a:p>
                      <a:r>
                        <a:rPr lang="en-US" sz="2600" dirty="0"/>
                        <a:t>HAVING</a:t>
                      </a:r>
                    </a:p>
                  </a:txBody>
                  <a:tcPr marL="99421" marR="99421" marT="49709" marB="49709"/>
                </a:tc>
                <a:tc>
                  <a:txBody>
                    <a:bodyPr/>
                    <a:lstStyle/>
                    <a:p>
                      <a:r>
                        <a:rPr lang="en-US" sz="2600" dirty="0"/>
                        <a:t>ORDER BY</a:t>
                      </a:r>
                    </a:p>
                  </a:txBody>
                  <a:tcPr marL="99421" marR="99421" marT="49709" marB="49709"/>
                </a:tc>
                <a:extLst>
                  <a:ext uri="{0D108BD9-81ED-4DB2-BD59-A6C34878D82A}">
                    <a16:rowId xmlns:a16="http://schemas.microsoft.com/office/drawing/2014/main" val="4100935668"/>
                  </a:ext>
                </a:extLst>
              </a:tr>
              <a:tr h="502978">
                <a:tc>
                  <a:txBody>
                    <a:bodyPr/>
                    <a:lstStyle/>
                    <a:p>
                      <a:r>
                        <a:rPr lang="en-US" sz="2600" dirty="0"/>
                        <a:t>10</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ORDER BY</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TOP/LIMIT</a:t>
                      </a:r>
                    </a:p>
                  </a:txBody>
                  <a:tcPr marL="99421" marR="99421" marT="49709" marB="49709"/>
                </a:tc>
                <a:extLst>
                  <a:ext uri="{0D108BD9-81ED-4DB2-BD59-A6C34878D82A}">
                    <a16:rowId xmlns:a16="http://schemas.microsoft.com/office/drawing/2014/main" val="3060012951"/>
                  </a:ext>
                </a:extLst>
              </a:tr>
            </a:tbl>
          </a:graphicData>
        </a:graphic>
      </p:graphicFrame>
    </p:spTree>
    <p:extLst>
      <p:ext uri="{BB962C8B-B14F-4D97-AF65-F5344CB8AC3E}">
        <p14:creationId xmlns:p14="http://schemas.microsoft.com/office/powerpoint/2010/main" val="2361346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Pivot Tables</a:t>
            </a:r>
            <a:endParaRPr lang="bg-BG" dirty="0"/>
          </a:p>
        </p:txBody>
      </p:sp>
      <p:sp>
        <p:nvSpPr>
          <p:cNvPr id="3" name="Text Placeholder 2"/>
          <p:cNvSpPr>
            <a:spLocks noGrp="1"/>
          </p:cNvSpPr>
          <p:nvPr>
            <p:ph type="body" idx="1"/>
          </p:nvPr>
        </p:nvSpPr>
        <p:spPr/>
        <p:txBody>
          <a:bodyPr/>
          <a:lstStyle/>
          <a:p>
            <a:endParaRPr lang="bg-BG"/>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6317" y="1143000"/>
            <a:ext cx="6276190" cy="3657143"/>
          </a:xfrm>
          <a:prstGeom prst="roundRect">
            <a:avLst/>
          </a:prstGeom>
        </p:spPr>
      </p:pic>
    </p:spTree>
    <p:extLst>
      <p:ext uri="{BB962C8B-B14F-4D97-AF65-F5344CB8AC3E}">
        <p14:creationId xmlns:p14="http://schemas.microsoft.com/office/powerpoint/2010/main" val="598444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3" name="Content Placeholder 2"/>
          <p:cNvSpPr>
            <a:spLocks noGrp="1"/>
          </p:cNvSpPr>
          <p:nvPr>
            <p:ph idx="1"/>
          </p:nvPr>
        </p:nvSpPr>
        <p:spPr/>
        <p:txBody>
          <a:bodyPr/>
          <a:lstStyle/>
          <a:p>
            <a:pPr>
              <a:lnSpc>
                <a:spcPct val="100000"/>
              </a:lnSpc>
            </a:pPr>
            <a:r>
              <a:rPr lang="en-US" dirty="0"/>
              <a:t>Summarizes data from another table</a:t>
            </a:r>
          </a:p>
          <a:p>
            <a:pPr>
              <a:lnSpc>
                <a:spcPct val="100000"/>
              </a:lnSpc>
            </a:pPr>
            <a:r>
              <a:rPr lang="en-US" dirty="0"/>
              <a:t>Applies an aggregate operation </a:t>
            </a:r>
          </a:p>
          <a:p>
            <a:pPr lvl="1">
              <a:lnSpc>
                <a:spcPct val="100000"/>
              </a:lnSpc>
            </a:pPr>
            <a:r>
              <a:rPr lang="en-US" dirty="0"/>
              <a:t>(sorting, averaging, summing, etc…)</a:t>
            </a:r>
          </a:p>
          <a:p>
            <a:pPr>
              <a:lnSpc>
                <a:spcPct val="100000"/>
              </a:lnSpc>
            </a:pPr>
            <a:r>
              <a:rPr lang="en-US" dirty="0"/>
              <a:t>Typically includes grouping of the data. </a:t>
            </a:r>
            <a:endParaRPr lang="bg-BG" dirty="0"/>
          </a:p>
        </p:txBody>
      </p:sp>
      <p:sp>
        <p:nvSpPr>
          <p:cNvPr id="4" name="Title 3"/>
          <p:cNvSpPr>
            <a:spLocks noGrp="1"/>
          </p:cNvSpPr>
          <p:nvPr>
            <p:ph type="title"/>
          </p:nvPr>
        </p:nvSpPr>
        <p:spPr/>
        <p:txBody>
          <a:bodyPr/>
          <a:lstStyle/>
          <a:p>
            <a:r>
              <a:rPr lang="en-US" dirty="0"/>
              <a:t>Pivot Tables</a:t>
            </a:r>
            <a:endParaRPr lang="bg-B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12" y="4343400"/>
            <a:ext cx="5148328" cy="16231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1626" y="4343400"/>
            <a:ext cx="4899197" cy="1623168"/>
          </a:xfrm>
          <a:prstGeom prst="rect">
            <a:avLst/>
          </a:prstGeom>
        </p:spPr>
      </p:pic>
      <p:sp>
        <p:nvSpPr>
          <p:cNvPr id="7" name="Right Arrow 6"/>
          <p:cNvSpPr/>
          <p:nvPr/>
        </p:nvSpPr>
        <p:spPr>
          <a:xfrm>
            <a:off x="5718743" y="4773984"/>
            <a:ext cx="948471" cy="76200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Tree>
    <p:extLst>
      <p:ext uri="{BB962C8B-B14F-4D97-AF65-F5344CB8AC3E}">
        <p14:creationId xmlns:p14="http://schemas.microsoft.com/office/powerpoint/2010/main" val="362811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28</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Grouping by Shared Properties</a:t>
            </a:r>
            <a:endParaRPr lang="bg-BG" sz="3200" dirty="0"/>
          </a:p>
          <a:p>
            <a:pPr marL="444500" indent="-444500">
              <a:lnSpc>
                <a:spcPct val="100000"/>
              </a:lnSpc>
              <a:buFontTx/>
              <a:buAutoNum type="arabicPeriod"/>
            </a:pPr>
            <a:r>
              <a:rPr lang="en-US" sz="3200" dirty="0"/>
              <a:t>Aggregate Functions</a:t>
            </a:r>
            <a:endParaRPr lang="bg-BG" sz="3200" dirty="0"/>
          </a:p>
          <a:p>
            <a:pPr marL="444500" indent="-444500">
              <a:lnSpc>
                <a:spcPct val="100000"/>
              </a:lnSpc>
              <a:buFontTx/>
              <a:buAutoNum type="arabicPeriod"/>
            </a:pPr>
            <a:r>
              <a:rPr lang="en-US" sz="3200" dirty="0"/>
              <a:t>Having Clause</a:t>
            </a:r>
          </a:p>
          <a:p>
            <a:pPr marL="444500" indent="-444500">
              <a:lnSpc>
                <a:spcPct val="100000"/>
              </a:lnSpc>
              <a:buFontTx/>
              <a:buAutoNum type="arabicPeriod"/>
            </a:pPr>
            <a:endParaRPr lang="en-US" sz="3200" dirty="0"/>
          </a:p>
          <a:p>
            <a:pPr marL="444500" indent="-444500">
              <a:lnSpc>
                <a:spcPct val="100000"/>
              </a:lnSpc>
              <a:buFontTx/>
              <a:buAutoNum type="arabicPeriod"/>
            </a:pPr>
            <a:endParaRPr lang="en-US" sz="3200" dirty="0"/>
          </a:p>
          <a:p>
            <a:pPr marL="444500" indent="-444500">
              <a:lnSpc>
                <a:spcPct val="100000"/>
              </a:lnSpc>
              <a:buFontTx/>
              <a:buAutoNum type="arabicPeriod"/>
            </a:pPr>
            <a:endParaRPr lang="en-US" sz="3200" dirty="0"/>
          </a:p>
          <a:p>
            <a:pPr marL="444500" indent="-444500">
              <a:lnSpc>
                <a:spcPct val="100000"/>
              </a:lnSpc>
              <a:buFontTx/>
              <a:buAutoNum type="arabicPeriod"/>
            </a:pPr>
            <a:endParaRPr lang="en-US" sz="3200" dirty="0"/>
          </a:p>
          <a:p>
            <a:pPr marL="444500" indent="-444500">
              <a:lnSpc>
                <a:spcPct val="100000"/>
              </a:lnSpc>
              <a:buFontTx/>
              <a:buAutoNum type="arabicPeriod"/>
            </a:pPr>
            <a:r>
              <a:rPr lang="en-US" sz="3200" dirty="0"/>
              <a:t>Pivot Tables</a:t>
            </a:r>
          </a:p>
          <a:p>
            <a:pPr marL="0" indent="0">
              <a:lnSpc>
                <a:spcPct val="100000"/>
              </a:lnSpc>
              <a:buNone/>
            </a:pPr>
            <a:endParaRPr lang="en-US" sz="3200" dirty="0"/>
          </a:p>
          <a:p>
            <a:pPr marL="0" indent="0">
              <a:lnSpc>
                <a:spcPct val="100000"/>
              </a:lnSpc>
              <a:buNone/>
            </a:pPr>
            <a:endParaRPr lang="en-US" sz="3200" dirty="0"/>
          </a:p>
          <a:p>
            <a:pPr marL="0" indent="0">
              <a:lnSpc>
                <a:spcPct val="100000"/>
              </a:lnSpc>
              <a:buNone/>
            </a:pPr>
            <a:endParaRPr lang="en-US" sz="3200" dirty="0"/>
          </a:p>
          <a:p>
            <a:pPr marL="0" indent="0">
              <a:lnSpc>
                <a:spcPct val="100000"/>
              </a:lnSpc>
              <a:buNone/>
            </a:pPr>
            <a:endParaRPr lang="en-US" sz="3200" dirty="0"/>
          </a:p>
          <a:p>
            <a:pPr marL="0" indent="0">
              <a:lnSpc>
                <a:spcPct val="100000"/>
              </a:lnSpc>
              <a:buNone/>
            </a:pPr>
            <a:endParaRPr lang="en-US" sz="3200" dirty="0"/>
          </a:p>
          <a:p>
            <a:pPr marL="0" indent="0">
              <a:lnSpc>
                <a:spcPct val="100000"/>
              </a:lnSpc>
              <a:buNone/>
            </a:pPr>
            <a:endParaRPr lang="en-US" sz="3200" dirty="0"/>
          </a:p>
        </p:txBody>
      </p:sp>
      <p:sp>
        <p:nvSpPr>
          <p:cNvPr id="4" name="Title 3"/>
          <p:cNvSpPr>
            <a:spLocks noGrp="1"/>
          </p:cNvSpPr>
          <p:nvPr>
            <p:ph type="title"/>
          </p:nvPr>
        </p:nvSpPr>
        <p:spPr/>
        <p:txBody>
          <a:bodyPr>
            <a:normAutofit/>
          </a:bodyPr>
          <a:lstStyle/>
          <a:p>
            <a:r>
              <a:rPr lang="en-US" dirty="0"/>
              <a:t>Summary</a:t>
            </a:r>
          </a:p>
        </p:txBody>
      </p:sp>
      <p:sp>
        <p:nvSpPr>
          <p:cNvPr id="11" name="Rectangle 9"/>
          <p:cNvSpPr>
            <a:spLocks noChangeArrowheads="1"/>
          </p:cNvSpPr>
          <p:nvPr/>
        </p:nvSpPr>
        <p:spPr bwMode="auto">
          <a:xfrm>
            <a:off x="944459" y="3126498"/>
            <a:ext cx="6724121"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dirty="0">
                <a:solidFill>
                  <a:schemeClr val="tx2"/>
                </a:solidFill>
                <a:effectLst>
                  <a:outerShdw blurRad="38100" dist="38100" dir="2700000" algn="tl">
                    <a:srgbClr val="000000">
                      <a:alpha val="43137"/>
                    </a:srgbClr>
                  </a:outerShdw>
                </a:effectLst>
                <a:latin typeface="Consolas" panose="020B0609020204030204" pitchFamily="49" charset="0"/>
              </a:rPr>
              <a:t>SELECT </a:t>
            </a:r>
            <a:endParaRPr lang="bg-BG" sz="2800" b="1" noProof="1">
              <a:solidFill>
                <a:schemeClr val="tx2"/>
              </a:solidFill>
              <a:effectLst>
                <a:outerShdw blurRad="38100" dist="38100" dir="2700000" algn="tl">
                  <a:srgbClr val="000000">
                    <a:alpha val="43137"/>
                  </a:srgbClr>
                </a:outerShdw>
              </a:effectLst>
              <a:latin typeface="Consolas" panose="020B0609020204030204" pitchFamily="49" charset="0"/>
            </a:endParaRPr>
          </a:p>
          <a:p>
            <a:r>
              <a:rPr lang="bg-BG" sz="28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2800" b="1" dirty="0">
                <a:solidFill>
                  <a:srgbClr val="F3BE60"/>
                </a:solidFill>
                <a:effectLst>
                  <a:outerShdw blurRad="38100" dist="38100" dir="2700000" algn="tl">
                    <a:srgbClr val="000000">
                      <a:alpha val="43137"/>
                    </a:srgbClr>
                  </a:outerShdw>
                </a:effectLst>
                <a:latin typeface="Consolas" panose="020B0609020204030204" pitchFamily="49" charset="0"/>
              </a:rPr>
              <a:t>SUM</a:t>
            </a:r>
            <a:r>
              <a:rPr lang="en-US" sz="2800" b="1" dirty="0">
                <a:solidFill>
                  <a:schemeClr val="tx2"/>
                </a:solidFill>
                <a:effectLst>
                  <a:outerShdw blurRad="38100" dist="38100" dir="2700000" algn="tl">
                    <a:srgbClr val="000000">
                      <a:alpha val="43137"/>
                    </a:srgbClr>
                  </a:outerShdw>
                </a:effectLst>
                <a:latin typeface="Consolas" panose="020B0609020204030204" pitchFamily="49" charset="0"/>
              </a:rPr>
              <a:t>(e.Salary) </a:t>
            </a:r>
            <a:r>
              <a:rPr lang="en-US" sz="2800" b="1" dirty="0">
                <a:solidFill>
                  <a:srgbClr val="F3BE60"/>
                </a:solidFill>
                <a:effectLst>
                  <a:outerShdw blurRad="38100" dist="38100" dir="2700000" algn="tl">
                    <a:srgbClr val="000000">
                      <a:alpha val="43137"/>
                    </a:srgbClr>
                  </a:outerShdw>
                </a:effectLst>
                <a:latin typeface="Consolas" panose="020B0609020204030204" pitchFamily="49" charset="0"/>
              </a:rPr>
              <a:t>AS</a:t>
            </a:r>
            <a:r>
              <a:rPr lang="en-US" sz="2800" b="1" dirty="0">
                <a:solidFill>
                  <a:schemeClr val="tx2"/>
                </a:solidFill>
                <a:effectLst>
                  <a:outerShdw blurRad="38100" dist="38100" dir="2700000" algn="tl">
                    <a:srgbClr val="000000">
                      <a:alpha val="43137"/>
                    </a:srgbClr>
                  </a:outerShdw>
                </a:effectLst>
                <a:latin typeface="Consolas" panose="020B0609020204030204" pitchFamily="49" charset="0"/>
              </a:rPr>
              <a:t> 'TotalSalary'</a:t>
            </a:r>
          </a:p>
          <a:p>
            <a:r>
              <a:rPr lang="en-GB" sz="2800" b="1" dirty="0">
                <a:solidFill>
                  <a:schemeClr val="tx2"/>
                </a:solidFill>
                <a:effectLst>
                  <a:outerShdw blurRad="38100" dist="38100" dir="2700000" algn="tl">
                    <a:srgbClr val="000000">
                      <a:alpha val="43137"/>
                    </a:srgbClr>
                  </a:outerShdw>
                </a:effectLst>
                <a:latin typeface="Consolas" panose="020B0609020204030204" pitchFamily="49" charset="0"/>
              </a:rPr>
              <a:t>FROM Employees </a:t>
            </a:r>
            <a:r>
              <a:rPr lang="en-GB" sz="2800" b="1" dirty="0">
                <a:solidFill>
                  <a:srgbClr val="F3BE60"/>
                </a:solidFill>
                <a:effectLst>
                  <a:outerShdw blurRad="38100" dist="38100" dir="2700000" algn="tl">
                    <a:srgbClr val="000000">
                      <a:alpha val="43137"/>
                    </a:srgbClr>
                  </a:outerShdw>
                </a:effectLst>
                <a:latin typeface="Consolas" panose="020B0609020204030204" pitchFamily="49" charset="0"/>
              </a:rPr>
              <a:t>AS</a:t>
            </a:r>
            <a:r>
              <a:rPr lang="en-GB" sz="2800" b="1" dirty="0">
                <a:solidFill>
                  <a:schemeClr val="tx2"/>
                </a:solidFill>
                <a:effectLst>
                  <a:outerShdw blurRad="38100" dist="38100" dir="2700000" algn="tl">
                    <a:srgbClr val="000000">
                      <a:alpha val="43137"/>
                    </a:srgbClr>
                  </a:outerShdw>
                </a:effectLst>
                <a:latin typeface="Consolas" panose="020B0609020204030204" pitchFamily="49" charset="0"/>
              </a:rPr>
              <a:t> e</a:t>
            </a:r>
          </a:p>
          <a:p>
            <a:r>
              <a:rPr lang="en-GB" sz="2800" b="1" dirty="0">
                <a:solidFill>
                  <a:srgbClr val="F3BE60"/>
                </a:solidFill>
                <a:effectLst>
                  <a:outerShdw blurRad="38100" dist="38100" dir="2700000" algn="tl">
                    <a:srgbClr val="000000">
                      <a:alpha val="43137"/>
                    </a:srgbClr>
                  </a:outerShdw>
                </a:effectLst>
                <a:latin typeface="Consolas" panose="020B0609020204030204" pitchFamily="49" charset="0"/>
              </a:rPr>
              <a:t>GROUP BY </a:t>
            </a:r>
            <a:r>
              <a:rPr lang="en-US" sz="2800" b="1" noProof="1">
                <a:solidFill>
                  <a:schemeClr val="tx2"/>
                </a:solidFill>
                <a:effectLst>
                  <a:outerShdw blurRad="38100" dist="38100" dir="2700000" algn="tl">
                    <a:srgbClr val="000000">
                      <a:alpha val="43137"/>
                    </a:srgbClr>
                  </a:outerShdw>
                </a:effectLst>
                <a:latin typeface="Consolas" panose="020B0609020204030204" pitchFamily="49" charset="0"/>
              </a:rPr>
              <a:t>e.DepartmentID</a:t>
            </a:r>
          </a:p>
          <a:p>
            <a:r>
              <a:rPr lang="en-GB" sz="2800" b="1" dirty="0">
                <a:solidFill>
                  <a:srgbClr val="F3BE60"/>
                </a:solidFill>
                <a:effectLst>
                  <a:outerShdw blurRad="38100" dist="38100" dir="2700000" algn="tl">
                    <a:srgbClr val="000000">
                      <a:alpha val="43137"/>
                    </a:srgbClr>
                  </a:outerShdw>
                </a:effectLst>
                <a:latin typeface="Consolas" panose="020B0609020204030204" pitchFamily="49" charset="0"/>
              </a:rPr>
              <a:t>HAVING</a:t>
            </a:r>
            <a:r>
              <a:rPr lang="en-GB" sz="28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GB" sz="2800" b="1" dirty="0">
                <a:solidFill>
                  <a:srgbClr val="F3BE60"/>
                </a:solidFill>
                <a:effectLst>
                  <a:outerShdw blurRad="38100" dist="38100" dir="2700000" algn="tl">
                    <a:srgbClr val="000000">
                      <a:alpha val="43137"/>
                    </a:srgbClr>
                  </a:outerShdw>
                </a:effectLst>
                <a:latin typeface="Consolas" panose="020B0609020204030204" pitchFamily="49" charset="0"/>
              </a:rPr>
              <a:t>SUM</a:t>
            </a:r>
            <a:r>
              <a:rPr lang="en-GB" sz="2800" b="1" dirty="0">
                <a:solidFill>
                  <a:schemeClr val="tx2"/>
                </a:solidFill>
                <a:effectLst>
                  <a:outerShdw blurRad="38100" dist="38100" dir="2700000" algn="tl">
                    <a:srgbClr val="000000">
                      <a:alpha val="43137"/>
                    </a:srgbClr>
                  </a:outerShdw>
                </a:effectLst>
                <a:latin typeface="Consolas" panose="020B0609020204030204" pitchFamily="49" charset="0"/>
              </a:rPr>
              <a:t>(e.Salary) &lt; 250000</a:t>
            </a:r>
          </a:p>
        </p:txBody>
      </p:sp>
      <p:grpSp>
        <p:nvGrpSpPr>
          <p:cNvPr id="12" name="Group 6"/>
          <p:cNvGrpSpPr/>
          <p:nvPr/>
        </p:nvGrpSpPr>
        <p:grpSpPr>
          <a:xfrm>
            <a:off x="8422626" y="4716282"/>
            <a:ext cx="3081986" cy="1628125"/>
            <a:chOff x="998778" y="2709000"/>
            <a:chExt cx="7687634" cy="3510730"/>
          </a:xfrm>
        </p:grpSpPr>
        <p:pic>
          <p:nvPicPr>
            <p:cNvPr id="13" name="Picture 4"/>
            <p:cNvPicPr>
              <a:picLocks noChangeAspect="1" noChangeArrowheads="1"/>
            </p:cNvPicPr>
            <p:nvPr/>
          </p:nvPicPr>
          <p:blipFill>
            <a:blip r:embed="rId3" cstate="screen">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98778" y="2709000"/>
              <a:ext cx="7687634" cy="3510730"/>
            </a:xfrm>
            <a:prstGeom prst="rect">
              <a:avLst/>
            </a:prstGeom>
            <a:ln>
              <a:noFill/>
            </a:ln>
            <a:effectLst>
              <a:softEdge rad="112500"/>
            </a:effectLst>
          </p:spPr>
        </p:pic>
        <p:sp>
          <p:nvSpPr>
            <p:cNvPr id="14" name="TextBox 9"/>
            <p:cNvSpPr txBox="1"/>
            <p:nvPr/>
          </p:nvSpPr>
          <p:spPr>
            <a:xfrm rot="21361232">
              <a:off x="1603866" y="3732944"/>
              <a:ext cx="6576452" cy="1327851"/>
            </a:xfrm>
            <a:prstGeom prst="rect">
              <a:avLst/>
            </a:prstGeom>
            <a:noFill/>
          </p:spPr>
          <p:txBody>
            <a:bodyPr wrap="none" rtlCol="0">
              <a:prstTxWarp prst="textCascadeUp">
                <a:avLst/>
              </a:prstTxWarp>
              <a:spAutoFit/>
            </a:bodyPr>
            <a:lstStyle/>
            <a:p>
              <a:r>
                <a:rPr lang="en-US" sz="10700" b="1" dirty="0">
                  <a:ln w="3175">
                    <a:solidFill>
                      <a:srgbClr val="FFFFFF">
                        <a:alpha val="50000"/>
                      </a:srgbClr>
                    </a:solidFill>
                    <a:prstDash val="solid"/>
                  </a:ln>
                  <a:solidFill>
                    <a:schemeClr val="accent1">
                      <a:lumMod val="40000"/>
                      <a:lumOff val="60000"/>
                      <a:alpha val="49804"/>
                    </a:schemeClr>
                  </a:solidFill>
                  <a:effectLst>
                    <a:outerShdw blurRad="88900" sx="102000" sy="102000" algn="ctr" rotWithShape="0">
                      <a:prstClr val="black"/>
                    </a:outerShdw>
                  </a:effectLst>
                </a:rPr>
                <a:t>Databases</a:t>
              </a:r>
            </a:p>
          </p:txBody>
        </p:sp>
      </p:grpSp>
      <p:pic>
        <p:nvPicPr>
          <p:cNvPr id="10" name="Picture 9">
            <a:extLst>
              <a:ext uri="{FF2B5EF4-FFF2-40B4-BE49-F238E27FC236}">
                <a16:creationId xmlns:a16="http://schemas.microsoft.com/office/drawing/2014/main" id="{751837E2-2786-4FF7-BD82-098E44F228D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16691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Grouping</a:t>
            </a:r>
          </a:p>
        </p:txBody>
      </p:sp>
      <p:sp>
        <p:nvSpPr>
          <p:cNvPr id="6" name="Text Placeholder 5"/>
          <p:cNvSpPr>
            <a:spLocks noGrp="1"/>
          </p:cNvSpPr>
          <p:nvPr>
            <p:ph type="body" idx="1"/>
          </p:nvPr>
        </p:nvSpPr>
        <p:spPr>
          <a:xfrm>
            <a:off x="1575540" y="5754968"/>
            <a:ext cx="8938472" cy="719034"/>
          </a:xfrm>
        </p:spPr>
        <p:txBody>
          <a:bodyPr/>
          <a:lstStyle/>
          <a:p>
            <a:r>
              <a:rPr lang="en-US" dirty="0"/>
              <a:t>Consolidating data based on criteria</a:t>
            </a:r>
          </a:p>
        </p:txBody>
      </p:sp>
      <p:pic>
        <p:nvPicPr>
          <p:cNvPr id="7" name="Картина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624" y="2134928"/>
            <a:ext cx="2684304" cy="2684304"/>
          </a:xfrm>
          <a:prstGeom prst="rect">
            <a:avLst/>
          </a:prstGeom>
        </p:spPr>
      </p:pic>
    </p:spTree>
    <p:extLst>
      <p:ext uri="{BB962C8B-B14F-4D97-AF65-F5344CB8AC3E}">
        <p14:creationId xmlns:p14="http://schemas.microsoft.com/office/powerpoint/2010/main" val="2070578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4</a:t>
            </a:fld>
            <a:endParaRPr lang="en-US" dirty="0"/>
          </a:p>
        </p:txBody>
      </p:sp>
      <p:sp>
        <p:nvSpPr>
          <p:cNvPr id="465922" name="Rectangle 2"/>
          <p:cNvSpPr>
            <a:spLocks noGrp="1" noChangeArrowheads="1"/>
          </p:cNvSpPr>
          <p:nvPr>
            <p:ph type="title"/>
          </p:nvPr>
        </p:nvSpPr>
        <p:spPr/>
        <p:txBody>
          <a:bodyPr/>
          <a:lstStyle/>
          <a:p>
            <a:r>
              <a:rPr lang="en-US" dirty="0"/>
              <a:t>Grouping (1)</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val="166260245"/>
              </p:ext>
            </p:extLst>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effectLst>
                            <a:outerShdw blurRad="38100" dist="38100" dir="2700000" algn="tl">
                              <a:srgbClr val="000000">
                                <a:alpha val="43137"/>
                              </a:srgbClr>
                            </a:outerShdw>
                          </a:effectLst>
                        </a:rPr>
                        <a:t>Employee</a:t>
                      </a:r>
                    </a:p>
                  </a:txBody>
                  <a:tcPr marL="137345" marR="137345" marT="68673" marB="68673"/>
                </a:tc>
                <a:tc>
                  <a:txBody>
                    <a:bodyPr/>
                    <a:lstStyle/>
                    <a:p>
                      <a:r>
                        <a:rPr lang="en-US" sz="2800" dirty="0">
                          <a:effectLst>
                            <a:outerShdw blurRad="38100" dist="38100" dir="2700000" algn="tl">
                              <a:srgbClr val="000000">
                                <a:alpha val="43137"/>
                              </a:srgbClr>
                            </a:outerShdw>
                          </a:effectLst>
                        </a:rPr>
                        <a:t>DepartmentName</a:t>
                      </a:r>
                    </a:p>
                  </a:txBody>
                  <a:tcPr marL="137345" marR="137345" marT="68673" marB="68673"/>
                </a:tc>
                <a:tc>
                  <a:txBody>
                    <a:bodyPr/>
                    <a:lstStyle/>
                    <a:p>
                      <a:r>
                        <a:rPr lang="en-US" sz="2800" dirty="0">
                          <a:effectLst>
                            <a:outerShdw blurRad="38100" dist="38100" dir="2700000" algn="tl">
                              <a:srgbClr val="000000">
                                <a:alpha val="43137"/>
                              </a:srgbClr>
                            </a:outerShdw>
                          </a:effectLst>
                        </a:rPr>
                        <a:t>Salary</a:t>
                      </a:r>
                    </a:p>
                  </a:txBody>
                  <a:tcPr marL="137345" marR="137345" marT="68673" marB="68673"/>
                </a:tc>
                <a:extLst>
                  <a:ext uri="{0D108BD9-81ED-4DB2-BD59-A6C34878D82A}">
                    <a16:rowId xmlns:a16="http://schemas.microsoft.com/office/drawing/2014/main" val="247495740"/>
                  </a:ext>
                </a:extLst>
              </a:tr>
            </a:tbl>
          </a:graphicData>
        </a:graphic>
      </p:graphicFrame>
      <p:sp>
        <p:nvSpPr>
          <p:cNvPr id="8" name="Content Placeholder 2"/>
          <p:cNvSpPr>
            <a:spLocks noGrp="1"/>
          </p:cNvSpPr>
          <p:nvPr>
            <p:ph idx="1"/>
          </p:nvPr>
        </p:nvSpPr>
        <p:spPr>
          <a:xfrm>
            <a:off x="175504" y="1151121"/>
            <a:ext cx="11804822" cy="5570355"/>
          </a:xfrm>
        </p:spPr>
        <p:txBody>
          <a:bodyPr/>
          <a:lstStyle/>
          <a:p>
            <a:pPr>
              <a:lnSpc>
                <a:spcPct val="100000"/>
              </a:lnSpc>
            </a:pPr>
            <a:r>
              <a:rPr lang="en-US" sz="3300" dirty="0"/>
              <a:t>Grouping allows taking data into separate groups based on a </a:t>
            </a:r>
            <a:r>
              <a:rPr lang="en-US" sz="3300" dirty="0">
                <a:solidFill>
                  <a:schemeClr val="tx2">
                    <a:lumMod val="75000"/>
                  </a:schemeClr>
                </a:solidFill>
              </a:rPr>
              <a:t>common property</a:t>
            </a:r>
            <a:endParaRPr lang="en-US" sz="3100" dirty="0"/>
          </a:p>
        </p:txBody>
      </p:sp>
      <p:grpSp>
        <p:nvGrpSpPr>
          <p:cNvPr id="24" name="Group 23"/>
          <p:cNvGrpSpPr/>
          <p:nvPr/>
        </p:nvGrpSpPr>
        <p:grpSpPr>
          <a:xfrm>
            <a:off x="2894012" y="3025717"/>
            <a:ext cx="1785600" cy="3386990"/>
            <a:chOff x="3351212" y="1493042"/>
            <a:chExt cx="1785600" cy="3386990"/>
          </a:xfrm>
        </p:grpSpPr>
        <p:sp>
          <p:nvSpPr>
            <p:cNvPr id="25" name="Rectangle 24"/>
            <p:cNvSpPr/>
            <p:nvPr/>
          </p:nvSpPr>
          <p:spPr>
            <a:xfrm>
              <a:off x="3351212" y="149304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6" name="Rectangle 25"/>
            <p:cNvSpPr/>
            <p:nvPr/>
          </p:nvSpPr>
          <p:spPr>
            <a:xfrm>
              <a:off x="3351212" y="2057400"/>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27" name="Rectangle 26"/>
            <p:cNvSpPr/>
            <p:nvPr/>
          </p:nvSpPr>
          <p:spPr>
            <a:xfrm>
              <a:off x="3351212" y="2621758"/>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28" name="Rectangle 27"/>
            <p:cNvSpPr/>
            <p:nvPr/>
          </p:nvSpPr>
          <p:spPr>
            <a:xfrm>
              <a:off x="3351212" y="3186116"/>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29" name="Rectangle 28"/>
            <p:cNvSpPr/>
            <p:nvPr/>
          </p:nvSpPr>
          <p:spPr>
            <a:xfrm>
              <a:off x="3351212" y="3750474"/>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0" name="Rectangle 29"/>
            <p:cNvSpPr/>
            <p:nvPr/>
          </p:nvSpPr>
          <p:spPr>
            <a:xfrm>
              <a:off x="3351212" y="431483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grpSp>
      <p:grpSp>
        <p:nvGrpSpPr>
          <p:cNvPr id="31" name="Group 30"/>
          <p:cNvGrpSpPr/>
          <p:nvPr/>
        </p:nvGrpSpPr>
        <p:grpSpPr>
          <a:xfrm>
            <a:off x="7998812" y="3025717"/>
            <a:ext cx="1371600" cy="3386990"/>
            <a:chOff x="9304412" y="1493042"/>
            <a:chExt cx="1371600" cy="3386990"/>
          </a:xfrm>
        </p:grpSpPr>
        <p:sp>
          <p:nvSpPr>
            <p:cNvPr id="32" name="Rectangle 31"/>
            <p:cNvSpPr/>
            <p:nvPr/>
          </p:nvSpPr>
          <p:spPr>
            <a:xfrm>
              <a:off x="9304412" y="149304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3" name="Rectangle 32"/>
            <p:cNvSpPr/>
            <p:nvPr/>
          </p:nvSpPr>
          <p:spPr>
            <a:xfrm>
              <a:off x="9304412" y="2057400"/>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4" name="Rectangle 33"/>
            <p:cNvSpPr/>
            <p:nvPr/>
          </p:nvSpPr>
          <p:spPr>
            <a:xfrm>
              <a:off x="9304412" y="2621758"/>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5" name="Rectangle 34"/>
            <p:cNvSpPr/>
            <p:nvPr/>
          </p:nvSpPr>
          <p:spPr>
            <a:xfrm>
              <a:off x="9304412" y="3186116"/>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6" name="Rectangle 35"/>
            <p:cNvSpPr/>
            <p:nvPr/>
          </p:nvSpPr>
          <p:spPr>
            <a:xfrm>
              <a:off x="9304412" y="3750474"/>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7" name="Rectangle 36"/>
            <p:cNvSpPr/>
            <p:nvPr/>
          </p:nvSpPr>
          <p:spPr>
            <a:xfrm>
              <a:off x="9304412" y="431483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38" name="Group 37"/>
          <p:cNvGrpSpPr/>
          <p:nvPr/>
        </p:nvGrpSpPr>
        <p:grpSpPr>
          <a:xfrm>
            <a:off x="4679612" y="3025717"/>
            <a:ext cx="3319200" cy="3386990"/>
            <a:chOff x="5561012" y="1493042"/>
            <a:chExt cx="3319200" cy="3386990"/>
          </a:xfrm>
        </p:grpSpPr>
        <p:sp>
          <p:nvSpPr>
            <p:cNvPr id="39" name="Rectangle 38"/>
            <p:cNvSpPr/>
            <p:nvPr/>
          </p:nvSpPr>
          <p:spPr>
            <a:xfrm>
              <a:off x="5561012" y="149304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5561012" y="2057400"/>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5561012" y="2621758"/>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5561012" y="3186116"/>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5561012" y="3750474"/>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4" name="Rectangle 43"/>
            <p:cNvSpPr/>
            <p:nvPr/>
          </p:nvSpPr>
          <p:spPr>
            <a:xfrm>
              <a:off x="5561012" y="431483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spTree>
    <p:extLst>
      <p:ext uri="{BB962C8B-B14F-4D97-AF65-F5344CB8AC3E}">
        <p14:creationId xmlns:p14="http://schemas.microsoft.com/office/powerpoint/2010/main" val="340831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5</a:t>
            </a:fld>
            <a:endParaRPr lang="en-US" dirty="0"/>
          </a:p>
        </p:txBody>
      </p:sp>
      <p:sp>
        <p:nvSpPr>
          <p:cNvPr id="465922" name="Rectangle 2"/>
          <p:cNvSpPr>
            <a:spLocks noGrp="1" noChangeArrowheads="1"/>
          </p:cNvSpPr>
          <p:nvPr>
            <p:ph type="title"/>
          </p:nvPr>
        </p:nvSpPr>
        <p:spPr/>
        <p:txBody>
          <a:bodyPr/>
          <a:lstStyle/>
          <a:p>
            <a:r>
              <a:rPr lang="en-US" dirty="0"/>
              <a:t>Grouping (1)</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val="226310931"/>
              </p:ext>
            </p:extLst>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effectLst>
                            <a:outerShdw blurRad="38100" dist="38100" dir="2700000" algn="tl">
                              <a:srgbClr val="000000">
                                <a:alpha val="43137"/>
                              </a:srgbClr>
                            </a:outerShdw>
                          </a:effectLst>
                        </a:rPr>
                        <a:t>Employee</a:t>
                      </a:r>
                    </a:p>
                  </a:txBody>
                  <a:tcPr marL="137345" marR="137345" marT="68673" marB="68673"/>
                </a:tc>
                <a:tc>
                  <a:txBody>
                    <a:bodyPr/>
                    <a:lstStyle/>
                    <a:p>
                      <a:r>
                        <a:rPr lang="en-US" sz="2800" dirty="0">
                          <a:effectLst>
                            <a:outerShdw blurRad="38100" dist="38100" dir="2700000" algn="tl">
                              <a:srgbClr val="000000">
                                <a:alpha val="43137"/>
                              </a:srgbClr>
                            </a:outerShdw>
                          </a:effectLst>
                        </a:rPr>
                        <a:t>DepartmentName</a:t>
                      </a:r>
                    </a:p>
                  </a:txBody>
                  <a:tcPr marL="137345" marR="137345" marT="68673" marB="68673"/>
                </a:tc>
                <a:tc>
                  <a:txBody>
                    <a:bodyPr/>
                    <a:lstStyle/>
                    <a:p>
                      <a:r>
                        <a:rPr lang="en-US" sz="2800" dirty="0">
                          <a:effectLst>
                            <a:outerShdw blurRad="38100" dist="38100" dir="2700000" algn="tl">
                              <a:srgbClr val="000000">
                                <a:alpha val="43137"/>
                              </a:srgbClr>
                            </a:outerShdw>
                          </a:effectLst>
                        </a:rPr>
                        <a:t>Salary</a:t>
                      </a:r>
                    </a:p>
                  </a:txBody>
                  <a:tcPr marL="137345" marR="137345" marT="68673" marB="68673"/>
                </a:tc>
                <a:extLst>
                  <a:ext uri="{0D108BD9-81ED-4DB2-BD59-A6C34878D82A}">
                    <a16:rowId xmlns:a16="http://schemas.microsoft.com/office/drawing/2014/main" val="247495740"/>
                  </a:ext>
                </a:extLst>
              </a:tr>
            </a:tbl>
          </a:graphicData>
        </a:graphic>
      </p:graphicFrame>
      <p:sp>
        <p:nvSpPr>
          <p:cNvPr id="25" name="Rectangle 24"/>
          <p:cNvSpPr/>
          <p:nvPr/>
        </p:nvSpPr>
        <p:spPr>
          <a:xfrm>
            <a:off x="2894012" y="302571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7" name="Rectangle 26"/>
          <p:cNvSpPr/>
          <p:nvPr/>
        </p:nvSpPr>
        <p:spPr>
          <a:xfrm>
            <a:off x="2894012" y="4154433"/>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32" name="Rectangle 31"/>
          <p:cNvSpPr/>
          <p:nvPr/>
        </p:nvSpPr>
        <p:spPr>
          <a:xfrm>
            <a:off x="7998812" y="302571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4" name="Rectangle 33"/>
          <p:cNvSpPr/>
          <p:nvPr/>
        </p:nvSpPr>
        <p:spPr>
          <a:xfrm>
            <a:off x="7998812" y="4154433"/>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9" name="Rectangle 38"/>
          <p:cNvSpPr/>
          <p:nvPr/>
        </p:nvSpPr>
        <p:spPr>
          <a:xfrm>
            <a:off x="4679612" y="302571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4679612" y="3590075"/>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4679612" y="4154433"/>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4679612" y="4718791"/>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4679612" y="5283149"/>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grpSp>
        <p:nvGrpSpPr>
          <p:cNvPr id="7" name="Group 6"/>
          <p:cNvGrpSpPr/>
          <p:nvPr/>
        </p:nvGrpSpPr>
        <p:grpSpPr>
          <a:xfrm>
            <a:off x="2894012" y="5847507"/>
            <a:ext cx="6476400" cy="565200"/>
            <a:chOff x="2894012" y="5847507"/>
            <a:chExt cx="6476400" cy="565200"/>
          </a:xfrm>
        </p:grpSpPr>
        <p:sp>
          <p:nvSpPr>
            <p:cNvPr id="30" name="Rectangle 29"/>
            <p:cNvSpPr/>
            <p:nvPr/>
          </p:nvSpPr>
          <p:spPr>
            <a:xfrm>
              <a:off x="2894012" y="584750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sp>
          <p:nvSpPr>
            <p:cNvPr id="37" name="Rectangle 36"/>
            <p:cNvSpPr/>
            <p:nvPr/>
          </p:nvSpPr>
          <p:spPr>
            <a:xfrm>
              <a:off x="7998812" y="584750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44" name="Rectangle 43"/>
            <p:cNvSpPr/>
            <p:nvPr/>
          </p:nvSpPr>
          <p:spPr>
            <a:xfrm>
              <a:off x="4679612" y="584750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grpSp>
        <p:nvGrpSpPr>
          <p:cNvPr id="3" name="Group 2"/>
          <p:cNvGrpSpPr/>
          <p:nvPr/>
        </p:nvGrpSpPr>
        <p:grpSpPr>
          <a:xfrm>
            <a:off x="2894012" y="3590075"/>
            <a:ext cx="6476400" cy="565200"/>
            <a:chOff x="2894012" y="3590075"/>
            <a:chExt cx="6476400" cy="565200"/>
          </a:xfrm>
        </p:grpSpPr>
        <p:sp>
          <p:nvSpPr>
            <p:cNvPr id="26" name="Rectangle 25"/>
            <p:cNvSpPr/>
            <p:nvPr/>
          </p:nvSpPr>
          <p:spPr>
            <a:xfrm>
              <a:off x="2894012" y="3590075"/>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33" name="Rectangle 32"/>
            <p:cNvSpPr/>
            <p:nvPr/>
          </p:nvSpPr>
          <p:spPr>
            <a:xfrm>
              <a:off x="7998812" y="3590075"/>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4" name="Group 3"/>
          <p:cNvGrpSpPr/>
          <p:nvPr/>
        </p:nvGrpSpPr>
        <p:grpSpPr>
          <a:xfrm>
            <a:off x="2894012" y="4718791"/>
            <a:ext cx="6476400" cy="565200"/>
            <a:chOff x="2894012" y="4718791"/>
            <a:chExt cx="6476400" cy="565200"/>
          </a:xfrm>
        </p:grpSpPr>
        <p:sp>
          <p:nvSpPr>
            <p:cNvPr id="28" name="Rectangle 27"/>
            <p:cNvSpPr/>
            <p:nvPr/>
          </p:nvSpPr>
          <p:spPr>
            <a:xfrm>
              <a:off x="2894012" y="4718791"/>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35" name="Rectangle 34"/>
            <p:cNvSpPr/>
            <p:nvPr/>
          </p:nvSpPr>
          <p:spPr>
            <a:xfrm>
              <a:off x="7998812" y="4718791"/>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6" name="Group 5"/>
          <p:cNvGrpSpPr/>
          <p:nvPr/>
        </p:nvGrpSpPr>
        <p:grpSpPr>
          <a:xfrm>
            <a:off x="2894012" y="5283149"/>
            <a:ext cx="6476400" cy="565200"/>
            <a:chOff x="2894012" y="5283149"/>
            <a:chExt cx="6476400" cy="565200"/>
          </a:xfrm>
        </p:grpSpPr>
        <p:sp>
          <p:nvSpPr>
            <p:cNvPr id="29" name="Rectangle 28"/>
            <p:cNvSpPr/>
            <p:nvPr/>
          </p:nvSpPr>
          <p:spPr>
            <a:xfrm>
              <a:off x="2894012" y="5283149"/>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6" name="Rectangle 35"/>
            <p:cNvSpPr/>
            <p:nvPr/>
          </p:nvSpPr>
          <p:spPr>
            <a:xfrm>
              <a:off x="7998812" y="5283149"/>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grpSp>
      <p:sp>
        <p:nvSpPr>
          <p:cNvPr id="51" name="AutoShape 7"/>
          <p:cNvSpPr>
            <a:spLocks noChangeArrowheads="1"/>
          </p:cNvSpPr>
          <p:nvPr/>
        </p:nvSpPr>
        <p:spPr bwMode="auto">
          <a:xfrm>
            <a:off x="5637212" y="1461776"/>
            <a:ext cx="2971800" cy="548478"/>
          </a:xfrm>
          <a:prstGeom prst="wedgeRoundRectCallout">
            <a:avLst>
              <a:gd name="adj1" fmla="val -34259"/>
              <a:gd name="adj2" fmla="val 1539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52" name="AutoShape 7"/>
          <p:cNvSpPr>
            <a:spLocks noChangeArrowheads="1"/>
          </p:cNvSpPr>
          <p:nvPr/>
        </p:nvSpPr>
        <p:spPr bwMode="auto">
          <a:xfrm>
            <a:off x="531812" y="3689963"/>
            <a:ext cx="1825306" cy="548478"/>
          </a:xfrm>
          <a:prstGeom prst="wedgeRoundRectCallout">
            <a:avLst>
              <a:gd name="adj1" fmla="val 67724"/>
              <a:gd name="adj2" fmla="val 905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Single row</a:t>
            </a:r>
          </a:p>
        </p:txBody>
      </p:sp>
      <p:sp>
        <p:nvSpPr>
          <p:cNvPr id="53" name="AutoShape 7"/>
          <p:cNvSpPr>
            <a:spLocks noChangeArrowheads="1"/>
          </p:cNvSpPr>
          <p:nvPr/>
        </p:nvSpPr>
        <p:spPr bwMode="auto">
          <a:xfrm>
            <a:off x="9740139" y="3308317"/>
            <a:ext cx="1993073" cy="1037531"/>
          </a:xfrm>
          <a:prstGeom prst="wedgeRoundRectCallout">
            <a:avLst>
              <a:gd name="adj1" fmla="val -63531"/>
              <a:gd name="adj2" fmla="val 8185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Can be aggregated</a:t>
            </a:r>
          </a:p>
        </p:txBody>
      </p:sp>
    </p:spTree>
    <p:extLst>
      <p:ext uri="{BB962C8B-B14F-4D97-AF65-F5344CB8AC3E}">
        <p14:creationId xmlns:p14="http://schemas.microsoft.com/office/powerpoint/2010/main" val="143702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3000"/>
                                        <p:tgtEl>
                                          <p:spTgt spid="40"/>
                                        </p:tgtEl>
                                      </p:cBhvr>
                                    </p:animEffect>
                                    <p:set>
                                      <p:cBhvr>
                                        <p:cTn id="16" dur="1" fill="hold">
                                          <p:stCondLst>
                                            <p:cond delay="2999"/>
                                          </p:stCondLst>
                                        </p:cTn>
                                        <p:tgtEl>
                                          <p:spTgt spid="40"/>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3000"/>
                                        <p:tgtEl>
                                          <p:spTgt spid="42"/>
                                        </p:tgtEl>
                                      </p:cBhvr>
                                    </p:animEffect>
                                    <p:set>
                                      <p:cBhvr>
                                        <p:cTn id="19" dur="1" fill="hold">
                                          <p:stCondLst>
                                            <p:cond delay="2999"/>
                                          </p:stCondLst>
                                        </p:cTn>
                                        <p:tgtEl>
                                          <p:spTgt spid="4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3000"/>
                                        <p:tgtEl>
                                          <p:spTgt spid="43"/>
                                        </p:tgtEl>
                                      </p:cBhvr>
                                    </p:animEffect>
                                    <p:set>
                                      <p:cBhvr>
                                        <p:cTn id="22" dur="1" fill="hold">
                                          <p:stCondLst>
                                            <p:cond delay="2999"/>
                                          </p:stCondLst>
                                        </p:cTn>
                                        <p:tgtEl>
                                          <p:spTgt spid="43"/>
                                        </p:tgtEl>
                                        <p:attrNameLst>
                                          <p:attrName>style.visibility</p:attrName>
                                        </p:attrNameLst>
                                      </p:cBhvr>
                                      <p:to>
                                        <p:strVal val="hidden"/>
                                      </p:to>
                                    </p:set>
                                  </p:childTnLst>
                                </p:cTn>
                              </p:par>
                              <p:par>
                                <p:cTn id="23" presetID="42" presetClass="path" presetSubtype="0" accel="50000" decel="50000" fill="hold" grpId="0" nodeType="withEffect">
                                  <p:stCondLst>
                                    <p:cond delay="0"/>
                                  </p:stCondLst>
                                  <p:childTnLst>
                                    <p:animMotion origin="layout" path="M 2.69341E-6 -3.33333E-6 L 2.69341E-6 -0.08217 " pathEditMode="relative" rAng="0" ptsTypes="AA">
                                      <p:cBhvr>
                                        <p:cTn id="24" dur="1000" fill="hold"/>
                                        <p:tgtEl>
                                          <p:spTgt spid="40"/>
                                        </p:tgtEl>
                                        <p:attrNameLst>
                                          <p:attrName>ppt_x</p:attrName>
                                          <p:attrName>ppt_y</p:attrName>
                                        </p:attrNameLst>
                                      </p:cBhvr>
                                      <p:rCtr x="0" y="-4120"/>
                                    </p:animMotion>
                                  </p:childTnLst>
                                </p:cTn>
                              </p:par>
                              <p:par>
                                <p:cTn id="25" presetID="42" presetClass="path" presetSubtype="0" accel="50000" decel="50000" fill="hold" grpId="0" nodeType="withEffect">
                                  <p:stCondLst>
                                    <p:cond delay="0"/>
                                  </p:stCondLst>
                                  <p:childTnLst>
                                    <p:animMotion origin="layout" path="M 2.69341E-6 3.33333E-6 L 2.69341E-6 -0.08334 " pathEditMode="relative" rAng="0" ptsTypes="AA">
                                      <p:cBhvr>
                                        <p:cTn id="26" dur="1000" fill="hold"/>
                                        <p:tgtEl>
                                          <p:spTgt spid="42"/>
                                        </p:tgtEl>
                                        <p:attrNameLst>
                                          <p:attrName>ppt_x</p:attrName>
                                          <p:attrName>ppt_y</p:attrName>
                                        </p:attrNameLst>
                                      </p:cBhvr>
                                      <p:rCtr x="0" y="-4167"/>
                                    </p:animMotion>
                                  </p:childTnLst>
                                </p:cTn>
                              </p:par>
                              <p:par>
                                <p:cTn id="27" presetID="42" presetClass="path" presetSubtype="0" accel="50000" decel="50000" fill="hold" grpId="0" nodeType="withEffect">
                                  <p:stCondLst>
                                    <p:cond delay="0"/>
                                  </p:stCondLst>
                                  <p:childTnLst>
                                    <p:animMotion origin="layout" path="M 2.69341E-6 -4.07407E-6 L 2.69341E-6 -0.16435 " pathEditMode="relative" rAng="0" ptsTypes="AA">
                                      <p:cBhvr>
                                        <p:cTn id="28" dur="1000" fill="hold"/>
                                        <p:tgtEl>
                                          <p:spTgt spid="43"/>
                                        </p:tgtEl>
                                        <p:attrNameLst>
                                          <p:attrName>ppt_x</p:attrName>
                                          <p:attrName>ppt_y</p:attrName>
                                        </p:attrNameLst>
                                      </p:cBhvr>
                                      <p:rCtr x="0" y="-8218"/>
                                    </p:animMotion>
                                  </p:childTnLst>
                                </p:cTn>
                              </p:par>
                              <p:par>
                                <p:cTn id="29" presetID="42" presetClass="path" presetSubtype="0" accel="50000" decel="50000" fill="hold" nodeType="withEffect">
                                  <p:stCondLst>
                                    <p:cond delay="0"/>
                                  </p:stCondLst>
                                  <p:childTnLst>
                                    <p:animMotion origin="layout" path="M 4.18599E-6 -3.33333E-6 L 0.0151 -0.05671 " pathEditMode="relative" rAng="0" ptsTypes="AA">
                                      <p:cBhvr>
                                        <p:cTn id="30" dur="1000" fill="hold"/>
                                        <p:tgtEl>
                                          <p:spTgt spid="3"/>
                                        </p:tgtEl>
                                        <p:attrNameLst>
                                          <p:attrName>ppt_x</p:attrName>
                                          <p:attrName>ppt_y</p:attrName>
                                        </p:attrNameLst>
                                      </p:cBhvr>
                                      <p:rCtr x="755" y="-2847"/>
                                    </p:animMotion>
                                  </p:childTnLst>
                                </p:cTn>
                              </p:par>
                              <p:par>
                                <p:cTn id="31" presetID="42" presetClass="path" presetSubtype="0" accel="50000" decel="50000" fill="hold" nodeType="withEffect">
                                  <p:stCondLst>
                                    <p:cond delay="0"/>
                                  </p:stCondLst>
                                  <p:childTnLst>
                                    <p:animMotion origin="layout" path="M 4.18599E-6 3.33333E-6 L 0.01211 -0.05787 " pathEditMode="relative" rAng="0" ptsTypes="AA">
                                      <p:cBhvr>
                                        <p:cTn id="32" dur="1000" fill="hold"/>
                                        <p:tgtEl>
                                          <p:spTgt spid="4"/>
                                        </p:tgtEl>
                                        <p:attrNameLst>
                                          <p:attrName>ppt_x</p:attrName>
                                          <p:attrName>ppt_y</p:attrName>
                                        </p:attrNameLst>
                                      </p:cBhvr>
                                      <p:rCtr x="599" y="-2894"/>
                                    </p:animMotion>
                                  </p:childTnLst>
                                </p:cTn>
                              </p:par>
                              <p:par>
                                <p:cTn id="33" presetID="42" presetClass="path" presetSubtype="0" accel="50000" decel="50000" fill="hold" nodeType="withEffect">
                                  <p:stCondLst>
                                    <p:cond delay="0"/>
                                  </p:stCondLst>
                                  <p:childTnLst>
                                    <p:animMotion origin="layout" path="M 4.18599E-6 -4.07407E-6 L 0.02565 -0.1162 " pathEditMode="relative" rAng="0" ptsTypes="AA">
                                      <p:cBhvr>
                                        <p:cTn id="34" dur="1000" fill="hold"/>
                                        <p:tgtEl>
                                          <p:spTgt spid="6"/>
                                        </p:tgtEl>
                                        <p:attrNameLst>
                                          <p:attrName>ppt_x</p:attrName>
                                          <p:attrName>ppt_y</p:attrName>
                                        </p:attrNameLst>
                                      </p:cBhvr>
                                      <p:rCtr x="1276" y="-5810"/>
                                    </p:animMotion>
                                  </p:childTnLst>
                                </p:cTn>
                              </p:par>
                              <p:par>
                                <p:cTn id="35" presetID="42" presetClass="path" presetSubtype="0" accel="50000" decel="50000" fill="hold" nodeType="withEffect">
                                  <p:stCondLst>
                                    <p:cond delay="0"/>
                                  </p:stCondLst>
                                  <p:childTnLst>
                                    <p:animMotion origin="layout" path="M 4.18599E-6 1.11022E-16 L 0.00013 -0.08171 " pathEditMode="relative" rAng="0" ptsTypes="AA">
                                      <p:cBhvr>
                                        <p:cTn id="36" dur="1000" fill="hold"/>
                                        <p:tgtEl>
                                          <p:spTgt spid="7"/>
                                        </p:tgtEl>
                                        <p:attrNameLst>
                                          <p:attrName>ppt_x</p:attrName>
                                          <p:attrName>ppt_y</p:attrName>
                                        </p:attrNameLst>
                                      </p:cBhvr>
                                      <p:rCtr x="0" y="-4097"/>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40" grpId="0" animBg="1"/>
      <p:bldP spid="40" grpId="1" animBg="1"/>
      <p:bldP spid="42" grpId="0" animBg="1"/>
      <p:bldP spid="42" grpId="1" animBg="1"/>
      <p:bldP spid="43" grpId="0" animBg="1"/>
      <p:bldP spid="43" grpId="1" animBg="1"/>
      <p:bldP spid="52" grpId="0" animBg="1"/>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190413" y="1135245"/>
            <a:ext cx="11804822" cy="5570355"/>
          </a:xfrm>
        </p:spPr>
        <p:txBody>
          <a:bodyPr/>
          <a:lstStyle/>
          <a:p>
            <a:pPr>
              <a:lnSpc>
                <a:spcPct val="100000"/>
              </a:lnSpc>
            </a:pPr>
            <a:r>
              <a:rPr lang="en-US" sz="3300" dirty="0"/>
              <a:t>With</a:t>
            </a:r>
            <a:r>
              <a:rPr lang="en-US" sz="3300" b="1" dirty="0">
                <a:solidFill>
                  <a:schemeClr val="tx2">
                    <a:lumMod val="75000"/>
                  </a:schemeClr>
                </a:solidFill>
              </a:rPr>
              <a:t> GROUP BY </a:t>
            </a:r>
            <a:r>
              <a:rPr lang="en-US" sz="3300" dirty="0"/>
              <a:t>you can get each separate group and use an "aggregate" function over it (like Average, Min or Max):</a:t>
            </a:r>
          </a:p>
          <a:p>
            <a:pPr>
              <a:lnSpc>
                <a:spcPct val="100000"/>
              </a:lnSpc>
            </a:pPr>
            <a:endParaRPr lang="en-US" sz="3300" dirty="0"/>
          </a:p>
          <a:p>
            <a:pPr>
              <a:lnSpc>
                <a:spcPct val="100000"/>
              </a:lnSpc>
            </a:pPr>
            <a:endParaRPr lang="en-US" sz="3300" dirty="0"/>
          </a:p>
          <a:p>
            <a:pPr marL="0" indent="0">
              <a:lnSpc>
                <a:spcPct val="100000"/>
              </a:lnSpc>
              <a:buNone/>
            </a:pPr>
            <a:endParaRPr lang="en-US" sz="3300" dirty="0"/>
          </a:p>
          <a:p>
            <a:pPr>
              <a:lnSpc>
                <a:spcPct val="100000"/>
              </a:lnSpc>
            </a:pPr>
            <a:r>
              <a:rPr lang="en-US" sz="3300" dirty="0"/>
              <a:t>With </a:t>
            </a:r>
            <a:r>
              <a:rPr lang="en-US" sz="3300" b="1" dirty="0">
                <a:solidFill>
                  <a:schemeClr val="tx2">
                    <a:lumMod val="75000"/>
                  </a:schemeClr>
                </a:solidFill>
              </a:rPr>
              <a:t>DISTINCT </a:t>
            </a:r>
            <a:r>
              <a:rPr lang="en-US" sz="3300" dirty="0"/>
              <a:t>you will get all unique values</a:t>
            </a:r>
            <a:r>
              <a:rPr lang="en-US" sz="3300" b="1" dirty="0"/>
              <a:t>:</a:t>
            </a:r>
            <a:endParaRPr lang="en-US" sz="3100" b="1" dirty="0"/>
          </a:p>
        </p:txBody>
      </p:sp>
      <p:sp>
        <p:nvSpPr>
          <p:cNvPr id="10" name="Rectangle 9"/>
          <p:cNvSpPr>
            <a:spLocks noChangeArrowheads="1"/>
          </p:cNvSpPr>
          <p:nvPr/>
        </p:nvSpPr>
        <p:spPr bwMode="auto">
          <a:xfrm>
            <a:off x="816005" y="2353231"/>
            <a:ext cx="10556816" cy="188010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SELECT e.</a:t>
            </a:r>
            <a:r>
              <a:rPr lang="en-US" sz="36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a:t>
            </a:r>
          </a:p>
          <a:p>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GB" sz="3600" b="1" dirty="0">
                <a:solidFill>
                  <a:schemeClr val="tx2"/>
                </a:solidFill>
                <a:effectLst>
                  <a:outerShdw blurRad="38100" dist="38100" dir="2700000" algn="tl">
                    <a:srgbClr val="000000">
                      <a:alpha val="43137"/>
                    </a:srgbClr>
                  </a:outerShdw>
                </a:effectLst>
                <a:latin typeface="Consolas" panose="020B0609020204030204" pitchFamily="49" charset="0"/>
              </a:rPr>
              <a:t>FROM Employees AS e</a:t>
            </a:r>
          </a:p>
          <a:p>
            <a:r>
              <a:rPr lang="en-GB" sz="3600" b="1" dirty="0">
                <a:solidFill>
                  <a:srgbClr val="F3BE60"/>
                </a:solidFill>
                <a:effectLst>
                  <a:outerShdw blurRad="38100" dist="38100" dir="2700000" algn="tl">
                    <a:srgbClr val="000000">
                      <a:alpha val="43137"/>
                    </a:srgbClr>
                  </a:outerShdw>
                </a:effectLst>
                <a:latin typeface="Consolas" panose="020B0609020204030204" pitchFamily="49" charset="0"/>
              </a:rPr>
              <a:t>GROUP BY </a:t>
            </a:r>
            <a:r>
              <a:rPr lang="en-GB" sz="3600" b="1" dirty="0">
                <a:solidFill>
                  <a:schemeClr val="tx2"/>
                </a:solidFill>
                <a:effectLst>
                  <a:outerShdw blurRad="38100" dist="38100" dir="2700000" algn="tl">
                    <a:srgbClr val="000000">
                      <a:alpha val="43137"/>
                    </a:srgbClr>
                  </a:outerShdw>
                </a:effectLst>
                <a:latin typeface="Consolas" panose="020B0609020204030204" pitchFamily="49" charset="0"/>
              </a:rPr>
              <a:t>e.</a:t>
            </a:r>
            <a:r>
              <a:rPr lang="en-US" sz="36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465922" name="Rectangle 2"/>
          <p:cNvSpPr>
            <a:spLocks noGrp="1" noChangeArrowheads="1"/>
          </p:cNvSpPr>
          <p:nvPr>
            <p:ph type="title"/>
          </p:nvPr>
        </p:nvSpPr>
        <p:spPr/>
        <p:txBody>
          <a:bodyPr/>
          <a:lstStyle/>
          <a:p>
            <a:r>
              <a:rPr lang="en-US" dirty="0"/>
              <a:t>Grouping (2)</a:t>
            </a:r>
            <a:endParaRPr lang="bg-BG" dirty="0"/>
          </a:p>
        </p:txBody>
      </p:sp>
      <p:sp>
        <p:nvSpPr>
          <p:cNvPr id="9" name="AutoShape 7"/>
          <p:cNvSpPr>
            <a:spLocks noChangeArrowheads="1"/>
          </p:cNvSpPr>
          <p:nvPr/>
        </p:nvSpPr>
        <p:spPr bwMode="auto">
          <a:xfrm>
            <a:off x="7999412" y="2810566"/>
            <a:ext cx="1905000" cy="953805"/>
          </a:xfrm>
          <a:prstGeom prst="wedgeRoundRectCallout">
            <a:avLst>
              <a:gd name="adj1" fmla="val -95403"/>
              <a:gd name="adj2" fmla="val 576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a:t>
            </a:r>
          </a:p>
          <a:p>
            <a:pPr algn="ctr"/>
            <a:r>
              <a:rPr lang="en-US" sz="2800" noProof="1">
                <a:solidFill>
                  <a:srgbClr val="FFFFFF"/>
                </a:solidFill>
              </a:rPr>
              <a:t>Columns</a:t>
            </a:r>
          </a:p>
        </p:txBody>
      </p:sp>
      <p:sp>
        <p:nvSpPr>
          <p:cNvPr id="13" name="Rectangle 9"/>
          <p:cNvSpPr>
            <a:spLocks noChangeArrowheads="1"/>
          </p:cNvSpPr>
          <p:nvPr/>
        </p:nvSpPr>
        <p:spPr bwMode="auto">
          <a:xfrm>
            <a:off x="814416" y="5018963"/>
            <a:ext cx="10556816"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SELECT </a:t>
            </a:r>
            <a:r>
              <a:rPr lang="en-US" sz="3600" b="1" dirty="0">
                <a:solidFill>
                  <a:srgbClr val="F3BE60"/>
                </a:solidFill>
                <a:effectLst>
                  <a:outerShdw blurRad="38100" dist="38100" dir="2700000" algn="tl">
                    <a:srgbClr val="000000">
                      <a:alpha val="43137"/>
                    </a:srgbClr>
                  </a:outerShdw>
                </a:effectLst>
                <a:latin typeface="Consolas" panose="020B0609020204030204" pitchFamily="49" charset="0"/>
              </a:rPr>
              <a:t>DISTINCT</a:t>
            </a:r>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e.</a:t>
            </a:r>
            <a:r>
              <a:rPr lang="en-US" sz="36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a:t>
            </a:r>
            <a:b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br>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GB" sz="3600" b="1" dirty="0">
                <a:solidFill>
                  <a:schemeClr val="tx2"/>
                </a:solidFill>
                <a:effectLst>
                  <a:outerShdw blurRad="38100" dist="38100" dir="2700000" algn="tl">
                    <a:srgbClr val="000000">
                      <a:alpha val="43137"/>
                    </a:srgbClr>
                  </a:outerShdw>
                </a:effectLst>
                <a:latin typeface="Consolas" panose="020B0609020204030204" pitchFamily="49" charset="0"/>
              </a:rPr>
              <a:t>FROM Employees AS e</a:t>
            </a:r>
          </a:p>
        </p:txBody>
      </p:sp>
      <p:sp>
        <p:nvSpPr>
          <p:cNvPr id="14" name="AutoShape 7"/>
          <p:cNvSpPr>
            <a:spLocks noChangeArrowheads="1"/>
          </p:cNvSpPr>
          <p:nvPr/>
        </p:nvSpPr>
        <p:spPr bwMode="auto">
          <a:xfrm>
            <a:off x="9132783" y="5379289"/>
            <a:ext cx="1543257" cy="965779"/>
          </a:xfrm>
          <a:prstGeom prst="wedgeRoundRectCallout">
            <a:avLst>
              <a:gd name="adj1" fmla="val -74518"/>
              <a:gd name="adj2" fmla="val -315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Unique Values</a:t>
            </a:r>
          </a:p>
        </p:txBody>
      </p:sp>
    </p:spTree>
    <p:extLst>
      <p:ext uri="{BB962C8B-B14F-4D97-AF65-F5344CB8AC3E}">
        <p14:creationId xmlns:p14="http://schemas.microsoft.com/office/powerpoint/2010/main" val="1985548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90413" y="1135245"/>
            <a:ext cx="11804822" cy="5570355"/>
          </a:xfrm>
        </p:spPr>
        <p:txBody>
          <a:bodyPr/>
          <a:lstStyle/>
          <a:p>
            <a:pPr>
              <a:lnSpc>
                <a:spcPct val="100000"/>
              </a:lnSpc>
            </a:pPr>
            <a:r>
              <a:rPr lang="en-US" sz="3300" dirty="0"/>
              <a:t>Use "</a:t>
            </a:r>
            <a:r>
              <a:rPr lang="en-US" sz="3300" noProof="1"/>
              <a:t>SoftUni</a:t>
            </a:r>
            <a:r>
              <a:rPr lang="en-US" sz="3300" dirty="0"/>
              <a:t>" database to create a query which prints the total </a:t>
            </a:r>
            <a:r>
              <a:rPr lang="en-US" sz="3300" dirty="0">
                <a:solidFill>
                  <a:schemeClr val="tx2">
                    <a:lumMod val="75000"/>
                  </a:schemeClr>
                </a:solidFill>
              </a:rPr>
              <a:t>sum</a:t>
            </a:r>
            <a:r>
              <a:rPr lang="en-US" sz="3300" dirty="0"/>
              <a:t> of salaries for each </a:t>
            </a:r>
            <a:r>
              <a:rPr lang="en-US" sz="3300" dirty="0">
                <a:solidFill>
                  <a:schemeClr val="tx2">
                    <a:lumMod val="75000"/>
                  </a:schemeClr>
                </a:solidFill>
              </a:rPr>
              <a:t>department</a:t>
            </a:r>
            <a:r>
              <a:rPr lang="en-US" sz="3300" dirty="0"/>
              <a:t>. </a:t>
            </a:r>
          </a:p>
          <a:p>
            <a:pPr lvl="1">
              <a:lnSpc>
                <a:spcPct val="100000"/>
              </a:lnSpc>
            </a:pPr>
            <a:r>
              <a:rPr lang="en-US" sz="3100" dirty="0"/>
              <a:t>Order them by </a:t>
            </a:r>
            <a:r>
              <a:rPr lang="en-US" sz="3100" noProof="1"/>
              <a:t>DepartmentID (ascending).</a:t>
            </a:r>
            <a:endParaRPr lang="en-US" sz="2900" noProof="1"/>
          </a:p>
        </p:txBody>
      </p:sp>
      <p:sp>
        <p:nvSpPr>
          <p:cNvPr id="4" name="Title 3"/>
          <p:cNvSpPr>
            <a:spLocks noGrp="1"/>
          </p:cNvSpPr>
          <p:nvPr>
            <p:ph type="title"/>
          </p:nvPr>
        </p:nvSpPr>
        <p:spPr/>
        <p:txBody>
          <a:bodyPr/>
          <a:lstStyle/>
          <a:p>
            <a:r>
              <a:rPr lang="en-US" dirty="0"/>
              <a:t>Problem: Departments Total Salaries</a:t>
            </a:r>
          </a:p>
        </p:txBody>
      </p:sp>
      <p:sp>
        <p:nvSpPr>
          <p:cNvPr id="6"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7</a:t>
            </a:fld>
            <a:endParaRPr lang="en-US" dirty="0"/>
          </a:p>
        </p:txBody>
      </p:sp>
      <p:graphicFrame>
        <p:nvGraphicFramePr>
          <p:cNvPr id="11" name="Table 2"/>
          <p:cNvGraphicFramePr>
            <a:graphicFrameLocks noGrp="1"/>
          </p:cNvGraphicFramePr>
          <p:nvPr>
            <p:extLst>
              <p:ext uri="{D42A27DB-BD31-4B8C-83A1-F6EECF244321}">
                <p14:modId xmlns:p14="http://schemas.microsoft.com/office/powerpoint/2010/main" val="365319901"/>
              </p:ext>
            </p:extLst>
          </p:nvPr>
        </p:nvGraphicFramePr>
        <p:xfrm>
          <a:off x="531812" y="2971800"/>
          <a:ext cx="5867399" cy="3200400"/>
        </p:xfrm>
        <a:graphic>
          <a:graphicData uri="http://schemas.openxmlformats.org/drawingml/2006/table">
            <a:tbl>
              <a:tblPr firstRow="1" bandRow="1">
                <a:tableStyleId>{7DF18680-E054-41AD-8BC1-D1AEF772440D}</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noProof="1">
                          <a:effectLst>
                            <a:outerShdw blurRad="38100" dist="38100" dir="2700000" algn="tl">
                              <a:srgbClr val="000000">
                                <a:alpha val="43137"/>
                              </a:srgbClr>
                            </a:outerShdw>
                          </a:effectLst>
                        </a:rPr>
                        <a:t>DepartmentID</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1</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3BABFF">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2</a:t>
                      </a:r>
                    </a:p>
                  </a:txBody>
                  <a:tcPr>
                    <a:solidFill>
                      <a:srgbClr val="3BABFF">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3BABFF">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2</a:t>
                      </a:r>
                    </a:p>
                  </a:txBody>
                  <a:tcPr>
                    <a:solidFill>
                      <a:srgbClr val="3BABFF">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3BABFF">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2</a:t>
                      </a:r>
                    </a:p>
                  </a:txBody>
                  <a:tcPr>
                    <a:solidFill>
                      <a:srgbClr val="3BABFF">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3BABFF">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3</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3681008632"/>
              </p:ext>
            </p:extLst>
          </p:nvPr>
        </p:nvGraphicFramePr>
        <p:xfrm>
          <a:off x="7442404" y="3657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effectLst>
                            <a:outerShdw blurRad="38100" dist="38100" dir="2700000" algn="tl">
                              <a:srgbClr val="000000">
                                <a:alpha val="43137"/>
                              </a:srgbClr>
                            </a:outerShdw>
                          </a:effectLst>
                        </a:rPr>
                        <a:t>DepartmentID</a:t>
                      </a:r>
                    </a:p>
                  </a:txBody>
                  <a:tcPr/>
                </a:tc>
                <a:tc>
                  <a:txBody>
                    <a:bodyPr/>
                    <a:lstStyle/>
                    <a:p>
                      <a:r>
                        <a:rPr lang="en-US" dirty="0">
                          <a:effectLst>
                            <a:outerShdw blurRad="38100" dist="38100" dir="2700000" algn="tl">
                              <a:srgbClr val="000000">
                                <a:alpha val="43137"/>
                              </a:srgbClr>
                            </a:outerShdw>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1</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2</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3</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656221" y="3944890"/>
            <a:ext cx="598050" cy="286034"/>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7"/>
          <p:cNvSpPr/>
          <p:nvPr/>
        </p:nvSpPr>
        <p:spPr>
          <a:xfrm rot="20546213">
            <a:off x="6643865" y="4826762"/>
            <a:ext cx="592529" cy="203919"/>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8"/>
          <p:cNvSpPr/>
          <p:nvPr/>
        </p:nvSpPr>
        <p:spPr>
          <a:xfrm rot="19000881">
            <a:off x="6606726" y="5576987"/>
            <a:ext cx="628163" cy="248371"/>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Tree>
    <p:extLst>
      <p:ext uri="{BB962C8B-B14F-4D97-AF65-F5344CB8AC3E}">
        <p14:creationId xmlns:p14="http://schemas.microsoft.com/office/powerpoint/2010/main" val="58800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en-US" sz="3200" dirty="0"/>
              <a:t>After grouping every employee by it's department we can use aggregate function to calculate total amount of money per group.</a:t>
            </a:r>
            <a:endParaRPr lang="en-US" sz="3100" dirty="0"/>
          </a:p>
        </p:txBody>
      </p:sp>
      <p:sp>
        <p:nvSpPr>
          <p:cNvPr id="10" name="Rectangle 9"/>
          <p:cNvSpPr>
            <a:spLocks noChangeArrowheads="1"/>
          </p:cNvSpPr>
          <p:nvPr/>
        </p:nvSpPr>
        <p:spPr bwMode="auto">
          <a:xfrm>
            <a:off x="816005" y="3355734"/>
            <a:ext cx="10556816"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e.DepartmentID, </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rgbClr val="F3BE60"/>
                </a:solidFill>
                <a:effectLst>
                  <a:outerShdw blurRad="38100" dist="38100" dir="2700000" algn="tl">
                    <a:srgbClr val="000000">
                      <a:alpha val="43137"/>
                    </a:srgbClr>
                  </a:outerShdw>
                </a:effectLst>
                <a:latin typeface="Consolas" panose="020B0609020204030204" pitchFamily="49" charset="0"/>
              </a:rPr>
              <a:t>SUM</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TotalSalary</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ORDER BY e.DepartmentID</a:t>
            </a:r>
          </a:p>
        </p:txBody>
      </p:sp>
      <p:sp>
        <p:nvSpPr>
          <p:cNvPr id="5" name="Slide Number Placeholder 3"/>
          <p:cNvSpPr>
            <a:spLocks noGrp="1"/>
          </p:cNvSpPr>
          <p:nvPr>
            <p:ph type="sldNum" sz="quarter" idx="4"/>
          </p:nvPr>
        </p:nvSpPr>
        <p:spPr>
          <a:xfrm>
            <a:off x="11566412" y="6509123"/>
            <a:ext cx="428822" cy="196477"/>
          </a:xfrm>
          <a:prstGeom prst="rect">
            <a:avLst/>
          </a:prstGeom>
        </p:spPr>
        <p:txBody>
          <a:bodyPr/>
          <a:lstStyle/>
          <a:p>
            <a:pPr>
              <a:defRPr/>
            </a:pPr>
            <a:fld id="{58452FF4-89E3-4D1B-9927-2DBDC00E58D7}" type="slidenum">
              <a:rPr lang="en-US" smtClean="0"/>
              <a:pPr>
                <a:defRPr/>
              </a:pPr>
              <a:t>8</a:t>
            </a:fld>
            <a:endParaRPr lang="en-US" dirty="0"/>
          </a:p>
        </p:txBody>
      </p:sp>
      <p:sp>
        <p:nvSpPr>
          <p:cNvPr id="465922" name="Rectangle 2"/>
          <p:cNvSpPr>
            <a:spLocks noGrp="1" noChangeArrowheads="1"/>
          </p:cNvSpPr>
          <p:nvPr>
            <p:ph type="title"/>
          </p:nvPr>
        </p:nvSpPr>
        <p:spPr/>
        <p:txBody>
          <a:bodyPr/>
          <a:lstStyle/>
          <a:p>
            <a:r>
              <a:rPr lang="en-US" dirty="0"/>
              <a:t>Solution: Departments Total Salaries</a:t>
            </a:r>
            <a:endParaRPr lang="bg-BG" dirty="0"/>
          </a:p>
        </p:txBody>
      </p:sp>
      <p:sp>
        <p:nvSpPr>
          <p:cNvPr id="8" name="AutoShape 7"/>
          <p:cNvSpPr>
            <a:spLocks noChangeArrowheads="1"/>
          </p:cNvSpPr>
          <p:nvPr/>
        </p:nvSpPr>
        <p:spPr bwMode="auto">
          <a:xfrm>
            <a:off x="3656013" y="2246595"/>
            <a:ext cx="1752600" cy="953805"/>
          </a:xfrm>
          <a:prstGeom prst="wedgeRoundRectCallout">
            <a:avLst>
              <a:gd name="adj1" fmla="val -41727"/>
              <a:gd name="adj2" fmla="val 784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6648583" y="5161085"/>
            <a:ext cx="1802167" cy="886694"/>
          </a:xfrm>
          <a:prstGeom prst="wedgeRoundRectCallout">
            <a:avLst>
              <a:gd name="adj1" fmla="val -67426"/>
              <a:gd name="adj2" fmla="val -339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1" name="AutoShape 7"/>
          <p:cNvSpPr>
            <a:spLocks noChangeArrowheads="1"/>
          </p:cNvSpPr>
          <p:nvPr/>
        </p:nvSpPr>
        <p:spPr bwMode="auto">
          <a:xfrm>
            <a:off x="6435724" y="4449673"/>
            <a:ext cx="1944688" cy="520807"/>
          </a:xfrm>
          <a:prstGeom prst="wedgeRoundRectCallout">
            <a:avLst>
              <a:gd name="adj1" fmla="val -63156"/>
              <a:gd name="adj2" fmla="val 169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923212" y="3272805"/>
            <a:ext cx="2209800" cy="558485"/>
          </a:xfrm>
          <a:prstGeom prst="wedgeRoundRectCallout">
            <a:avLst>
              <a:gd name="adj1" fmla="val -36683"/>
              <a:gd name="adj2" fmla="val 8233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Column Alias</a:t>
            </a:r>
          </a:p>
        </p:txBody>
      </p:sp>
      <p:sp>
        <p:nvSpPr>
          <p:cNvPr id="14" name="TextBox 5"/>
          <p:cNvSpPr txBox="1"/>
          <p:nvPr/>
        </p:nvSpPr>
        <p:spPr>
          <a:xfrm>
            <a:off x="760412" y="63201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Tree>
    <p:extLst>
      <p:ext uri="{BB962C8B-B14F-4D97-AF65-F5344CB8AC3E}">
        <p14:creationId xmlns:p14="http://schemas.microsoft.com/office/powerpoint/2010/main" val="179794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Aggregate Functions</a:t>
            </a:r>
          </a:p>
        </p:txBody>
      </p:sp>
      <p:sp>
        <p:nvSpPr>
          <p:cNvPr id="6" name="Text Placeholder 5"/>
          <p:cNvSpPr>
            <a:spLocks noGrp="1"/>
          </p:cNvSpPr>
          <p:nvPr>
            <p:ph type="body" idx="1"/>
          </p:nvPr>
        </p:nvSpPr>
        <p:spPr>
          <a:xfrm>
            <a:off x="1575540" y="5754968"/>
            <a:ext cx="8938472" cy="719034"/>
          </a:xfrm>
        </p:spPr>
        <p:txBody>
          <a:bodyPr/>
          <a:lstStyle/>
          <a:p>
            <a:r>
              <a:rPr lang="en-US" b="1" dirty="0">
                <a:effectLst>
                  <a:outerShdw blurRad="38100" dist="38100" dir="2700000" algn="tl">
                    <a:srgbClr val="000000">
                      <a:alpha val="43137"/>
                    </a:srgbClr>
                  </a:outerShdw>
                </a:effectLst>
                <a:latin typeface="Consolas" panose="020B0609020204030204" pitchFamily="49" charset="0"/>
              </a:rPr>
              <a:t>COUNT</a:t>
            </a:r>
            <a:r>
              <a:rPr lang="en-US" dirty="0"/>
              <a:t>, </a:t>
            </a:r>
            <a:r>
              <a:rPr lang="en-US" b="1" dirty="0">
                <a:effectLst>
                  <a:outerShdw blurRad="38100" dist="38100" dir="2700000" algn="tl">
                    <a:srgbClr val="000000">
                      <a:alpha val="43137"/>
                    </a:srgbClr>
                  </a:outerShdw>
                </a:effectLst>
                <a:latin typeface="Consolas" panose="020B0609020204030204" pitchFamily="49" charset="0"/>
              </a:rPr>
              <a:t>SUM</a:t>
            </a:r>
            <a:r>
              <a:rPr lang="en-US" dirty="0"/>
              <a:t>, </a:t>
            </a:r>
            <a:r>
              <a:rPr lang="en-US" b="1" dirty="0">
                <a:effectLst>
                  <a:outerShdw blurRad="38100" dist="38100" dir="2700000" algn="tl">
                    <a:srgbClr val="000000">
                      <a:alpha val="43137"/>
                    </a:srgbClr>
                  </a:outerShdw>
                </a:effectLst>
                <a:latin typeface="Consolas" panose="020B0609020204030204" pitchFamily="49" charset="0"/>
              </a:rPr>
              <a:t>MAX</a:t>
            </a:r>
            <a:r>
              <a:rPr lang="en-US" dirty="0"/>
              <a:t>, </a:t>
            </a:r>
            <a:r>
              <a:rPr lang="en-US" b="1" dirty="0">
                <a:effectLst>
                  <a:outerShdw blurRad="38100" dist="38100" dir="2700000" algn="tl">
                    <a:srgbClr val="000000">
                      <a:alpha val="43137"/>
                    </a:srgbClr>
                  </a:outerShdw>
                </a:effectLst>
                <a:latin typeface="Consolas" panose="020B0609020204030204" pitchFamily="49" charset="0"/>
              </a:rPr>
              <a:t>MIN</a:t>
            </a:r>
            <a:r>
              <a:rPr lang="en-US" dirty="0"/>
              <a:t>, </a:t>
            </a:r>
            <a:r>
              <a:rPr lang="en-US" b="1" dirty="0">
                <a:effectLst>
                  <a:outerShdw blurRad="38100" dist="38100" dir="2700000" algn="tl">
                    <a:srgbClr val="000000">
                      <a:alpha val="43137"/>
                    </a:srgbClr>
                  </a:outerShdw>
                </a:effectLst>
                <a:latin typeface="Consolas" panose="020B0609020204030204" pitchFamily="49" charset="0"/>
              </a:rPr>
              <a:t>AVG</a:t>
            </a:r>
            <a:r>
              <a:rPr lang="en-US" dirty="0"/>
              <a:t>…</a:t>
            </a:r>
          </a:p>
        </p:txBody>
      </p:sp>
      <p:pic>
        <p:nvPicPr>
          <p:cNvPr id="50" name="Picture 2" descr="Image result for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212" y="2180398"/>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Image result for fi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9248" y="3323398"/>
            <a:ext cx="1553402" cy="1553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870949"/>
      </p:ext>
    </p:extLst>
  </p:cSld>
  <p:clrMapOvr>
    <a:masterClrMapping/>
  </p:clrMapOvr>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3471</TotalTime>
  <Words>2227</Words>
  <Application>Microsoft Office PowerPoint</Application>
  <PresentationFormat>Custom</PresentationFormat>
  <Paragraphs>561</Paragraphs>
  <Slides>28</Slides>
  <Notes>25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Consolas</vt:lpstr>
      <vt:lpstr>Courier New</vt:lpstr>
      <vt:lpstr>Wingdings</vt:lpstr>
      <vt:lpstr>SoftUni 16x9</vt:lpstr>
      <vt:lpstr>Data Aggregation</vt:lpstr>
      <vt:lpstr>Table of Content</vt:lpstr>
      <vt:lpstr>Grouping</vt:lpstr>
      <vt:lpstr>Grouping (1)</vt:lpstr>
      <vt:lpstr>Grouping (1)</vt:lpstr>
      <vt:lpstr>Grouping (2)</vt:lpstr>
      <vt:lpstr>Problem: Departments Total Salaries</vt:lpstr>
      <vt:lpstr>Solution: Departments Total Salaries</vt:lpstr>
      <vt:lpstr>Aggregate Functions</vt:lpstr>
      <vt:lpstr>Aggregate Functions</vt:lpstr>
      <vt:lpstr>Aggregate Functions: COUNT</vt:lpstr>
      <vt:lpstr>COUNT Syntax</vt:lpstr>
      <vt:lpstr>Aggregate Functions: SUM</vt:lpstr>
      <vt:lpstr>SUM Syntax</vt:lpstr>
      <vt:lpstr>Aggregate Functions: MAX</vt:lpstr>
      <vt:lpstr>MAX Syntax</vt:lpstr>
      <vt:lpstr>Aggregate Functions: MIN</vt:lpstr>
      <vt:lpstr>MIN Syntax</vt:lpstr>
      <vt:lpstr>Aggregate Functions: AVG</vt:lpstr>
      <vt:lpstr>AVG Syntax</vt:lpstr>
      <vt:lpstr>Having</vt:lpstr>
      <vt:lpstr>Having Clause</vt:lpstr>
      <vt:lpstr>HAVING Clause: Example</vt:lpstr>
      <vt:lpstr>HAVING Syntax</vt:lpstr>
      <vt:lpstr>Logical vs Physical Execution</vt:lpstr>
      <vt:lpstr>Pivot Tables</vt:lpstr>
      <vt:lpstr>Pivot Tables</vt:lpstr>
      <vt:lpstr>Summary</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Nhu Vinh Hoang</cp:lastModifiedBy>
  <cp:revision>310</cp:revision>
  <dcterms:created xsi:type="dcterms:W3CDTF">2014-01-02T17:00:34Z</dcterms:created>
  <dcterms:modified xsi:type="dcterms:W3CDTF">2019-12-13T04:28:24Z</dcterms:modified>
  <cp:category>DB Basics Course @ SoftUni - https://softuni.bg/courses/databases-basics-ms-sql-server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