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6" autoAdjust="0"/>
    <p:restoredTop sz="74207" autoAdjust="0"/>
  </p:normalViewPr>
  <p:slideViewPr>
    <p:cSldViewPr snapToGrid="0" snapToObjects="1" showGuides="1">
      <p:cViewPr varScale="1">
        <p:scale>
          <a:sx n="66" d="100"/>
          <a:sy n="66" d="100"/>
        </p:scale>
        <p:origin x="192" y="6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ataplatform.cloud.ibm.com/dashboards/67d03f66-952c-4791-b413-a64ce28b68a3/view/0764d92b64f137fc43f7d4e407c87a0f283e775be0bbd652d48c7b490f342797a8694790c8294b0eda130463f7eb1a5ec1"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288" cy="1325563"/>
          </a:xfrm>
        </p:spPr>
        <p:txBody>
          <a:bodyPr anchor="ctr">
            <a:noAutofit/>
          </a:bodyPr>
          <a:lstStyle/>
          <a:p>
            <a:r>
              <a:rPr lang="en-US" sz="3200" dirty="0">
                <a:solidFill>
                  <a:srgbClr val="0E659B"/>
                </a:solidFill>
              </a:rPr>
              <a:t>Language to learn: Preparing for the future in programming</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Dustin Ober</a:t>
            </a:r>
          </a:p>
          <a:p>
            <a:pPr marL="0" indent="0">
              <a:buNone/>
            </a:pPr>
            <a:r>
              <a:rPr lang="en-US" dirty="0"/>
              <a:t>April 2,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MySQL continues to be the most widely used database.</a:t>
            </a:r>
          </a:p>
          <a:p>
            <a:r>
              <a:rPr lang="en-US" dirty="0"/>
              <a:t>Many companies still rely on Microsoft SQL Server for their database needs.</a:t>
            </a:r>
          </a:p>
          <a:p>
            <a:r>
              <a:rPr lang="en-US" dirty="0"/>
              <a:t>MongoDB and Redis are among the most popular NoSQL databases.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Open-source databases such as MySQL continue to be a preferred choice for many users.</a:t>
            </a:r>
          </a:p>
          <a:p>
            <a:r>
              <a:rPr lang="en-US" dirty="0"/>
              <a:t>SQL is still essential for software development and big data technologies.</a:t>
            </a:r>
          </a:p>
          <a:p>
            <a:r>
              <a:rPr lang="en-US" dirty="0"/>
              <a:t>NoSQL databases are increasingly gaining importance and have the potential to complement or replace relational databases in certain use cases.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https://dataplatform.cloud.ibm.com/dashboards/67d03f66-952c-4791-b413-a64ce28b68a3/view/0764d92b64f137fc43f7d4e407c87a0f283e775be0bbd652d48c7b490f342797a8694790c8294b0eda130463f7eb1a5ec1</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4" name="Picture 3" descr="Chart&#10;&#10;Description automatically generated">
            <a:extLst>
              <a:ext uri="{FF2B5EF4-FFF2-40B4-BE49-F238E27FC236}">
                <a16:creationId xmlns:a16="http://schemas.microsoft.com/office/drawing/2014/main" id="{8E163575-0D7A-E201-5DCF-2F2B9CBFAB21}"/>
              </a:ext>
            </a:extLst>
          </p:cNvPr>
          <p:cNvPicPr>
            <a:picLocks noChangeAspect="1"/>
          </p:cNvPicPr>
          <p:nvPr/>
        </p:nvPicPr>
        <p:blipFill>
          <a:blip r:embed="rId2"/>
          <a:stretch>
            <a:fillRect/>
          </a:stretch>
        </p:blipFill>
        <p:spPr>
          <a:xfrm>
            <a:off x="2003898" y="1298563"/>
            <a:ext cx="8171234" cy="5127449"/>
          </a:xfrm>
          <a:prstGeom prst="rect">
            <a:avLst/>
          </a:prstGeo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descr="Chart&#10;&#10;Description automatically generated">
            <a:extLst>
              <a:ext uri="{FF2B5EF4-FFF2-40B4-BE49-F238E27FC236}">
                <a16:creationId xmlns:a16="http://schemas.microsoft.com/office/drawing/2014/main" id="{F0E2CD35-0BFC-5DB2-F2DC-371186C205CD}"/>
              </a:ext>
            </a:extLst>
          </p:cNvPr>
          <p:cNvPicPr>
            <a:picLocks noGrp="1" noChangeAspect="1"/>
          </p:cNvPicPr>
          <p:nvPr>
            <p:ph idx="1"/>
          </p:nvPr>
        </p:nvPicPr>
        <p:blipFill>
          <a:blip r:embed="rId2"/>
          <a:stretch>
            <a:fillRect/>
          </a:stretch>
        </p:blipFill>
        <p:spPr>
          <a:xfrm>
            <a:off x="2631158" y="1690688"/>
            <a:ext cx="6929684"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Content Placeholder 5" descr="Graphical user interface, application&#10;&#10;Description automatically generated">
            <a:extLst>
              <a:ext uri="{FF2B5EF4-FFF2-40B4-BE49-F238E27FC236}">
                <a16:creationId xmlns:a16="http://schemas.microsoft.com/office/drawing/2014/main" id="{29BB0568-503A-7AC5-5E22-317DFD4EF2A9}"/>
              </a:ext>
            </a:extLst>
          </p:cNvPr>
          <p:cNvPicPr>
            <a:picLocks noGrp="1" noChangeAspect="1"/>
          </p:cNvPicPr>
          <p:nvPr>
            <p:ph idx="1"/>
          </p:nvPr>
        </p:nvPicPr>
        <p:blipFill>
          <a:blip r:embed="rId2"/>
          <a:stretch>
            <a:fillRect/>
          </a:stretch>
        </p:blipFill>
        <p:spPr>
          <a:xfrm>
            <a:off x="2631158" y="1690688"/>
            <a:ext cx="6929684"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Current and Future Trends in Technology Usage</a:t>
            </a:r>
          </a:p>
          <a:p>
            <a:r>
              <a:rPr lang="en-US" dirty="0"/>
              <a:t>Discrimination in the IT Industry Based on Gender, Age, and Education</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Technology trends are constantly changing every year.</a:t>
            </a:r>
          </a:p>
          <a:p>
            <a:r>
              <a:rPr lang="en-US" dirty="0"/>
              <a:t>The United States is a leading technology country.</a:t>
            </a:r>
          </a:p>
          <a:p>
            <a:r>
              <a:rPr lang="en-US" dirty="0"/>
              <a:t>There is significant discrimination in the technology industry based on gender and age.</a:t>
            </a:r>
          </a:p>
          <a:p>
            <a:r>
              <a:rPr lang="en-US" dirty="0"/>
              <a:t>Docker and AWS are among the most widely used platforms.</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It is important for programmers to keep up with the latest technology trends.</a:t>
            </a:r>
          </a:p>
          <a:p>
            <a:r>
              <a:rPr lang="en-US" dirty="0"/>
              <a:t>More countries should have equal opportunities to access and adopt new technologies.</a:t>
            </a:r>
          </a:p>
          <a:p>
            <a:r>
              <a:rPr lang="en-US" dirty="0"/>
              <a:t>Employment decisions should not be based on an individual's gender or age.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Trends in Technology</a:t>
            </a:r>
          </a:p>
          <a:p>
            <a:r>
              <a:rPr lang="en-US" dirty="0"/>
              <a:t>Trends in Programming Languages, Databases, Platforms, and Web Frameworks</a:t>
            </a:r>
          </a:p>
          <a:p>
            <a:r>
              <a:rPr lang="en-US" dirty="0"/>
              <a:t>Trends in Demographics</a:t>
            </a:r>
          </a:p>
          <a:p>
            <a:r>
              <a:rPr lang="en-US" dirty="0"/>
              <a:t>Gender and Education Trends</a:t>
            </a:r>
          </a:p>
          <a:p>
            <a:r>
              <a:rPr lang="en-US" dirty="0"/>
              <a:t>Trends in Programming Languages and Salary Trends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r>
              <a:rPr lang="en-US" dirty="0"/>
              <a:t>IBM Cognos Dashboard Embedded (CDE) is a business intelligence service powered by artificial intelligence that supports the entire data analytics process, from discovery to operationalization. It offers users data discovery capabilities to visually explore and interact with their data, enabling them to identify key insights for making data-driven decisions. With CDE, users can easily assemble information into interactive and visually appealing dashboards, without requiring formal training.</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JOB POSTINGS</a:t>
            </a:r>
          </a:p>
        </p:txBody>
      </p:sp>
      <p:pic>
        <p:nvPicPr>
          <p:cNvPr id="5" name="Picture 4" descr="Graphical user interface&#10;&#10;Description automatically generated with medium confidence">
            <a:extLst>
              <a:ext uri="{FF2B5EF4-FFF2-40B4-BE49-F238E27FC236}">
                <a16:creationId xmlns:a16="http://schemas.microsoft.com/office/drawing/2014/main" id="{00697652-7D17-E3E1-4C82-CF42638A9CE6}"/>
              </a:ext>
            </a:extLst>
          </p:cNvPr>
          <p:cNvPicPr>
            <a:picLocks noChangeAspect="1"/>
          </p:cNvPicPr>
          <p:nvPr/>
        </p:nvPicPr>
        <p:blipFill>
          <a:blip r:embed="rId2"/>
          <a:stretch>
            <a:fillRect/>
          </a:stretch>
        </p:blipFill>
        <p:spPr>
          <a:xfrm>
            <a:off x="853422" y="1690688"/>
            <a:ext cx="10485155" cy="4351338"/>
          </a:xfrm>
          <a:prstGeom prst="rect">
            <a:avLst/>
          </a:prstGeom>
          <a:noFill/>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pic>
        <p:nvPicPr>
          <p:cNvPr id="5" name="Picture 4" descr="Chart, bar chart&#10;&#10;Description automatically generated">
            <a:extLst>
              <a:ext uri="{FF2B5EF4-FFF2-40B4-BE49-F238E27FC236}">
                <a16:creationId xmlns:a16="http://schemas.microsoft.com/office/drawing/2014/main" id="{BF4F282B-83B1-0114-A4F5-73792D57C1B1}"/>
              </a:ext>
            </a:extLst>
          </p:cNvPr>
          <p:cNvPicPr>
            <a:picLocks noChangeAspect="1"/>
          </p:cNvPicPr>
          <p:nvPr/>
        </p:nvPicPr>
        <p:blipFill>
          <a:blip r:embed="rId2"/>
          <a:stretch>
            <a:fillRect/>
          </a:stretch>
        </p:blipFill>
        <p:spPr>
          <a:xfrm>
            <a:off x="853422" y="1690688"/>
            <a:ext cx="10485155" cy="4351338"/>
          </a:xfrm>
          <a:prstGeom prst="rect">
            <a:avLst/>
          </a:prstGeom>
          <a:noFill/>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lnSpcReduction="20000"/>
          </a:bodyPr>
          <a:lstStyle/>
          <a:p>
            <a:pPr algn="l">
              <a:buFont typeface="Arial" panose="020B0604020202020204" pitchFamily="34" charset="0"/>
              <a:buChar char="•"/>
            </a:pPr>
            <a:r>
              <a:rPr lang="en-US" b="0" i="0" u="none" strike="noStrike" dirty="0">
                <a:solidFill>
                  <a:srgbClr val="374151"/>
                </a:solidFill>
                <a:effectLst/>
                <a:latin typeface="Söhne"/>
              </a:rPr>
              <a:t>Trends in current technology usage:</a:t>
            </a:r>
          </a:p>
          <a:p>
            <a:pPr marL="742950" lvl="1" indent="-285750" algn="l">
              <a:buFont typeface="Arial" panose="020B0604020202020204" pitchFamily="34" charset="0"/>
              <a:buChar char="•"/>
            </a:pPr>
            <a:r>
              <a:rPr lang="en-US" b="0" i="0" u="none" strike="noStrike" dirty="0">
                <a:solidFill>
                  <a:srgbClr val="374151"/>
                </a:solidFill>
                <a:effectLst/>
                <a:latin typeface="Söhne"/>
              </a:rPr>
              <a:t>Programming languages</a:t>
            </a:r>
          </a:p>
          <a:p>
            <a:pPr marL="742950" lvl="1" indent="-285750" algn="l">
              <a:buFont typeface="Arial" panose="020B0604020202020204" pitchFamily="34" charset="0"/>
              <a:buChar char="•"/>
            </a:pPr>
            <a:r>
              <a:rPr lang="en-US" b="0" i="0" u="none" strike="noStrike" dirty="0">
                <a:solidFill>
                  <a:srgbClr val="374151"/>
                </a:solidFill>
                <a:effectLst/>
                <a:latin typeface="Söhne"/>
              </a:rPr>
              <a:t>Databases</a:t>
            </a:r>
          </a:p>
          <a:p>
            <a:pPr marL="742950" lvl="1" indent="-285750" algn="l">
              <a:buFont typeface="Arial" panose="020B0604020202020204" pitchFamily="34" charset="0"/>
              <a:buChar char="•"/>
            </a:pPr>
            <a:r>
              <a:rPr lang="en-US" b="0" i="0" u="none" strike="noStrike" dirty="0">
                <a:solidFill>
                  <a:srgbClr val="374151"/>
                </a:solidFill>
                <a:effectLst/>
                <a:latin typeface="Söhne"/>
              </a:rPr>
              <a:t>Platforms</a:t>
            </a:r>
          </a:p>
          <a:p>
            <a:pPr marL="742950" lvl="1" indent="-285750" algn="l">
              <a:buFont typeface="Arial" panose="020B0604020202020204" pitchFamily="34" charset="0"/>
              <a:buChar char="•"/>
            </a:pPr>
            <a:r>
              <a:rPr lang="en-US" b="0" i="0" u="none" strike="noStrike" dirty="0">
                <a:solidFill>
                  <a:srgbClr val="374151"/>
                </a:solidFill>
                <a:effectLst/>
                <a:latin typeface="Söhne"/>
              </a:rPr>
              <a:t>Web frameworks</a:t>
            </a:r>
          </a:p>
          <a:p>
            <a:pPr algn="l">
              <a:buFont typeface="Arial" panose="020B0604020202020204" pitchFamily="34" charset="0"/>
              <a:buChar char="•"/>
            </a:pPr>
            <a:r>
              <a:rPr lang="en-US" b="0" i="0" u="none" strike="noStrike" dirty="0">
                <a:solidFill>
                  <a:srgbClr val="374151"/>
                </a:solidFill>
                <a:effectLst/>
                <a:latin typeface="Söhne"/>
              </a:rPr>
              <a:t>Emerging technology trends:</a:t>
            </a:r>
          </a:p>
          <a:p>
            <a:pPr marL="742950" lvl="1" indent="-285750" algn="l">
              <a:buFont typeface="Arial" panose="020B0604020202020204" pitchFamily="34" charset="0"/>
              <a:buChar char="•"/>
            </a:pPr>
            <a:r>
              <a:rPr lang="en-US" b="0" i="0" u="none" strike="noStrike" dirty="0">
                <a:solidFill>
                  <a:srgbClr val="374151"/>
                </a:solidFill>
                <a:effectLst/>
                <a:latin typeface="Söhne"/>
              </a:rPr>
              <a:t>Programming languages</a:t>
            </a:r>
          </a:p>
          <a:p>
            <a:pPr marL="742950" lvl="1" indent="-285750" algn="l">
              <a:buFont typeface="Arial" panose="020B0604020202020204" pitchFamily="34" charset="0"/>
              <a:buChar char="•"/>
            </a:pPr>
            <a:r>
              <a:rPr lang="en-US" b="0" i="0" u="none" strike="noStrike" dirty="0">
                <a:solidFill>
                  <a:srgbClr val="374151"/>
                </a:solidFill>
                <a:effectLst/>
                <a:latin typeface="Söhne"/>
              </a:rPr>
              <a:t>Databases</a:t>
            </a:r>
          </a:p>
          <a:p>
            <a:pPr marL="742950" lvl="1" indent="-285750" algn="l">
              <a:buFont typeface="Arial" panose="020B0604020202020204" pitchFamily="34" charset="0"/>
              <a:buChar char="•"/>
            </a:pPr>
            <a:r>
              <a:rPr lang="en-US" b="0" i="0" u="none" strike="noStrike" dirty="0">
                <a:solidFill>
                  <a:srgbClr val="374151"/>
                </a:solidFill>
                <a:effectLst/>
                <a:latin typeface="Söhne"/>
              </a:rPr>
              <a:t>Platforms</a:t>
            </a:r>
          </a:p>
          <a:p>
            <a:pPr marL="742950" lvl="1" indent="-285750" algn="l">
              <a:buFont typeface="Arial" panose="020B0604020202020204" pitchFamily="34" charset="0"/>
              <a:buChar char="•"/>
            </a:pPr>
            <a:r>
              <a:rPr lang="en-US" b="0" i="0" u="none" strike="noStrike" dirty="0">
                <a:solidFill>
                  <a:srgbClr val="374151"/>
                </a:solidFill>
                <a:effectLst/>
                <a:latin typeface="Söhne"/>
              </a:rPr>
              <a:t>Web frameworks</a:t>
            </a:r>
          </a:p>
          <a:p>
            <a:pPr algn="l">
              <a:buFont typeface="Arial" panose="020B0604020202020204" pitchFamily="34" charset="0"/>
              <a:buChar char="•"/>
            </a:pPr>
            <a:r>
              <a:rPr lang="en-US" b="0" i="0" u="none" strike="noStrike" dirty="0">
                <a:solidFill>
                  <a:srgbClr val="374151"/>
                </a:solidFill>
                <a:effectLst/>
                <a:latin typeface="Söhne"/>
              </a:rPr>
              <a:t>Demographic survey:</a:t>
            </a:r>
          </a:p>
          <a:p>
            <a:pPr marL="742950" lvl="1" indent="-285750" algn="l">
              <a:buFont typeface="Arial" panose="020B0604020202020204" pitchFamily="34" charset="0"/>
              <a:buChar char="•"/>
            </a:pPr>
            <a:r>
              <a:rPr lang="en-US" b="0" i="0" u="none" strike="noStrike" dirty="0">
                <a:solidFill>
                  <a:srgbClr val="374151"/>
                </a:solidFill>
                <a:effectLst/>
                <a:latin typeface="Söhne"/>
              </a:rPr>
              <a:t>Differences in technology usage and access based on country and gender.</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US" sz="1600" b="0" i="0" u="none" strike="noStrike" dirty="0">
                <a:solidFill>
                  <a:srgbClr val="374151"/>
                </a:solidFill>
                <a:effectLst/>
                <a:latin typeface="Söhne"/>
              </a:rPr>
              <a:t>Title: Analysis of Technology Trends in Software and Web Development Among Developers Worldwide</a:t>
            </a:r>
          </a:p>
          <a:p>
            <a:pPr marL="0" indent="0" algn="l">
              <a:buNone/>
            </a:pPr>
            <a:r>
              <a:rPr lang="en-US" sz="1600" b="0" i="0" u="none" strike="noStrike" dirty="0">
                <a:solidFill>
                  <a:srgbClr val="374151"/>
                </a:solidFill>
                <a:effectLst/>
                <a:latin typeface="Söhne"/>
              </a:rPr>
              <a:t>Objective:</a:t>
            </a:r>
          </a:p>
          <a:p>
            <a:pPr algn="l">
              <a:buFont typeface="Arial" panose="020B0604020202020204" pitchFamily="34" charset="0"/>
              <a:buChar char="•"/>
            </a:pPr>
            <a:r>
              <a:rPr lang="en-US" sz="1600" b="0" i="0" u="none" strike="noStrike" dirty="0">
                <a:solidFill>
                  <a:srgbClr val="374151"/>
                </a:solidFill>
                <a:effectLst/>
                <a:latin typeface="Söhne"/>
              </a:rPr>
              <a:t>To analyze current technology trends in software and web development worldwide.</a:t>
            </a:r>
          </a:p>
          <a:p>
            <a:pPr algn="l">
              <a:buFont typeface="Arial" panose="020B0604020202020204" pitchFamily="34" charset="0"/>
              <a:buChar char="•"/>
            </a:pPr>
            <a:r>
              <a:rPr lang="en-US" sz="1600" b="0" i="0" u="none" strike="noStrike" dirty="0">
                <a:solidFill>
                  <a:srgbClr val="374151"/>
                </a:solidFill>
                <a:effectLst/>
                <a:latin typeface="Söhne"/>
              </a:rPr>
              <a:t>To identify the most in-demand programming languages, databases, platforms, and web frameworks.</a:t>
            </a:r>
          </a:p>
          <a:p>
            <a:pPr algn="l">
              <a:buFont typeface="Arial" panose="020B0604020202020204" pitchFamily="34" charset="0"/>
              <a:buChar char="•"/>
            </a:pPr>
            <a:r>
              <a:rPr lang="en-US" sz="1600" b="0" i="0" u="none" strike="noStrike" dirty="0">
                <a:solidFill>
                  <a:srgbClr val="374151"/>
                </a:solidFill>
                <a:effectLst/>
                <a:latin typeface="Söhne"/>
              </a:rPr>
              <a:t>To identify the skills that will be required in the future.</a:t>
            </a:r>
          </a:p>
          <a:p>
            <a:pPr algn="l">
              <a:buFont typeface="Arial" panose="020B0604020202020204" pitchFamily="34" charset="0"/>
              <a:buChar char="•"/>
            </a:pPr>
            <a:r>
              <a:rPr lang="en-US" sz="1600" b="0" i="0" u="none" strike="noStrike" dirty="0">
                <a:solidFill>
                  <a:srgbClr val="374151"/>
                </a:solidFill>
                <a:effectLst/>
                <a:latin typeface="Söhne"/>
              </a:rPr>
              <a:t>To identify gaps in the availability of human resources within the industry.</a:t>
            </a:r>
          </a:p>
          <a:p>
            <a:pPr marL="0" indent="0" algn="l">
              <a:buNone/>
            </a:pPr>
            <a:r>
              <a:rPr lang="en-US" sz="1600" b="0" i="0" u="none" strike="noStrike" dirty="0">
                <a:solidFill>
                  <a:srgbClr val="374151"/>
                </a:solidFill>
                <a:effectLst/>
                <a:latin typeface="Söhne"/>
              </a:rPr>
              <a:t>Target audience:</a:t>
            </a:r>
          </a:p>
          <a:p>
            <a:pPr algn="l">
              <a:buFont typeface="Arial" panose="020B0604020202020204" pitchFamily="34" charset="0"/>
              <a:buChar char="•"/>
            </a:pPr>
            <a:r>
              <a:rPr lang="en-US" sz="1600" b="0" i="0" u="none" strike="noStrike" dirty="0">
                <a:solidFill>
                  <a:srgbClr val="374151"/>
                </a:solidFill>
                <a:effectLst/>
                <a:latin typeface="Söhne"/>
              </a:rPr>
              <a:t>Programmers</a:t>
            </a:r>
          </a:p>
          <a:p>
            <a:pPr algn="l">
              <a:buFont typeface="Arial" panose="020B0604020202020204" pitchFamily="34" charset="0"/>
              <a:buChar char="•"/>
            </a:pPr>
            <a:r>
              <a:rPr lang="en-US" sz="1600" b="0" i="0" u="none" strike="noStrike" dirty="0">
                <a:solidFill>
                  <a:srgbClr val="374151"/>
                </a:solidFill>
                <a:effectLst/>
                <a:latin typeface="Söhne"/>
              </a:rPr>
              <a:t>IT industry leaders</a:t>
            </a:r>
          </a:p>
          <a:p>
            <a:pPr algn="l">
              <a:buFont typeface="Arial" panose="020B0604020202020204" pitchFamily="34" charset="0"/>
              <a:buChar char="•"/>
            </a:pPr>
            <a:r>
              <a:rPr lang="en-US" sz="1600" b="0" i="0" u="none" strike="noStrike" dirty="0">
                <a:solidFill>
                  <a:srgbClr val="374151"/>
                </a:solidFill>
                <a:effectLst/>
                <a:latin typeface="Söhne"/>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pPr marL="0" indent="0">
              <a:buNone/>
            </a:pPr>
            <a:r>
              <a:rPr lang="en-US" sz="2200" dirty="0"/>
              <a:t>Data Collection (Sources)</a:t>
            </a:r>
          </a:p>
          <a:p>
            <a:r>
              <a:rPr lang="en-US" sz="2200" dirty="0"/>
              <a:t>Stack overflow developer 2019 survey</a:t>
            </a:r>
          </a:p>
          <a:p>
            <a:r>
              <a:rPr lang="en-US" sz="2200" dirty="0"/>
              <a:t>GitHub job postings</a:t>
            </a:r>
          </a:p>
          <a:p>
            <a:r>
              <a:rPr lang="en-US" sz="2200" dirty="0"/>
              <a:t>Programming languages annual salary</a:t>
            </a:r>
          </a:p>
          <a:p>
            <a:pPr marL="0" indent="0">
              <a:buNone/>
            </a:pPr>
            <a:r>
              <a:rPr lang="en-US" sz="2200" dirty="0"/>
              <a:t>Data Wrangling</a:t>
            </a:r>
          </a:p>
          <a:p>
            <a:pPr marL="0" indent="0">
              <a:buNone/>
            </a:pPr>
            <a:r>
              <a:rPr lang="en-US" sz="2200" dirty="0"/>
              <a:t>Data Exploration</a:t>
            </a:r>
          </a:p>
          <a:p>
            <a:pPr marL="0" indent="0">
              <a:buNone/>
            </a:pPr>
            <a:r>
              <a:rPr lang="en-US" sz="2200" dirty="0"/>
              <a:t>Data Cleaning</a:t>
            </a:r>
          </a:p>
          <a:p>
            <a:pPr marL="0" indent="0">
              <a:buNone/>
            </a:pPr>
            <a:r>
              <a:rPr lang="en-US" sz="2200" dirty="0"/>
              <a:t>Data Visualization</a:t>
            </a:r>
          </a:p>
          <a:p>
            <a:r>
              <a:rPr lang="en-US" sz="2200" dirty="0"/>
              <a:t>Python matplotlib &amp; turtle</a:t>
            </a:r>
          </a:p>
          <a:p>
            <a:r>
              <a:rPr lang="en-US" sz="2200" dirty="0"/>
              <a:t>IBM Cognos</a:t>
            </a:r>
          </a:p>
          <a:p>
            <a:pPr marL="0" indent="0">
              <a:buNone/>
            </a:pPr>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Table&#10;&#10;Description automatically generated">
            <a:extLst>
              <a:ext uri="{FF2B5EF4-FFF2-40B4-BE49-F238E27FC236}">
                <a16:creationId xmlns:a16="http://schemas.microsoft.com/office/drawing/2014/main" id="{9DE76C16-AD45-9BC5-EFA1-4D1A319A8541}"/>
              </a:ext>
            </a:extLst>
          </p:cNvPr>
          <p:cNvPicPr>
            <a:picLocks noChangeAspect="1"/>
          </p:cNvPicPr>
          <p:nvPr/>
        </p:nvPicPr>
        <p:blipFill>
          <a:blip r:embed="rId2"/>
          <a:stretch>
            <a:fillRect/>
          </a:stretch>
        </p:blipFill>
        <p:spPr>
          <a:xfrm>
            <a:off x="1043113" y="1350573"/>
            <a:ext cx="10578585" cy="4351338"/>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806447" y="1733260"/>
            <a:ext cx="1758142" cy="501939"/>
          </a:xfrm>
        </p:spPr>
        <p:txBody>
          <a:bodyPr/>
          <a:lstStyle/>
          <a:p>
            <a:pPr marL="0" indent="0">
              <a:buNone/>
            </a:pPr>
            <a:r>
              <a:rPr lang="en-US" dirty="0"/>
              <a:t> 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Graphical user interface, chart, application, Teams&#10;&#10;Description automatically generated">
            <a:extLst>
              <a:ext uri="{FF2B5EF4-FFF2-40B4-BE49-F238E27FC236}">
                <a16:creationId xmlns:a16="http://schemas.microsoft.com/office/drawing/2014/main" id="{7F3E861D-4953-78A5-255A-792237F34A22}"/>
              </a:ext>
            </a:extLst>
          </p:cNvPr>
          <p:cNvPicPr>
            <a:picLocks noChangeAspect="1"/>
          </p:cNvPicPr>
          <p:nvPr/>
        </p:nvPicPr>
        <p:blipFill>
          <a:blip r:embed="rId2"/>
          <a:stretch>
            <a:fillRect/>
          </a:stretch>
        </p:blipFill>
        <p:spPr>
          <a:xfrm>
            <a:off x="1128763" y="2235199"/>
            <a:ext cx="10195495" cy="350411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JavaScript remains the most popular programming language in the world.</a:t>
            </a:r>
          </a:p>
          <a:p>
            <a:r>
              <a:rPr lang="en-US" dirty="0"/>
              <a:t>Python and TypeScript are rapidly increasing in popularity.</a:t>
            </a:r>
          </a:p>
          <a:p>
            <a:r>
              <a:rPr lang="en-US" dirty="0"/>
              <a:t>HTML/CSS and SQL continue to be widely used and maintain a significant portion of the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The demand for web development and web developers remains high.</a:t>
            </a:r>
          </a:p>
          <a:p>
            <a:r>
              <a:rPr lang="en-US" dirty="0"/>
              <a:t>For developers, it is crucial to learn JavaScript and TypeScript.</a:t>
            </a:r>
          </a:p>
          <a:p>
            <a:r>
              <a:rPr lang="en-US" dirty="0"/>
              <a:t>Python is an increasingly popular language, particularly in the field of artificial intelligence.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Chart, bar chart&#10;&#10;Description automatically generated">
            <a:extLst>
              <a:ext uri="{FF2B5EF4-FFF2-40B4-BE49-F238E27FC236}">
                <a16:creationId xmlns:a16="http://schemas.microsoft.com/office/drawing/2014/main" id="{6A4465DF-649B-1877-D688-F8F76FA0D1CB}"/>
              </a:ext>
            </a:extLst>
          </p:cNvPr>
          <p:cNvPicPr>
            <a:picLocks noChangeAspect="1"/>
          </p:cNvPicPr>
          <p:nvPr/>
        </p:nvPicPr>
        <p:blipFill>
          <a:blip r:embed="rId2"/>
          <a:stretch>
            <a:fillRect/>
          </a:stretch>
        </p:blipFill>
        <p:spPr>
          <a:xfrm>
            <a:off x="813816" y="2450149"/>
            <a:ext cx="4614948" cy="3429289"/>
          </a:xfrm>
          <a:prstGeom prst="rect">
            <a:avLst/>
          </a:prstGeom>
        </p:spPr>
      </p:pic>
      <p:pic>
        <p:nvPicPr>
          <p:cNvPr id="9" name="Picture 8" descr="Chart, bar chart&#10;&#10;Description automatically generated">
            <a:extLst>
              <a:ext uri="{FF2B5EF4-FFF2-40B4-BE49-F238E27FC236}">
                <a16:creationId xmlns:a16="http://schemas.microsoft.com/office/drawing/2014/main" id="{F63414D6-6ACA-D1F7-99CF-2DDE1E36D05F}"/>
              </a:ext>
            </a:extLst>
          </p:cNvPr>
          <p:cNvPicPr>
            <a:picLocks noChangeAspect="1"/>
          </p:cNvPicPr>
          <p:nvPr/>
        </p:nvPicPr>
        <p:blipFill>
          <a:blip r:embed="rId3"/>
          <a:stretch>
            <a:fillRect/>
          </a:stretch>
        </p:blipFill>
        <p:spPr>
          <a:xfrm>
            <a:off x="5637313" y="2445575"/>
            <a:ext cx="4614947" cy="3429289"/>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574</TotalTime>
  <Words>626</Words>
  <Application>Microsoft Macintosh PowerPoint</Application>
  <PresentationFormat>Widescreen</PresentationFormat>
  <Paragraphs>112</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Söhne</vt:lpstr>
      <vt:lpstr>SLIDE_TEMPLATE_skill_network</vt:lpstr>
      <vt:lpstr>Language to learn: Preparing for the future in programming</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Dustin Ober</cp:lastModifiedBy>
  <cp:revision>18</cp:revision>
  <dcterms:created xsi:type="dcterms:W3CDTF">2020-10-28T18:29:43Z</dcterms:created>
  <dcterms:modified xsi:type="dcterms:W3CDTF">2023-04-02T22:17:53Z</dcterms:modified>
</cp:coreProperties>
</file>