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Roboto Mono Light"/>
      <p:regular r:id="rId13"/>
      <p:bold r:id="rId14"/>
      <p:italic r:id="rId15"/>
      <p:boldItalic r:id="rId16"/>
    </p:embeddedFont>
    <p:embeddedFont>
      <p:font typeface="Open Sans Light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font" Target="fonts/RobotoMonoLight-regular.fntdata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italic.fntdata"/><Relationship Id="rId14" Type="http://schemas.openxmlformats.org/officeDocument/2006/relationships/font" Target="fonts/RobotoMonoLight-bold.fntdata"/><Relationship Id="rId17" Type="http://schemas.openxmlformats.org/officeDocument/2006/relationships/font" Target="fonts/OpenSansLight-regular.fntdata"/><Relationship Id="rId16" Type="http://schemas.openxmlformats.org/officeDocument/2006/relationships/font" Target="fonts/RobotoMono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5b2e72063_0_2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05b2e72063_0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bdf1f5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1bdf1f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3dd687b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3dd687b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3dd687b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3dd687b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3dd687b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3dd687b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3dd687b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3dd687b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3dd687b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3dd687b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a Lesson Title ">
  <p:cSld name="TITLE_1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-3409" l="0" r="0" t="3419"/>
          <a:stretch/>
        </p:blipFill>
        <p:spPr>
          <a:xfrm>
            <a:off x="1239650" y="1254250"/>
            <a:ext cx="2877300" cy="5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1225200" y="2813950"/>
            <a:ext cx="10070400" cy="247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Open Sans Light"/>
              <a:buNone/>
              <a:defRPr sz="9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1225200" y="5937550"/>
            <a:ext cx="100704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256200" y="5959675"/>
            <a:ext cx="100398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1232067" y="1034380"/>
            <a:ext cx="3497101" cy="986219"/>
            <a:chOff x="989538" y="1051025"/>
            <a:chExt cx="3377536" cy="952500"/>
          </a:xfrm>
        </p:grpSpPr>
        <p:pic>
          <p:nvPicPr>
            <p:cNvPr id="16" name="Google Shape;16;p2"/>
            <p:cNvPicPr preferRelativeResize="0"/>
            <p:nvPr/>
          </p:nvPicPr>
          <p:blipFill rotWithShape="1">
            <a:blip r:embed="rId2">
              <a:alphaModFix/>
            </a:blip>
            <a:srcRect b="-3409" l="0" r="0" t="3419"/>
            <a:stretch/>
          </p:blipFill>
          <p:spPr>
            <a:xfrm>
              <a:off x="1239650" y="1254250"/>
              <a:ext cx="2877300" cy="54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/>
            <p:nvPr/>
          </p:nvSpPr>
          <p:spPr>
            <a:xfrm>
              <a:off x="995600" y="1051025"/>
              <a:ext cx="3365400" cy="952500"/>
            </a:xfrm>
            <a:prstGeom prst="rect">
              <a:avLst/>
            </a:prstGeom>
            <a:solidFill>
              <a:srgbClr val="171A53"/>
            </a:solidFill>
            <a:ln cap="flat" cmpd="sng" w="9525">
              <a:solidFill>
                <a:srgbClr val="171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171A5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89538" y="1058076"/>
              <a:ext cx="3377536" cy="93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Dual Code">
  <p:cSld name="TITLE_AND_BODY_1_1_1_1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85800" y="1554750"/>
            <a:ext cx="8241000" cy="69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9361350" y="1554750"/>
            <a:ext cx="8241000" cy="69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pos="5623">
          <p15:clr>
            <a:schemeClr val="accent1"/>
          </p15:clr>
        </p15:guide>
        <p15:guide id="9" pos="5897">
          <p15:clr>
            <a:schemeClr val="accent1"/>
          </p15:clr>
        </p15:guide>
        <p15:guide id="10" orient="horz" pos="324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Quote Full Card">
  <p:cSld name="CUSTOM_1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2"/>
          <p:cNvSpPr/>
          <p:nvPr/>
        </p:nvSpPr>
        <p:spPr>
          <a:xfrm flipH="1">
            <a:off x="1285650" y="1009650"/>
            <a:ext cx="15717000" cy="8268000"/>
          </a:xfrm>
          <a:prstGeom prst="round2DiagRect">
            <a:avLst>
              <a:gd fmla="val 20143" name="adj1"/>
              <a:gd fmla="val 0" name="adj2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2110650" y="1908000"/>
            <a:ext cx="14067000" cy="647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533400" lvl="1" marL="9144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533400" lvl="2" marL="13716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533400" lvl="3" marL="18288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533400" lvl="4" marL="22860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533400" lvl="5" marL="27432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533400" lvl="6" marL="32004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533400" lvl="7" marL="36576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533400" lvl="8" marL="41148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b Lesson Title (Designer or Producer Only)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1225200" y="3735300"/>
            <a:ext cx="15837600" cy="28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Open Sans Light"/>
              <a:buNone/>
              <a:defRPr sz="7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a Full Bullet">
  <p:cSld name="TITLE_AND_BODY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85825" y="1828800"/>
            <a:ext cx="169164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936">
          <p15:clr>
            <a:schemeClr val="accent1"/>
          </p15:clr>
        </p15:guide>
        <p15:guide id="6" orient="horz" pos="5328">
          <p15:clr>
            <a:schemeClr val="accent1"/>
          </p15:clr>
        </p15:guide>
        <p15:guide id="7" orient="horz" pos="1152">
          <p15:clr>
            <a:schemeClr val="accent1"/>
          </p15:clr>
        </p15:guide>
        <p15:guide id="8" pos="5760">
          <p15:clr>
            <a:srgbClr val="E46962"/>
          </p15:clr>
        </p15:guide>
        <p15:guide id="9" orient="horz" pos="313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g Full Graphic">
  <p:cSld name="TITLE_ONLY_1_1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0"/>
            <a:ext cx="16916400" cy="11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 Light"/>
              <a:buNone/>
              <a:def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750" y="9434275"/>
            <a:ext cx="2619803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5760">
          <p15:clr>
            <a:schemeClr val="accent1"/>
          </p15:clr>
        </p15:guide>
        <p15:guide id="4" orient="horz" pos="717">
          <p15:clr>
            <a:schemeClr val="accent1"/>
          </p15:clr>
        </p15:guide>
        <p15:guide id="5" pos="5760">
          <p15:clr>
            <a:srgbClr val="E46962"/>
          </p15:clr>
        </p15:guide>
        <p15:guide id="6" orient="horz" pos="324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b Third Card">
  <p:cSld name="TITLE_AND_BODY_1_1_1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11623800" y="684300"/>
            <a:ext cx="5978400" cy="7774200"/>
          </a:xfrm>
          <a:prstGeom prst="round1Rect">
            <a:avLst>
              <a:gd fmla="val 28421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12058350" y="1523388"/>
            <a:ext cx="3915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 b="1" sz="26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2058350" y="2629500"/>
            <a:ext cx="5109600" cy="53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12058350" y="1120500"/>
            <a:ext cx="4868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685800" y="307975"/>
            <a:ext cx="102522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1"/>
          </p15:clr>
        </p15:guide>
        <p15:guide id="7" pos="7596">
          <p15:clr>
            <a:schemeClr val="accent1"/>
          </p15:clr>
        </p15:guide>
        <p15:guide id="8" orient="horz" pos="5054">
          <p15:clr>
            <a:schemeClr val="accent2"/>
          </p15:clr>
        </p15:guide>
        <p15:guide id="9" pos="6890">
          <p15:clr>
            <a:schemeClr val="accent1"/>
          </p15:clr>
        </p15:guide>
        <p15:guide id="10" pos="7322">
          <p15:clr>
            <a:schemeClr val="accent1"/>
          </p15:clr>
        </p15:guide>
        <p15:guide id="11" orient="horz" pos="1152">
          <p15:clr>
            <a:schemeClr val="accent2"/>
          </p15:clr>
        </p15:guide>
        <p15:guide id="12" orient="horz" pos="939">
          <p15:clr>
            <a:schemeClr val="accent1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c Half Card">
  <p:cSld name="TITLE_AND_BODY_1_1_1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9829800" y="684300"/>
            <a:ext cx="7772400" cy="77742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264500" y="2194800"/>
            <a:ext cx="6903000" cy="58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subTitle"/>
          </p:nvPr>
        </p:nvSpPr>
        <p:spPr>
          <a:xfrm>
            <a:off x="10264500" y="1120500"/>
            <a:ext cx="6662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685800" y="307975"/>
            <a:ext cx="95790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10814">
          <p15:clr>
            <a:schemeClr val="accent1"/>
          </p15:clr>
        </p15:guide>
        <p15:guide id="6" pos="6466">
          <p15:clr>
            <a:schemeClr val="accent1"/>
          </p15:clr>
        </p15:guide>
        <p15:guide id="7" orient="horz" pos="5054">
          <p15:clr>
            <a:schemeClr val="accent2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  <p15:guide id="10" orient="horz" pos="1152">
          <p15:clr>
            <a:schemeClr val="accent2"/>
          </p15:clr>
        </p15:guide>
        <p15:guide id="11" orient="horz" pos="939">
          <p15:clr>
            <a:schemeClr val="accent1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e Dual Card">
  <p:cSld name="CUSTOM_1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9487100" y="684300"/>
            <a:ext cx="8115000" cy="77742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 flipH="1" rot="-5400000">
            <a:off x="846450" y="495600"/>
            <a:ext cx="7786200" cy="81378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1120500" y="1935300"/>
            <a:ext cx="7245600" cy="60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" type="subTitle"/>
          </p:nvPr>
        </p:nvSpPr>
        <p:spPr>
          <a:xfrm>
            <a:off x="1120500" y="1007100"/>
            <a:ext cx="7245600" cy="6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66" name="Google Shape;66;p8"/>
          <p:cNvSpPr txBox="1"/>
          <p:nvPr>
            <p:ph idx="3" type="body"/>
          </p:nvPr>
        </p:nvSpPr>
        <p:spPr>
          <a:xfrm>
            <a:off x="9921800" y="1935300"/>
            <a:ext cx="7245600" cy="60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4" type="subTitle"/>
          </p:nvPr>
        </p:nvSpPr>
        <p:spPr>
          <a:xfrm>
            <a:off x="9921800" y="1007100"/>
            <a:ext cx="7245600" cy="6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FF0000"/>
          </p15:clr>
        </p15:guide>
        <p15:guide id="2" pos="5760">
          <p15:clr>
            <a:srgbClr val="FF0000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5553">
          <p15:clr>
            <a:schemeClr val="accent1"/>
          </p15:clr>
        </p15:guide>
        <p15:guide id="6" pos="597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pos="706">
          <p15:clr>
            <a:schemeClr val="accent1"/>
          </p15:clr>
        </p15:guide>
        <p15:guide id="10" pos="5275">
          <p15:clr>
            <a:schemeClr val="accent1"/>
          </p15:clr>
        </p15:guide>
        <p15:guide id="11" pos="6250">
          <p15:clr>
            <a:schemeClr val="accent1"/>
          </p15:clr>
        </p15:guide>
        <p15:guide id="12" pos="10814">
          <p15:clr>
            <a:schemeClr val="accent1"/>
          </p15:clr>
        </p15:guide>
        <p15:guide id="13" orient="horz" pos="1219">
          <p15:clr>
            <a:schemeClr val="accent2"/>
          </p15:clr>
        </p15:guide>
        <p15:guide id="14" orient="horz" pos="5054">
          <p15:clr>
            <a:schemeClr val="accent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f Triple Card ">
  <p:cSld name="CUSTOM_1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6547175" y="1935900"/>
            <a:ext cx="5193600" cy="65226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685800" y="1935900"/>
            <a:ext cx="5193600" cy="65226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12408550" y="1935900"/>
            <a:ext cx="5193600" cy="65226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120500" y="3278700"/>
            <a:ext cx="4324200" cy="44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1134750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9pPr>
          </a:lstStyle>
          <a:p/>
        </p:txBody>
      </p:sp>
      <p:sp>
        <p:nvSpPr>
          <p:cNvPr id="78" name="Google Shape;78;p9"/>
          <p:cNvSpPr txBox="1"/>
          <p:nvPr>
            <p:ph idx="3" type="body"/>
          </p:nvPr>
        </p:nvSpPr>
        <p:spPr>
          <a:xfrm>
            <a:off x="6981875" y="3278700"/>
            <a:ext cx="4324200" cy="44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4" type="subTitle"/>
          </p:nvPr>
        </p:nvSpPr>
        <p:spPr>
          <a:xfrm>
            <a:off x="6996125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9pPr>
          </a:lstStyle>
          <a:p/>
        </p:txBody>
      </p:sp>
      <p:sp>
        <p:nvSpPr>
          <p:cNvPr id="80" name="Google Shape;80;p9"/>
          <p:cNvSpPr txBox="1"/>
          <p:nvPr>
            <p:ph idx="5" type="body"/>
          </p:nvPr>
        </p:nvSpPr>
        <p:spPr>
          <a:xfrm>
            <a:off x="12843250" y="3278700"/>
            <a:ext cx="4324200" cy="44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6" type="subTitle"/>
          </p:nvPr>
        </p:nvSpPr>
        <p:spPr>
          <a:xfrm>
            <a:off x="12857500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9pPr>
          </a:lstStyle>
          <a:p/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55">
          <p15:clr>
            <a:srgbClr val="FF0000"/>
          </p15:clr>
        </p15:guide>
        <p15:guide id="2" pos="4124">
          <p15:clr>
            <a:schemeClr val="accent1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3703">
          <p15:clr>
            <a:schemeClr val="accent1"/>
          </p15:clr>
        </p15:guide>
        <p15:guide id="6" pos="739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orient="horz" pos="1219">
          <p15:clr>
            <a:schemeClr val="accent1"/>
          </p15:clr>
        </p15:guide>
        <p15:guide id="10" pos="7816">
          <p15:clr>
            <a:schemeClr val="accent1"/>
          </p15:clr>
        </p15:guide>
        <p15:guide id="11" orient="horz" pos="939">
          <p15:clr>
            <a:schemeClr val="accent1"/>
          </p15:clr>
        </p15:guide>
        <p15:guide id="12" pos="2068">
          <p15:clr>
            <a:srgbClr val="E46962"/>
          </p15:clr>
        </p15:guide>
        <p15:guide id="13" pos="5760">
          <p15:clr>
            <a:srgbClr val="E46962"/>
          </p15:clr>
        </p15:guide>
        <p15:guide id="14" pos="9452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Code">
  <p:cSld name="TITLE_AND_BODY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685800" y="1554750"/>
            <a:ext cx="16916400" cy="69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orient="horz" pos="315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5200" y="1210250"/>
            <a:ext cx="158376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 Light"/>
              <a:buNone/>
              <a:defRPr sz="5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25200" y="3107750"/>
            <a:ext cx="15837600" cy="6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3"/>
          <p:cNvSpPr txBox="1"/>
          <p:nvPr>
            <p:ph type="ctrTitle"/>
          </p:nvPr>
        </p:nvSpPr>
        <p:spPr>
          <a:xfrm>
            <a:off x="1225200" y="2813950"/>
            <a:ext cx="100704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Sleep Health and Lifestyle Analysis</a:t>
            </a:r>
            <a:endParaRPr sz="1000"/>
          </a:p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1256200" y="5959675"/>
            <a:ext cx="10039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[Subtitle]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b="1" lang="en"/>
              <a:t>Data Scientist: [Your Name]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How to Use This Template</a:t>
            </a:r>
            <a:endParaRPr sz="6400"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685850" y="1828800"/>
            <a:ext cx="163938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647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3000"/>
              <a:buChar char="●"/>
            </a:pPr>
            <a:r>
              <a:rPr lang="en" sz="3000">
                <a:solidFill>
                  <a:srgbClr val="2D3D4A"/>
                </a:solidFill>
              </a:rPr>
              <a:t>Make a copy of this Google Slides deck.</a:t>
            </a:r>
            <a:endParaRPr sz="3000">
              <a:solidFill>
                <a:srgbClr val="2D3D4A"/>
              </a:solidFill>
            </a:endParaRPr>
          </a:p>
          <a:p>
            <a:pPr indent="-647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3000"/>
              <a:buChar char="●"/>
            </a:pPr>
            <a:r>
              <a:rPr lang="en" sz="3000">
                <a:solidFill>
                  <a:srgbClr val="2D3D4A"/>
                </a:solidFill>
              </a:rPr>
              <a:t>We have provided these slides as a guide to ensure that you submit all the required components to successfully complete your project. </a:t>
            </a:r>
            <a:endParaRPr sz="3000">
              <a:solidFill>
                <a:srgbClr val="2D3D4A"/>
              </a:solidFill>
            </a:endParaRPr>
          </a:p>
          <a:p>
            <a:pPr indent="-647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3000"/>
              <a:buChar char="●"/>
            </a:pPr>
            <a:r>
              <a:rPr lang="en" sz="3000">
                <a:solidFill>
                  <a:srgbClr val="2D3D4A"/>
                </a:solidFill>
              </a:rPr>
              <a:t>When presenting your project, please only think of this as a guide. We encouraged you to use creative freedom when making changes as long as the required information is present. </a:t>
            </a:r>
            <a:endParaRPr sz="3000">
              <a:solidFill>
                <a:srgbClr val="2D3D4A"/>
              </a:solidFill>
            </a:endParaRPr>
          </a:p>
          <a:p>
            <a:pPr indent="-6477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3000"/>
              <a:buChar char="●"/>
            </a:pPr>
            <a:r>
              <a:rPr lang="en" sz="3000">
                <a:solidFill>
                  <a:srgbClr val="2D3D4A"/>
                </a:solidFill>
              </a:rPr>
              <a:t>Don’t forget to delete this slide before you submit your project.</a:t>
            </a:r>
            <a:endParaRPr sz="3000">
              <a:solidFill>
                <a:srgbClr val="2D3D4A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15" name="Google Shape;115;p14"/>
          <p:cNvSpPr/>
          <p:nvPr/>
        </p:nvSpPr>
        <p:spPr>
          <a:xfrm flipH="1">
            <a:off x="14646600" y="0"/>
            <a:ext cx="3641400" cy="3247200"/>
          </a:xfrm>
          <a:prstGeom prst="diagStripe">
            <a:avLst>
              <a:gd fmla="val 52389" name="adj"/>
            </a:avLst>
          </a:prstGeom>
          <a:solidFill>
            <a:srgbClr val="CC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4"/>
          <p:cNvGrpSpPr/>
          <p:nvPr/>
        </p:nvGrpSpPr>
        <p:grpSpPr>
          <a:xfrm>
            <a:off x="14646600" y="-496834"/>
            <a:ext cx="4112283" cy="3744034"/>
            <a:chOff x="7323300" y="-248417"/>
            <a:chExt cx="2056141" cy="1872017"/>
          </a:xfrm>
        </p:grpSpPr>
        <p:sp>
          <p:nvSpPr>
            <p:cNvPr id="117" name="Google Shape;117;p14"/>
            <p:cNvSpPr/>
            <p:nvPr/>
          </p:nvSpPr>
          <p:spPr>
            <a:xfrm flipH="1">
              <a:off x="7323300" y="0"/>
              <a:ext cx="1820700" cy="1623600"/>
            </a:xfrm>
            <a:prstGeom prst="diagStripe">
              <a:avLst>
                <a:gd fmla="val 52389" name="adj"/>
              </a:avLst>
            </a:prstGeom>
            <a:solidFill>
              <a:srgbClr val="CC0000"/>
            </a:solidFill>
            <a:ln cap="flat" cmpd="sng" w="9525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4"/>
            <p:cNvSpPr txBox="1"/>
            <p:nvPr/>
          </p:nvSpPr>
          <p:spPr>
            <a:xfrm rot="2496869">
              <a:off x="7526066" y="340302"/>
              <a:ext cx="1946952" cy="4581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b="0" i="0" lang="en" sz="4400" u="none" cap="none" strike="noStrike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REFERENCE</a:t>
              </a:r>
              <a:endParaRPr b="0" i="0" sz="44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REMOVE BEFORE SUBMITTING</a:t>
              </a:r>
              <a:endParaRPr b="1" i="0" sz="1800" u="none" cap="none" strike="noStrike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Agenda</a:t>
            </a:r>
            <a:endParaRPr sz="6400"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685850" y="1828800"/>
            <a:ext cx="163938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Results of sleep health and lifestyle analysis</a:t>
            </a:r>
            <a:endParaRPr sz="3000">
              <a:solidFill>
                <a:srgbClr val="2D3D4A"/>
              </a:solidFill>
            </a:endParaRPr>
          </a:p>
          <a:p>
            <a:pPr indent="-72390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" sz="4200"/>
              <a:t>Data Description</a:t>
            </a:r>
            <a:endParaRPr sz="4200"/>
          </a:p>
          <a:p>
            <a:pPr indent="-723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" sz="4200"/>
              <a:t>Typical Amount of Physical Activity</a:t>
            </a:r>
            <a:endParaRPr sz="4200"/>
          </a:p>
          <a:p>
            <a:pPr indent="-723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" sz="4200"/>
              <a:t>Number of Daily Steps</a:t>
            </a:r>
            <a:endParaRPr sz="4200"/>
          </a:p>
          <a:p>
            <a:pPr indent="-723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" sz="4200"/>
              <a:t>Distribution of Heart Rates</a:t>
            </a:r>
            <a:endParaRPr sz="3000">
              <a:solidFill>
                <a:srgbClr val="2D3D4A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400"/>
              </a:spcBef>
              <a:spcAft>
                <a:spcPts val="20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Data Description</a:t>
            </a:r>
            <a:endParaRPr sz="6400"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685850" y="1828800"/>
            <a:ext cx="163938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[TODO]</a:t>
            </a:r>
            <a:endParaRPr sz="3000">
              <a:solidFill>
                <a:srgbClr val="2D3D4A"/>
              </a:solidFill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t/>
            </a:r>
            <a:endParaRPr>
              <a:solidFill>
                <a:srgbClr val="2D3D4A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400"/>
              </a:spcBef>
              <a:spcAft>
                <a:spcPts val="20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Typical Amount (Minutes) of Physical Activity</a:t>
            </a:r>
            <a:endParaRPr sz="6400"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685850" y="1828800"/>
            <a:ext cx="163938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[TODO]</a:t>
            </a:r>
            <a:endParaRPr sz="3000">
              <a:solidFill>
                <a:srgbClr val="2D3D4A"/>
              </a:solidFill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t/>
            </a:r>
            <a:endParaRPr>
              <a:solidFill>
                <a:srgbClr val="2D3D4A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400"/>
              </a:spcBef>
              <a:spcAft>
                <a:spcPts val="20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Analysis of Daily Steps Taken</a:t>
            </a:r>
            <a:endParaRPr sz="6400"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85850" y="1828800"/>
            <a:ext cx="163938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[TODO]</a:t>
            </a:r>
            <a:endParaRPr sz="3000">
              <a:solidFill>
                <a:srgbClr val="2D3D4A"/>
              </a:solidFill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t/>
            </a:r>
            <a:endParaRPr>
              <a:solidFill>
                <a:srgbClr val="2D3D4A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400"/>
              </a:spcBef>
              <a:spcAft>
                <a:spcPts val="20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Distribution of Heart Rates</a:t>
            </a:r>
            <a:endParaRPr sz="6400"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685850" y="1828800"/>
            <a:ext cx="163938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[TODO]</a:t>
            </a:r>
            <a:endParaRPr sz="3000">
              <a:solidFill>
                <a:srgbClr val="2D3D4A"/>
              </a:solidFill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t/>
            </a:r>
            <a:endParaRPr>
              <a:solidFill>
                <a:srgbClr val="2D3D4A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400"/>
              </a:spcBef>
              <a:spcAft>
                <a:spcPts val="20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dacity 2024 Student Template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