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8451-64D5-5C87-290C-B882EB3BE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A2C94-9585-3F0B-1976-466C43354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8D123-5DBC-06BD-0CAE-2DEA34D02B7A}"/>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583446E0-1C4B-4FED-109D-7A70395A8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A8666-F7F7-A6CD-FC04-B4597E2DBA0A}"/>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67881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1F1E-81B0-719D-D351-9BE2300614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377C2-4BAB-E991-44AF-4C09FE352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9E0C8-C398-87DF-6613-DEB99B485E73}"/>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94444812-BD0F-0D51-D6A8-81C82228A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E7C54-801B-DDB2-7BA6-443753848434}"/>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428316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D5C6C-7783-7620-62D8-4A123E4FE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D296E-AE38-29BF-AE85-0F9D59C14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77527-FA2A-38BF-26FF-5B0DAE388BD1}"/>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A330969C-02ED-2AEF-FC45-7B9E0948D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14DA1-3790-C6E3-4CF0-9DD90E2DD5A6}"/>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34106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BE4C-3106-3F39-1813-D5AA25F669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AD9C0-17CC-32FE-142D-3F34FBB46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E51E3-EC89-B688-5C3B-1037888B79B6}"/>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695A5876-3FAA-D82C-81D8-2D7F30C5C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AFC18-EEA8-5D6C-9E65-80D7E4CFEB7F}"/>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328864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0C68-041B-C529-BE81-C0221040E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F57752-35E3-FD81-5020-C3FD0F263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B36BA-C157-9CD3-3074-A1F861CE0315}"/>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B8345868-7177-57DA-CE1B-36A05351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9EF25-3335-8733-98E5-91BDE9485F60}"/>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56646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5C92-9A38-7BC5-ABD2-72C433CC7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5F5EC-2534-5991-2CDC-C16F11145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140BA-644B-FEB7-496C-8BC90499F0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54846-DD9B-E6DE-0723-F981D8430EA1}"/>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6" name="Footer Placeholder 5">
            <a:extLst>
              <a:ext uri="{FF2B5EF4-FFF2-40B4-BE49-F238E27FC236}">
                <a16:creationId xmlns:a16="http://schemas.microsoft.com/office/drawing/2014/main" id="{98451031-FE9A-B289-A193-D0B8645E4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9B82C-EDC0-204D-A136-FD00F3CD788B}"/>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108612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AEDC-E6E4-1014-010A-74904878FB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584B30-42BE-FAFC-2394-6F3EB32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AE62A2-EAC9-1781-07D3-3E9D47CA3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1A464-7886-E276-13A4-D94F96FA4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04F41-B7DC-E783-E5F2-66AE09192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7227F9-9CA9-6A16-7CC9-4815C3E7AE9A}"/>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8" name="Footer Placeholder 7">
            <a:extLst>
              <a:ext uri="{FF2B5EF4-FFF2-40B4-BE49-F238E27FC236}">
                <a16:creationId xmlns:a16="http://schemas.microsoft.com/office/drawing/2014/main" id="{6C0153FA-6306-65F7-8EB9-1BFF652A61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EF4326-2A53-5CD2-5431-A1489A22AABB}"/>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169912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3E9B-F0C1-544F-8E30-1A5F3039E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76E56-1912-8B7E-69CF-24D5ABA6DEA0}"/>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4" name="Footer Placeholder 3">
            <a:extLst>
              <a:ext uri="{FF2B5EF4-FFF2-40B4-BE49-F238E27FC236}">
                <a16:creationId xmlns:a16="http://schemas.microsoft.com/office/drawing/2014/main" id="{3311ECAA-03A0-132A-45F8-9000F2A22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BCFA4-2121-5EE5-66ED-DA74F1CC8D37}"/>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1981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D3186-F1E9-0966-0066-65816118BFC0}"/>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3" name="Footer Placeholder 2">
            <a:extLst>
              <a:ext uri="{FF2B5EF4-FFF2-40B4-BE49-F238E27FC236}">
                <a16:creationId xmlns:a16="http://schemas.microsoft.com/office/drawing/2014/main" id="{055AA767-C491-1BC2-A5EE-107C179B5E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FF92AD-F058-D293-93BD-FD3023686C4C}"/>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29631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9DEF-AE91-5EC6-E7D5-02842B397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957481-968D-31A6-5A94-C420D1AA8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45C21-7CD9-EFC7-0957-0BB80F86A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7C315-69C2-6C32-4F1A-186A6078D2DC}"/>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6" name="Footer Placeholder 5">
            <a:extLst>
              <a:ext uri="{FF2B5EF4-FFF2-40B4-BE49-F238E27FC236}">
                <a16:creationId xmlns:a16="http://schemas.microsoft.com/office/drawing/2014/main" id="{4FC9E4BF-0046-76A8-BC1B-FECDA29ED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FE825-E548-9A33-C7FE-91B59D811FF0}"/>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15971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4F93-D52C-6552-17AD-80AF70839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16FD23-2080-E633-FA46-B7C5E5E9F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82FCB-A644-2EA6-DCB9-24FC7C907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AD44E-1232-128D-4C4E-608044F24B78}"/>
              </a:ext>
            </a:extLst>
          </p:cNvPr>
          <p:cNvSpPr>
            <a:spLocks noGrp="1"/>
          </p:cNvSpPr>
          <p:nvPr>
            <p:ph type="dt" sz="half" idx="10"/>
          </p:nvPr>
        </p:nvSpPr>
        <p:spPr/>
        <p:txBody>
          <a:bodyPr/>
          <a:lstStyle/>
          <a:p>
            <a:fld id="{7A747AB4-B223-40BA-800E-082CBB821DD7}" type="datetimeFigureOut">
              <a:rPr lang="en-US" smtClean="0"/>
              <a:t>11/9/2023</a:t>
            </a:fld>
            <a:endParaRPr lang="en-US"/>
          </a:p>
        </p:txBody>
      </p:sp>
      <p:sp>
        <p:nvSpPr>
          <p:cNvPr id="6" name="Footer Placeholder 5">
            <a:extLst>
              <a:ext uri="{FF2B5EF4-FFF2-40B4-BE49-F238E27FC236}">
                <a16:creationId xmlns:a16="http://schemas.microsoft.com/office/drawing/2014/main" id="{55D89C18-9D69-E6CF-428E-889970B5F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33D78-7DC5-8672-635E-A2A00468B708}"/>
              </a:ext>
            </a:extLst>
          </p:cNvPr>
          <p:cNvSpPr>
            <a:spLocks noGrp="1"/>
          </p:cNvSpPr>
          <p:nvPr>
            <p:ph type="sldNum" sz="quarter" idx="12"/>
          </p:nvPr>
        </p:nvSpPr>
        <p:spPr/>
        <p:txBody>
          <a:bodyPr/>
          <a:lstStyle/>
          <a:p>
            <a:fld id="{60E27532-8F24-49FB-AA20-B5351C2B17AF}" type="slidenum">
              <a:rPr lang="en-US" smtClean="0"/>
              <a:t>‹#›</a:t>
            </a:fld>
            <a:endParaRPr lang="en-US"/>
          </a:p>
        </p:txBody>
      </p:sp>
    </p:spTree>
    <p:extLst>
      <p:ext uri="{BB962C8B-B14F-4D97-AF65-F5344CB8AC3E}">
        <p14:creationId xmlns:p14="http://schemas.microsoft.com/office/powerpoint/2010/main" val="395917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8F6A2-8242-C6B2-C6F5-E996A8C08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E88EF-937D-0670-BE57-EC5F243C3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C1855-85EC-2A70-208F-8EACA71D2B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47AB4-B223-40BA-800E-082CBB821DD7}" type="datetimeFigureOut">
              <a:rPr lang="en-US" smtClean="0"/>
              <a:t>11/9/2023</a:t>
            </a:fld>
            <a:endParaRPr lang="en-US"/>
          </a:p>
        </p:txBody>
      </p:sp>
      <p:sp>
        <p:nvSpPr>
          <p:cNvPr id="5" name="Footer Placeholder 4">
            <a:extLst>
              <a:ext uri="{FF2B5EF4-FFF2-40B4-BE49-F238E27FC236}">
                <a16:creationId xmlns:a16="http://schemas.microsoft.com/office/drawing/2014/main" id="{DCA73EAA-6701-0734-EA34-47913B5C56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DB6F69-2D2F-A995-5BFE-68E9EA55D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27532-8F24-49FB-AA20-B5351C2B17AF}" type="slidenum">
              <a:rPr lang="en-US" smtClean="0"/>
              <a:t>‹#›</a:t>
            </a:fld>
            <a:endParaRPr lang="en-US"/>
          </a:p>
        </p:txBody>
      </p:sp>
    </p:spTree>
    <p:extLst>
      <p:ext uri="{BB962C8B-B14F-4D97-AF65-F5344CB8AC3E}">
        <p14:creationId xmlns:p14="http://schemas.microsoft.com/office/powerpoint/2010/main" val="88214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E193-9172-064C-89EF-D12D1E14B103}"/>
              </a:ext>
            </a:extLst>
          </p:cNvPr>
          <p:cNvSpPr>
            <a:spLocks noGrp="1"/>
          </p:cNvSpPr>
          <p:nvPr>
            <p:ph type="ctrTitle"/>
          </p:nvPr>
        </p:nvSpPr>
        <p:spPr/>
        <p:txBody>
          <a:bodyPr/>
          <a:lstStyle/>
          <a:p>
            <a:r>
              <a:rPr lang="en-US" dirty="0"/>
              <a:t>React</a:t>
            </a:r>
          </a:p>
        </p:txBody>
      </p:sp>
      <p:sp>
        <p:nvSpPr>
          <p:cNvPr id="3" name="Subtitle 2">
            <a:extLst>
              <a:ext uri="{FF2B5EF4-FFF2-40B4-BE49-F238E27FC236}">
                <a16:creationId xmlns:a16="http://schemas.microsoft.com/office/drawing/2014/main" id="{1CF744FF-27C1-A3F3-0C10-96F8C9BA9196}"/>
              </a:ext>
            </a:extLst>
          </p:cNvPr>
          <p:cNvSpPr>
            <a:spLocks noGrp="1"/>
          </p:cNvSpPr>
          <p:nvPr>
            <p:ph type="subTitle" idx="1"/>
          </p:nvPr>
        </p:nvSpPr>
        <p:spPr/>
        <p:txBody>
          <a:bodyPr/>
          <a:lstStyle/>
          <a:p>
            <a:r>
              <a:rPr lang="en-US" dirty="0"/>
              <a:t>Concept of React</a:t>
            </a:r>
          </a:p>
        </p:txBody>
      </p:sp>
    </p:spTree>
    <p:extLst>
      <p:ext uri="{BB962C8B-B14F-4D97-AF65-F5344CB8AC3E}">
        <p14:creationId xmlns:p14="http://schemas.microsoft.com/office/powerpoint/2010/main" val="211851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5" name="TextBox 4">
            <a:extLst>
              <a:ext uri="{FF2B5EF4-FFF2-40B4-BE49-F238E27FC236}">
                <a16:creationId xmlns:a16="http://schemas.microsoft.com/office/drawing/2014/main" id="{00D9F2C4-DEEA-E5E8-B3BD-730ABD1BDD74}"/>
              </a:ext>
            </a:extLst>
          </p:cNvPr>
          <p:cNvSpPr txBox="1"/>
          <p:nvPr/>
        </p:nvSpPr>
        <p:spPr>
          <a:xfrm>
            <a:off x="1847654" y="2762053"/>
            <a:ext cx="8634952" cy="2554545"/>
          </a:xfrm>
          <a:prstGeom prst="rect">
            <a:avLst/>
          </a:prstGeom>
          <a:noFill/>
        </p:spPr>
        <p:txBody>
          <a:bodyPr wrap="square">
            <a:spAutoFit/>
          </a:bodyPr>
          <a:lstStyle/>
          <a:p>
            <a:pPr algn="l"/>
            <a:r>
              <a:rPr lang="en-US" sz="3200" b="1" i="0" dirty="0">
                <a:solidFill>
                  <a:srgbClr val="374151"/>
                </a:solidFill>
                <a:effectLst/>
                <a:latin typeface="Söhne"/>
              </a:rPr>
              <a:t>Context API:</a:t>
            </a: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The Context API allows data to be shared across the component tree without passing props manually at every level. It is useful for global state management.</a:t>
            </a:r>
          </a:p>
        </p:txBody>
      </p:sp>
    </p:spTree>
    <p:extLst>
      <p:ext uri="{BB962C8B-B14F-4D97-AF65-F5344CB8AC3E}">
        <p14:creationId xmlns:p14="http://schemas.microsoft.com/office/powerpoint/2010/main" val="678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F7EC-6A1C-AF4E-DCEB-F5D5116242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4FD357-5C0F-3ED2-EFBD-F9920E5435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054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2E06-8FA7-B7E6-14A5-87ACC946BBBC}"/>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2A7356A1-B2BD-90F0-BBB4-9ADE6C3224FA}"/>
              </a:ext>
            </a:extLst>
          </p:cNvPr>
          <p:cNvSpPr>
            <a:spLocks noGrp="1"/>
          </p:cNvSpPr>
          <p:nvPr>
            <p:ph idx="1"/>
          </p:nvPr>
        </p:nvSpPr>
        <p:spPr/>
        <p:txBody>
          <a:bodyPr/>
          <a:lstStyle/>
          <a:p>
            <a:r>
              <a:rPr lang="en-US" b="0" i="0" dirty="0">
                <a:solidFill>
                  <a:srgbClr val="374151"/>
                </a:solidFill>
                <a:effectLst/>
                <a:latin typeface="Söhne"/>
              </a:rPr>
              <a:t>React is a popular JavaScript library for building user interfaces, particularly for single-page applications where the user interacts with the page without a full page reload. Developed and maintained by Facebook, React follows the component-based architecture and aims to make the process of building UIs more modular and maintainable.</a:t>
            </a:r>
            <a:endParaRPr lang="en-US" dirty="0"/>
          </a:p>
        </p:txBody>
      </p:sp>
    </p:spTree>
    <p:extLst>
      <p:ext uri="{BB962C8B-B14F-4D97-AF65-F5344CB8AC3E}">
        <p14:creationId xmlns:p14="http://schemas.microsoft.com/office/powerpoint/2010/main" val="360892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1690688"/>
            <a:ext cx="9005064" cy="44012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74151"/>
                </a:solidFill>
                <a:effectLst/>
                <a:latin typeface="Söhne"/>
              </a:rPr>
              <a:t>Components: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React applications are built using components. A component is a reusable and self-contained piece of UI, which can be a button, form, header, or any other part of the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374151"/>
                </a:solidFill>
                <a:effectLst/>
                <a:latin typeface="Söhne"/>
              </a:rPr>
              <a:t>Components can be either functional or class-based. Functional components are simpler and rely on </a:t>
            </a:r>
            <a:r>
              <a:rPr kumimoji="0" lang="en-US" altLang="en-US" b="1" i="0" u="none" strike="noStrike" cap="none" normalizeH="0" baseline="0" dirty="0" err="1">
                <a:ln>
                  <a:noFill/>
                </a:ln>
                <a:solidFill>
                  <a:srgbClr val="374151"/>
                </a:solidFill>
                <a:effectLst/>
                <a:latin typeface="Söhne Mono"/>
              </a:rPr>
              <a:t>useState</a:t>
            </a:r>
            <a:r>
              <a:rPr kumimoji="0" lang="en-US" altLang="en-US" b="0" i="0" u="none" strike="noStrike" cap="none" normalizeH="0" baseline="0" dirty="0">
                <a:ln>
                  <a:noFill/>
                </a:ln>
                <a:solidFill>
                  <a:srgbClr val="374151"/>
                </a:solidFill>
                <a:effectLst/>
                <a:latin typeface="Söhne"/>
              </a:rPr>
              <a:t> and </a:t>
            </a:r>
            <a:r>
              <a:rPr kumimoji="0" lang="en-US" altLang="en-US" b="1" i="0" u="none" strike="noStrike" cap="none" normalizeH="0" baseline="0" dirty="0" err="1">
                <a:ln>
                  <a:noFill/>
                </a:ln>
                <a:solidFill>
                  <a:srgbClr val="374151"/>
                </a:solidFill>
                <a:effectLst/>
                <a:latin typeface="Söhne Mono"/>
              </a:rPr>
              <a:t>useEffect</a:t>
            </a:r>
            <a:r>
              <a:rPr kumimoji="0" lang="en-US" altLang="en-US" b="0" i="0" u="none" strike="noStrike" cap="none" normalizeH="0" baseline="0" dirty="0">
                <a:ln>
                  <a:noFill/>
                </a:ln>
                <a:solidFill>
                  <a:srgbClr val="374151"/>
                </a:solidFill>
                <a:effectLst/>
                <a:latin typeface="Söhne"/>
              </a:rPr>
              <a:t> hooks for state and side effects, while class components have additional lifecycle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64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3005407"/>
            <a:ext cx="9005064" cy="177176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i="0" dirty="0">
                <a:solidFill>
                  <a:srgbClr val="374151"/>
                </a:solidFill>
                <a:effectLst/>
                <a:latin typeface="Söhne"/>
              </a:rPr>
              <a:t>JSX (JavaScript XML):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React uses JSX, a syntax extension that looks similar to XML or HTML, to describe what the UI should look like. JSX makes it easier to write and understand React components.</a:t>
            </a:r>
          </a:p>
        </p:txBody>
      </p:sp>
    </p:spTree>
    <p:extLst>
      <p:ext uri="{BB962C8B-B14F-4D97-AF65-F5344CB8AC3E}">
        <p14:creationId xmlns:p14="http://schemas.microsoft.com/office/powerpoint/2010/main" val="315649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3069527"/>
            <a:ext cx="9005064" cy="164352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0" i="0" dirty="0">
                <a:solidFill>
                  <a:srgbClr val="374151"/>
                </a:solidFill>
                <a:effectLst/>
                <a:latin typeface="Söhne"/>
              </a:rPr>
              <a:t>State represents the current condition of a component and can change over time. Stateful components have state that can be modified, triggering a re-render to reflect the updated UI.</a:t>
            </a:r>
          </a:p>
        </p:txBody>
      </p:sp>
    </p:spTree>
    <p:extLst>
      <p:ext uri="{BB962C8B-B14F-4D97-AF65-F5344CB8AC3E}">
        <p14:creationId xmlns:p14="http://schemas.microsoft.com/office/powerpoint/2010/main" val="120954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3263426"/>
            <a:ext cx="9005064" cy="12557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0" i="0" dirty="0">
                <a:solidFill>
                  <a:srgbClr val="374151"/>
                </a:solidFill>
                <a:effectLst/>
                <a:latin typeface="Söhne"/>
              </a:rPr>
              <a:t>Props are inputs to a React component, allowing data to be passed from a parent component to its children. Props make components dynamic and reusable.</a:t>
            </a:r>
          </a:p>
        </p:txBody>
      </p:sp>
    </p:spTree>
    <p:extLst>
      <p:ext uri="{BB962C8B-B14F-4D97-AF65-F5344CB8AC3E}">
        <p14:creationId xmlns:p14="http://schemas.microsoft.com/office/powerpoint/2010/main" val="30787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2617608"/>
            <a:ext cx="9005064" cy="25473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i="0" dirty="0">
                <a:solidFill>
                  <a:srgbClr val="374151"/>
                </a:solidFill>
                <a:effectLst/>
                <a:latin typeface="Söhne"/>
              </a:rPr>
              <a:t>Virtual DOM:</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React uses a virtual DOM to optimize the updating of the actual DOM. Instead of directly manipulating the real DOM for every state change, React first updates a virtual representation of the DOM and then calculates the most efficient way to update the actual DOM.</a:t>
            </a:r>
          </a:p>
        </p:txBody>
      </p:sp>
    </p:spTree>
    <p:extLst>
      <p:ext uri="{BB962C8B-B14F-4D97-AF65-F5344CB8AC3E}">
        <p14:creationId xmlns:p14="http://schemas.microsoft.com/office/powerpoint/2010/main" val="306859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4" name="Rectangle 1">
            <a:extLst>
              <a:ext uri="{FF2B5EF4-FFF2-40B4-BE49-F238E27FC236}">
                <a16:creationId xmlns:a16="http://schemas.microsoft.com/office/drawing/2014/main" id="{2B5CAFEA-95DA-F419-CF6C-9EC842359177}"/>
              </a:ext>
            </a:extLst>
          </p:cNvPr>
          <p:cNvSpPr>
            <a:spLocks noGrp="1" noChangeArrowheads="1"/>
          </p:cNvSpPr>
          <p:nvPr>
            <p:ph idx="1"/>
          </p:nvPr>
        </p:nvSpPr>
        <p:spPr bwMode="auto">
          <a:xfrm>
            <a:off x="1245140" y="2811507"/>
            <a:ext cx="9005064" cy="215956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1" i="0" dirty="0">
                <a:solidFill>
                  <a:srgbClr val="374151"/>
                </a:solidFill>
                <a:effectLst/>
                <a:latin typeface="Söhne"/>
              </a:rPr>
              <a:t>Reconciliation: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React efficiently updates the DOM by reconciling the changes in the virtual DOM. It calculates the minimal number of updates needed to keep the UI in sync with the underlying data.</a:t>
            </a:r>
          </a:p>
        </p:txBody>
      </p:sp>
    </p:spTree>
    <p:extLst>
      <p:ext uri="{BB962C8B-B14F-4D97-AF65-F5344CB8AC3E}">
        <p14:creationId xmlns:p14="http://schemas.microsoft.com/office/powerpoint/2010/main" val="21055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2DA9-3459-F78A-ECD9-A41CE98F82EB}"/>
              </a:ext>
            </a:extLst>
          </p:cNvPr>
          <p:cNvSpPr>
            <a:spLocks noGrp="1"/>
          </p:cNvSpPr>
          <p:nvPr>
            <p:ph type="title"/>
          </p:nvPr>
        </p:nvSpPr>
        <p:spPr/>
        <p:txBody>
          <a:bodyPr/>
          <a:lstStyle/>
          <a:p>
            <a:r>
              <a:rPr lang="en-US" dirty="0"/>
              <a:t>Keys</a:t>
            </a:r>
          </a:p>
        </p:txBody>
      </p:sp>
      <p:sp>
        <p:nvSpPr>
          <p:cNvPr id="6" name="Rectangle 3">
            <a:extLst>
              <a:ext uri="{FF2B5EF4-FFF2-40B4-BE49-F238E27FC236}">
                <a16:creationId xmlns:a16="http://schemas.microsoft.com/office/drawing/2014/main" id="{16DE6DBA-9878-2577-74F0-AA79E5D3DB6D}"/>
              </a:ext>
            </a:extLst>
          </p:cNvPr>
          <p:cNvSpPr>
            <a:spLocks noChangeArrowheads="1"/>
          </p:cNvSpPr>
          <p:nvPr/>
        </p:nvSpPr>
        <p:spPr bwMode="auto">
          <a:xfrm>
            <a:off x="1442301" y="1890439"/>
            <a:ext cx="9040305" cy="39087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74151"/>
                </a:solidFill>
                <a:effectLst/>
                <a:latin typeface="Söhne"/>
              </a:rPr>
              <a:t>Lifecycle Methods (in Class Components):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374151"/>
                </a:solidFill>
                <a:effectLst/>
                <a:latin typeface="Söhne"/>
              </a:rPr>
              <a:t>Class components have lifecycle methods like </a:t>
            </a:r>
            <a:r>
              <a:rPr kumimoji="0" lang="en-US" altLang="en-US" sz="4000" b="1" i="0" u="none" strike="noStrike" cap="none" normalizeH="0" baseline="0" dirty="0" err="1">
                <a:ln>
                  <a:noFill/>
                </a:ln>
                <a:solidFill>
                  <a:srgbClr val="374151"/>
                </a:solidFill>
                <a:effectLst/>
                <a:latin typeface="Söhne Mono"/>
              </a:rPr>
              <a:t>componentDidMount</a:t>
            </a:r>
            <a:r>
              <a:rPr kumimoji="0" lang="en-US" altLang="en-US" sz="2800" b="0" i="0" u="none" strike="noStrike" cap="none" normalizeH="0" baseline="0" dirty="0">
                <a:ln>
                  <a:noFill/>
                </a:ln>
                <a:solidFill>
                  <a:srgbClr val="374151"/>
                </a:solidFill>
                <a:effectLst/>
                <a:latin typeface="Söhne"/>
              </a:rPr>
              <a:t>, </a:t>
            </a:r>
            <a:r>
              <a:rPr kumimoji="0" lang="en-US" altLang="en-US" sz="4000" b="1" i="0" u="none" strike="noStrike" cap="none" normalizeH="0" baseline="0" dirty="0" err="1">
                <a:ln>
                  <a:noFill/>
                </a:ln>
                <a:solidFill>
                  <a:srgbClr val="374151"/>
                </a:solidFill>
                <a:effectLst/>
                <a:latin typeface="Söhne Mono"/>
              </a:rPr>
              <a:t>componentDidUpdate</a:t>
            </a:r>
            <a:r>
              <a:rPr kumimoji="0" lang="en-US" altLang="en-US" sz="2800" b="0" i="0" u="none" strike="noStrike" cap="none" normalizeH="0" baseline="0" dirty="0">
                <a:ln>
                  <a:noFill/>
                </a:ln>
                <a:solidFill>
                  <a:srgbClr val="374151"/>
                </a:solidFill>
                <a:effectLst/>
                <a:latin typeface="Söhne"/>
              </a:rPr>
              <a:t>, and </a:t>
            </a:r>
            <a:r>
              <a:rPr kumimoji="0" lang="en-US" altLang="en-US" sz="4000" b="1" i="0" u="none" strike="noStrike" cap="none" normalizeH="0" baseline="0" dirty="0" err="1">
                <a:ln>
                  <a:noFill/>
                </a:ln>
                <a:solidFill>
                  <a:srgbClr val="374151"/>
                </a:solidFill>
                <a:effectLst/>
                <a:latin typeface="Söhne Mono"/>
              </a:rPr>
              <a:t>componentWillUnmount</a:t>
            </a:r>
            <a:r>
              <a:rPr kumimoji="0" lang="en-US" altLang="en-US" sz="2800" b="0" i="0" u="none" strike="noStrike" cap="none" normalizeH="0" baseline="0" dirty="0">
                <a:ln>
                  <a:noFill/>
                </a:ln>
                <a:solidFill>
                  <a:srgbClr val="374151"/>
                </a:solidFill>
                <a:effectLst/>
                <a:latin typeface="Söhne"/>
              </a:rPr>
              <a:t> that allow developers to hook into different stages of a component's life.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1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387</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Söhne Mono</vt:lpstr>
      <vt:lpstr>Office Theme</vt:lpstr>
      <vt:lpstr>React</vt:lpstr>
      <vt:lpstr>Concept</vt:lpstr>
      <vt:lpstr>Keys</vt:lpstr>
      <vt:lpstr>Keys</vt:lpstr>
      <vt:lpstr>Keys</vt:lpstr>
      <vt:lpstr>Keys</vt:lpstr>
      <vt:lpstr>Keys</vt:lpstr>
      <vt:lpstr>Keys</vt:lpstr>
      <vt:lpstr>Keys</vt:lpstr>
      <vt:lpstr>Keys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Administrator</dc:creator>
  <cp:lastModifiedBy>Administrator</cp:lastModifiedBy>
  <cp:revision>1</cp:revision>
  <dcterms:created xsi:type="dcterms:W3CDTF">2023-11-09T13:25:26Z</dcterms:created>
  <dcterms:modified xsi:type="dcterms:W3CDTF">2023-11-09T13:33:03Z</dcterms:modified>
</cp:coreProperties>
</file>